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77" r:id="rId2"/>
    <p:sldId id="256" r:id="rId3"/>
    <p:sldId id="257" r:id="rId4"/>
    <p:sldId id="258" r:id="rId5"/>
    <p:sldId id="278" r:id="rId6"/>
    <p:sldId id="260" r:id="rId7"/>
    <p:sldId id="261" r:id="rId8"/>
    <p:sldId id="262" r:id="rId9"/>
    <p:sldId id="263" r:id="rId10"/>
    <p:sldId id="264" r:id="rId11"/>
    <p:sldId id="265" r:id="rId12"/>
    <p:sldId id="267" r:id="rId13"/>
    <p:sldId id="268" r:id="rId14"/>
    <p:sldId id="269" r:id="rId15"/>
    <p:sldId id="270" r:id="rId16"/>
    <p:sldId id="271" r:id="rId17"/>
    <p:sldId id="272" r:id="rId18"/>
    <p:sldId id="273" r:id="rId19"/>
    <p:sldId id="274" r:id="rId20"/>
    <p:sldId id="275" r:id="rId21"/>
    <p:sldId id="279" r:id="rId22"/>
    <p:sldId id="280" r:id="rId23"/>
    <p:sldId id="281" r:id="rId24"/>
    <p:sldId id="282" r:id="rId25"/>
    <p:sldId id="283" r:id="rId26"/>
    <p:sldId id="284" r:id="rId27"/>
    <p:sldId id="285" r:id="rId28"/>
    <p:sldId id="286" r:id="rId29"/>
    <p:sldId id="287" r:id="rId30"/>
    <p:sldId id="288" r:id="rId31"/>
    <p:sldId id="290" r:id="rId32"/>
    <p:sldId id="291" r:id="rId33"/>
    <p:sldId id="292" r:id="rId34"/>
    <p:sldId id="293" r:id="rId35"/>
    <p:sldId id="294" r:id="rId36"/>
    <p:sldId id="295" r:id="rId37"/>
    <p:sldId id="296" r:id="rId38"/>
    <p:sldId id="297" r:id="rId39"/>
    <p:sldId id="298" r:id="rId40"/>
    <p:sldId id="299" r:id="rId41"/>
    <p:sldId id="300" r:id="rId42"/>
    <p:sldId id="301" r:id="rId43"/>
  </p:sldIdLst>
  <p:sldSz cx="9144000" cy="6858000" type="screen4x3"/>
  <p:notesSz cx="6858000" cy="9144000"/>
  <p:defaultTextStyle>
    <a:defPPr>
      <a:defRPr lang="es-ES"/>
    </a:defPPr>
    <a:lvl1pPr algn="l" rtl="0" fontAlgn="base">
      <a:spcBef>
        <a:spcPct val="0"/>
      </a:spcBef>
      <a:spcAft>
        <a:spcPct val="0"/>
      </a:spcAft>
      <a:defRPr sz="3600" kern="1200">
        <a:solidFill>
          <a:schemeClr val="tx1"/>
        </a:solidFill>
        <a:latin typeface="Times New Roman" pitchFamily="18" charset="0"/>
        <a:ea typeface="+mn-ea"/>
        <a:cs typeface="+mn-cs"/>
      </a:defRPr>
    </a:lvl1pPr>
    <a:lvl2pPr marL="457200" algn="l" rtl="0" fontAlgn="base">
      <a:spcBef>
        <a:spcPct val="0"/>
      </a:spcBef>
      <a:spcAft>
        <a:spcPct val="0"/>
      </a:spcAft>
      <a:defRPr sz="3600" kern="1200">
        <a:solidFill>
          <a:schemeClr val="tx1"/>
        </a:solidFill>
        <a:latin typeface="Times New Roman" pitchFamily="18" charset="0"/>
        <a:ea typeface="+mn-ea"/>
        <a:cs typeface="+mn-cs"/>
      </a:defRPr>
    </a:lvl2pPr>
    <a:lvl3pPr marL="914400" algn="l" rtl="0" fontAlgn="base">
      <a:spcBef>
        <a:spcPct val="0"/>
      </a:spcBef>
      <a:spcAft>
        <a:spcPct val="0"/>
      </a:spcAft>
      <a:defRPr sz="3600" kern="1200">
        <a:solidFill>
          <a:schemeClr val="tx1"/>
        </a:solidFill>
        <a:latin typeface="Times New Roman" pitchFamily="18" charset="0"/>
        <a:ea typeface="+mn-ea"/>
        <a:cs typeface="+mn-cs"/>
      </a:defRPr>
    </a:lvl3pPr>
    <a:lvl4pPr marL="1371600" algn="l" rtl="0" fontAlgn="base">
      <a:spcBef>
        <a:spcPct val="0"/>
      </a:spcBef>
      <a:spcAft>
        <a:spcPct val="0"/>
      </a:spcAft>
      <a:defRPr sz="3600" kern="1200">
        <a:solidFill>
          <a:schemeClr val="tx1"/>
        </a:solidFill>
        <a:latin typeface="Times New Roman" pitchFamily="18" charset="0"/>
        <a:ea typeface="+mn-ea"/>
        <a:cs typeface="+mn-cs"/>
      </a:defRPr>
    </a:lvl4pPr>
    <a:lvl5pPr marL="1828800" algn="l" rtl="0" fontAlgn="base">
      <a:spcBef>
        <a:spcPct val="0"/>
      </a:spcBef>
      <a:spcAft>
        <a:spcPct val="0"/>
      </a:spcAft>
      <a:defRPr sz="3600" kern="1200">
        <a:solidFill>
          <a:schemeClr val="tx1"/>
        </a:solidFill>
        <a:latin typeface="Times New Roman" pitchFamily="18" charset="0"/>
        <a:ea typeface="+mn-ea"/>
        <a:cs typeface="+mn-cs"/>
      </a:defRPr>
    </a:lvl5pPr>
    <a:lvl6pPr marL="2286000" algn="l" defTabSz="914400" rtl="0" eaLnBrk="1" latinLnBrk="0" hangingPunct="1">
      <a:defRPr sz="3600" kern="1200">
        <a:solidFill>
          <a:schemeClr val="tx1"/>
        </a:solidFill>
        <a:latin typeface="Times New Roman" pitchFamily="18" charset="0"/>
        <a:ea typeface="+mn-ea"/>
        <a:cs typeface="+mn-cs"/>
      </a:defRPr>
    </a:lvl6pPr>
    <a:lvl7pPr marL="2743200" algn="l" defTabSz="914400" rtl="0" eaLnBrk="1" latinLnBrk="0" hangingPunct="1">
      <a:defRPr sz="3600" kern="1200">
        <a:solidFill>
          <a:schemeClr val="tx1"/>
        </a:solidFill>
        <a:latin typeface="Times New Roman" pitchFamily="18" charset="0"/>
        <a:ea typeface="+mn-ea"/>
        <a:cs typeface="+mn-cs"/>
      </a:defRPr>
    </a:lvl7pPr>
    <a:lvl8pPr marL="3200400" algn="l" defTabSz="914400" rtl="0" eaLnBrk="1" latinLnBrk="0" hangingPunct="1">
      <a:defRPr sz="3600" kern="1200">
        <a:solidFill>
          <a:schemeClr val="tx1"/>
        </a:solidFill>
        <a:latin typeface="Times New Roman" pitchFamily="18" charset="0"/>
        <a:ea typeface="+mn-ea"/>
        <a:cs typeface="+mn-cs"/>
      </a:defRPr>
    </a:lvl8pPr>
    <a:lvl9pPr marL="3657600" algn="l" defTabSz="914400" rtl="0" eaLnBrk="1" latinLnBrk="0" hangingPunct="1">
      <a:defRPr sz="36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00"/>
    <a:srgbClr val="66FF99"/>
    <a:srgbClr val="FF9900"/>
    <a:srgbClr val="000099"/>
    <a:srgbClr val="333399"/>
    <a:srgbClr val="0033CC"/>
    <a:srgbClr val="0033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horzBarState="maximized">
    <p:restoredLeft sz="32787"/>
    <p:restoredTop sz="90929"/>
  </p:normalViewPr>
  <p:slideViewPr>
    <p:cSldViewPr>
      <p:cViewPr>
        <p:scale>
          <a:sx n="66" d="100"/>
          <a:sy n="66" d="100"/>
        </p:scale>
        <p:origin x="-72" y="-60"/>
      </p:cViewPr>
      <p:guideLst>
        <p:guide orient="horz" pos="2160"/>
        <p:guide pos="2880"/>
      </p:guideLst>
    </p:cSldViewPr>
  </p:slideViewPr>
  <p:outlineViewPr>
    <p:cViewPr>
      <p:scale>
        <a:sx n="33" d="100"/>
        <a:sy n="33" d="100"/>
      </p:scale>
      <p:origin x="0" y="0"/>
    </p:cViewPr>
    <p:sldLst>
      <p:sld r:id="rId1" collapse="1"/>
    </p:sldLst>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_rels/viewProps.xml.rels><?xml version="1.0" encoding="UTF-8" standalone="yes"?>
<Relationships xmlns="http://schemas.openxmlformats.org/package/2006/relationships"><Relationship Id="rId1"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image" Target="../media/image19.emf"/></Relationships>
</file>

<file path=ppt/drawings/_rels/vmlDrawing11.v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image" Target="../media/image2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30.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2.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33.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34.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35.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3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1.emf"/></Relationships>
</file>

<file path=ppt/drawings/_rels/vmlDrawing8.v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image" Target="../media/image13.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image" Target="../media/image15.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grpSp>
        <p:nvGrpSpPr>
          <p:cNvPr id="54274" name="Group 2"/>
          <p:cNvGrpSpPr>
            <a:grpSpLocks/>
          </p:cNvGrpSpPr>
          <p:nvPr/>
        </p:nvGrpSpPr>
        <p:grpSpPr bwMode="auto">
          <a:xfrm>
            <a:off x="-9525" y="-20638"/>
            <a:ext cx="9153525" cy="6878638"/>
            <a:chOff x="-6" y="-13"/>
            <a:chExt cx="5766" cy="4333"/>
          </a:xfrm>
        </p:grpSpPr>
        <p:sp>
          <p:nvSpPr>
            <p:cNvPr id="54275" name="Rectangle 3"/>
            <p:cNvSpPr>
              <a:spLocks noChangeArrowheads="1"/>
            </p:cNvSpPr>
            <p:nvPr/>
          </p:nvSpPr>
          <p:spPr bwMode="invGray">
            <a:xfrm>
              <a:off x="5549" y="0"/>
              <a:ext cx="211" cy="4320"/>
            </a:xfrm>
            <a:prstGeom prst="rect">
              <a:avLst/>
            </a:prstGeom>
            <a:gradFill rotWithShape="0">
              <a:gsLst>
                <a:gs pos="0">
                  <a:schemeClr val="accent2"/>
                </a:gs>
                <a:gs pos="50000">
                  <a:schemeClr val="hlink"/>
                </a:gs>
                <a:gs pos="100000">
                  <a:schemeClr val="accent2"/>
                </a:gs>
              </a:gsLst>
              <a:lin ang="0" scaled="1"/>
            </a:gradFill>
            <a:ln w="9525">
              <a:noFill/>
              <a:miter lim="800000"/>
              <a:headEnd/>
              <a:tailEnd/>
            </a:ln>
          </p:spPr>
          <p:txBody>
            <a:bodyPr wrap="none" anchor="ctr"/>
            <a:lstStyle/>
            <a:p>
              <a:endParaRPr lang="es-ES"/>
            </a:p>
          </p:txBody>
        </p:sp>
        <p:sp>
          <p:nvSpPr>
            <p:cNvPr id="54276" name="Freeform 4"/>
            <p:cNvSpPr>
              <a:spLocks/>
            </p:cNvSpPr>
            <p:nvPr/>
          </p:nvSpPr>
          <p:spPr bwMode="white">
            <a:xfrm>
              <a:off x="-6" y="2828"/>
              <a:ext cx="3625" cy="1492"/>
            </a:xfrm>
            <a:custGeom>
              <a:avLst/>
              <a:gdLst/>
              <a:ahLst/>
              <a:cxnLst>
                <a:cxn ang="0">
                  <a:pos x="0" y="1491"/>
                </a:cxn>
                <a:cxn ang="0">
                  <a:pos x="0" y="0"/>
                </a:cxn>
                <a:cxn ang="0">
                  <a:pos x="171" y="3"/>
                </a:cxn>
                <a:cxn ang="0">
                  <a:pos x="355" y="9"/>
                </a:cxn>
                <a:cxn ang="0">
                  <a:pos x="499" y="21"/>
                </a:cxn>
                <a:cxn ang="0">
                  <a:pos x="650" y="36"/>
                </a:cxn>
                <a:cxn ang="0">
                  <a:pos x="809" y="54"/>
                </a:cxn>
                <a:cxn ang="0">
                  <a:pos x="957" y="78"/>
                </a:cxn>
                <a:cxn ang="0">
                  <a:pos x="1119" y="105"/>
                </a:cxn>
                <a:cxn ang="0">
                  <a:pos x="1261" y="133"/>
                </a:cxn>
                <a:cxn ang="0">
                  <a:pos x="1441" y="175"/>
                </a:cxn>
                <a:cxn ang="0">
                  <a:pos x="1598" y="217"/>
                </a:cxn>
                <a:cxn ang="0">
                  <a:pos x="1763" y="269"/>
                </a:cxn>
                <a:cxn ang="0">
                  <a:pos x="1887" y="308"/>
                </a:cxn>
                <a:cxn ang="0">
                  <a:pos x="2085" y="384"/>
                </a:cxn>
                <a:cxn ang="0">
                  <a:pos x="2230" y="444"/>
                </a:cxn>
                <a:cxn ang="0">
                  <a:pos x="2456" y="547"/>
                </a:cxn>
                <a:cxn ang="0">
                  <a:pos x="2666" y="662"/>
                </a:cxn>
                <a:cxn ang="0">
                  <a:pos x="2859" y="786"/>
                </a:cxn>
                <a:cxn ang="0">
                  <a:pos x="3046" y="920"/>
                </a:cxn>
                <a:cxn ang="0">
                  <a:pos x="3193" y="1038"/>
                </a:cxn>
                <a:cxn ang="0">
                  <a:pos x="3332" y="1168"/>
                </a:cxn>
                <a:cxn ang="0">
                  <a:pos x="3440" y="1280"/>
                </a:cxn>
                <a:cxn ang="0">
                  <a:pos x="3524" y="1380"/>
                </a:cxn>
                <a:cxn ang="0">
                  <a:pos x="3624" y="1491"/>
                </a:cxn>
                <a:cxn ang="0">
                  <a:pos x="3608" y="1491"/>
                </a:cxn>
                <a:cxn ang="0">
                  <a:pos x="0" y="1491"/>
                </a:cxn>
              </a:cxnLst>
              <a:rect l="0" t="0" r="r" b="b"/>
              <a:pathLst>
                <a:path w="3625" h="1492">
                  <a:moveTo>
                    <a:pt x="0" y="1491"/>
                  </a:moveTo>
                  <a:lnTo>
                    <a:pt x="0" y="0"/>
                  </a:lnTo>
                  <a:lnTo>
                    <a:pt x="171" y="3"/>
                  </a:lnTo>
                  <a:lnTo>
                    <a:pt x="355" y="9"/>
                  </a:lnTo>
                  <a:lnTo>
                    <a:pt x="499" y="21"/>
                  </a:lnTo>
                  <a:lnTo>
                    <a:pt x="650" y="36"/>
                  </a:lnTo>
                  <a:lnTo>
                    <a:pt x="809" y="54"/>
                  </a:lnTo>
                  <a:lnTo>
                    <a:pt x="957" y="78"/>
                  </a:lnTo>
                  <a:lnTo>
                    <a:pt x="1119" y="105"/>
                  </a:lnTo>
                  <a:lnTo>
                    <a:pt x="1261" y="133"/>
                  </a:lnTo>
                  <a:lnTo>
                    <a:pt x="1441" y="175"/>
                  </a:lnTo>
                  <a:lnTo>
                    <a:pt x="1598" y="217"/>
                  </a:lnTo>
                  <a:lnTo>
                    <a:pt x="1763" y="269"/>
                  </a:lnTo>
                  <a:lnTo>
                    <a:pt x="1887" y="308"/>
                  </a:lnTo>
                  <a:lnTo>
                    <a:pt x="2085" y="384"/>
                  </a:lnTo>
                  <a:lnTo>
                    <a:pt x="2230" y="444"/>
                  </a:lnTo>
                  <a:lnTo>
                    <a:pt x="2456" y="547"/>
                  </a:lnTo>
                  <a:lnTo>
                    <a:pt x="2666" y="662"/>
                  </a:lnTo>
                  <a:lnTo>
                    <a:pt x="2859" y="786"/>
                  </a:lnTo>
                  <a:lnTo>
                    <a:pt x="3046" y="920"/>
                  </a:lnTo>
                  <a:lnTo>
                    <a:pt x="3193" y="1038"/>
                  </a:lnTo>
                  <a:lnTo>
                    <a:pt x="3332" y="1168"/>
                  </a:lnTo>
                  <a:lnTo>
                    <a:pt x="3440" y="1280"/>
                  </a:lnTo>
                  <a:lnTo>
                    <a:pt x="3524" y="1380"/>
                  </a:lnTo>
                  <a:lnTo>
                    <a:pt x="3624" y="1491"/>
                  </a:lnTo>
                  <a:lnTo>
                    <a:pt x="3608" y="1491"/>
                  </a:lnTo>
                  <a:lnTo>
                    <a:pt x="0" y="1491"/>
                  </a:lnTo>
                </a:path>
              </a:pathLst>
            </a:custGeom>
            <a:gradFill rotWithShape="0">
              <a:gsLst>
                <a:gs pos="0">
                  <a:schemeClr val="bg2"/>
                </a:gs>
                <a:gs pos="100000">
                  <a:schemeClr val="bg1"/>
                </a:gs>
              </a:gsLst>
              <a:lin ang="5400000" scaled="1"/>
            </a:gradFill>
            <a:ln w="9525" cap="flat" cmpd="sng">
              <a:noFill/>
              <a:prstDash val="solid"/>
              <a:miter lim="800000"/>
              <a:headEnd type="none" w="sm" len="sm"/>
              <a:tailEnd type="none" w="sm" len="sm"/>
            </a:ln>
            <a:effectLst/>
          </p:spPr>
          <p:txBody>
            <a:bodyPr wrap="none" anchor="ctr"/>
            <a:lstStyle/>
            <a:p>
              <a:endParaRPr lang="es-ES"/>
            </a:p>
          </p:txBody>
        </p:sp>
        <p:sp>
          <p:nvSpPr>
            <p:cNvPr id="54277" name="Freeform 5"/>
            <p:cNvSpPr>
              <a:spLocks/>
            </p:cNvSpPr>
            <p:nvPr/>
          </p:nvSpPr>
          <p:spPr bwMode="white">
            <a:xfrm>
              <a:off x="0" y="2405"/>
              <a:ext cx="5143" cy="1902"/>
            </a:xfrm>
            <a:custGeom>
              <a:avLst/>
              <a:gdLst/>
              <a:ahLst/>
              <a:cxnLst>
                <a:cxn ang="0">
                  <a:pos x="2718" y="405"/>
                </a:cxn>
                <a:cxn ang="0">
                  <a:pos x="2466" y="333"/>
                </a:cxn>
                <a:cxn ang="0">
                  <a:pos x="2202" y="261"/>
                </a:cxn>
                <a:cxn ang="0">
                  <a:pos x="1929" y="198"/>
                </a:cxn>
                <a:cxn ang="0">
                  <a:pos x="1695" y="153"/>
                </a:cxn>
                <a:cxn ang="0">
                  <a:pos x="1434" y="111"/>
                </a:cxn>
                <a:cxn ang="0">
                  <a:pos x="1188" y="75"/>
                </a:cxn>
                <a:cxn ang="0">
                  <a:pos x="957" y="48"/>
                </a:cxn>
                <a:cxn ang="0">
                  <a:pos x="747" y="30"/>
                </a:cxn>
                <a:cxn ang="0">
                  <a:pos x="501" y="15"/>
                </a:cxn>
                <a:cxn ang="0">
                  <a:pos x="246" y="3"/>
                </a:cxn>
                <a:cxn ang="0">
                  <a:pos x="0" y="0"/>
                </a:cxn>
                <a:cxn ang="0">
                  <a:pos x="0" y="275"/>
                </a:cxn>
                <a:cxn ang="0">
                  <a:pos x="0" y="345"/>
                </a:cxn>
                <a:cxn ang="0">
                  <a:pos x="0" y="275"/>
                </a:cxn>
                <a:cxn ang="0">
                  <a:pos x="0" y="342"/>
                </a:cxn>
                <a:cxn ang="0">
                  <a:pos x="339" y="351"/>
                </a:cxn>
                <a:cxn ang="0">
                  <a:pos x="606" y="372"/>
                </a:cxn>
                <a:cxn ang="0">
                  <a:pos x="852" y="399"/>
                </a:cxn>
                <a:cxn ang="0">
                  <a:pos x="1068" y="435"/>
                </a:cxn>
                <a:cxn ang="0">
                  <a:pos x="1275" y="474"/>
                </a:cxn>
                <a:cxn ang="0">
                  <a:pos x="1545" y="540"/>
                </a:cxn>
                <a:cxn ang="0">
                  <a:pos x="1761" y="603"/>
                </a:cxn>
                <a:cxn ang="0">
                  <a:pos x="1971" y="678"/>
                </a:cxn>
                <a:cxn ang="0">
                  <a:pos x="2166" y="747"/>
                </a:cxn>
                <a:cxn ang="0">
                  <a:pos x="2397" y="852"/>
                </a:cxn>
                <a:cxn ang="0">
                  <a:pos x="2613" y="960"/>
                </a:cxn>
                <a:cxn ang="0">
                  <a:pos x="2832" y="1095"/>
                </a:cxn>
                <a:cxn ang="0">
                  <a:pos x="3012" y="1212"/>
                </a:cxn>
                <a:cxn ang="0">
                  <a:pos x="3186" y="1347"/>
                </a:cxn>
                <a:cxn ang="0">
                  <a:pos x="3351" y="1497"/>
                </a:cxn>
                <a:cxn ang="0">
                  <a:pos x="3480" y="1629"/>
                </a:cxn>
                <a:cxn ang="0">
                  <a:pos x="3612" y="1785"/>
                </a:cxn>
                <a:cxn ang="0">
                  <a:pos x="3699" y="1901"/>
                </a:cxn>
                <a:cxn ang="0">
                  <a:pos x="5142" y="1901"/>
                </a:cxn>
                <a:cxn ang="0">
                  <a:pos x="5076" y="1827"/>
                </a:cxn>
                <a:cxn ang="0">
                  <a:pos x="4968" y="1707"/>
                </a:cxn>
                <a:cxn ang="0">
                  <a:pos x="4797" y="1539"/>
                </a:cxn>
                <a:cxn ang="0">
                  <a:pos x="4617" y="1383"/>
                </a:cxn>
                <a:cxn ang="0">
                  <a:pos x="4410" y="1221"/>
                </a:cxn>
                <a:cxn ang="0">
                  <a:pos x="4185" y="1071"/>
                </a:cxn>
                <a:cxn ang="0">
                  <a:pos x="3960" y="939"/>
                </a:cxn>
                <a:cxn ang="0">
                  <a:pos x="3708" y="801"/>
                </a:cxn>
                <a:cxn ang="0">
                  <a:pos x="3492" y="702"/>
                </a:cxn>
                <a:cxn ang="0">
                  <a:pos x="3231" y="588"/>
                </a:cxn>
                <a:cxn ang="0">
                  <a:pos x="2964" y="489"/>
                </a:cxn>
                <a:cxn ang="0">
                  <a:pos x="2718" y="405"/>
                </a:cxn>
              </a:cxnLst>
              <a:rect l="0" t="0" r="r" b="b"/>
              <a:pathLst>
                <a:path w="5143" h="1902">
                  <a:moveTo>
                    <a:pt x="2718" y="405"/>
                  </a:moveTo>
                  <a:lnTo>
                    <a:pt x="2466" y="333"/>
                  </a:lnTo>
                  <a:lnTo>
                    <a:pt x="2202" y="261"/>
                  </a:lnTo>
                  <a:lnTo>
                    <a:pt x="1929" y="198"/>
                  </a:lnTo>
                  <a:lnTo>
                    <a:pt x="1695" y="153"/>
                  </a:lnTo>
                  <a:lnTo>
                    <a:pt x="1434" y="111"/>
                  </a:lnTo>
                  <a:lnTo>
                    <a:pt x="1188" y="75"/>
                  </a:lnTo>
                  <a:lnTo>
                    <a:pt x="957" y="48"/>
                  </a:lnTo>
                  <a:lnTo>
                    <a:pt x="747" y="30"/>
                  </a:lnTo>
                  <a:lnTo>
                    <a:pt x="501" y="15"/>
                  </a:lnTo>
                  <a:lnTo>
                    <a:pt x="246" y="3"/>
                  </a:lnTo>
                  <a:lnTo>
                    <a:pt x="0" y="0"/>
                  </a:lnTo>
                  <a:lnTo>
                    <a:pt x="0" y="275"/>
                  </a:lnTo>
                  <a:lnTo>
                    <a:pt x="0" y="345"/>
                  </a:lnTo>
                  <a:lnTo>
                    <a:pt x="0" y="275"/>
                  </a:lnTo>
                  <a:lnTo>
                    <a:pt x="0" y="342"/>
                  </a:lnTo>
                  <a:lnTo>
                    <a:pt x="339" y="351"/>
                  </a:lnTo>
                  <a:lnTo>
                    <a:pt x="606" y="372"/>
                  </a:lnTo>
                  <a:lnTo>
                    <a:pt x="852" y="399"/>
                  </a:lnTo>
                  <a:lnTo>
                    <a:pt x="1068" y="435"/>
                  </a:lnTo>
                  <a:lnTo>
                    <a:pt x="1275" y="474"/>
                  </a:lnTo>
                  <a:lnTo>
                    <a:pt x="1545" y="540"/>
                  </a:lnTo>
                  <a:lnTo>
                    <a:pt x="1761" y="603"/>
                  </a:lnTo>
                  <a:lnTo>
                    <a:pt x="1971" y="678"/>
                  </a:lnTo>
                  <a:lnTo>
                    <a:pt x="2166" y="747"/>
                  </a:lnTo>
                  <a:lnTo>
                    <a:pt x="2397" y="852"/>
                  </a:lnTo>
                  <a:lnTo>
                    <a:pt x="2613" y="960"/>
                  </a:lnTo>
                  <a:lnTo>
                    <a:pt x="2832" y="1095"/>
                  </a:lnTo>
                  <a:lnTo>
                    <a:pt x="3012" y="1212"/>
                  </a:lnTo>
                  <a:lnTo>
                    <a:pt x="3186" y="1347"/>
                  </a:lnTo>
                  <a:lnTo>
                    <a:pt x="3351" y="1497"/>
                  </a:lnTo>
                  <a:lnTo>
                    <a:pt x="3480" y="1629"/>
                  </a:lnTo>
                  <a:lnTo>
                    <a:pt x="3612" y="1785"/>
                  </a:lnTo>
                  <a:lnTo>
                    <a:pt x="3699" y="1901"/>
                  </a:lnTo>
                  <a:lnTo>
                    <a:pt x="5142" y="1901"/>
                  </a:lnTo>
                  <a:lnTo>
                    <a:pt x="5076" y="1827"/>
                  </a:lnTo>
                  <a:lnTo>
                    <a:pt x="4968" y="1707"/>
                  </a:lnTo>
                  <a:lnTo>
                    <a:pt x="4797" y="1539"/>
                  </a:lnTo>
                  <a:lnTo>
                    <a:pt x="4617" y="1383"/>
                  </a:lnTo>
                  <a:lnTo>
                    <a:pt x="4410" y="1221"/>
                  </a:lnTo>
                  <a:lnTo>
                    <a:pt x="4185" y="1071"/>
                  </a:lnTo>
                  <a:lnTo>
                    <a:pt x="3960" y="939"/>
                  </a:lnTo>
                  <a:lnTo>
                    <a:pt x="3708" y="801"/>
                  </a:lnTo>
                  <a:lnTo>
                    <a:pt x="3492" y="702"/>
                  </a:lnTo>
                  <a:lnTo>
                    <a:pt x="3231" y="588"/>
                  </a:lnTo>
                  <a:lnTo>
                    <a:pt x="2964" y="489"/>
                  </a:lnTo>
                  <a:lnTo>
                    <a:pt x="2718" y="405"/>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s-ES"/>
            </a:p>
          </p:txBody>
        </p:sp>
        <p:sp>
          <p:nvSpPr>
            <p:cNvPr id="54278" name="Freeform 6"/>
            <p:cNvSpPr>
              <a:spLocks/>
            </p:cNvSpPr>
            <p:nvPr/>
          </p:nvSpPr>
          <p:spPr bwMode="white">
            <a:xfrm>
              <a:off x="0" y="1982"/>
              <a:ext cx="5760" cy="2325"/>
            </a:xfrm>
            <a:custGeom>
              <a:avLst/>
              <a:gdLst/>
              <a:ahLst/>
              <a:cxnLst>
                <a:cxn ang="0">
                  <a:pos x="0" y="0"/>
                </a:cxn>
                <a:cxn ang="0">
                  <a:pos x="0" y="339"/>
                </a:cxn>
                <a:cxn ang="0">
                  <a:pos x="558" y="357"/>
                </a:cxn>
                <a:cxn ang="0">
                  <a:pos x="807" y="375"/>
                </a:cxn>
                <a:cxn ang="0">
                  <a:pos x="1056" y="399"/>
                </a:cxn>
                <a:cxn ang="0">
                  <a:pos x="1272" y="426"/>
                </a:cxn>
                <a:cxn ang="0">
                  <a:pos x="1539" y="465"/>
                </a:cxn>
                <a:cxn ang="0">
                  <a:pos x="1791" y="510"/>
                </a:cxn>
                <a:cxn ang="0">
                  <a:pos x="2076" y="570"/>
                </a:cxn>
                <a:cxn ang="0">
                  <a:pos x="2334" y="630"/>
                </a:cxn>
                <a:cxn ang="0">
                  <a:pos x="2544" y="687"/>
                </a:cxn>
                <a:cxn ang="0">
                  <a:pos x="2775" y="759"/>
                </a:cxn>
                <a:cxn ang="0">
                  <a:pos x="3003" y="837"/>
                </a:cxn>
                <a:cxn ang="0">
                  <a:pos x="3231" y="924"/>
                </a:cxn>
                <a:cxn ang="0">
                  <a:pos x="3438" y="1005"/>
                </a:cxn>
                <a:cxn ang="0">
                  <a:pos x="3663" y="1110"/>
                </a:cxn>
                <a:cxn ang="0">
                  <a:pos x="3903" y="1233"/>
                </a:cxn>
                <a:cxn ang="0">
                  <a:pos x="4149" y="1374"/>
                </a:cxn>
                <a:cxn ang="0">
                  <a:pos x="4353" y="1506"/>
                </a:cxn>
                <a:cxn ang="0">
                  <a:pos x="4491" y="1602"/>
                </a:cxn>
                <a:cxn ang="0">
                  <a:pos x="4668" y="1740"/>
                </a:cxn>
                <a:cxn ang="0">
                  <a:pos x="4824" y="1875"/>
                </a:cxn>
                <a:cxn ang="0">
                  <a:pos x="4968" y="2016"/>
                </a:cxn>
                <a:cxn ang="0">
                  <a:pos x="5100" y="2154"/>
                </a:cxn>
                <a:cxn ang="0">
                  <a:pos x="5238" y="2324"/>
                </a:cxn>
                <a:cxn ang="0">
                  <a:pos x="5759" y="2324"/>
                </a:cxn>
                <a:cxn ang="0">
                  <a:pos x="5759" y="1245"/>
                </a:cxn>
                <a:cxn ang="0">
                  <a:pos x="5580" y="1119"/>
                </a:cxn>
                <a:cxn ang="0">
                  <a:pos x="5400" y="1020"/>
                </a:cxn>
                <a:cxn ang="0">
                  <a:pos x="5205" y="918"/>
                </a:cxn>
                <a:cxn ang="0">
                  <a:pos x="5031" y="837"/>
                </a:cxn>
                <a:cxn ang="0">
                  <a:pos x="4866" y="771"/>
                </a:cxn>
                <a:cxn ang="0">
                  <a:pos x="4710" y="711"/>
                </a:cxn>
                <a:cxn ang="0">
                  <a:pos x="4545" y="651"/>
                </a:cxn>
                <a:cxn ang="0">
                  <a:pos x="4386" y="600"/>
                </a:cxn>
                <a:cxn ang="0">
                  <a:pos x="4248" y="552"/>
                </a:cxn>
                <a:cxn ang="0">
                  <a:pos x="3993" y="483"/>
                </a:cxn>
                <a:cxn ang="0">
                  <a:pos x="3777" y="423"/>
                </a:cxn>
                <a:cxn ang="0">
                  <a:pos x="3564" y="375"/>
                </a:cxn>
                <a:cxn ang="0">
                  <a:pos x="3282" y="312"/>
                </a:cxn>
                <a:cxn ang="0">
                  <a:pos x="3003" y="261"/>
                </a:cxn>
                <a:cxn ang="0">
                  <a:pos x="2733" y="213"/>
                </a:cxn>
                <a:cxn ang="0">
                  <a:pos x="2451" y="171"/>
                </a:cxn>
                <a:cxn ang="0">
                  <a:pos x="2211" y="138"/>
                </a:cxn>
                <a:cxn ang="0">
                  <a:pos x="1974" y="108"/>
                </a:cxn>
                <a:cxn ang="0">
                  <a:pos x="1665" y="81"/>
                </a:cxn>
                <a:cxn ang="0">
                  <a:pos x="1437" y="60"/>
                </a:cxn>
                <a:cxn ang="0">
                  <a:pos x="1125" y="36"/>
                </a:cxn>
                <a:cxn ang="0">
                  <a:pos x="828" y="21"/>
                </a:cxn>
                <a:cxn ang="0">
                  <a:pos x="558" y="12"/>
                </a:cxn>
                <a:cxn ang="0">
                  <a:pos x="282" y="3"/>
                </a:cxn>
                <a:cxn ang="0">
                  <a:pos x="0" y="0"/>
                </a:cxn>
              </a:cxnLst>
              <a:rect l="0" t="0" r="r" b="b"/>
              <a:pathLst>
                <a:path w="5760" h="2325">
                  <a:moveTo>
                    <a:pt x="0" y="0"/>
                  </a:moveTo>
                  <a:lnTo>
                    <a:pt x="0" y="339"/>
                  </a:lnTo>
                  <a:lnTo>
                    <a:pt x="558" y="357"/>
                  </a:lnTo>
                  <a:lnTo>
                    <a:pt x="807" y="375"/>
                  </a:lnTo>
                  <a:lnTo>
                    <a:pt x="1056" y="399"/>
                  </a:lnTo>
                  <a:lnTo>
                    <a:pt x="1272" y="426"/>
                  </a:lnTo>
                  <a:lnTo>
                    <a:pt x="1539" y="465"/>
                  </a:lnTo>
                  <a:lnTo>
                    <a:pt x="1791" y="510"/>
                  </a:lnTo>
                  <a:lnTo>
                    <a:pt x="2076" y="570"/>
                  </a:lnTo>
                  <a:lnTo>
                    <a:pt x="2334" y="630"/>
                  </a:lnTo>
                  <a:lnTo>
                    <a:pt x="2544" y="687"/>
                  </a:lnTo>
                  <a:lnTo>
                    <a:pt x="2775" y="759"/>
                  </a:lnTo>
                  <a:lnTo>
                    <a:pt x="3003" y="837"/>
                  </a:lnTo>
                  <a:lnTo>
                    <a:pt x="3231" y="924"/>
                  </a:lnTo>
                  <a:lnTo>
                    <a:pt x="3438" y="1005"/>
                  </a:lnTo>
                  <a:lnTo>
                    <a:pt x="3663" y="1110"/>
                  </a:lnTo>
                  <a:lnTo>
                    <a:pt x="3903" y="1233"/>
                  </a:lnTo>
                  <a:lnTo>
                    <a:pt x="4149" y="1374"/>
                  </a:lnTo>
                  <a:lnTo>
                    <a:pt x="4353" y="1506"/>
                  </a:lnTo>
                  <a:lnTo>
                    <a:pt x="4491" y="1602"/>
                  </a:lnTo>
                  <a:lnTo>
                    <a:pt x="4668" y="1740"/>
                  </a:lnTo>
                  <a:lnTo>
                    <a:pt x="4824" y="1875"/>
                  </a:lnTo>
                  <a:lnTo>
                    <a:pt x="4968" y="2016"/>
                  </a:lnTo>
                  <a:lnTo>
                    <a:pt x="5100" y="2154"/>
                  </a:lnTo>
                  <a:lnTo>
                    <a:pt x="5238" y="2324"/>
                  </a:lnTo>
                  <a:lnTo>
                    <a:pt x="5759" y="2324"/>
                  </a:lnTo>
                  <a:lnTo>
                    <a:pt x="5759" y="1245"/>
                  </a:lnTo>
                  <a:lnTo>
                    <a:pt x="5580" y="1119"/>
                  </a:lnTo>
                  <a:lnTo>
                    <a:pt x="5400" y="1020"/>
                  </a:lnTo>
                  <a:lnTo>
                    <a:pt x="5205" y="918"/>
                  </a:lnTo>
                  <a:lnTo>
                    <a:pt x="5031" y="837"/>
                  </a:lnTo>
                  <a:lnTo>
                    <a:pt x="4866" y="771"/>
                  </a:lnTo>
                  <a:lnTo>
                    <a:pt x="4710" y="711"/>
                  </a:lnTo>
                  <a:lnTo>
                    <a:pt x="4545" y="651"/>
                  </a:lnTo>
                  <a:lnTo>
                    <a:pt x="4386" y="600"/>
                  </a:lnTo>
                  <a:lnTo>
                    <a:pt x="4248" y="552"/>
                  </a:lnTo>
                  <a:lnTo>
                    <a:pt x="3993" y="483"/>
                  </a:lnTo>
                  <a:lnTo>
                    <a:pt x="3777" y="423"/>
                  </a:lnTo>
                  <a:lnTo>
                    <a:pt x="3564" y="375"/>
                  </a:lnTo>
                  <a:lnTo>
                    <a:pt x="3282" y="312"/>
                  </a:lnTo>
                  <a:lnTo>
                    <a:pt x="3003" y="261"/>
                  </a:lnTo>
                  <a:lnTo>
                    <a:pt x="2733" y="213"/>
                  </a:lnTo>
                  <a:lnTo>
                    <a:pt x="2451" y="171"/>
                  </a:lnTo>
                  <a:lnTo>
                    <a:pt x="2211" y="138"/>
                  </a:lnTo>
                  <a:lnTo>
                    <a:pt x="1974" y="108"/>
                  </a:lnTo>
                  <a:lnTo>
                    <a:pt x="1665" y="81"/>
                  </a:lnTo>
                  <a:lnTo>
                    <a:pt x="1437" y="60"/>
                  </a:lnTo>
                  <a:lnTo>
                    <a:pt x="1125" y="36"/>
                  </a:lnTo>
                  <a:lnTo>
                    <a:pt x="828" y="21"/>
                  </a:lnTo>
                  <a:lnTo>
                    <a:pt x="558" y="12"/>
                  </a:lnTo>
                  <a:lnTo>
                    <a:pt x="282" y="3"/>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s-ES"/>
            </a:p>
          </p:txBody>
        </p:sp>
        <p:sp>
          <p:nvSpPr>
            <p:cNvPr id="54279" name="Freeform 7"/>
            <p:cNvSpPr>
              <a:spLocks/>
            </p:cNvSpPr>
            <p:nvPr/>
          </p:nvSpPr>
          <p:spPr bwMode="white">
            <a:xfrm>
              <a:off x="0" y="1550"/>
              <a:ext cx="5760" cy="1573"/>
            </a:xfrm>
            <a:custGeom>
              <a:avLst/>
              <a:gdLst/>
              <a:ahLst/>
              <a:cxnLst>
                <a:cxn ang="0">
                  <a:pos x="0" y="0"/>
                </a:cxn>
                <a:cxn ang="0">
                  <a:pos x="0" y="351"/>
                </a:cxn>
                <a:cxn ang="0">
                  <a:pos x="282" y="357"/>
                </a:cxn>
                <a:cxn ang="0">
                  <a:pos x="627" y="363"/>
                </a:cxn>
                <a:cxn ang="0">
                  <a:pos x="960" y="375"/>
                </a:cxn>
                <a:cxn ang="0">
                  <a:pos x="1218" y="393"/>
                </a:cxn>
                <a:cxn ang="0">
                  <a:pos x="1470" y="411"/>
                </a:cxn>
                <a:cxn ang="0">
                  <a:pos x="1746" y="435"/>
                </a:cxn>
                <a:cxn ang="0">
                  <a:pos x="2022" y="462"/>
                </a:cxn>
                <a:cxn ang="0">
                  <a:pos x="2340" y="504"/>
                </a:cxn>
                <a:cxn ang="0">
                  <a:pos x="2664" y="549"/>
                </a:cxn>
                <a:cxn ang="0">
                  <a:pos x="2952" y="597"/>
                </a:cxn>
                <a:cxn ang="0">
                  <a:pos x="3225" y="648"/>
                </a:cxn>
                <a:cxn ang="0">
                  <a:pos x="3513" y="708"/>
                </a:cxn>
                <a:cxn ang="0">
                  <a:pos x="3693" y="750"/>
                </a:cxn>
                <a:cxn ang="0">
                  <a:pos x="3936" y="810"/>
                </a:cxn>
                <a:cxn ang="0">
                  <a:pos x="4095" y="855"/>
                </a:cxn>
                <a:cxn ang="0">
                  <a:pos x="4281" y="909"/>
                </a:cxn>
                <a:cxn ang="0">
                  <a:pos x="4503" y="981"/>
                </a:cxn>
                <a:cxn ang="0">
                  <a:pos x="4704" y="1053"/>
                </a:cxn>
                <a:cxn ang="0">
                  <a:pos x="4911" y="1131"/>
                </a:cxn>
                <a:cxn ang="0">
                  <a:pos x="5073" y="1197"/>
                </a:cxn>
                <a:cxn ang="0">
                  <a:pos x="5256" y="1281"/>
                </a:cxn>
                <a:cxn ang="0">
                  <a:pos x="5475" y="1401"/>
                </a:cxn>
                <a:cxn ang="0">
                  <a:pos x="5628" y="1482"/>
                </a:cxn>
                <a:cxn ang="0">
                  <a:pos x="5759" y="1572"/>
                </a:cxn>
                <a:cxn ang="0">
                  <a:pos x="5759" y="633"/>
                </a:cxn>
                <a:cxn ang="0">
                  <a:pos x="5493" y="570"/>
                </a:cxn>
                <a:cxn ang="0">
                  <a:pos x="5214" y="501"/>
                </a:cxn>
                <a:cxn ang="0">
                  <a:pos x="4950" y="444"/>
                </a:cxn>
                <a:cxn ang="0">
                  <a:pos x="4701" y="396"/>
                </a:cxn>
                <a:cxn ang="0">
                  <a:pos x="4425" y="348"/>
                </a:cxn>
                <a:cxn ang="0">
                  <a:pos x="4110" y="294"/>
                </a:cxn>
                <a:cxn ang="0">
                  <a:pos x="3813" y="252"/>
                </a:cxn>
                <a:cxn ang="0">
                  <a:pos x="3549" y="213"/>
                </a:cxn>
                <a:cxn ang="0">
                  <a:pos x="3261" y="183"/>
                </a:cxn>
                <a:cxn ang="0">
                  <a:pos x="3015" y="153"/>
                </a:cxn>
                <a:cxn ang="0">
                  <a:pos x="2757" y="129"/>
                </a:cxn>
                <a:cxn ang="0">
                  <a:pos x="2520" y="105"/>
                </a:cxn>
                <a:cxn ang="0">
                  <a:pos x="2301" y="87"/>
                </a:cxn>
                <a:cxn ang="0">
                  <a:pos x="2013" y="66"/>
                </a:cxn>
                <a:cxn ang="0">
                  <a:pos x="1731" y="48"/>
                </a:cxn>
                <a:cxn ang="0">
                  <a:pos x="1524" y="39"/>
                </a:cxn>
                <a:cxn ang="0">
                  <a:pos x="1260" y="27"/>
                </a:cxn>
                <a:cxn ang="0">
                  <a:pos x="966" y="15"/>
                </a:cxn>
                <a:cxn ang="0">
                  <a:pos x="714" y="12"/>
                </a:cxn>
                <a:cxn ang="0">
                  <a:pos x="510" y="6"/>
                </a:cxn>
                <a:cxn ang="0">
                  <a:pos x="243" y="0"/>
                </a:cxn>
                <a:cxn ang="0">
                  <a:pos x="0" y="0"/>
                </a:cxn>
              </a:cxnLst>
              <a:rect l="0" t="0" r="r" b="b"/>
              <a:pathLst>
                <a:path w="5760" h="1573">
                  <a:moveTo>
                    <a:pt x="0" y="0"/>
                  </a:moveTo>
                  <a:lnTo>
                    <a:pt x="0" y="351"/>
                  </a:lnTo>
                  <a:lnTo>
                    <a:pt x="282" y="357"/>
                  </a:lnTo>
                  <a:lnTo>
                    <a:pt x="627" y="363"/>
                  </a:lnTo>
                  <a:lnTo>
                    <a:pt x="960" y="375"/>
                  </a:lnTo>
                  <a:lnTo>
                    <a:pt x="1218" y="393"/>
                  </a:lnTo>
                  <a:lnTo>
                    <a:pt x="1470" y="411"/>
                  </a:lnTo>
                  <a:lnTo>
                    <a:pt x="1746" y="435"/>
                  </a:lnTo>
                  <a:lnTo>
                    <a:pt x="2022" y="462"/>
                  </a:lnTo>
                  <a:lnTo>
                    <a:pt x="2340" y="504"/>
                  </a:lnTo>
                  <a:lnTo>
                    <a:pt x="2664" y="549"/>
                  </a:lnTo>
                  <a:lnTo>
                    <a:pt x="2952" y="597"/>
                  </a:lnTo>
                  <a:lnTo>
                    <a:pt x="3225" y="648"/>
                  </a:lnTo>
                  <a:lnTo>
                    <a:pt x="3513" y="708"/>
                  </a:lnTo>
                  <a:lnTo>
                    <a:pt x="3693" y="750"/>
                  </a:lnTo>
                  <a:lnTo>
                    <a:pt x="3936" y="810"/>
                  </a:lnTo>
                  <a:lnTo>
                    <a:pt x="4095" y="855"/>
                  </a:lnTo>
                  <a:lnTo>
                    <a:pt x="4281" y="909"/>
                  </a:lnTo>
                  <a:lnTo>
                    <a:pt x="4503" y="981"/>
                  </a:lnTo>
                  <a:lnTo>
                    <a:pt x="4704" y="1053"/>
                  </a:lnTo>
                  <a:lnTo>
                    <a:pt x="4911" y="1131"/>
                  </a:lnTo>
                  <a:lnTo>
                    <a:pt x="5073" y="1197"/>
                  </a:lnTo>
                  <a:lnTo>
                    <a:pt x="5256" y="1281"/>
                  </a:lnTo>
                  <a:lnTo>
                    <a:pt x="5475" y="1401"/>
                  </a:lnTo>
                  <a:lnTo>
                    <a:pt x="5628" y="1482"/>
                  </a:lnTo>
                  <a:lnTo>
                    <a:pt x="5759" y="1572"/>
                  </a:lnTo>
                  <a:lnTo>
                    <a:pt x="5759" y="633"/>
                  </a:lnTo>
                  <a:lnTo>
                    <a:pt x="5493" y="570"/>
                  </a:lnTo>
                  <a:lnTo>
                    <a:pt x="5214" y="501"/>
                  </a:lnTo>
                  <a:lnTo>
                    <a:pt x="4950" y="444"/>
                  </a:lnTo>
                  <a:lnTo>
                    <a:pt x="4701" y="396"/>
                  </a:lnTo>
                  <a:lnTo>
                    <a:pt x="4425" y="348"/>
                  </a:lnTo>
                  <a:lnTo>
                    <a:pt x="4110" y="294"/>
                  </a:lnTo>
                  <a:lnTo>
                    <a:pt x="3813" y="252"/>
                  </a:lnTo>
                  <a:lnTo>
                    <a:pt x="3549" y="213"/>
                  </a:lnTo>
                  <a:lnTo>
                    <a:pt x="3261" y="183"/>
                  </a:lnTo>
                  <a:lnTo>
                    <a:pt x="3015" y="153"/>
                  </a:lnTo>
                  <a:lnTo>
                    <a:pt x="2757" y="129"/>
                  </a:lnTo>
                  <a:lnTo>
                    <a:pt x="2520" y="105"/>
                  </a:lnTo>
                  <a:lnTo>
                    <a:pt x="2301" y="87"/>
                  </a:lnTo>
                  <a:lnTo>
                    <a:pt x="2013" y="66"/>
                  </a:lnTo>
                  <a:lnTo>
                    <a:pt x="1731" y="48"/>
                  </a:lnTo>
                  <a:lnTo>
                    <a:pt x="1524" y="39"/>
                  </a:lnTo>
                  <a:lnTo>
                    <a:pt x="1260" y="27"/>
                  </a:lnTo>
                  <a:lnTo>
                    <a:pt x="966" y="15"/>
                  </a:lnTo>
                  <a:lnTo>
                    <a:pt x="714" y="12"/>
                  </a:lnTo>
                  <a:lnTo>
                    <a:pt x="510" y="6"/>
                  </a:lnTo>
                  <a:lnTo>
                    <a:pt x="243"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s-ES"/>
            </a:p>
          </p:txBody>
        </p:sp>
        <p:sp>
          <p:nvSpPr>
            <p:cNvPr id="54280" name="Freeform 8"/>
            <p:cNvSpPr>
              <a:spLocks/>
            </p:cNvSpPr>
            <p:nvPr/>
          </p:nvSpPr>
          <p:spPr bwMode="white">
            <a:xfrm>
              <a:off x="0" y="1130"/>
              <a:ext cx="5760" cy="970"/>
            </a:xfrm>
            <a:custGeom>
              <a:avLst/>
              <a:gdLst/>
              <a:ahLst/>
              <a:cxnLst>
                <a:cxn ang="0">
                  <a:pos x="0" y="0"/>
                </a:cxn>
                <a:cxn ang="0">
                  <a:pos x="0" y="339"/>
                </a:cxn>
                <a:cxn ang="0">
                  <a:pos x="318" y="342"/>
                </a:cxn>
                <a:cxn ang="0">
                  <a:pos x="591" y="348"/>
                </a:cxn>
                <a:cxn ang="0">
                  <a:pos x="846" y="354"/>
                </a:cxn>
                <a:cxn ang="0">
                  <a:pos x="1074" y="360"/>
                </a:cxn>
                <a:cxn ang="0">
                  <a:pos x="1314" y="366"/>
                </a:cxn>
                <a:cxn ang="0">
                  <a:pos x="1599" y="381"/>
                </a:cxn>
                <a:cxn ang="0">
                  <a:pos x="1911" y="399"/>
                </a:cxn>
                <a:cxn ang="0">
                  <a:pos x="2241" y="420"/>
                </a:cxn>
                <a:cxn ang="0">
                  <a:pos x="2619" y="453"/>
                </a:cxn>
                <a:cxn ang="0">
                  <a:pos x="2889" y="477"/>
                </a:cxn>
                <a:cxn ang="0">
                  <a:pos x="3177" y="507"/>
                </a:cxn>
                <a:cxn ang="0">
                  <a:pos x="3498" y="543"/>
                </a:cxn>
                <a:cxn ang="0">
                  <a:pos x="3813" y="585"/>
                </a:cxn>
                <a:cxn ang="0">
                  <a:pos x="4044" y="618"/>
                </a:cxn>
                <a:cxn ang="0">
                  <a:pos x="4365" y="669"/>
                </a:cxn>
                <a:cxn ang="0">
                  <a:pos x="4683" y="726"/>
                </a:cxn>
                <a:cxn ang="0">
                  <a:pos x="4980" y="786"/>
                </a:cxn>
                <a:cxn ang="0">
                  <a:pos x="5268" y="846"/>
                </a:cxn>
                <a:cxn ang="0">
                  <a:pos x="5646" y="942"/>
                </a:cxn>
                <a:cxn ang="0">
                  <a:pos x="5759" y="969"/>
                </a:cxn>
                <a:cxn ang="0">
                  <a:pos x="5759" y="0"/>
                </a:cxn>
                <a:cxn ang="0">
                  <a:pos x="0" y="0"/>
                </a:cxn>
              </a:cxnLst>
              <a:rect l="0" t="0" r="r" b="b"/>
              <a:pathLst>
                <a:path w="5760" h="970">
                  <a:moveTo>
                    <a:pt x="0" y="0"/>
                  </a:moveTo>
                  <a:lnTo>
                    <a:pt x="0" y="339"/>
                  </a:lnTo>
                  <a:lnTo>
                    <a:pt x="318" y="342"/>
                  </a:lnTo>
                  <a:lnTo>
                    <a:pt x="591" y="348"/>
                  </a:lnTo>
                  <a:lnTo>
                    <a:pt x="846" y="354"/>
                  </a:lnTo>
                  <a:lnTo>
                    <a:pt x="1074" y="360"/>
                  </a:lnTo>
                  <a:lnTo>
                    <a:pt x="1314" y="366"/>
                  </a:lnTo>
                  <a:lnTo>
                    <a:pt x="1599" y="381"/>
                  </a:lnTo>
                  <a:lnTo>
                    <a:pt x="1911" y="399"/>
                  </a:lnTo>
                  <a:lnTo>
                    <a:pt x="2241" y="420"/>
                  </a:lnTo>
                  <a:lnTo>
                    <a:pt x="2619" y="453"/>
                  </a:lnTo>
                  <a:lnTo>
                    <a:pt x="2889" y="477"/>
                  </a:lnTo>
                  <a:lnTo>
                    <a:pt x="3177" y="507"/>
                  </a:lnTo>
                  <a:lnTo>
                    <a:pt x="3498" y="543"/>
                  </a:lnTo>
                  <a:lnTo>
                    <a:pt x="3813" y="585"/>
                  </a:lnTo>
                  <a:lnTo>
                    <a:pt x="4044" y="618"/>
                  </a:lnTo>
                  <a:lnTo>
                    <a:pt x="4365" y="669"/>
                  </a:lnTo>
                  <a:lnTo>
                    <a:pt x="4683" y="726"/>
                  </a:lnTo>
                  <a:lnTo>
                    <a:pt x="4980" y="786"/>
                  </a:lnTo>
                  <a:lnTo>
                    <a:pt x="5268" y="846"/>
                  </a:lnTo>
                  <a:lnTo>
                    <a:pt x="5646" y="942"/>
                  </a:lnTo>
                  <a:lnTo>
                    <a:pt x="5759" y="969"/>
                  </a:lnTo>
                  <a:lnTo>
                    <a:pt x="5759"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s-ES"/>
            </a:p>
          </p:txBody>
        </p:sp>
        <p:sp>
          <p:nvSpPr>
            <p:cNvPr id="54281" name="Freeform 9"/>
            <p:cNvSpPr>
              <a:spLocks/>
            </p:cNvSpPr>
            <p:nvPr/>
          </p:nvSpPr>
          <p:spPr bwMode="white">
            <a:xfrm>
              <a:off x="0" y="-13"/>
              <a:ext cx="5760" cy="1060"/>
            </a:xfrm>
            <a:custGeom>
              <a:avLst/>
              <a:gdLst/>
              <a:ahLst/>
              <a:cxnLst>
                <a:cxn ang="0">
                  <a:pos x="0" y="753"/>
                </a:cxn>
                <a:cxn ang="0">
                  <a:pos x="0" y="1059"/>
                </a:cxn>
                <a:cxn ang="0">
                  <a:pos x="5759" y="1059"/>
                </a:cxn>
                <a:cxn ang="0">
                  <a:pos x="5759" y="0"/>
                </a:cxn>
                <a:cxn ang="0">
                  <a:pos x="5430" y="0"/>
                </a:cxn>
                <a:cxn ang="0">
                  <a:pos x="5298" y="84"/>
                </a:cxn>
                <a:cxn ang="0">
                  <a:pos x="5136" y="159"/>
                </a:cxn>
                <a:cxn ang="0">
                  <a:pos x="4968" y="222"/>
                </a:cxn>
                <a:cxn ang="0">
                  <a:pos x="4812" y="267"/>
                </a:cxn>
                <a:cxn ang="0">
                  <a:pos x="4626" y="324"/>
                </a:cxn>
                <a:cxn ang="0">
                  <a:pos x="4440" y="366"/>
                </a:cxn>
                <a:cxn ang="0">
                  <a:pos x="4230" y="414"/>
                </a:cxn>
                <a:cxn ang="0">
                  <a:pos x="3939" y="468"/>
                </a:cxn>
                <a:cxn ang="0">
                  <a:pos x="3711" y="504"/>
                </a:cxn>
                <a:cxn ang="0">
                  <a:pos x="3441" y="543"/>
                </a:cxn>
                <a:cxn ang="0">
                  <a:pos x="3189" y="579"/>
                </a:cxn>
                <a:cxn ang="0">
                  <a:pos x="2925" y="606"/>
                </a:cxn>
                <a:cxn ang="0">
                  <a:pos x="2679" y="633"/>
                </a:cxn>
                <a:cxn ang="0">
                  <a:pos x="2418" y="654"/>
                </a:cxn>
                <a:cxn ang="0">
                  <a:pos x="2142" y="675"/>
                </a:cxn>
                <a:cxn ang="0">
                  <a:pos x="1896" y="693"/>
                </a:cxn>
                <a:cxn ang="0">
                  <a:pos x="1647" y="708"/>
                </a:cxn>
                <a:cxn ang="0">
                  <a:pos x="1404" y="720"/>
                </a:cxn>
                <a:cxn ang="0">
                  <a:pos x="1170" y="732"/>
                </a:cxn>
                <a:cxn ang="0">
                  <a:pos x="906" y="738"/>
                </a:cxn>
                <a:cxn ang="0">
                  <a:pos x="534" y="747"/>
                </a:cxn>
                <a:cxn ang="0">
                  <a:pos x="201" y="753"/>
                </a:cxn>
                <a:cxn ang="0">
                  <a:pos x="0" y="753"/>
                </a:cxn>
              </a:cxnLst>
              <a:rect l="0" t="0" r="r" b="b"/>
              <a:pathLst>
                <a:path w="5760" h="1060">
                  <a:moveTo>
                    <a:pt x="0" y="753"/>
                  </a:moveTo>
                  <a:lnTo>
                    <a:pt x="0" y="1059"/>
                  </a:lnTo>
                  <a:lnTo>
                    <a:pt x="5759" y="1059"/>
                  </a:lnTo>
                  <a:lnTo>
                    <a:pt x="5759" y="0"/>
                  </a:lnTo>
                  <a:lnTo>
                    <a:pt x="5430" y="0"/>
                  </a:lnTo>
                  <a:lnTo>
                    <a:pt x="5298" y="84"/>
                  </a:lnTo>
                  <a:lnTo>
                    <a:pt x="5136" y="159"/>
                  </a:lnTo>
                  <a:lnTo>
                    <a:pt x="4968" y="222"/>
                  </a:lnTo>
                  <a:lnTo>
                    <a:pt x="4812" y="267"/>
                  </a:lnTo>
                  <a:lnTo>
                    <a:pt x="4626" y="324"/>
                  </a:lnTo>
                  <a:lnTo>
                    <a:pt x="4440" y="366"/>
                  </a:lnTo>
                  <a:lnTo>
                    <a:pt x="4230" y="414"/>
                  </a:lnTo>
                  <a:lnTo>
                    <a:pt x="3939" y="468"/>
                  </a:lnTo>
                  <a:lnTo>
                    <a:pt x="3711" y="504"/>
                  </a:lnTo>
                  <a:lnTo>
                    <a:pt x="3441" y="543"/>
                  </a:lnTo>
                  <a:lnTo>
                    <a:pt x="3189" y="579"/>
                  </a:lnTo>
                  <a:lnTo>
                    <a:pt x="2925" y="606"/>
                  </a:lnTo>
                  <a:lnTo>
                    <a:pt x="2679" y="633"/>
                  </a:lnTo>
                  <a:lnTo>
                    <a:pt x="2418" y="654"/>
                  </a:lnTo>
                  <a:lnTo>
                    <a:pt x="2142" y="675"/>
                  </a:lnTo>
                  <a:lnTo>
                    <a:pt x="1896" y="693"/>
                  </a:lnTo>
                  <a:lnTo>
                    <a:pt x="1647" y="708"/>
                  </a:lnTo>
                  <a:lnTo>
                    <a:pt x="1404" y="720"/>
                  </a:lnTo>
                  <a:lnTo>
                    <a:pt x="1170" y="732"/>
                  </a:lnTo>
                  <a:lnTo>
                    <a:pt x="906" y="738"/>
                  </a:lnTo>
                  <a:lnTo>
                    <a:pt x="534" y="747"/>
                  </a:lnTo>
                  <a:lnTo>
                    <a:pt x="201" y="753"/>
                  </a:lnTo>
                  <a:lnTo>
                    <a:pt x="0" y="753"/>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s-ES"/>
            </a:p>
          </p:txBody>
        </p:sp>
        <p:sp>
          <p:nvSpPr>
            <p:cNvPr id="54282" name="Freeform 10"/>
            <p:cNvSpPr>
              <a:spLocks/>
            </p:cNvSpPr>
            <p:nvPr/>
          </p:nvSpPr>
          <p:spPr bwMode="white">
            <a:xfrm>
              <a:off x="0" y="-13"/>
              <a:ext cx="5284" cy="673"/>
            </a:xfrm>
            <a:custGeom>
              <a:avLst/>
              <a:gdLst/>
              <a:ahLst/>
              <a:cxnLst>
                <a:cxn ang="0">
                  <a:pos x="0" y="366"/>
                </a:cxn>
                <a:cxn ang="0">
                  <a:pos x="0" y="672"/>
                </a:cxn>
                <a:cxn ang="0">
                  <a:pos x="303" y="672"/>
                </a:cxn>
                <a:cxn ang="0">
                  <a:pos x="723" y="663"/>
                </a:cxn>
                <a:cxn ang="0">
                  <a:pos x="1020" y="654"/>
                </a:cxn>
                <a:cxn ang="0">
                  <a:pos x="1302" y="642"/>
                </a:cxn>
                <a:cxn ang="0">
                  <a:pos x="1554" y="630"/>
                </a:cxn>
                <a:cxn ang="0">
                  <a:pos x="1779" y="615"/>
                </a:cxn>
                <a:cxn ang="0">
                  <a:pos x="1962" y="606"/>
                </a:cxn>
                <a:cxn ang="0">
                  <a:pos x="2193" y="588"/>
                </a:cxn>
                <a:cxn ang="0">
                  <a:pos x="2448" y="570"/>
                </a:cxn>
                <a:cxn ang="0">
                  <a:pos x="2700" y="546"/>
                </a:cxn>
                <a:cxn ang="0">
                  <a:pos x="2904" y="528"/>
                </a:cxn>
                <a:cxn ang="0">
                  <a:pos x="3138" y="498"/>
                </a:cxn>
                <a:cxn ang="0">
                  <a:pos x="3324" y="474"/>
                </a:cxn>
                <a:cxn ang="0">
                  <a:pos x="3534" y="447"/>
                </a:cxn>
                <a:cxn ang="0">
                  <a:pos x="3735" y="420"/>
                </a:cxn>
                <a:cxn ang="0">
                  <a:pos x="3933" y="384"/>
                </a:cxn>
                <a:cxn ang="0">
                  <a:pos x="4116" y="351"/>
                </a:cxn>
                <a:cxn ang="0">
                  <a:pos x="4266" y="318"/>
                </a:cxn>
                <a:cxn ang="0">
                  <a:pos x="4446" y="279"/>
                </a:cxn>
                <a:cxn ang="0">
                  <a:pos x="4620" y="237"/>
                </a:cxn>
                <a:cxn ang="0">
                  <a:pos x="4779" y="192"/>
                </a:cxn>
                <a:cxn ang="0">
                  <a:pos x="4920" y="147"/>
                </a:cxn>
                <a:cxn ang="0">
                  <a:pos x="5085" y="90"/>
                </a:cxn>
                <a:cxn ang="0">
                  <a:pos x="5193" y="42"/>
                </a:cxn>
                <a:cxn ang="0">
                  <a:pos x="5283" y="0"/>
                </a:cxn>
                <a:cxn ang="0">
                  <a:pos x="3201" y="0"/>
                </a:cxn>
                <a:cxn ang="0">
                  <a:pos x="2982" y="57"/>
                </a:cxn>
                <a:cxn ang="0">
                  <a:pos x="2775" y="108"/>
                </a:cxn>
                <a:cxn ang="0">
                  <a:pos x="2562" y="150"/>
                </a:cxn>
                <a:cxn ang="0">
                  <a:pos x="2397" y="183"/>
                </a:cxn>
                <a:cxn ang="0">
                  <a:pos x="2205" y="213"/>
                </a:cxn>
                <a:cxn ang="0">
                  <a:pos x="2001" y="243"/>
                </a:cxn>
                <a:cxn ang="0">
                  <a:pos x="1776" y="273"/>
                </a:cxn>
                <a:cxn ang="0">
                  <a:pos x="1536" y="297"/>
                </a:cxn>
                <a:cxn ang="0">
                  <a:pos x="1344" y="312"/>
                </a:cxn>
                <a:cxn ang="0">
                  <a:pos x="1134" y="330"/>
                </a:cxn>
                <a:cxn ang="0">
                  <a:pos x="921" y="342"/>
                </a:cxn>
                <a:cxn ang="0">
                  <a:pos x="696" y="354"/>
                </a:cxn>
                <a:cxn ang="0">
                  <a:pos x="501" y="360"/>
                </a:cxn>
                <a:cxn ang="0">
                  <a:pos x="279" y="366"/>
                </a:cxn>
                <a:cxn ang="0">
                  <a:pos x="99" y="369"/>
                </a:cxn>
                <a:cxn ang="0">
                  <a:pos x="0" y="366"/>
                </a:cxn>
              </a:cxnLst>
              <a:rect l="0" t="0" r="r" b="b"/>
              <a:pathLst>
                <a:path w="5284" h="673">
                  <a:moveTo>
                    <a:pt x="0" y="366"/>
                  </a:moveTo>
                  <a:lnTo>
                    <a:pt x="0" y="672"/>
                  </a:lnTo>
                  <a:lnTo>
                    <a:pt x="303" y="672"/>
                  </a:lnTo>
                  <a:lnTo>
                    <a:pt x="723" y="663"/>
                  </a:lnTo>
                  <a:lnTo>
                    <a:pt x="1020" y="654"/>
                  </a:lnTo>
                  <a:lnTo>
                    <a:pt x="1302" y="642"/>
                  </a:lnTo>
                  <a:lnTo>
                    <a:pt x="1554" y="630"/>
                  </a:lnTo>
                  <a:lnTo>
                    <a:pt x="1779" y="615"/>
                  </a:lnTo>
                  <a:lnTo>
                    <a:pt x="1962" y="606"/>
                  </a:lnTo>
                  <a:lnTo>
                    <a:pt x="2193" y="588"/>
                  </a:lnTo>
                  <a:lnTo>
                    <a:pt x="2448" y="570"/>
                  </a:lnTo>
                  <a:lnTo>
                    <a:pt x="2700" y="546"/>
                  </a:lnTo>
                  <a:lnTo>
                    <a:pt x="2904" y="528"/>
                  </a:lnTo>
                  <a:lnTo>
                    <a:pt x="3138" y="498"/>
                  </a:lnTo>
                  <a:lnTo>
                    <a:pt x="3324" y="474"/>
                  </a:lnTo>
                  <a:lnTo>
                    <a:pt x="3534" y="447"/>
                  </a:lnTo>
                  <a:lnTo>
                    <a:pt x="3735" y="420"/>
                  </a:lnTo>
                  <a:lnTo>
                    <a:pt x="3933" y="384"/>
                  </a:lnTo>
                  <a:lnTo>
                    <a:pt x="4116" y="351"/>
                  </a:lnTo>
                  <a:lnTo>
                    <a:pt x="4266" y="318"/>
                  </a:lnTo>
                  <a:lnTo>
                    <a:pt x="4446" y="279"/>
                  </a:lnTo>
                  <a:lnTo>
                    <a:pt x="4620" y="237"/>
                  </a:lnTo>
                  <a:lnTo>
                    <a:pt x="4779" y="192"/>
                  </a:lnTo>
                  <a:lnTo>
                    <a:pt x="4920" y="147"/>
                  </a:lnTo>
                  <a:lnTo>
                    <a:pt x="5085" y="90"/>
                  </a:lnTo>
                  <a:lnTo>
                    <a:pt x="5193" y="42"/>
                  </a:lnTo>
                  <a:lnTo>
                    <a:pt x="5283" y="0"/>
                  </a:lnTo>
                  <a:lnTo>
                    <a:pt x="3201" y="0"/>
                  </a:lnTo>
                  <a:lnTo>
                    <a:pt x="2982" y="57"/>
                  </a:lnTo>
                  <a:lnTo>
                    <a:pt x="2775" y="108"/>
                  </a:lnTo>
                  <a:lnTo>
                    <a:pt x="2562" y="150"/>
                  </a:lnTo>
                  <a:lnTo>
                    <a:pt x="2397" y="183"/>
                  </a:lnTo>
                  <a:lnTo>
                    <a:pt x="2205" y="213"/>
                  </a:lnTo>
                  <a:lnTo>
                    <a:pt x="2001" y="243"/>
                  </a:lnTo>
                  <a:lnTo>
                    <a:pt x="1776" y="273"/>
                  </a:lnTo>
                  <a:lnTo>
                    <a:pt x="1536" y="297"/>
                  </a:lnTo>
                  <a:lnTo>
                    <a:pt x="1344" y="312"/>
                  </a:lnTo>
                  <a:lnTo>
                    <a:pt x="1134" y="330"/>
                  </a:lnTo>
                  <a:lnTo>
                    <a:pt x="921" y="342"/>
                  </a:lnTo>
                  <a:lnTo>
                    <a:pt x="696" y="354"/>
                  </a:lnTo>
                  <a:lnTo>
                    <a:pt x="501" y="360"/>
                  </a:lnTo>
                  <a:lnTo>
                    <a:pt x="279" y="366"/>
                  </a:lnTo>
                  <a:lnTo>
                    <a:pt x="99" y="369"/>
                  </a:lnTo>
                  <a:lnTo>
                    <a:pt x="0" y="366"/>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s-ES"/>
            </a:p>
          </p:txBody>
        </p:sp>
        <p:sp>
          <p:nvSpPr>
            <p:cNvPr id="54283" name="Freeform 11"/>
            <p:cNvSpPr>
              <a:spLocks/>
            </p:cNvSpPr>
            <p:nvPr/>
          </p:nvSpPr>
          <p:spPr bwMode="white">
            <a:xfrm>
              <a:off x="0" y="-13"/>
              <a:ext cx="2884" cy="286"/>
            </a:xfrm>
            <a:custGeom>
              <a:avLst/>
              <a:gdLst/>
              <a:ahLst/>
              <a:cxnLst>
                <a:cxn ang="0">
                  <a:pos x="0" y="0"/>
                </a:cxn>
                <a:cxn ang="0">
                  <a:pos x="0" y="285"/>
                </a:cxn>
                <a:cxn ang="0">
                  <a:pos x="192" y="285"/>
                </a:cxn>
                <a:cxn ang="0">
                  <a:pos x="384" y="282"/>
                </a:cxn>
                <a:cxn ang="0">
                  <a:pos x="579" y="276"/>
                </a:cxn>
                <a:cxn ang="0">
                  <a:pos x="789" y="267"/>
                </a:cxn>
                <a:cxn ang="0">
                  <a:pos x="999" y="258"/>
                </a:cxn>
                <a:cxn ang="0">
                  <a:pos x="1161" y="246"/>
                </a:cxn>
                <a:cxn ang="0">
                  <a:pos x="1302" y="234"/>
                </a:cxn>
                <a:cxn ang="0">
                  <a:pos x="1458" y="222"/>
                </a:cxn>
                <a:cxn ang="0">
                  <a:pos x="1665" y="201"/>
                </a:cxn>
                <a:cxn ang="0">
                  <a:pos x="1992" y="159"/>
                </a:cxn>
                <a:cxn ang="0">
                  <a:pos x="2301" y="117"/>
                </a:cxn>
                <a:cxn ang="0">
                  <a:pos x="2604" y="60"/>
                </a:cxn>
                <a:cxn ang="0">
                  <a:pos x="2883" y="0"/>
                </a:cxn>
                <a:cxn ang="0">
                  <a:pos x="0" y="0"/>
                </a:cxn>
              </a:cxnLst>
              <a:rect l="0" t="0" r="r" b="b"/>
              <a:pathLst>
                <a:path w="2884" h="286">
                  <a:moveTo>
                    <a:pt x="0" y="0"/>
                  </a:moveTo>
                  <a:lnTo>
                    <a:pt x="0" y="285"/>
                  </a:lnTo>
                  <a:lnTo>
                    <a:pt x="192" y="285"/>
                  </a:lnTo>
                  <a:lnTo>
                    <a:pt x="384" y="282"/>
                  </a:lnTo>
                  <a:lnTo>
                    <a:pt x="579" y="276"/>
                  </a:lnTo>
                  <a:lnTo>
                    <a:pt x="789" y="267"/>
                  </a:lnTo>
                  <a:lnTo>
                    <a:pt x="999" y="258"/>
                  </a:lnTo>
                  <a:lnTo>
                    <a:pt x="1161" y="246"/>
                  </a:lnTo>
                  <a:lnTo>
                    <a:pt x="1302" y="234"/>
                  </a:lnTo>
                  <a:lnTo>
                    <a:pt x="1458" y="222"/>
                  </a:lnTo>
                  <a:lnTo>
                    <a:pt x="1665" y="201"/>
                  </a:lnTo>
                  <a:lnTo>
                    <a:pt x="1992" y="159"/>
                  </a:lnTo>
                  <a:lnTo>
                    <a:pt x="2301" y="117"/>
                  </a:lnTo>
                  <a:lnTo>
                    <a:pt x="2604" y="60"/>
                  </a:lnTo>
                  <a:lnTo>
                    <a:pt x="2883" y="0"/>
                  </a:lnTo>
                  <a:lnTo>
                    <a:pt x="0" y="0"/>
                  </a:lnTo>
                </a:path>
              </a:pathLst>
            </a:custGeom>
            <a:gradFill rotWithShape="0">
              <a:gsLst>
                <a:gs pos="0">
                  <a:schemeClr val="accent2"/>
                </a:gs>
                <a:gs pos="100000">
                  <a:schemeClr val="bg1"/>
                </a:gs>
              </a:gsLst>
              <a:lin ang="0" scaled="1"/>
            </a:gradFill>
            <a:ln w="9525">
              <a:noFill/>
              <a:round/>
              <a:headEnd type="none" w="sm" len="sm"/>
              <a:tailEnd type="none" w="sm" len="sm"/>
            </a:ln>
            <a:effectLst/>
          </p:spPr>
          <p:txBody>
            <a:bodyPr/>
            <a:lstStyle/>
            <a:p>
              <a:endParaRPr lang="es-ES"/>
            </a:p>
          </p:txBody>
        </p:sp>
      </p:grpSp>
      <p:sp>
        <p:nvSpPr>
          <p:cNvPr id="54284" name="Rectangle 12"/>
          <p:cNvSpPr>
            <a:spLocks noGrp="1" noChangeArrowheads="1"/>
          </p:cNvSpPr>
          <p:nvPr>
            <p:ph type="ctrTitle" sz="quarter"/>
          </p:nvPr>
        </p:nvSpPr>
        <p:spPr>
          <a:xfrm>
            <a:off x="685800" y="2057400"/>
            <a:ext cx="7772400" cy="1143000"/>
          </a:xfrm>
        </p:spPr>
        <p:txBody>
          <a:bodyPr/>
          <a:lstStyle>
            <a:lvl1pPr>
              <a:defRPr/>
            </a:lvl1pPr>
          </a:lstStyle>
          <a:p>
            <a:r>
              <a:rPr lang="es-ES"/>
              <a:t>Haga clic para modificar el estilo de título del patrón</a:t>
            </a:r>
          </a:p>
        </p:txBody>
      </p:sp>
      <p:sp>
        <p:nvSpPr>
          <p:cNvPr id="54285" name="Rectangle 13"/>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es-ES"/>
              <a:t>Haga clic para modificar el estilo de subtítulo del patrón</a:t>
            </a:r>
          </a:p>
        </p:txBody>
      </p:sp>
      <p:sp>
        <p:nvSpPr>
          <p:cNvPr id="54286" name="Rectangle 14"/>
          <p:cNvSpPr>
            <a:spLocks noGrp="1" noChangeArrowheads="1"/>
          </p:cNvSpPr>
          <p:nvPr>
            <p:ph type="dt" sz="quarter" idx="2"/>
          </p:nvPr>
        </p:nvSpPr>
        <p:spPr/>
        <p:txBody>
          <a:bodyPr/>
          <a:lstStyle>
            <a:lvl1pPr>
              <a:defRPr/>
            </a:lvl1pPr>
          </a:lstStyle>
          <a:p>
            <a:endParaRPr lang="es-ES"/>
          </a:p>
        </p:txBody>
      </p:sp>
      <p:sp>
        <p:nvSpPr>
          <p:cNvPr id="54287" name="Rectangle 15"/>
          <p:cNvSpPr>
            <a:spLocks noGrp="1" noChangeArrowheads="1"/>
          </p:cNvSpPr>
          <p:nvPr>
            <p:ph type="ftr" sz="quarter" idx="3"/>
          </p:nvPr>
        </p:nvSpPr>
        <p:spPr/>
        <p:txBody>
          <a:bodyPr/>
          <a:lstStyle>
            <a:lvl1pPr>
              <a:defRPr/>
            </a:lvl1pPr>
          </a:lstStyle>
          <a:p>
            <a:endParaRPr lang="es-ES"/>
          </a:p>
        </p:txBody>
      </p:sp>
      <p:sp>
        <p:nvSpPr>
          <p:cNvPr id="54288" name="Rectangle 16"/>
          <p:cNvSpPr>
            <a:spLocks noGrp="1" noChangeArrowheads="1"/>
          </p:cNvSpPr>
          <p:nvPr>
            <p:ph type="sldNum" sz="quarter" idx="4"/>
          </p:nvPr>
        </p:nvSpPr>
        <p:spPr/>
        <p:txBody>
          <a:bodyPr/>
          <a:lstStyle>
            <a:lvl1pPr>
              <a:defRPr/>
            </a:lvl1pPr>
          </a:lstStyle>
          <a:p>
            <a:fld id="{C7EADDAC-5509-46CE-917C-7A4A7BEDACC1}" type="slidenum">
              <a:rPr lang="es-ES"/>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721303BB-D747-4990-AB61-1A9C0426E1D5}" type="slidenum">
              <a:rPr lang="es-ES"/>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9C2C9F9-3A51-4892-A77B-D827797AA478}" type="slidenum">
              <a:rPr lang="es-ES"/>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ítulo y tabla">
    <p:spTree>
      <p:nvGrpSpPr>
        <p:cNvPr id="1" name=""/>
        <p:cNvGrpSpPr/>
        <p:nvPr/>
      </p:nvGrpSpPr>
      <p:grpSpPr>
        <a:xfrm>
          <a:off x="0" y="0"/>
          <a:ext cx="0" cy="0"/>
          <a:chOff x="0" y="0"/>
          <a:chExt cx="0" cy="0"/>
        </a:xfrm>
      </p:grpSpPr>
      <p:sp>
        <p:nvSpPr>
          <p:cNvPr id="2" name="1 Título"/>
          <p:cNvSpPr>
            <a:spLocks noGrp="1"/>
          </p:cNvSpPr>
          <p:nvPr>
            <p:ph type="title"/>
          </p:nvPr>
        </p:nvSpPr>
        <p:spPr>
          <a:xfrm>
            <a:off x="685800" y="609600"/>
            <a:ext cx="7772400" cy="1143000"/>
          </a:xfrm>
        </p:spPr>
        <p:txBody>
          <a:bodyPr/>
          <a:lstStyle/>
          <a:p>
            <a:r>
              <a:rPr lang="es-ES" smtClean="0"/>
              <a:t>Haga clic para modificar el estilo de título del patrón</a:t>
            </a:r>
            <a:endParaRPr lang="es-ES"/>
          </a:p>
        </p:txBody>
      </p:sp>
      <p:sp>
        <p:nvSpPr>
          <p:cNvPr id="3" name="2 Marcador de tabla"/>
          <p:cNvSpPr>
            <a:spLocks noGrp="1"/>
          </p:cNvSpPr>
          <p:nvPr>
            <p:ph type="tbl" idx="1"/>
          </p:nvPr>
        </p:nvSpPr>
        <p:spPr>
          <a:xfrm>
            <a:off x="685800" y="1981200"/>
            <a:ext cx="7772400" cy="4114800"/>
          </a:xfrm>
        </p:spPr>
        <p:txBody>
          <a:bodyPr/>
          <a:lstStyle/>
          <a:p>
            <a:endParaRPr lang="es-ES"/>
          </a:p>
        </p:txBody>
      </p:sp>
      <p:sp>
        <p:nvSpPr>
          <p:cNvPr id="4" name="3 Marcador de fecha"/>
          <p:cNvSpPr>
            <a:spLocks noGrp="1"/>
          </p:cNvSpPr>
          <p:nvPr>
            <p:ph type="dt" sz="half" idx="10"/>
          </p:nvPr>
        </p:nvSpPr>
        <p:spPr>
          <a:xfrm>
            <a:off x="685800" y="6248400"/>
            <a:ext cx="1905000" cy="457200"/>
          </a:xfrm>
        </p:spPr>
        <p:txBody>
          <a:bodyPr/>
          <a:lstStyle>
            <a:lvl1pPr>
              <a:defRPr/>
            </a:lvl1pPr>
          </a:lstStyle>
          <a:p>
            <a:endParaRPr lang="es-ES"/>
          </a:p>
        </p:txBody>
      </p:sp>
      <p:sp>
        <p:nvSpPr>
          <p:cNvPr id="5" name="4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6" name="5 Marcador de número de diapositiva"/>
          <p:cNvSpPr>
            <a:spLocks noGrp="1"/>
          </p:cNvSpPr>
          <p:nvPr>
            <p:ph type="sldNum" sz="quarter" idx="12"/>
          </p:nvPr>
        </p:nvSpPr>
        <p:spPr>
          <a:xfrm>
            <a:off x="6553200" y="6248400"/>
            <a:ext cx="1905000" cy="457200"/>
          </a:xfrm>
        </p:spPr>
        <p:txBody>
          <a:bodyPr/>
          <a:lstStyle>
            <a:lvl1pPr>
              <a:defRPr/>
            </a:lvl1pPr>
          </a:lstStyle>
          <a:p>
            <a:fld id="{47C0828C-D17F-45ED-8AF1-604E32F15F4A}" type="slidenum">
              <a:rPr lang="es-ES"/>
              <a:pPr/>
              <a:t>‹Nº›</a:t>
            </a:fld>
            <a:endParaRPr lang="es-E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ítulo y 4 objetos">
    <p:spTree>
      <p:nvGrpSpPr>
        <p:cNvPr id="1" name=""/>
        <p:cNvGrpSpPr/>
        <p:nvPr/>
      </p:nvGrpSpPr>
      <p:grpSpPr>
        <a:xfrm>
          <a:off x="0" y="0"/>
          <a:ext cx="0" cy="0"/>
          <a:chOff x="0" y="0"/>
          <a:chExt cx="0" cy="0"/>
        </a:xfrm>
      </p:grpSpPr>
      <p:sp>
        <p:nvSpPr>
          <p:cNvPr id="2" name="1 Título"/>
          <p:cNvSpPr>
            <a:spLocks noGrp="1"/>
          </p:cNvSpPr>
          <p:nvPr>
            <p:ph type="title" sz="quarter"/>
          </p:nvPr>
        </p:nvSpPr>
        <p:spPr>
          <a:xfrm>
            <a:off x="685800" y="609600"/>
            <a:ext cx="7772400" cy="1143000"/>
          </a:xfrm>
        </p:spPr>
        <p:txBody>
          <a:bodyPr/>
          <a:lstStyle/>
          <a:p>
            <a:r>
              <a:rPr lang="es-ES" smtClean="0"/>
              <a:t>Haga clic para modificar el estilo de título del patrón</a:t>
            </a:r>
            <a:endParaRPr lang="es-ES"/>
          </a:p>
        </p:txBody>
      </p:sp>
      <p:sp>
        <p:nvSpPr>
          <p:cNvPr id="3" name="2 Marcador de contenido"/>
          <p:cNvSpPr>
            <a:spLocks noGrp="1"/>
          </p:cNvSpPr>
          <p:nvPr>
            <p:ph sz="quarter" idx="1"/>
          </p:nvPr>
        </p:nvSpPr>
        <p:spPr>
          <a:xfrm>
            <a:off x="685800" y="19812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648200" y="19812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685800" y="41148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contenido"/>
          <p:cNvSpPr>
            <a:spLocks noGrp="1"/>
          </p:cNvSpPr>
          <p:nvPr>
            <p:ph sz="quarter" idx="4"/>
          </p:nvPr>
        </p:nvSpPr>
        <p:spPr>
          <a:xfrm>
            <a:off x="4648200" y="4114800"/>
            <a:ext cx="3810000" cy="19812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a:xfrm>
            <a:off x="685800" y="6248400"/>
            <a:ext cx="1905000" cy="457200"/>
          </a:xfrm>
        </p:spPr>
        <p:txBody>
          <a:bodyPr/>
          <a:lstStyle>
            <a:lvl1pPr>
              <a:defRPr/>
            </a:lvl1pPr>
          </a:lstStyle>
          <a:p>
            <a:endParaRPr lang="es-ES"/>
          </a:p>
        </p:txBody>
      </p:sp>
      <p:sp>
        <p:nvSpPr>
          <p:cNvPr id="8" name="7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9" name="8 Marcador de número de diapositiva"/>
          <p:cNvSpPr>
            <a:spLocks noGrp="1"/>
          </p:cNvSpPr>
          <p:nvPr>
            <p:ph type="sldNum" sz="quarter" idx="12"/>
          </p:nvPr>
        </p:nvSpPr>
        <p:spPr>
          <a:xfrm>
            <a:off x="6553200" y="6248400"/>
            <a:ext cx="1905000" cy="457200"/>
          </a:xfrm>
        </p:spPr>
        <p:txBody>
          <a:bodyPr/>
          <a:lstStyle>
            <a:lvl1pPr>
              <a:defRPr/>
            </a:lvl1pPr>
          </a:lstStyle>
          <a:p>
            <a:fld id="{716CD1A5-E26D-47B4-A12F-48155E2B4E95}" type="slidenum">
              <a:rPr lang="es-ES"/>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3A7F5E62-CFE1-4DB2-B877-FB0528998D35}" type="slidenum">
              <a:rPr lang="es-ES"/>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4CC2C622-D014-4800-A182-D5E97DE713CF}" type="slidenum">
              <a:rPr lang="es-ES"/>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8CE24BE1-62B0-49ED-9221-0808DD791AD2}" type="slidenum">
              <a:rPr lang="es-ES"/>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E341D284-D3F9-4AD7-AB37-3A5F7F62AD6D}" type="slidenum">
              <a:rPr lang="es-ES"/>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E60D8832-16DD-46EA-A067-334609A1901B}" type="slidenum">
              <a:rPr lang="es-ES"/>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495BEE8C-3BC0-4E56-AEE1-50F4DF3D0EDD}" type="slidenum">
              <a:rPr lang="es-ES"/>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9FA67392-88B0-4B91-BCC9-FB667B28AF1B}" type="slidenum">
              <a:rPr lang="es-ES"/>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E61B709A-A057-41E0-9C7A-7EE0A6EC5D60}" type="slidenum">
              <a:rPr lang="es-ES"/>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gradFill rotWithShape="0">
          <a:gsLst>
            <a:gs pos="0">
              <a:schemeClr val="bg2"/>
            </a:gs>
            <a:gs pos="100000">
              <a:schemeClr val="bg1"/>
            </a:gs>
          </a:gsLst>
          <a:lin ang="0" scaled="1"/>
        </a:gradFill>
        <a:effectLst/>
      </p:bgPr>
    </p:bg>
    <p:spTree>
      <p:nvGrpSpPr>
        <p:cNvPr id="1" name=""/>
        <p:cNvGrpSpPr/>
        <p:nvPr/>
      </p:nvGrpSpPr>
      <p:grpSpPr>
        <a:xfrm>
          <a:off x="0" y="0"/>
          <a:ext cx="0" cy="0"/>
          <a:chOff x="0" y="0"/>
          <a:chExt cx="0" cy="0"/>
        </a:xfrm>
      </p:grpSpPr>
      <p:grpSp>
        <p:nvGrpSpPr>
          <p:cNvPr id="53250" name="Group 2"/>
          <p:cNvGrpSpPr>
            <a:grpSpLocks/>
          </p:cNvGrpSpPr>
          <p:nvPr/>
        </p:nvGrpSpPr>
        <p:grpSpPr bwMode="auto">
          <a:xfrm>
            <a:off x="-9525" y="-20638"/>
            <a:ext cx="9153525" cy="6878638"/>
            <a:chOff x="-6" y="-13"/>
            <a:chExt cx="5766" cy="4333"/>
          </a:xfrm>
        </p:grpSpPr>
        <p:sp>
          <p:nvSpPr>
            <p:cNvPr id="53251" name="Rectangle 3"/>
            <p:cNvSpPr>
              <a:spLocks noChangeArrowheads="1"/>
            </p:cNvSpPr>
            <p:nvPr/>
          </p:nvSpPr>
          <p:spPr bwMode="invGray">
            <a:xfrm>
              <a:off x="5549" y="0"/>
              <a:ext cx="211" cy="4320"/>
            </a:xfrm>
            <a:prstGeom prst="rect">
              <a:avLst/>
            </a:prstGeom>
            <a:gradFill rotWithShape="0">
              <a:gsLst>
                <a:gs pos="0">
                  <a:schemeClr val="accent2"/>
                </a:gs>
                <a:gs pos="50000">
                  <a:schemeClr val="hlink"/>
                </a:gs>
                <a:gs pos="100000">
                  <a:schemeClr val="accent2"/>
                </a:gs>
              </a:gsLst>
              <a:lin ang="0" scaled="1"/>
            </a:gradFill>
            <a:ln w="9525">
              <a:noFill/>
              <a:miter lim="800000"/>
              <a:headEnd/>
              <a:tailEnd/>
            </a:ln>
          </p:spPr>
          <p:txBody>
            <a:bodyPr wrap="none" anchor="ctr"/>
            <a:lstStyle/>
            <a:p>
              <a:endParaRPr lang="es-ES"/>
            </a:p>
          </p:txBody>
        </p:sp>
        <p:sp>
          <p:nvSpPr>
            <p:cNvPr id="53252" name="Freeform 4"/>
            <p:cNvSpPr>
              <a:spLocks/>
            </p:cNvSpPr>
            <p:nvPr/>
          </p:nvSpPr>
          <p:spPr bwMode="white">
            <a:xfrm>
              <a:off x="-6" y="2828"/>
              <a:ext cx="3625" cy="1492"/>
            </a:xfrm>
            <a:custGeom>
              <a:avLst/>
              <a:gdLst/>
              <a:ahLst/>
              <a:cxnLst>
                <a:cxn ang="0">
                  <a:pos x="0" y="1491"/>
                </a:cxn>
                <a:cxn ang="0">
                  <a:pos x="0" y="0"/>
                </a:cxn>
                <a:cxn ang="0">
                  <a:pos x="171" y="3"/>
                </a:cxn>
                <a:cxn ang="0">
                  <a:pos x="355" y="9"/>
                </a:cxn>
                <a:cxn ang="0">
                  <a:pos x="499" y="21"/>
                </a:cxn>
                <a:cxn ang="0">
                  <a:pos x="650" y="36"/>
                </a:cxn>
                <a:cxn ang="0">
                  <a:pos x="809" y="54"/>
                </a:cxn>
                <a:cxn ang="0">
                  <a:pos x="957" y="78"/>
                </a:cxn>
                <a:cxn ang="0">
                  <a:pos x="1119" y="105"/>
                </a:cxn>
                <a:cxn ang="0">
                  <a:pos x="1261" y="133"/>
                </a:cxn>
                <a:cxn ang="0">
                  <a:pos x="1441" y="175"/>
                </a:cxn>
                <a:cxn ang="0">
                  <a:pos x="1598" y="217"/>
                </a:cxn>
                <a:cxn ang="0">
                  <a:pos x="1763" y="269"/>
                </a:cxn>
                <a:cxn ang="0">
                  <a:pos x="1887" y="308"/>
                </a:cxn>
                <a:cxn ang="0">
                  <a:pos x="2085" y="384"/>
                </a:cxn>
                <a:cxn ang="0">
                  <a:pos x="2230" y="444"/>
                </a:cxn>
                <a:cxn ang="0">
                  <a:pos x="2456" y="547"/>
                </a:cxn>
                <a:cxn ang="0">
                  <a:pos x="2666" y="662"/>
                </a:cxn>
                <a:cxn ang="0">
                  <a:pos x="2859" y="786"/>
                </a:cxn>
                <a:cxn ang="0">
                  <a:pos x="3046" y="920"/>
                </a:cxn>
                <a:cxn ang="0">
                  <a:pos x="3193" y="1038"/>
                </a:cxn>
                <a:cxn ang="0">
                  <a:pos x="3332" y="1168"/>
                </a:cxn>
                <a:cxn ang="0">
                  <a:pos x="3440" y="1280"/>
                </a:cxn>
                <a:cxn ang="0">
                  <a:pos x="3524" y="1380"/>
                </a:cxn>
                <a:cxn ang="0">
                  <a:pos x="3624" y="1491"/>
                </a:cxn>
                <a:cxn ang="0">
                  <a:pos x="3608" y="1491"/>
                </a:cxn>
                <a:cxn ang="0">
                  <a:pos x="0" y="1491"/>
                </a:cxn>
              </a:cxnLst>
              <a:rect l="0" t="0" r="r" b="b"/>
              <a:pathLst>
                <a:path w="3625" h="1492">
                  <a:moveTo>
                    <a:pt x="0" y="1491"/>
                  </a:moveTo>
                  <a:lnTo>
                    <a:pt x="0" y="0"/>
                  </a:lnTo>
                  <a:lnTo>
                    <a:pt x="171" y="3"/>
                  </a:lnTo>
                  <a:lnTo>
                    <a:pt x="355" y="9"/>
                  </a:lnTo>
                  <a:lnTo>
                    <a:pt x="499" y="21"/>
                  </a:lnTo>
                  <a:lnTo>
                    <a:pt x="650" y="36"/>
                  </a:lnTo>
                  <a:lnTo>
                    <a:pt x="809" y="54"/>
                  </a:lnTo>
                  <a:lnTo>
                    <a:pt x="957" y="78"/>
                  </a:lnTo>
                  <a:lnTo>
                    <a:pt x="1119" y="105"/>
                  </a:lnTo>
                  <a:lnTo>
                    <a:pt x="1261" y="133"/>
                  </a:lnTo>
                  <a:lnTo>
                    <a:pt x="1441" y="175"/>
                  </a:lnTo>
                  <a:lnTo>
                    <a:pt x="1598" y="217"/>
                  </a:lnTo>
                  <a:lnTo>
                    <a:pt x="1763" y="269"/>
                  </a:lnTo>
                  <a:lnTo>
                    <a:pt x="1887" y="308"/>
                  </a:lnTo>
                  <a:lnTo>
                    <a:pt x="2085" y="384"/>
                  </a:lnTo>
                  <a:lnTo>
                    <a:pt x="2230" y="444"/>
                  </a:lnTo>
                  <a:lnTo>
                    <a:pt x="2456" y="547"/>
                  </a:lnTo>
                  <a:lnTo>
                    <a:pt x="2666" y="662"/>
                  </a:lnTo>
                  <a:lnTo>
                    <a:pt x="2859" y="786"/>
                  </a:lnTo>
                  <a:lnTo>
                    <a:pt x="3046" y="920"/>
                  </a:lnTo>
                  <a:lnTo>
                    <a:pt x="3193" y="1038"/>
                  </a:lnTo>
                  <a:lnTo>
                    <a:pt x="3332" y="1168"/>
                  </a:lnTo>
                  <a:lnTo>
                    <a:pt x="3440" y="1280"/>
                  </a:lnTo>
                  <a:lnTo>
                    <a:pt x="3524" y="1380"/>
                  </a:lnTo>
                  <a:lnTo>
                    <a:pt x="3624" y="1491"/>
                  </a:lnTo>
                  <a:lnTo>
                    <a:pt x="3608" y="1491"/>
                  </a:lnTo>
                  <a:lnTo>
                    <a:pt x="0" y="1491"/>
                  </a:lnTo>
                </a:path>
              </a:pathLst>
            </a:custGeom>
            <a:gradFill rotWithShape="0">
              <a:gsLst>
                <a:gs pos="0">
                  <a:schemeClr val="bg2"/>
                </a:gs>
                <a:gs pos="100000">
                  <a:schemeClr val="bg1"/>
                </a:gs>
              </a:gsLst>
              <a:lin ang="5400000" scaled="1"/>
            </a:gradFill>
            <a:ln w="9525" cap="flat" cmpd="sng">
              <a:noFill/>
              <a:prstDash val="solid"/>
              <a:miter lim="800000"/>
              <a:headEnd type="none" w="sm" len="sm"/>
              <a:tailEnd type="none" w="sm" len="sm"/>
            </a:ln>
            <a:effectLst/>
          </p:spPr>
          <p:txBody>
            <a:bodyPr wrap="none" anchor="ctr"/>
            <a:lstStyle/>
            <a:p>
              <a:endParaRPr lang="es-ES"/>
            </a:p>
          </p:txBody>
        </p:sp>
        <p:sp>
          <p:nvSpPr>
            <p:cNvPr id="53253" name="Freeform 5"/>
            <p:cNvSpPr>
              <a:spLocks/>
            </p:cNvSpPr>
            <p:nvPr/>
          </p:nvSpPr>
          <p:spPr bwMode="white">
            <a:xfrm>
              <a:off x="0" y="2405"/>
              <a:ext cx="5143" cy="1902"/>
            </a:xfrm>
            <a:custGeom>
              <a:avLst/>
              <a:gdLst/>
              <a:ahLst/>
              <a:cxnLst>
                <a:cxn ang="0">
                  <a:pos x="2718" y="405"/>
                </a:cxn>
                <a:cxn ang="0">
                  <a:pos x="2466" y="333"/>
                </a:cxn>
                <a:cxn ang="0">
                  <a:pos x="2202" y="261"/>
                </a:cxn>
                <a:cxn ang="0">
                  <a:pos x="1929" y="198"/>
                </a:cxn>
                <a:cxn ang="0">
                  <a:pos x="1695" y="153"/>
                </a:cxn>
                <a:cxn ang="0">
                  <a:pos x="1434" y="111"/>
                </a:cxn>
                <a:cxn ang="0">
                  <a:pos x="1188" y="75"/>
                </a:cxn>
                <a:cxn ang="0">
                  <a:pos x="957" y="48"/>
                </a:cxn>
                <a:cxn ang="0">
                  <a:pos x="747" y="30"/>
                </a:cxn>
                <a:cxn ang="0">
                  <a:pos x="501" y="15"/>
                </a:cxn>
                <a:cxn ang="0">
                  <a:pos x="246" y="3"/>
                </a:cxn>
                <a:cxn ang="0">
                  <a:pos x="0" y="0"/>
                </a:cxn>
                <a:cxn ang="0">
                  <a:pos x="0" y="275"/>
                </a:cxn>
                <a:cxn ang="0">
                  <a:pos x="0" y="345"/>
                </a:cxn>
                <a:cxn ang="0">
                  <a:pos x="0" y="275"/>
                </a:cxn>
                <a:cxn ang="0">
                  <a:pos x="0" y="342"/>
                </a:cxn>
                <a:cxn ang="0">
                  <a:pos x="339" y="351"/>
                </a:cxn>
                <a:cxn ang="0">
                  <a:pos x="606" y="372"/>
                </a:cxn>
                <a:cxn ang="0">
                  <a:pos x="852" y="399"/>
                </a:cxn>
                <a:cxn ang="0">
                  <a:pos x="1068" y="435"/>
                </a:cxn>
                <a:cxn ang="0">
                  <a:pos x="1275" y="474"/>
                </a:cxn>
                <a:cxn ang="0">
                  <a:pos x="1545" y="540"/>
                </a:cxn>
                <a:cxn ang="0">
                  <a:pos x="1761" y="603"/>
                </a:cxn>
                <a:cxn ang="0">
                  <a:pos x="1971" y="678"/>
                </a:cxn>
                <a:cxn ang="0">
                  <a:pos x="2166" y="747"/>
                </a:cxn>
                <a:cxn ang="0">
                  <a:pos x="2397" y="852"/>
                </a:cxn>
                <a:cxn ang="0">
                  <a:pos x="2613" y="960"/>
                </a:cxn>
                <a:cxn ang="0">
                  <a:pos x="2832" y="1095"/>
                </a:cxn>
                <a:cxn ang="0">
                  <a:pos x="3012" y="1212"/>
                </a:cxn>
                <a:cxn ang="0">
                  <a:pos x="3186" y="1347"/>
                </a:cxn>
                <a:cxn ang="0">
                  <a:pos x="3351" y="1497"/>
                </a:cxn>
                <a:cxn ang="0">
                  <a:pos x="3480" y="1629"/>
                </a:cxn>
                <a:cxn ang="0">
                  <a:pos x="3612" y="1785"/>
                </a:cxn>
                <a:cxn ang="0">
                  <a:pos x="3699" y="1901"/>
                </a:cxn>
                <a:cxn ang="0">
                  <a:pos x="5142" y="1901"/>
                </a:cxn>
                <a:cxn ang="0">
                  <a:pos x="5076" y="1827"/>
                </a:cxn>
                <a:cxn ang="0">
                  <a:pos x="4968" y="1707"/>
                </a:cxn>
                <a:cxn ang="0">
                  <a:pos x="4797" y="1539"/>
                </a:cxn>
                <a:cxn ang="0">
                  <a:pos x="4617" y="1383"/>
                </a:cxn>
                <a:cxn ang="0">
                  <a:pos x="4410" y="1221"/>
                </a:cxn>
                <a:cxn ang="0">
                  <a:pos x="4185" y="1071"/>
                </a:cxn>
                <a:cxn ang="0">
                  <a:pos x="3960" y="939"/>
                </a:cxn>
                <a:cxn ang="0">
                  <a:pos x="3708" y="801"/>
                </a:cxn>
                <a:cxn ang="0">
                  <a:pos x="3492" y="702"/>
                </a:cxn>
                <a:cxn ang="0">
                  <a:pos x="3231" y="588"/>
                </a:cxn>
                <a:cxn ang="0">
                  <a:pos x="2964" y="489"/>
                </a:cxn>
                <a:cxn ang="0">
                  <a:pos x="2718" y="405"/>
                </a:cxn>
              </a:cxnLst>
              <a:rect l="0" t="0" r="r" b="b"/>
              <a:pathLst>
                <a:path w="5143" h="1902">
                  <a:moveTo>
                    <a:pt x="2718" y="405"/>
                  </a:moveTo>
                  <a:lnTo>
                    <a:pt x="2466" y="333"/>
                  </a:lnTo>
                  <a:lnTo>
                    <a:pt x="2202" y="261"/>
                  </a:lnTo>
                  <a:lnTo>
                    <a:pt x="1929" y="198"/>
                  </a:lnTo>
                  <a:lnTo>
                    <a:pt x="1695" y="153"/>
                  </a:lnTo>
                  <a:lnTo>
                    <a:pt x="1434" y="111"/>
                  </a:lnTo>
                  <a:lnTo>
                    <a:pt x="1188" y="75"/>
                  </a:lnTo>
                  <a:lnTo>
                    <a:pt x="957" y="48"/>
                  </a:lnTo>
                  <a:lnTo>
                    <a:pt x="747" y="30"/>
                  </a:lnTo>
                  <a:lnTo>
                    <a:pt x="501" y="15"/>
                  </a:lnTo>
                  <a:lnTo>
                    <a:pt x="246" y="3"/>
                  </a:lnTo>
                  <a:lnTo>
                    <a:pt x="0" y="0"/>
                  </a:lnTo>
                  <a:lnTo>
                    <a:pt x="0" y="275"/>
                  </a:lnTo>
                  <a:lnTo>
                    <a:pt x="0" y="345"/>
                  </a:lnTo>
                  <a:lnTo>
                    <a:pt x="0" y="275"/>
                  </a:lnTo>
                  <a:lnTo>
                    <a:pt x="0" y="342"/>
                  </a:lnTo>
                  <a:lnTo>
                    <a:pt x="339" y="351"/>
                  </a:lnTo>
                  <a:lnTo>
                    <a:pt x="606" y="372"/>
                  </a:lnTo>
                  <a:lnTo>
                    <a:pt x="852" y="399"/>
                  </a:lnTo>
                  <a:lnTo>
                    <a:pt x="1068" y="435"/>
                  </a:lnTo>
                  <a:lnTo>
                    <a:pt x="1275" y="474"/>
                  </a:lnTo>
                  <a:lnTo>
                    <a:pt x="1545" y="540"/>
                  </a:lnTo>
                  <a:lnTo>
                    <a:pt x="1761" y="603"/>
                  </a:lnTo>
                  <a:lnTo>
                    <a:pt x="1971" y="678"/>
                  </a:lnTo>
                  <a:lnTo>
                    <a:pt x="2166" y="747"/>
                  </a:lnTo>
                  <a:lnTo>
                    <a:pt x="2397" y="852"/>
                  </a:lnTo>
                  <a:lnTo>
                    <a:pt x="2613" y="960"/>
                  </a:lnTo>
                  <a:lnTo>
                    <a:pt x="2832" y="1095"/>
                  </a:lnTo>
                  <a:lnTo>
                    <a:pt x="3012" y="1212"/>
                  </a:lnTo>
                  <a:lnTo>
                    <a:pt x="3186" y="1347"/>
                  </a:lnTo>
                  <a:lnTo>
                    <a:pt x="3351" y="1497"/>
                  </a:lnTo>
                  <a:lnTo>
                    <a:pt x="3480" y="1629"/>
                  </a:lnTo>
                  <a:lnTo>
                    <a:pt x="3612" y="1785"/>
                  </a:lnTo>
                  <a:lnTo>
                    <a:pt x="3699" y="1901"/>
                  </a:lnTo>
                  <a:lnTo>
                    <a:pt x="5142" y="1901"/>
                  </a:lnTo>
                  <a:lnTo>
                    <a:pt x="5076" y="1827"/>
                  </a:lnTo>
                  <a:lnTo>
                    <a:pt x="4968" y="1707"/>
                  </a:lnTo>
                  <a:lnTo>
                    <a:pt x="4797" y="1539"/>
                  </a:lnTo>
                  <a:lnTo>
                    <a:pt x="4617" y="1383"/>
                  </a:lnTo>
                  <a:lnTo>
                    <a:pt x="4410" y="1221"/>
                  </a:lnTo>
                  <a:lnTo>
                    <a:pt x="4185" y="1071"/>
                  </a:lnTo>
                  <a:lnTo>
                    <a:pt x="3960" y="939"/>
                  </a:lnTo>
                  <a:lnTo>
                    <a:pt x="3708" y="801"/>
                  </a:lnTo>
                  <a:lnTo>
                    <a:pt x="3492" y="702"/>
                  </a:lnTo>
                  <a:lnTo>
                    <a:pt x="3231" y="588"/>
                  </a:lnTo>
                  <a:lnTo>
                    <a:pt x="2964" y="489"/>
                  </a:lnTo>
                  <a:lnTo>
                    <a:pt x="2718" y="405"/>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s-ES"/>
            </a:p>
          </p:txBody>
        </p:sp>
        <p:sp>
          <p:nvSpPr>
            <p:cNvPr id="53254" name="Freeform 6"/>
            <p:cNvSpPr>
              <a:spLocks/>
            </p:cNvSpPr>
            <p:nvPr/>
          </p:nvSpPr>
          <p:spPr bwMode="white">
            <a:xfrm>
              <a:off x="0" y="1982"/>
              <a:ext cx="5760" cy="2325"/>
            </a:xfrm>
            <a:custGeom>
              <a:avLst/>
              <a:gdLst/>
              <a:ahLst/>
              <a:cxnLst>
                <a:cxn ang="0">
                  <a:pos x="0" y="0"/>
                </a:cxn>
                <a:cxn ang="0">
                  <a:pos x="0" y="339"/>
                </a:cxn>
                <a:cxn ang="0">
                  <a:pos x="558" y="357"/>
                </a:cxn>
                <a:cxn ang="0">
                  <a:pos x="807" y="375"/>
                </a:cxn>
                <a:cxn ang="0">
                  <a:pos x="1056" y="399"/>
                </a:cxn>
                <a:cxn ang="0">
                  <a:pos x="1272" y="426"/>
                </a:cxn>
                <a:cxn ang="0">
                  <a:pos x="1539" y="465"/>
                </a:cxn>
                <a:cxn ang="0">
                  <a:pos x="1791" y="510"/>
                </a:cxn>
                <a:cxn ang="0">
                  <a:pos x="2076" y="570"/>
                </a:cxn>
                <a:cxn ang="0">
                  <a:pos x="2334" y="630"/>
                </a:cxn>
                <a:cxn ang="0">
                  <a:pos x="2544" y="687"/>
                </a:cxn>
                <a:cxn ang="0">
                  <a:pos x="2775" y="759"/>
                </a:cxn>
                <a:cxn ang="0">
                  <a:pos x="3003" y="837"/>
                </a:cxn>
                <a:cxn ang="0">
                  <a:pos x="3231" y="924"/>
                </a:cxn>
                <a:cxn ang="0">
                  <a:pos x="3438" y="1005"/>
                </a:cxn>
                <a:cxn ang="0">
                  <a:pos x="3663" y="1110"/>
                </a:cxn>
                <a:cxn ang="0">
                  <a:pos x="3903" y="1233"/>
                </a:cxn>
                <a:cxn ang="0">
                  <a:pos x="4149" y="1374"/>
                </a:cxn>
                <a:cxn ang="0">
                  <a:pos x="4353" y="1506"/>
                </a:cxn>
                <a:cxn ang="0">
                  <a:pos x="4491" y="1602"/>
                </a:cxn>
                <a:cxn ang="0">
                  <a:pos x="4668" y="1740"/>
                </a:cxn>
                <a:cxn ang="0">
                  <a:pos x="4824" y="1875"/>
                </a:cxn>
                <a:cxn ang="0">
                  <a:pos x="4968" y="2016"/>
                </a:cxn>
                <a:cxn ang="0">
                  <a:pos x="5100" y="2154"/>
                </a:cxn>
                <a:cxn ang="0">
                  <a:pos x="5238" y="2324"/>
                </a:cxn>
                <a:cxn ang="0">
                  <a:pos x="5759" y="2324"/>
                </a:cxn>
                <a:cxn ang="0">
                  <a:pos x="5759" y="1245"/>
                </a:cxn>
                <a:cxn ang="0">
                  <a:pos x="5580" y="1119"/>
                </a:cxn>
                <a:cxn ang="0">
                  <a:pos x="5400" y="1020"/>
                </a:cxn>
                <a:cxn ang="0">
                  <a:pos x="5205" y="918"/>
                </a:cxn>
                <a:cxn ang="0">
                  <a:pos x="5031" y="837"/>
                </a:cxn>
                <a:cxn ang="0">
                  <a:pos x="4866" y="771"/>
                </a:cxn>
                <a:cxn ang="0">
                  <a:pos x="4710" y="711"/>
                </a:cxn>
                <a:cxn ang="0">
                  <a:pos x="4545" y="651"/>
                </a:cxn>
                <a:cxn ang="0">
                  <a:pos x="4386" y="600"/>
                </a:cxn>
                <a:cxn ang="0">
                  <a:pos x="4248" y="552"/>
                </a:cxn>
                <a:cxn ang="0">
                  <a:pos x="3993" y="483"/>
                </a:cxn>
                <a:cxn ang="0">
                  <a:pos x="3777" y="423"/>
                </a:cxn>
                <a:cxn ang="0">
                  <a:pos x="3564" y="375"/>
                </a:cxn>
                <a:cxn ang="0">
                  <a:pos x="3282" y="312"/>
                </a:cxn>
                <a:cxn ang="0">
                  <a:pos x="3003" y="261"/>
                </a:cxn>
                <a:cxn ang="0">
                  <a:pos x="2733" y="213"/>
                </a:cxn>
                <a:cxn ang="0">
                  <a:pos x="2451" y="171"/>
                </a:cxn>
                <a:cxn ang="0">
                  <a:pos x="2211" y="138"/>
                </a:cxn>
                <a:cxn ang="0">
                  <a:pos x="1974" y="108"/>
                </a:cxn>
                <a:cxn ang="0">
                  <a:pos x="1665" y="81"/>
                </a:cxn>
                <a:cxn ang="0">
                  <a:pos x="1437" y="60"/>
                </a:cxn>
                <a:cxn ang="0">
                  <a:pos x="1125" y="36"/>
                </a:cxn>
                <a:cxn ang="0">
                  <a:pos x="828" y="21"/>
                </a:cxn>
                <a:cxn ang="0">
                  <a:pos x="558" y="12"/>
                </a:cxn>
                <a:cxn ang="0">
                  <a:pos x="282" y="3"/>
                </a:cxn>
                <a:cxn ang="0">
                  <a:pos x="0" y="0"/>
                </a:cxn>
              </a:cxnLst>
              <a:rect l="0" t="0" r="r" b="b"/>
              <a:pathLst>
                <a:path w="5760" h="2325">
                  <a:moveTo>
                    <a:pt x="0" y="0"/>
                  </a:moveTo>
                  <a:lnTo>
                    <a:pt x="0" y="339"/>
                  </a:lnTo>
                  <a:lnTo>
                    <a:pt x="558" y="357"/>
                  </a:lnTo>
                  <a:lnTo>
                    <a:pt x="807" y="375"/>
                  </a:lnTo>
                  <a:lnTo>
                    <a:pt x="1056" y="399"/>
                  </a:lnTo>
                  <a:lnTo>
                    <a:pt x="1272" y="426"/>
                  </a:lnTo>
                  <a:lnTo>
                    <a:pt x="1539" y="465"/>
                  </a:lnTo>
                  <a:lnTo>
                    <a:pt x="1791" y="510"/>
                  </a:lnTo>
                  <a:lnTo>
                    <a:pt x="2076" y="570"/>
                  </a:lnTo>
                  <a:lnTo>
                    <a:pt x="2334" y="630"/>
                  </a:lnTo>
                  <a:lnTo>
                    <a:pt x="2544" y="687"/>
                  </a:lnTo>
                  <a:lnTo>
                    <a:pt x="2775" y="759"/>
                  </a:lnTo>
                  <a:lnTo>
                    <a:pt x="3003" y="837"/>
                  </a:lnTo>
                  <a:lnTo>
                    <a:pt x="3231" y="924"/>
                  </a:lnTo>
                  <a:lnTo>
                    <a:pt x="3438" y="1005"/>
                  </a:lnTo>
                  <a:lnTo>
                    <a:pt x="3663" y="1110"/>
                  </a:lnTo>
                  <a:lnTo>
                    <a:pt x="3903" y="1233"/>
                  </a:lnTo>
                  <a:lnTo>
                    <a:pt x="4149" y="1374"/>
                  </a:lnTo>
                  <a:lnTo>
                    <a:pt x="4353" y="1506"/>
                  </a:lnTo>
                  <a:lnTo>
                    <a:pt x="4491" y="1602"/>
                  </a:lnTo>
                  <a:lnTo>
                    <a:pt x="4668" y="1740"/>
                  </a:lnTo>
                  <a:lnTo>
                    <a:pt x="4824" y="1875"/>
                  </a:lnTo>
                  <a:lnTo>
                    <a:pt x="4968" y="2016"/>
                  </a:lnTo>
                  <a:lnTo>
                    <a:pt x="5100" y="2154"/>
                  </a:lnTo>
                  <a:lnTo>
                    <a:pt x="5238" y="2324"/>
                  </a:lnTo>
                  <a:lnTo>
                    <a:pt x="5759" y="2324"/>
                  </a:lnTo>
                  <a:lnTo>
                    <a:pt x="5759" y="1245"/>
                  </a:lnTo>
                  <a:lnTo>
                    <a:pt x="5580" y="1119"/>
                  </a:lnTo>
                  <a:lnTo>
                    <a:pt x="5400" y="1020"/>
                  </a:lnTo>
                  <a:lnTo>
                    <a:pt x="5205" y="918"/>
                  </a:lnTo>
                  <a:lnTo>
                    <a:pt x="5031" y="837"/>
                  </a:lnTo>
                  <a:lnTo>
                    <a:pt x="4866" y="771"/>
                  </a:lnTo>
                  <a:lnTo>
                    <a:pt x="4710" y="711"/>
                  </a:lnTo>
                  <a:lnTo>
                    <a:pt x="4545" y="651"/>
                  </a:lnTo>
                  <a:lnTo>
                    <a:pt x="4386" y="600"/>
                  </a:lnTo>
                  <a:lnTo>
                    <a:pt x="4248" y="552"/>
                  </a:lnTo>
                  <a:lnTo>
                    <a:pt x="3993" y="483"/>
                  </a:lnTo>
                  <a:lnTo>
                    <a:pt x="3777" y="423"/>
                  </a:lnTo>
                  <a:lnTo>
                    <a:pt x="3564" y="375"/>
                  </a:lnTo>
                  <a:lnTo>
                    <a:pt x="3282" y="312"/>
                  </a:lnTo>
                  <a:lnTo>
                    <a:pt x="3003" y="261"/>
                  </a:lnTo>
                  <a:lnTo>
                    <a:pt x="2733" y="213"/>
                  </a:lnTo>
                  <a:lnTo>
                    <a:pt x="2451" y="171"/>
                  </a:lnTo>
                  <a:lnTo>
                    <a:pt x="2211" y="138"/>
                  </a:lnTo>
                  <a:lnTo>
                    <a:pt x="1974" y="108"/>
                  </a:lnTo>
                  <a:lnTo>
                    <a:pt x="1665" y="81"/>
                  </a:lnTo>
                  <a:lnTo>
                    <a:pt x="1437" y="60"/>
                  </a:lnTo>
                  <a:lnTo>
                    <a:pt x="1125" y="36"/>
                  </a:lnTo>
                  <a:lnTo>
                    <a:pt x="828" y="21"/>
                  </a:lnTo>
                  <a:lnTo>
                    <a:pt x="558" y="12"/>
                  </a:lnTo>
                  <a:lnTo>
                    <a:pt x="282" y="3"/>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s-ES"/>
            </a:p>
          </p:txBody>
        </p:sp>
        <p:sp>
          <p:nvSpPr>
            <p:cNvPr id="53255" name="Freeform 7"/>
            <p:cNvSpPr>
              <a:spLocks/>
            </p:cNvSpPr>
            <p:nvPr/>
          </p:nvSpPr>
          <p:spPr bwMode="white">
            <a:xfrm>
              <a:off x="0" y="1550"/>
              <a:ext cx="5760" cy="1573"/>
            </a:xfrm>
            <a:custGeom>
              <a:avLst/>
              <a:gdLst/>
              <a:ahLst/>
              <a:cxnLst>
                <a:cxn ang="0">
                  <a:pos x="0" y="0"/>
                </a:cxn>
                <a:cxn ang="0">
                  <a:pos x="0" y="351"/>
                </a:cxn>
                <a:cxn ang="0">
                  <a:pos x="282" y="357"/>
                </a:cxn>
                <a:cxn ang="0">
                  <a:pos x="627" y="363"/>
                </a:cxn>
                <a:cxn ang="0">
                  <a:pos x="960" y="375"/>
                </a:cxn>
                <a:cxn ang="0">
                  <a:pos x="1218" y="393"/>
                </a:cxn>
                <a:cxn ang="0">
                  <a:pos x="1470" y="411"/>
                </a:cxn>
                <a:cxn ang="0">
                  <a:pos x="1746" y="435"/>
                </a:cxn>
                <a:cxn ang="0">
                  <a:pos x="2022" y="462"/>
                </a:cxn>
                <a:cxn ang="0">
                  <a:pos x="2340" y="504"/>
                </a:cxn>
                <a:cxn ang="0">
                  <a:pos x="2664" y="549"/>
                </a:cxn>
                <a:cxn ang="0">
                  <a:pos x="2952" y="597"/>
                </a:cxn>
                <a:cxn ang="0">
                  <a:pos x="3225" y="648"/>
                </a:cxn>
                <a:cxn ang="0">
                  <a:pos x="3513" y="708"/>
                </a:cxn>
                <a:cxn ang="0">
                  <a:pos x="3693" y="750"/>
                </a:cxn>
                <a:cxn ang="0">
                  <a:pos x="3936" y="810"/>
                </a:cxn>
                <a:cxn ang="0">
                  <a:pos x="4095" y="855"/>
                </a:cxn>
                <a:cxn ang="0">
                  <a:pos x="4281" y="909"/>
                </a:cxn>
                <a:cxn ang="0">
                  <a:pos x="4503" y="981"/>
                </a:cxn>
                <a:cxn ang="0">
                  <a:pos x="4704" y="1053"/>
                </a:cxn>
                <a:cxn ang="0">
                  <a:pos x="4911" y="1131"/>
                </a:cxn>
                <a:cxn ang="0">
                  <a:pos x="5073" y="1197"/>
                </a:cxn>
                <a:cxn ang="0">
                  <a:pos x="5256" y="1281"/>
                </a:cxn>
                <a:cxn ang="0">
                  <a:pos x="5475" y="1401"/>
                </a:cxn>
                <a:cxn ang="0">
                  <a:pos x="5628" y="1482"/>
                </a:cxn>
                <a:cxn ang="0">
                  <a:pos x="5759" y="1572"/>
                </a:cxn>
                <a:cxn ang="0">
                  <a:pos x="5759" y="633"/>
                </a:cxn>
                <a:cxn ang="0">
                  <a:pos x="5493" y="570"/>
                </a:cxn>
                <a:cxn ang="0">
                  <a:pos x="5214" y="501"/>
                </a:cxn>
                <a:cxn ang="0">
                  <a:pos x="4950" y="444"/>
                </a:cxn>
                <a:cxn ang="0">
                  <a:pos x="4701" y="396"/>
                </a:cxn>
                <a:cxn ang="0">
                  <a:pos x="4425" y="348"/>
                </a:cxn>
                <a:cxn ang="0">
                  <a:pos x="4110" y="294"/>
                </a:cxn>
                <a:cxn ang="0">
                  <a:pos x="3813" y="252"/>
                </a:cxn>
                <a:cxn ang="0">
                  <a:pos x="3549" y="213"/>
                </a:cxn>
                <a:cxn ang="0">
                  <a:pos x="3261" y="183"/>
                </a:cxn>
                <a:cxn ang="0">
                  <a:pos x="3015" y="153"/>
                </a:cxn>
                <a:cxn ang="0">
                  <a:pos x="2757" y="129"/>
                </a:cxn>
                <a:cxn ang="0">
                  <a:pos x="2520" y="105"/>
                </a:cxn>
                <a:cxn ang="0">
                  <a:pos x="2301" y="87"/>
                </a:cxn>
                <a:cxn ang="0">
                  <a:pos x="2013" y="66"/>
                </a:cxn>
                <a:cxn ang="0">
                  <a:pos x="1731" y="48"/>
                </a:cxn>
                <a:cxn ang="0">
                  <a:pos x="1524" y="39"/>
                </a:cxn>
                <a:cxn ang="0">
                  <a:pos x="1260" y="27"/>
                </a:cxn>
                <a:cxn ang="0">
                  <a:pos x="966" y="15"/>
                </a:cxn>
                <a:cxn ang="0">
                  <a:pos x="714" y="12"/>
                </a:cxn>
                <a:cxn ang="0">
                  <a:pos x="510" y="6"/>
                </a:cxn>
                <a:cxn ang="0">
                  <a:pos x="243" y="0"/>
                </a:cxn>
                <a:cxn ang="0">
                  <a:pos x="0" y="0"/>
                </a:cxn>
              </a:cxnLst>
              <a:rect l="0" t="0" r="r" b="b"/>
              <a:pathLst>
                <a:path w="5760" h="1573">
                  <a:moveTo>
                    <a:pt x="0" y="0"/>
                  </a:moveTo>
                  <a:lnTo>
                    <a:pt x="0" y="351"/>
                  </a:lnTo>
                  <a:lnTo>
                    <a:pt x="282" y="357"/>
                  </a:lnTo>
                  <a:lnTo>
                    <a:pt x="627" y="363"/>
                  </a:lnTo>
                  <a:lnTo>
                    <a:pt x="960" y="375"/>
                  </a:lnTo>
                  <a:lnTo>
                    <a:pt x="1218" y="393"/>
                  </a:lnTo>
                  <a:lnTo>
                    <a:pt x="1470" y="411"/>
                  </a:lnTo>
                  <a:lnTo>
                    <a:pt x="1746" y="435"/>
                  </a:lnTo>
                  <a:lnTo>
                    <a:pt x="2022" y="462"/>
                  </a:lnTo>
                  <a:lnTo>
                    <a:pt x="2340" y="504"/>
                  </a:lnTo>
                  <a:lnTo>
                    <a:pt x="2664" y="549"/>
                  </a:lnTo>
                  <a:lnTo>
                    <a:pt x="2952" y="597"/>
                  </a:lnTo>
                  <a:lnTo>
                    <a:pt x="3225" y="648"/>
                  </a:lnTo>
                  <a:lnTo>
                    <a:pt x="3513" y="708"/>
                  </a:lnTo>
                  <a:lnTo>
                    <a:pt x="3693" y="750"/>
                  </a:lnTo>
                  <a:lnTo>
                    <a:pt x="3936" y="810"/>
                  </a:lnTo>
                  <a:lnTo>
                    <a:pt x="4095" y="855"/>
                  </a:lnTo>
                  <a:lnTo>
                    <a:pt x="4281" y="909"/>
                  </a:lnTo>
                  <a:lnTo>
                    <a:pt x="4503" y="981"/>
                  </a:lnTo>
                  <a:lnTo>
                    <a:pt x="4704" y="1053"/>
                  </a:lnTo>
                  <a:lnTo>
                    <a:pt x="4911" y="1131"/>
                  </a:lnTo>
                  <a:lnTo>
                    <a:pt x="5073" y="1197"/>
                  </a:lnTo>
                  <a:lnTo>
                    <a:pt x="5256" y="1281"/>
                  </a:lnTo>
                  <a:lnTo>
                    <a:pt x="5475" y="1401"/>
                  </a:lnTo>
                  <a:lnTo>
                    <a:pt x="5628" y="1482"/>
                  </a:lnTo>
                  <a:lnTo>
                    <a:pt x="5759" y="1572"/>
                  </a:lnTo>
                  <a:lnTo>
                    <a:pt x="5759" y="633"/>
                  </a:lnTo>
                  <a:lnTo>
                    <a:pt x="5493" y="570"/>
                  </a:lnTo>
                  <a:lnTo>
                    <a:pt x="5214" y="501"/>
                  </a:lnTo>
                  <a:lnTo>
                    <a:pt x="4950" y="444"/>
                  </a:lnTo>
                  <a:lnTo>
                    <a:pt x="4701" y="396"/>
                  </a:lnTo>
                  <a:lnTo>
                    <a:pt x="4425" y="348"/>
                  </a:lnTo>
                  <a:lnTo>
                    <a:pt x="4110" y="294"/>
                  </a:lnTo>
                  <a:lnTo>
                    <a:pt x="3813" y="252"/>
                  </a:lnTo>
                  <a:lnTo>
                    <a:pt x="3549" y="213"/>
                  </a:lnTo>
                  <a:lnTo>
                    <a:pt x="3261" y="183"/>
                  </a:lnTo>
                  <a:lnTo>
                    <a:pt x="3015" y="153"/>
                  </a:lnTo>
                  <a:lnTo>
                    <a:pt x="2757" y="129"/>
                  </a:lnTo>
                  <a:lnTo>
                    <a:pt x="2520" y="105"/>
                  </a:lnTo>
                  <a:lnTo>
                    <a:pt x="2301" y="87"/>
                  </a:lnTo>
                  <a:lnTo>
                    <a:pt x="2013" y="66"/>
                  </a:lnTo>
                  <a:lnTo>
                    <a:pt x="1731" y="48"/>
                  </a:lnTo>
                  <a:lnTo>
                    <a:pt x="1524" y="39"/>
                  </a:lnTo>
                  <a:lnTo>
                    <a:pt x="1260" y="27"/>
                  </a:lnTo>
                  <a:lnTo>
                    <a:pt x="966" y="15"/>
                  </a:lnTo>
                  <a:lnTo>
                    <a:pt x="714" y="12"/>
                  </a:lnTo>
                  <a:lnTo>
                    <a:pt x="510" y="6"/>
                  </a:lnTo>
                  <a:lnTo>
                    <a:pt x="243"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s-ES"/>
            </a:p>
          </p:txBody>
        </p:sp>
        <p:sp>
          <p:nvSpPr>
            <p:cNvPr id="53256" name="Freeform 8"/>
            <p:cNvSpPr>
              <a:spLocks/>
            </p:cNvSpPr>
            <p:nvPr/>
          </p:nvSpPr>
          <p:spPr bwMode="white">
            <a:xfrm>
              <a:off x="0" y="1130"/>
              <a:ext cx="5760" cy="970"/>
            </a:xfrm>
            <a:custGeom>
              <a:avLst/>
              <a:gdLst/>
              <a:ahLst/>
              <a:cxnLst>
                <a:cxn ang="0">
                  <a:pos x="0" y="0"/>
                </a:cxn>
                <a:cxn ang="0">
                  <a:pos x="0" y="339"/>
                </a:cxn>
                <a:cxn ang="0">
                  <a:pos x="318" y="342"/>
                </a:cxn>
                <a:cxn ang="0">
                  <a:pos x="591" y="348"/>
                </a:cxn>
                <a:cxn ang="0">
                  <a:pos x="846" y="354"/>
                </a:cxn>
                <a:cxn ang="0">
                  <a:pos x="1074" y="360"/>
                </a:cxn>
                <a:cxn ang="0">
                  <a:pos x="1314" y="366"/>
                </a:cxn>
                <a:cxn ang="0">
                  <a:pos x="1599" y="381"/>
                </a:cxn>
                <a:cxn ang="0">
                  <a:pos x="1911" y="399"/>
                </a:cxn>
                <a:cxn ang="0">
                  <a:pos x="2241" y="420"/>
                </a:cxn>
                <a:cxn ang="0">
                  <a:pos x="2619" y="453"/>
                </a:cxn>
                <a:cxn ang="0">
                  <a:pos x="2889" y="477"/>
                </a:cxn>
                <a:cxn ang="0">
                  <a:pos x="3177" y="507"/>
                </a:cxn>
                <a:cxn ang="0">
                  <a:pos x="3498" y="543"/>
                </a:cxn>
                <a:cxn ang="0">
                  <a:pos x="3813" y="585"/>
                </a:cxn>
                <a:cxn ang="0">
                  <a:pos x="4044" y="618"/>
                </a:cxn>
                <a:cxn ang="0">
                  <a:pos x="4365" y="669"/>
                </a:cxn>
                <a:cxn ang="0">
                  <a:pos x="4683" y="726"/>
                </a:cxn>
                <a:cxn ang="0">
                  <a:pos x="4980" y="786"/>
                </a:cxn>
                <a:cxn ang="0">
                  <a:pos x="5268" y="846"/>
                </a:cxn>
                <a:cxn ang="0">
                  <a:pos x="5646" y="942"/>
                </a:cxn>
                <a:cxn ang="0">
                  <a:pos x="5759" y="969"/>
                </a:cxn>
                <a:cxn ang="0">
                  <a:pos x="5759" y="0"/>
                </a:cxn>
                <a:cxn ang="0">
                  <a:pos x="0" y="0"/>
                </a:cxn>
              </a:cxnLst>
              <a:rect l="0" t="0" r="r" b="b"/>
              <a:pathLst>
                <a:path w="5760" h="970">
                  <a:moveTo>
                    <a:pt x="0" y="0"/>
                  </a:moveTo>
                  <a:lnTo>
                    <a:pt x="0" y="339"/>
                  </a:lnTo>
                  <a:lnTo>
                    <a:pt x="318" y="342"/>
                  </a:lnTo>
                  <a:lnTo>
                    <a:pt x="591" y="348"/>
                  </a:lnTo>
                  <a:lnTo>
                    <a:pt x="846" y="354"/>
                  </a:lnTo>
                  <a:lnTo>
                    <a:pt x="1074" y="360"/>
                  </a:lnTo>
                  <a:lnTo>
                    <a:pt x="1314" y="366"/>
                  </a:lnTo>
                  <a:lnTo>
                    <a:pt x="1599" y="381"/>
                  </a:lnTo>
                  <a:lnTo>
                    <a:pt x="1911" y="399"/>
                  </a:lnTo>
                  <a:lnTo>
                    <a:pt x="2241" y="420"/>
                  </a:lnTo>
                  <a:lnTo>
                    <a:pt x="2619" y="453"/>
                  </a:lnTo>
                  <a:lnTo>
                    <a:pt x="2889" y="477"/>
                  </a:lnTo>
                  <a:lnTo>
                    <a:pt x="3177" y="507"/>
                  </a:lnTo>
                  <a:lnTo>
                    <a:pt x="3498" y="543"/>
                  </a:lnTo>
                  <a:lnTo>
                    <a:pt x="3813" y="585"/>
                  </a:lnTo>
                  <a:lnTo>
                    <a:pt x="4044" y="618"/>
                  </a:lnTo>
                  <a:lnTo>
                    <a:pt x="4365" y="669"/>
                  </a:lnTo>
                  <a:lnTo>
                    <a:pt x="4683" y="726"/>
                  </a:lnTo>
                  <a:lnTo>
                    <a:pt x="4980" y="786"/>
                  </a:lnTo>
                  <a:lnTo>
                    <a:pt x="5268" y="846"/>
                  </a:lnTo>
                  <a:lnTo>
                    <a:pt x="5646" y="942"/>
                  </a:lnTo>
                  <a:lnTo>
                    <a:pt x="5759" y="969"/>
                  </a:lnTo>
                  <a:lnTo>
                    <a:pt x="5759" y="0"/>
                  </a:lnTo>
                  <a:lnTo>
                    <a:pt x="0" y="0"/>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s-ES"/>
            </a:p>
          </p:txBody>
        </p:sp>
        <p:sp>
          <p:nvSpPr>
            <p:cNvPr id="53257" name="Freeform 9"/>
            <p:cNvSpPr>
              <a:spLocks/>
            </p:cNvSpPr>
            <p:nvPr/>
          </p:nvSpPr>
          <p:spPr bwMode="white">
            <a:xfrm>
              <a:off x="0" y="-13"/>
              <a:ext cx="5760" cy="1060"/>
            </a:xfrm>
            <a:custGeom>
              <a:avLst/>
              <a:gdLst/>
              <a:ahLst/>
              <a:cxnLst>
                <a:cxn ang="0">
                  <a:pos x="0" y="753"/>
                </a:cxn>
                <a:cxn ang="0">
                  <a:pos x="0" y="1059"/>
                </a:cxn>
                <a:cxn ang="0">
                  <a:pos x="5759" y="1059"/>
                </a:cxn>
                <a:cxn ang="0">
                  <a:pos x="5759" y="0"/>
                </a:cxn>
                <a:cxn ang="0">
                  <a:pos x="5430" y="0"/>
                </a:cxn>
                <a:cxn ang="0">
                  <a:pos x="5298" y="84"/>
                </a:cxn>
                <a:cxn ang="0">
                  <a:pos x="5136" y="159"/>
                </a:cxn>
                <a:cxn ang="0">
                  <a:pos x="4968" y="222"/>
                </a:cxn>
                <a:cxn ang="0">
                  <a:pos x="4812" y="267"/>
                </a:cxn>
                <a:cxn ang="0">
                  <a:pos x="4626" y="324"/>
                </a:cxn>
                <a:cxn ang="0">
                  <a:pos x="4440" y="366"/>
                </a:cxn>
                <a:cxn ang="0">
                  <a:pos x="4230" y="414"/>
                </a:cxn>
                <a:cxn ang="0">
                  <a:pos x="3939" y="468"/>
                </a:cxn>
                <a:cxn ang="0">
                  <a:pos x="3711" y="504"/>
                </a:cxn>
                <a:cxn ang="0">
                  <a:pos x="3441" y="543"/>
                </a:cxn>
                <a:cxn ang="0">
                  <a:pos x="3189" y="579"/>
                </a:cxn>
                <a:cxn ang="0">
                  <a:pos x="2925" y="606"/>
                </a:cxn>
                <a:cxn ang="0">
                  <a:pos x="2679" y="633"/>
                </a:cxn>
                <a:cxn ang="0">
                  <a:pos x="2418" y="654"/>
                </a:cxn>
                <a:cxn ang="0">
                  <a:pos x="2142" y="675"/>
                </a:cxn>
                <a:cxn ang="0">
                  <a:pos x="1896" y="693"/>
                </a:cxn>
                <a:cxn ang="0">
                  <a:pos x="1647" y="708"/>
                </a:cxn>
                <a:cxn ang="0">
                  <a:pos x="1404" y="720"/>
                </a:cxn>
                <a:cxn ang="0">
                  <a:pos x="1170" y="732"/>
                </a:cxn>
                <a:cxn ang="0">
                  <a:pos x="906" y="738"/>
                </a:cxn>
                <a:cxn ang="0">
                  <a:pos x="534" y="747"/>
                </a:cxn>
                <a:cxn ang="0">
                  <a:pos x="201" y="753"/>
                </a:cxn>
                <a:cxn ang="0">
                  <a:pos x="0" y="753"/>
                </a:cxn>
              </a:cxnLst>
              <a:rect l="0" t="0" r="r" b="b"/>
              <a:pathLst>
                <a:path w="5760" h="1060">
                  <a:moveTo>
                    <a:pt x="0" y="753"/>
                  </a:moveTo>
                  <a:lnTo>
                    <a:pt x="0" y="1059"/>
                  </a:lnTo>
                  <a:lnTo>
                    <a:pt x="5759" y="1059"/>
                  </a:lnTo>
                  <a:lnTo>
                    <a:pt x="5759" y="0"/>
                  </a:lnTo>
                  <a:lnTo>
                    <a:pt x="5430" y="0"/>
                  </a:lnTo>
                  <a:lnTo>
                    <a:pt x="5298" y="84"/>
                  </a:lnTo>
                  <a:lnTo>
                    <a:pt x="5136" y="159"/>
                  </a:lnTo>
                  <a:lnTo>
                    <a:pt x="4968" y="222"/>
                  </a:lnTo>
                  <a:lnTo>
                    <a:pt x="4812" y="267"/>
                  </a:lnTo>
                  <a:lnTo>
                    <a:pt x="4626" y="324"/>
                  </a:lnTo>
                  <a:lnTo>
                    <a:pt x="4440" y="366"/>
                  </a:lnTo>
                  <a:lnTo>
                    <a:pt x="4230" y="414"/>
                  </a:lnTo>
                  <a:lnTo>
                    <a:pt x="3939" y="468"/>
                  </a:lnTo>
                  <a:lnTo>
                    <a:pt x="3711" y="504"/>
                  </a:lnTo>
                  <a:lnTo>
                    <a:pt x="3441" y="543"/>
                  </a:lnTo>
                  <a:lnTo>
                    <a:pt x="3189" y="579"/>
                  </a:lnTo>
                  <a:lnTo>
                    <a:pt x="2925" y="606"/>
                  </a:lnTo>
                  <a:lnTo>
                    <a:pt x="2679" y="633"/>
                  </a:lnTo>
                  <a:lnTo>
                    <a:pt x="2418" y="654"/>
                  </a:lnTo>
                  <a:lnTo>
                    <a:pt x="2142" y="675"/>
                  </a:lnTo>
                  <a:lnTo>
                    <a:pt x="1896" y="693"/>
                  </a:lnTo>
                  <a:lnTo>
                    <a:pt x="1647" y="708"/>
                  </a:lnTo>
                  <a:lnTo>
                    <a:pt x="1404" y="720"/>
                  </a:lnTo>
                  <a:lnTo>
                    <a:pt x="1170" y="732"/>
                  </a:lnTo>
                  <a:lnTo>
                    <a:pt x="906" y="738"/>
                  </a:lnTo>
                  <a:lnTo>
                    <a:pt x="534" y="747"/>
                  </a:lnTo>
                  <a:lnTo>
                    <a:pt x="201" y="753"/>
                  </a:lnTo>
                  <a:lnTo>
                    <a:pt x="0" y="753"/>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s-ES"/>
            </a:p>
          </p:txBody>
        </p:sp>
        <p:sp>
          <p:nvSpPr>
            <p:cNvPr id="53258" name="Freeform 10"/>
            <p:cNvSpPr>
              <a:spLocks/>
            </p:cNvSpPr>
            <p:nvPr/>
          </p:nvSpPr>
          <p:spPr bwMode="white">
            <a:xfrm>
              <a:off x="0" y="-13"/>
              <a:ext cx="5284" cy="673"/>
            </a:xfrm>
            <a:custGeom>
              <a:avLst/>
              <a:gdLst/>
              <a:ahLst/>
              <a:cxnLst>
                <a:cxn ang="0">
                  <a:pos x="0" y="366"/>
                </a:cxn>
                <a:cxn ang="0">
                  <a:pos x="0" y="672"/>
                </a:cxn>
                <a:cxn ang="0">
                  <a:pos x="303" y="672"/>
                </a:cxn>
                <a:cxn ang="0">
                  <a:pos x="723" y="663"/>
                </a:cxn>
                <a:cxn ang="0">
                  <a:pos x="1020" y="654"/>
                </a:cxn>
                <a:cxn ang="0">
                  <a:pos x="1302" y="642"/>
                </a:cxn>
                <a:cxn ang="0">
                  <a:pos x="1554" y="630"/>
                </a:cxn>
                <a:cxn ang="0">
                  <a:pos x="1779" y="615"/>
                </a:cxn>
                <a:cxn ang="0">
                  <a:pos x="1962" y="606"/>
                </a:cxn>
                <a:cxn ang="0">
                  <a:pos x="2193" y="588"/>
                </a:cxn>
                <a:cxn ang="0">
                  <a:pos x="2448" y="570"/>
                </a:cxn>
                <a:cxn ang="0">
                  <a:pos x="2700" y="546"/>
                </a:cxn>
                <a:cxn ang="0">
                  <a:pos x="2904" y="528"/>
                </a:cxn>
                <a:cxn ang="0">
                  <a:pos x="3138" y="498"/>
                </a:cxn>
                <a:cxn ang="0">
                  <a:pos x="3324" y="474"/>
                </a:cxn>
                <a:cxn ang="0">
                  <a:pos x="3534" y="447"/>
                </a:cxn>
                <a:cxn ang="0">
                  <a:pos x="3735" y="420"/>
                </a:cxn>
                <a:cxn ang="0">
                  <a:pos x="3933" y="384"/>
                </a:cxn>
                <a:cxn ang="0">
                  <a:pos x="4116" y="351"/>
                </a:cxn>
                <a:cxn ang="0">
                  <a:pos x="4266" y="318"/>
                </a:cxn>
                <a:cxn ang="0">
                  <a:pos x="4446" y="279"/>
                </a:cxn>
                <a:cxn ang="0">
                  <a:pos x="4620" y="237"/>
                </a:cxn>
                <a:cxn ang="0">
                  <a:pos x="4779" y="192"/>
                </a:cxn>
                <a:cxn ang="0">
                  <a:pos x="4920" y="147"/>
                </a:cxn>
                <a:cxn ang="0">
                  <a:pos x="5085" y="90"/>
                </a:cxn>
                <a:cxn ang="0">
                  <a:pos x="5193" y="42"/>
                </a:cxn>
                <a:cxn ang="0">
                  <a:pos x="5283" y="0"/>
                </a:cxn>
                <a:cxn ang="0">
                  <a:pos x="3201" y="0"/>
                </a:cxn>
                <a:cxn ang="0">
                  <a:pos x="2982" y="57"/>
                </a:cxn>
                <a:cxn ang="0">
                  <a:pos x="2775" y="108"/>
                </a:cxn>
                <a:cxn ang="0">
                  <a:pos x="2562" y="150"/>
                </a:cxn>
                <a:cxn ang="0">
                  <a:pos x="2397" y="183"/>
                </a:cxn>
                <a:cxn ang="0">
                  <a:pos x="2205" y="213"/>
                </a:cxn>
                <a:cxn ang="0">
                  <a:pos x="2001" y="243"/>
                </a:cxn>
                <a:cxn ang="0">
                  <a:pos x="1776" y="273"/>
                </a:cxn>
                <a:cxn ang="0">
                  <a:pos x="1536" y="297"/>
                </a:cxn>
                <a:cxn ang="0">
                  <a:pos x="1344" y="312"/>
                </a:cxn>
                <a:cxn ang="0">
                  <a:pos x="1134" y="330"/>
                </a:cxn>
                <a:cxn ang="0">
                  <a:pos x="921" y="342"/>
                </a:cxn>
                <a:cxn ang="0">
                  <a:pos x="696" y="354"/>
                </a:cxn>
                <a:cxn ang="0">
                  <a:pos x="501" y="360"/>
                </a:cxn>
                <a:cxn ang="0">
                  <a:pos x="279" y="366"/>
                </a:cxn>
                <a:cxn ang="0">
                  <a:pos x="99" y="369"/>
                </a:cxn>
                <a:cxn ang="0">
                  <a:pos x="0" y="366"/>
                </a:cxn>
              </a:cxnLst>
              <a:rect l="0" t="0" r="r" b="b"/>
              <a:pathLst>
                <a:path w="5284" h="673">
                  <a:moveTo>
                    <a:pt x="0" y="366"/>
                  </a:moveTo>
                  <a:lnTo>
                    <a:pt x="0" y="672"/>
                  </a:lnTo>
                  <a:lnTo>
                    <a:pt x="303" y="672"/>
                  </a:lnTo>
                  <a:lnTo>
                    <a:pt x="723" y="663"/>
                  </a:lnTo>
                  <a:lnTo>
                    <a:pt x="1020" y="654"/>
                  </a:lnTo>
                  <a:lnTo>
                    <a:pt x="1302" y="642"/>
                  </a:lnTo>
                  <a:lnTo>
                    <a:pt x="1554" y="630"/>
                  </a:lnTo>
                  <a:lnTo>
                    <a:pt x="1779" y="615"/>
                  </a:lnTo>
                  <a:lnTo>
                    <a:pt x="1962" y="606"/>
                  </a:lnTo>
                  <a:lnTo>
                    <a:pt x="2193" y="588"/>
                  </a:lnTo>
                  <a:lnTo>
                    <a:pt x="2448" y="570"/>
                  </a:lnTo>
                  <a:lnTo>
                    <a:pt x="2700" y="546"/>
                  </a:lnTo>
                  <a:lnTo>
                    <a:pt x="2904" y="528"/>
                  </a:lnTo>
                  <a:lnTo>
                    <a:pt x="3138" y="498"/>
                  </a:lnTo>
                  <a:lnTo>
                    <a:pt x="3324" y="474"/>
                  </a:lnTo>
                  <a:lnTo>
                    <a:pt x="3534" y="447"/>
                  </a:lnTo>
                  <a:lnTo>
                    <a:pt x="3735" y="420"/>
                  </a:lnTo>
                  <a:lnTo>
                    <a:pt x="3933" y="384"/>
                  </a:lnTo>
                  <a:lnTo>
                    <a:pt x="4116" y="351"/>
                  </a:lnTo>
                  <a:lnTo>
                    <a:pt x="4266" y="318"/>
                  </a:lnTo>
                  <a:lnTo>
                    <a:pt x="4446" y="279"/>
                  </a:lnTo>
                  <a:lnTo>
                    <a:pt x="4620" y="237"/>
                  </a:lnTo>
                  <a:lnTo>
                    <a:pt x="4779" y="192"/>
                  </a:lnTo>
                  <a:lnTo>
                    <a:pt x="4920" y="147"/>
                  </a:lnTo>
                  <a:lnTo>
                    <a:pt x="5085" y="90"/>
                  </a:lnTo>
                  <a:lnTo>
                    <a:pt x="5193" y="42"/>
                  </a:lnTo>
                  <a:lnTo>
                    <a:pt x="5283" y="0"/>
                  </a:lnTo>
                  <a:lnTo>
                    <a:pt x="3201" y="0"/>
                  </a:lnTo>
                  <a:lnTo>
                    <a:pt x="2982" y="57"/>
                  </a:lnTo>
                  <a:lnTo>
                    <a:pt x="2775" y="108"/>
                  </a:lnTo>
                  <a:lnTo>
                    <a:pt x="2562" y="150"/>
                  </a:lnTo>
                  <a:lnTo>
                    <a:pt x="2397" y="183"/>
                  </a:lnTo>
                  <a:lnTo>
                    <a:pt x="2205" y="213"/>
                  </a:lnTo>
                  <a:lnTo>
                    <a:pt x="2001" y="243"/>
                  </a:lnTo>
                  <a:lnTo>
                    <a:pt x="1776" y="273"/>
                  </a:lnTo>
                  <a:lnTo>
                    <a:pt x="1536" y="297"/>
                  </a:lnTo>
                  <a:lnTo>
                    <a:pt x="1344" y="312"/>
                  </a:lnTo>
                  <a:lnTo>
                    <a:pt x="1134" y="330"/>
                  </a:lnTo>
                  <a:lnTo>
                    <a:pt x="921" y="342"/>
                  </a:lnTo>
                  <a:lnTo>
                    <a:pt x="696" y="354"/>
                  </a:lnTo>
                  <a:lnTo>
                    <a:pt x="501" y="360"/>
                  </a:lnTo>
                  <a:lnTo>
                    <a:pt x="279" y="366"/>
                  </a:lnTo>
                  <a:lnTo>
                    <a:pt x="99" y="369"/>
                  </a:lnTo>
                  <a:lnTo>
                    <a:pt x="0" y="366"/>
                  </a:lnTo>
                </a:path>
              </a:pathLst>
            </a:custGeom>
            <a:gradFill rotWithShape="0">
              <a:gsLst>
                <a:gs pos="0">
                  <a:schemeClr val="accent2"/>
                </a:gs>
                <a:gs pos="100000">
                  <a:schemeClr val="bg1"/>
                </a:gs>
              </a:gsLst>
              <a:lin ang="0" scaled="1"/>
            </a:gradFill>
            <a:ln w="9525" cap="flat" cmpd="sng">
              <a:noFill/>
              <a:prstDash val="solid"/>
              <a:round/>
              <a:headEnd type="none" w="sm" len="sm"/>
              <a:tailEnd type="none" w="sm" len="sm"/>
            </a:ln>
            <a:effectLst/>
          </p:spPr>
          <p:txBody>
            <a:bodyPr/>
            <a:lstStyle/>
            <a:p>
              <a:endParaRPr lang="es-ES"/>
            </a:p>
          </p:txBody>
        </p:sp>
        <p:sp>
          <p:nvSpPr>
            <p:cNvPr id="53259" name="Freeform 11"/>
            <p:cNvSpPr>
              <a:spLocks/>
            </p:cNvSpPr>
            <p:nvPr/>
          </p:nvSpPr>
          <p:spPr bwMode="white">
            <a:xfrm>
              <a:off x="0" y="-13"/>
              <a:ext cx="2884" cy="286"/>
            </a:xfrm>
            <a:custGeom>
              <a:avLst/>
              <a:gdLst/>
              <a:ahLst/>
              <a:cxnLst>
                <a:cxn ang="0">
                  <a:pos x="0" y="0"/>
                </a:cxn>
                <a:cxn ang="0">
                  <a:pos x="0" y="285"/>
                </a:cxn>
                <a:cxn ang="0">
                  <a:pos x="192" y="285"/>
                </a:cxn>
                <a:cxn ang="0">
                  <a:pos x="384" y="282"/>
                </a:cxn>
                <a:cxn ang="0">
                  <a:pos x="579" y="276"/>
                </a:cxn>
                <a:cxn ang="0">
                  <a:pos x="789" y="267"/>
                </a:cxn>
                <a:cxn ang="0">
                  <a:pos x="999" y="258"/>
                </a:cxn>
                <a:cxn ang="0">
                  <a:pos x="1161" y="246"/>
                </a:cxn>
                <a:cxn ang="0">
                  <a:pos x="1302" y="234"/>
                </a:cxn>
                <a:cxn ang="0">
                  <a:pos x="1458" y="222"/>
                </a:cxn>
                <a:cxn ang="0">
                  <a:pos x="1665" y="201"/>
                </a:cxn>
                <a:cxn ang="0">
                  <a:pos x="1992" y="159"/>
                </a:cxn>
                <a:cxn ang="0">
                  <a:pos x="2301" y="117"/>
                </a:cxn>
                <a:cxn ang="0">
                  <a:pos x="2604" y="60"/>
                </a:cxn>
                <a:cxn ang="0">
                  <a:pos x="2883" y="0"/>
                </a:cxn>
                <a:cxn ang="0">
                  <a:pos x="0" y="0"/>
                </a:cxn>
              </a:cxnLst>
              <a:rect l="0" t="0" r="r" b="b"/>
              <a:pathLst>
                <a:path w="2884" h="286">
                  <a:moveTo>
                    <a:pt x="0" y="0"/>
                  </a:moveTo>
                  <a:lnTo>
                    <a:pt x="0" y="285"/>
                  </a:lnTo>
                  <a:lnTo>
                    <a:pt x="192" y="285"/>
                  </a:lnTo>
                  <a:lnTo>
                    <a:pt x="384" y="282"/>
                  </a:lnTo>
                  <a:lnTo>
                    <a:pt x="579" y="276"/>
                  </a:lnTo>
                  <a:lnTo>
                    <a:pt x="789" y="267"/>
                  </a:lnTo>
                  <a:lnTo>
                    <a:pt x="999" y="258"/>
                  </a:lnTo>
                  <a:lnTo>
                    <a:pt x="1161" y="246"/>
                  </a:lnTo>
                  <a:lnTo>
                    <a:pt x="1302" y="234"/>
                  </a:lnTo>
                  <a:lnTo>
                    <a:pt x="1458" y="222"/>
                  </a:lnTo>
                  <a:lnTo>
                    <a:pt x="1665" y="201"/>
                  </a:lnTo>
                  <a:lnTo>
                    <a:pt x="1992" y="159"/>
                  </a:lnTo>
                  <a:lnTo>
                    <a:pt x="2301" y="117"/>
                  </a:lnTo>
                  <a:lnTo>
                    <a:pt x="2604" y="60"/>
                  </a:lnTo>
                  <a:lnTo>
                    <a:pt x="2883" y="0"/>
                  </a:lnTo>
                  <a:lnTo>
                    <a:pt x="0" y="0"/>
                  </a:lnTo>
                </a:path>
              </a:pathLst>
            </a:custGeom>
            <a:gradFill rotWithShape="0">
              <a:gsLst>
                <a:gs pos="0">
                  <a:schemeClr val="accent2"/>
                </a:gs>
                <a:gs pos="100000">
                  <a:schemeClr val="bg1"/>
                </a:gs>
              </a:gsLst>
              <a:lin ang="0" scaled="1"/>
            </a:gradFill>
            <a:ln w="9525">
              <a:noFill/>
              <a:round/>
              <a:headEnd type="none" w="sm" len="sm"/>
              <a:tailEnd type="none" w="sm" len="sm"/>
            </a:ln>
            <a:effectLst/>
          </p:spPr>
          <p:txBody>
            <a:bodyPr/>
            <a:lstStyle/>
            <a:p>
              <a:endParaRPr lang="es-ES"/>
            </a:p>
          </p:txBody>
        </p:sp>
      </p:grpSp>
      <p:sp>
        <p:nvSpPr>
          <p:cNvPr id="53260" name="Rectangle 1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modificar el estilo de título del patrón</a:t>
            </a:r>
          </a:p>
        </p:txBody>
      </p:sp>
      <p:sp>
        <p:nvSpPr>
          <p:cNvPr id="53261" name="Rectangle 1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53262" name="Rectangle 1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lvl1pPr>
          </a:lstStyle>
          <a:p>
            <a:endParaRPr lang="es-ES"/>
          </a:p>
        </p:txBody>
      </p:sp>
      <p:sp>
        <p:nvSpPr>
          <p:cNvPr id="53263" name="Rectangle 1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lvl1pPr>
          </a:lstStyle>
          <a:p>
            <a:endParaRPr lang="es-ES"/>
          </a:p>
        </p:txBody>
      </p:sp>
      <p:sp>
        <p:nvSpPr>
          <p:cNvPr id="53264" name="Rectangle 1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lvl1pPr>
          </a:lstStyle>
          <a:p>
            <a:fld id="{24A8FA54-BB48-46D6-84EA-B1837536653F}" type="slidenum">
              <a:rPr lang="es-ES"/>
              <a:pPr/>
              <a:t>‹Nº›</a:t>
            </a:fld>
            <a:endParaRPr lang="es-ES"/>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 id="2147483661" r:id="rId12"/>
    <p:sldLayoutId id="2147483662" r:id="rId13"/>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13.xml"/><Relationship Id="rId1" Type="http://schemas.openxmlformats.org/officeDocument/2006/relationships/vmlDrawing" Target="../drawings/vmlDrawing2.vml"/><Relationship Id="rId4" Type="http://schemas.openxmlformats.org/officeDocument/2006/relationships/oleObject" Target="../embeddings/Gr_fico_de_Microsoft_Office_Excel1.xls"/></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Gr_fico_de_Microsoft_Office_Excel2.xls"/></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Gr_fico_de_Microsoft_Office_Excel3.xls"/><Relationship Id="rId2" Type="http://schemas.openxmlformats.org/officeDocument/2006/relationships/slideLayout" Target="../slideLayouts/slideLayout7.xml"/><Relationship Id="rId1" Type="http://schemas.openxmlformats.org/officeDocument/2006/relationships/vmlDrawing" Target="../drawings/vmlDrawing4.vml"/></Relationships>
</file>

<file path=ppt/slides/_rels/slide16.xml.rels><?xml version="1.0" encoding="UTF-8" standalone="yes"?>
<Relationships xmlns="http://schemas.openxmlformats.org/package/2006/relationships"><Relationship Id="rId3" Type="http://schemas.openxmlformats.org/officeDocument/2006/relationships/oleObject" Target="../embeddings/Gr_fico_de_Microsoft_Office_Excel4.xls"/><Relationship Id="rId2" Type="http://schemas.openxmlformats.org/officeDocument/2006/relationships/slideLayout" Target="../slideLayouts/slideLayout7.xml"/><Relationship Id="rId1" Type="http://schemas.openxmlformats.org/officeDocument/2006/relationships/vmlDrawing" Target="../drawings/vmlDrawing5.vml"/></Relationships>
</file>

<file path=ppt/slides/_rels/slide17.xml.rels><?xml version="1.0" encoding="UTF-8" standalone="yes"?>
<Relationships xmlns="http://schemas.openxmlformats.org/package/2006/relationships"><Relationship Id="rId3" Type="http://schemas.openxmlformats.org/officeDocument/2006/relationships/oleObject" Target="../embeddings/Gr_fico_de_Microsoft_Office_Excel5.xls"/><Relationship Id="rId2" Type="http://schemas.openxmlformats.org/officeDocument/2006/relationships/slideLayout" Target="../slideLayouts/slideLayout7.xml"/><Relationship Id="rId1" Type="http://schemas.openxmlformats.org/officeDocument/2006/relationships/vmlDrawing" Target="../drawings/vmlDrawing6.vml"/></Relationships>
</file>

<file path=ppt/slides/_rels/slide18.xml.rels><?xml version="1.0" encoding="UTF-8" standalone="yes"?>
<Relationships xmlns="http://schemas.openxmlformats.org/package/2006/relationships"><Relationship Id="rId3" Type="http://schemas.openxmlformats.org/officeDocument/2006/relationships/oleObject" Target="../embeddings/Gr_fico_de_Microsoft_Office_Excel6.xls"/><Relationship Id="rId2" Type="http://schemas.openxmlformats.org/officeDocument/2006/relationships/slideLayout" Target="../slideLayouts/slideLayout7.xml"/><Relationship Id="rId1" Type="http://schemas.openxmlformats.org/officeDocument/2006/relationships/vmlDrawing" Target="../drawings/vmlDrawing7.v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oleObject" Target="../embeddings/Gr_fico_de_Microsoft_Office_Excel7.xls"/><Relationship Id="rId2" Type="http://schemas.openxmlformats.org/officeDocument/2006/relationships/slideLayout" Target="../slideLayouts/slideLayout7.xml"/><Relationship Id="rId1" Type="http://schemas.openxmlformats.org/officeDocument/2006/relationships/vmlDrawing" Target="../drawings/vmlDrawing8.vml"/><Relationship Id="rId4" Type="http://schemas.openxmlformats.org/officeDocument/2006/relationships/oleObject" Target="../embeddings/Gr_fico_de_Microsoft_Office_Excel8.xls"/></Relationships>
</file>

<file path=ppt/slides/_rels/slide22.xml.rels><?xml version="1.0" encoding="UTF-8" standalone="yes"?>
<Relationships xmlns="http://schemas.openxmlformats.org/package/2006/relationships"><Relationship Id="rId3" Type="http://schemas.openxmlformats.org/officeDocument/2006/relationships/oleObject" Target="../embeddings/Gr_fico_de_Microsoft_Office_Excel9.xls"/><Relationship Id="rId2" Type="http://schemas.openxmlformats.org/officeDocument/2006/relationships/slideLayout" Target="../slideLayouts/slideLayout7.xml"/><Relationship Id="rId1" Type="http://schemas.openxmlformats.org/officeDocument/2006/relationships/vmlDrawing" Target="../drawings/vmlDrawing9.vml"/><Relationship Id="rId4" Type="http://schemas.openxmlformats.org/officeDocument/2006/relationships/oleObject" Target="../embeddings/Gr_fico_de_Microsoft_Office_Excel10.xls"/></Relationships>
</file>

<file path=ppt/slides/_rels/slide2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Gr_fico_de_Microsoft_Office_Excel11.xls"/><Relationship Id="rId2" Type="http://schemas.openxmlformats.org/officeDocument/2006/relationships/slideLayout" Target="../slideLayouts/slideLayout7.xml"/><Relationship Id="rId1" Type="http://schemas.openxmlformats.org/officeDocument/2006/relationships/vmlDrawing" Target="../drawings/vmlDrawing10.vml"/><Relationship Id="rId4" Type="http://schemas.openxmlformats.org/officeDocument/2006/relationships/oleObject" Target="../embeddings/Gr_fico_de_Microsoft_Office_Excel12.xls"/></Relationships>
</file>

<file path=ppt/slides/_rels/slide26.xml.rels><?xml version="1.0" encoding="UTF-8" standalone="yes"?>
<Relationships xmlns="http://schemas.openxmlformats.org/package/2006/relationships"><Relationship Id="rId3" Type="http://schemas.openxmlformats.org/officeDocument/2006/relationships/oleObject" Target="../embeddings/Gr_fico_de_Microsoft_Office_Excel13.xls"/><Relationship Id="rId2" Type="http://schemas.openxmlformats.org/officeDocument/2006/relationships/slideLayout" Target="../slideLayouts/slideLayout7.xml"/><Relationship Id="rId1" Type="http://schemas.openxmlformats.org/officeDocument/2006/relationships/vmlDrawing" Target="../drawings/vmlDrawing11.vml"/><Relationship Id="rId4" Type="http://schemas.openxmlformats.org/officeDocument/2006/relationships/oleObject" Target="../embeddings/Gr_fico_de_Microsoft_Office_Excel14.xls"/></Relationships>
</file>

<file path=ppt/slides/_rels/slide2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Gr_fico_de_Microsoft_Office_Excel15.xls"/><Relationship Id="rId2" Type="http://schemas.openxmlformats.org/officeDocument/2006/relationships/slideLayout" Target="../slideLayouts/slideLayout7.xml"/><Relationship Id="rId1" Type="http://schemas.openxmlformats.org/officeDocument/2006/relationships/vmlDrawing" Target="../drawings/vmlDrawing12.vml"/></Relationships>
</file>

<file path=ppt/slides/_rels/slide2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7.xml"/><Relationship Id="rId4" Type="http://schemas.openxmlformats.org/officeDocument/2006/relationships/image" Target="../media/image27.jpeg"/></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oleObject" Target="../embeddings/Gr_fico_de_Microsoft_Office_Excel16.xls"/><Relationship Id="rId2" Type="http://schemas.openxmlformats.org/officeDocument/2006/relationships/slideLayout" Target="../slideLayouts/slideLayout12.xml"/><Relationship Id="rId1" Type="http://schemas.openxmlformats.org/officeDocument/2006/relationships/vmlDrawing" Target="../drawings/vmlDrawing13.vml"/></Relationships>
</file>

<file path=ppt/slides/_rels/slide32.xml.rels><?xml version="1.0" encoding="UTF-8" standalone="yes"?>
<Relationships xmlns="http://schemas.openxmlformats.org/package/2006/relationships"><Relationship Id="rId3" Type="http://schemas.openxmlformats.org/officeDocument/2006/relationships/oleObject" Target="../embeddings/Gr_fico_de_Microsoft_Office_Excel17.xls"/><Relationship Id="rId2" Type="http://schemas.openxmlformats.org/officeDocument/2006/relationships/slideLayout" Target="../slideLayouts/slideLayout12.xml"/><Relationship Id="rId1" Type="http://schemas.openxmlformats.org/officeDocument/2006/relationships/vmlDrawing" Target="../drawings/vmlDrawing14.vml"/></Relationships>
</file>

<file path=ppt/slides/_rels/slide33.xml.rels><?xml version="1.0" encoding="UTF-8" standalone="yes"?>
<Relationships xmlns="http://schemas.openxmlformats.org/package/2006/relationships"><Relationship Id="rId3" Type="http://schemas.openxmlformats.org/officeDocument/2006/relationships/oleObject" Target="../embeddings/Gr_fico_de_Microsoft_Office_Excel18.xls"/><Relationship Id="rId2" Type="http://schemas.openxmlformats.org/officeDocument/2006/relationships/slideLayout" Target="../slideLayouts/slideLayout7.xml"/><Relationship Id="rId1" Type="http://schemas.openxmlformats.org/officeDocument/2006/relationships/vmlDrawing" Target="../drawings/vmlDrawing15.vml"/></Relationships>
</file>

<file path=ppt/slides/_rels/slide34.xml.rels><?xml version="1.0" encoding="UTF-8" standalone="yes"?>
<Relationships xmlns="http://schemas.openxmlformats.org/package/2006/relationships"><Relationship Id="rId3" Type="http://schemas.openxmlformats.org/officeDocument/2006/relationships/oleObject" Target="../embeddings/Gr_fico_de_Microsoft_Office_Excel19.xls"/><Relationship Id="rId2" Type="http://schemas.openxmlformats.org/officeDocument/2006/relationships/slideLayout" Target="../slideLayouts/slideLayout7.xml"/><Relationship Id="rId1" Type="http://schemas.openxmlformats.org/officeDocument/2006/relationships/vmlDrawing" Target="../drawings/vmlDrawing16.vml"/></Relationships>
</file>

<file path=ppt/slides/_rels/slide35.xml.rels><?xml version="1.0" encoding="UTF-8" standalone="yes"?>
<Relationships xmlns="http://schemas.openxmlformats.org/package/2006/relationships"><Relationship Id="rId3" Type="http://schemas.openxmlformats.org/officeDocument/2006/relationships/oleObject" Target="../embeddings/Gr_fico_de_Microsoft_Office_Excel20.xls"/><Relationship Id="rId2" Type="http://schemas.openxmlformats.org/officeDocument/2006/relationships/slideLayout" Target="../slideLayouts/slideLayout7.xml"/><Relationship Id="rId1" Type="http://schemas.openxmlformats.org/officeDocument/2006/relationships/vmlDrawing" Target="../drawings/vmlDrawing17.vml"/></Relationships>
</file>

<file path=ppt/slides/_rels/slide36.xml.rels><?xml version="1.0" encoding="UTF-8" standalone="yes"?>
<Relationships xmlns="http://schemas.openxmlformats.org/package/2006/relationships"><Relationship Id="rId3" Type="http://schemas.openxmlformats.org/officeDocument/2006/relationships/oleObject" Target="../embeddings/Gr_fico_de_Microsoft_Office_Excel21.xls"/><Relationship Id="rId2" Type="http://schemas.openxmlformats.org/officeDocument/2006/relationships/slideLayout" Target="../slideLayouts/slideLayout7.xml"/><Relationship Id="rId1" Type="http://schemas.openxmlformats.org/officeDocument/2006/relationships/vmlDrawing" Target="../drawings/vmlDrawing18.vml"/></Relationships>
</file>

<file path=ppt/slides/_rels/slide37.xml.rels><?xml version="1.0" encoding="UTF-8" standalone="yes"?>
<Relationships xmlns="http://schemas.openxmlformats.org/package/2006/relationships"><Relationship Id="rId3" Type="http://schemas.openxmlformats.org/officeDocument/2006/relationships/oleObject" Target="../embeddings/Gr_fico_de_Microsoft_Office_Excel22.xls"/><Relationship Id="rId2" Type="http://schemas.openxmlformats.org/officeDocument/2006/relationships/slideLayout" Target="../slideLayouts/slideLayout7.xml"/><Relationship Id="rId1" Type="http://schemas.openxmlformats.org/officeDocument/2006/relationships/vmlDrawing" Target="../drawings/vmlDrawing19.vml"/></Relationships>
</file>

<file path=ppt/slides/_rels/slide38.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026"/>
          <p:cNvSpPr>
            <a:spLocks noChangeArrowheads="1"/>
          </p:cNvSpPr>
          <p:nvPr/>
        </p:nvSpPr>
        <p:spPr bwMode="auto">
          <a:xfrm>
            <a:off x="0" y="228600"/>
            <a:ext cx="9144000" cy="5483225"/>
          </a:xfrm>
          <a:prstGeom prst="rect">
            <a:avLst/>
          </a:prstGeom>
          <a:noFill/>
          <a:ln w="9525">
            <a:noFill/>
            <a:miter lim="800000"/>
            <a:headEnd/>
            <a:tailEnd/>
          </a:ln>
          <a:effectLst/>
        </p:spPr>
        <p:txBody>
          <a:bodyPr>
            <a:spAutoFit/>
          </a:bodyPr>
          <a:lstStyle/>
          <a:p>
            <a:pPr algn="ctr" eaLnBrk="0" hangingPunct="0"/>
            <a:r>
              <a:rPr lang="es-ES_tradnl" sz="2000" b="1">
                <a:solidFill>
                  <a:srgbClr val="00FF00"/>
                </a:solidFill>
                <a:latin typeface="Arial" charset="0"/>
                <a:cs typeface="Arial" charset="0"/>
              </a:rPr>
              <a:t>PRESENTACION DE LA TESIS DE GRADO</a:t>
            </a:r>
          </a:p>
          <a:p>
            <a:pPr algn="ctr" eaLnBrk="0" hangingPunct="0"/>
            <a:endParaRPr lang="es-ES_tradnl" sz="2400" b="1">
              <a:latin typeface="Arial" charset="0"/>
              <a:cs typeface="Arial" charset="0"/>
            </a:endParaRPr>
          </a:p>
          <a:p>
            <a:pPr algn="ctr" eaLnBrk="0" hangingPunct="0"/>
            <a:r>
              <a:rPr lang="es-ES_tradnl" sz="2400">
                <a:latin typeface="Arial" charset="0"/>
                <a:cs typeface="Arial" charset="0"/>
              </a:rPr>
              <a:t>Previo a la Obtención del Titulo de Ingeniero Civil.</a:t>
            </a:r>
          </a:p>
          <a:p>
            <a:pPr algn="ctr" eaLnBrk="0" hangingPunct="0"/>
            <a:endParaRPr lang="es-ES_tradnl" sz="2400">
              <a:latin typeface="Arial" charset="0"/>
              <a:cs typeface="Arial" charset="0"/>
            </a:endParaRPr>
          </a:p>
          <a:p>
            <a:pPr algn="ctr" eaLnBrk="0" hangingPunct="0"/>
            <a:r>
              <a:rPr lang="es-ES_tradnl" sz="2400">
                <a:latin typeface="Arial" charset="0"/>
                <a:cs typeface="Arial" charset="0"/>
              </a:rPr>
              <a:t>TEMA:</a:t>
            </a:r>
            <a:endParaRPr lang="es-ES_tradnl" sz="1400">
              <a:latin typeface="Arial" charset="0"/>
              <a:cs typeface="Arial" charset="0"/>
            </a:endParaRPr>
          </a:p>
          <a:p>
            <a:pPr algn="ctr"/>
            <a:endParaRPr lang="es-ES_tradnl" sz="1400">
              <a:latin typeface="Arial" charset="0"/>
              <a:cs typeface="Arial" charset="0"/>
            </a:endParaRPr>
          </a:p>
          <a:p>
            <a:pPr algn="ctr"/>
            <a:r>
              <a:rPr lang="es-ES_tradnl" sz="2000" b="1">
                <a:solidFill>
                  <a:srgbClr val="FF9900"/>
                </a:solidFill>
                <a:latin typeface="Arial" charset="0"/>
                <a:cs typeface="Arial" charset="0"/>
              </a:rPr>
              <a:t>Efectos de la Adición de Zeolita  en las Propiedades Mecánicas de un Hormigón Convencional de Cemento Pórtland Tipo I</a:t>
            </a:r>
          </a:p>
          <a:p>
            <a:pPr algn="ctr"/>
            <a:endParaRPr lang="es-ES_tradnl" sz="2000" b="1">
              <a:solidFill>
                <a:srgbClr val="FF9900"/>
              </a:solidFill>
              <a:latin typeface="Arial" charset="0"/>
              <a:cs typeface="Arial" charset="0"/>
            </a:endParaRPr>
          </a:p>
          <a:p>
            <a:pPr algn="ctr"/>
            <a:r>
              <a:rPr lang="es-ES_tradnl" sz="2000" b="1">
                <a:solidFill>
                  <a:srgbClr val="00FF00"/>
                </a:solidFill>
                <a:latin typeface="Arial" charset="0"/>
                <a:cs typeface="Arial" charset="0"/>
              </a:rPr>
              <a:t>PROPUESTO POR:</a:t>
            </a:r>
          </a:p>
          <a:p>
            <a:pPr algn="ctr"/>
            <a:endParaRPr lang="es-ES_tradnl" sz="2000" b="1">
              <a:solidFill>
                <a:srgbClr val="00FF00"/>
              </a:solidFill>
              <a:latin typeface="Arial" charset="0"/>
              <a:cs typeface="Arial" charset="0"/>
            </a:endParaRPr>
          </a:p>
          <a:p>
            <a:pPr algn="ctr"/>
            <a:r>
              <a:rPr lang="es-ES_tradnl" sz="2000" b="1">
                <a:solidFill>
                  <a:srgbClr val="00FF00"/>
                </a:solidFill>
                <a:latin typeface="Arial" charset="0"/>
                <a:cs typeface="Arial" charset="0"/>
              </a:rPr>
              <a:t>CARLOS SALTOS ARTEAGA</a:t>
            </a:r>
          </a:p>
          <a:p>
            <a:pPr algn="ctr"/>
            <a:endParaRPr lang="es-ES_tradnl" sz="2000" b="1">
              <a:solidFill>
                <a:srgbClr val="00FF00"/>
              </a:solidFill>
              <a:latin typeface="Arial" charset="0"/>
              <a:cs typeface="Arial" charset="0"/>
            </a:endParaRPr>
          </a:p>
          <a:p>
            <a:pPr algn="ctr"/>
            <a:endParaRPr lang="es-ES_tradnl" sz="2000" b="1">
              <a:solidFill>
                <a:srgbClr val="FF9900"/>
              </a:solidFill>
              <a:latin typeface="Arial" charset="0"/>
              <a:cs typeface="Times New Roman" pitchFamily="18" charset="0"/>
            </a:endParaRPr>
          </a:p>
          <a:p>
            <a:pPr algn="ctr" eaLnBrk="0" hangingPunct="0"/>
            <a:r>
              <a:rPr lang="es-ES_tradnl" sz="2000" b="1">
                <a:solidFill>
                  <a:srgbClr val="FF9900"/>
                </a:solidFill>
                <a:latin typeface="Arial" charset="0"/>
                <a:cs typeface="Times New Roman" pitchFamily="18" charset="0"/>
              </a:rPr>
              <a:t>FEBRERO 24 DEL 2005 </a:t>
            </a:r>
            <a:endParaRPr lang="es-ES" sz="2000" b="1">
              <a:solidFill>
                <a:srgbClr val="FF9900"/>
              </a:solidFill>
              <a:latin typeface="Arial" charset="0"/>
              <a:cs typeface="Times New Roman" pitchFamily="18" charset="0"/>
            </a:endParaRPr>
          </a:p>
          <a:p>
            <a:pPr algn="ctr" eaLnBrk="0" hangingPunct="0"/>
            <a:endParaRPr lang="es-ES_tradnl" sz="2000" b="1">
              <a:solidFill>
                <a:srgbClr val="FF9900"/>
              </a:solidFill>
              <a:latin typeface="Arial" charset="0"/>
              <a:cs typeface="Times New Roman" pitchFamily="18" charset="0"/>
            </a:endParaRPr>
          </a:p>
          <a:p>
            <a:pPr eaLnBrk="0" hangingPunct="0"/>
            <a:endParaRPr lang="es-ES" sz="240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685800" y="609600"/>
            <a:ext cx="7772400" cy="1600200"/>
          </a:xfrm>
          <a:ln>
            <a:solidFill>
              <a:schemeClr val="tx1"/>
            </a:solidFill>
          </a:ln>
        </p:spPr>
        <p:txBody>
          <a:bodyPr/>
          <a:lstStyle/>
          <a:p>
            <a:pPr algn="l"/>
            <a:r>
              <a:rPr lang="es-ES_tradnl" sz="1400" b="1">
                <a:latin typeface="Arial" charset="0"/>
                <a:cs typeface="Arial" charset="0"/>
              </a:rPr>
              <a:t/>
            </a:r>
            <a:br>
              <a:rPr lang="es-ES_tradnl" sz="1400" b="1">
                <a:latin typeface="Arial" charset="0"/>
                <a:cs typeface="Arial" charset="0"/>
              </a:rPr>
            </a:br>
            <a:r>
              <a:rPr lang="es-ES_tradnl" sz="1400" b="1">
                <a:latin typeface="Arial" charset="0"/>
                <a:cs typeface="Arial" charset="0"/>
              </a:rPr>
              <a:t/>
            </a:r>
            <a:br>
              <a:rPr lang="es-ES_tradnl" sz="1400" b="1">
                <a:latin typeface="Arial" charset="0"/>
                <a:cs typeface="Arial" charset="0"/>
              </a:rPr>
            </a:br>
            <a:r>
              <a:rPr lang="es-ES_tradnl" sz="1400" b="1">
                <a:latin typeface="Arial" charset="0"/>
                <a:cs typeface="Arial" charset="0"/>
              </a:rPr>
              <a:t/>
            </a:r>
            <a:br>
              <a:rPr lang="es-ES_tradnl" sz="1400" b="1">
                <a:latin typeface="Arial" charset="0"/>
                <a:cs typeface="Arial" charset="0"/>
              </a:rPr>
            </a:br>
            <a:r>
              <a:rPr lang="es-ES_tradnl" sz="1400" b="1">
                <a:latin typeface="Arial" charset="0"/>
                <a:cs typeface="Arial" charset="0"/>
              </a:rPr>
              <a:t/>
            </a:r>
            <a:br>
              <a:rPr lang="es-ES_tradnl" sz="1400" b="1">
                <a:latin typeface="Arial" charset="0"/>
                <a:cs typeface="Arial" charset="0"/>
              </a:rPr>
            </a:br>
            <a:r>
              <a:rPr lang="es-ES_tradnl" sz="1400" b="1">
                <a:solidFill>
                  <a:schemeClr val="tx1"/>
                </a:solidFill>
                <a:latin typeface="Arial" charset="0"/>
                <a:cs typeface="Arial" charset="0"/>
              </a:rPr>
              <a:t>Peso Volumétrico (ASTM – C 138M – 01a) </a:t>
            </a:r>
            <a:br>
              <a:rPr lang="es-ES_tradnl" sz="1400" b="1">
                <a:solidFill>
                  <a:schemeClr val="tx1"/>
                </a:solidFill>
                <a:latin typeface="Arial" charset="0"/>
                <a:cs typeface="Arial" charset="0"/>
              </a:rPr>
            </a:br>
            <a:r>
              <a:rPr lang="es-ES_tradnl" sz="1400" b="1">
                <a:solidFill>
                  <a:schemeClr val="tx1"/>
                </a:solidFill>
                <a:latin typeface="Arial" charset="0"/>
                <a:cs typeface="Arial" charset="0"/>
              </a:rPr>
              <a:t/>
            </a:r>
            <a:br>
              <a:rPr lang="es-ES_tradnl" sz="1400" b="1">
                <a:solidFill>
                  <a:schemeClr val="tx1"/>
                </a:solidFill>
                <a:latin typeface="Arial" charset="0"/>
                <a:cs typeface="Arial" charset="0"/>
              </a:rPr>
            </a:br>
            <a:r>
              <a:rPr lang="es-ES_tradnl" sz="1400">
                <a:solidFill>
                  <a:schemeClr val="tx1"/>
                </a:solidFill>
                <a:latin typeface="Arial" charset="0"/>
                <a:cs typeface="Times New Roman" pitchFamily="18" charset="0"/>
              </a:rPr>
              <a:t>Este método nos ayuda a calcular la densidad del hormigón fresco, y dar a conocer las fórmulas para calcular el rendimiento del hormigón</a:t>
            </a:r>
            <a:r>
              <a:rPr lang="es-ES" sz="1400" b="1">
                <a:solidFill>
                  <a:schemeClr val="tx1"/>
                </a:solidFill>
                <a:latin typeface="Arial" charset="0"/>
                <a:cs typeface="Arial" charset="0"/>
              </a:rPr>
              <a:t> </a:t>
            </a:r>
            <a:r>
              <a:rPr lang="es-ES_tradnl" sz="1400" b="1">
                <a:solidFill>
                  <a:schemeClr val="tx1"/>
                </a:solidFill>
                <a:latin typeface="Arial" charset="0"/>
                <a:cs typeface="Arial" charset="0"/>
              </a:rPr>
              <a:t>.</a:t>
            </a:r>
            <a:r>
              <a:rPr lang="es-ES_tradnl" sz="1400">
                <a:solidFill>
                  <a:schemeClr val="tx1"/>
                </a:solidFill>
                <a:latin typeface="Arial" charset="0"/>
                <a:cs typeface="Arial" charset="0"/>
              </a:rPr>
              <a:t>Los resultados los detallamos en la siguiente tabla:</a:t>
            </a:r>
            <a:br>
              <a:rPr lang="es-ES_tradnl" sz="1400">
                <a:solidFill>
                  <a:schemeClr val="tx1"/>
                </a:solidFill>
                <a:latin typeface="Arial" charset="0"/>
                <a:cs typeface="Arial" charset="0"/>
              </a:rPr>
            </a:br>
            <a:r>
              <a:rPr lang="es-ES_tradnl" sz="1400" b="1">
                <a:solidFill>
                  <a:schemeClr val="tx1"/>
                </a:solidFill>
                <a:latin typeface="Arial" charset="0"/>
                <a:cs typeface="Arial" charset="0"/>
              </a:rPr>
              <a:t/>
            </a:r>
            <a:br>
              <a:rPr lang="es-ES_tradnl" sz="1400" b="1">
                <a:solidFill>
                  <a:schemeClr val="tx1"/>
                </a:solidFill>
                <a:latin typeface="Arial" charset="0"/>
                <a:cs typeface="Arial" charset="0"/>
              </a:rPr>
            </a:br>
            <a:r>
              <a:rPr lang="es-ES_tradnl" sz="1400" b="1">
                <a:solidFill>
                  <a:schemeClr val="tx1"/>
                </a:solidFill>
                <a:latin typeface="Arial" charset="0"/>
                <a:cs typeface="Arial" charset="0"/>
              </a:rPr>
              <a:t/>
            </a:r>
            <a:br>
              <a:rPr lang="es-ES_tradnl" sz="1400" b="1">
                <a:solidFill>
                  <a:schemeClr val="tx1"/>
                </a:solidFill>
                <a:latin typeface="Arial" charset="0"/>
                <a:cs typeface="Arial" charset="0"/>
              </a:rPr>
            </a:br>
            <a:endParaRPr lang="es-ES" sz="1400" b="1">
              <a:solidFill>
                <a:schemeClr val="tx1"/>
              </a:solidFill>
              <a:latin typeface="Arial" charset="0"/>
              <a:cs typeface="Arial" charset="0"/>
            </a:endParaRPr>
          </a:p>
        </p:txBody>
      </p:sp>
      <p:graphicFrame>
        <p:nvGraphicFramePr>
          <p:cNvPr id="13361" name="Group 49"/>
          <p:cNvGraphicFramePr>
            <a:graphicFrameLocks noGrp="1"/>
          </p:cNvGraphicFramePr>
          <p:nvPr/>
        </p:nvGraphicFramePr>
        <p:xfrm>
          <a:off x="2514600" y="3276600"/>
          <a:ext cx="3657600" cy="2077086"/>
        </p:xfrm>
        <a:graphic>
          <a:graphicData uri="http://schemas.openxmlformats.org/drawingml/2006/table">
            <a:tbl>
              <a:tblPr/>
              <a:tblGrid>
                <a:gridCol w="1771650"/>
                <a:gridCol w="188595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Arial" charset="0"/>
                        </a:rPr>
                        <a:t>% de zeolita</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Arial" charset="0"/>
                        </a:rPr>
                        <a:t>Peso Volumétrico Kg./m³</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2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2284</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2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5%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2270</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73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10%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2258</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20%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2253</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30%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2249</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3339" name="Group 27"/>
          <p:cNvGraphicFramePr>
            <a:graphicFrameLocks noGrp="1"/>
          </p:cNvGraphicFramePr>
          <p:nvPr/>
        </p:nvGraphicFramePr>
        <p:xfrm>
          <a:off x="2514600" y="2819400"/>
          <a:ext cx="3657600" cy="381000"/>
        </p:xfrm>
        <a:graphic>
          <a:graphicData uri="http://schemas.openxmlformats.org/drawingml/2006/table">
            <a:tbl>
              <a:tblPr/>
              <a:tblGrid>
                <a:gridCol w="365760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Arial" charset="0"/>
                        </a:rPr>
                        <a:t>PESO VOLUMËTRICO</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0-#ppt_w/2"/>
                                          </p:val>
                                        </p:tav>
                                        <p:tav tm="100000">
                                          <p:val>
                                            <p:strVal val="#ppt_x"/>
                                          </p:val>
                                        </p:tav>
                                      </p:tavLst>
                                    </p:anim>
                                    <p:anim calcmode="lin" valueType="num">
                                      <p:cBhvr additive="base">
                                        <p:cTn id="8" dur="500" fill="hold"/>
                                        <p:tgtEl>
                                          <p:spTgt spid="1331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5" presetClass="entr" presetSubtype="0" fill="hold" nodeType="clickEffect">
                                  <p:stCondLst>
                                    <p:cond delay="0"/>
                                  </p:stCondLst>
                                  <p:childTnLst>
                                    <p:set>
                                      <p:cBhvr>
                                        <p:cTn id="12" dur="1" fill="hold">
                                          <p:stCondLst>
                                            <p:cond delay="0"/>
                                          </p:stCondLst>
                                        </p:cTn>
                                        <p:tgtEl>
                                          <p:spTgt spid="13361"/>
                                        </p:tgtEl>
                                        <p:attrNameLst>
                                          <p:attrName>style.visibility</p:attrName>
                                        </p:attrNameLst>
                                      </p:cBhvr>
                                      <p:to>
                                        <p:strVal val="visible"/>
                                      </p:to>
                                    </p:set>
                                    <p:anim calcmode="lin" valueType="num">
                                      <p:cBhvr>
                                        <p:cTn id="13" dur="1000" fill="hold"/>
                                        <p:tgtEl>
                                          <p:spTgt spid="13361"/>
                                        </p:tgtEl>
                                        <p:attrNameLst>
                                          <p:attrName>ppt_w</p:attrName>
                                        </p:attrNameLst>
                                      </p:cBhvr>
                                      <p:tavLst>
                                        <p:tav tm="0">
                                          <p:val>
                                            <p:fltVal val="0"/>
                                          </p:val>
                                        </p:tav>
                                        <p:tav tm="100000">
                                          <p:val>
                                            <p:strVal val="#ppt_w"/>
                                          </p:val>
                                        </p:tav>
                                      </p:tavLst>
                                    </p:anim>
                                    <p:anim calcmode="lin" valueType="num">
                                      <p:cBhvr>
                                        <p:cTn id="14" dur="1000" fill="hold"/>
                                        <p:tgtEl>
                                          <p:spTgt spid="13361"/>
                                        </p:tgtEl>
                                        <p:attrNameLst>
                                          <p:attrName>ppt_h</p:attrName>
                                        </p:attrNameLst>
                                      </p:cBhvr>
                                      <p:tavLst>
                                        <p:tav tm="0">
                                          <p:val>
                                            <p:fltVal val="0"/>
                                          </p:val>
                                        </p:tav>
                                        <p:tav tm="100000">
                                          <p:val>
                                            <p:strVal val="#ppt_h"/>
                                          </p:val>
                                        </p:tav>
                                      </p:tavLst>
                                    </p:anim>
                                    <p:anim calcmode="lin" valueType="num">
                                      <p:cBhvr>
                                        <p:cTn id="15" dur="1000" fill="hold"/>
                                        <p:tgtEl>
                                          <p:spTgt spid="13361"/>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3361"/>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nodeType="clickEffect">
                                  <p:stCondLst>
                                    <p:cond delay="0"/>
                                  </p:stCondLst>
                                  <p:childTnLst>
                                    <p:set>
                                      <p:cBhvr>
                                        <p:cTn id="20" dur="1" fill="hold">
                                          <p:stCondLst>
                                            <p:cond delay="0"/>
                                          </p:stCondLst>
                                        </p:cTn>
                                        <p:tgtEl>
                                          <p:spTgt spid="13339"/>
                                        </p:tgtEl>
                                        <p:attrNameLst>
                                          <p:attrName>style.visibility</p:attrName>
                                        </p:attrNameLst>
                                      </p:cBhvr>
                                      <p:to>
                                        <p:strVal val="visible"/>
                                      </p:to>
                                    </p:set>
                                    <p:animEffect transition="in" filter="blinds(horizontal)">
                                      <p:cBhvr>
                                        <p:cTn id="21" dur="500"/>
                                        <p:tgtEl>
                                          <p:spTgt spid="13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4344" name="Picture 8" descr="..\..\disco\Saltos\olla de washington.jpg"/>
          <p:cNvPicPr>
            <a:picLocks noChangeAspect="1" noChangeArrowheads="1"/>
          </p:cNvPicPr>
          <p:nvPr/>
        </p:nvPicPr>
        <p:blipFill>
          <a:blip r:embed="rId3" cstate="print"/>
          <a:srcRect/>
          <a:stretch>
            <a:fillRect/>
          </a:stretch>
        </p:blipFill>
        <p:spPr bwMode="auto">
          <a:xfrm>
            <a:off x="685800" y="685800"/>
            <a:ext cx="3419475" cy="2081213"/>
          </a:xfrm>
          <a:prstGeom prst="rect">
            <a:avLst/>
          </a:prstGeom>
          <a:noFill/>
          <a:ln w="9525">
            <a:noFill/>
            <a:miter lim="800000"/>
            <a:headEnd/>
            <a:tailEnd/>
          </a:ln>
        </p:spPr>
      </p:pic>
      <p:sp>
        <p:nvSpPr>
          <p:cNvPr id="14346" name="Text Box 10"/>
          <p:cNvSpPr txBox="1">
            <a:spLocks noChangeArrowheads="1"/>
          </p:cNvSpPr>
          <p:nvPr/>
        </p:nvSpPr>
        <p:spPr bwMode="auto">
          <a:xfrm>
            <a:off x="4800600" y="1066800"/>
            <a:ext cx="2514600" cy="1262063"/>
          </a:xfrm>
          <a:prstGeom prst="rect">
            <a:avLst/>
          </a:prstGeom>
          <a:noFill/>
          <a:ln w="9525">
            <a:noFill/>
            <a:miter lim="800000"/>
            <a:headEnd/>
            <a:tailEnd/>
          </a:ln>
          <a:effectLst/>
        </p:spPr>
        <p:txBody>
          <a:bodyPr>
            <a:spAutoFit/>
          </a:bodyPr>
          <a:lstStyle/>
          <a:p>
            <a:pPr algn="just" eaLnBrk="0" hangingPunct="0"/>
            <a:r>
              <a:rPr lang="es-ES" sz="1400" i="1">
                <a:latin typeface="Arial" charset="0"/>
              </a:rPr>
              <a:t>“Olla de Washington lista para realizar el calculo del Peso Volumétrico del Hormigón Fresco” </a:t>
            </a:r>
          </a:p>
          <a:p>
            <a:pPr>
              <a:spcBef>
                <a:spcPct val="50000"/>
              </a:spcBef>
            </a:pPr>
            <a:endParaRPr lang="es-ES" sz="1400">
              <a:latin typeface="Arial" charset="0"/>
            </a:endParaRPr>
          </a:p>
        </p:txBody>
      </p:sp>
      <p:sp>
        <p:nvSpPr>
          <p:cNvPr id="14349" name="Rectangle 13"/>
          <p:cNvSpPr>
            <a:spLocks noChangeArrowheads="1"/>
          </p:cNvSpPr>
          <p:nvPr/>
        </p:nvSpPr>
        <p:spPr bwMode="auto">
          <a:xfrm>
            <a:off x="0" y="6248400"/>
            <a:ext cx="9144000" cy="639763"/>
          </a:xfrm>
          <a:prstGeom prst="rect">
            <a:avLst/>
          </a:prstGeom>
          <a:noFill/>
          <a:ln w="9525">
            <a:noFill/>
            <a:miter lim="800000"/>
            <a:headEnd/>
            <a:tailEnd/>
          </a:ln>
          <a:effectLst/>
        </p:spPr>
        <p:txBody>
          <a:bodyPr>
            <a:spAutoFit/>
          </a:bodyPr>
          <a:lstStyle/>
          <a:p>
            <a:pPr algn="ctr"/>
            <a:r>
              <a:rPr lang="es-ES_tradnl" sz="1200" i="1">
                <a:latin typeface="Arial" charset="0"/>
                <a:cs typeface="Arial" charset="0"/>
              </a:rPr>
              <a:t>“</a:t>
            </a:r>
            <a:r>
              <a:rPr lang="es-ES" sz="1200" i="1">
                <a:latin typeface="Arial" charset="0"/>
                <a:cs typeface="Arial" charset="0"/>
              </a:rPr>
              <a:t>Valores de Peso Volumétrico a diferentes porcentajes de zeolita”</a:t>
            </a:r>
            <a:endParaRPr lang="es-ES" sz="1200">
              <a:cs typeface="Times New Roman" pitchFamily="18" charset="0"/>
            </a:endParaRPr>
          </a:p>
          <a:p>
            <a:pPr algn="ctr" eaLnBrk="0" hangingPunct="0"/>
            <a:r>
              <a:rPr lang="es-ES" sz="1200" i="1">
                <a:latin typeface="Arial" charset="0"/>
                <a:cs typeface="Arial" charset="0"/>
              </a:rPr>
              <a:t> </a:t>
            </a:r>
            <a:endParaRPr lang="es-ES" sz="1200" b="1">
              <a:cs typeface="Times New Roman" pitchFamily="18" charset="0"/>
            </a:endParaRPr>
          </a:p>
          <a:p>
            <a:pPr eaLnBrk="0" hangingPunct="0"/>
            <a:endParaRPr lang="es-ES" sz="1200"/>
          </a:p>
        </p:txBody>
      </p:sp>
      <p:graphicFrame>
        <p:nvGraphicFramePr>
          <p:cNvPr id="14348" name="Object 12"/>
          <p:cNvGraphicFramePr>
            <a:graphicFrameLocks noChangeAspect="1"/>
          </p:cNvGraphicFramePr>
          <p:nvPr>
            <p:ph sz="quarter" idx="4"/>
          </p:nvPr>
        </p:nvGraphicFramePr>
        <p:xfrm>
          <a:off x="1447800" y="3124200"/>
          <a:ext cx="5757863" cy="3022600"/>
        </p:xfrm>
        <a:graphic>
          <a:graphicData uri="http://schemas.openxmlformats.org/presentationml/2006/ole">
            <p:oleObj spid="_x0000_s14348" name="Gráfico" r:id="rId4" imgW="5420112" imgH="3286435" progId="Excel.Char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14344"/>
                                        </p:tgtEl>
                                        <p:attrNameLst>
                                          <p:attrName>style.visibility</p:attrName>
                                        </p:attrNameLst>
                                      </p:cBhvr>
                                      <p:to>
                                        <p:strVal val="visible"/>
                                      </p:to>
                                    </p:set>
                                    <p:animEffect transition="in" filter="box(in)">
                                      <p:cBhvr>
                                        <p:cTn id="7" dur="500"/>
                                        <p:tgtEl>
                                          <p:spTgt spid="14344"/>
                                        </p:tgtEl>
                                      </p:cBhvr>
                                    </p:animEffect>
                                  </p:childTnLst>
                                </p:cTn>
                              </p:par>
                            </p:childTnLst>
                          </p:cTn>
                        </p:par>
                      </p:childTnLst>
                    </p:cTn>
                  </p:par>
                  <p:par>
                    <p:cTn id="8" fill="hold">
                      <p:stCondLst>
                        <p:cond delay="indefinite"/>
                      </p:stCondLst>
                      <p:childTnLst>
                        <p:par>
                          <p:cTn id="9" fill="hold">
                            <p:stCondLst>
                              <p:cond delay="0"/>
                            </p:stCondLst>
                            <p:childTnLst>
                              <p:par>
                                <p:cTn id="10" presetID="7" presetClass="entr" presetSubtype="4" fill="hold" grpId="0" nodeType="clickEffect">
                                  <p:stCondLst>
                                    <p:cond delay="0"/>
                                  </p:stCondLst>
                                  <p:childTnLst>
                                    <p:set>
                                      <p:cBhvr>
                                        <p:cTn id="11" dur="1" fill="hold">
                                          <p:stCondLst>
                                            <p:cond delay="0"/>
                                          </p:stCondLst>
                                        </p:cTn>
                                        <p:tgtEl>
                                          <p:spTgt spid="14346"/>
                                        </p:tgtEl>
                                        <p:attrNameLst>
                                          <p:attrName>style.visibility</p:attrName>
                                        </p:attrNameLst>
                                      </p:cBhvr>
                                      <p:to>
                                        <p:strVal val="visible"/>
                                      </p:to>
                                    </p:set>
                                    <p:anim calcmode="lin" valueType="num">
                                      <p:cBhvr additive="base">
                                        <p:cTn id="12" dur="5000" fill="hold"/>
                                        <p:tgtEl>
                                          <p:spTgt spid="14346"/>
                                        </p:tgtEl>
                                        <p:attrNameLst>
                                          <p:attrName>ppt_x</p:attrName>
                                        </p:attrNameLst>
                                      </p:cBhvr>
                                      <p:tavLst>
                                        <p:tav tm="0">
                                          <p:val>
                                            <p:strVal val="#ppt_x"/>
                                          </p:val>
                                        </p:tav>
                                        <p:tav tm="100000">
                                          <p:val>
                                            <p:strVal val="#ppt_x"/>
                                          </p:val>
                                        </p:tav>
                                      </p:tavLst>
                                    </p:anim>
                                    <p:anim calcmode="lin" valueType="num">
                                      <p:cBhvr additive="base">
                                        <p:cTn id="13" dur="5000" fill="hold"/>
                                        <p:tgtEl>
                                          <p:spTgt spid="14346"/>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grpId="0" nodeType="clickEffect">
                                  <p:stCondLst>
                                    <p:cond delay="0"/>
                                  </p:stCondLst>
                                  <p:childTnLst>
                                    <p:set>
                                      <p:cBhvr>
                                        <p:cTn id="17" dur="1" fill="hold">
                                          <p:stCondLst>
                                            <p:cond delay="0"/>
                                          </p:stCondLst>
                                        </p:cTn>
                                        <p:tgtEl>
                                          <p:spTgt spid="14349"/>
                                        </p:tgtEl>
                                        <p:attrNameLst>
                                          <p:attrName>style.visibility</p:attrName>
                                        </p:attrNameLst>
                                      </p:cBhvr>
                                      <p:to>
                                        <p:strVal val="visible"/>
                                      </p:to>
                                    </p:set>
                                    <p:animEffect transition="in" filter="dissolve">
                                      <p:cBhvr>
                                        <p:cTn id="18" dur="500"/>
                                        <p:tgtEl>
                                          <p:spTgt spid="143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6" grpId="0" autoUpdateAnimBg="0"/>
      <p:bldP spid="14349"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Rectangle 5"/>
          <p:cNvSpPr>
            <a:spLocks noChangeArrowheads="1"/>
          </p:cNvSpPr>
          <p:nvPr/>
        </p:nvSpPr>
        <p:spPr bwMode="auto">
          <a:xfrm>
            <a:off x="533400" y="609600"/>
            <a:ext cx="8305800" cy="1368425"/>
          </a:xfrm>
          <a:prstGeom prst="rect">
            <a:avLst/>
          </a:prstGeom>
          <a:noFill/>
          <a:ln w="9525">
            <a:noFill/>
            <a:miter lim="800000"/>
            <a:headEnd/>
            <a:tailEnd/>
          </a:ln>
          <a:effectLst/>
        </p:spPr>
        <p:txBody>
          <a:bodyPr>
            <a:spAutoFit/>
          </a:bodyPr>
          <a:lstStyle/>
          <a:p>
            <a:pPr>
              <a:tabLst>
                <a:tab pos="457200" algn="l"/>
                <a:tab pos="539750" algn="l"/>
              </a:tabLst>
            </a:pPr>
            <a:r>
              <a:rPr lang="es-ES_tradnl" sz="700" b="1">
                <a:cs typeface="Times New Roman" pitchFamily="18" charset="0"/>
              </a:rPr>
              <a:t>       </a:t>
            </a:r>
            <a:r>
              <a:rPr lang="es-ES" sz="700" b="1">
                <a:cs typeface="Times New Roman" pitchFamily="18" charset="0"/>
              </a:rPr>
              <a:t>  </a:t>
            </a:r>
            <a:r>
              <a:rPr lang="es-ES" sz="1400" b="1">
                <a:latin typeface="Arial" charset="0"/>
                <a:cs typeface="Arial" charset="0"/>
              </a:rPr>
              <a:t>Contenido de Aire. </a:t>
            </a:r>
            <a:r>
              <a:rPr lang="es-ES_tradnl" sz="1400" b="1">
                <a:latin typeface="Arial" charset="0"/>
                <a:cs typeface="Arial" charset="0"/>
              </a:rPr>
              <a:t>(ASTM – C 231 – 97)</a:t>
            </a:r>
          </a:p>
          <a:p>
            <a:pPr>
              <a:tabLst>
                <a:tab pos="457200" algn="l"/>
                <a:tab pos="539750" algn="l"/>
              </a:tabLst>
            </a:pPr>
            <a:r>
              <a:rPr lang="es-ES_tradnl" sz="1400">
                <a:latin typeface="Arial" charset="0"/>
                <a:cs typeface="Arial" charset="0"/>
              </a:rPr>
              <a:t>    En</a:t>
            </a:r>
            <a:r>
              <a:rPr lang="es-ES" sz="1400">
                <a:latin typeface="Arial" charset="0"/>
                <a:cs typeface="Arial" charset="0"/>
              </a:rPr>
              <a:t> la prueba de contenido de  aire del hormigón fresco se utilizó el Método de Presión aquí se determina la cantidad de aire a partir de la variación del volumen del concreto por una aplicación de una presión conocida. </a:t>
            </a:r>
            <a:endParaRPr lang="es-ES_tradnl" sz="1400">
              <a:latin typeface="Arial" charset="0"/>
              <a:cs typeface="Arial" charset="0"/>
            </a:endParaRPr>
          </a:p>
          <a:p>
            <a:pPr>
              <a:tabLst>
                <a:tab pos="457200" algn="l"/>
                <a:tab pos="539750" algn="l"/>
              </a:tabLst>
            </a:pPr>
            <a:endParaRPr lang="es-ES" sz="1400">
              <a:cs typeface="Times New Roman" pitchFamily="18" charset="0"/>
            </a:endParaRPr>
          </a:p>
          <a:p>
            <a:pPr eaLnBrk="0" hangingPunct="0">
              <a:tabLst>
                <a:tab pos="457200" algn="l"/>
                <a:tab pos="539750" algn="l"/>
              </a:tabLst>
            </a:pPr>
            <a:endParaRPr lang="es-ES" sz="1400"/>
          </a:p>
        </p:txBody>
      </p:sp>
      <p:graphicFrame>
        <p:nvGraphicFramePr>
          <p:cNvPr id="16422" name="Group 38"/>
          <p:cNvGraphicFramePr>
            <a:graphicFrameLocks noGrp="1"/>
          </p:cNvGraphicFramePr>
          <p:nvPr/>
        </p:nvGraphicFramePr>
        <p:xfrm>
          <a:off x="2514600" y="2895600"/>
          <a:ext cx="3657600" cy="2102295"/>
        </p:xfrm>
        <a:graphic>
          <a:graphicData uri="http://schemas.openxmlformats.org/drawingml/2006/table">
            <a:tbl>
              <a:tblPr/>
              <a:tblGrid>
                <a:gridCol w="1771650"/>
                <a:gridCol w="188595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Arial" charset="0"/>
                        </a:rPr>
                        <a:t>% de zeolita</a:t>
                      </a:r>
                      <a:endParaRPr kumimoji="0" lang="es-ES" sz="1400" b="0" i="0" u="none" strike="noStrike" cap="none" normalizeH="0" baseline="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Times New Roman" pitchFamily="18" charset="0"/>
                        </a:rPr>
                        <a:t>% de Contenido de Aire</a:t>
                      </a:r>
                      <a:r>
                        <a:rPr kumimoji="0" lang="es-ES" sz="1400" b="1" i="0" u="none" strike="noStrike" cap="none" normalizeH="0" baseline="0" smtClean="0">
                          <a:ln>
                            <a:noFill/>
                          </a:ln>
                          <a:solidFill>
                            <a:schemeClr val="tx1"/>
                          </a:solidFill>
                          <a:effectLst/>
                          <a:latin typeface="Arial" charset="0"/>
                          <a:cs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9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2.7</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2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5%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2.5</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73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10%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2.5</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20%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1.5</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30%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1.7</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6413" name="Group 29"/>
          <p:cNvGraphicFramePr>
            <a:graphicFrameLocks noGrp="1"/>
          </p:cNvGraphicFramePr>
          <p:nvPr/>
        </p:nvGraphicFramePr>
        <p:xfrm>
          <a:off x="2514600" y="2438400"/>
          <a:ext cx="3657600" cy="381000"/>
        </p:xfrm>
        <a:graphic>
          <a:graphicData uri="http://schemas.openxmlformats.org/drawingml/2006/table">
            <a:tbl>
              <a:tblPr/>
              <a:tblGrid>
                <a:gridCol w="365760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CONTENIDO DE AIRE (%)</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16389"/>
                                        </p:tgtEl>
                                        <p:attrNameLst>
                                          <p:attrName>style.visibility</p:attrName>
                                        </p:attrNameLst>
                                      </p:cBhvr>
                                      <p:to>
                                        <p:strVal val="visible"/>
                                      </p:to>
                                    </p:set>
                                    <p:anim calcmode="lin" valueType="num">
                                      <p:cBhvr>
                                        <p:cTn id="7" dur="1000" fill="hold"/>
                                        <p:tgtEl>
                                          <p:spTgt spid="16389"/>
                                        </p:tgtEl>
                                        <p:attrNameLst>
                                          <p:attrName>ppt_w</p:attrName>
                                        </p:attrNameLst>
                                      </p:cBhvr>
                                      <p:tavLst>
                                        <p:tav tm="0">
                                          <p:val>
                                            <p:fltVal val="0"/>
                                          </p:val>
                                        </p:tav>
                                        <p:tav tm="100000">
                                          <p:val>
                                            <p:strVal val="#ppt_w"/>
                                          </p:val>
                                        </p:tav>
                                      </p:tavLst>
                                    </p:anim>
                                    <p:anim calcmode="lin" valueType="num">
                                      <p:cBhvr>
                                        <p:cTn id="8" dur="1000" fill="hold"/>
                                        <p:tgtEl>
                                          <p:spTgt spid="16389"/>
                                        </p:tgtEl>
                                        <p:attrNameLst>
                                          <p:attrName>ppt_h</p:attrName>
                                        </p:attrNameLst>
                                      </p:cBhvr>
                                      <p:tavLst>
                                        <p:tav tm="0">
                                          <p:val>
                                            <p:fltVal val="0"/>
                                          </p:val>
                                        </p:tav>
                                        <p:tav tm="100000">
                                          <p:val>
                                            <p:strVal val="#ppt_h"/>
                                          </p:val>
                                        </p:tav>
                                      </p:tavLst>
                                    </p:anim>
                                    <p:anim calcmode="lin" valueType="num">
                                      <p:cBhvr>
                                        <p:cTn id="9" dur="1000" fill="hold"/>
                                        <p:tgtEl>
                                          <p:spTgt spid="16389"/>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6389"/>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nodeType="clickEffect">
                                  <p:stCondLst>
                                    <p:cond delay="0"/>
                                  </p:stCondLst>
                                  <p:childTnLst>
                                    <p:set>
                                      <p:cBhvr>
                                        <p:cTn id="14" dur="1" fill="hold">
                                          <p:stCondLst>
                                            <p:cond delay="0"/>
                                          </p:stCondLst>
                                        </p:cTn>
                                        <p:tgtEl>
                                          <p:spTgt spid="16422"/>
                                        </p:tgtEl>
                                        <p:attrNameLst>
                                          <p:attrName>style.visibility</p:attrName>
                                        </p:attrNameLst>
                                      </p:cBhvr>
                                      <p:to>
                                        <p:strVal val="visible"/>
                                      </p:to>
                                    </p:set>
                                    <p:animEffect transition="in" filter="box(in)">
                                      <p:cBhvr>
                                        <p:cTn id="15" dur="500"/>
                                        <p:tgtEl>
                                          <p:spTgt spid="16422"/>
                                        </p:tgtEl>
                                      </p:cBhvr>
                                    </p:animEffect>
                                  </p:childTnLst>
                                </p:cTn>
                              </p:par>
                            </p:childTnLst>
                          </p:cTn>
                        </p:par>
                      </p:childTnLst>
                    </p:cTn>
                  </p:par>
                  <p:par>
                    <p:cTn id="16" fill="hold">
                      <p:stCondLst>
                        <p:cond delay="indefinite"/>
                      </p:stCondLst>
                      <p:childTnLst>
                        <p:par>
                          <p:cTn id="17" fill="hold">
                            <p:stCondLst>
                              <p:cond delay="0"/>
                            </p:stCondLst>
                            <p:childTnLst>
                              <p:par>
                                <p:cTn id="18" presetID="9" presetClass="entr" presetSubtype="0" fill="hold" nodeType="clickEffect">
                                  <p:stCondLst>
                                    <p:cond delay="0"/>
                                  </p:stCondLst>
                                  <p:childTnLst>
                                    <p:set>
                                      <p:cBhvr>
                                        <p:cTn id="19" dur="1" fill="hold">
                                          <p:stCondLst>
                                            <p:cond delay="0"/>
                                          </p:stCondLst>
                                        </p:cTn>
                                        <p:tgtEl>
                                          <p:spTgt spid="16413"/>
                                        </p:tgtEl>
                                        <p:attrNameLst>
                                          <p:attrName>style.visibility</p:attrName>
                                        </p:attrNameLst>
                                      </p:cBhvr>
                                      <p:to>
                                        <p:strVal val="visible"/>
                                      </p:to>
                                    </p:set>
                                    <p:animEffect transition="in" filter="dissolve">
                                      <p:cBhvr>
                                        <p:cTn id="20" dur="500"/>
                                        <p:tgtEl>
                                          <p:spTgt spid="16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9"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disco\Saltos\olla de w cont de aire.jpg"/>
          <p:cNvPicPr>
            <a:picLocks noChangeAspect="1" noChangeArrowheads="1"/>
          </p:cNvPicPr>
          <p:nvPr/>
        </p:nvPicPr>
        <p:blipFill>
          <a:blip r:embed="rId3"/>
          <a:srcRect/>
          <a:stretch>
            <a:fillRect/>
          </a:stretch>
        </p:blipFill>
        <p:spPr bwMode="auto">
          <a:xfrm>
            <a:off x="609600" y="381000"/>
            <a:ext cx="3419475" cy="2824163"/>
          </a:xfrm>
          <a:prstGeom prst="rect">
            <a:avLst/>
          </a:prstGeom>
          <a:noFill/>
          <a:ln w="9525">
            <a:noFill/>
            <a:miter lim="800000"/>
            <a:headEnd/>
            <a:tailEnd/>
          </a:ln>
        </p:spPr>
      </p:pic>
      <p:sp>
        <p:nvSpPr>
          <p:cNvPr id="17414" name="Text Box 6"/>
          <p:cNvSpPr txBox="1">
            <a:spLocks noChangeArrowheads="1"/>
          </p:cNvSpPr>
          <p:nvPr/>
        </p:nvSpPr>
        <p:spPr bwMode="auto">
          <a:xfrm>
            <a:off x="5181600" y="1219200"/>
            <a:ext cx="2209800" cy="1095375"/>
          </a:xfrm>
          <a:prstGeom prst="rect">
            <a:avLst/>
          </a:prstGeom>
          <a:noFill/>
          <a:ln w="9525">
            <a:noFill/>
            <a:miter lim="800000"/>
            <a:headEnd/>
            <a:tailEnd/>
          </a:ln>
          <a:effectLst/>
        </p:spPr>
        <p:txBody>
          <a:bodyPr>
            <a:spAutoFit/>
          </a:bodyPr>
          <a:lstStyle/>
          <a:p>
            <a:pPr>
              <a:spcBef>
                <a:spcPct val="50000"/>
              </a:spcBef>
            </a:pPr>
            <a:r>
              <a:rPr lang="es-ES_tradnl" sz="1400" i="1">
                <a:latin typeface="Arial" charset="0"/>
                <a:cs typeface="Arial" charset="0"/>
              </a:rPr>
              <a:t>“Olla de Washington con el medidor para calcular el Contenido de Aire en el Hormigón Fresco”</a:t>
            </a:r>
            <a:r>
              <a:rPr lang="es-ES" sz="2400">
                <a:latin typeface="Arial" charset="0"/>
              </a:rPr>
              <a:t> </a:t>
            </a:r>
          </a:p>
        </p:txBody>
      </p:sp>
      <p:graphicFrame>
        <p:nvGraphicFramePr>
          <p:cNvPr id="17415" name="Object 7"/>
          <p:cNvGraphicFramePr>
            <a:graphicFrameLocks noChangeAspect="1"/>
          </p:cNvGraphicFramePr>
          <p:nvPr/>
        </p:nvGraphicFramePr>
        <p:xfrm>
          <a:off x="1600200" y="3352800"/>
          <a:ext cx="5757863" cy="2924175"/>
        </p:xfrm>
        <a:graphic>
          <a:graphicData uri="http://schemas.openxmlformats.org/presentationml/2006/ole">
            <p:oleObj spid="_x0000_s17415" name="Gráfico" r:id="rId4" imgW="5400966" imgH="3029141" progId="Excel.Chart.8">
              <p:embed/>
            </p:oleObj>
          </a:graphicData>
        </a:graphic>
      </p:graphicFrame>
      <p:sp>
        <p:nvSpPr>
          <p:cNvPr id="17416" name="Rectangle 8"/>
          <p:cNvSpPr>
            <a:spLocks noChangeArrowheads="1"/>
          </p:cNvSpPr>
          <p:nvPr/>
        </p:nvSpPr>
        <p:spPr bwMode="auto">
          <a:xfrm>
            <a:off x="1981200" y="6324600"/>
            <a:ext cx="6096000" cy="274638"/>
          </a:xfrm>
          <a:prstGeom prst="rect">
            <a:avLst/>
          </a:prstGeom>
          <a:noFill/>
          <a:ln w="9525">
            <a:noFill/>
            <a:miter lim="800000"/>
            <a:headEnd/>
            <a:tailEnd/>
          </a:ln>
          <a:effectLst/>
        </p:spPr>
        <p:txBody>
          <a:bodyPr>
            <a:spAutoFit/>
          </a:bodyPr>
          <a:lstStyle/>
          <a:p>
            <a:r>
              <a:rPr lang="es-ES" sz="1200" b="1" i="1">
                <a:latin typeface="Arial" charset="0"/>
                <a:cs typeface="Arial" charset="0"/>
              </a:rPr>
              <a:t> “Valores de Contenido de Aire a diferentes porcentajes de zeolita”</a:t>
            </a:r>
            <a:r>
              <a:rPr lang="es-ES" sz="1100"/>
              <a:t> </a:t>
            </a:r>
            <a:endParaRPr lang="es-E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17410"/>
                                        </p:tgtEl>
                                        <p:attrNameLst>
                                          <p:attrName>style.visibility</p:attrName>
                                        </p:attrNameLst>
                                      </p:cBhvr>
                                      <p:to>
                                        <p:strVal val="visible"/>
                                      </p:to>
                                    </p:set>
                                    <p:anim calcmode="lin" valueType="num">
                                      <p:cBhvr additive="base">
                                        <p:cTn id="7" dur="500" fill="hold"/>
                                        <p:tgtEl>
                                          <p:spTgt spid="17410"/>
                                        </p:tgtEl>
                                        <p:attrNameLst>
                                          <p:attrName>ppt_x</p:attrName>
                                        </p:attrNameLst>
                                      </p:cBhvr>
                                      <p:tavLst>
                                        <p:tav tm="0">
                                          <p:val>
                                            <p:strVal val="#ppt_x"/>
                                          </p:val>
                                        </p:tav>
                                        <p:tav tm="100000">
                                          <p:val>
                                            <p:strVal val="#ppt_x"/>
                                          </p:val>
                                        </p:tav>
                                      </p:tavLst>
                                    </p:anim>
                                    <p:anim calcmode="lin" valueType="num">
                                      <p:cBhvr additive="base">
                                        <p:cTn id="8" dur="500" fill="hold"/>
                                        <p:tgtEl>
                                          <p:spTgt spid="17410"/>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17414"/>
                                        </p:tgtEl>
                                        <p:attrNameLst>
                                          <p:attrName>style.visibility</p:attrName>
                                        </p:attrNameLst>
                                      </p:cBhvr>
                                      <p:to>
                                        <p:strVal val="visible"/>
                                      </p:to>
                                    </p:set>
                                    <p:anim calcmode="lin" valueType="num">
                                      <p:cBhvr additive="base">
                                        <p:cTn id="13" dur="5000" fill="hold"/>
                                        <p:tgtEl>
                                          <p:spTgt spid="17414"/>
                                        </p:tgtEl>
                                        <p:attrNameLst>
                                          <p:attrName>ppt_x</p:attrName>
                                        </p:attrNameLst>
                                      </p:cBhvr>
                                      <p:tavLst>
                                        <p:tav tm="0">
                                          <p:val>
                                            <p:strVal val="#ppt_x"/>
                                          </p:val>
                                        </p:tav>
                                        <p:tav tm="100000">
                                          <p:val>
                                            <p:strVal val="#ppt_x"/>
                                          </p:val>
                                        </p:tav>
                                      </p:tavLst>
                                    </p:anim>
                                    <p:anim calcmode="lin" valueType="num">
                                      <p:cBhvr additive="base">
                                        <p:cTn id="14" dur="5000" fill="hold"/>
                                        <p:tgtEl>
                                          <p:spTgt spid="17414"/>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17416"/>
                                        </p:tgtEl>
                                        <p:attrNameLst>
                                          <p:attrName>style.visibility</p:attrName>
                                        </p:attrNameLst>
                                      </p:cBhvr>
                                      <p:to>
                                        <p:strVal val="visible"/>
                                      </p:to>
                                    </p:set>
                                    <p:animEffect transition="in" filter="blinds(horizontal)">
                                      <p:cBhvr>
                                        <p:cTn id="19" dur="500"/>
                                        <p:tgtEl>
                                          <p:spTgt spid="174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4" grpId="0" autoUpdateAnimBg="0"/>
      <p:bldP spid="17416"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ChangeArrowheads="1"/>
          </p:cNvSpPr>
          <p:nvPr/>
        </p:nvSpPr>
        <p:spPr bwMode="auto">
          <a:xfrm>
            <a:off x="228600" y="457200"/>
            <a:ext cx="8686800" cy="2219325"/>
          </a:xfrm>
          <a:prstGeom prst="rect">
            <a:avLst/>
          </a:prstGeom>
          <a:noFill/>
          <a:ln w="9525">
            <a:noFill/>
            <a:miter lim="800000"/>
            <a:headEnd/>
            <a:tailEnd/>
          </a:ln>
          <a:effectLst/>
        </p:spPr>
        <p:txBody>
          <a:bodyPr>
            <a:spAutoFit/>
          </a:bodyPr>
          <a:lstStyle/>
          <a:p>
            <a:r>
              <a:rPr lang="es-ES" sz="1400" b="1">
                <a:latin typeface="Arial" charset="0"/>
                <a:cs typeface="Arial" charset="0"/>
              </a:rPr>
              <a:t>PROPIEDADES EN EL  HORMIGÓN ENDURECIDO</a:t>
            </a:r>
            <a:endParaRPr lang="es-ES" sz="1400" b="1">
              <a:cs typeface="Times New Roman" pitchFamily="18" charset="0"/>
            </a:endParaRPr>
          </a:p>
          <a:p>
            <a:pPr eaLnBrk="0" hangingPunct="0"/>
            <a:r>
              <a:rPr lang="es-ES" sz="1400" b="1">
                <a:latin typeface="Arial" charset="0"/>
                <a:cs typeface="Arial" charset="0"/>
              </a:rPr>
              <a:t> </a:t>
            </a:r>
            <a:endParaRPr lang="es-ES" sz="1400" b="1">
              <a:cs typeface="Times New Roman" pitchFamily="18" charset="0"/>
            </a:endParaRPr>
          </a:p>
          <a:p>
            <a:pPr eaLnBrk="0" hangingPunct="0"/>
            <a:r>
              <a:rPr lang="es-ES" sz="1400">
                <a:latin typeface="Arial" charset="0"/>
                <a:cs typeface="Arial" charset="0"/>
              </a:rPr>
              <a:t> </a:t>
            </a:r>
            <a:endParaRPr lang="es-ES" sz="1400" b="1">
              <a:cs typeface="Times New Roman" pitchFamily="18" charset="0"/>
            </a:endParaRPr>
          </a:p>
          <a:p>
            <a:pPr eaLnBrk="0" hangingPunct="0"/>
            <a:r>
              <a:rPr lang="es-ES" sz="1400">
                <a:latin typeface="Arial" charset="0"/>
                <a:cs typeface="Arial" charset="0"/>
              </a:rPr>
              <a:t>Después del fraguado el hormigón posee diferentes propiedades de gran importancia para su uso. Nosotros realizaremos algunas de estas pruebas para determinar algunas de estas propiedades que están detalladas a continuación.</a:t>
            </a:r>
            <a:endParaRPr lang="es-ES_tradnl" sz="1400">
              <a:latin typeface="Arial" charset="0"/>
              <a:cs typeface="Arial" charset="0"/>
            </a:endParaRPr>
          </a:p>
          <a:p>
            <a:pPr eaLnBrk="0" hangingPunct="0"/>
            <a:endParaRPr lang="es-ES_tradnl" sz="1400" b="1">
              <a:latin typeface="Arial" charset="0"/>
              <a:cs typeface="Arial" charset="0"/>
            </a:endParaRPr>
          </a:p>
          <a:p>
            <a:pPr eaLnBrk="0" hangingPunct="0"/>
            <a:r>
              <a:rPr lang="es-ES" sz="1400" b="1">
                <a:cs typeface="Times New Roman" pitchFamily="18" charset="0"/>
              </a:rPr>
              <a:t>    </a:t>
            </a:r>
            <a:r>
              <a:rPr lang="es-ES" sz="1400" b="1">
                <a:latin typeface="Arial" charset="0"/>
                <a:cs typeface="Arial" charset="0"/>
              </a:rPr>
              <a:t>Velocidad Ultrasónica.</a:t>
            </a:r>
            <a:r>
              <a:rPr lang="es-ES" sz="1400">
                <a:latin typeface="Arial" charset="0"/>
                <a:cs typeface="Arial" charset="0"/>
              </a:rPr>
              <a:t> </a:t>
            </a:r>
            <a:r>
              <a:rPr lang="es-ES" sz="1400" b="1">
                <a:latin typeface="Arial" charset="0"/>
                <a:cs typeface="Arial" charset="0"/>
              </a:rPr>
              <a:t>(ASTM –C 597–97)</a:t>
            </a:r>
            <a:endParaRPr lang="es-ES" sz="1400" b="1">
              <a:cs typeface="Times New Roman" pitchFamily="18" charset="0"/>
            </a:endParaRPr>
          </a:p>
          <a:p>
            <a:pPr eaLnBrk="0" hangingPunct="0"/>
            <a:r>
              <a:rPr lang="es-ES" sz="1400">
                <a:latin typeface="Arial" charset="0"/>
                <a:cs typeface="Arial" charset="0"/>
              </a:rPr>
              <a:t>El ultrasonido es un aparato para medir el tiempo de paso de una vibración mecánica a través del concreto o de otro material.</a:t>
            </a:r>
            <a:endParaRPr lang="es-ES_tradnl" sz="1400">
              <a:latin typeface="Arial" charset="0"/>
              <a:cs typeface="Arial" charset="0"/>
            </a:endParaRPr>
          </a:p>
        </p:txBody>
      </p:sp>
      <p:pic>
        <p:nvPicPr>
          <p:cNvPr id="18481" name="Picture 49" descr="..\..\disco\Saltos\ultrasonido.jpg"/>
          <p:cNvPicPr>
            <a:picLocks noChangeAspect="1" noChangeArrowheads="1"/>
          </p:cNvPicPr>
          <p:nvPr/>
        </p:nvPicPr>
        <p:blipFill>
          <a:blip r:embed="rId2"/>
          <a:srcRect/>
          <a:stretch>
            <a:fillRect/>
          </a:stretch>
        </p:blipFill>
        <p:spPr bwMode="auto">
          <a:xfrm>
            <a:off x="990600" y="2971800"/>
            <a:ext cx="2590800" cy="3359150"/>
          </a:xfrm>
          <a:prstGeom prst="rect">
            <a:avLst/>
          </a:prstGeom>
          <a:noFill/>
          <a:ln w="9525">
            <a:noFill/>
            <a:miter lim="800000"/>
            <a:headEnd/>
            <a:tailEnd/>
          </a:ln>
        </p:spPr>
      </p:pic>
      <p:sp>
        <p:nvSpPr>
          <p:cNvPr id="18482" name="Text Box 50"/>
          <p:cNvSpPr txBox="1">
            <a:spLocks noChangeArrowheads="1"/>
          </p:cNvSpPr>
          <p:nvPr/>
        </p:nvSpPr>
        <p:spPr bwMode="auto">
          <a:xfrm>
            <a:off x="4724400" y="3505200"/>
            <a:ext cx="2514600" cy="1581150"/>
          </a:xfrm>
          <a:prstGeom prst="rect">
            <a:avLst/>
          </a:prstGeom>
          <a:noFill/>
          <a:ln w="9525">
            <a:noFill/>
            <a:miter lim="800000"/>
            <a:headEnd/>
            <a:tailEnd/>
          </a:ln>
          <a:effectLst/>
        </p:spPr>
        <p:txBody>
          <a:bodyPr>
            <a:spAutoFit/>
          </a:bodyPr>
          <a:lstStyle/>
          <a:p>
            <a:pPr algn="just">
              <a:spcBef>
                <a:spcPct val="50000"/>
              </a:spcBef>
            </a:pPr>
            <a:endParaRPr lang="es-ES_tradnl" sz="1400" i="1">
              <a:latin typeface="Arial" charset="0"/>
              <a:cs typeface="Arial" charset="0"/>
            </a:endParaRPr>
          </a:p>
          <a:p>
            <a:pPr algn="just">
              <a:spcBef>
                <a:spcPct val="50000"/>
              </a:spcBef>
            </a:pPr>
            <a:r>
              <a:rPr lang="es-ES_tradnl" sz="1400" i="1">
                <a:latin typeface="Arial" charset="0"/>
                <a:cs typeface="Arial" charset="0"/>
              </a:rPr>
              <a:t>“Aplicación del ultrasonido para el cálculo de la Velocidad de Ultrasonido de los cilindros”</a:t>
            </a:r>
            <a:endParaRPr lang="es-ES" sz="1400">
              <a:latin typeface="Arial" charset="0"/>
              <a:cs typeface="Times New Roman" pitchFamily="18" charset="0"/>
            </a:endParaRPr>
          </a:p>
          <a:p>
            <a:pPr>
              <a:spcBef>
                <a:spcPct val="50000"/>
              </a:spcBef>
            </a:pPr>
            <a:endParaRPr lang="es-ES" sz="14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434"/>
                                        </p:tgtEl>
                                        <p:attrNameLst>
                                          <p:attrName>style.visibility</p:attrName>
                                        </p:attrNameLst>
                                      </p:cBhvr>
                                      <p:to>
                                        <p:strVal val="visible"/>
                                      </p:to>
                                    </p:set>
                                    <p:anim calcmode="lin" valueType="num">
                                      <p:cBhvr additive="base">
                                        <p:cTn id="7" dur="500" fill="hold"/>
                                        <p:tgtEl>
                                          <p:spTgt spid="18434"/>
                                        </p:tgtEl>
                                        <p:attrNameLst>
                                          <p:attrName>ppt_x</p:attrName>
                                        </p:attrNameLst>
                                      </p:cBhvr>
                                      <p:tavLst>
                                        <p:tav tm="0">
                                          <p:val>
                                            <p:strVal val="#ppt_x"/>
                                          </p:val>
                                        </p:tav>
                                        <p:tav tm="100000">
                                          <p:val>
                                            <p:strVal val="#ppt_x"/>
                                          </p:val>
                                        </p:tav>
                                      </p:tavLst>
                                    </p:anim>
                                    <p:anim calcmode="lin" valueType="num">
                                      <p:cBhvr additive="base">
                                        <p:cTn id="8" dur="500" fill="hold"/>
                                        <p:tgtEl>
                                          <p:spTgt spid="1843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18481"/>
                                        </p:tgtEl>
                                        <p:attrNameLst>
                                          <p:attrName>style.visibility</p:attrName>
                                        </p:attrNameLst>
                                      </p:cBhvr>
                                      <p:to>
                                        <p:strVal val="visible"/>
                                      </p:to>
                                    </p:set>
                                    <p:animEffect transition="in" filter="dissolve">
                                      <p:cBhvr>
                                        <p:cTn id="13" dur="500"/>
                                        <p:tgtEl>
                                          <p:spTgt spid="18481"/>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18482"/>
                                        </p:tgtEl>
                                        <p:attrNameLst>
                                          <p:attrName>style.visibility</p:attrName>
                                        </p:attrNameLst>
                                      </p:cBhvr>
                                      <p:to>
                                        <p:strVal val="visible"/>
                                      </p:to>
                                    </p:set>
                                    <p:animEffect transition="in" filter="box(in)">
                                      <p:cBhvr>
                                        <p:cTn id="18" dur="500"/>
                                        <p:tgtEl>
                                          <p:spTgt spid="18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82"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9458" name="Group 2"/>
          <p:cNvGraphicFramePr>
            <a:graphicFrameLocks noGrp="1"/>
          </p:cNvGraphicFramePr>
          <p:nvPr/>
        </p:nvGraphicFramePr>
        <p:xfrm>
          <a:off x="2667000" y="1600200"/>
          <a:ext cx="3657600" cy="2102295"/>
        </p:xfrm>
        <a:graphic>
          <a:graphicData uri="http://schemas.openxmlformats.org/drawingml/2006/table">
            <a:tbl>
              <a:tblPr/>
              <a:tblGrid>
                <a:gridCol w="1771650"/>
                <a:gridCol w="188595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Arial" charset="0"/>
                        </a:rPr>
                        <a:t>% de zeolita</a:t>
                      </a:r>
                      <a:endParaRPr kumimoji="0" lang="es-ES" sz="1400" b="0" i="0" u="none" strike="noStrike" cap="none" normalizeH="0" baseline="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Times New Roman" pitchFamily="18" charset="0"/>
                        </a:rPr>
                        <a:t>Velocidad de Ultrasonido(m/s)</a:t>
                      </a:r>
                      <a:r>
                        <a:rPr kumimoji="0" lang="es-ES" sz="1400" b="1" i="0" u="none" strike="noStrike" cap="none" normalizeH="0" baseline="0" smtClean="0">
                          <a:ln>
                            <a:noFill/>
                          </a:ln>
                          <a:solidFill>
                            <a:schemeClr val="tx1"/>
                          </a:solidFill>
                          <a:effectLst/>
                          <a:latin typeface="Arial" charset="0"/>
                          <a:cs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9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4090</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2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5%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4025</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73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10%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4020</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20%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3870</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30%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3760</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9481" name="Group 25"/>
          <p:cNvGraphicFramePr>
            <a:graphicFrameLocks noGrp="1"/>
          </p:cNvGraphicFramePr>
          <p:nvPr/>
        </p:nvGraphicFramePr>
        <p:xfrm>
          <a:off x="2667000" y="1143000"/>
          <a:ext cx="3657600" cy="381000"/>
        </p:xfrm>
        <a:graphic>
          <a:graphicData uri="http://schemas.openxmlformats.org/drawingml/2006/table">
            <a:tbl>
              <a:tblPr/>
              <a:tblGrid>
                <a:gridCol w="365760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Arial" charset="0"/>
                        </a:rPr>
                        <a:t>EDAD 7 DIAS</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9487" name="Rectangle 31"/>
          <p:cNvSpPr>
            <a:spLocks noChangeArrowheads="1"/>
          </p:cNvSpPr>
          <p:nvPr/>
        </p:nvSpPr>
        <p:spPr bwMode="auto">
          <a:xfrm>
            <a:off x="228600" y="381000"/>
            <a:ext cx="8153400" cy="304800"/>
          </a:xfrm>
          <a:prstGeom prst="rect">
            <a:avLst/>
          </a:prstGeom>
          <a:noFill/>
          <a:ln w="9525">
            <a:noFill/>
            <a:miter lim="800000"/>
            <a:headEnd/>
            <a:tailEnd/>
          </a:ln>
          <a:effectLst/>
        </p:spPr>
        <p:txBody>
          <a:bodyPr>
            <a:spAutoFit/>
          </a:bodyPr>
          <a:lstStyle/>
          <a:p>
            <a:pPr eaLnBrk="0" hangingPunct="0"/>
            <a:r>
              <a:rPr lang="es-ES_tradnl" sz="1400">
                <a:latin typeface="Arial" charset="0"/>
                <a:cs typeface="Arial" charset="0"/>
              </a:rPr>
              <a:t>Los Resultados los detallamos en las siguientes Tablas:</a:t>
            </a:r>
          </a:p>
        </p:txBody>
      </p:sp>
      <p:graphicFrame>
        <p:nvGraphicFramePr>
          <p:cNvPr id="57344" name="Object 1024"/>
          <p:cNvGraphicFramePr>
            <a:graphicFrameLocks noChangeAspect="1"/>
          </p:cNvGraphicFramePr>
          <p:nvPr/>
        </p:nvGraphicFramePr>
        <p:xfrm>
          <a:off x="1828800" y="3733800"/>
          <a:ext cx="5757863" cy="2895600"/>
        </p:xfrm>
        <a:graphic>
          <a:graphicData uri="http://schemas.openxmlformats.org/presentationml/2006/ole">
            <p:oleObj spid="_x0000_s57344" name="Gráfico" r:id="rId3" imgW="5400966" imgH="3657960" progId="Excel.Chart.8">
              <p:embed/>
            </p:oleObj>
          </a:graphicData>
        </a:graphic>
      </p:graphicFrame>
      <p:sp>
        <p:nvSpPr>
          <p:cNvPr id="19489" name="Rectangle 33"/>
          <p:cNvSpPr>
            <a:spLocks noChangeArrowheads="1"/>
          </p:cNvSpPr>
          <p:nvPr/>
        </p:nvSpPr>
        <p:spPr bwMode="auto">
          <a:xfrm>
            <a:off x="1752600" y="762000"/>
            <a:ext cx="5638800" cy="517525"/>
          </a:xfrm>
          <a:prstGeom prst="rect">
            <a:avLst/>
          </a:prstGeom>
          <a:noFill/>
          <a:ln w="9525">
            <a:noFill/>
            <a:miter lim="800000"/>
            <a:headEnd/>
            <a:tailEnd/>
          </a:ln>
          <a:effectLst/>
        </p:spPr>
        <p:txBody>
          <a:bodyPr>
            <a:spAutoFit/>
          </a:bodyPr>
          <a:lstStyle/>
          <a:p>
            <a:pPr algn="ctr"/>
            <a:r>
              <a:rPr lang="es-ES" sz="1400" i="1">
                <a:latin typeface="Arial" charset="0"/>
                <a:cs typeface="Arial" charset="0"/>
              </a:rPr>
              <a:t>“Valores de Velocidad Ultrasónica en cada dosificación a los 7 días”</a:t>
            </a:r>
            <a:endParaRPr lang="es-ES" sz="1400" b="1">
              <a:latin typeface="Arial" charset="0"/>
              <a:cs typeface="Times New Roman" pitchFamily="18" charset="0"/>
            </a:endParaRPr>
          </a:p>
          <a:p>
            <a:pPr eaLnBrk="0" hangingPunct="0"/>
            <a:endParaRPr lang="es-ES" sz="14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9487"/>
                                        </p:tgtEl>
                                        <p:attrNameLst>
                                          <p:attrName>style.visibility</p:attrName>
                                        </p:attrNameLst>
                                      </p:cBhvr>
                                      <p:to>
                                        <p:strVal val="visible"/>
                                      </p:to>
                                    </p:set>
                                    <p:anim calcmode="lin" valueType="num">
                                      <p:cBhvr additive="base">
                                        <p:cTn id="7" dur="500" fill="hold"/>
                                        <p:tgtEl>
                                          <p:spTgt spid="19487"/>
                                        </p:tgtEl>
                                        <p:attrNameLst>
                                          <p:attrName>ppt_x</p:attrName>
                                        </p:attrNameLst>
                                      </p:cBhvr>
                                      <p:tavLst>
                                        <p:tav tm="0">
                                          <p:val>
                                            <p:strVal val="1+#ppt_w/2"/>
                                          </p:val>
                                        </p:tav>
                                        <p:tav tm="100000">
                                          <p:val>
                                            <p:strVal val="#ppt_x"/>
                                          </p:val>
                                        </p:tav>
                                      </p:tavLst>
                                    </p:anim>
                                    <p:anim calcmode="lin" valueType="num">
                                      <p:cBhvr additive="base">
                                        <p:cTn id="8" dur="500" fill="hold"/>
                                        <p:tgtEl>
                                          <p:spTgt spid="1948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1" fill="hold" grpId="0" nodeType="clickEffect">
                                  <p:stCondLst>
                                    <p:cond delay="0"/>
                                  </p:stCondLst>
                                  <p:childTnLst>
                                    <p:set>
                                      <p:cBhvr>
                                        <p:cTn id="12" dur="1" fill="hold">
                                          <p:stCondLst>
                                            <p:cond delay="0"/>
                                          </p:stCondLst>
                                        </p:cTn>
                                        <p:tgtEl>
                                          <p:spTgt spid="19489"/>
                                        </p:tgtEl>
                                        <p:attrNameLst>
                                          <p:attrName>style.visibility</p:attrName>
                                        </p:attrNameLst>
                                      </p:cBhvr>
                                      <p:to>
                                        <p:strVal val="visible"/>
                                      </p:to>
                                    </p:set>
                                    <p:anim calcmode="lin" valueType="num">
                                      <p:cBhvr additive="base">
                                        <p:cTn id="13" dur="5000" fill="hold"/>
                                        <p:tgtEl>
                                          <p:spTgt spid="19489"/>
                                        </p:tgtEl>
                                        <p:attrNameLst>
                                          <p:attrName>ppt_x</p:attrName>
                                        </p:attrNameLst>
                                      </p:cBhvr>
                                      <p:tavLst>
                                        <p:tav tm="0">
                                          <p:val>
                                            <p:strVal val="#ppt_x"/>
                                          </p:val>
                                        </p:tav>
                                        <p:tav tm="100000">
                                          <p:val>
                                            <p:strVal val="#ppt_x"/>
                                          </p:val>
                                        </p:tav>
                                      </p:tavLst>
                                    </p:anim>
                                    <p:anim calcmode="lin" valueType="num">
                                      <p:cBhvr additive="base">
                                        <p:cTn id="14" dur="5000" fill="hold"/>
                                        <p:tgtEl>
                                          <p:spTgt spid="19489"/>
                                        </p:tgtEl>
                                        <p:attrNameLst>
                                          <p:attrName>ppt_y</p:attrName>
                                        </p:attrNameLst>
                                      </p:cBhvr>
                                      <p:tavLst>
                                        <p:tav tm="0">
                                          <p:val>
                                            <p:strVal val="0-#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nodeType="clickEffect">
                                  <p:stCondLst>
                                    <p:cond delay="0"/>
                                  </p:stCondLst>
                                  <p:childTnLst>
                                    <p:set>
                                      <p:cBhvr>
                                        <p:cTn id="18" dur="1" fill="hold">
                                          <p:stCondLst>
                                            <p:cond delay="0"/>
                                          </p:stCondLst>
                                        </p:cTn>
                                        <p:tgtEl>
                                          <p:spTgt spid="19458"/>
                                        </p:tgtEl>
                                        <p:attrNameLst>
                                          <p:attrName>style.visibility</p:attrName>
                                        </p:attrNameLst>
                                      </p:cBhvr>
                                      <p:to>
                                        <p:strVal val="visible"/>
                                      </p:to>
                                    </p:set>
                                    <p:animEffect transition="in" filter="blinds(horizontal)">
                                      <p:cBhvr>
                                        <p:cTn id="19" dur="500"/>
                                        <p:tgtEl>
                                          <p:spTgt spid="19458"/>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19481"/>
                                        </p:tgtEl>
                                        <p:attrNameLst>
                                          <p:attrName>style.visibility</p:attrName>
                                        </p:attrNameLst>
                                      </p:cBhvr>
                                      <p:to>
                                        <p:strVal val="visible"/>
                                      </p:to>
                                    </p:set>
                                    <p:animEffect transition="in" filter="blinds(horizontal)">
                                      <p:cBhvr>
                                        <p:cTn id="24" dur="500"/>
                                        <p:tgtEl>
                                          <p:spTgt spid="194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87" grpId="0" autoUpdateAnimBg="0"/>
      <p:bldP spid="19489"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482" name="Group 2"/>
          <p:cNvGraphicFramePr>
            <a:graphicFrameLocks noGrp="1"/>
          </p:cNvGraphicFramePr>
          <p:nvPr/>
        </p:nvGraphicFramePr>
        <p:xfrm>
          <a:off x="2667000" y="1447800"/>
          <a:ext cx="3657600" cy="2102295"/>
        </p:xfrm>
        <a:graphic>
          <a:graphicData uri="http://schemas.openxmlformats.org/drawingml/2006/table">
            <a:tbl>
              <a:tblPr/>
              <a:tblGrid>
                <a:gridCol w="1771650"/>
                <a:gridCol w="188595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Arial" charset="0"/>
                        </a:rPr>
                        <a:t>% de zeolita</a:t>
                      </a:r>
                      <a:endParaRPr kumimoji="0" lang="es-ES" sz="1400" b="0" i="0" u="none" strike="noStrike" cap="none" normalizeH="0" baseline="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Times New Roman" pitchFamily="18" charset="0"/>
                        </a:rPr>
                        <a:t>Velocidad de Ultrasonido(m/s)</a:t>
                      </a:r>
                      <a:r>
                        <a:rPr kumimoji="0" lang="es-ES" sz="1400" b="1" i="0" u="none" strike="noStrike" cap="none" normalizeH="0" baseline="0" smtClean="0">
                          <a:ln>
                            <a:noFill/>
                          </a:ln>
                          <a:solidFill>
                            <a:schemeClr val="tx1"/>
                          </a:solidFill>
                          <a:effectLst/>
                          <a:latin typeface="Arial" charset="0"/>
                          <a:cs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9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4130</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2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5%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4115</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73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10%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4090</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20%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3975</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30%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3925</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0505" name="Group 25"/>
          <p:cNvGraphicFramePr>
            <a:graphicFrameLocks noGrp="1"/>
          </p:cNvGraphicFramePr>
          <p:nvPr/>
        </p:nvGraphicFramePr>
        <p:xfrm>
          <a:off x="2667000" y="990600"/>
          <a:ext cx="3657600" cy="381000"/>
        </p:xfrm>
        <a:graphic>
          <a:graphicData uri="http://schemas.openxmlformats.org/drawingml/2006/table">
            <a:tbl>
              <a:tblPr/>
              <a:tblGrid>
                <a:gridCol w="365760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Arial" charset="0"/>
                        </a:rPr>
                        <a:t>EDAD 14 DIAS</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0511" name="Object 31"/>
          <p:cNvGraphicFramePr>
            <a:graphicFrameLocks noChangeAspect="1"/>
          </p:cNvGraphicFramePr>
          <p:nvPr/>
        </p:nvGraphicFramePr>
        <p:xfrm>
          <a:off x="1828800" y="3657600"/>
          <a:ext cx="5757863" cy="3048000"/>
        </p:xfrm>
        <a:graphic>
          <a:graphicData uri="http://schemas.openxmlformats.org/presentationml/2006/ole">
            <p:oleObj spid="_x0000_s20511" name="Gráfico" r:id="rId3" imgW="5400966" imgH="3657960" progId="Excel.Chart.8">
              <p:embed/>
            </p:oleObj>
          </a:graphicData>
        </a:graphic>
      </p:graphicFrame>
      <p:sp>
        <p:nvSpPr>
          <p:cNvPr id="20512" name="Rectangle 32"/>
          <p:cNvSpPr>
            <a:spLocks noChangeArrowheads="1"/>
          </p:cNvSpPr>
          <p:nvPr/>
        </p:nvSpPr>
        <p:spPr bwMode="auto">
          <a:xfrm>
            <a:off x="1600200" y="609600"/>
            <a:ext cx="6172200" cy="304800"/>
          </a:xfrm>
          <a:prstGeom prst="rect">
            <a:avLst/>
          </a:prstGeom>
          <a:noFill/>
          <a:ln w="9525">
            <a:noFill/>
            <a:miter lim="800000"/>
            <a:headEnd/>
            <a:tailEnd/>
          </a:ln>
          <a:effectLst/>
        </p:spPr>
        <p:txBody>
          <a:bodyPr>
            <a:spAutoFit/>
          </a:bodyPr>
          <a:lstStyle/>
          <a:p>
            <a:r>
              <a:rPr lang="es-ES" sz="1400" i="1">
                <a:latin typeface="Arial" charset="0"/>
                <a:cs typeface="Arial" charset="0"/>
              </a:rPr>
              <a:t>“Valores de Velocidad Ultrasónica en cada dosificación a los 14 días”</a:t>
            </a:r>
            <a:r>
              <a:rPr lang="es-ES" sz="1400">
                <a:latin typeface="Arial"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512"/>
                                        </p:tgtEl>
                                        <p:attrNameLst>
                                          <p:attrName>style.visibility</p:attrName>
                                        </p:attrNameLst>
                                      </p:cBhvr>
                                      <p:to>
                                        <p:strVal val="visible"/>
                                      </p:to>
                                    </p:set>
                                    <p:anim calcmode="lin" valueType="num">
                                      <p:cBhvr additive="base">
                                        <p:cTn id="7" dur="500" fill="hold"/>
                                        <p:tgtEl>
                                          <p:spTgt spid="20512"/>
                                        </p:tgtEl>
                                        <p:attrNameLst>
                                          <p:attrName>ppt_x</p:attrName>
                                        </p:attrNameLst>
                                      </p:cBhvr>
                                      <p:tavLst>
                                        <p:tav tm="0">
                                          <p:val>
                                            <p:strVal val="0-#ppt_w/2"/>
                                          </p:val>
                                        </p:tav>
                                        <p:tav tm="100000">
                                          <p:val>
                                            <p:strVal val="#ppt_x"/>
                                          </p:val>
                                        </p:tav>
                                      </p:tavLst>
                                    </p:anim>
                                    <p:anim calcmode="lin" valueType="num">
                                      <p:cBhvr additive="base">
                                        <p:cTn id="8" dur="500" fill="hold"/>
                                        <p:tgtEl>
                                          <p:spTgt spid="2051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20482"/>
                                        </p:tgtEl>
                                        <p:attrNameLst>
                                          <p:attrName>style.visibility</p:attrName>
                                        </p:attrNameLst>
                                      </p:cBhvr>
                                      <p:to>
                                        <p:strVal val="visible"/>
                                      </p:to>
                                    </p:set>
                                    <p:animEffect transition="in" filter="dissolve">
                                      <p:cBhvr>
                                        <p:cTn id="13" dur="500"/>
                                        <p:tgtEl>
                                          <p:spTgt spid="20482"/>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20505"/>
                                        </p:tgtEl>
                                        <p:attrNameLst>
                                          <p:attrName>style.visibility</p:attrName>
                                        </p:attrNameLst>
                                      </p:cBhvr>
                                      <p:to>
                                        <p:strVal val="visible"/>
                                      </p:to>
                                    </p:set>
                                    <p:animEffect transition="in" filter="blinds(horizontal)">
                                      <p:cBhvr>
                                        <p:cTn id="18" dur="500"/>
                                        <p:tgtEl>
                                          <p:spTgt spid="205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2"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1506" name="Group 2"/>
          <p:cNvGraphicFramePr>
            <a:graphicFrameLocks noGrp="1"/>
          </p:cNvGraphicFramePr>
          <p:nvPr/>
        </p:nvGraphicFramePr>
        <p:xfrm>
          <a:off x="2667000" y="1371600"/>
          <a:ext cx="3657600" cy="2102295"/>
        </p:xfrm>
        <a:graphic>
          <a:graphicData uri="http://schemas.openxmlformats.org/drawingml/2006/table">
            <a:tbl>
              <a:tblPr/>
              <a:tblGrid>
                <a:gridCol w="1771650"/>
                <a:gridCol w="188595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Arial" charset="0"/>
                        </a:rPr>
                        <a:t>% de zeolita</a:t>
                      </a:r>
                      <a:endParaRPr kumimoji="0" lang="es-ES" sz="1400" b="0" i="0" u="none" strike="noStrike" cap="none" normalizeH="0" baseline="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Times New Roman" pitchFamily="18" charset="0"/>
                        </a:rPr>
                        <a:t>Velocidad de Ultrasonido(m/s)</a:t>
                      </a:r>
                      <a:r>
                        <a:rPr kumimoji="0" lang="es-ES" sz="1400" b="1" i="0" u="none" strike="noStrike" cap="none" normalizeH="0" baseline="0" smtClean="0">
                          <a:ln>
                            <a:noFill/>
                          </a:ln>
                          <a:solidFill>
                            <a:schemeClr val="tx1"/>
                          </a:solidFill>
                          <a:effectLst/>
                          <a:latin typeface="Arial" charset="0"/>
                          <a:cs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9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4140</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2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5%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4103</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73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10%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4190</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20%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4000</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30%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3990</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1529" name="Group 25"/>
          <p:cNvGraphicFramePr>
            <a:graphicFrameLocks noGrp="1"/>
          </p:cNvGraphicFramePr>
          <p:nvPr/>
        </p:nvGraphicFramePr>
        <p:xfrm>
          <a:off x="2667000" y="914400"/>
          <a:ext cx="3657600" cy="381000"/>
        </p:xfrm>
        <a:graphic>
          <a:graphicData uri="http://schemas.openxmlformats.org/drawingml/2006/table">
            <a:tbl>
              <a:tblPr/>
              <a:tblGrid>
                <a:gridCol w="365760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Arial" charset="0"/>
                        </a:rPr>
                        <a:t>EDAD 28 DIAS</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1547" name="Object 43"/>
          <p:cNvGraphicFramePr>
            <a:graphicFrameLocks noChangeAspect="1"/>
          </p:cNvGraphicFramePr>
          <p:nvPr/>
        </p:nvGraphicFramePr>
        <p:xfrm>
          <a:off x="1828800" y="3581400"/>
          <a:ext cx="5757863" cy="3048000"/>
        </p:xfrm>
        <a:graphic>
          <a:graphicData uri="http://schemas.openxmlformats.org/presentationml/2006/ole">
            <p:oleObj spid="_x0000_s21547" name="Gráfico" r:id="rId3" imgW="5400966" imgH="3657960" progId="Excel.Chart.8">
              <p:embed/>
            </p:oleObj>
          </a:graphicData>
        </a:graphic>
      </p:graphicFrame>
      <p:sp>
        <p:nvSpPr>
          <p:cNvPr id="21548" name="Rectangle 44"/>
          <p:cNvSpPr>
            <a:spLocks noChangeArrowheads="1"/>
          </p:cNvSpPr>
          <p:nvPr/>
        </p:nvSpPr>
        <p:spPr bwMode="auto">
          <a:xfrm>
            <a:off x="1676400" y="381000"/>
            <a:ext cx="6172200" cy="304800"/>
          </a:xfrm>
          <a:prstGeom prst="rect">
            <a:avLst/>
          </a:prstGeom>
          <a:noFill/>
          <a:ln w="9525">
            <a:noFill/>
            <a:miter lim="800000"/>
            <a:headEnd/>
            <a:tailEnd/>
          </a:ln>
          <a:effectLst/>
        </p:spPr>
        <p:txBody>
          <a:bodyPr>
            <a:spAutoFit/>
          </a:bodyPr>
          <a:lstStyle/>
          <a:p>
            <a:r>
              <a:rPr lang="es-ES" sz="1400" i="1">
                <a:latin typeface="Arial" charset="0"/>
                <a:cs typeface="Arial" charset="0"/>
              </a:rPr>
              <a:t>“Valores de Velocidad Ultrasónica en cada dosificación a los </a:t>
            </a:r>
            <a:r>
              <a:rPr lang="es-ES_tradnl" sz="1400" i="1">
                <a:latin typeface="Arial" charset="0"/>
                <a:cs typeface="Arial" charset="0"/>
              </a:rPr>
              <a:t>28</a:t>
            </a:r>
            <a:r>
              <a:rPr lang="es-ES" sz="1400" i="1">
                <a:latin typeface="Arial" charset="0"/>
                <a:cs typeface="Arial" charset="0"/>
              </a:rPr>
              <a:t> días”</a:t>
            </a:r>
            <a:r>
              <a:rPr lang="es-ES" sz="1400">
                <a:latin typeface="Arial"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48"/>
                                        </p:tgtEl>
                                        <p:attrNameLst>
                                          <p:attrName>style.visibility</p:attrName>
                                        </p:attrNameLst>
                                      </p:cBhvr>
                                      <p:to>
                                        <p:strVal val="visible"/>
                                      </p:to>
                                    </p:set>
                                    <p:anim calcmode="lin" valueType="num">
                                      <p:cBhvr additive="base">
                                        <p:cTn id="7" dur="500" fill="hold"/>
                                        <p:tgtEl>
                                          <p:spTgt spid="21548"/>
                                        </p:tgtEl>
                                        <p:attrNameLst>
                                          <p:attrName>ppt_x</p:attrName>
                                        </p:attrNameLst>
                                      </p:cBhvr>
                                      <p:tavLst>
                                        <p:tav tm="0">
                                          <p:val>
                                            <p:strVal val="0-#ppt_w/2"/>
                                          </p:val>
                                        </p:tav>
                                        <p:tav tm="100000">
                                          <p:val>
                                            <p:strVal val="#ppt_x"/>
                                          </p:val>
                                        </p:tav>
                                      </p:tavLst>
                                    </p:anim>
                                    <p:anim calcmode="lin" valueType="num">
                                      <p:cBhvr additive="base">
                                        <p:cTn id="8" dur="500" fill="hold"/>
                                        <p:tgtEl>
                                          <p:spTgt spid="2154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21506"/>
                                        </p:tgtEl>
                                        <p:attrNameLst>
                                          <p:attrName>style.visibility</p:attrName>
                                        </p:attrNameLst>
                                      </p:cBhvr>
                                      <p:to>
                                        <p:strVal val="visible"/>
                                      </p:to>
                                    </p:set>
                                    <p:animEffect transition="in" filter="dissolve">
                                      <p:cBhvr>
                                        <p:cTn id="13" dur="500"/>
                                        <p:tgtEl>
                                          <p:spTgt spid="21506"/>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21529"/>
                                        </p:tgtEl>
                                        <p:attrNameLst>
                                          <p:attrName>style.visibility</p:attrName>
                                        </p:attrNameLst>
                                      </p:cBhvr>
                                      <p:to>
                                        <p:strVal val="visible"/>
                                      </p:to>
                                    </p:set>
                                    <p:animEffect transition="in" filter="blinds(horizontal)">
                                      <p:cBhvr>
                                        <p:cTn id="18" dur="500"/>
                                        <p:tgtEl>
                                          <p:spTgt spid="215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48"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1676400" y="381000"/>
            <a:ext cx="6172200" cy="304800"/>
          </a:xfrm>
          <a:prstGeom prst="rect">
            <a:avLst/>
          </a:prstGeom>
          <a:noFill/>
          <a:ln w="9525">
            <a:noFill/>
            <a:miter lim="800000"/>
            <a:headEnd/>
            <a:tailEnd/>
          </a:ln>
          <a:effectLst/>
        </p:spPr>
        <p:txBody>
          <a:bodyPr>
            <a:spAutoFit/>
          </a:bodyPr>
          <a:lstStyle/>
          <a:p>
            <a:r>
              <a:rPr lang="es-ES" sz="1400" i="1">
                <a:latin typeface="Arial" charset="0"/>
                <a:cs typeface="Arial" charset="0"/>
              </a:rPr>
              <a:t>“Valores de Velocidad Ultrasónica en cada dosificación a los </a:t>
            </a:r>
            <a:r>
              <a:rPr lang="es-ES_tradnl" sz="1400" i="1">
                <a:latin typeface="Arial" charset="0"/>
                <a:cs typeface="Arial" charset="0"/>
              </a:rPr>
              <a:t>90</a:t>
            </a:r>
            <a:r>
              <a:rPr lang="es-ES" sz="1400" i="1">
                <a:latin typeface="Arial" charset="0"/>
                <a:cs typeface="Arial" charset="0"/>
              </a:rPr>
              <a:t> días”</a:t>
            </a:r>
            <a:r>
              <a:rPr lang="es-ES" sz="1400">
                <a:latin typeface="Arial" charset="0"/>
              </a:rPr>
              <a:t> </a:t>
            </a:r>
          </a:p>
        </p:txBody>
      </p:sp>
      <p:graphicFrame>
        <p:nvGraphicFramePr>
          <p:cNvPr id="22531" name="Group 3"/>
          <p:cNvGraphicFramePr>
            <a:graphicFrameLocks noGrp="1"/>
          </p:cNvGraphicFramePr>
          <p:nvPr/>
        </p:nvGraphicFramePr>
        <p:xfrm>
          <a:off x="2667000" y="1371600"/>
          <a:ext cx="3657600" cy="2102295"/>
        </p:xfrm>
        <a:graphic>
          <a:graphicData uri="http://schemas.openxmlformats.org/drawingml/2006/table">
            <a:tbl>
              <a:tblPr/>
              <a:tblGrid>
                <a:gridCol w="1771650"/>
                <a:gridCol w="188595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Arial" charset="0"/>
                        </a:rPr>
                        <a:t>% de zeolita</a:t>
                      </a:r>
                      <a:endParaRPr kumimoji="0" lang="es-ES" sz="1400" b="0" i="0" u="none" strike="noStrike" cap="none" normalizeH="0" baseline="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Times New Roman" pitchFamily="18" charset="0"/>
                        </a:rPr>
                        <a:t>Velocidad de Ultrasonido(m/s)</a:t>
                      </a:r>
                      <a:r>
                        <a:rPr kumimoji="0" lang="es-ES" sz="1400" b="1" i="0" u="none" strike="noStrike" cap="none" normalizeH="0" baseline="0" smtClean="0">
                          <a:ln>
                            <a:noFill/>
                          </a:ln>
                          <a:solidFill>
                            <a:schemeClr val="tx1"/>
                          </a:solidFill>
                          <a:effectLst/>
                          <a:latin typeface="Arial" charset="0"/>
                          <a:cs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9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4175</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2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5%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4115</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73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10%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4240</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20%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4055</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30%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4035</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2554" name="Group 26"/>
          <p:cNvGraphicFramePr>
            <a:graphicFrameLocks noGrp="1"/>
          </p:cNvGraphicFramePr>
          <p:nvPr/>
        </p:nvGraphicFramePr>
        <p:xfrm>
          <a:off x="2667000" y="914400"/>
          <a:ext cx="3657600" cy="381000"/>
        </p:xfrm>
        <a:graphic>
          <a:graphicData uri="http://schemas.openxmlformats.org/drawingml/2006/table">
            <a:tbl>
              <a:tblPr/>
              <a:tblGrid>
                <a:gridCol w="365760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Arial" charset="0"/>
                        </a:rPr>
                        <a:t>EDAD 90 DIAS</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2560" name="Object 32"/>
          <p:cNvGraphicFramePr>
            <a:graphicFrameLocks noChangeAspect="1"/>
          </p:cNvGraphicFramePr>
          <p:nvPr/>
        </p:nvGraphicFramePr>
        <p:xfrm>
          <a:off x="1828800" y="3657600"/>
          <a:ext cx="5757863" cy="2949575"/>
        </p:xfrm>
        <a:graphic>
          <a:graphicData uri="http://schemas.openxmlformats.org/presentationml/2006/ole">
            <p:oleObj spid="_x0000_s22560" name="Gráfico" r:id="rId3" imgW="5400966" imgH="3657960" progId="Excel.Char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2530"/>
                                        </p:tgtEl>
                                        <p:attrNameLst>
                                          <p:attrName>style.visibility</p:attrName>
                                        </p:attrNameLst>
                                      </p:cBhvr>
                                      <p:to>
                                        <p:strVal val="visible"/>
                                      </p:to>
                                    </p:set>
                                    <p:anim calcmode="lin" valueType="num">
                                      <p:cBhvr additive="base">
                                        <p:cTn id="7" dur="500" fill="hold"/>
                                        <p:tgtEl>
                                          <p:spTgt spid="22530"/>
                                        </p:tgtEl>
                                        <p:attrNameLst>
                                          <p:attrName>ppt_x</p:attrName>
                                        </p:attrNameLst>
                                      </p:cBhvr>
                                      <p:tavLst>
                                        <p:tav tm="0">
                                          <p:val>
                                            <p:strVal val="0-#ppt_w/2"/>
                                          </p:val>
                                        </p:tav>
                                        <p:tav tm="100000">
                                          <p:val>
                                            <p:strVal val="#ppt_x"/>
                                          </p:val>
                                        </p:tav>
                                      </p:tavLst>
                                    </p:anim>
                                    <p:anim calcmode="lin" valueType="num">
                                      <p:cBhvr additive="base">
                                        <p:cTn id="8" dur="500" fill="hold"/>
                                        <p:tgtEl>
                                          <p:spTgt spid="22530"/>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22531"/>
                                        </p:tgtEl>
                                        <p:attrNameLst>
                                          <p:attrName>style.visibility</p:attrName>
                                        </p:attrNameLst>
                                      </p:cBhvr>
                                      <p:to>
                                        <p:strVal val="visible"/>
                                      </p:to>
                                    </p:set>
                                    <p:animEffect transition="in" filter="dissolve">
                                      <p:cBhvr>
                                        <p:cTn id="13" dur="500"/>
                                        <p:tgtEl>
                                          <p:spTgt spid="22531"/>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22554"/>
                                        </p:tgtEl>
                                        <p:attrNameLst>
                                          <p:attrName>style.visibility</p:attrName>
                                        </p:attrNameLst>
                                      </p:cBhvr>
                                      <p:to>
                                        <p:strVal val="visible"/>
                                      </p:to>
                                    </p:set>
                                    <p:animEffect transition="in" filter="blinds(horizontal)">
                                      <p:cBhvr>
                                        <p:cTn id="18" dur="500"/>
                                        <p:tgtEl>
                                          <p:spTgt spid="225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228600" y="609600"/>
            <a:ext cx="8686800" cy="1368425"/>
          </a:xfrm>
          <a:prstGeom prst="rect">
            <a:avLst/>
          </a:prstGeom>
          <a:noFill/>
          <a:ln w="9525">
            <a:noFill/>
            <a:miter lim="800000"/>
            <a:headEnd/>
            <a:tailEnd/>
          </a:ln>
          <a:effectLst/>
        </p:spPr>
        <p:txBody>
          <a:bodyPr>
            <a:spAutoFit/>
          </a:bodyPr>
          <a:lstStyle/>
          <a:p>
            <a:pPr>
              <a:tabLst>
                <a:tab pos="457200" algn="l"/>
                <a:tab pos="539750" algn="l"/>
              </a:tabLst>
            </a:pPr>
            <a:r>
              <a:rPr lang="es-ES_tradnl" sz="1400" b="1">
                <a:latin typeface="Arial" charset="0"/>
                <a:cs typeface="Arial" charset="0"/>
              </a:rPr>
              <a:t>Resistencia</a:t>
            </a:r>
          </a:p>
          <a:p>
            <a:pPr>
              <a:tabLst>
                <a:tab pos="457200" algn="l"/>
                <a:tab pos="539750" algn="l"/>
              </a:tabLst>
            </a:pPr>
            <a:endParaRPr lang="es-ES" sz="1400" b="1">
              <a:cs typeface="Times New Roman" pitchFamily="18" charset="0"/>
            </a:endParaRPr>
          </a:p>
          <a:p>
            <a:pPr algn="just" eaLnBrk="0" hangingPunct="0">
              <a:tabLst>
                <a:tab pos="457200" algn="l"/>
                <a:tab pos="539750" algn="l"/>
              </a:tabLst>
            </a:pPr>
            <a:r>
              <a:rPr lang="es-ES" sz="1400">
                <a:latin typeface="Arial" charset="0"/>
                <a:cs typeface="Arial" charset="0"/>
              </a:rPr>
              <a:t>La resistencia es considerada como una de las pruebas mas importantes, debido a que todo tipo de </a:t>
            </a:r>
            <a:r>
              <a:rPr lang="es-ES_tradnl" sz="1400">
                <a:latin typeface="Arial" charset="0"/>
                <a:cs typeface="Arial" charset="0"/>
              </a:rPr>
              <a:t>  </a:t>
            </a:r>
          </a:p>
          <a:p>
            <a:pPr algn="just" eaLnBrk="0" hangingPunct="0">
              <a:tabLst>
                <a:tab pos="457200" algn="l"/>
                <a:tab pos="539750" algn="l"/>
              </a:tabLst>
            </a:pPr>
            <a:r>
              <a:rPr lang="es-ES" sz="1400">
                <a:latin typeface="Arial" charset="0"/>
                <a:cs typeface="Arial" charset="0"/>
              </a:rPr>
              <a:t>ensayos y adiciones </a:t>
            </a:r>
            <a:r>
              <a:rPr lang="es-ES_tradnl" sz="1400">
                <a:latin typeface="Arial" charset="0"/>
                <a:cs typeface="Arial" charset="0"/>
              </a:rPr>
              <a:t>        </a:t>
            </a:r>
          </a:p>
          <a:p>
            <a:pPr algn="just" eaLnBrk="0" hangingPunct="0">
              <a:tabLst>
                <a:tab pos="457200" algn="l"/>
                <a:tab pos="539750" algn="l"/>
              </a:tabLst>
            </a:pPr>
            <a:r>
              <a:rPr lang="es-ES" sz="1400">
                <a:latin typeface="Arial" charset="0"/>
                <a:cs typeface="Arial" charset="0"/>
              </a:rPr>
              <a:t>que se le proporcione al hormigón es considerando que se obtendrá  una mayor resistencia en éste.</a:t>
            </a:r>
            <a:endParaRPr lang="es-ES" sz="1400" b="1">
              <a:latin typeface="Arial" charset="0"/>
              <a:cs typeface="Times New Roman" pitchFamily="18" charset="0"/>
            </a:endParaRPr>
          </a:p>
          <a:p>
            <a:pPr eaLnBrk="0" hangingPunct="0">
              <a:tabLst>
                <a:tab pos="457200" algn="l"/>
                <a:tab pos="539750" algn="l"/>
              </a:tabLst>
            </a:pPr>
            <a:r>
              <a:rPr lang="es-ES" sz="1400">
                <a:latin typeface="Arial" charset="0"/>
                <a:cs typeface="Arial" charset="0"/>
              </a:rPr>
              <a:t>En esta tesis eso es lo que queremos probar usando esta puzolana citada anteriormente</a:t>
            </a:r>
            <a:r>
              <a:rPr lang="es-ES" sz="1400">
                <a:latin typeface="Arial" charset="0"/>
              </a:rPr>
              <a:t> </a:t>
            </a:r>
          </a:p>
        </p:txBody>
      </p:sp>
      <p:sp>
        <p:nvSpPr>
          <p:cNvPr id="23555" name="Rectangle 3"/>
          <p:cNvSpPr>
            <a:spLocks noChangeArrowheads="1"/>
          </p:cNvSpPr>
          <p:nvPr/>
        </p:nvSpPr>
        <p:spPr bwMode="auto">
          <a:xfrm>
            <a:off x="152400" y="2057400"/>
            <a:ext cx="8991600" cy="942975"/>
          </a:xfrm>
          <a:prstGeom prst="rect">
            <a:avLst/>
          </a:prstGeom>
          <a:noFill/>
          <a:ln w="9525">
            <a:noFill/>
            <a:miter lim="800000"/>
            <a:headEnd/>
            <a:tailEnd/>
          </a:ln>
          <a:effectLst/>
        </p:spPr>
        <p:txBody>
          <a:bodyPr>
            <a:spAutoFit/>
          </a:bodyPr>
          <a:lstStyle/>
          <a:p>
            <a:pPr algn="just">
              <a:tabLst>
                <a:tab pos="457200" algn="l"/>
              </a:tabLst>
            </a:pPr>
            <a:r>
              <a:rPr lang="es-ES_tradnl" sz="1400" b="1">
                <a:latin typeface="Arial" charset="0"/>
                <a:cs typeface="Arial" charset="0"/>
              </a:rPr>
              <a:t> </a:t>
            </a:r>
            <a:r>
              <a:rPr lang="es-ES" sz="1400" b="1">
                <a:latin typeface="Arial" charset="0"/>
                <a:cs typeface="Arial" charset="0"/>
              </a:rPr>
              <a:t>Resistencia a la Compresión Simple.</a:t>
            </a:r>
            <a:r>
              <a:rPr lang="es-ES_tradnl" sz="1400" b="1">
                <a:latin typeface="Arial" charset="0"/>
                <a:cs typeface="Arial" charset="0"/>
              </a:rPr>
              <a:t> (ASTM – C 39 – 01)</a:t>
            </a:r>
            <a:endParaRPr lang="es-ES" sz="1400" b="1">
              <a:cs typeface="Times New Roman" pitchFamily="18" charset="0"/>
            </a:endParaRPr>
          </a:p>
          <a:p>
            <a:pPr algn="just" eaLnBrk="0" hangingPunct="0">
              <a:tabLst>
                <a:tab pos="457200" algn="l"/>
              </a:tabLst>
            </a:pPr>
            <a:r>
              <a:rPr lang="es-ES" sz="1400" b="1">
                <a:latin typeface="Arial" charset="0"/>
                <a:cs typeface="Arial" charset="0"/>
              </a:rPr>
              <a:t> </a:t>
            </a:r>
            <a:endParaRPr lang="es-ES" sz="1400" b="1">
              <a:cs typeface="Times New Roman" pitchFamily="18" charset="0"/>
            </a:endParaRPr>
          </a:p>
          <a:p>
            <a:pPr eaLnBrk="0" hangingPunct="0">
              <a:tabLst>
                <a:tab pos="457200" algn="l"/>
              </a:tabLst>
            </a:pPr>
            <a:r>
              <a:rPr lang="es-ES_tradnl" sz="1400">
                <a:latin typeface="Arial" charset="0"/>
                <a:cs typeface="Arial" charset="0"/>
              </a:rPr>
              <a:t> </a:t>
            </a:r>
            <a:r>
              <a:rPr lang="es-ES" sz="1400">
                <a:latin typeface="Arial" charset="0"/>
                <a:cs typeface="Arial" charset="0"/>
              </a:rPr>
              <a:t>En este ensayo existen las 5 tipos de dosificaciones para las cuatro edades del hormigón. La mezcla </a:t>
            </a:r>
            <a:r>
              <a:rPr lang="es-ES_tradnl" sz="1400">
                <a:latin typeface="Arial" charset="0"/>
                <a:cs typeface="Arial" charset="0"/>
              </a:rPr>
              <a:t> </a:t>
            </a:r>
          </a:p>
          <a:p>
            <a:pPr eaLnBrk="0" hangingPunct="0">
              <a:tabLst>
                <a:tab pos="457200" algn="l"/>
              </a:tabLst>
            </a:pPr>
            <a:r>
              <a:rPr lang="es-ES_tradnl" sz="1400">
                <a:latin typeface="Arial" charset="0"/>
                <a:cs typeface="Arial" charset="0"/>
              </a:rPr>
              <a:t> </a:t>
            </a:r>
            <a:r>
              <a:rPr lang="es-ES" sz="1400">
                <a:latin typeface="Arial" charset="0"/>
                <a:cs typeface="Arial" charset="0"/>
              </a:rPr>
              <a:t>del 0 % de zeolita que es la mezcla patrón, y las de 5, 10,20 y 30 % de zeolita</a:t>
            </a:r>
            <a:r>
              <a:rPr lang="es-ES_tradnl" sz="1400">
                <a:latin typeface="Arial" charset="0"/>
              </a:rPr>
              <a:t>.</a:t>
            </a:r>
            <a:endParaRPr lang="es-ES" sz="1400">
              <a:latin typeface="Arial" charset="0"/>
            </a:endParaRPr>
          </a:p>
        </p:txBody>
      </p:sp>
      <p:pic>
        <p:nvPicPr>
          <p:cNvPr id="23556" name="Picture 4" descr="..\..\disco\fotos\prensa_comp.jpg"/>
          <p:cNvPicPr>
            <a:picLocks noChangeAspect="1" noChangeArrowheads="1"/>
          </p:cNvPicPr>
          <p:nvPr/>
        </p:nvPicPr>
        <p:blipFill>
          <a:blip r:embed="rId2" cstate="print"/>
          <a:srcRect/>
          <a:stretch>
            <a:fillRect/>
          </a:stretch>
        </p:blipFill>
        <p:spPr bwMode="auto">
          <a:xfrm>
            <a:off x="1600200" y="3200400"/>
            <a:ext cx="2339975" cy="3352800"/>
          </a:xfrm>
          <a:prstGeom prst="rect">
            <a:avLst/>
          </a:prstGeom>
          <a:noFill/>
          <a:ln w="9525">
            <a:noFill/>
            <a:miter lim="800000"/>
            <a:headEnd/>
            <a:tailEnd/>
          </a:ln>
        </p:spPr>
      </p:pic>
      <p:sp>
        <p:nvSpPr>
          <p:cNvPr id="23557" name="Text Box 5"/>
          <p:cNvSpPr txBox="1">
            <a:spLocks noChangeArrowheads="1"/>
          </p:cNvSpPr>
          <p:nvPr/>
        </p:nvSpPr>
        <p:spPr bwMode="auto">
          <a:xfrm>
            <a:off x="4800600" y="4038600"/>
            <a:ext cx="2667000" cy="1474788"/>
          </a:xfrm>
          <a:prstGeom prst="rect">
            <a:avLst/>
          </a:prstGeom>
          <a:noFill/>
          <a:ln w="9525">
            <a:noFill/>
            <a:miter lim="800000"/>
            <a:headEnd/>
            <a:tailEnd/>
          </a:ln>
          <a:effectLst/>
        </p:spPr>
        <p:txBody>
          <a:bodyPr>
            <a:spAutoFit/>
          </a:bodyPr>
          <a:lstStyle/>
          <a:p>
            <a:pPr algn="just">
              <a:spcBef>
                <a:spcPct val="50000"/>
              </a:spcBef>
            </a:pPr>
            <a:r>
              <a:rPr lang="es-ES_tradnl" sz="1400" i="1">
                <a:latin typeface="Arial" charset="0"/>
                <a:cs typeface="Arial" charset="0"/>
              </a:rPr>
              <a:t>“Rotura de Cilindros por Compresión Simple en la Prensa”. Se realizó esta prueba en cada edad y dosificación de zeolita”</a:t>
            </a:r>
            <a:endParaRPr lang="es-ES" sz="1400">
              <a:latin typeface="Arial" charset="0"/>
              <a:cs typeface="Times New Roman" pitchFamily="18" charset="0"/>
            </a:endParaRPr>
          </a:p>
          <a:p>
            <a:pPr>
              <a:spcBef>
                <a:spcPct val="50000"/>
              </a:spcBef>
            </a:pPr>
            <a:endParaRPr lang="es-ES" sz="14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3554"/>
                                        </p:tgtEl>
                                        <p:attrNameLst>
                                          <p:attrName>style.visibility</p:attrName>
                                        </p:attrNameLst>
                                      </p:cBhvr>
                                      <p:to>
                                        <p:strVal val="visible"/>
                                      </p:to>
                                    </p:set>
                                    <p:anim calcmode="lin" valueType="num">
                                      <p:cBhvr additive="base">
                                        <p:cTn id="7" dur="500" fill="hold"/>
                                        <p:tgtEl>
                                          <p:spTgt spid="23554"/>
                                        </p:tgtEl>
                                        <p:attrNameLst>
                                          <p:attrName>ppt_x</p:attrName>
                                        </p:attrNameLst>
                                      </p:cBhvr>
                                      <p:tavLst>
                                        <p:tav tm="0">
                                          <p:val>
                                            <p:strVal val="0-#ppt_w/2"/>
                                          </p:val>
                                        </p:tav>
                                        <p:tav tm="100000">
                                          <p:val>
                                            <p:strVal val="#ppt_x"/>
                                          </p:val>
                                        </p:tav>
                                      </p:tavLst>
                                    </p:anim>
                                    <p:anim calcmode="lin" valueType="num">
                                      <p:cBhvr additive="base">
                                        <p:cTn id="8" dur="500" fill="hold"/>
                                        <p:tgtEl>
                                          <p:spTgt spid="2355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3555"/>
                                        </p:tgtEl>
                                        <p:attrNameLst>
                                          <p:attrName>style.visibility</p:attrName>
                                        </p:attrNameLst>
                                      </p:cBhvr>
                                      <p:to>
                                        <p:strVal val="visible"/>
                                      </p:to>
                                    </p:set>
                                    <p:anim calcmode="lin" valueType="num">
                                      <p:cBhvr additive="base">
                                        <p:cTn id="13" dur="500" fill="hold"/>
                                        <p:tgtEl>
                                          <p:spTgt spid="23555"/>
                                        </p:tgtEl>
                                        <p:attrNameLst>
                                          <p:attrName>ppt_x</p:attrName>
                                        </p:attrNameLst>
                                      </p:cBhvr>
                                      <p:tavLst>
                                        <p:tav tm="0">
                                          <p:val>
                                            <p:strVal val="1+#ppt_w/2"/>
                                          </p:val>
                                        </p:tav>
                                        <p:tav tm="100000">
                                          <p:val>
                                            <p:strVal val="#ppt_x"/>
                                          </p:val>
                                        </p:tav>
                                      </p:tavLst>
                                    </p:anim>
                                    <p:anim calcmode="lin" valueType="num">
                                      <p:cBhvr additive="base">
                                        <p:cTn id="14" dur="500" fill="hold"/>
                                        <p:tgtEl>
                                          <p:spTgt spid="2355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 presetClass="entr" presetSubtype="10" fill="hold" nodeType="clickEffect">
                                  <p:stCondLst>
                                    <p:cond delay="0"/>
                                  </p:stCondLst>
                                  <p:childTnLst>
                                    <p:set>
                                      <p:cBhvr>
                                        <p:cTn id="18" dur="1" fill="hold">
                                          <p:stCondLst>
                                            <p:cond delay="0"/>
                                          </p:stCondLst>
                                        </p:cTn>
                                        <p:tgtEl>
                                          <p:spTgt spid="23556"/>
                                        </p:tgtEl>
                                        <p:attrNameLst>
                                          <p:attrName>style.visibility</p:attrName>
                                        </p:attrNameLst>
                                      </p:cBhvr>
                                      <p:to>
                                        <p:strVal val="visible"/>
                                      </p:to>
                                    </p:set>
                                    <p:animEffect transition="in" filter="blinds(horizontal)">
                                      <p:cBhvr>
                                        <p:cTn id="19" dur="500"/>
                                        <p:tgtEl>
                                          <p:spTgt spid="23556"/>
                                        </p:tgtEl>
                                      </p:cBhvr>
                                    </p:animEffect>
                                  </p:childTnLst>
                                </p:cTn>
                              </p:par>
                            </p:childTnLst>
                          </p:cTn>
                        </p:par>
                      </p:childTnLst>
                    </p:cTn>
                  </p:par>
                  <p:par>
                    <p:cTn id="20" fill="hold">
                      <p:stCondLst>
                        <p:cond delay="indefinite"/>
                      </p:stCondLst>
                      <p:childTnLst>
                        <p:par>
                          <p:cTn id="21" fill="hold">
                            <p:stCondLst>
                              <p:cond delay="0"/>
                            </p:stCondLst>
                            <p:childTnLst>
                              <p:par>
                                <p:cTn id="22" presetID="7" presetClass="entr" presetSubtype="4" fill="hold" grpId="0" nodeType="clickEffect">
                                  <p:stCondLst>
                                    <p:cond delay="0"/>
                                  </p:stCondLst>
                                  <p:childTnLst>
                                    <p:set>
                                      <p:cBhvr>
                                        <p:cTn id="23" dur="1" fill="hold">
                                          <p:stCondLst>
                                            <p:cond delay="0"/>
                                          </p:stCondLst>
                                        </p:cTn>
                                        <p:tgtEl>
                                          <p:spTgt spid="23557"/>
                                        </p:tgtEl>
                                        <p:attrNameLst>
                                          <p:attrName>style.visibility</p:attrName>
                                        </p:attrNameLst>
                                      </p:cBhvr>
                                      <p:to>
                                        <p:strVal val="visible"/>
                                      </p:to>
                                    </p:set>
                                    <p:anim calcmode="lin" valueType="num">
                                      <p:cBhvr additive="base">
                                        <p:cTn id="24" dur="5000" fill="hold"/>
                                        <p:tgtEl>
                                          <p:spTgt spid="23557"/>
                                        </p:tgtEl>
                                        <p:attrNameLst>
                                          <p:attrName>ppt_x</p:attrName>
                                        </p:attrNameLst>
                                      </p:cBhvr>
                                      <p:tavLst>
                                        <p:tav tm="0">
                                          <p:val>
                                            <p:strVal val="#ppt_x"/>
                                          </p:val>
                                        </p:tav>
                                        <p:tav tm="100000">
                                          <p:val>
                                            <p:strVal val="#ppt_x"/>
                                          </p:val>
                                        </p:tav>
                                      </p:tavLst>
                                    </p:anim>
                                    <p:anim calcmode="lin" valueType="num">
                                      <p:cBhvr additive="base">
                                        <p:cTn id="25" dur="5000" fill="hold"/>
                                        <p:tgtEl>
                                          <p:spTgt spid="235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23555" grpId="0" autoUpdateAnimBg="0"/>
      <p:bldP spid="23557"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ChangeArrowheads="1"/>
          </p:cNvSpPr>
          <p:nvPr/>
        </p:nvSpPr>
        <p:spPr bwMode="auto">
          <a:xfrm>
            <a:off x="304800" y="381000"/>
            <a:ext cx="8077200" cy="4737100"/>
          </a:xfrm>
          <a:prstGeom prst="rect">
            <a:avLst/>
          </a:prstGeom>
          <a:noFill/>
          <a:ln w="9525">
            <a:noFill/>
            <a:miter lim="800000"/>
            <a:headEnd/>
            <a:tailEnd/>
          </a:ln>
          <a:effectLst/>
        </p:spPr>
        <p:txBody>
          <a:bodyPr>
            <a:spAutoFit/>
          </a:bodyPr>
          <a:lstStyle/>
          <a:p>
            <a:pPr algn="just">
              <a:tabLst>
                <a:tab pos="180975" algn="l"/>
                <a:tab pos="269875" algn="l"/>
              </a:tabLst>
            </a:pPr>
            <a:r>
              <a:rPr lang="es-ES" sz="1600" b="1">
                <a:latin typeface="Arial" charset="0"/>
                <a:cs typeface="Times New Roman" pitchFamily="18" charset="0"/>
              </a:rPr>
              <a:t>Objetivos</a:t>
            </a:r>
            <a:endParaRPr lang="es-ES_tradnl" sz="1600" b="1">
              <a:latin typeface="Arial" charset="0"/>
              <a:cs typeface="Times New Roman" pitchFamily="18" charset="0"/>
            </a:endParaRPr>
          </a:p>
          <a:p>
            <a:pPr algn="just">
              <a:tabLst>
                <a:tab pos="180975" algn="l"/>
                <a:tab pos="269875" algn="l"/>
              </a:tabLst>
            </a:pPr>
            <a:endParaRPr lang="es-ES" sz="1600" b="1">
              <a:latin typeface="Arial" charset="0"/>
              <a:cs typeface="Times New Roman" pitchFamily="18" charset="0"/>
            </a:endParaRPr>
          </a:p>
          <a:p>
            <a:pPr algn="just" eaLnBrk="0" hangingPunct="0">
              <a:buFont typeface="Wingdings" pitchFamily="2" charset="2"/>
              <a:buNone/>
              <a:tabLst>
                <a:tab pos="180975" algn="l"/>
                <a:tab pos="269875" algn="l"/>
              </a:tabLst>
            </a:pPr>
            <a:r>
              <a:rPr lang="es-ES" sz="1600">
                <a:latin typeface="Arial" charset="0"/>
                <a:cs typeface="Times New Roman" pitchFamily="18" charset="0"/>
              </a:rPr>
              <a:t> </a:t>
            </a:r>
            <a:endParaRPr lang="es-ES" sz="1600" b="1">
              <a:latin typeface="Arial" charset="0"/>
              <a:cs typeface="Times New Roman" pitchFamily="18" charset="0"/>
            </a:endParaRPr>
          </a:p>
          <a:p>
            <a:pPr algn="just" eaLnBrk="0" hangingPunct="0">
              <a:buFont typeface="Wingdings" pitchFamily="2" charset="2"/>
              <a:buChar char="ü"/>
              <a:tabLst>
                <a:tab pos="180975" algn="l"/>
                <a:tab pos="269875" algn="l"/>
              </a:tabLst>
            </a:pPr>
            <a:r>
              <a:rPr lang="es-ES" sz="1600">
                <a:latin typeface="Arial" charset="0"/>
                <a:cs typeface="Times New Roman" pitchFamily="18" charset="0"/>
              </a:rPr>
              <a:t>El objetivo de esta tesis es precisamente desarrollar y optimizar la aplicación de las zeolitas naturales como un componente básico de las mezclas de hormigones. </a:t>
            </a:r>
            <a:endParaRPr lang="es-ES_tradnl" sz="1600" b="1">
              <a:latin typeface="Arial" charset="0"/>
              <a:cs typeface="Times New Roman" pitchFamily="18" charset="0"/>
            </a:endParaRPr>
          </a:p>
          <a:p>
            <a:pPr algn="just" eaLnBrk="0" hangingPunct="0">
              <a:buFont typeface="Wingdings" pitchFamily="2" charset="2"/>
              <a:buNone/>
              <a:tabLst>
                <a:tab pos="180975" algn="l"/>
                <a:tab pos="269875" algn="l"/>
              </a:tabLst>
            </a:pPr>
            <a:endParaRPr lang="es-ES" sz="1600" b="1">
              <a:latin typeface="Arial" charset="0"/>
              <a:cs typeface="Times New Roman" pitchFamily="18" charset="0"/>
            </a:endParaRPr>
          </a:p>
          <a:p>
            <a:pPr algn="just" eaLnBrk="0" hangingPunct="0">
              <a:buFont typeface="Wingdings" pitchFamily="2" charset="2"/>
              <a:buChar char="ü"/>
              <a:tabLst>
                <a:tab pos="180975" algn="l"/>
                <a:tab pos="269875" algn="l"/>
              </a:tabLst>
            </a:pPr>
            <a:r>
              <a:rPr lang="es-ES" sz="1600">
                <a:latin typeface="Arial" charset="0"/>
                <a:cs typeface="Times New Roman" pitchFamily="18" charset="0"/>
              </a:rPr>
              <a:t>Utilizar un material inorgánico como lo es la zeolita, e incorporarla al hormigón  permitirá evaluar los beneficios que importe a este material y se podrá probar su potencial uso en la elaboración de cemento puzolanico.</a:t>
            </a:r>
            <a:endParaRPr lang="es-ES" sz="1600" b="1">
              <a:latin typeface="Arial" charset="0"/>
              <a:cs typeface="Times New Roman" pitchFamily="18" charset="0"/>
            </a:endParaRPr>
          </a:p>
          <a:p>
            <a:pPr algn="just" eaLnBrk="0" hangingPunct="0">
              <a:buFont typeface="Wingdings" pitchFamily="2" charset="2"/>
              <a:buNone/>
              <a:tabLst>
                <a:tab pos="180975" algn="l"/>
                <a:tab pos="269875" algn="l"/>
              </a:tabLst>
            </a:pPr>
            <a:endParaRPr lang="es-ES" sz="1600" b="1">
              <a:latin typeface="Arial" charset="0"/>
              <a:cs typeface="Times New Roman" pitchFamily="18" charset="0"/>
            </a:endParaRPr>
          </a:p>
          <a:p>
            <a:pPr algn="just" eaLnBrk="0" hangingPunct="0">
              <a:buFont typeface="Wingdings" pitchFamily="2" charset="2"/>
              <a:buChar char="ü"/>
              <a:tabLst>
                <a:tab pos="180975" algn="l"/>
                <a:tab pos="269875" algn="l"/>
              </a:tabLst>
            </a:pPr>
            <a:r>
              <a:rPr lang="es-ES" sz="1600">
                <a:latin typeface="Arial" charset="0"/>
                <a:cs typeface="Times New Roman" pitchFamily="18" charset="0"/>
              </a:rPr>
              <a:t>En la actualidad gracias a la moderna tecnología del hormigón se ha podido estudiar mas a fondo las aplicaciones de las zeolitas naturales como una aplicación mineral. </a:t>
            </a:r>
            <a:endParaRPr lang="es-ES" sz="1600" b="1">
              <a:latin typeface="Arial" charset="0"/>
              <a:cs typeface="Times New Roman" pitchFamily="18" charset="0"/>
            </a:endParaRPr>
          </a:p>
          <a:p>
            <a:pPr algn="just" eaLnBrk="0" hangingPunct="0">
              <a:buFont typeface="Wingdings" pitchFamily="2" charset="2"/>
              <a:buChar char="ü"/>
              <a:tabLst>
                <a:tab pos="180975" algn="l"/>
                <a:tab pos="269875" algn="l"/>
              </a:tabLst>
            </a:pPr>
            <a:r>
              <a:rPr lang="es-ES" sz="1600">
                <a:latin typeface="Arial" charset="0"/>
                <a:cs typeface="Times New Roman" pitchFamily="18" charset="0"/>
              </a:rPr>
              <a:t>Estas adiciones incorporadas al cemento se las realiza con el fin de mejorar sus propiedades, obteniendo un producto resistente, durable y económico.</a:t>
            </a:r>
            <a:endParaRPr lang="es-ES" sz="1600" b="1">
              <a:latin typeface="Arial" charset="0"/>
              <a:cs typeface="Times New Roman" pitchFamily="18" charset="0"/>
            </a:endParaRPr>
          </a:p>
          <a:p>
            <a:pPr algn="just" eaLnBrk="0" hangingPunct="0">
              <a:buFont typeface="Wingdings" pitchFamily="2" charset="2"/>
              <a:buNone/>
              <a:tabLst>
                <a:tab pos="180975" algn="l"/>
                <a:tab pos="269875" algn="l"/>
              </a:tabLst>
            </a:pPr>
            <a:r>
              <a:rPr lang="es-ES" sz="1600">
                <a:latin typeface="Arial" charset="0"/>
                <a:cs typeface="Times New Roman" pitchFamily="18" charset="0"/>
              </a:rPr>
              <a:t> </a:t>
            </a:r>
            <a:endParaRPr lang="es-ES" sz="1600" b="1">
              <a:latin typeface="Arial" charset="0"/>
              <a:cs typeface="Times New Roman" pitchFamily="18" charset="0"/>
            </a:endParaRPr>
          </a:p>
          <a:p>
            <a:pPr eaLnBrk="0" hangingPunct="0">
              <a:buFont typeface="Wingdings" pitchFamily="2" charset="2"/>
              <a:buChar char="ü"/>
              <a:tabLst>
                <a:tab pos="180975" algn="l"/>
                <a:tab pos="269875" algn="l"/>
              </a:tabLst>
            </a:pPr>
            <a:r>
              <a:rPr lang="es-ES" sz="1600">
                <a:latin typeface="Arial" charset="0"/>
                <a:cs typeface="Times New Roman" pitchFamily="18" charset="0"/>
              </a:rPr>
              <a:t>El objetivo, entonces no es solo mostrar un nuevo mineral  para producir este material de la construcción y las ventajas que ofrece tanto técnicamente  como económicamente, sino mostrar un recurso nuevo que no ha sido explotado, y se encuentra a la espera de ser reconocido</a:t>
            </a:r>
            <a:r>
              <a:rPr lang="es-ES" sz="1600" b="1">
                <a:latin typeface="Arial" charset="0"/>
                <a:cs typeface="Times New Roman" pitchFamily="18" charset="0"/>
              </a:rPr>
              <a:t>.</a:t>
            </a:r>
            <a:r>
              <a:rPr lang="es-ES" sz="1600">
                <a:latin typeface="Arial"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50"/>
                                        </p:tgtEl>
                                        <p:attrNameLst>
                                          <p:attrName>style.visibility</p:attrName>
                                        </p:attrNameLst>
                                      </p:cBhvr>
                                      <p:to>
                                        <p:strVal val="visible"/>
                                      </p:to>
                                    </p:set>
                                    <p:anim calcmode="lin" valueType="num">
                                      <p:cBhvr additive="base">
                                        <p:cTn id="7" dur="500" fill="hold"/>
                                        <p:tgtEl>
                                          <p:spTgt spid="2050"/>
                                        </p:tgtEl>
                                        <p:attrNameLst>
                                          <p:attrName>ppt_x</p:attrName>
                                        </p:attrNameLst>
                                      </p:cBhvr>
                                      <p:tavLst>
                                        <p:tav tm="0">
                                          <p:val>
                                            <p:strVal val="#ppt_x"/>
                                          </p:val>
                                        </p:tav>
                                        <p:tav tm="100000">
                                          <p:val>
                                            <p:strVal val="#ppt_x"/>
                                          </p:val>
                                        </p:tav>
                                      </p:tavLst>
                                    </p:anim>
                                    <p:anim calcmode="lin" valueType="num">
                                      <p:cBhvr additive="base">
                                        <p:cTn id="8"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25662" name="Group 62"/>
          <p:cNvGraphicFramePr>
            <a:graphicFrameLocks noGrp="1"/>
          </p:cNvGraphicFramePr>
          <p:nvPr>
            <p:ph type="tbl" idx="1"/>
          </p:nvPr>
        </p:nvGraphicFramePr>
        <p:xfrm>
          <a:off x="1828800" y="2819400"/>
          <a:ext cx="5715000" cy="2514601"/>
        </p:xfrm>
        <a:graphic>
          <a:graphicData uri="http://schemas.openxmlformats.org/drawingml/2006/table">
            <a:tbl>
              <a:tblPr/>
              <a:tblGrid>
                <a:gridCol w="914400"/>
                <a:gridCol w="914400"/>
                <a:gridCol w="914400"/>
                <a:gridCol w="914400"/>
                <a:gridCol w="990600"/>
                <a:gridCol w="1066800"/>
              </a:tblGrid>
              <a:tr h="533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rPr>
                        <a:t>(Días)</a:t>
                      </a:r>
                      <a:endParaRPr kumimoji="0" lang="es-ES" sz="14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30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7</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29.2</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29.5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34.7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30.3</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26.8</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73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14</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33.6</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35.1</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37.4</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33.3</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30.2</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28</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36.3</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36.5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39.3</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38.1</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37.7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75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90</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39.7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39.8</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43.8</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42.3</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38.8</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25682" name="Group 82"/>
          <p:cNvGraphicFramePr>
            <a:graphicFrameLocks noGrp="1"/>
          </p:cNvGraphicFramePr>
          <p:nvPr/>
        </p:nvGraphicFramePr>
        <p:xfrm>
          <a:off x="1828800" y="2133600"/>
          <a:ext cx="5715000" cy="560832"/>
        </p:xfrm>
        <a:graphic>
          <a:graphicData uri="http://schemas.openxmlformats.org/drawingml/2006/table">
            <a:tbl>
              <a:tblPr/>
              <a:tblGrid>
                <a:gridCol w="914400"/>
                <a:gridCol w="480060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_tradnl" sz="1400" b="1" i="0" u="none" strike="noStrike" cap="none" normalizeH="0" baseline="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rPr>
                        <a:t>Edad</a:t>
                      </a:r>
                      <a:endParaRPr kumimoji="0" lang="es-ES" sz="14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2800" b="0" i="0" u="none" strike="noStrike" cap="none" normalizeH="0" baseline="0" smtClean="0">
                          <a:ln>
                            <a:noFill/>
                          </a:ln>
                          <a:solidFill>
                            <a:schemeClr val="tx1"/>
                          </a:solidFill>
                          <a:effectLst/>
                          <a:latin typeface="Times New Roman" pitchFamily="18" charset="0"/>
                        </a:rPr>
                        <a:t>         </a:t>
                      </a:r>
                      <a:r>
                        <a:rPr kumimoji="0" lang="es-ES_tradnl" sz="1400" b="1" i="0" u="none" strike="noStrike" cap="none" normalizeH="0" baseline="0" smtClean="0">
                          <a:ln>
                            <a:noFill/>
                          </a:ln>
                          <a:solidFill>
                            <a:schemeClr val="tx1"/>
                          </a:solidFill>
                          <a:effectLst/>
                          <a:latin typeface="Arial" charset="0"/>
                        </a:rPr>
                        <a:t>Resistencia (Mpa)</a:t>
                      </a:r>
                      <a:endParaRPr kumimoji="0" lang="es-ES" sz="14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25683" name="Rectangle 83"/>
          <p:cNvSpPr>
            <a:spLocks noChangeArrowheads="1"/>
          </p:cNvSpPr>
          <p:nvPr/>
        </p:nvSpPr>
        <p:spPr bwMode="auto">
          <a:xfrm>
            <a:off x="0" y="1371600"/>
            <a:ext cx="9144000" cy="669925"/>
          </a:xfrm>
          <a:prstGeom prst="rect">
            <a:avLst/>
          </a:prstGeom>
          <a:noFill/>
          <a:ln w="9525">
            <a:noFill/>
            <a:miter lim="800000"/>
            <a:headEnd/>
            <a:tailEnd/>
          </a:ln>
          <a:effectLst/>
        </p:spPr>
        <p:txBody>
          <a:bodyPr>
            <a:spAutoFit/>
          </a:bodyPr>
          <a:lstStyle/>
          <a:p>
            <a:pPr algn="ctr"/>
            <a:r>
              <a:rPr lang="es-ES" sz="1400" i="1">
                <a:latin typeface="Arial" charset="0"/>
                <a:cs typeface="Arial" charset="0"/>
              </a:rPr>
              <a:t>“</a:t>
            </a:r>
            <a:r>
              <a:rPr lang="es-ES_tradnl" sz="1400" i="1">
                <a:latin typeface="Arial" charset="0"/>
                <a:cs typeface="Arial" charset="0"/>
              </a:rPr>
              <a:t>Resultados de la </a:t>
            </a:r>
            <a:r>
              <a:rPr lang="es-ES" sz="1400" i="1">
                <a:latin typeface="Arial" charset="0"/>
                <a:cs typeface="Arial" charset="0"/>
              </a:rPr>
              <a:t>Resistencia a la Compresión Simple”</a:t>
            </a:r>
            <a:endParaRPr lang="es-ES" sz="1400">
              <a:cs typeface="Times New Roman" pitchFamily="18" charset="0"/>
            </a:endParaRPr>
          </a:p>
          <a:p>
            <a:pPr eaLnBrk="0" hangingPunct="0"/>
            <a:endParaRPr lang="es-E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5683"/>
                                        </p:tgtEl>
                                        <p:attrNameLst>
                                          <p:attrName>style.visibility</p:attrName>
                                        </p:attrNameLst>
                                      </p:cBhvr>
                                      <p:to>
                                        <p:strVal val="visible"/>
                                      </p:to>
                                    </p:set>
                                    <p:anim calcmode="lin" valueType="num">
                                      <p:cBhvr additive="base">
                                        <p:cTn id="7" dur="500" fill="hold"/>
                                        <p:tgtEl>
                                          <p:spTgt spid="25683"/>
                                        </p:tgtEl>
                                        <p:attrNameLst>
                                          <p:attrName>ppt_x</p:attrName>
                                        </p:attrNameLst>
                                      </p:cBhvr>
                                      <p:tavLst>
                                        <p:tav tm="0">
                                          <p:val>
                                            <p:strVal val="0-#ppt_w/2"/>
                                          </p:val>
                                        </p:tav>
                                        <p:tav tm="100000">
                                          <p:val>
                                            <p:strVal val="#ppt_x"/>
                                          </p:val>
                                        </p:tav>
                                      </p:tavLst>
                                    </p:anim>
                                    <p:anim calcmode="lin" valueType="num">
                                      <p:cBhvr additive="base">
                                        <p:cTn id="8" dur="500" fill="hold"/>
                                        <p:tgtEl>
                                          <p:spTgt spid="2568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25662"/>
                                        </p:tgtEl>
                                        <p:attrNameLst>
                                          <p:attrName>style.visibility</p:attrName>
                                        </p:attrNameLst>
                                      </p:cBhvr>
                                      <p:to>
                                        <p:strVal val="visible"/>
                                      </p:to>
                                    </p:set>
                                    <p:animEffect transition="in" filter="blinds(horizontal)">
                                      <p:cBhvr>
                                        <p:cTn id="13" dur="500"/>
                                        <p:tgtEl>
                                          <p:spTgt spid="25662"/>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25682"/>
                                        </p:tgtEl>
                                        <p:attrNameLst>
                                          <p:attrName>style.visibility</p:attrName>
                                        </p:attrNameLst>
                                      </p:cBhvr>
                                      <p:to>
                                        <p:strVal val="visible"/>
                                      </p:to>
                                    </p:set>
                                    <p:animEffect transition="in" filter="blinds(horizontal)">
                                      <p:cBhvr>
                                        <p:cTn id="18" dur="500"/>
                                        <p:tgtEl>
                                          <p:spTgt spid="256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83"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9698" name="Object 2"/>
          <p:cNvGraphicFramePr>
            <a:graphicFrameLocks noChangeAspect="1"/>
          </p:cNvGraphicFramePr>
          <p:nvPr/>
        </p:nvGraphicFramePr>
        <p:xfrm>
          <a:off x="2057400" y="457200"/>
          <a:ext cx="5038725" cy="2533650"/>
        </p:xfrm>
        <a:graphic>
          <a:graphicData uri="http://schemas.openxmlformats.org/presentationml/2006/ole">
            <p:oleObj spid="_x0000_s29698" name="Gráfico" r:id="rId3" imgW="5029606" imgH="3057970" progId="Excel.Chart.8">
              <p:embed/>
            </p:oleObj>
          </a:graphicData>
        </a:graphic>
      </p:graphicFrame>
      <p:sp>
        <p:nvSpPr>
          <p:cNvPr id="29699" name="Rectangle 3"/>
          <p:cNvSpPr>
            <a:spLocks noChangeArrowheads="1"/>
          </p:cNvSpPr>
          <p:nvPr/>
        </p:nvSpPr>
        <p:spPr bwMode="auto">
          <a:xfrm>
            <a:off x="2819400" y="152400"/>
            <a:ext cx="4648200" cy="304800"/>
          </a:xfrm>
          <a:prstGeom prst="rect">
            <a:avLst/>
          </a:prstGeom>
          <a:noFill/>
          <a:ln w="9525">
            <a:noFill/>
            <a:miter lim="800000"/>
            <a:headEnd/>
            <a:tailEnd/>
          </a:ln>
          <a:effectLst/>
        </p:spPr>
        <p:txBody>
          <a:bodyPr>
            <a:spAutoFit/>
          </a:bodyPr>
          <a:lstStyle/>
          <a:p>
            <a:r>
              <a:rPr lang="es-ES" sz="1400" b="1" i="1">
                <a:latin typeface="Arial" charset="0"/>
                <a:cs typeface="Arial" charset="0"/>
              </a:rPr>
              <a:t>“</a:t>
            </a:r>
            <a:r>
              <a:rPr lang="es-ES" sz="1400" i="1">
                <a:latin typeface="Arial" charset="0"/>
                <a:cs typeface="Arial" charset="0"/>
              </a:rPr>
              <a:t>Resistencia</a:t>
            </a:r>
            <a:r>
              <a:rPr lang="es-ES" sz="1400" b="1" i="1">
                <a:latin typeface="Arial" charset="0"/>
                <a:cs typeface="Arial" charset="0"/>
              </a:rPr>
              <a:t> </a:t>
            </a:r>
            <a:r>
              <a:rPr lang="es-ES" sz="1400" i="1">
                <a:latin typeface="Arial" charset="0"/>
                <a:cs typeface="Arial" charset="0"/>
              </a:rPr>
              <a:t>a la compresión Simple a los 7 días”</a:t>
            </a:r>
            <a:r>
              <a:rPr lang="es-ES" sz="1400"/>
              <a:t> </a:t>
            </a:r>
          </a:p>
        </p:txBody>
      </p:sp>
      <p:sp>
        <p:nvSpPr>
          <p:cNvPr id="29700" name="Rectangle 4"/>
          <p:cNvSpPr>
            <a:spLocks noChangeArrowheads="1"/>
          </p:cNvSpPr>
          <p:nvPr/>
        </p:nvSpPr>
        <p:spPr bwMode="auto">
          <a:xfrm>
            <a:off x="2667000" y="3352800"/>
            <a:ext cx="4876800" cy="304800"/>
          </a:xfrm>
          <a:prstGeom prst="rect">
            <a:avLst/>
          </a:prstGeom>
          <a:noFill/>
          <a:ln w="9525">
            <a:noFill/>
            <a:miter lim="800000"/>
            <a:headEnd/>
            <a:tailEnd/>
          </a:ln>
          <a:effectLst/>
        </p:spPr>
        <p:txBody>
          <a:bodyPr>
            <a:spAutoFit/>
          </a:bodyPr>
          <a:lstStyle/>
          <a:p>
            <a:r>
              <a:rPr lang="es-ES" sz="1200" b="1" i="1">
                <a:latin typeface="Arial" charset="0"/>
                <a:cs typeface="Arial" charset="0"/>
              </a:rPr>
              <a:t> </a:t>
            </a:r>
            <a:r>
              <a:rPr lang="es-ES" sz="1400" i="1">
                <a:latin typeface="Arial" charset="0"/>
                <a:cs typeface="Arial" charset="0"/>
              </a:rPr>
              <a:t>“Resistencia a la compresión Simple a los </a:t>
            </a:r>
            <a:r>
              <a:rPr lang="es-ES_tradnl" sz="1400" i="1">
                <a:latin typeface="Arial" charset="0"/>
                <a:cs typeface="Arial" charset="0"/>
              </a:rPr>
              <a:t>14</a:t>
            </a:r>
            <a:r>
              <a:rPr lang="es-ES" sz="1400" i="1">
                <a:latin typeface="Arial" charset="0"/>
                <a:cs typeface="Arial" charset="0"/>
              </a:rPr>
              <a:t> días”</a:t>
            </a:r>
            <a:r>
              <a:rPr lang="es-ES" sz="1400"/>
              <a:t> </a:t>
            </a:r>
          </a:p>
        </p:txBody>
      </p:sp>
      <p:graphicFrame>
        <p:nvGraphicFramePr>
          <p:cNvPr id="29701" name="Object 5"/>
          <p:cNvGraphicFramePr>
            <a:graphicFrameLocks noChangeAspect="1"/>
          </p:cNvGraphicFramePr>
          <p:nvPr/>
        </p:nvGraphicFramePr>
        <p:xfrm>
          <a:off x="2133600" y="3657600"/>
          <a:ext cx="5038725" cy="2590800"/>
        </p:xfrm>
        <a:graphic>
          <a:graphicData uri="http://schemas.openxmlformats.org/presentationml/2006/ole">
            <p:oleObj spid="_x0000_s29701" name="Gráfico" r:id="rId4" imgW="5058145" imgH="2810406" progId="Excel.Char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9699"/>
                                        </p:tgtEl>
                                        <p:attrNameLst>
                                          <p:attrName>style.visibility</p:attrName>
                                        </p:attrNameLst>
                                      </p:cBhvr>
                                      <p:to>
                                        <p:strVal val="visible"/>
                                      </p:to>
                                    </p:set>
                                    <p:anim calcmode="lin" valueType="num">
                                      <p:cBhvr additive="base">
                                        <p:cTn id="7" dur="500" fill="hold"/>
                                        <p:tgtEl>
                                          <p:spTgt spid="29699"/>
                                        </p:tgtEl>
                                        <p:attrNameLst>
                                          <p:attrName>ppt_x</p:attrName>
                                        </p:attrNameLst>
                                      </p:cBhvr>
                                      <p:tavLst>
                                        <p:tav tm="0">
                                          <p:val>
                                            <p:strVal val="0-#ppt_w/2"/>
                                          </p:val>
                                        </p:tav>
                                        <p:tav tm="100000">
                                          <p:val>
                                            <p:strVal val="#ppt_x"/>
                                          </p:val>
                                        </p:tav>
                                      </p:tavLst>
                                    </p:anim>
                                    <p:anim calcmode="lin" valueType="num">
                                      <p:cBhvr additive="base">
                                        <p:cTn id="8" dur="500" fill="hold"/>
                                        <p:tgtEl>
                                          <p:spTgt spid="2969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9700"/>
                                        </p:tgtEl>
                                        <p:attrNameLst>
                                          <p:attrName>style.visibility</p:attrName>
                                        </p:attrNameLst>
                                      </p:cBhvr>
                                      <p:to>
                                        <p:strVal val="visible"/>
                                      </p:to>
                                    </p:set>
                                    <p:anim calcmode="lin" valueType="num">
                                      <p:cBhvr additive="base">
                                        <p:cTn id="13" dur="500" fill="hold"/>
                                        <p:tgtEl>
                                          <p:spTgt spid="29700"/>
                                        </p:tgtEl>
                                        <p:attrNameLst>
                                          <p:attrName>ppt_x</p:attrName>
                                        </p:attrNameLst>
                                      </p:cBhvr>
                                      <p:tavLst>
                                        <p:tav tm="0">
                                          <p:val>
                                            <p:strVal val="0-#ppt_w/2"/>
                                          </p:val>
                                        </p:tav>
                                        <p:tav tm="100000">
                                          <p:val>
                                            <p:strVal val="#ppt_x"/>
                                          </p:val>
                                        </p:tav>
                                      </p:tavLst>
                                    </p:anim>
                                    <p:anim calcmode="lin" valueType="num">
                                      <p:cBhvr additive="base">
                                        <p:cTn id="14" dur="500" fill="hold"/>
                                        <p:tgtEl>
                                          <p:spTgt spid="2970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autoUpdateAnimBg="0"/>
      <p:bldP spid="29700"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ChangeArrowheads="1"/>
          </p:cNvSpPr>
          <p:nvPr/>
        </p:nvSpPr>
        <p:spPr bwMode="auto">
          <a:xfrm>
            <a:off x="2209800" y="228600"/>
            <a:ext cx="5257800" cy="517525"/>
          </a:xfrm>
          <a:prstGeom prst="rect">
            <a:avLst/>
          </a:prstGeom>
          <a:noFill/>
          <a:ln w="9525">
            <a:noFill/>
            <a:miter lim="800000"/>
            <a:headEnd/>
            <a:tailEnd/>
          </a:ln>
          <a:effectLst/>
        </p:spPr>
        <p:txBody>
          <a:bodyPr>
            <a:spAutoFit/>
          </a:bodyPr>
          <a:lstStyle/>
          <a:p>
            <a:pPr algn="ctr"/>
            <a:r>
              <a:rPr lang="es-ES" sz="1200" i="1">
                <a:latin typeface="Arial" charset="0"/>
                <a:cs typeface="Arial" charset="0"/>
              </a:rPr>
              <a:t>“</a:t>
            </a:r>
            <a:r>
              <a:rPr lang="es-ES" sz="1400" i="1">
                <a:latin typeface="Arial" charset="0"/>
                <a:cs typeface="Arial" charset="0"/>
              </a:rPr>
              <a:t>Resistencia a la compresión Simple a los 28 días”</a:t>
            </a:r>
            <a:endParaRPr lang="es-ES" sz="1400">
              <a:cs typeface="Times New Roman" pitchFamily="18" charset="0"/>
            </a:endParaRPr>
          </a:p>
          <a:p>
            <a:pPr eaLnBrk="0" hangingPunct="0"/>
            <a:endParaRPr lang="es-ES" sz="1400"/>
          </a:p>
        </p:txBody>
      </p:sp>
      <p:sp>
        <p:nvSpPr>
          <p:cNvPr id="30723" name="Rectangle 3"/>
          <p:cNvSpPr>
            <a:spLocks noChangeArrowheads="1"/>
          </p:cNvSpPr>
          <p:nvPr/>
        </p:nvSpPr>
        <p:spPr bwMode="auto">
          <a:xfrm>
            <a:off x="2057400" y="3352800"/>
            <a:ext cx="5257800" cy="517525"/>
          </a:xfrm>
          <a:prstGeom prst="rect">
            <a:avLst/>
          </a:prstGeom>
          <a:noFill/>
          <a:ln w="9525">
            <a:noFill/>
            <a:miter lim="800000"/>
            <a:headEnd/>
            <a:tailEnd/>
          </a:ln>
          <a:effectLst/>
        </p:spPr>
        <p:txBody>
          <a:bodyPr>
            <a:spAutoFit/>
          </a:bodyPr>
          <a:lstStyle/>
          <a:p>
            <a:pPr algn="ctr"/>
            <a:r>
              <a:rPr lang="es-ES" sz="1200" i="1">
                <a:latin typeface="Arial" charset="0"/>
                <a:cs typeface="Arial" charset="0"/>
              </a:rPr>
              <a:t>“</a:t>
            </a:r>
            <a:r>
              <a:rPr lang="es-ES" sz="1400" i="1">
                <a:latin typeface="Arial" charset="0"/>
                <a:cs typeface="Arial" charset="0"/>
              </a:rPr>
              <a:t>Resistencia a la compresión Simple a los </a:t>
            </a:r>
            <a:r>
              <a:rPr lang="es-ES_tradnl" sz="1400" i="1">
                <a:latin typeface="Arial" charset="0"/>
                <a:cs typeface="Arial" charset="0"/>
              </a:rPr>
              <a:t>90</a:t>
            </a:r>
            <a:r>
              <a:rPr lang="es-ES" sz="1400" i="1">
                <a:latin typeface="Arial" charset="0"/>
                <a:cs typeface="Arial" charset="0"/>
              </a:rPr>
              <a:t> días”</a:t>
            </a:r>
            <a:endParaRPr lang="es-ES" sz="1400">
              <a:cs typeface="Times New Roman" pitchFamily="18" charset="0"/>
            </a:endParaRPr>
          </a:p>
          <a:p>
            <a:pPr eaLnBrk="0" hangingPunct="0"/>
            <a:endParaRPr lang="es-ES" sz="1400"/>
          </a:p>
        </p:txBody>
      </p:sp>
      <p:graphicFrame>
        <p:nvGraphicFramePr>
          <p:cNvPr id="30724" name="Object 4"/>
          <p:cNvGraphicFramePr>
            <a:graphicFrameLocks noChangeAspect="1"/>
          </p:cNvGraphicFramePr>
          <p:nvPr/>
        </p:nvGraphicFramePr>
        <p:xfrm>
          <a:off x="1981200" y="533400"/>
          <a:ext cx="5038725" cy="2701925"/>
        </p:xfrm>
        <a:graphic>
          <a:graphicData uri="http://schemas.openxmlformats.org/presentationml/2006/ole">
            <p:oleObj spid="_x0000_s30724" name="Gráfico" r:id="rId3" imgW="5400966" imgH="3019772" progId="Excel.Chart.8">
              <p:embed/>
            </p:oleObj>
          </a:graphicData>
        </a:graphic>
      </p:graphicFrame>
      <p:graphicFrame>
        <p:nvGraphicFramePr>
          <p:cNvPr id="30725" name="Object 5"/>
          <p:cNvGraphicFramePr>
            <a:graphicFrameLocks noChangeAspect="1"/>
          </p:cNvGraphicFramePr>
          <p:nvPr/>
        </p:nvGraphicFramePr>
        <p:xfrm>
          <a:off x="1981200" y="3657600"/>
          <a:ext cx="5038725" cy="2693988"/>
        </p:xfrm>
        <a:graphic>
          <a:graphicData uri="http://schemas.openxmlformats.org/presentationml/2006/ole">
            <p:oleObj spid="_x0000_s30725" name="Gráfico" r:id="rId4" imgW="5296205" imgH="2829145" progId="Excel.Char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0722"/>
                                        </p:tgtEl>
                                        <p:attrNameLst>
                                          <p:attrName>style.visibility</p:attrName>
                                        </p:attrNameLst>
                                      </p:cBhvr>
                                      <p:to>
                                        <p:strVal val="visible"/>
                                      </p:to>
                                    </p:set>
                                    <p:anim calcmode="lin" valueType="num">
                                      <p:cBhvr additive="base">
                                        <p:cTn id="7" dur="500" fill="hold"/>
                                        <p:tgtEl>
                                          <p:spTgt spid="30722"/>
                                        </p:tgtEl>
                                        <p:attrNameLst>
                                          <p:attrName>ppt_x</p:attrName>
                                        </p:attrNameLst>
                                      </p:cBhvr>
                                      <p:tavLst>
                                        <p:tav tm="0">
                                          <p:val>
                                            <p:strVal val="0-#ppt_w/2"/>
                                          </p:val>
                                        </p:tav>
                                        <p:tav tm="100000">
                                          <p:val>
                                            <p:strVal val="#ppt_x"/>
                                          </p:val>
                                        </p:tav>
                                      </p:tavLst>
                                    </p:anim>
                                    <p:anim calcmode="lin" valueType="num">
                                      <p:cBhvr additive="base">
                                        <p:cTn id="8" dur="500" fill="hold"/>
                                        <p:tgtEl>
                                          <p:spTgt spid="307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0723"/>
                                        </p:tgtEl>
                                        <p:attrNameLst>
                                          <p:attrName>style.visibility</p:attrName>
                                        </p:attrNameLst>
                                      </p:cBhvr>
                                      <p:to>
                                        <p:strVal val="visible"/>
                                      </p:to>
                                    </p:set>
                                    <p:anim calcmode="lin" valueType="num">
                                      <p:cBhvr additive="base">
                                        <p:cTn id="13" dur="500" fill="hold"/>
                                        <p:tgtEl>
                                          <p:spTgt spid="30723"/>
                                        </p:tgtEl>
                                        <p:attrNameLst>
                                          <p:attrName>ppt_x</p:attrName>
                                        </p:attrNameLst>
                                      </p:cBhvr>
                                      <p:tavLst>
                                        <p:tav tm="0">
                                          <p:val>
                                            <p:strVal val="1+#ppt_w/2"/>
                                          </p:val>
                                        </p:tav>
                                        <p:tav tm="100000">
                                          <p:val>
                                            <p:strVal val="#ppt_x"/>
                                          </p:val>
                                        </p:tav>
                                      </p:tavLst>
                                    </p:anim>
                                    <p:anim calcmode="lin" valueType="num">
                                      <p:cBhvr additive="base">
                                        <p:cTn id="14" dur="500" fill="hold"/>
                                        <p:tgtEl>
                                          <p:spTgt spid="3072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utoUpdateAnimBg="0"/>
      <p:bldP spid="30723"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ChangeArrowheads="1"/>
          </p:cNvSpPr>
          <p:nvPr/>
        </p:nvSpPr>
        <p:spPr bwMode="auto">
          <a:xfrm>
            <a:off x="228600" y="381000"/>
            <a:ext cx="6400800" cy="1368425"/>
          </a:xfrm>
          <a:prstGeom prst="rect">
            <a:avLst/>
          </a:prstGeom>
          <a:noFill/>
          <a:ln w="9525">
            <a:noFill/>
            <a:miter lim="800000"/>
            <a:headEnd/>
            <a:tailEnd/>
          </a:ln>
          <a:effectLst/>
        </p:spPr>
        <p:txBody>
          <a:bodyPr>
            <a:spAutoFit/>
          </a:bodyPr>
          <a:lstStyle/>
          <a:p>
            <a:pPr>
              <a:tabLst>
                <a:tab pos="450850" algn="l"/>
                <a:tab pos="900113" algn="l"/>
              </a:tabLst>
            </a:pPr>
            <a:r>
              <a:rPr lang="es-ES" sz="1400" b="1">
                <a:latin typeface="Arial" charset="0"/>
                <a:cs typeface="Arial" charset="0"/>
              </a:rPr>
              <a:t>Resistencia a la Tracción por Compresión Diametral.</a:t>
            </a:r>
            <a:r>
              <a:rPr lang="es-ES_tradnl" sz="1400" b="1">
                <a:latin typeface="Arial" charset="0"/>
                <a:cs typeface="Arial" charset="0"/>
              </a:rPr>
              <a:t> (</a:t>
            </a:r>
            <a:r>
              <a:rPr lang="es-ES" sz="1400" b="1">
                <a:latin typeface="Arial" charset="0"/>
                <a:cs typeface="Times New Roman" pitchFamily="18" charset="0"/>
              </a:rPr>
              <a:t>ASTM C 496 – 96</a:t>
            </a:r>
            <a:r>
              <a:rPr lang="es-ES_tradnl" sz="1400" b="1">
                <a:latin typeface="Arial" charset="0"/>
                <a:cs typeface="Times New Roman" pitchFamily="18" charset="0"/>
              </a:rPr>
              <a:t>)</a:t>
            </a:r>
            <a:endParaRPr lang="es-ES_tradnl" sz="1400" b="1">
              <a:cs typeface="Times New Roman" pitchFamily="18" charset="0"/>
            </a:endParaRPr>
          </a:p>
          <a:p>
            <a:pPr>
              <a:tabLst>
                <a:tab pos="450850" algn="l"/>
                <a:tab pos="900113" algn="l"/>
              </a:tabLst>
            </a:pPr>
            <a:endParaRPr lang="es-ES_tradnl" sz="1400" b="1">
              <a:cs typeface="Times New Roman" pitchFamily="18" charset="0"/>
            </a:endParaRPr>
          </a:p>
          <a:p>
            <a:pPr>
              <a:tabLst>
                <a:tab pos="450850" algn="l"/>
                <a:tab pos="900113" algn="l"/>
              </a:tabLst>
            </a:pPr>
            <a:r>
              <a:rPr lang="es-ES" sz="1400">
                <a:latin typeface="Arial" charset="0"/>
                <a:cs typeface="Times New Roman" pitchFamily="18" charset="0"/>
              </a:rPr>
              <a:t>De la misma manera que en el ensayo de Resistencia a la </a:t>
            </a:r>
            <a:r>
              <a:rPr lang="es-ES_tradnl" sz="1400">
                <a:latin typeface="Arial" charset="0"/>
                <a:cs typeface="Times New Roman" pitchFamily="18" charset="0"/>
              </a:rPr>
              <a:t>   </a:t>
            </a:r>
          </a:p>
          <a:p>
            <a:pPr>
              <a:tabLst>
                <a:tab pos="450850" algn="l"/>
                <a:tab pos="900113" algn="l"/>
              </a:tabLst>
            </a:pPr>
            <a:r>
              <a:rPr lang="es-ES" sz="1400">
                <a:latin typeface="Arial" charset="0"/>
                <a:cs typeface="Times New Roman" pitchFamily="18" charset="0"/>
              </a:rPr>
              <a:t>compresión simple, la elaboración de los cilindros en este ensayo es </a:t>
            </a:r>
            <a:endParaRPr lang="es-ES_tradnl" sz="1400">
              <a:latin typeface="Arial" charset="0"/>
              <a:cs typeface="Times New Roman" pitchFamily="18" charset="0"/>
            </a:endParaRPr>
          </a:p>
          <a:p>
            <a:pPr>
              <a:tabLst>
                <a:tab pos="450850" algn="l"/>
                <a:tab pos="900113" algn="l"/>
              </a:tabLst>
            </a:pPr>
            <a:r>
              <a:rPr lang="es-ES_tradnl" sz="1400">
                <a:latin typeface="Arial" charset="0"/>
                <a:cs typeface="Times New Roman" pitchFamily="18" charset="0"/>
              </a:rPr>
              <a:t>ig</a:t>
            </a:r>
            <a:r>
              <a:rPr lang="es-ES" sz="1400">
                <a:latin typeface="Arial" charset="0"/>
                <a:cs typeface="Times New Roman" pitchFamily="18" charset="0"/>
              </a:rPr>
              <a:t>ual, se utiliza la dosificación para cada % de zeolita</a:t>
            </a:r>
            <a:r>
              <a:rPr lang="es-ES" sz="1400">
                <a:latin typeface="Arial" charset="0"/>
                <a:cs typeface="Arial" charset="0"/>
              </a:rPr>
              <a:t>  </a:t>
            </a:r>
            <a:endParaRPr lang="es-ES" sz="1400">
              <a:cs typeface="Times New Roman" pitchFamily="18" charset="0"/>
            </a:endParaRPr>
          </a:p>
          <a:p>
            <a:pPr eaLnBrk="0" hangingPunct="0">
              <a:tabLst>
                <a:tab pos="450850" algn="l"/>
                <a:tab pos="900113" algn="l"/>
              </a:tabLst>
            </a:pPr>
            <a:endParaRPr lang="es-ES" sz="1400"/>
          </a:p>
        </p:txBody>
      </p:sp>
      <p:pic>
        <p:nvPicPr>
          <p:cNvPr id="31747" name="Picture 3" descr="..\..\disco\fotos\armazon_t.jpg"/>
          <p:cNvPicPr>
            <a:picLocks noChangeAspect="1" noChangeArrowheads="1"/>
          </p:cNvPicPr>
          <p:nvPr/>
        </p:nvPicPr>
        <p:blipFill>
          <a:blip r:embed="rId2" cstate="print"/>
          <a:srcRect/>
          <a:stretch>
            <a:fillRect/>
          </a:stretch>
        </p:blipFill>
        <p:spPr bwMode="auto">
          <a:xfrm>
            <a:off x="533400" y="3124200"/>
            <a:ext cx="3598863" cy="2166938"/>
          </a:xfrm>
          <a:prstGeom prst="rect">
            <a:avLst/>
          </a:prstGeom>
          <a:noFill/>
          <a:ln w="9525">
            <a:noFill/>
            <a:miter lim="800000"/>
            <a:headEnd/>
            <a:tailEnd/>
          </a:ln>
        </p:spPr>
      </p:pic>
      <p:sp>
        <p:nvSpPr>
          <p:cNvPr id="31748" name="Rectangle 4"/>
          <p:cNvSpPr>
            <a:spLocks noChangeArrowheads="1"/>
          </p:cNvSpPr>
          <p:nvPr/>
        </p:nvSpPr>
        <p:spPr bwMode="auto">
          <a:xfrm>
            <a:off x="0" y="2133600"/>
            <a:ext cx="4953000" cy="730250"/>
          </a:xfrm>
          <a:prstGeom prst="rect">
            <a:avLst/>
          </a:prstGeom>
          <a:noFill/>
          <a:ln w="9525">
            <a:noFill/>
            <a:miter lim="800000"/>
            <a:headEnd/>
            <a:tailEnd/>
          </a:ln>
          <a:effectLst/>
        </p:spPr>
        <p:txBody>
          <a:bodyPr>
            <a:spAutoFit/>
          </a:bodyPr>
          <a:lstStyle/>
          <a:p>
            <a:pPr algn="ctr"/>
            <a:r>
              <a:rPr lang="es-ES" sz="1400" i="1">
                <a:latin typeface="Arial" charset="0"/>
                <a:cs typeface="Arial" charset="0"/>
              </a:rPr>
              <a:t>“Estructura requerida para la  prueba de tracción por compresión diametral” </a:t>
            </a:r>
            <a:endParaRPr lang="es-ES" sz="1400" b="1">
              <a:cs typeface="Times New Roman" pitchFamily="18" charset="0"/>
            </a:endParaRPr>
          </a:p>
          <a:p>
            <a:pPr eaLnBrk="0" hangingPunct="0"/>
            <a:endParaRPr lang="es-ES" sz="1400"/>
          </a:p>
        </p:txBody>
      </p:sp>
      <p:pic>
        <p:nvPicPr>
          <p:cNvPr id="31749" name="Picture 5" descr="..\..\disco\fotos\prensa_t_rn.jpg"/>
          <p:cNvPicPr>
            <a:picLocks noChangeAspect="1" noChangeArrowheads="1"/>
          </p:cNvPicPr>
          <p:nvPr/>
        </p:nvPicPr>
        <p:blipFill>
          <a:blip r:embed="rId3" cstate="print"/>
          <a:srcRect/>
          <a:stretch>
            <a:fillRect/>
          </a:stretch>
        </p:blipFill>
        <p:spPr bwMode="auto">
          <a:xfrm>
            <a:off x="5181600" y="2133600"/>
            <a:ext cx="2160588" cy="3302000"/>
          </a:xfrm>
          <a:prstGeom prst="rect">
            <a:avLst/>
          </a:prstGeom>
          <a:noFill/>
          <a:ln w="9525">
            <a:noFill/>
            <a:miter lim="800000"/>
            <a:headEnd/>
            <a:tailEnd/>
          </a:ln>
        </p:spPr>
      </p:pic>
      <p:sp>
        <p:nvSpPr>
          <p:cNvPr id="31750" name="Text Box 6"/>
          <p:cNvSpPr txBox="1">
            <a:spLocks noChangeArrowheads="1"/>
          </p:cNvSpPr>
          <p:nvPr/>
        </p:nvSpPr>
        <p:spPr bwMode="auto">
          <a:xfrm>
            <a:off x="7467600" y="2286000"/>
            <a:ext cx="1447800" cy="2432050"/>
          </a:xfrm>
          <a:prstGeom prst="rect">
            <a:avLst/>
          </a:prstGeom>
          <a:noFill/>
          <a:ln w="9525">
            <a:noFill/>
            <a:miter lim="800000"/>
            <a:headEnd/>
            <a:tailEnd/>
          </a:ln>
          <a:effectLst/>
        </p:spPr>
        <p:txBody>
          <a:bodyPr>
            <a:spAutoFit/>
          </a:bodyPr>
          <a:lstStyle/>
          <a:p>
            <a:pPr>
              <a:spcBef>
                <a:spcPct val="50000"/>
              </a:spcBef>
            </a:pPr>
            <a:r>
              <a:rPr lang="es-ES_tradnl" sz="1400" i="1">
                <a:latin typeface="Arial" charset="0"/>
                <a:cs typeface="Arial" charset="0"/>
              </a:rPr>
              <a:t>“ Rotura de cilindro en Tracción por Compresión Diametral en la Prensa”. Esta prueba se realizo en cada edad y dosificación de zeolita</a:t>
            </a:r>
            <a:endParaRPr lang="es-E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box(in)">
                                      <p:cBhvr>
                                        <p:cTn id="7" dur="500"/>
                                        <p:tgtEl>
                                          <p:spTgt spid="3174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1747"/>
                                        </p:tgtEl>
                                        <p:attrNameLst>
                                          <p:attrName>style.visibility</p:attrName>
                                        </p:attrNameLst>
                                      </p:cBhvr>
                                      <p:to>
                                        <p:strVal val="visible"/>
                                      </p:to>
                                    </p:set>
                                    <p:animEffect transition="in" filter="blinds(horizontal)">
                                      <p:cBhvr>
                                        <p:cTn id="12" dur="500"/>
                                        <p:tgtEl>
                                          <p:spTgt spid="31747"/>
                                        </p:tgtEl>
                                      </p:cBhvr>
                                    </p:animEffect>
                                  </p:childTnLst>
                                </p:cTn>
                              </p:par>
                            </p:childTnLst>
                          </p:cTn>
                        </p:par>
                      </p:childTnLst>
                    </p:cTn>
                  </p:par>
                  <p:par>
                    <p:cTn id="13" fill="hold">
                      <p:stCondLst>
                        <p:cond delay="indefinite"/>
                      </p:stCondLst>
                      <p:childTnLst>
                        <p:par>
                          <p:cTn id="14" fill="hold">
                            <p:stCondLst>
                              <p:cond delay="0"/>
                            </p:stCondLst>
                            <p:childTnLst>
                              <p:par>
                                <p:cTn id="15" presetID="7" presetClass="entr" presetSubtype="4" fill="hold" grpId="0" nodeType="clickEffect">
                                  <p:stCondLst>
                                    <p:cond delay="0"/>
                                  </p:stCondLst>
                                  <p:childTnLst>
                                    <p:set>
                                      <p:cBhvr>
                                        <p:cTn id="16" dur="1" fill="hold">
                                          <p:stCondLst>
                                            <p:cond delay="0"/>
                                          </p:stCondLst>
                                        </p:cTn>
                                        <p:tgtEl>
                                          <p:spTgt spid="31748"/>
                                        </p:tgtEl>
                                        <p:attrNameLst>
                                          <p:attrName>style.visibility</p:attrName>
                                        </p:attrNameLst>
                                      </p:cBhvr>
                                      <p:to>
                                        <p:strVal val="visible"/>
                                      </p:to>
                                    </p:set>
                                    <p:anim calcmode="lin" valueType="num">
                                      <p:cBhvr additive="base">
                                        <p:cTn id="17" dur="5000" fill="hold"/>
                                        <p:tgtEl>
                                          <p:spTgt spid="31748"/>
                                        </p:tgtEl>
                                        <p:attrNameLst>
                                          <p:attrName>ppt_x</p:attrName>
                                        </p:attrNameLst>
                                      </p:cBhvr>
                                      <p:tavLst>
                                        <p:tav tm="0">
                                          <p:val>
                                            <p:strVal val="#ppt_x"/>
                                          </p:val>
                                        </p:tav>
                                        <p:tav tm="100000">
                                          <p:val>
                                            <p:strVal val="#ppt_x"/>
                                          </p:val>
                                        </p:tav>
                                      </p:tavLst>
                                    </p:anim>
                                    <p:anim calcmode="lin" valueType="num">
                                      <p:cBhvr additive="base">
                                        <p:cTn id="18" dur="5000" fill="hold"/>
                                        <p:tgtEl>
                                          <p:spTgt spid="3174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9" presetClass="entr" presetSubtype="0" fill="hold" nodeType="clickEffect">
                                  <p:stCondLst>
                                    <p:cond delay="0"/>
                                  </p:stCondLst>
                                  <p:childTnLst>
                                    <p:set>
                                      <p:cBhvr>
                                        <p:cTn id="22" dur="1" fill="hold">
                                          <p:stCondLst>
                                            <p:cond delay="0"/>
                                          </p:stCondLst>
                                        </p:cTn>
                                        <p:tgtEl>
                                          <p:spTgt spid="31749"/>
                                        </p:tgtEl>
                                        <p:attrNameLst>
                                          <p:attrName>style.visibility</p:attrName>
                                        </p:attrNameLst>
                                      </p:cBhvr>
                                      <p:to>
                                        <p:strVal val="visible"/>
                                      </p:to>
                                    </p:set>
                                    <p:animEffect transition="in" filter="dissolve">
                                      <p:cBhvr>
                                        <p:cTn id="23" dur="500"/>
                                        <p:tgtEl>
                                          <p:spTgt spid="31749"/>
                                        </p:tgtEl>
                                      </p:cBhvr>
                                    </p:animEffect>
                                  </p:childTnLst>
                                </p:cTn>
                              </p:par>
                            </p:childTnLst>
                          </p:cTn>
                        </p:par>
                      </p:childTnLst>
                    </p:cTn>
                  </p:par>
                  <p:par>
                    <p:cTn id="24" fill="hold">
                      <p:stCondLst>
                        <p:cond delay="indefinite"/>
                      </p:stCondLst>
                      <p:childTnLst>
                        <p:par>
                          <p:cTn id="25" fill="hold">
                            <p:stCondLst>
                              <p:cond delay="0"/>
                            </p:stCondLst>
                            <p:childTnLst>
                              <p:par>
                                <p:cTn id="26" presetID="4" presetClass="entr" presetSubtype="16" fill="hold" grpId="0" nodeType="clickEffect">
                                  <p:stCondLst>
                                    <p:cond delay="0"/>
                                  </p:stCondLst>
                                  <p:childTnLst>
                                    <p:set>
                                      <p:cBhvr>
                                        <p:cTn id="27" dur="1" fill="hold">
                                          <p:stCondLst>
                                            <p:cond delay="0"/>
                                          </p:stCondLst>
                                        </p:cTn>
                                        <p:tgtEl>
                                          <p:spTgt spid="31750"/>
                                        </p:tgtEl>
                                        <p:attrNameLst>
                                          <p:attrName>style.visibility</p:attrName>
                                        </p:attrNameLst>
                                      </p:cBhvr>
                                      <p:to>
                                        <p:strVal val="visible"/>
                                      </p:to>
                                    </p:set>
                                    <p:animEffect transition="in" filter="box(in)">
                                      <p:cBhvr>
                                        <p:cTn id="28" dur="500"/>
                                        <p:tgtEl>
                                          <p:spTgt spid="317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utoUpdateAnimBg="0"/>
      <p:bldP spid="31748" grpId="0" autoUpdateAnimBg="0"/>
      <p:bldP spid="31750"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824" name="Group 56"/>
          <p:cNvGraphicFramePr>
            <a:graphicFrameLocks noGrp="1"/>
          </p:cNvGraphicFramePr>
          <p:nvPr/>
        </p:nvGraphicFramePr>
        <p:xfrm>
          <a:off x="1828800" y="2819400"/>
          <a:ext cx="5715000" cy="2514600"/>
        </p:xfrm>
        <a:graphic>
          <a:graphicData uri="http://schemas.openxmlformats.org/drawingml/2006/table">
            <a:tbl>
              <a:tblPr/>
              <a:tblGrid>
                <a:gridCol w="914400"/>
                <a:gridCol w="914400"/>
                <a:gridCol w="914400"/>
                <a:gridCol w="914400"/>
                <a:gridCol w="990600"/>
                <a:gridCol w="1066800"/>
              </a:tblGrid>
              <a:tr h="533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rPr>
                        <a:t>(Días)</a:t>
                      </a:r>
                      <a:endParaRPr kumimoji="0" lang="es-ES" sz="14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30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7</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3.2</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3.37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3.66</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3.38</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2.94</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73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14</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3.69</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3.71</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4.21</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3.19</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3.05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28</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3.16</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3.22</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4.10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3.23</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3.15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75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90</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3.13</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3.60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4.25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3.28</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3.19</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32814" name="Group 46"/>
          <p:cNvGraphicFramePr>
            <a:graphicFrameLocks noGrp="1"/>
          </p:cNvGraphicFramePr>
          <p:nvPr/>
        </p:nvGraphicFramePr>
        <p:xfrm>
          <a:off x="1828800" y="2133600"/>
          <a:ext cx="5715000" cy="558800"/>
        </p:xfrm>
        <a:graphic>
          <a:graphicData uri="http://schemas.openxmlformats.org/drawingml/2006/table">
            <a:tbl>
              <a:tblPr/>
              <a:tblGrid>
                <a:gridCol w="914400"/>
                <a:gridCol w="480060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_tradnl" sz="1400" b="1" i="0" u="none" strike="noStrike" cap="none" normalizeH="0" baseline="0" smtClean="0">
                        <a:ln>
                          <a:noFill/>
                        </a:ln>
                        <a:solidFill>
                          <a:schemeClr val="tx1"/>
                        </a:solidFill>
                        <a:effectLst/>
                        <a:latin typeface="Arial" charset="0"/>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rPr>
                        <a:t>Edad</a:t>
                      </a:r>
                      <a:endParaRPr kumimoji="0" lang="es-ES" sz="14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2800" b="0" i="0" u="none" strike="noStrike" cap="none" normalizeH="0" baseline="0" smtClean="0">
                          <a:ln>
                            <a:noFill/>
                          </a:ln>
                          <a:solidFill>
                            <a:schemeClr val="tx1"/>
                          </a:solidFill>
                          <a:effectLst/>
                          <a:latin typeface="Times New Roman" pitchFamily="18" charset="0"/>
                        </a:rPr>
                        <a:t>         </a:t>
                      </a:r>
                      <a:r>
                        <a:rPr kumimoji="0" lang="es-ES_tradnl" sz="1400" b="1" i="0" u="none" strike="noStrike" cap="none" normalizeH="0" baseline="0" smtClean="0">
                          <a:ln>
                            <a:noFill/>
                          </a:ln>
                          <a:solidFill>
                            <a:schemeClr val="tx1"/>
                          </a:solidFill>
                          <a:effectLst/>
                          <a:latin typeface="Arial" charset="0"/>
                        </a:rPr>
                        <a:t>Resistencia (Mpa)</a:t>
                      </a:r>
                      <a:endParaRPr kumimoji="0" lang="es-ES" sz="1400" b="1"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2822" name="Rectangle 54"/>
          <p:cNvSpPr>
            <a:spLocks noChangeArrowheads="1"/>
          </p:cNvSpPr>
          <p:nvPr/>
        </p:nvSpPr>
        <p:spPr bwMode="auto">
          <a:xfrm>
            <a:off x="609600" y="1371600"/>
            <a:ext cx="7620000" cy="517525"/>
          </a:xfrm>
          <a:prstGeom prst="rect">
            <a:avLst/>
          </a:prstGeom>
          <a:noFill/>
          <a:ln w="9525">
            <a:noFill/>
            <a:miter lim="800000"/>
            <a:headEnd/>
            <a:tailEnd/>
          </a:ln>
          <a:effectLst/>
        </p:spPr>
        <p:txBody>
          <a:bodyPr>
            <a:spAutoFit/>
          </a:bodyPr>
          <a:lstStyle/>
          <a:p>
            <a:pPr algn="ctr"/>
            <a:r>
              <a:rPr lang="es-ES" sz="1400" i="1">
                <a:latin typeface="Arial" charset="0"/>
                <a:cs typeface="Arial" charset="0"/>
              </a:rPr>
              <a:t>“</a:t>
            </a:r>
            <a:r>
              <a:rPr lang="es-ES_tradnl" sz="1400" i="1">
                <a:latin typeface="Arial" charset="0"/>
                <a:cs typeface="Arial" charset="0"/>
              </a:rPr>
              <a:t>Resultados de la </a:t>
            </a:r>
            <a:r>
              <a:rPr lang="es-ES" sz="1400" i="1">
                <a:latin typeface="Arial" charset="0"/>
                <a:cs typeface="Arial" charset="0"/>
              </a:rPr>
              <a:t>Resistencia a la</a:t>
            </a:r>
            <a:r>
              <a:rPr lang="es-ES_tradnl" sz="1400" i="1">
                <a:latin typeface="Arial" charset="0"/>
                <a:cs typeface="Arial" charset="0"/>
              </a:rPr>
              <a:t> </a:t>
            </a:r>
            <a:r>
              <a:rPr lang="es-ES" sz="1400" i="1">
                <a:latin typeface="Arial" charset="0"/>
                <a:cs typeface="Arial" charset="0"/>
              </a:rPr>
              <a:t>Tracción por Compresión Diametral”</a:t>
            </a:r>
          </a:p>
          <a:p>
            <a:pPr algn="ctr"/>
            <a:endParaRPr lang="es-ES" sz="1400" i="1">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1" fill="hold" grpId="0" nodeType="clickEffect">
                                  <p:stCondLst>
                                    <p:cond delay="0"/>
                                  </p:stCondLst>
                                  <p:childTnLst>
                                    <p:set>
                                      <p:cBhvr>
                                        <p:cTn id="6" dur="1" fill="hold">
                                          <p:stCondLst>
                                            <p:cond delay="0"/>
                                          </p:stCondLst>
                                        </p:cTn>
                                        <p:tgtEl>
                                          <p:spTgt spid="32822"/>
                                        </p:tgtEl>
                                        <p:attrNameLst>
                                          <p:attrName>style.visibility</p:attrName>
                                        </p:attrNameLst>
                                      </p:cBhvr>
                                      <p:to>
                                        <p:strVal val="visible"/>
                                      </p:to>
                                    </p:set>
                                    <p:anim calcmode="lin" valueType="num">
                                      <p:cBhvr additive="base">
                                        <p:cTn id="7" dur="5000" fill="hold"/>
                                        <p:tgtEl>
                                          <p:spTgt spid="32822"/>
                                        </p:tgtEl>
                                        <p:attrNameLst>
                                          <p:attrName>ppt_x</p:attrName>
                                        </p:attrNameLst>
                                      </p:cBhvr>
                                      <p:tavLst>
                                        <p:tav tm="0">
                                          <p:val>
                                            <p:strVal val="#ppt_x"/>
                                          </p:val>
                                        </p:tav>
                                        <p:tav tm="100000">
                                          <p:val>
                                            <p:strVal val="#ppt_x"/>
                                          </p:val>
                                        </p:tav>
                                      </p:tavLst>
                                    </p:anim>
                                    <p:anim calcmode="lin" valueType="num">
                                      <p:cBhvr additive="base">
                                        <p:cTn id="8" dur="5000" fill="hold"/>
                                        <p:tgtEl>
                                          <p:spTgt spid="32822"/>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2824"/>
                                        </p:tgtEl>
                                        <p:attrNameLst>
                                          <p:attrName>style.visibility</p:attrName>
                                        </p:attrNameLst>
                                      </p:cBhvr>
                                      <p:to>
                                        <p:strVal val="visible"/>
                                      </p:to>
                                    </p:set>
                                    <p:animEffect transition="in" filter="blinds(horizontal)">
                                      <p:cBhvr>
                                        <p:cTn id="13" dur="500"/>
                                        <p:tgtEl>
                                          <p:spTgt spid="32824"/>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32814"/>
                                        </p:tgtEl>
                                        <p:attrNameLst>
                                          <p:attrName>style.visibility</p:attrName>
                                        </p:attrNameLst>
                                      </p:cBhvr>
                                      <p:to>
                                        <p:strVal val="visible"/>
                                      </p:to>
                                    </p:set>
                                    <p:animEffect transition="in" filter="blinds(horizontal)">
                                      <p:cBhvr>
                                        <p:cTn id="18" dur="500"/>
                                        <p:tgtEl>
                                          <p:spTgt spid="328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822"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ChangeArrowheads="1"/>
          </p:cNvSpPr>
          <p:nvPr/>
        </p:nvSpPr>
        <p:spPr bwMode="auto">
          <a:xfrm>
            <a:off x="838200" y="228600"/>
            <a:ext cx="7010400" cy="517525"/>
          </a:xfrm>
          <a:prstGeom prst="rect">
            <a:avLst/>
          </a:prstGeom>
          <a:noFill/>
          <a:ln w="9525">
            <a:noFill/>
            <a:miter lim="800000"/>
            <a:headEnd/>
            <a:tailEnd/>
          </a:ln>
          <a:effectLst/>
        </p:spPr>
        <p:txBody>
          <a:bodyPr>
            <a:spAutoFit/>
          </a:bodyPr>
          <a:lstStyle/>
          <a:p>
            <a:pPr algn="ctr"/>
            <a:r>
              <a:rPr lang="es-ES" sz="1200" i="1">
                <a:latin typeface="Arial" charset="0"/>
                <a:cs typeface="Arial" charset="0"/>
              </a:rPr>
              <a:t> </a:t>
            </a:r>
            <a:r>
              <a:rPr lang="es-ES" sz="1400" i="1">
                <a:latin typeface="Arial" charset="0"/>
                <a:cs typeface="Arial" charset="0"/>
              </a:rPr>
              <a:t>“Resistencia a la Tracción por Compresión Diametral 7 días”</a:t>
            </a:r>
            <a:endParaRPr lang="es-ES" sz="1400" b="1">
              <a:cs typeface="Times New Roman" pitchFamily="18" charset="0"/>
            </a:endParaRPr>
          </a:p>
          <a:p>
            <a:pPr eaLnBrk="0" hangingPunct="0"/>
            <a:endParaRPr lang="es-ES" sz="1400"/>
          </a:p>
        </p:txBody>
      </p:sp>
      <p:sp>
        <p:nvSpPr>
          <p:cNvPr id="33795" name="Rectangle 3"/>
          <p:cNvSpPr>
            <a:spLocks noChangeArrowheads="1"/>
          </p:cNvSpPr>
          <p:nvPr/>
        </p:nvSpPr>
        <p:spPr bwMode="auto">
          <a:xfrm>
            <a:off x="1143000" y="3505200"/>
            <a:ext cx="7010400" cy="517525"/>
          </a:xfrm>
          <a:prstGeom prst="rect">
            <a:avLst/>
          </a:prstGeom>
          <a:noFill/>
          <a:ln w="9525">
            <a:noFill/>
            <a:miter lim="800000"/>
            <a:headEnd/>
            <a:tailEnd/>
          </a:ln>
          <a:effectLst/>
        </p:spPr>
        <p:txBody>
          <a:bodyPr>
            <a:spAutoFit/>
          </a:bodyPr>
          <a:lstStyle/>
          <a:p>
            <a:pPr algn="ctr"/>
            <a:r>
              <a:rPr lang="es-ES" sz="1200" i="1">
                <a:latin typeface="Arial" charset="0"/>
                <a:cs typeface="Arial" charset="0"/>
              </a:rPr>
              <a:t> </a:t>
            </a:r>
            <a:r>
              <a:rPr lang="es-ES" sz="1400" i="1">
                <a:latin typeface="Arial" charset="0"/>
                <a:cs typeface="Arial" charset="0"/>
              </a:rPr>
              <a:t>“Resistencia a la Tracción por Compresión Diametral </a:t>
            </a:r>
            <a:r>
              <a:rPr lang="es-ES_tradnl" sz="1400" i="1">
                <a:latin typeface="Arial" charset="0"/>
                <a:cs typeface="Arial" charset="0"/>
              </a:rPr>
              <a:t>14</a:t>
            </a:r>
            <a:r>
              <a:rPr lang="es-ES" sz="1400" i="1">
                <a:latin typeface="Arial" charset="0"/>
                <a:cs typeface="Arial" charset="0"/>
              </a:rPr>
              <a:t> días”</a:t>
            </a:r>
            <a:endParaRPr lang="es-ES" sz="1400" b="1">
              <a:cs typeface="Times New Roman" pitchFamily="18" charset="0"/>
            </a:endParaRPr>
          </a:p>
          <a:p>
            <a:pPr eaLnBrk="0" hangingPunct="0"/>
            <a:endParaRPr lang="es-ES" sz="1400"/>
          </a:p>
        </p:txBody>
      </p:sp>
      <p:graphicFrame>
        <p:nvGraphicFramePr>
          <p:cNvPr id="58368" name="Object 0"/>
          <p:cNvGraphicFramePr>
            <a:graphicFrameLocks noChangeAspect="1"/>
          </p:cNvGraphicFramePr>
          <p:nvPr/>
        </p:nvGraphicFramePr>
        <p:xfrm>
          <a:off x="1828800" y="533400"/>
          <a:ext cx="5038725" cy="2878138"/>
        </p:xfrm>
        <a:graphic>
          <a:graphicData uri="http://schemas.openxmlformats.org/presentationml/2006/ole">
            <p:oleObj spid="_x0000_s58368" name="Gráfico" r:id="rId3" imgW="5038999" imgH="2886441" progId="Excel.Chart.8">
              <p:embed/>
            </p:oleObj>
          </a:graphicData>
        </a:graphic>
      </p:graphicFrame>
      <p:graphicFrame>
        <p:nvGraphicFramePr>
          <p:cNvPr id="58369" name="Object 1"/>
          <p:cNvGraphicFramePr>
            <a:graphicFrameLocks noChangeAspect="1"/>
          </p:cNvGraphicFramePr>
          <p:nvPr/>
        </p:nvGraphicFramePr>
        <p:xfrm>
          <a:off x="1905000" y="3810000"/>
          <a:ext cx="5038725" cy="2895600"/>
        </p:xfrm>
        <a:graphic>
          <a:graphicData uri="http://schemas.openxmlformats.org/presentationml/2006/ole">
            <p:oleObj spid="_x0000_s58369" name="Gráfico" r:id="rId4" imgW="5038999" imgH="2981575" progId="Excel.Char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3794"/>
                                        </p:tgtEl>
                                        <p:attrNameLst>
                                          <p:attrName>style.visibility</p:attrName>
                                        </p:attrNameLst>
                                      </p:cBhvr>
                                      <p:to>
                                        <p:strVal val="visible"/>
                                      </p:to>
                                    </p:set>
                                    <p:anim calcmode="lin" valueType="num">
                                      <p:cBhvr additive="base">
                                        <p:cTn id="7" dur="500" fill="hold"/>
                                        <p:tgtEl>
                                          <p:spTgt spid="33794"/>
                                        </p:tgtEl>
                                        <p:attrNameLst>
                                          <p:attrName>ppt_x</p:attrName>
                                        </p:attrNameLst>
                                      </p:cBhvr>
                                      <p:tavLst>
                                        <p:tav tm="0">
                                          <p:val>
                                            <p:strVal val="1+#ppt_w/2"/>
                                          </p:val>
                                        </p:tav>
                                        <p:tav tm="100000">
                                          <p:val>
                                            <p:strVal val="#ppt_x"/>
                                          </p:val>
                                        </p:tav>
                                      </p:tavLst>
                                    </p:anim>
                                    <p:anim calcmode="lin" valueType="num">
                                      <p:cBhvr additive="base">
                                        <p:cTn id="8" dur="500" fill="hold"/>
                                        <p:tgtEl>
                                          <p:spTgt spid="3379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795"/>
                                        </p:tgtEl>
                                        <p:attrNameLst>
                                          <p:attrName>style.visibility</p:attrName>
                                        </p:attrNameLst>
                                      </p:cBhvr>
                                      <p:to>
                                        <p:strVal val="visible"/>
                                      </p:to>
                                    </p:set>
                                    <p:anim calcmode="lin" valueType="num">
                                      <p:cBhvr additive="base">
                                        <p:cTn id="13" dur="500" fill="hold"/>
                                        <p:tgtEl>
                                          <p:spTgt spid="33795"/>
                                        </p:tgtEl>
                                        <p:attrNameLst>
                                          <p:attrName>ppt_x</p:attrName>
                                        </p:attrNameLst>
                                      </p:cBhvr>
                                      <p:tavLst>
                                        <p:tav tm="0">
                                          <p:val>
                                            <p:strVal val="0-#ppt_w/2"/>
                                          </p:val>
                                        </p:tav>
                                        <p:tav tm="100000">
                                          <p:val>
                                            <p:strVal val="#ppt_x"/>
                                          </p:val>
                                        </p:tav>
                                      </p:tavLst>
                                    </p:anim>
                                    <p:anim calcmode="lin" valueType="num">
                                      <p:cBhvr additive="base">
                                        <p:cTn id="14" dur="500" fill="hold"/>
                                        <p:tgtEl>
                                          <p:spTgt spid="337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utoUpdateAnimBg="0"/>
      <p:bldP spid="33795"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838200" y="228600"/>
            <a:ext cx="7010400" cy="517525"/>
          </a:xfrm>
          <a:prstGeom prst="rect">
            <a:avLst/>
          </a:prstGeom>
          <a:noFill/>
          <a:ln w="9525">
            <a:noFill/>
            <a:miter lim="800000"/>
            <a:headEnd/>
            <a:tailEnd/>
          </a:ln>
          <a:effectLst/>
        </p:spPr>
        <p:txBody>
          <a:bodyPr>
            <a:spAutoFit/>
          </a:bodyPr>
          <a:lstStyle/>
          <a:p>
            <a:pPr algn="ctr"/>
            <a:r>
              <a:rPr lang="es-ES" sz="1200" i="1">
                <a:latin typeface="Arial" charset="0"/>
                <a:cs typeface="Arial" charset="0"/>
              </a:rPr>
              <a:t> </a:t>
            </a:r>
            <a:r>
              <a:rPr lang="es-ES" sz="1400" i="1">
                <a:latin typeface="Arial" charset="0"/>
                <a:cs typeface="Arial" charset="0"/>
              </a:rPr>
              <a:t>“Resistencia a la Tracción por Compresión Diametral </a:t>
            </a:r>
            <a:r>
              <a:rPr lang="es-ES_tradnl" sz="1400" i="1">
                <a:latin typeface="Arial" charset="0"/>
                <a:cs typeface="Arial" charset="0"/>
              </a:rPr>
              <a:t>28</a:t>
            </a:r>
            <a:r>
              <a:rPr lang="es-ES" sz="1400" i="1">
                <a:latin typeface="Arial" charset="0"/>
                <a:cs typeface="Arial" charset="0"/>
              </a:rPr>
              <a:t> días”</a:t>
            </a:r>
            <a:endParaRPr lang="es-ES" sz="1400" b="1">
              <a:cs typeface="Times New Roman" pitchFamily="18" charset="0"/>
            </a:endParaRPr>
          </a:p>
          <a:p>
            <a:pPr eaLnBrk="0" hangingPunct="0"/>
            <a:endParaRPr lang="es-ES" sz="1400"/>
          </a:p>
        </p:txBody>
      </p:sp>
      <p:sp>
        <p:nvSpPr>
          <p:cNvPr id="34819" name="Rectangle 3"/>
          <p:cNvSpPr>
            <a:spLocks noChangeArrowheads="1"/>
          </p:cNvSpPr>
          <p:nvPr/>
        </p:nvSpPr>
        <p:spPr bwMode="auto">
          <a:xfrm>
            <a:off x="914400" y="3505200"/>
            <a:ext cx="7010400" cy="517525"/>
          </a:xfrm>
          <a:prstGeom prst="rect">
            <a:avLst/>
          </a:prstGeom>
          <a:noFill/>
          <a:ln w="9525">
            <a:noFill/>
            <a:miter lim="800000"/>
            <a:headEnd/>
            <a:tailEnd/>
          </a:ln>
          <a:effectLst/>
        </p:spPr>
        <p:txBody>
          <a:bodyPr>
            <a:spAutoFit/>
          </a:bodyPr>
          <a:lstStyle/>
          <a:p>
            <a:pPr algn="ctr"/>
            <a:r>
              <a:rPr lang="es-ES" sz="1200" i="1">
                <a:latin typeface="Arial" charset="0"/>
                <a:cs typeface="Arial" charset="0"/>
              </a:rPr>
              <a:t> </a:t>
            </a:r>
            <a:r>
              <a:rPr lang="es-ES" sz="1400" i="1">
                <a:latin typeface="Arial" charset="0"/>
                <a:cs typeface="Arial" charset="0"/>
              </a:rPr>
              <a:t>“Resistencia a la Tracción por Compresión Diametral </a:t>
            </a:r>
            <a:r>
              <a:rPr lang="es-ES_tradnl" sz="1400" i="1">
                <a:latin typeface="Arial" charset="0"/>
                <a:cs typeface="Arial" charset="0"/>
              </a:rPr>
              <a:t>90 </a:t>
            </a:r>
            <a:r>
              <a:rPr lang="es-ES" sz="1400" i="1">
                <a:latin typeface="Arial" charset="0"/>
                <a:cs typeface="Arial" charset="0"/>
              </a:rPr>
              <a:t>días”</a:t>
            </a:r>
            <a:endParaRPr lang="es-ES" sz="1400" b="1">
              <a:cs typeface="Times New Roman" pitchFamily="18" charset="0"/>
            </a:endParaRPr>
          </a:p>
          <a:p>
            <a:pPr eaLnBrk="0" hangingPunct="0"/>
            <a:endParaRPr lang="es-ES" sz="1400"/>
          </a:p>
        </p:txBody>
      </p:sp>
      <p:graphicFrame>
        <p:nvGraphicFramePr>
          <p:cNvPr id="59392" name="Object 0"/>
          <p:cNvGraphicFramePr>
            <a:graphicFrameLocks noChangeAspect="1"/>
          </p:cNvGraphicFramePr>
          <p:nvPr/>
        </p:nvGraphicFramePr>
        <p:xfrm>
          <a:off x="1828800" y="609600"/>
          <a:ext cx="5038725" cy="2819400"/>
        </p:xfrm>
        <a:graphic>
          <a:graphicData uri="http://schemas.openxmlformats.org/presentationml/2006/ole">
            <p:oleObj spid="_x0000_s59392" name="Gráfico" r:id="rId3" imgW="5048752" imgH="2962476" progId="Excel.Chart.8">
              <p:embed/>
            </p:oleObj>
          </a:graphicData>
        </a:graphic>
      </p:graphicFrame>
      <p:graphicFrame>
        <p:nvGraphicFramePr>
          <p:cNvPr id="59393" name="Object 1"/>
          <p:cNvGraphicFramePr>
            <a:graphicFrameLocks noChangeAspect="1"/>
          </p:cNvGraphicFramePr>
          <p:nvPr/>
        </p:nvGraphicFramePr>
        <p:xfrm>
          <a:off x="1981200" y="3886200"/>
          <a:ext cx="5038725" cy="2735263"/>
        </p:xfrm>
        <a:graphic>
          <a:graphicData uri="http://schemas.openxmlformats.org/presentationml/2006/ole">
            <p:oleObj spid="_x0000_s59393" name="Gráfico" r:id="rId4" imgW="5038999" imgH="2962476" progId="Excel.Char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818"/>
                                        </p:tgtEl>
                                        <p:attrNameLst>
                                          <p:attrName>style.visibility</p:attrName>
                                        </p:attrNameLst>
                                      </p:cBhvr>
                                      <p:to>
                                        <p:strVal val="visible"/>
                                      </p:to>
                                    </p:set>
                                    <p:anim calcmode="lin" valueType="num">
                                      <p:cBhvr additive="base">
                                        <p:cTn id="7" dur="500" fill="hold"/>
                                        <p:tgtEl>
                                          <p:spTgt spid="34818"/>
                                        </p:tgtEl>
                                        <p:attrNameLst>
                                          <p:attrName>ppt_x</p:attrName>
                                        </p:attrNameLst>
                                      </p:cBhvr>
                                      <p:tavLst>
                                        <p:tav tm="0">
                                          <p:val>
                                            <p:strVal val="0-#ppt_w/2"/>
                                          </p:val>
                                        </p:tav>
                                        <p:tav tm="100000">
                                          <p:val>
                                            <p:strVal val="#ppt_x"/>
                                          </p:val>
                                        </p:tav>
                                      </p:tavLst>
                                    </p:anim>
                                    <p:anim calcmode="lin" valueType="num">
                                      <p:cBhvr additive="base">
                                        <p:cTn id="8" dur="500" fill="hold"/>
                                        <p:tgtEl>
                                          <p:spTgt spid="3481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4819"/>
                                        </p:tgtEl>
                                        <p:attrNameLst>
                                          <p:attrName>style.visibility</p:attrName>
                                        </p:attrNameLst>
                                      </p:cBhvr>
                                      <p:to>
                                        <p:strVal val="visible"/>
                                      </p:to>
                                    </p:set>
                                    <p:anim calcmode="lin" valueType="num">
                                      <p:cBhvr additive="base">
                                        <p:cTn id="13" dur="500" fill="hold"/>
                                        <p:tgtEl>
                                          <p:spTgt spid="34819"/>
                                        </p:tgtEl>
                                        <p:attrNameLst>
                                          <p:attrName>ppt_x</p:attrName>
                                        </p:attrNameLst>
                                      </p:cBhvr>
                                      <p:tavLst>
                                        <p:tav tm="0">
                                          <p:val>
                                            <p:strVal val="1+#ppt_w/2"/>
                                          </p:val>
                                        </p:tav>
                                        <p:tav tm="100000">
                                          <p:val>
                                            <p:strVal val="#ppt_x"/>
                                          </p:val>
                                        </p:tav>
                                      </p:tavLst>
                                    </p:anim>
                                    <p:anim calcmode="lin" valueType="num">
                                      <p:cBhvr additive="base">
                                        <p:cTn id="14" dur="500" fill="hold"/>
                                        <p:tgtEl>
                                          <p:spTgt spid="348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utoUpdateAnimBg="0"/>
      <p:bldP spid="34819" grpId="0"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381000" y="381000"/>
            <a:ext cx="8305800" cy="942975"/>
          </a:xfrm>
          <a:prstGeom prst="rect">
            <a:avLst/>
          </a:prstGeom>
          <a:noFill/>
          <a:ln w="9525">
            <a:noFill/>
            <a:miter lim="800000"/>
            <a:headEnd/>
            <a:tailEnd/>
          </a:ln>
          <a:effectLst/>
        </p:spPr>
        <p:txBody>
          <a:bodyPr>
            <a:spAutoFit/>
          </a:bodyPr>
          <a:lstStyle/>
          <a:p>
            <a:pPr>
              <a:tabLst>
                <a:tab pos="539750" algn="l"/>
              </a:tabLst>
            </a:pPr>
            <a:r>
              <a:rPr lang="es-ES" sz="1400" b="1">
                <a:cs typeface="Times New Roman" pitchFamily="18" charset="0"/>
              </a:rPr>
              <a:t>  </a:t>
            </a:r>
            <a:r>
              <a:rPr lang="es-ES" sz="1400" b="1">
                <a:latin typeface="Arial" charset="0"/>
                <a:cs typeface="Arial" charset="0"/>
              </a:rPr>
              <a:t>Modulo de Elasticidad</a:t>
            </a:r>
            <a:r>
              <a:rPr lang="es-ES_tradnl" sz="1400" b="1">
                <a:latin typeface="Arial" charset="0"/>
                <a:cs typeface="Arial" charset="0"/>
              </a:rPr>
              <a:t> (</a:t>
            </a:r>
            <a:r>
              <a:rPr lang="es-ES" sz="1400" b="1">
                <a:latin typeface="Arial" charset="0"/>
                <a:cs typeface="Times New Roman" pitchFamily="18" charset="0"/>
              </a:rPr>
              <a:t>ASTM C 469 – 94 </a:t>
            </a:r>
            <a:r>
              <a:rPr lang="es-ES" sz="1400" b="1" baseline="30000">
                <a:latin typeface="Arial" charset="0"/>
                <a:cs typeface="Times New Roman" pitchFamily="18" charset="0"/>
              </a:rPr>
              <a:t>є 1</a:t>
            </a:r>
            <a:r>
              <a:rPr lang="es-ES" sz="1400" b="1">
                <a:latin typeface="Arial" charset="0"/>
                <a:cs typeface="Times New Roman" pitchFamily="18" charset="0"/>
              </a:rPr>
              <a:t> </a:t>
            </a:r>
            <a:r>
              <a:rPr lang="es-ES_tradnl" sz="1400" b="1">
                <a:latin typeface="Arial" charset="0"/>
                <a:cs typeface="Times New Roman" pitchFamily="18" charset="0"/>
              </a:rPr>
              <a:t>)</a:t>
            </a:r>
            <a:endParaRPr lang="es-ES_tradnl" sz="1400" b="1">
              <a:latin typeface="Arial" charset="0"/>
              <a:cs typeface="Arial" charset="0"/>
            </a:endParaRPr>
          </a:p>
          <a:p>
            <a:pPr>
              <a:tabLst>
                <a:tab pos="539750" algn="l"/>
              </a:tabLst>
            </a:pPr>
            <a:endParaRPr lang="es-ES" sz="1400" b="1">
              <a:cs typeface="Times New Roman" pitchFamily="18" charset="0"/>
            </a:endParaRPr>
          </a:p>
          <a:p>
            <a:pPr eaLnBrk="0" hangingPunct="0">
              <a:tabLst>
                <a:tab pos="539750" algn="l"/>
              </a:tabLst>
            </a:pPr>
            <a:r>
              <a:rPr lang="es-ES_tradnl" sz="1400">
                <a:latin typeface="Arial" charset="0"/>
                <a:cs typeface="Arial" charset="0"/>
              </a:rPr>
              <a:t> </a:t>
            </a:r>
            <a:r>
              <a:rPr lang="es-ES" sz="1400">
                <a:latin typeface="Arial" charset="0"/>
                <a:cs typeface="Arial" charset="0"/>
              </a:rPr>
              <a:t>La </a:t>
            </a:r>
            <a:r>
              <a:rPr lang="es-ES_tradnl" sz="1400">
                <a:latin typeface="Arial" charset="0"/>
                <a:cs typeface="Arial" charset="0"/>
              </a:rPr>
              <a:t>r</a:t>
            </a:r>
            <a:r>
              <a:rPr lang="es-ES" sz="1400">
                <a:latin typeface="Arial" charset="0"/>
                <a:cs typeface="Arial" charset="0"/>
              </a:rPr>
              <a:t>el</a:t>
            </a:r>
            <a:r>
              <a:rPr lang="es-ES_tradnl" sz="1400">
                <a:latin typeface="Arial" charset="0"/>
                <a:cs typeface="Arial" charset="0"/>
              </a:rPr>
              <a:t>ac</a:t>
            </a:r>
            <a:r>
              <a:rPr lang="es-ES" sz="1400">
                <a:latin typeface="Arial" charset="0"/>
                <a:cs typeface="Arial" charset="0"/>
              </a:rPr>
              <a:t>ión entre el esfuerzo y la deformación unitaria dentro del intervalo elástico de una curva </a:t>
            </a:r>
            <a:r>
              <a:rPr lang="es-ES_tradnl" sz="1400">
                <a:latin typeface="Arial" charset="0"/>
                <a:cs typeface="Arial" charset="0"/>
              </a:rPr>
              <a:t> </a:t>
            </a:r>
          </a:p>
          <a:p>
            <a:pPr eaLnBrk="0" hangingPunct="0">
              <a:tabLst>
                <a:tab pos="539750" algn="l"/>
              </a:tabLst>
            </a:pPr>
            <a:r>
              <a:rPr lang="es-ES_tradnl" sz="1400">
                <a:latin typeface="Arial" charset="0"/>
                <a:cs typeface="Arial" charset="0"/>
              </a:rPr>
              <a:t> </a:t>
            </a:r>
            <a:r>
              <a:rPr lang="es-ES" sz="1400">
                <a:latin typeface="Arial" charset="0"/>
                <a:cs typeface="Arial" charset="0"/>
              </a:rPr>
              <a:t>esfuerzo deformación unitaria para el hormigón define al modulo de elasticidad (E) del hormigón.</a:t>
            </a:r>
            <a:r>
              <a:rPr lang="es-ES" sz="1400"/>
              <a:t> </a:t>
            </a:r>
            <a:r>
              <a:rPr lang="es-ES_tradnl" sz="1400"/>
              <a:t>  </a:t>
            </a:r>
            <a:endParaRPr lang="es-ES" sz="1400"/>
          </a:p>
        </p:txBody>
      </p:sp>
      <p:pic>
        <p:nvPicPr>
          <p:cNvPr id="35843" name="Picture 3" descr="..\..\disco\fotos\modulo_elastico.jpg"/>
          <p:cNvPicPr>
            <a:picLocks noChangeAspect="1" noChangeArrowheads="1"/>
          </p:cNvPicPr>
          <p:nvPr/>
        </p:nvPicPr>
        <p:blipFill>
          <a:blip r:embed="rId2" cstate="print"/>
          <a:srcRect/>
          <a:stretch>
            <a:fillRect/>
          </a:stretch>
        </p:blipFill>
        <p:spPr bwMode="auto">
          <a:xfrm>
            <a:off x="990600" y="2057400"/>
            <a:ext cx="2519363" cy="3808413"/>
          </a:xfrm>
          <a:prstGeom prst="rect">
            <a:avLst/>
          </a:prstGeom>
          <a:noFill/>
          <a:ln w="9525">
            <a:noFill/>
            <a:miter lim="800000"/>
            <a:headEnd/>
            <a:tailEnd/>
          </a:ln>
        </p:spPr>
      </p:pic>
      <p:sp>
        <p:nvSpPr>
          <p:cNvPr id="35845" name="Text Box 5"/>
          <p:cNvSpPr txBox="1">
            <a:spLocks noChangeArrowheads="1"/>
          </p:cNvSpPr>
          <p:nvPr/>
        </p:nvSpPr>
        <p:spPr bwMode="auto">
          <a:xfrm>
            <a:off x="4267200" y="2286000"/>
            <a:ext cx="2514600" cy="2538413"/>
          </a:xfrm>
          <a:prstGeom prst="rect">
            <a:avLst/>
          </a:prstGeom>
          <a:noFill/>
          <a:ln w="9525">
            <a:noFill/>
            <a:miter lim="800000"/>
            <a:headEnd/>
            <a:tailEnd/>
          </a:ln>
          <a:effectLst/>
        </p:spPr>
        <p:txBody>
          <a:bodyPr>
            <a:spAutoFit/>
          </a:bodyPr>
          <a:lstStyle/>
          <a:p>
            <a:pPr algn="just">
              <a:spcBef>
                <a:spcPct val="50000"/>
              </a:spcBef>
            </a:pPr>
            <a:endParaRPr lang="es-ES_tradnl" sz="1400" i="1">
              <a:latin typeface="Arial" charset="0"/>
              <a:cs typeface="Times New Roman" pitchFamily="18" charset="0"/>
            </a:endParaRPr>
          </a:p>
          <a:p>
            <a:pPr algn="just">
              <a:spcBef>
                <a:spcPct val="50000"/>
              </a:spcBef>
            </a:pPr>
            <a:endParaRPr lang="es-ES_tradnl" sz="1400" i="1">
              <a:latin typeface="Arial" charset="0"/>
              <a:cs typeface="Times New Roman" pitchFamily="18" charset="0"/>
            </a:endParaRPr>
          </a:p>
          <a:p>
            <a:pPr algn="just">
              <a:spcBef>
                <a:spcPct val="50000"/>
              </a:spcBef>
            </a:pPr>
            <a:r>
              <a:rPr lang="es-ES_tradnl" sz="1400" i="1">
                <a:latin typeface="Arial" charset="0"/>
                <a:cs typeface="Times New Roman" pitchFamily="18" charset="0"/>
              </a:rPr>
              <a:t>“Cilindro de 15 x 30 capeado y colocado en el equipo para realizar el Módulo Elástico Estático a Compresión”. Esta prueba se la realizo a los 28 días en todas las dosificaciones”</a:t>
            </a:r>
            <a:endParaRPr lang="es-ES" sz="1400">
              <a:latin typeface="Arial" charset="0"/>
              <a:cs typeface="Times New Roman" pitchFamily="18" charset="0"/>
            </a:endParaRPr>
          </a:p>
          <a:p>
            <a:pPr>
              <a:spcBef>
                <a:spcPct val="50000"/>
              </a:spcBef>
            </a:pPr>
            <a:endParaRPr lang="es-ES" sz="14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5842"/>
                                        </p:tgtEl>
                                        <p:attrNameLst>
                                          <p:attrName>style.visibility</p:attrName>
                                        </p:attrNameLst>
                                      </p:cBhvr>
                                      <p:to>
                                        <p:strVal val="visible"/>
                                      </p:to>
                                    </p:set>
                                    <p:animEffect transition="in" filter="box(in)">
                                      <p:cBhvr>
                                        <p:cTn id="7" dur="500"/>
                                        <p:tgtEl>
                                          <p:spTgt spid="3584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5843"/>
                                        </p:tgtEl>
                                        <p:attrNameLst>
                                          <p:attrName>style.visibility</p:attrName>
                                        </p:attrNameLst>
                                      </p:cBhvr>
                                      <p:to>
                                        <p:strVal val="visible"/>
                                      </p:to>
                                    </p:set>
                                    <p:animEffect transition="in" filter="dissolve">
                                      <p:cBhvr>
                                        <p:cTn id="12" dur="500"/>
                                        <p:tgtEl>
                                          <p:spTgt spid="3584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5845"/>
                                        </p:tgtEl>
                                        <p:attrNameLst>
                                          <p:attrName>style.visibility</p:attrName>
                                        </p:attrNameLst>
                                      </p:cBhvr>
                                      <p:to>
                                        <p:strVal val="visible"/>
                                      </p:to>
                                    </p:set>
                                    <p:animEffect transition="in" filter="blinds(horizontal)">
                                      <p:cBhvr>
                                        <p:cTn id="17" dur="500"/>
                                        <p:tgtEl>
                                          <p:spTgt spid="358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P spid="35845"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7917" name="Group 29"/>
          <p:cNvGraphicFramePr>
            <a:graphicFrameLocks noGrp="1"/>
          </p:cNvGraphicFramePr>
          <p:nvPr/>
        </p:nvGraphicFramePr>
        <p:xfrm>
          <a:off x="2667000" y="838200"/>
          <a:ext cx="3657600" cy="2097088"/>
        </p:xfrm>
        <a:graphic>
          <a:graphicData uri="http://schemas.openxmlformats.org/drawingml/2006/table">
            <a:tbl>
              <a:tblPr/>
              <a:tblGrid>
                <a:gridCol w="1771650"/>
                <a:gridCol w="188595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Arial" charset="0"/>
                        </a:rPr>
                        <a:t>% de zeolita</a:t>
                      </a:r>
                      <a:endParaRPr kumimoji="0" lang="es-ES" sz="1400" b="0" i="0" u="none" strike="noStrike" cap="none" normalizeH="0" baseline="0" smtClean="0">
                        <a:ln>
                          <a:noFill/>
                        </a:ln>
                        <a:solidFill>
                          <a:schemeClr val="tx1"/>
                        </a:solidFill>
                        <a:effectLst/>
                        <a:latin typeface="Times New Roman" pitchFamily="18" charset="0"/>
                      </a:endParaRPr>
                    </a:p>
                    <a:p>
                      <a:pPr marL="0" marR="0" lvl="0" indent="0" algn="ctr" defTabSz="914400" rtl="0" eaLnBrk="1" fontAlgn="base" latinLnBrk="0" hangingPunct="1">
                        <a:lnSpc>
                          <a:spcPct val="100000"/>
                        </a:lnSpc>
                        <a:spcBef>
                          <a:spcPct val="20000"/>
                        </a:spcBef>
                        <a:spcAft>
                          <a:spcPct val="0"/>
                        </a:spcAft>
                        <a:buClrTx/>
                        <a:buSzTx/>
                        <a:buFontTx/>
                        <a:buNone/>
                        <a:tabLst/>
                      </a:pP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Times New Roman" pitchFamily="18" charset="0"/>
                        </a:rPr>
                        <a:t>Modulo Elástico Estático(GPa)</a:t>
                      </a:r>
                      <a:r>
                        <a:rPr kumimoji="0" lang="es-ES" sz="1400" b="1" i="0" u="none" strike="noStrike" cap="none" normalizeH="0" baseline="0" smtClean="0">
                          <a:ln>
                            <a:noFill/>
                          </a:ln>
                          <a:solidFill>
                            <a:schemeClr val="tx1"/>
                          </a:solidFill>
                          <a:effectLst/>
                          <a:latin typeface="Arial" charset="0"/>
                          <a:cs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94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22.60</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222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5%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24.40</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733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10%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25.40</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20%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22.00</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30%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Times New Roman" pitchFamily="18" charset="0"/>
                        </a:rPr>
                        <a:t>21.10</a:t>
                      </a:r>
                      <a:endParaRPr kumimoji="0" lang="es-ES" sz="1400" b="0" i="0" u="none" strike="noStrike" cap="none" normalizeH="0" baseline="0" smtClean="0">
                        <a:ln>
                          <a:noFill/>
                        </a:ln>
                        <a:solidFill>
                          <a:schemeClr val="tx1"/>
                        </a:solidFill>
                        <a:effectLst/>
                        <a:latin typeface="Times New Roman" pitchFamily="18"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7913" name="Rectangle 25"/>
          <p:cNvSpPr>
            <a:spLocks noChangeArrowheads="1"/>
          </p:cNvSpPr>
          <p:nvPr/>
        </p:nvSpPr>
        <p:spPr bwMode="auto">
          <a:xfrm>
            <a:off x="838200" y="228600"/>
            <a:ext cx="7696200" cy="730250"/>
          </a:xfrm>
          <a:prstGeom prst="rect">
            <a:avLst/>
          </a:prstGeom>
          <a:noFill/>
          <a:ln w="9525">
            <a:noFill/>
            <a:miter lim="800000"/>
            <a:headEnd/>
            <a:tailEnd/>
          </a:ln>
          <a:effectLst/>
        </p:spPr>
        <p:txBody>
          <a:bodyPr>
            <a:spAutoFit/>
          </a:bodyPr>
          <a:lstStyle/>
          <a:p>
            <a:pPr algn="ctr"/>
            <a:r>
              <a:rPr lang="es-ES" sz="1200" i="1">
                <a:latin typeface="Arial" charset="0"/>
                <a:cs typeface="Arial" charset="0"/>
              </a:rPr>
              <a:t>“</a:t>
            </a:r>
            <a:r>
              <a:rPr lang="es-ES" sz="1400" i="1">
                <a:latin typeface="Arial" charset="0"/>
                <a:cs typeface="Arial" charset="0"/>
              </a:rPr>
              <a:t>M</a:t>
            </a:r>
            <a:r>
              <a:rPr lang="es-ES_tradnl" sz="1400" i="1">
                <a:latin typeface="Arial" charset="0"/>
                <a:cs typeface="Arial" charset="0"/>
              </a:rPr>
              <a:t>o</a:t>
            </a:r>
            <a:r>
              <a:rPr lang="es-ES" sz="1400" i="1">
                <a:latin typeface="Arial" charset="0"/>
                <a:cs typeface="Arial" charset="0"/>
              </a:rPr>
              <a:t>dulo Elástico Estático del hormigón a los 28 días en todos </a:t>
            </a:r>
            <a:endParaRPr lang="es-ES" sz="1400" b="1">
              <a:cs typeface="Times New Roman" pitchFamily="18" charset="0"/>
            </a:endParaRPr>
          </a:p>
          <a:p>
            <a:pPr algn="ctr" eaLnBrk="0" hangingPunct="0"/>
            <a:r>
              <a:rPr lang="es-ES" sz="1400" i="1">
                <a:latin typeface="Arial" charset="0"/>
                <a:cs typeface="Arial" charset="0"/>
              </a:rPr>
              <a:t>los % de zeolita”</a:t>
            </a:r>
            <a:endParaRPr lang="es-ES" sz="1400" b="1">
              <a:cs typeface="Times New Roman" pitchFamily="18" charset="0"/>
            </a:endParaRPr>
          </a:p>
          <a:p>
            <a:pPr eaLnBrk="0" hangingPunct="0"/>
            <a:endParaRPr lang="es-ES" sz="1400"/>
          </a:p>
        </p:txBody>
      </p:sp>
      <p:sp>
        <p:nvSpPr>
          <p:cNvPr id="37914" name="Rectangle 26"/>
          <p:cNvSpPr>
            <a:spLocks noChangeArrowheads="1"/>
          </p:cNvSpPr>
          <p:nvPr/>
        </p:nvSpPr>
        <p:spPr bwMode="auto">
          <a:xfrm>
            <a:off x="990600" y="3124200"/>
            <a:ext cx="6553200" cy="517525"/>
          </a:xfrm>
          <a:prstGeom prst="rect">
            <a:avLst/>
          </a:prstGeom>
          <a:noFill/>
          <a:ln w="9525">
            <a:noFill/>
            <a:miter lim="800000"/>
            <a:headEnd/>
            <a:tailEnd/>
          </a:ln>
          <a:effectLst/>
        </p:spPr>
        <p:txBody>
          <a:bodyPr>
            <a:spAutoFit/>
          </a:bodyPr>
          <a:lstStyle/>
          <a:p>
            <a:pPr algn="ctr"/>
            <a:r>
              <a:rPr lang="es-ES" sz="1400" i="1">
                <a:latin typeface="Arial" charset="0"/>
                <a:cs typeface="Arial" charset="0"/>
              </a:rPr>
              <a:t>“M</a:t>
            </a:r>
            <a:r>
              <a:rPr lang="es-ES_tradnl" sz="1400" i="1">
                <a:latin typeface="Arial" charset="0"/>
                <a:cs typeface="Arial" charset="0"/>
              </a:rPr>
              <a:t>o</a:t>
            </a:r>
            <a:r>
              <a:rPr lang="es-ES" sz="1400" i="1">
                <a:latin typeface="Arial" charset="0"/>
                <a:cs typeface="Arial" charset="0"/>
              </a:rPr>
              <a:t>dulo Elástico Estático del Hormigón a Compresión 28 días”</a:t>
            </a:r>
            <a:endParaRPr lang="es-ES" sz="1400" b="1">
              <a:cs typeface="Times New Roman" pitchFamily="18" charset="0"/>
            </a:endParaRPr>
          </a:p>
          <a:p>
            <a:pPr eaLnBrk="0" hangingPunct="0"/>
            <a:endParaRPr lang="es-ES" sz="1400" i="1">
              <a:latin typeface="Arial" charset="0"/>
              <a:cs typeface="Arial" charset="0"/>
            </a:endParaRPr>
          </a:p>
        </p:txBody>
      </p:sp>
      <p:graphicFrame>
        <p:nvGraphicFramePr>
          <p:cNvPr id="60416" name="Object 0"/>
          <p:cNvGraphicFramePr>
            <a:graphicFrameLocks noChangeAspect="1"/>
          </p:cNvGraphicFramePr>
          <p:nvPr/>
        </p:nvGraphicFramePr>
        <p:xfrm>
          <a:off x="1752600" y="3429000"/>
          <a:ext cx="5038725" cy="3057525"/>
        </p:xfrm>
        <a:graphic>
          <a:graphicData uri="http://schemas.openxmlformats.org/presentationml/2006/ole">
            <p:oleObj spid="_x0000_s60416" name="Gráfico" r:id="rId3" imgW="5400966" imgH="3172202" progId="Excel.Char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7913"/>
                                        </p:tgtEl>
                                        <p:attrNameLst>
                                          <p:attrName>style.visibility</p:attrName>
                                        </p:attrNameLst>
                                      </p:cBhvr>
                                      <p:to>
                                        <p:strVal val="visible"/>
                                      </p:to>
                                    </p:set>
                                    <p:anim calcmode="lin" valueType="num">
                                      <p:cBhvr additive="base">
                                        <p:cTn id="7" dur="500" fill="hold"/>
                                        <p:tgtEl>
                                          <p:spTgt spid="37913"/>
                                        </p:tgtEl>
                                        <p:attrNameLst>
                                          <p:attrName>ppt_x</p:attrName>
                                        </p:attrNameLst>
                                      </p:cBhvr>
                                      <p:tavLst>
                                        <p:tav tm="0">
                                          <p:val>
                                            <p:strVal val="0-#ppt_w/2"/>
                                          </p:val>
                                        </p:tav>
                                        <p:tav tm="100000">
                                          <p:val>
                                            <p:strVal val="#ppt_x"/>
                                          </p:val>
                                        </p:tav>
                                      </p:tavLst>
                                    </p:anim>
                                    <p:anim calcmode="lin" valueType="num">
                                      <p:cBhvr additive="base">
                                        <p:cTn id="8" dur="500" fill="hold"/>
                                        <p:tgtEl>
                                          <p:spTgt spid="379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37917"/>
                                        </p:tgtEl>
                                        <p:attrNameLst>
                                          <p:attrName>style.visibility</p:attrName>
                                        </p:attrNameLst>
                                      </p:cBhvr>
                                      <p:to>
                                        <p:strVal val="visible"/>
                                      </p:to>
                                    </p:set>
                                    <p:animEffect transition="in" filter="blinds(horizontal)">
                                      <p:cBhvr>
                                        <p:cTn id="13" dur="500"/>
                                        <p:tgtEl>
                                          <p:spTgt spid="37917"/>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grpId="0" nodeType="clickEffect">
                                  <p:stCondLst>
                                    <p:cond delay="0"/>
                                  </p:stCondLst>
                                  <p:childTnLst>
                                    <p:set>
                                      <p:cBhvr>
                                        <p:cTn id="17" dur="1" fill="hold">
                                          <p:stCondLst>
                                            <p:cond delay="0"/>
                                          </p:stCondLst>
                                        </p:cTn>
                                        <p:tgtEl>
                                          <p:spTgt spid="37914"/>
                                        </p:tgtEl>
                                        <p:attrNameLst>
                                          <p:attrName>style.visibility</p:attrName>
                                        </p:attrNameLst>
                                      </p:cBhvr>
                                      <p:to>
                                        <p:strVal val="visible"/>
                                      </p:to>
                                    </p:set>
                                    <p:animEffect transition="in" filter="box(in)">
                                      <p:cBhvr>
                                        <p:cTn id="18" dur="500"/>
                                        <p:tgtEl>
                                          <p:spTgt spid="37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913" grpId="0" autoUpdateAnimBg="0"/>
      <p:bldP spid="37914"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ChangeArrowheads="1"/>
          </p:cNvSpPr>
          <p:nvPr/>
        </p:nvSpPr>
        <p:spPr bwMode="auto">
          <a:xfrm>
            <a:off x="304800" y="228600"/>
            <a:ext cx="8001000" cy="1793875"/>
          </a:xfrm>
          <a:prstGeom prst="rect">
            <a:avLst/>
          </a:prstGeom>
          <a:noFill/>
          <a:ln w="9525">
            <a:noFill/>
            <a:miter lim="800000"/>
            <a:headEnd/>
            <a:tailEnd/>
          </a:ln>
          <a:effectLst/>
        </p:spPr>
        <p:txBody>
          <a:bodyPr>
            <a:spAutoFit/>
          </a:bodyPr>
          <a:lstStyle/>
          <a:p>
            <a:pPr marL="457200" indent="-457200">
              <a:tabLst>
                <a:tab pos="269875" algn="l"/>
                <a:tab pos="457200" algn="l"/>
                <a:tab pos="539750" algn="l"/>
              </a:tabLst>
            </a:pPr>
            <a:r>
              <a:rPr lang="es-ES_tradnl" sz="1400" b="1">
                <a:latin typeface="Arial" charset="0"/>
                <a:cs typeface="Arial" charset="0"/>
              </a:rPr>
              <a:t>          </a:t>
            </a:r>
            <a:r>
              <a:rPr lang="es-ES" sz="1400" b="1">
                <a:latin typeface="Arial" charset="0"/>
                <a:cs typeface="Arial" charset="0"/>
              </a:rPr>
              <a:t>Densidad </a:t>
            </a:r>
            <a:r>
              <a:rPr lang="es-ES_tradnl" sz="1400" b="1">
                <a:latin typeface="Arial" charset="0"/>
                <a:cs typeface="Arial" charset="0"/>
              </a:rPr>
              <a:t> </a:t>
            </a:r>
            <a:r>
              <a:rPr lang="es-ES" sz="1400" b="1">
                <a:latin typeface="Arial" charset="0"/>
                <a:cs typeface="Arial" charset="0"/>
              </a:rPr>
              <a:t>Absorción y Porosidad</a:t>
            </a:r>
            <a:r>
              <a:rPr lang="es-ES_tradnl" sz="1400" b="1">
                <a:latin typeface="Arial" charset="0"/>
                <a:cs typeface="Arial" charset="0"/>
              </a:rPr>
              <a:t> (</a:t>
            </a:r>
            <a:r>
              <a:rPr lang="es-ES" sz="1400" b="1">
                <a:latin typeface="Arial" charset="0"/>
                <a:cs typeface="Times New Roman" pitchFamily="18" charset="0"/>
              </a:rPr>
              <a:t>ASTM C 642 – 97</a:t>
            </a:r>
            <a:r>
              <a:rPr lang="es-ES_tradnl" sz="1400" b="1">
                <a:latin typeface="Arial" charset="0"/>
                <a:cs typeface="Times New Roman" pitchFamily="18" charset="0"/>
              </a:rPr>
              <a:t>)</a:t>
            </a:r>
          </a:p>
          <a:p>
            <a:pPr marL="457200" indent="-457200" algn="just">
              <a:tabLst>
                <a:tab pos="269875" algn="l"/>
                <a:tab pos="457200" algn="l"/>
                <a:tab pos="539750" algn="l"/>
              </a:tabLst>
            </a:pPr>
            <a:r>
              <a:rPr lang="es-ES_tradnl" sz="1400">
                <a:latin typeface="Arial" charset="0"/>
                <a:cs typeface="Arial" charset="0"/>
              </a:rPr>
              <a:t>          </a:t>
            </a:r>
            <a:r>
              <a:rPr lang="es-ES" sz="1400">
                <a:latin typeface="Arial" charset="0"/>
                <a:cs typeface="Arial" charset="0"/>
              </a:rPr>
              <a:t>Para esta prueba los testigos o cilindros pequeños son de iguales</a:t>
            </a:r>
            <a:r>
              <a:rPr lang="es-ES_tradnl" sz="1400">
                <a:latin typeface="Arial" charset="0"/>
                <a:cs typeface="Arial" charset="0"/>
              </a:rPr>
              <a:t> </a:t>
            </a:r>
            <a:r>
              <a:rPr lang="es-ES" sz="1400">
                <a:latin typeface="Arial" charset="0"/>
                <a:cs typeface="Arial" charset="0"/>
              </a:rPr>
              <a:t>características que en la resistencia a la compresión simple y tracción por compresión diametral en lo que a su diseño y construcción se refiere. Este ensayo se lo realizo para la edad de 28 días con todas las dosificaciones dela zeolita.</a:t>
            </a:r>
            <a:endParaRPr lang="es-ES" sz="1400" b="1">
              <a:latin typeface="Arial" charset="0"/>
              <a:cs typeface="Times New Roman" pitchFamily="18" charset="0"/>
            </a:endParaRPr>
          </a:p>
          <a:p>
            <a:pPr marL="457200" indent="-457200">
              <a:tabLst>
                <a:tab pos="269875" algn="l"/>
                <a:tab pos="457200" algn="l"/>
                <a:tab pos="539750" algn="l"/>
              </a:tabLst>
            </a:pPr>
            <a:endParaRPr lang="es-ES_tradnl" sz="1400" b="1">
              <a:latin typeface="Arial" charset="0"/>
              <a:cs typeface="Times New Roman" pitchFamily="18" charset="0"/>
            </a:endParaRPr>
          </a:p>
          <a:p>
            <a:pPr marL="457200" indent="-457200">
              <a:tabLst>
                <a:tab pos="269875" algn="l"/>
                <a:tab pos="457200" algn="l"/>
                <a:tab pos="539750" algn="l"/>
              </a:tabLst>
            </a:pPr>
            <a:endParaRPr lang="es-ES" sz="1400" b="1">
              <a:cs typeface="Times New Roman" pitchFamily="18" charset="0"/>
            </a:endParaRPr>
          </a:p>
          <a:p>
            <a:pPr marL="457200" indent="-457200" eaLnBrk="0" hangingPunct="0">
              <a:tabLst>
                <a:tab pos="269875" algn="l"/>
                <a:tab pos="457200" algn="l"/>
                <a:tab pos="539750" algn="l"/>
              </a:tabLst>
            </a:pPr>
            <a:endParaRPr lang="es-ES" sz="1400"/>
          </a:p>
        </p:txBody>
      </p:sp>
      <p:pic>
        <p:nvPicPr>
          <p:cNvPr id="38915" name="Picture 3" descr="..\..\disco\fotos\b_presicion.jpg"/>
          <p:cNvPicPr>
            <a:picLocks noChangeAspect="1" noChangeArrowheads="1"/>
          </p:cNvPicPr>
          <p:nvPr/>
        </p:nvPicPr>
        <p:blipFill>
          <a:blip r:embed="rId2" cstate="print"/>
          <a:srcRect/>
          <a:stretch>
            <a:fillRect/>
          </a:stretch>
        </p:blipFill>
        <p:spPr bwMode="auto">
          <a:xfrm>
            <a:off x="990600" y="1600200"/>
            <a:ext cx="1981200" cy="2286000"/>
          </a:xfrm>
          <a:prstGeom prst="rect">
            <a:avLst/>
          </a:prstGeom>
          <a:noFill/>
          <a:ln w="9525">
            <a:noFill/>
            <a:miter lim="800000"/>
            <a:headEnd/>
            <a:tailEnd/>
          </a:ln>
        </p:spPr>
      </p:pic>
      <p:sp>
        <p:nvSpPr>
          <p:cNvPr id="38916" name="Text Box 4"/>
          <p:cNvSpPr txBox="1">
            <a:spLocks noChangeArrowheads="1"/>
          </p:cNvSpPr>
          <p:nvPr/>
        </p:nvSpPr>
        <p:spPr bwMode="auto">
          <a:xfrm>
            <a:off x="3581400" y="2057400"/>
            <a:ext cx="2971800" cy="1687513"/>
          </a:xfrm>
          <a:prstGeom prst="rect">
            <a:avLst/>
          </a:prstGeom>
          <a:noFill/>
          <a:ln w="9525">
            <a:noFill/>
            <a:miter lim="800000"/>
            <a:headEnd/>
            <a:tailEnd/>
          </a:ln>
          <a:effectLst/>
        </p:spPr>
        <p:txBody>
          <a:bodyPr>
            <a:spAutoFit/>
          </a:bodyPr>
          <a:lstStyle/>
          <a:p>
            <a:pPr algn="just">
              <a:spcBef>
                <a:spcPct val="50000"/>
              </a:spcBef>
            </a:pPr>
            <a:r>
              <a:rPr lang="es-ES_tradnl" sz="1400" i="1">
                <a:latin typeface="Arial" charset="0"/>
                <a:cs typeface="Arial" charset="0"/>
              </a:rPr>
              <a:t>“ Cuantificación del peso del Cilindro en la Balanza de Precisión”. Este valor se tomo a todos los cilindros a los con 28 días de edad y en todas las dosificaciones de zeolita.</a:t>
            </a:r>
            <a:endParaRPr lang="es-ES" sz="1400">
              <a:cs typeface="Times New Roman" pitchFamily="18" charset="0"/>
            </a:endParaRPr>
          </a:p>
          <a:p>
            <a:pPr>
              <a:spcBef>
                <a:spcPct val="50000"/>
              </a:spcBef>
            </a:pPr>
            <a:endParaRPr lang="es-ES" sz="1400"/>
          </a:p>
        </p:txBody>
      </p:sp>
      <p:pic>
        <p:nvPicPr>
          <p:cNvPr id="38917" name="Picture 5" descr="..\..\disco\fotos\jumbol.jpg"/>
          <p:cNvPicPr>
            <a:picLocks noChangeAspect="1" noChangeArrowheads="1"/>
          </p:cNvPicPr>
          <p:nvPr/>
        </p:nvPicPr>
        <p:blipFill>
          <a:blip r:embed="rId3" cstate="print"/>
          <a:srcRect/>
          <a:stretch>
            <a:fillRect/>
          </a:stretch>
        </p:blipFill>
        <p:spPr bwMode="auto">
          <a:xfrm>
            <a:off x="1066800" y="4114800"/>
            <a:ext cx="2879725" cy="1905000"/>
          </a:xfrm>
          <a:prstGeom prst="rect">
            <a:avLst/>
          </a:prstGeom>
          <a:noFill/>
          <a:ln w="9525">
            <a:noFill/>
            <a:miter lim="800000"/>
            <a:headEnd/>
            <a:tailEnd/>
          </a:ln>
        </p:spPr>
      </p:pic>
      <p:pic>
        <p:nvPicPr>
          <p:cNvPr id="38918" name="Picture 6" descr="..\..\disco\fotos\jumbol2.jpg"/>
          <p:cNvPicPr>
            <a:picLocks noChangeAspect="1" noChangeArrowheads="1"/>
          </p:cNvPicPr>
          <p:nvPr/>
        </p:nvPicPr>
        <p:blipFill>
          <a:blip r:embed="rId4" cstate="print"/>
          <a:srcRect/>
          <a:stretch>
            <a:fillRect/>
          </a:stretch>
        </p:blipFill>
        <p:spPr bwMode="auto">
          <a:xfrm>
            <a:off x="4572000" y="4114800"/>
            <a:ext cx="2879725" cy="1925638"/>
          </a:xfrm>
          <a:prstGeom prst="rect">
            <a:avLst/>
          </a:prstGeom>
          <a:noFill/>
          <a:ln w="9525">
            <a:noFill/>
            <a:miter lim="800000"/>
            <a:headEnd/>
            <a:tailEnd/>
          </a:ln>
        </p:spPr>
      </p:pic>
      <p:sp>
        <p:nvSpPr>
          <p:cNvPr id="38919" name="Rectangle 7"/>
          <p:cNvSpPr>
            <a:spLocks noChangeArrowheads="1"/>
          </p:cNvSpPr>
          <p:nvPr/>
        </p:nvSpPr>
        <p:spPr bwMode="auto">
          <a:xfrm>
            <a:off x="0" y="6019800"/>
            <a:ext cx="9144000" cy="517525"/>
          </a:xfrm>
          <a:prstGeom prst="rect">
            <a:avLst/>
          </a:prstGeom>
          <a:noFill/>
          <a:ln w="9525">
            <a:noFill/>
            <a:miter lim="800000"/>
            <a:headEnd/>
            <a:tailEnd/>
          </a:ln>
          <a:effectLst/>
        </p:spPr>
        <p:txBody>
          <a:bodyPr>
            <a:spAutoFit/>
          </a:bodyPr>
          <a:lstStyle/>
          <a:p>
            <a:pPr algn="ctr"/>
            <a:r>
              <a:rPr lang="es-ES_tradnl" sz="1400" i="1">
                <a:latin typeface="Arial" charset="0"/>
                <a:cs typeface="Arial" charset="0"/>
              </a:rPr>
              <a:t>“C</a:t>
            </a:r>
            <a:r>
              <a:rPr lang="es-ES" sz="1400" i="1">
                <a:latin typeface="Arial" charset="0"/>
                <a:cs typeface="Arial" charset="0"/>
              </a:rPr>
              <a:t>ilindro  sumergido en agua en la Balanza de Humboldt”</a:t>
            </a:r>
            <a:endParaRPr lang="es-ES" sz="1400" b="1">
              <a:latin typeface="Arial" charset="0"/>
              <a:cs typeface="Times New Roman" pitchFamily="18" charset="0"/>
            </a:endParaRPr>
          </a:p>
          <a:p>
            <a:pPr eaLnBrk="0" hangingPunct="0"/>
            <a:endParaRPr lang="es-ES" sz="14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38914"/>
                                        </p:tgtEl>
                                        <p:attrNameLst>
                                          <p:attrName>style.visibility</p:attrName>
                                        </p:attrNameLst>
                                      </p:cBhvr>
                                      <p:to>
                                        <p:strVal val="visible"/>
                                      </p:to>
                                    </p:set>
                                    <p:anim calcmode="lin" valueType="num">
                                      <p:cBhvr additive="base">
                                        <p:cTn id="7" dur="500" fill="hold"/>
                                        <p:tgtEl>
                                          <p:spTgt spid="38914"/>
                                        </p:tgtEl>
                                        <p:attrNameLst>
                                          <p:attrName>ppt_x</p:attrName>
                                        </p:attrNameLst>
                                      </p:cBhvr>
                                      <p:tavLst>
                                        <p:tav tm="0">
                                          <p:val>
                                            <p:strVal val="#ppt_x"/>
                                          </p:val>
                                        </p:tav>
                                        <p:tav tm="100000">
                                          <p:val>
                                            <p:strVal val="#ppt_x"/>
                                          </p:val>
                                        </p:tav>
                                      </p:tavLst>
                                    </p:anim>
                                    <p:anim calcmode="lin" valueType="num">
                                      <p:cBhvr additive="base">
                                        <p:cTn id="8" dur="500" fill="hold"/>
                                        <p:tgtEl>
                                          <p:spTgt spid="38914"/>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38915"/>
                                        </p:tgtEl>
                                        <p:attrNameLst>
                                          <p:attrName>style.visibility</p:attrName>
                                        </p:attrNameLst>
                                      </p:cBhvr>
                                      <p:to>
                                        <p:strVal val="visible"/>
                                      </p:to>
                                    </p:set>
                                    <p:animEffect transition="in" filter="dissolve">
                                      <p:cBhvr>
                                        <p:cTn id="13" dur="500"/>
                                        <p:tgtEl>
                                          <p:spTgt spid="3891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38916"/>
                                        </p:tgtEl>
                                        <p:attrNameLst>
                                          <p:attrName>style.visibility</p:attrName>
                                        </p:attrNameLst>
                                      </p:cBhvr>
                                      <p:to>
                                        <p:strVal val="visible"/>
                                      </p:to>
                                    </p:set>
                                    <p:anim calcmode="lin" valueType="num">
                                      <p:cBhvr additive="base">
                                        <p:cTn id="18" dur="500" fill="hold"/>
                                        <p:tgtEl>
                                          <p:spTgt spid="38916"/>
                                        </p:tgtEl>
                                        <p:attrNameLst>
                                          <p:attrName>ppt_x</p:attrName>
                                        </p:attrNameLst>
                                      </p:cBhvr>
                                      <p:tavLst>
                                        <p:tav tm="0">
                                          <p:val>
                                            <p:strVal val="0-#ppt_w/2"/>
                                          </p:val>
                                        </p:tav>
                                        <p:tav tm="100000">
                                          <p:val>
                                            <p:strVal val="#ppt_x"/>
                                          </p:val>
                                        </p:tav>
                                      </p:tavLst>
                                    </p:anim>
                                    <p:anim calcmode="lin" valueType="num">
                                      <p:cBhvr additive="base">
                                        <p:cTn id="19" dur="500" fill="hold"/>
                                        <p:tgtEl>
                                          <p:spTgt spid="38916"/>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38917"/>
                                        </p:tgtEl>
                                        <p:attrNameLst>
                                          <p:attrName>style.visibility</p:attrName>
                                        </p:attrNameLst>
                                      </p:cBhvr>
                                      <p:to>
                                        <p:strVal val="visible"/>
                                      </p:to>
                                    </p:set>
                                    <p:animEffect transition="in" filter="blinds(horizontal)">
                                      <p:cBhvr>
                                        <p:cTn id="24" dur="500"/>
                                        <p:tgtEl>
                                          <p:spTgt spid="38917"/>
                                        </p:tgtEl>
                                      </p:cBhvr>
                                    </p:animEffect>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nodeType="clickEffect">
                                  <p:stCondLst>
                                    <p:cond delay="0"/>
                                  </p:stCondLst>
                                  <p:childTnLst>
                                    <p:set>
                                      <p:cBhvr>
                                        <p:cTn id="28" dur="1" fill="hold">
                                          <p:stCondLst>
                                            <p:cond delay="0"/>
                                          </p:stCondLst>
                                        </p:cTn>
                                        <p:tgtEl>
                                          <p:spTgt spid="38918"/>
                                        </p:tgtEl>
                                        <p:attrNameLst>
                                          <p:attrName>style.visibility</p:attrName>
                                        </p:attrNameLst>
                                      </p:cBhvr>
                                      <p:to>
                                        <p:strVal val="visible"/>
                                      </p:to>
                                    </p:set>
                                    <p:animEffect transition="in" filter="blinds(horizontal)">
                                      <p:cBhvr>
                                        <p:cTn id="29" dur="500"/>
                                        <p:tgtEl>
                                          <p:spTgt spid="38918"/>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38919"/>
                                        </p:tgtEl>
                                        <p:attrNameLst>
                                          <p:attrName>style.visibility</p:attrName>
                                        </p:attrNameLst>
                                      </p:cBhvr>
                                      <p:to>
                                        <p:strVal val="visible"/>
                                      </p:to>
                                    </p:set>
                                    <p:anim calcmode="lin" valueType="num">
                                      <p:cBhvr additive="base">
                                        <p:cTn id="34" dur="500" fill="hold"/>
                                        <p:tgtEl>
                                          <p:spTgt spid="38919"/>
                                        </p:tgtEl>
                                        <p:attrNameLst>
                                          <p:attrName>ppt_x</p:attrName>
                                        </p:attrNameLst>
                                      </p:cBhvr>
                                      <p:tavLst>
                                        <p:tav tm="0">
                                          <p:val>
                                            <p:strVal val="#ppt_x"/>
                                          </p:val>
                                        </p:tav>
                                        <p:tav tm="100000">
                                          <p:val>
                                            <p:strVal val="#ppt_x"/>
                                          </p:val>
                                        </p:tav>
                                      </p:tavLst>
                                    </p:anim>
                                    <p:anim calcmode="lin" valueType="num">
                                      <p:cBhvr additive="base">
                                        <p:cTn id="35" dur="500" fill="hold"/>
                                        <p:tgtEl>
                                          <p:spTgt spid="389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914" grpId="0" autoUpdateAnimBg="0"/>
      <p:bldP spid="38916" grpId="0" autoUpdateAnimBg="0"/>
      <p:bldP spid="38919"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descr="..\..\disco\Saltos\zeolita.jpg"/>
          <p:cNvPicPr>
            <a:picLocks noChangeAspect="1" noChangeArrowheads="1"/>
          </p:cNvPicPr>
          <p:nvPr/>
        </p:nvPicPr>
        <p:blipFill>
          <a:blip r:embed="rId2"/>
          <a:srcRect/>
          <a:stretch>
            <a:fillRect/>
          </a:stretch>
        </p:blipFill>
        <p:spPr bwMode="auto">
          <a:xfrm>
            <a:off x="4419600" y="1981200"/>
            <a:ext cx="3810000" cy="3200400"/>
          </a:xfrm>
          <a:prstGeom prst="rect">
            <a:avLst/>
          </a:prstGeom>
          <a:noFill/>
          <a:ln w="9525">
            <a:noFill/>
            <a:miter lim="800000"/>
            <a:headEnd/>
            <a:tailEnd/>
          </a:ln>
        </p:spPr>
      </p:pic>
      <p:sp>
        <p:nvSpPr>
          <p:cNvPr id="3076" name="Text Box 4"/>
          <p:cNvSpPr txBox="1">
            <a:spLocks noChangeArrowheads="1"/>
          </p:cNvSpPr>
          <p:nvPr/>
        </p:nvSpPr>
        <p:spPr bwMode="auto">
          <a:xfrm>
            <a:off x="1524000" y="2590800"/>
            <a:ext cx="1943100" cy="1943100"/>
          </a:xfrm>
          <a:prstGeom prst="rect">
            <a:avLst/>
          </a:prstGeom>
          <a:solidFill>
            <a:srgbClr val="000099"/>
          </a:solidFill>
          <a:ln w="9525">
            <a:noFill/>
            <a:miter lim="800000"/>
            <a:headEnd/>
            <a:tailEnd/>
          </a:ln>
        </p:spPr>
        <p:txBody>
          <a:bodyPr/>
          <a:lstStyle/>
          <a:p>
            <a:pPr algn="just" eaLnBrk="0" hangingPunct="0"/>
            <a:endParaRPr lang="es-ES" sz="1200" i="1">
              <a:latin typeface="Arial" charset="0"/>
            </a:endParaRPr>
          </a:p>
          <a:p>
            <a:pPr algn="just" eaLnBrk="0" hangingPunct="0"/>
            <a:r>
              <a:rPr lang="es-ES_tradnl" sz="1600" i="1">
                <a:latin typeface="Arial" charset="0"/>
              </a:rPr>
              <a:t>“</a:t>
            </a:r>
            <a:r>
              <a:rPr lang="es-ES" sz="1400" i="1">
                <a:latin typeface="Arial" charset="0"/>
              </a:rPr>
              <a:t>Zeolita Procesada lista para combinar con el cemento”</a:t>
            </a:r>
          </a:p>
        </p:txBody>
      </p:sp>
      <p:sp>
        <p:nvSpPr>
          <p:cNvPr id="3077" name="Rectangle 5"/>
          <p:cNvSpPr>
            <a:spLocks noChangeArrowheads="1"/>
          </p:cNvSpPr>
          <p:nvPr/>
        </p:nvSpPr>
        <p:spPr bwMode="auto">
          <a:xfrm>
            <a:off x="228600" y="381000"/>
            <a:ext cx="8610600" cy="517525"/>
          </a:xfrm>
          <a:prstGeom prst="rect">
            <a:avLst/>
          </a:prstGeom>
          <a:noFill/>
          <a:ln w="9525">
            <a:noFill/>
            <a:miter lim="800000"/>
            <a:headEnd/>
            <a:tailEnd/>
          </a:ln>
          <a:effectLst/>
        </p:spPr>
        <p:txBody>
          <a:bodyPr>
            <a:spAutoFit/>
          </a:bodyPr>
          <a:lstStyle/>
          <a:p>
            <a:r>
              <a:rPr lang="es-ES" sz="1400" b="1">
                <a:latin typeface="Arial" charset="0"/>
                <a:cs typeface="Arial" charset="0"/>
              </a:rPr>
              <a:t>El material zeolita utilizado se lo extrajo del peñón de la ESPOL que se encuentra ubicado en el Campus Politécnico de las Prosperina.</a:t>
            </a:r>
            <a:r>
              <a:rPr lang="es-ES" sz="1400">
                <a:latin typeface="Arial"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077"/>
                                        </p:tgtEl>
                                        <p:attrNameLst>
                                          <p:attrName>style.visibility</p:attrName>
                                        </p:attrNameLst>
                                      </p:cBhvr>
                                      <p:to>
                                        <p:strVal val="visible"/>
                                      </p:to>
                                    </p:set>
                                    <p:anim calcmode="lin" valueType="num">
                                      <p:cBhvr additive="base">
                                        <p:cTn id="7" dur="500" fill="hold"/>
                                        <p:tgtEl>
                                          <p:spTgt spid="3077"/>
                                        </p:tgtEl>
                                        <p:attrNameLst>
                                          <p:attrName>ppt_x</p:attrName>
                                        </p:attrNameLst>
                                      </p:cBhvr>
                                      <p:tavLst>
                                        <p:tav tm="0">
                                          <p:val>
                                            <p:strVal val="#ppt_x"/>
                                          </p:val>
                                        </p:tav>
                                        <p:tav tm="100000">
                                          <p:val>
                                            <p:strVal val="#ppt_x"/>
                                          </p:val>
                                        </p:tav>
                                      </p:tavLst>
                                    </p:anim>
                                    <p:anim calcmode="lin" valueType="num">
                                      <p:cBhvr additive="base">
                                        <p:cTn id="8" dur="500" fill="hold"/>
                                        <p:tgtEl>
                                          <p:spTgt spid="307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nodeType="clickEffect">
                                  <p:stCondLst>
                                    <p:cond delay="0"/>
                                  </p:stCondLst>
                                  <p:childTnLst>
                                    <p:set>
                                      <p:cBhvr>
                                        <p:cTn id="12" dur="1" fill="hold">
                                          <p:stCondLst>
                                            <p:cond delay="0"/>
                                          </p:stCondLst>
                                        </p:cTn>
                                        <p:tgtEl>
                                          <p:spTgt spid="3075"/>
                                        </p:tgtEl>
                                        <p:attrNameLst>
                                          <p:attrName>style.visibility</p:attrName>
                                        </p:attrNameLst>
                                      </p:cBhvr>
                                      <p:to>
                                        <p:strVal val="visible"/>
                                      </p:to>
                                    </p:set>
                                    <p:anim calcmode="lin" valueType="num">
                                      <p:cBhvr additive="base">
                                        <p:cTn id="13" dur="500" fill="hold"/>
                                        <p:tgtEl>
                                          <p:spTgt spid="3075"/>
                                        </p:tgtEl>
                                        <p:attrNameLst>
                                          <p:attrName>ppt_x</p:attrName>
                                        </p:attrNameLst>
                                      </p:cBhvr>
                                      <p:tavLst>
                                        <p:tav tm="0">
                                          <p:val>
                                            <p:strVal val="0-#ppt_w/2"/>
                                          </p:val>
                                        </p:tav>
                                        <p:tav tm="100000">
                                          <p:val>
                                            <p:strVal val="#ppt_x"/>
                                          </p:val>
                                        </p:tav>
                                      </p:tavLst>
                                    </p:anim>
                                    <p:anim calcmode="lin" valueType="num">
                                      <p:cBhvr additive="base">
                                        <p:cTn id="14" dur="500" fill="hold"/>
                                        <p:tgtEl>
                                          <p:spTgt spid="3075"/>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076"/>
                                        </p:tgtEl>
                                        <p:attrNameLst>
                                          <p:attrName>style.visibility</p:attrName>
                                        </p:attrNameLst>
                                      </p:cBhvr>
                                      <p:to>
                                        <p:strVal val="visible"/>
                                      </p:to>
                                    </p:set>
                                    <p:anim calcmode="lin" valueType="num">
                                      <p:cBhvr additive="base">
                                        <p:cTn id="19" dur="500" fill="hold"/>
                                        <p:tgtEl>
                                          <p:spTgt spid="3076"/>
                                        </p:tgtEl>
                                        <p:attrNameLst>
                                          <p:attrName>ppt_x</p:attrName>
                                        </p:attrNameLst>
                                      </p:cBhvr>
                                      <p:tavLst>
                                        <p:tav tm="0">
                                          <p:val>
                                            <p:strVal val="#ppt_x"/>
                                          </p:val>
                                        </p:tav>
                                        <p:tav tm="100000">
                                          <p:val>
                                            <p:strVal val="#ppt_x"/>
                                          </p:val>
                                        </p:tav>
                                      </p:tavLst>
                                    </p:anim>
                                    <p:anim calcmode="lin" valueType="num">
                                      <p:cBhvr additive="base">
                                        <p:cTn id="20" dur="500" fill="hold"/>
                                        <p:tgtEl>
                                          <p:spTgt spid="307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6" grpId="0" animBg="1" autoUpdateAnimBg="0"/>
      <p:bldP spid="3077"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disco\fotos\c_hervido.jpg"/>
          <p:cNvPicPr>
            <a:picLocks noChangeAspect="1" noChangeArrowheads="1"/>
          </p:cNvPicPr>
          <p:nvPr/>
        </p:nvPicPr>
        <p:blipFill>
          <a:blip r:embed="rId2" cstate="print"/>
          <a:srcRect/>
          <a:stretch>
            <a:fillRect/>
          </a:stretch>
        </p:blipFill>
        <p:spPr bwMode="auto">
          <a:xfrm>
            <a:off x="609600" y="304800"/>
            <a:ext cx="3598863" cy="2819400"/>
          </a:xfrm>
          <a:prstGeom prst="rect">
            <a:avLst/>
          </a:prstGeom>
          <a:noFill/>
          <a:ln w="9525">
            <a:noFill/>
            <a:miter lim="800000"/>
            <a:headEnd/>
            <a:tailEnd/>
          </a:ln>
        </p:spPr>
      </p:pic>
      <p:sp>
        <p:nvSpPr>
          <p:cNvPr id="39939" name="Text Box 3"/>
          <p:cNvSpPr txBox="1">
            <a:spLocks noChangeArrowheads="1"/>
          </p:cNvSpPr>
          <p:nvPr/>
        </p:nvSpPr>
        <p:spPr bwMode="auto">
          <a:xfrm>
            <a:off x="4648200" y="914400"/>
            <a:ext cx="2514600" cy="836613"/>
          </a:xfrm>
          <a:prstGeom prst="rect">
            <a:avLst/>
          </a:prstGeom>
          <a:noFill/>
          <a:ln w="9525">
            <a:noFill/>
            <a:miter lim="800000"/>
            <a:headEnd/>
            <a:tailEnd/>
          </a:ln>
          <a:effectLst/>
        </p:spPr>
        <p:txBody>
          <a:bodyPr>
            <a:spAutoFit/>
          </a:bodyPr>
          <a:lstStyle/>
          <a:p>
            <a:pPr algn="just">
              <a:spcBef>
                <a:spcPct val="50000"/>
              </a:spcBef>
            </a:pPr>
            <a:r>
              <a:rPr lang="es-ES" sz="1400" i="1">
                <a:latin typeface="Arial" charset="0"/>
                <a:cs typeface="Arial" charset="0"/>
              </a:rPr>
              <a:t>“Proceso de Hervido de Cilindros durante 5 Horas”</a:t>
            </a:r>
            <a:endParaRPr lang="es-ES" sz="1400" b="1">
              <a:cs typeface="Times New Roman" pitchFamily="18" charset="0"/>
            </a:endParaRPr>
          </a:p>
          <a:p>
            <a:pPr>
              <a:spcBef>
                <a:spcPct val="50000"/>
              </a:spcBef>
            </a:pPr>
            <a:endParaRPr lang="es-ES" sz="1400"/>
          </a:p>
        </p:txBody>
      </p:sp>
      <p:pic>
        <p:nvPicPr>
          <p:cNvPr id="39940" name="Picture 4" descr="..\..\disco\Saltos\horno.jpg"/>
          <p:cNvPicPr>
            <a:picLocks noChangeAspect="1" noChangeArrowheads="1"/>
          </p:cNvPicPr>
          <p:nvPr/>
        </p:nvPicPr>
        <p:blipFill>
          <a:blip r:embed="rId3"/>
          <a:srcRect/>
          <a:stretch>
            <a:fillRect/>
          </a:stretch>
        </p:blipFill>
        <p:spPr bwMode="auto">
          <a:xfrm>
            <a:off x="609600" y="3505200"/>
            <a:ext cx="3600450" cy="2695575"/>
          </a:xfrm>
          <a:prstGeom prst="rect">
            <a:avLst/>
          </a:prstGeom>
          <a:noFill/>
          <a:ln w="9525">
            <a:noFill/>
            <a:miter lim="800000"/>
            <a:headEnd/>
            <a:tailEnd/>
          </a:ln>
        </p:spPr>
      </p:pic>
      <p:sp>
        <p:nvSpPr>
          <p:cNvPr id="39941" name="Text Box 5"/>
          <p:cNvSpPr txBox="1">
            <a:spLocks noChangeArrowheads="1"/>
          </p:cNvSpPr>
          <p:nvPr/>
        </p:nvSpPr>
        <p:spPr bwMode="auto">
          <a:xfrm>
            <a:off x="4800600" y="3962400"/>
            <a:ext cx="2971800" cy="517525"/>
          </a:xfrm>
          <a:prstGeom prst="rect">
            <a:avLst/>
          </a:prstGeom>
          <a:noFill/>
          <a:ln w="9525">
            <a:noFill/>
            <a:miter lim="800000"/>
            <a:headEnd/>
            <a:tailEnd/>
          </a:ln>
          <a:effectLst/>
        </p:spPr>
        <p:txBody>
          <a:bodyPr>
            <a:spAutoFit/>
          </a:bodyPr>
          <a:lstStyle/>
          <a:p>
            <a:pPr>
              <a:spcBef>
                <a:spcPct val="50000"/>
              </a:spcBef>
            </a:pPr>
            <a:r>
              <a:rPr lang="es-ES" sz="1400" i="1">
                <a:latin typeface="Arial" charset="0"/>
                <a:cs typeface="Arial" charset="0"/>
              </a:rPr>
              <a:t>“ Cilindros colocados en el Horno</a:t>
            </a:r>
            <a:r>
              <a:rPr lang="es-ES_tradnl" sz="1400" i="1">
                <a:latin typeface="Arial" charset="0"/>
                <a:cs typeface="Arial" charset="0"/>
              </a:rPr>
              <a:t> </a:t>
            </a:r>
            <a:r>
              <a:rPr lang="es-ES" sz="1400" i="1">
                <a:latin typeface="Arial" charset="0"/>
                <a:cs typeface="Arial" charset="0"/>
              </a:rPr>
              <a:t>para ser Secados”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9938"/>
                                        </p:tgtEl>
                                        <p:attrNameLst>
                                          <p:attrName>style.visibility</p:attrName>
                                        </p:attrNameLst>
                                      </p:cBhvr>
                                      <p:to>
                                        <p:strVal val="visible"/>
                                      </p:to>
                                    </p:set>
                                    <p:animEffect transition="in" filter="dissolve">
                                      <p:cBhvr>
                                        <p:cTn id="7" dur="500"/>
                                        <p:tgtEl>
                                          <p:spTgt spid="3993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grpId="0" nodeType="clickEffect">
                                  <p:stCondLst>
                                    <p:cond delay="0"/>
                                  </p:stCondLst>
                                  <p:childTnLst>
                                    <p:set>
                                      <p:cBhvr>
                                        <p:cTn id="11" dur="1" fill="hold">
                                          <p:stCondLst>
                                            <p:cond delay="0"/>
                                          </p:stCondLst>
                                        </p:cTn>
                                        <p:tgtEl>
                                          <p:spTgt spid="39939"/>
                                        </p:tgtEl>
                                        <p:attrNameLst>
                                          <p:attrName>style.visibility</p:attrName>
                                        </p:attrNameLst>
                                      </p:cBhvr>
                                      <p:to>
                                        <p:strVal val="visible"/>
                                      </p:to>
                                    </p:set>
                                    <p:anim calcmode="lin" valueType="num">
                                      <p:cBhvr additive="base">
                                        <p:cTn id="12" dur="500" fill="hold"/>
                                        <p:tgtEl>
                                          <p:spTgt spid="39939"/>
                                        </p:tgtEl>
                                        <p:attrNameLst>
                                          <p:attrName>ppt_x</p:attrName>
                                        </p:attrNameLst>
                                      </p:cBhvr>
                                      <p:tavLst>
                                        <p:tav tm="0">
                                          <p:val>
                                            <p:strVal val="0-#ppt_w/2"/>
                                          </p:val>
                                        </p:tav>
                                        <p:tav tm="100000">
                                          <p:val>
                                            <p:strVal val="#ppt_x"/>
                                          </p:val>
                                        </p:tav>
                                      </p:tavLst>
                                    </p:anim>
                                    <p:anim calcmode="lin" valueType="num">
                                      <p:cBhvr additive="base">
                                        <p:cTn id="13" dur="500" fill="hold"/>
                                        <p:tgtEl>
                                          <p:spTgt spid="39939"/>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39940"/>
                                        </p:tgtEl>
                                        <p:attrNameLst>
                                          <p:attrName>style.visibility</p:attrName>
                                        </p:attrNameLst>
                                      </p:cBhvr>
                                      <p:to>
                                        <p:strVal val="visible"/>
                                      </p:to>
                                    </p:set>
                                    <p:animEffect transition="in" filter="dissolve">
                                      <p:cBhvr>
                                        <p:cTn id="18" dur="500"/>
                                        <p:tgtEl>
                                          <p:spTgt spid="39940"/>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grpId="0" nodeType="clickEffect">
                                  <p:stCondLst>
                                    <p:cond delay="0"/>
                                  </p:stCondLst>
                                  <p:childTnLst>
                                    <p:set>
                                      <p:cBhvr>
                                        <p:cTn id="22" dur="1" fill="hold">
                                          <p:stCondLst>
                                            <p:cond delay="0"/>
                                          </p:stCondLst>
                                        </p:cTn>
                                        <p:tgtEl>
                                          <p:spTgt spid="39941"/>
                                        </p:tgtEl>
                                        <p:attrNameLst>
                                          <p:attrName>style.visibility</p:attrName>
                                        </p:attrNameLst>
                                      </p:cBhvr>
                                      <p:to>
                                        <p:strVal val="visible"/>
                                      </p:to>
                                    </p:set>
                                    <p:anim calcmode="lin" valueType="num">
                                      <p:cBhvr additive="base">
                                        <p:cTn id="23" dur="500" fill="hold"/>
                                        <p:tgtEl>
                                          <p:spTgt spid="39941"/>
                                        </p:tgtEl>
                                        <p:attrNameLst>
                                          <p:attrName>ppt_x</p:attrName>
                                        </p:attrNameLst>
                                      </p:cBhvr>
                                      <p:tavLst>
                                        <p:tav tm="0">
                                          <p:val>
                                            <p:strVal val="1+#ppt_w/2"/>
                                          </p:val>
                                        </p:tav>
                                        <p:tav tm="100000">
                                          <p:val>
                                            <p:strVal val="#ppt_x"/>
                                          </p:val>
                                        </p:tav>
                                      </p:tavLst>
                                    </p:anim>
                                    <p:anim calcmode="lin" valueType="num">
                                      <p:cBhvr additive="base">
                                        <p:cTn id="24" dur="500" fill="hold"/>
                                        <p:tgtEl>
                                          <p:spTgt spid="3994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autoUpdateAnimBg="0"/>
      <p:bldP spid="39941"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43082" name="Group 74"/>
          <p:cNvGraphicFramePr>
            <a:graphicFrameLocks noGrp="1"/>
          </p:cNvGraphicFramePr>
          <p:nvPr>
            <p:ph type="tbl" idx="1"/>
          </p:nvPr>
        </p:nvGraphicFramePr>
        <p:xfrm>
          <a:off x="1371600" y="1676400"/>
          <a:ext cx="6324600" cy="1822450"/>
        </p:xfrm>
        <a:graphic>
          <a:graphicData uri="http://schemas.openxmlformats.org/drawingml/2006/table">
            <a:tbl>
              <a:tblPr/>
              <a:tblGrid>
                <a:gridCol w="1581150"/>
                <a:gridCol w="1581150"/>
                <a:gridCol w="1581150"/>
                <a:gridCol w="1581150"/>
              </a:tblGrid>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 zeolita</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Cilindro 1</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Cilindro 2</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 Promedio</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8.20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8.18</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8.19</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5 %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9.00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8.50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8.75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7.02</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7.23</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7.13</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10.70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10.67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10.69</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11.63</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11.37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11.50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43087" name="Group 79"/>
          <p:cNvGraphicFramePr>
            <a:graphicFrameLocks noGrp="1"/>
          </p:cNvGraphicFramePr>
          <p:nvPr/>
        </p:nvGraphicFramePr>
        <p:xfrm>
          <a:off x="1371600" y="1143000"/>
          <a:ext cx="6324600" cy="517525"/>
        </p:xfrm>
        <a:graphic>
          <a:graphicData uri="http://schemas.openxmlformats.org/drawingml/2006/table">
            <a:tbl>
              <a:tblPr/>
              <a:tblGrid>
                <a:gridCol w="6324600"/>
              </a:tblGrid>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 de Absorción después de la Inmersión</a:t>
                      </a:r>
                      <a:r>
                        <a:rPr kumimoji="0" lang="es-ES" sz="28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3055" name="Rectangle 47"/>
          <p:cNvSpPr>
            <a:spLocks noChangeArrowheads="1"/>
          </p:cNvSpPr>
          <p:nvPr/>
        </p:nvSpPr>
        <p:spPr bwMode="auto">
          <a:xfrm>
            <a:off x="152400" y="304800"/>
            <a:ext cx="9144000" cy="517525"/>
          </a:xfrm>
          <a:prstGeom prst="rect">
            <a:avLst/>
          </a:prstGeom>
          <a:noFill/>
          <a:ln w="9525">
            <a:noFill/>
            <a:miter lim="800000"/>
            <a:headEnd/>
            <a:tailEnd/>
          </a:ln>
          <a:effectLst/>
        </p:spPr>
        <p:txBody>
          <a:bodyPr>
            <a:spAutoFit/>
          </a:bodyPr>
          <a:lstStyle/>
          <a:p>
            <a:r>
              <a:rPr lang="es-ES" sz="1400">
                <a:latin typeface="Arial" charset="0"/>
                <a:cs typeface="Arial" charset="0"/>
              </a:rPr>
              <a:t>Los resultados de estas pruebas los mostramos a continuación en las siguientes tablas:</a:t>
            </a:r>
            <a:endParaRPr lang="es-ES" sz="1400">
              <a:latin typeface="Arial" charset="0"/>
              <a:cs typeface="Times New Roman" pitchFamily="18" charset="0"/>
            </a:endParaRPr>
          </a:p>
          <a:p>
            <a:pPr eaLnBrk="0" hangingPunct="0"/>
            <a:endParaRPr lang="es-ES" sz="1400">
              <a:latin typeface="Arial" charset="0"/>
            </a:endParaRPr>
          </a:p>
        </p:txBody>
      </p:sp>
      <p:sp>
        <p:nvSpPr>
          <p:cNvPr id="43074" name="Rectangle 66"/>
          <p:cNvSpPr>
            <a:spLocks noChangeArrowheads="1"/>
          </p:cNvSpPr>
          <p:nvPr/>
        </p:nvSpPr>
        <p:spPr bwMode="auto">
          <a:xfrm>
            <a:off x="1371600" y="838200"/>
            <a:ext cx="6400800" cy="517525"/>
          </a:xfrm>
          <a:prstGeom prst="rect">
            <a:avLst/>
          </a:prstGeom>
          <a:noFill/>
          <a:ln w="9525">
            <a:noFill/>
            <a:miter lim="800000"/>
            <a:headEnd/>
            <a:tailEnd/>
          </a:ln>
          <a:effectLst/>
        </p:spPr>
        <p:txBody>
          <a:bodyPr>
            <a:spAutoFit/>
          </a:bodyPr>
          <a:lstStyle/>
          <a:p>
            <a:pPr algn="ctr"/>
            <a:r>
              <a:rPr lang="es-ES" sz="1400" i="1">
                <a:latin typeface="Arial" charset="0"/>
                <a:cs typeface="Arial" charset="0"/>
              </a:rPr>
              <a:t>“Porcentaje de Absorción después de la Inmersión para cada % de zeolita”</a:t>
            </a:r>
            <a:endParaRPr lang="es-ES" sz="1400" i="1">
              <a:latin typeface="Arial" charset="0"/>
              <a:cs typeface="Times New Roman" pitchFamily="18" charset="0"/>
            </a:endParaRPr>
          </a:p>
          <a:p>
            <a:pPr eaLnBrk="0" hangingPunct="0"/>
            <a:endParaRPr lang="es-ES" sz="1400">
              <a:latin typeface="Arial" charset="0"/>
            </a:endParaRPr>
          </a:p>
        </p:txBody>
      </p:sp>
      <p:graphicFrame>
        <p:nvGraphicFramePr>
          <p:cNvPr id="61440" name="Object 0"/>
          <p:cNvGraphicFramePr>
            <a:graphicFrameLocks/>
          </p:cNvGraphicFramePr>
          <p:nvPr/>
        </p:nvGraphicFramePr>
        <p:xfrm>
          <a:off x="1981200" y="3657600"/>
          <a:ext cx="5038725" cy="3003550"/>
        </p:xfrm>
        <a:graphic>
          <a:graphicData uri="http://schemas.openxmlformats.org/presentationml/2006/ole">
            <p:oleObj spid="_x0000_s61440" name="Gráfico" r:id="rId3" imgW="5038999" imgH="3153103" progId="Excel.Char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3055"/>
                                        </p:tgtEl>
                                        <p:attrNameLst>
                                          <p:attrName>style.visibility</p:attrName>
                                        </p:attrNameLst>
                                      </p:cBhvr>
                                      <p:to>
                                        <p:strVal val="visible"/>
                                      </p:to>
                                    </p:set>
                                    <p:anim calcmode="lin" valueType="num">
                                      <p:cBhvr additive="base">
                                        <p:cTn id="7" dur="500" fill="hold"/>
                                        <p:tgtEl>
                                          <p:spTgt spid="43055"/>
                                        </p:tgtEl>
                                        <p:attrNameLst>
                                          <p:attrName>ppt_x</p:attrName>
                                        </p:attrNameLst>
                                      </p:cBhvr>
                                      <p:tavLst>
                                        <p:tav tm="0">
                                          <p:val>
                                            <p:strVal val="0-#ppt_w/2"/>
                                          </p:val>
                                        </p:tav>
                                        <p:tav tm="100000">
                                          <p:val>
                                            <p:strVal val="#ppt_x"/>
                                          </p:val>
                                        </p:tav>
                                      </p:tavLst>
                                    </p:anim>
                                    <p:anim calcmode="lin" valueType="num">
                                      <p:cBhvr additive="base">
                                        <p:cTn id="8" dur="500" fill="hold"/>
                                        <p:tgtEl>
                                          <p:spTgt spid="4305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43082"/>
                                        </p:tgtEl>
                                        <p:attrNameLst>
                                          <p:attrName>style.visibility</p:attrName>
                                        </p:attrNameLst>
                                      </p:cBhvr>
                                      <p:to>
                                        <p:strVal val="visible"/>
                                      </p:to>
                                    </p:set>
                                    <p:animEffect transition="in" filter="dissolve">
                                      <p:cBhvr>
                                        <p:cTn id="13" dur="500"/>
                                        <p:tgtEl>
                                          <p:spTgt spid="43082"/>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43087"/>
                                        </p:tgtEl>
                                        <p:attrNameLst>
                                          <p:attrName>style.visibility</p:attrName>
                                        </p:attrNameLst>
                                      </p:cBhvr>
                                      <p:to>
                                        <p:strVal val="visible"/>
                                      </p:to>
                                    </p:set>
                                    <p:animEffect transition="in" filter="dissolve">
                                      <p:cBhvr>
                                        <p:cTn id="18" dur="500"/>
                                        <p:tgtEl>
                                          <p:spTgt spid="43087"/>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43074"/>
                                        </p:tgtEl>
                                        <p:attrNameLst>
                                          <p:attrName>style.visibility</p:attrName>
                                        </p:attrNameLst>
                                      </p:cBhvr>
                                      <p:to>
                                        <p:strVal val="visible"/>
                                      </p:to>
                                    </p:set>
                                    <p:animEffect transition="in" filter="blinds(horizontal)">
                                      <p:cBhvr>
                                        <p:cTn id="23" dur="500"/>
                                        <p:tgtEl>
                                          <p:spTgt spid="4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55" grpId="0" autoUpdateAnimBg="0"/>
      <p:bldP spid="43074"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4129" name="Group 97"/>
          <p:cNvGraphicFramePr>
            <a:graphicFrameLocks noGrp="1"/>
          </p:cNvGraphicFramePr>
          <p:nvPr/>
        </p:nvGraphicFramePr>
        <p:xfrm>
          <a:off x="1371600" y="1447800"/>
          <a:ext cx="6324600" cy="1824038"/>
        </p:xfrm>
        <a:graphic>
          <a:graphicData uri="http://schemas.openxmlformats.org/drawingml/2006/table">
            <a:tbl>
              <a:tblPr/>
              <a:tblGrid>
                <a:gridCol w="1581150"/>
                <a:gridCol w="1581150"/>
                <a:gridCol w="1581150"/>
                <a:gridCol w="1581150"/>
              </a:tblGrid>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 zeolita</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Cilindro 1</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Cilindro 2</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 Promedio</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7.98</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7.95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7.97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5 %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7.84</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7.86</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7.85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6.86</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7.04</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6.95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9.00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8.70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8.85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9.09</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8.72</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8.91</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44122" name="Group 90"/>
          <p:cNvGraphicFramePr>
            <a:graphicFrameLocks noGrp="1"/>
          </p:cNvGraphicFramePr>
          <p:nvPr/>
        </p:nvGraphicFramePr>
        <p:xfrm>
          <a:off x="1371600" y="914400"/>
          <a:ext cx="6324600" cy="517525"/>
        </p:xfrm>
        <a:graphic>
          <a:graphicData uri="http://schemas.openxmlformats.org/drawingml/2006/table">
            <a:tbl>
              <a:tblPr/>
              <a:tblGrid>
                <a:gridCol w="6324600"/>
              </a:tblGrid>
              <a:tr h="4572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 de Absorción después de la Inmersión</a:t>
                      </a:r>
                      <a:r>
                        <a:rPr kumimoji="0" lang="es-ES_tradnl" sz="2800" b="0" i="0" u="none" strike="noStrike" cap="none" normalizeH="0" baseline="0" smtClean="0">
                          <a:ln>
                            <a:noFill/>
                          </a:ln>
                          <a:solidFill>
                            <a:schemeClr val="tx1"/>
                          </a:solidFill>
                          <a:effectLst/>
                          <a:latin typeface="Times New Roman" pitchFamily="18" charset="0"/>
                        </a:rPr>
                        <a:t> </a:t>
                      </a:r>
                      <a:r>
                        <a:rPr kumimoji="0" lang="es-ES_tradnl" sz="1400" b="1" i="0" u="none" strike="noStrike" cap="none" normalizeH="0" baseline="0" smtClean="0">
                          <a:ln>
                            <a:noFill/>
                          </a:ln>
                          <a:solidFill>
                            <a:schemeClr val="tx1"/>
                          </a:solidFill>
                          <a:effectLst/>
                          <a:latin typeface="Arial" charset="0"/>
                        </a:rPr>
                        <a:t>y Hervido</a:t>
                      </a:r>
                      <a:endParaRPr kumimoji="0" lang="es-ES" sz="1400" b="1"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4085" name="Rectangle 53"/>
          <p:cNvSpPr>
            <a:spLocks noChangeArrowheads="1"/>
          </p:cNvSpPr>
          <p:nvPr/>
        </p:nvSpPr>
        <p:spPr bwMode="auto">
          <a:xfrm>
            <a:off x="1295400" y="304800"/>
            <a:ext cx="6400800" cy="730250"/>
          </a:xfrm>
          <a:prstGeom prst="rect">
            <a:avLst/>
          </a:prstGeom>
          <a:noFill/>
          <a:ln w="9525">
            <a:noFill/>
            <a:miter lim="800000"/>
            <a:headEnd/>
            <a:tailEnd/>
          </a:ln>
          <a:effectLst/>
        </p:spPr>
        <p:txBody>
          <a:bodyPr>
            <a:spAutoFit/>
          </a:bodyPr>
          <a:lstStyle/>
          <a:p>
            <a:pPr algn="ctr"/>
            <a:r>
              <a:rPr lang="es-ES" sz="1400" i="1">
                <a:latin typeface="Arial" charset="0"/>
                <a:cs typeface="Arial" charset="0"/>
              </a:rPr>
              <a:t>“Porcentaje de Absorción después de la Inmersión </a:t>
            </a:r>
            <a:r>
              <a:rPr lang="es-ES_tradnl" sz="1400" i="1">
                <a:latin typeface="Arial" charset="0"/>
                <a:cs typeface="Arial" charset="0"/>
              </a:rPr>
              <a:t> y hervido</a:t>
            </a:r>
            <a:r>
              <a:rPr lang="es-ES" sz="1400" i="1">
                <a:latin typeface="Arial" charset="0"/>
                <a:cs typeface="Arial" charset="0"/>
              </a:rPr>
              <a:t>para cada % de zeolita”</a:t>
            </a:r>
            <a:endParaRPr lang="es-ES" sz="1400" i="1">
              <a:latin typeface="Arial" charset="0"/>
              <a:cs typeface="Times New Roman" pitchFamily="18" charset="0"/>
            </a:endParaRPr>
          </a:p>
          <a:p>
            <a:pPr eaLnBrk="0" hangingPunct="0"/>
            <a:endParaRPr lang="es-ES" sz="1400">
              <a:latin typeface="Arial" charset="0"/>
            </a:endParaRPr>
          </a:p>
        </p:txBody>
      </p:sp>
      <p:graphicFrame>
        <p:nvGraphicFramePr>
          <p:cNvPr id="44130" name="Object 98"/>
          <p:cNvGraphicFramePr>
            <a:graphicFrameLocks noChangeAspect="1"/>
          </p:cNvGraphicFramePr>
          <p:nvPr/>
        </p:nvGraphicFramePr>
        <p:xfrm>
          <a:off x="2133600" y="3429000"/>
          <a:ext cx="5038725" cy="2962275"/>
        </p:xfrm>
        <a:graphic>
          <a:graphicData uri="http://schemas.openxmlformats.org/presentationml/2006/ole">
            <p:oleObj spid="_x0000_s44130" name="Gráfico" r:id="rId3" imgW="5038999" imgH="2962476" progId="Excel.Char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4085"/>
                                        </p:tgtEl>
                                        <p:attrNameLst>
                                          <p:attrName>style.visibility</p:attrName>
                                        </p:attrNameLst>
                                      </p:cBhvr>
                                      <p:to>
                                        <p:strVal val="visible"/>
                                      </p:to>
                                    </p:set>
                                    <p:anim calcmode="lin" valueType="num">
                                      <p:cBhvr additive="base">
                                        <p:cTn id="7" dur="500" fill="hold"/>
                                        <p:tgtEl>
                                          <p:spTgt spid="44085"/>
                                        </p:tgtEl>
                                        <p:attrNameLst>
                                          <p:attrName>ppt_x</p:attrName>
                                        </p:attrNameLst>
                                      </p:cBhvr>
                                      <p:tavLst>
                                        <p:tav tm="0">
                                          <p:val>
                                            <p:strVal val="0-#ppt_w/2"/>
                                          </p:val>
                                        </p:tav>
                                        <p:tav tm="100000">
                                          <p:val>
                                            <p:strVal val="#ppt_x"/>
                                          </p:val>
                                        </p:tav>
                                      </p:tavLst>
                                    </p:anim>
                                    <p:anim calcmode="lin" valueType="num">
                                      <p:cBhvr additive="base">
                                        <p:cTn id="8" dur="500" fill="hold"/>
                                        <p:tgtEl>
                                          <p:spTgt spid="4408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44129"/>
                                        </p:tgtEl>
                                        <p:attrNameLst>
                                          <p:attrName>style.visibility</p:attrName>
                                        </p:attrNameLst>
                                      </p:cBhvr>
                                      <p:to>
                                        <p:strVal val="visible"/>
                                      </p:to>
                                    </p:set>
                                    <p:animEffect transition="in" filter="dissolve">
                                      <p:cBhvr>
                                        <p:cTn id="13" dur="500"/>
                                        <p:tgtEl>
                                          <p:spTgt spid="44129"/>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44122"/>
                                        </p:tgtEl>
                                        <p:attrNameLst>
                                          <p:attrName>style.visibility</p:attrName>
                                        </p:attrNameLst>
                                      </p:cBhvr>
                                      <p:to>
                                        <p:strVal val="visible"/>
                                      </p:to>
                                    </p:set>
                                    <p:animEffect transition="in" filter="dissolve">
                                      <p:cBhvr>
                                        <p:cTn id="18" dur="500"/>
                                        <p:tgtEl>
                                          <p:spTgt spid="44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85"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5144" name="Group 88"/>
          <p:cNvGraphicFramePr>
            <a:graphicFrameLocks noGrp="1"/>
          </p:cNvGraphicFramePr>
          <p:nvPr/>
        </p:nvGraphicFramePr>
        <p:xfrm>
          <a:off x="1447800" y="1295400"/>
          <a:ext cx="6324600" cy="1820863"/>
        </p:xfrm>
        <a:graphic>
          <a:graphicData uri="http://schemas.openxmlformats.org/drawingml/2006/table">
            <a:tbl>
              <a:tblPr/>
              <a:tblGrid>
                <a:gridCol w="1581150"/>
                <a:gridCol w="1581150"/>
                <a:gridCol w="1581150"/>
                <a:gridCol w="1581150"/>
              </a:tblGrid>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 zeolita</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Cilindro 1</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Cilindro 2</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 Promedio</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2.10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2.10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2.10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5 %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2.03</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2.11</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2.07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2.14</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2.14</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2.14</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2.03</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2.05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2.04</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2.06</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2.08</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2.07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45138" name="Group 82"/>
          <p:cNvGraphicFramePr>
            <a:graphicFrameLocks noGrp="1"/>
          </p:cNvGraphicFramePr>
          <p:nvPr/>
        </p:nvGraphicFramePr>
        <p:xfrm>
          <a:off x="1447800" y="762000"/>
          <a:ext cx="6324600" cy="517525"/>
        </p:xfrm>
        <a:graphic>
          <a:graphicData uri="http://schemas.openxmlformats.org/drawingml/2006/table">
            <a:tbl>
              <a:tblPr/>
              <a:tblGrid>
                <a:gridCol w="632460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Arial" charset="0"/>
                        </a:rPr>
                        <a:t>Densidad de Volumen Seco (Mg./</a:t>
                      </a:r>
                      <a:r>
                        <a:rPr kumimoji="0" lang="es-ES" sz="1400" b="1" i="0" u="none" strike="noStrike" cap="none" normalizeH="0" baseline="0" smtClean="0">
                          <a:ln>
                            <a:noFill/>
                          </a:ln>
                          <a:solidFill>
                            <a:schemeClr val="tx1"/>
                          </a:solidFill>
                          <a:effectLst/>
                          <a:latin typeface="Arial" charset="0"/>
                          <a:cs typeface="Arial" charset="0"/>
                        </a:rPr>
                        <a:t>m</a:t>
                      </a:r>
                      <a:r>
                        <a:rPr kumimoji="0" lang="es-ES" sz="1400" b="1" i="0" u="none" strike="noStrike" cap="none" normalizeH="0" baseline="30000" smtClean="0">
                          <a:ln>
                            <a:noFill/>
                          </a:ln>
                          <a:solidFill>
                            <a:schemeClr val="tx1"/>
                          </a:solidFill>
                          <a:effectLst/>
                          <a:latin typeface="Arial" charset="0"/>
                          <a:cs typeface="Arial" charset="0"/>
                        </a:rPr>
                        <a:t>3</a:t>
                      </a:r>
                      <a:r>
                        <a:rPr kumimoji="0" lang="es-ES" sz="1400" b="1" i="0" u="none" strike="noStrike" cap="none" normalizeH="0" baseline="0" smtClean="0">
                          <a:ln>
                            <a:noFill/>
                          </a:ln>
                          <a:solidFill>
                            <a:schemeClr val="tx1"/>
                          </a:solidFill>
                          <a:effectLst/>
                          <a:latin typeface="Arial" charset="0"/>
                          <a:cs typeface="Arial" charset="0"/>
                        </a:rPr>
                        <a:t>)</a:t>
                      </a:r>
                      <a:r>
                        <a:rPr kumimoji="0" lang="es-ES" sz="28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5101" name="Rectangle 45"/>
          <p:cNvSpPr>
            <a:spLocks noChangeArrowheads="1"/>
          </p:cNvSpPr>
          <p:nvPr/>
        </p:nvSpPr>
        <p:spPr bwMode="auto">
          <a:xfrm>
            <a:off x="1371600" y="228600"/>
            <a:ext cx="6400800" cy="517525"/>
          </a:xfrm>
          <a:prstGeom prst="rect">
            <a:avLst/>
          </a:prstGeom>
          <a:noFill/>
          <a:ln w="9525">
            <a:noFill/>
            <a:miter lim="800000"/>
            <a:headEnd/>
            <a:tailEnd/>
          </a:ln>
          <a:effectLst/>
        </p:spPr>
        <p:txBody>
          <a:bodyPr>
            <a:spAutoFit/>
          </a:bodyPr>
          <a:lstStyle/>
          <a:p>
            <a:pPr algn="ctr"/>
            <a:r>
              <a:rPr lang="es-ES" sz="1400" i="1">
                <a:latin typeface="Arial" charset="0"/>
                <a:cs typeface="Arial" charset="0"/>
              </a:rPr>
              <a:t>“</a:t>
            </a:r>
            <a:r>
              <a:rPr lang="es-ES_tradnl" sz="1400" i="1">
                <a:latin typeface="Arial" charset="0"/>
                <a:cs typeface="Arial" charset="0"/>
              </a:rPr>
              <a:t>Densidad de Volumen seco </a:t>
            </a:r>
            <a:r>
              <a:rPr lang="es-ES" sz="1400" i="1">
                <a:latin typeface="Arial" charset="0"/>
                <a:cs typeface="Arial" charset="0"/>
              </a:rPr>
              <a:t>para cada % de zeolita”</a:t>
            </a:r>
            <a:endParaRPr lang="es-ES" sz="1400" i="1">
              <a:latin typeface="Arial" charset="0"/>
              <a:cs typeface="Times New Roman" pitchFamily="18" charset="0"/>
            </a:endParaRPr>
          </a:p>
          <a:p>
            <a:pPr eaLnBrk="0" hangingPunct="0"/>
            <a:endParaRPr lang="es-ES" sz="1400">
              <a:latin typeface="Arial" charset="0"/>
            </a:endParaRPr>
          </a:p>
        </p:txBody>
      </p:sp>
      <p:graphicFrame>
        <p:nvGraphicFramePr>
          <p:cNvPr id="45145" name="Object 89"/>
          <p:cNvGraphicFramePr>
            <a:graphicFrameLocks noChangeAspect="1"/>
          </p:cNvGraphicFramePr>
          <p:nvPr/>
        </p:nvGraphicFramePr>
        <p:xfrm>
          <a:off x="1981200" y="3429000"/>
          <a:ext cx="5191125" cy="3124200"/>
        </p:xfrm>
        <a:graphic>
          <a:graphicData uri="http://schemas.openxmlformats.org/presentationml/2006/ole">
            <p:oleObj spid="_x0000_s45145" name="Gráfico" r:id="rId3" imgW="5038999" imgH="2962476" progId="Excel.Char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5101"/>
                                        </p:tgtEl>
                                        <p:attrNameLst>
                                          <p:attrName>style.visibility</p:attrName>
                                        </p:attrNameLst>
                                      </p:cBhvr>
                                      <p:to>
                                        <p:strVal val="visible"/>
                                      </p:to>
                                    </p:set>
                                    <p:anim calcmode="lin" valueType="num">
                                      <p:cBhvr additive="base">
                                        <p:cTn id="7" dur="500" fill="hold"/>
                                        <p:tgtEl>
                                          <p:spTgt spid="45101"/>
                                        </p:tgtEl>
                                        <p:attrNameLst>
                                          <p:attrName>ppt_x</p:attrName>
                                        </p:attrNameLst>
                                      </p:cBhvr>
                                      <p:tavLst>
                                        <p:tav tm="0">
                                          <p:val>
                                            <p:strVal val="0-#ppt_w/2"/>
                                          </p:val>
                                        </p:tav>
                                        <p:tav tm="100000">
                                          <p:val>
                                            <p:strVal val="#ppt_x"/>
                                          </p:val>
                                        </p:tav>
                                      </p:tavLst>
                                    </p:anim>
                                    <p:anim calcmode="lin" valueType="num">
                                      <p:cBhvr additive="base">
                                        <p:cTn id="8" dur="500" fill="hold"/>
                                        <p:tgtEl>
                                          <p:spTgt spid="4510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45144"/>
                                        </p:tgtEl>
                                        <p:attrNameLst>
                                          <p:attrName>style.visibility</p:attrName>
                                        </p:attrNameLst>
                                      </p:cBhvr>
                                      <p:to>
                                        <p:strVal val="visible"/>
                                      </p:to>
                                    </p:set>
                                    <p:animEffect transition="in" filter="dissolve">
                                      <p:cBhvr>
                                        <p:cTn id="13" dur="500"/>
                                        <p:tgtEl>
                                          <p:spTgt spid="45144"/>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45138"/>
                                        </p:tgtEl>
                                        <p:attrNameLst>
                                          <p:attrName>style.visibility</p:attrName>
                                        </p:attrNameLst>
                                      </p:cBhvr>
                                      <p:to>
                                        <p:strVal val="visible"/>
                                      </p:to>
                                    </p:set>
                                    <p:animEffect transition="in" filter="dissolve">
                                      <p:cBhvr>
                                        <p:cTn id="18" dur="500"/>
                                        <p:tgtEl>
                                          <p:spTgt spid="451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101"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6166" name="Group 86"/>
          <p:cNvGraphicFramePr>
            <a:graphicFrameLocks noGrp="1"/>
          </p:cNvGraphicFramePr>
          <p:nvPr/>
        </p:nvGraphicFramePr>
        <p:xfrm>
          <a:off x="1447800" y="1219200"/>
          <a:ext cx="6324600" cy="1822450"/>
        </p:xfrm>
        <a:graphic>
          <a:graphicData uri="http://schemas.openxmlformats.org/drawingml/2006/table">
            <a:tbl>
              <a:tblPr/>
              <a:tblGrid>
                <a:gridCol w="1581150"/>
                <a:gridCol w="1581150"/>
                <a:gridCol w="1581150"/>
                <a:gridCol w="1581150"/>
              </a:tblGrid>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 zeolita</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Cilindro 1</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Cilindro 2</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 Promedio</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5 %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2.26</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2.30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2.28</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2.31</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2.29</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2.26</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2.26</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2.26</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46160" name="Group 80"/>
          <p:cNvGraphicFramePr>
            <a:graphicFrameLocks noGrp="1"/>
          </p:cNvGraphicFramePr>
          <p:nvPr/>
        </p:nvGraphicFramePr>
        <p:xfrm>
          <a:off x="1447800" y="685800"/>
          <a:ext cx="6324600" cy="517525"/>
        </p:xfrm>
        <a:graphic>
          <a:graphicData uri="http://schemas.openxmlformats.org/drawingml/2006/table">
            <a:tbl>
              <a:tblPr/>
              <a:tblGrid>
                <a:gridCol w="632460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Arial" charset="0"/>
                        </a:rPr>
                        <a:t>Densidad de Volumen después de la Inmersión  (Mg./</a:t>
                      </a:r>
                      <a:r>
                        <a:rPr kumimoji="0" lang="es-ES" sz="1400" b="1" i="0" u="none" strike="noStrike" cap="none" normalizeH="0" baseline="0" smtClean="0">
                          <a:ln>
                            <a:noFill/>
                          </a:ln>
                          <a:solidFill>
                            <a:schemeClr val="tx1"/>
                          </a:solidFill>
                          <a:effectLst/>
                          <a:latin typeface="Arial" charset="0"/>
                          <a:cs typeface="Arial" charset="0"/>
                        </a:rPr>
                        <a:t>m</a:t>
                      </a:r>
                      <a:r>
                        <a:rPr kumimoji="0" lang="es-ES" sz="1400" b="1" i="0" u="none" strike="noStrike" cap="none" normalizeH="0" baseline="30000" smtClean="0">
                          <a:ln>
                            <a:noFill/>
                          </a:ln>
                          <a:solidFill>
                            <a:schemeClr val="tx1"/>
                          </a:solidFill>
                          <a:effectLst/>
                          <a:latin typeface="Arial" charset="0"/>
                          <a:cs typeface="Arial" charset="0"/>
                        </a:rPr>
                        <a:t>3</a:t>
                      </a:r>
                      <a:r>
                        <a:rPr kumimoji="0" lang="es-ES" sz="1400" b="1" i="0" u="none" strike="noStrike" cap="none" normalizeH="0" baseline="0" smtClean="0">
                          <a:ln>
                            <a:noFill/>
                          </a:ln>
                          <a:solidFill>
                            <a:schemeClr val="tx1"/>
                          </a:solidFill>
                          <a:effectLst/>
                          <a:latin typeface="Arial" charset="0"/>
                          <a:cs typeface="Arial" charset="0"/>
                        </a:rPr>
                        <a:t>)</a:t>
                      </a:r>
                      <a:r>
                        <a:rPr kumimoji="0" lang="es-ES" sz="28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6159" name="Rectangle 79"/>
          <p:cNvSpPr>
            <a:spLocks noChangeArrowheads="1"/>
          </p:cNvSpPr>
          <p:nvPr/>
        </p:nvSpPr>
        <p:spPr bwMode="auto">
          <a:xfrm>
            <a:off x="1447800" y="228600"/>
            <a:ext cx="6400800" cy="517525"/>
          </a:xfrm>
          <a:prstGeom prst="rect">
            <a:avLst/>
          </a:prstGeom>
          <a:noFill/>
          <a:ln w="9525">
            <a:noFill/>
            <a:miter lim="800000"/>
            <a:headEnd/>
            <a:tailEnd/>
          </a:ln>
          <a:effectLst/>
        </p:spPr>
        <p:txBody>
          <a:bodyPr>
            <a:spAutoFit/>
          </a:bodyPr>
          <a:lstStyle/>
          <a:p>
            <a:pPr algn="ctr"/>
            <a:r>
              <a:rPr lang="es-ES" sz="1400" i="1">
                <a:latin typeface="Arial" charset="0"/>
                <a:cs typeface="Arial" charset="0"/>
              </a:rPr>
              <a:t>“</a:t>
            </a:r>
            <a:r>
              <a:rPr lang="es-ES_tradnl" sz="1400" i="1">
                <a:latin typeface="Arial" charset="0"/>
                <a:cs typeface="Arial" charset="0"/>
              </a:rPr>
              <a:t>Densidad de Volumen después de la inmersión </a:t>
            </a:r>
            <a:r>
              <a:rPr lang="es-ES" sz="1400" i="1">
                <a:latin typeface="Arial" charset="0"/>
                <a:cs typeface="Arial" charset="0"/>
              </a:rPr>
              <a:t>para cada % de zeolita”</a:t>
            </a:r>
            <a:endParaRPr lang="es-ES" sz="1400" i="1">
              <a:latin typeface="Arial" charset="0"/>
              <a:cs typeface="Times New Roman" pitchFamily="18" charset="0"/>
            </a:endParaRPr>
          </a:p>
          <a:p>
            <a:pPr eaLnBrk="0" hangingPunct="0"/>
            <a:endParaRPr lang="es-ES" sz="1400">
              <a:latin typeface="Arial" charset="0"/>
            </a:endParaRPr>
          </a:p>
        </p:txBody>
      </p:sp>
      <p:graphicFrame>
        <p:nvGraphicFramePr>
          <p:cNvPr id="46167" name="Object 87"/>
          <p:cNvGraphicFramePr>
            <a:graphicFrameLocks noChangeAspect="1"/>
          </p:cNvGraphicFramePr>
          <p:nvPr/>
        </p:nvGraphicFramePr>
        <p:xfrm>
          <a:off x="1981200" y="3276600"/>
          <a:ext cx="5268913" cy="3124200"/>
        </p:xfrm>
        <a:graphic>
          <a:graphicData uri="http://schemas.openxmlformats.org/presentationml/2006/ole">
            <p:oleObj spid="_x0000_s46167" name="Gráfico" r:id="rId3" imgW="5038999" imgH="2962476" progId="Excel.Char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6159"/>
                                        </p:tgtEl>
                                        <p:attrNameLst>
                                          <p:attrName>style.visibility</p:attrName>
                                        </p:attrNameLst>
                                      </p:cBhvr>
                                      <p:to>
                                        <p:strVal val="visible"/>
                                      </p:to>
                                    </p:set>
                                    <p:anim calcmode="lin" valueType="num">
                                      <p:cBhvr additive="base">
                                        <p:cTn id="7" dur="500" fill="hold"/>
                                        <p:tgtEl>
                                          <p:spTgt spid="46159"/>
                                        </p:tgtEl>
                                        <p:attrNameLst>
                                          <p:attrName>ppt_x</p:attrName>
                                        </p:attrNameLst>
                                      </p:cBhvr>
                                      <p:tavLst>
                                        <p:tav tm="0">
                                          <p:val>
                                            <p:strVal val="1+#ppt_w/2"/>
                                          </p:val>
                                        </p:tav>
                                        <p:tav tm="100000">
                                          <p:val>
                                            <p:strVal val="#ppt_x"/>
                                          </p:val>
                                        </p:tav>
                                      </p:tavLst>
                                    </p:anim>
                                    <p:anim calcmode="lin" valueType="num">
                                      <p:cBhvr additive="base">
                                        <p:cTn id="8" dur="500" fill="hold"/>
                                        <p:tgtEl>
                                          <p:spTgt spid="4615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46166"/>
                                        </p:tgtEl>
                                        <p:attrNameLst>
                                          <p:attrName>style.visibility</p:attrName>
                                        </p:attrNameLst>
                                      </p:cBhvr>
                                      <p:to>
                                        <p:strVal val="visible"/>
                                      </p:to>
                                    </p:set>
                                    <p:animEffect transition="in" filter="dissolve">
                                      <p:cBhvr>
                                        <p:cTn id="13" dur="500"/>
                                        <p:tgtEl>
                                          <p:spTgt spid="46166"/>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46160"/>
                                        </p:tgtEl>
                                        <p:attrNameLst>
                                          <p:attrName>style.visibility</p:attrName>
                                        </p:attrNameLst>
                                      </p:cBhvr>
                                      <p:to>
                                        <p:strVal val="visible"/>
                                      </p:to>
                                    </p:set>
                                    <p:animEffect transition="in" filter="dissolve">
                                      <p:cBhvr>
                                        <p:cTn id="18" dur="500"/>
                                        <p:tgtEl>
                                          <p:spTgt spid="461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159"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8181" name="Group 53"/>
          <p:cNvGraphicFramePr>
            <a:graphicFrameLocks noGrp="1"/>
          </p:cNvGraphicFramePr>
          <p:nvPr/>
        </p:nvGraphicFramePr>
        <p:xfrm>
          <a:off x="1371600" y="1295400"/>
          <a:ext cx="6324600" cy="1819275"/>
        </p:xfrm>
        <a:graphic>
          <a:graphicData uri="http://schemas.openxmlformats.org/drawingml/2006/table">
            <a:tbl>
              <a:tblPr/>
              <a:tblGrid>
                <a:gridCol w="1581150"/>
                <a:gridCol w="1581150"/>
                <a:gridCol w="1581150"/>
                <a:gridCol w="1581150"/>
              </a:tblGrid>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 zeolita</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Cilindro 1</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Cilindro 2</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 Promedio</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5 %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2.26</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2.28</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2.31</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2.29</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2.26</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2.26</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2.26</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2.25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48175" name="Group 47"/>
          <p:cNvGraphicFramePr>
            <a:graphicFrameLocks noGrp="1"/>
          </p:cNvGraphicFramePr>
          <p:nvPr/>
        </p:nvGraphicFramePr>
        <p:xfrm>
          <a:off x="1371600" y="762000"/>
          <a:ext cx="6324600" cy="517525"/>
        </p:xfrm>
        <a:graphic>
          <a:graphicData uri="http://schemas.openxmlformats.org/drawingml/2006/table">
            <a:tbl>
              <a:tblPr/>
              <a:tblGrid>
                <a:gridCol w="632460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Arial" charset="0"/>
                        </a:rPr>
                        <a:t>Densidad de Volumen después de la Inmersión y hervido  (Mg./</a:t>
                      </a:r>
                      <a:r>
                        <a:rPr kumimoji="0" lang="es-ES" sz="1400" b="1" i="0" u="none" strike="noStrike" cap="none" normalizeH="0" baseline="0" smtClean="0">
                          <a:ln>
                            <a:noFill/>
                          </a:ln>
                          <a:solidFill>
                            <a:schemeClr val="tx1"/>
                          </a:solidFill>
                          <a:effectLst/>
                          <a:latin typeface="Arial" charset="0"/>
                          <a:cs typeface="Arial" charset="0"/>
                        </a:rPr>
                        <a:t>m</a:t>
                      </a:r>
                      <a:r>
                        <a:rPr kumimoji="0" lang="es-ES" sz="1400" b="1" i="0" u="none" strike="noStrike" cap="none" normalizeH="0" baseline="30000" smtClean="0">
                          <a:ln>
                            <a:noFill/>
                          </a:ln>
                          <a:solidFill>
                            <a:schemeClr val="tx1"/>
                          </a:solidFill>
                          <a:effectLst/>
                          <a:latin typeface="Arial" charset="0"/>
                          <a:cs typeface="Arial" charset="0"/>
                        </a:rPr>
                        <a:t>3</a:t>
                      </a:r>
                      <a:r>
                        <a:rPr kumimoji="0" lang="es-ES" sz="1400" b="1" i="0" u="none" strike="noStrike" cap="none" normalizeH="0" baseline="0" smtClean="0">
                          <a:ln>
                            <a:noFill/>
                          </a:ln>
                          <a:solidFill>
                            <a:schemeClr val="tx1"/>
                          </a:solidFill>
                          <a:effectLst/>
                          <a:latin typeface="Arial" charset="0"/>
                          <a:cs typeface="Arial" charset="0"/>
                        </a:rPr>
                        <a:t>)</a:t>
                      </a:r>
                      <a:r>
                        <a:rPr kumimoji="0" lang="es-ES" sz="28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8173" name="Rectangle 45"/>
          <p:cNvSpPr>
            <a:spLocks noChangeArrowheads="1"/>
          </p:cNvSpPr>
          <p:nvPr/>
        </p:nvSpPr>
        <p:spPr bwMode="auto">
          <a:xfrm>
            <a:off x="1371600" y="228600"/>
            <a:ext cx="6400800" cy="730250"/>
          </a:xfrm>
          <a:prstGeom prst="rect">
            <a:avLst/>
          </a:prstGeom>
          <a:noFill/>
          <a:ln w="9525">
            <a:noFill/>
            <a:miter lim="800000"/>
            <a:headEnd/>
            <a:tailEnd/>
          </a:ln>
          <a:effectLst/>
        </p:spPr>
        <p:txBody>
          <a:bodyPr>
            <a:spAutoFit/>
          </a:bodyPr>
          <a:lstStyle/>
          <a:p>
            <a:pPr algn="ctr"/>
            <a:r>
              <a:rPr lang="es-ES" sz="1400" i="1">
                <a:latin typeface="Arial" charset="0"/>
                <a:cs typeface="Arial" charset="0"/>
              </a:rPr>
              <a:t>“</a:t>
            </a:r>
            <a:r>
              <a:rPr lang="es-ES_tradnl" sz="1400" i="1">
                <a:latin typeface="Arial" charset="0"/>
                <a:cs typeface="Arial" charset="0"/>
              </a:rPr>
              <a:t>Densidad de Volumen después de la inmersión y hervido </a:t>
            </a:r>
            <a:r>
              <a:rPr lang="es-ES" sz="1400" i="1">
                <a:latin typeface="Arial" charset="0"/>
                <a:cs typeface="Arial" charset="0"/>
              </a:rPr>
              <a:t>para cada % de zeolita”</a:t>
            </a:r>
            <a:endParaRPr lang="es-ES" sz="1400" i="1">
              <a:latin typeface="Arial" charset="0"/>
              <a:cs typeface="Times New Roman" pitchFamily="18" charset="0"/>
            </a:endParaRPr>
          </a:p>
          <a:p>
            <a:pPr eaLnBrk="0" hangingPunct="0"/>
            <a:endParaRPr lang="es-ES" sz="1400">
              <a:latin typeface="Arial" charset="0"/>
            </a:endParaRPr>
          </a:p>
        </p:txBody>
      </p:sp>
      <p:graphicFrame>
        <p:nvGraphicFramePr>
          <p:cNvPr id="48182" name="Object 54"/>
          <p:cNvGraphicFramePr>
            <a:graphicFrameLocks noChangeAspect="1"/>
          </p:cNvGraphicFramePr>
          <p:nvPr/>
        </p:nvGraphicFramePr>
        <p:xfrm>
          <a:off x="1828800" y="3352800"/>
          <a:ext cx="5267325" cy="3124200"/>
        </p:xfrm>
        <a:graphic>
          <a:graphicData uri="http://schemas.openxmlformats.org/presentationml/2006/ole">
            <p:oleObj spid="_x0000_s48182" name="Gráfico" r:id="rId3" imgW="5038999" imgH="2962476" progId="Excel.Char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8173"/>
                                        </p:tgtEl>
                                        <p:attrNameLst>
                                          <p:attrName>style.visibility</p:attrName>
                                        </p:attrNameLst>
                                      </p:cBhvr>
                                      <p:to>
                                        <p:strVal val="visible"/>
                                      </p:to>
                                    </p:set>
                                    <p:anim calcmode="lin" valueType="num">
                                      <p:cBhvr additive="base">
                                        <p:cTn id="7" dur="500" fill="hold"/>
                                        <p:tgtEl>
                                          <p:spTgt spid="48173"/>
                                        </p:tgtEl>
                                        <p:attrNameLst>
                                          <p:attrName>ppt_x</p:attrName>
                                        </p:attrNameLst>
                                      </p:cBhvr>
                                      <p:tavLst>
                                        <p:tav tm="0">
                                          <p:val>
                                            <p:strVal val="0-#ppt_w/2"/>
                                          </p:val>
                                        </p:tav>
                                        <p:tav tm="100000">
                                          <p:val>
                                            <p:strVal val="#ppt_x"/>
                                          </p:val>
                                        </p:tav>
                                      </p:tavLst>
                                    </p:anim>
                                    <p:anim calcmode="lin" valueType="num">
                                      <p:cBhvr additive="base">
                                        <p:cTn id="8" dur="500" fill="hold"/>
                                        <p:tgtEl>
                                          <p:spTgt spid="4817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48181"/>
                                        </p:tgtEl>
                                        <p:attrNameLst>
                                          <p:attrName>style.visibility</p:attrName>
                                        </p:attrNameLst>
                                      </p:cBhvr>
                                      <p:to>
                                        <p:strVal val="visible"/>
                                      </p:to>
                                    </p:set>
                                    <p:animEffect transition="in" filter="dissolve">
                                      <p:cBhvr>
                                        <p:cTn id="13" dur="500"/>
                                        <p:tgtEl>
                                          <p:spTgt spid="48181"/>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48175"/>
                                        </p:tgtEl>
                                        <p:attrNameLst>
                                          <p:attrName>style.visibility</p:attrName>
                                        </p:attrNameLst>
                                      </p:cBhvr>
                                      <p:to>
                                        <p:strVal val="visible"/>
                                      </p:to>
                                    </p:set>
                                    <p:animEffect transition="in" filter="dissolve">
                                      <p:cBhvr>
                                        <p:cTn id="18" dur="500"/>
                                        <p:tgtEl>
                                          <p:spTgt spid="48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73"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241" name="Group 89"/>
          <p:cNvGraphicFramePr>
            <a:graphicFrameLocks noGrp="1"/>
          </p:cNvGraphicFramePr>
          <p:nvPr/>
        </p:nvGraphicFramePr>
        <p:xfrm>
          <a:off x="1447800" y="1066800"/>
          <a:ext cx="6324600" cy="1819275"/>
        </p:xfrm>
        <a:graphic>
          <a:graphicData uri="http://schemas.openxmlformats.org/drawingml/2006/table">
            <a:tbl>
              <a:tblPr/>
              <a:tblGrid>
                <a:gridCol w="1581150"/>
                <a:gridCol w="1581150"/>
                <a:gridCol w="1581150"/>
                <a:gridCol w="1581150"/>
              </a:tblGrid>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 zeolita</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Cilindro 1</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Cilindro 2</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 Promedio</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2.53</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2.52</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2.53</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5 %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2.59</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2.59</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2.59</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2.51</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2.52</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2.52</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2.61</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2.60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2.61</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2.54</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2.54</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2.54</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49235" name="Group 83"/>
          <p:cNvGraphicFramePr>
            <a:graphicFrameLocks noGrp="1"/>
          </p:cNvGraphicFramePr>
          <p:nvPr/>
        </p:nvGraphicFramePr>
        <p:xfrm>
          <a:off x="1447800" y="533400"/>
          <a:ext cx="6324600" cy="517525"/>
        </p:xfrm>
        <a:graphic>
          <a:graphicData uri="http://schemas.openxmlformats.org/drawingml/2006/table">
            <a:tbl>
              <a:tblPr/>
              <a:tblGrid>
                <a:gridCol w="6324600"/>
              </a:tblGrid>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Arial" charset="0"/>
                        </a:rPr>
                        <a:t>Densidad Aparente  (Mg./</a:t>
                      </a:r>
                      <a:r>
                        <a:rPr kumimoji="0" lang="es-ES" sz="1400" b="1" i="0" u="none" strike="noStrike" cap="none" normalizeH="0" baseline="0" smtClean="0">
                          <a:ln>
                            <a:noFill/>
                          </a:ln>
                          <a:solidFill>
                            <a:schemeClr val="tx1"/>
                          </a:solidFill>
                          <a:effectLst/>
                          <a:latin typeface="Arial" charset="0"/>
                          <a:cs typeface="Arial" charset="0"/>
                        </a:rPr>
                        <a:t>m</a:t>
                      </a:r>
                      <a:r>
                        <a:rPr kumimoji="0" lang="es-ES" sz="1400" b="1" i="0" u="none" strike="noStrike" cap="none" normalizeH="0" baseline="30000" smtClean="0">
                          <a:ln>
                            <a:noFill/>
                          </a:ln>
                          <a:solidFill>
                            <a:schemeClr val="tx1"/>
                          </a:solidFill>
                          <a:effectLst/>
                          <a:latin typeface="Arial" charset="0"/>
                          <a:cs typeface="Arial" charset="0"/>
                        </a:rPr>
                        <a:t>3</a:t>
                      </a:r>
                      <a:r>
                        <a:rPr kumimoji="0" lang="es-ES" sz="1400" b="1" i="0" u="none" strike="noStrike" cap="none" normalizeH="0" baseline="0" smtClean="0">
                          <a:ln>
                            <a:noFill/>
                          </a:ln>
                          <a:solidFill>
                            <a:schemeClr val="tx1"/>
                          </a:solidFill>
                          <a:effectLst/>
                          <a:latin typeface="Arial" charset="0"/>
                          <a:cs typeface="Arial" charset="0"/>
                        </a:rPr>
                        <a:t>)</a:t>
                      </a:r>
                      <a:r>
                        <a:rPr kumimoji="0" lang="es-ES" sz="28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9197" name="Rectangle 45"/>
          <p:cNvSpPr>
            <a:spLocks noChangeArrowheads="1"/>
          </p:cNvSpPr>
          <p:nvPr/>
        </p:nvSpPr>
        <p:spPr bwMode="auto">
          <a:xfrm>
            <a:off x="1447800" y="152400"/>
            <a:ext cx="6400800" cy="517525"/>
          </a:xfrm>
          <a:prstGeom prst="rect">
            <a:avLst/>
          </a:prstGeom>
          <a:noFill/>
          <a:ln w="9525">
            <a:noFill/>
            <a:miter lim="800000"/>
            <a:headEnd/>
            <a:tailEnd/>
          </a:ln>
          <a:effectLst/>
        </p:spPr>
        <p:txBody>
          <a:bodyPr>
            <a:spAutoFit/>
          </a:bodyPr>
          <a:lstStyle/>
          <a:p>
            <a:pPr algn="ctr"/>
            <a:r>
              <a:rPr lang="es-ES" sz="1400" i="1">
                <a:latin typeface="Arial" charset="0"/>
                <a:cs typeface="Arial" charset="0"/>
              </a:rPr>
              <a:t>“</a:t>
            </a:r>
            <a:r>
              <a:rPr lang="es-ES_tradnl" sz="1400" i="1">
                <a:latin typeface="Arial" charset="0"/>
                <a:cs typeface="Arial" charset="0"/>
              </a:rPr>
              <a:t>Densidad Aparente </a:t>
            </a:r>
            <a:r>
              <a:rPr lang="es-ES" sz="1400" i="1">
                <a:latin typeface="Arial" charset="0"/>
                <a:cs typeface="Arial" charset="0"/>
              </a:rPr>
              <a:t>para cada % de zeolita”</a:t>
            </a:r>
            <a:endParaRPr lang="es-ES" sz="1400" i="1">
              <a:latin typeface="Arial" charset="0"/>
              <a:cs typeface="Times New Roman" pitchFamily="18" charset="0"/>
            </a:endParaRPr>
          </a:p>
          <a:p>
            <a:pPr eaLnBrk="0" hangingPunct="0"/>
            <a:endParaRPr lang="es-ES" sz="1400">
              <a:latin typeface="Arial" charset="0"/>
            </a:endParaRPr>
          </a:p>
        </p:txBody>
      </p:sp>
      <p:graphicFrame>
        <p:nvGraphicFramePr>
          <p:cNvPr id="49242" name="Object 90"/>
          <p:cNvGraphicFramePr>
            <a:graphicFrameLocks noChangeAspect="1"/>
          </p:cNvGraphicFramePr>
          <p:nvPr/>
        </p:nvGraphicFramePr>
        <p:xfrm>
          <a:off x="2133600" y="3276600"/>
          <a:ext cx="5038725" cy="3017838"/>
        </p:xfrm>
        <a:graphic>
          <a:graphicData uri="http://schemas.openxmlformats.org/presentationml/2006/ole">
            <p:oleObj spid="_x0000_s49242" name="Gráfico" r:id="rId3" imgW="5038999" imgH="2962476" progId="Excel.Char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9197"/>
                                        </p:tgtEl>
                                        <p:attrNameLst>
                                          <p:attrName>style.visibility</p:attrName>
                                        </p:attrNameLst>
                                      </p:cBhvr>
                                      <p:to>
                                        <p:strVal val="visible"/>
                                      </p:to>
                                    </p:set>
                                    <p:anim calcmode="lin" valueType="num">
                                      <p:cBhvr additive="base">
                                        <p:cTn id="7" dur="500" fill="hold"/>
                                        <p:tgtEl>
                                          <p:spTgt spid="49197"/>
                                        </p:tgtEl>
                                        <p:attrNameLst>
                                          <p:attrName>ppt_x</p:attrName>
                                        </p:attrNameLst>
                                      </p:cBhvr>
                                      <p:tavLst>
                                        <p:tav tm="0">
                                          <p:val>
                                            <p:strVal val="1+#ppt_w/2"/>
                                          </p:val>
                                        </p:tav>
                                        <p:tav tm="100000">
                                          <p:val>
                                            <p:strVal val="#ppt_x"/>
                                          </p:val>
                                        </p:tav>
                                      </p:tavLst>
                                    </p:anim>
                                    <p:anim calcmode="lin" valueType="num">
                                      <p:cBhvr additive="base">
                                        <p:cTn id="8" dur="500" fill="hold"/>
                                        <p:tgtEl>
                                          <p:spTgt spid="4919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49241"/>
                                        </p:tgtEl>
                                        <p:attrNameLst>
                                          <p:attrName>style.visibility</p:attrName>
                                        </p:attrNameLst>
                                      </p:cBhvr>
                                      <p:to>
                                        <p:strVal val="visible"/>
                                      </p:to>
                                    </p:set>
                                    <p:animEffect transition="in" filter="dissolve">
                                      <p:cBhvr>
                                        <p:cTn id="13" dur="500"/>
                                        <p:tgtEl>
                                          <p:spTgt spid="49241"/>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49235"/>
                                        </p:tgtEl>
                                        <p:attrNameLst>
                                          <p:attrName>style.visibility</p:attrName>
                                        </p:attrNameLst>
                                      </p:cBhvr>
                                      <p:to>
                                        <p:strVal val="visible"/>
                                      </p:to>
                                    </p:set>
                                    <p:animEffect transition="in" filter="dissolve">
                                      <p:cBhvr>
                                        <p:cTn id="18" dur="500"/>
                                        <p:tgtEl>
                                          <p:spTgt spid="492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97"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262" name="Group 86"/>
          <p:cNvGraphicFramePr>
            <a:graphicFrameLocks noGrp="1"/>
          </p:cNvGraphicFramePr>
          <p:nvPr/>
        </p:nvGraphicFramePr>
        <p:xfrm>
          <a:off x="1447800" y="1143000"/>
          <a:ext cx="6324600" cy="1819275"/>
        </p:xfrm>
        <a:graphic>
          <a:graphicData uri="http://schemas.openxmlformats.org/drawingml/2006/table">
            <a:tbl>
              <a:tblPr/>
              <a:tblGrid>
                <a:gridCol w="1581150"/>
                <a:gridCol w="1581150"/>
                <a:gridCol w="1581150"/>
                <a:gridCol w="1581150"/>
              </a:tblGrid>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 zeolita</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Cilindro 1</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Cilindro 2</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 Promedio</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16.78</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16.71</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16.75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5 %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16.35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16.57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16.46</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16.49</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15.08</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14.89</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20 %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17.50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17.10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17.30</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286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30 %</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18.77</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18.12</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18.45</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50256" name="Group 80"/>
          <p:cNvGraphicFramePr>
            <a:graphicFrameLocks noGrp="1"/>
          </p:cNvGraphicFramePr>
          <p:nvPr/>
        </p:nvGraphicFramePr>
        <p:xfrm>
          <a:off x="1447800" y="609600"/>
          <a:ext cx="6324600" cy="517525"/>
        </p:xfrm>
        <a:graphic>
          <a:graphicData uri="http://schemas.openxmlformats.org/drawingml/2006/table">
            <a:tbl>
              <a:tblPr/>
              <a:tblGrid>
                <a:gridCol w="632460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Arial" charset="0"/>
                        </a:rPr>
                        <a:t>Volumen de Espacios de Poros Permeables (%</a:t>
                      </a:r>
                      <a:r>
                        <a:rPr kumimoji="0" lang="es-ES" sz="1400" b="1" i="0" u="none" strike="noStrike" cap="none" normalizeH="0" baseline="0" smtClean="0">
                          <a:ln>
                            <a:noFill/>
                          </a:ln>
                          <a:solidFill>
                            <a:schemeClr val="tx1"/>
                          </a:solidFill>
                          <a:effectLst/>
                          <a:latin typeface="Arial" charset="0"/>
                          <a:cs typeface="Arial" charset="0"/>
                        </a:rPr>
                        <a:t>)</a:t>
                      </a:r>
                      <a:r>
                        <a:rPr kumimoji="0" lang="es-ES" sz="28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50221" name="Rectangle 45"/>
          <p:cNvSpPr>
            <a:spLocks noChangeArrowheads="1"/>
          </p:cNvSpPr>
          <p:nvPr/>
        </p:nvSpPr>
        <p:spPr bwMode="auto">
          <a:xfrm>
            <a:off x="1447800" y="228600"/>
            <a:ext cx="6400800" cy="517525"/>
          </a:xfrm>
          <a:prstGeom prst="rect">
            <a:avLst/>
          </a:prstGeom>
          <a:noFill/>
          <a:ln w="9525">
            <a:noFill/>
            <a:miter lim="800000"/>
            <a:headEnd/>
            <a:tailEnd/>
          </a:ln>
          <a:effectLst/>
        </p:spPr>
        <p:txBody>
          <a:bodyPr>
            <a:spAutoFit/>
          </a:bodyPr>
          <a:lstStyle/>
          <a:p>
            <a:pPr algn="ctr"/>
            <a:r>
              <a:rPr lang="es-ES" sz="1400" i="1">
                <a:latin typeface="Arial" charset="0"/>
                <a:cs typeface="Arial" charset="0"/>
              </a:rPr>
              <a:t>“</a:t>
            </a:r>
            <a:r>
              <a:rPr lang="es-ES_tradnl" sz="1400" i="1">
                <a:latin typeface="Arial" charset="0"/>
                <a:cs typeface="Arial" charset="0"/>
              </a:rPr>
              <a:t>Volumen de Espacios de Poros Permeables </a:t>
            </a:r>
            <a:r>
              <a:rPr lang="es-ES" sz="1400" i="1">
                <a:latin typeface="Arial" charset="0"/>
                <a:cs typeface="Arial" charset="0"/>
              </a:rPr>
              <a:t>para cada % de zeolita”</a:t>
            </a:r>
            <a:endParaRPr lang="es-ES" sz="1400" i="1">
              <a:latin typeface="Arial" charset="0"/>
              <a:cs typeface="Times New Roman" pitchFamily="18" charset="0"/>
            </a:endParaRPr>
          </a:p>
          <a:p>
            <a:pPr eaLnBrk="0" hangingPunct="0"/>
            <a:endParaRPr lang="es-ES" sz="1400">
              <a:latin typeface="Arial" charset="0"/>
            </a:endParaRPr>
          </a:p>
        </p:txBody>
      </p:sp>
      <p:graphicFrame>
        <p:nvGraphicFramePr>
          <p:cNvPr id="50263" name="Object 87"/>
          <p:cNvGraphicFramePr>
            <a:graphicFrameLocks noChangeAspect="1"/>
          </p:cNvGraphicFramePr>
          <p:nvPr/>
        </p:nvGraphicFramePr>
        <p:xfrm>
          <a:off x="2133600" y="3200400"/>
          <a:ext cx="5038725" cy="2962275"/>
        </p:xfrm>
        <a:graphic>
          <a:graphicData uri="http://schemas.openxmlformats.org/presentationml/2006/ole">
            <p:oleObj spid="_x0000_s50263" name="Gráfico" r:id="rId3" imgW="5038999" imgH="2962476" progId="Excel.Chart.8">
              <p:embed/>
            </p:oleObj>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50221"/>
                                        </p:tgtEl>
                                        <p:attrNameLst>
                                          <p:attrName>style.visibility</p:attrName>
                                        </p:attrNameLst>
                                      </p:cBhvr>
                                      <p:to>
                                        <p:strVal val="visible"/>
                                      </p:to>
                                    </p:set>
                                    <p:anim calcmode="lin" valueType="num">
                                      <p:cBhvr additive="base">
                                        <p:cTn id="7" dur="500" fill="hold"/>
                                        <p:tgtEl>
                                          <p:spTgt spid="50221"/>
                                        </p:tgtEl>
                                        <p:attrNameLst>
                                          <p:attrName>ppt_x</p:attrName>
                                        </p:attrNameLst>
                                      </p:cBhvr>
                                      <p:tavLst>
                                        <p:tav tm="0">
                                          <p:val>
                                            <p:strVal val="0-#ppt_w/2"/>
                                          </p:val>
                                        </p:tav>
                                        <p:tav tm="100000">
                                          <p:val>
                                            <p:strVal val="#ppt_x"/>
                                          </p:val>
                                        </p:tav>
                                      </p:tavLst>
                                    </p:anim>
                                    <p:anim calcmode="lin" valueType="num">
                                      <p:cBhvr additive="base">
                                        <p:cTn id="8" dur="500" fill="hold"/>
                                        <p:tgtEl>
                                          <p:spTgt spid="50221"/>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9" presetClass="entr" presetSubtype="0" fill="hold" nodeType="clickEffect">
                                  <p:stCondLst>
                                    <p:cond delay="0"/>
                                  </p:stCondLst>
                                  <p:childTnLst>
                                    <p:set>
                                      <p:cBhvr>
                                        <p:cTn id="12" dur="1" fill="hold">
                                          <p:stCondLst>
                                            <p:cond delay="0"/>
                                          </p:stCondLst>
                                        </p:cTn>
                                        <p:tgtEl>
                                          <p:spTgt spid="50262"/>
                                        </p:tgtEl>
                                        <p:attrNameLst>
                                          <p:attrName>style.visibility</p:attrName>
                                        </p:attrNameLst>
                                      </p:cBhvr>
                                      <p:to>
                                        <p:strVal val="visible"/>
                                      </p:to>
                                    </p:set>
                                    <p:animEffect transition="in" filter="dissolve">
                                      <p:cBhvr>
                                        <p:cTn id="13" dur="500"/>
                                        <p:tgtEl>
                                          <p:spTgt spid="50262"/>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50256"/>
                                        </p:tgtEl>
                                        <p:attrNameLst>
                                          <p:attrName>style.visibility</p:attrName>
                                        </p:attrNameLst>
                                      </p:cBhvr>
                                      <p:to>
                                        <p:strVal val="visible"/>
                                      </p:to>
                                    </p:set>
                                    <p:animEffect transition="in" filter="dissolve">
                                      <p:cBhvr>
                                        <p:cTn id="18" dur="500"/>
                                        <p:tgtEl>
                                          <p:spTgt spid="502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221" grpId="0" autoUpdateAnimBg="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3" name="Rectangle 3"/>
          <p:cNvSpPr>
            <a:spLocks noChangeArrowheads="1"/>
          </p:cNvSpPr>
          <p:nvPr/>
        </p:nvSpPr>
        <p:spPr bwMode="auto">
          <a:xfrm>
            <a:off x="381000" y="228600"/>
            <a:ext cx="8534400" cy="942975"/>
          </a:xfrm>
          <a:prstGeom prst="rect">
            <a:avLst/>
          </a:prstGeom>
          <a:noFill/>
          <a:ln w="9525">
            <a:noFill/>
            <a:miter lim="800000"/>
            <a:headEnd/>
            <a:tailEnd/>
          </a:ln>
          <a:effectLst/>
        </p:spPr>
        <p:txBody>
          <a:bodyPr>
            <a:spAutoFit/>
          </a:bodyPr>
          <a:lstStyle/>
          <a:p>
            <a:pPr algn="just">
              <a:tabLst>
                <a:tab pos="457200" algn="l"/>
                <a:tab pos="539750" algn="l"/>
              </a:tabLst>
            </a:pPr>
            <a:r>
              <a:rPr lang="es-ES" sz="1400" b="1">
                <a:latin typeface="Arial" charset="0"/>
                <a:cs typeface="Times New Roman" pitchFamily="18" charset="0"/>
              </a:rPr>
              <a:t> </a:t>
            </a:r>
            <a:r>
              <a:rPr lang="es-ES_tradnl" sz="1400" b="1">
                <a:latin typeface="Arial" charset="0"/>
                <a:cs typeface="Times New Roman" pitchFamily="18" charset="0"/>
              </a:rPr>
              <a:t>   </a:t>
            </a:r>
            <a:r>
              <a:rPr lang="es-ES" sz="1400" b="1">
                <a:latin typeface="Arial" charset="0"/>
                <a:cs typeface="Arial" charset="0"/>
              </a:rPr>
              <a:t>Examinación Petrográfica</a:t>
            </a:r>
            <a:r>
              <a:rPr lang="es-ES_tradnl" sz="1400" b="1">
                <a:latin typeface="Arial" charset="0"/>
                <a:cs typeface="Arial" charset="0"/>
              </a:rPr>
              <a:t> (ASTM C 856 – 95)</a:t>
            </a:r>
            <a:endParaRPr lang="es-ES" sz="1400" b="1">
              <a:latin typeface="Arial" charset="0"/>
              <a:cs typeface="Times New Roman" pitchFamily="18" charset="0"/>
            </a:endParaRPr>
          </a:p>
          <a:p>
            <a:pPr algn="just" eaLnBrk="0" hangingPunct="0">
              <a:tabLst>
                <a:tab pos="457200" algn="l"/>
                <a:tab pos="539750" algn="l"/>
              </a:tabLst>
            </a:pPr>
            <a:r>
              <a:rPr lang="es-ES_tradnl" sz="1400">
                <a:latin typeface="Arial" charset="0"/>
                <a:cs typeface="Times New Roman" pitchFamily="18" charset="0"/>
              </a:rPr>
              <a:t>    </a:t>
            </a:r>
            <a:r>
              <a:rPr lang="es-ES" sz="1400">
                <a:latin typeface="Arial" charset="0"/>
                <a:cs typeface="Times New Roman" pitchFamily="18" charset="0"/>
              </a:rPr>
              <a:t>En esta prueba se escogieron únicamente dos porcentajes de zeolita en dos cilindros, uno el patrón con 0</a:t>
            </a:r>
            <a:r>
              <a:rPr lang="es-ES_tradnl" sz="1400">
                <a:latin typeface="Arial" charset="0"/>
                <a:cs typeface="Times New Roman" pitchFamily="18" charset="0"/>
              </a:rPr>
              <a:t> % </a:t>
            </a:r>
            <a:r>
              <a:rPr lang="es-ES" sz="1400">
                <a:latin typeface="Arial" charset="0"/>
                <a:cs typeface="Times New Roman" pitchFamily="18" charset="0"/>
              </a:rPr>
              <a:t>y otro el de 30 % de zeolita. Fueron cortados y llevados al laboratorio de Petroecuador, donde se hicieron las laminas petrográficas </a:t>
            </a:r>
            <a:r>
              <a:rPr lang="es-ES_tradnl" sz="1400">
                <a:latin typeface="Arial" charset="0"/>
                <a:cs typeface="Times New Roman" pitchFamily="18" charset="0"/>
              </a:rPr>
              <a:t>   </a:t>
            </a:r>
            <a:endParaRPr lang="es-ES" sz="1400">
              <a:latin typeface="Arial" charset="0"/>
              <a:cs typeface="Times New Roman" pitchFamily="18" charset="0"/>
            </a:endParaRPr>
          </a:p>
        </p:txBody>
      </p:sp>
      <p:pic>
        <p:nvPicPr>
          <p:cNvPr id="51204" name="Picture 4" descr="..\..\disco\xavyfotos\A - 1patroncontacto .jpg"/>
          <p:cNvPicPr>
            <a:picLocks noChangeAspect="1" noChangeArrowheads="1"/>
          </p:cNvPicPr>
          <p:nvPr/>
        </p:nvPicPr>
        <p:blipFill>
          <a:blip r:embed="rId2" cstate="print"/>
          <a:srcRect/>
          <a:stretch>
            <a:fillRect/>
          </a:stretch>
        </p:blipFill>
        <p:spPr bwMode="auto">
          <a:xfrm>
            <a:off x="381000" y="1752600"/>
            <a:ext cx="3598863" cy="2706688"/>
          </a:xfrm>
          <a:prstGeom prst="rect">
            <a:avLst/>
          </a:prstGeom>
          <a:noFill/>
          <a:ln w="9525">
            <a:noFill/>
            <a:miter lim="800000"/>
            <a:headEnd/>
            <a:tailEnd/>
          </a:ln>
        </p:spPr>
      </p:pic>
      <p:pic>
        <p:nvPicPr>
          <p:cNvPr id="51205" name="Picture 5" descr="..\..\disco\xavyfotos\A - 2-30%contacto.jpg"/>
          <p:cNvPicPr>
            <a:picLocks noChangeAspect="1" noChangeArrowheads="1"/>
          </p:cNvPicPr>
          <p:nvPr/>
        </p:nvPicPr>
        <p:blipFill>
          <a:blip r:embed="rId3" cstate="print"/>
          <a:srcRect/>
          <a:stretch>
            <a:fillRect/>
          </a:stretch>
        </p:blipFill>
        <p:spPr bwMode="auto">
          <a:xfrm>
            <a:off x="4724400" y="1752600"/>
            <a:ext cx="3600450" cy="2695575"/>
          </a:xfrm>
          <a:prstGeom prst="rect">
            <a:avLst/>
          </a:prstGeom>
          <a:noFill/>
          <a:ln w="9525">
            <a:noFill/>
            <a:miter lim="800000"/>
            <a:headEnd/>
            <a:tailEnd/>
          </a:ln>
        </p:spPr>
      </p:pic>
      <p:sp>
        <p:nvSpPr>
          <p:cNvPr id="51206" name="Text Box 6"/>
          <p:cNvSpPr txBox="1">
            <a:spLocks noChangeArrowheads="1"/>
          </p:cNvSpPr>
          <p:nvPr/>
        </p:nvSpPr>
        <p:spPr bwMode="auto">
          <a:xfrm>
            <a:off x="381000" y="4724400"/>
            <a:ext cx="3733800" cy="1368425"/>
          </a:xfrm>
          <a:prstGeom prst="rect">
            <a:avLst/>
          </a:prstGeom>
          <a:noFill/>
          <a:ln w="9525">
            <a:noFill/>
            <a:miter lim="800000"/>
            <a:headEnd/>
            <a:tailEnd/>
          </a:ln>
          <a:effectLst/>
        </p:spPr>
        <p:txBody>
          <a:bodyPr>
            <a:spAutoFit/>
          </a:bodyPr>
          <a:lstStyle/>
          <a:p>
            <a:pPr algn="just">
              <a:spcBef>
                <a:spcPct val="50000"/>
              </a:spcBef>
            </a:pPr>
            <a:r>
              <a:rPr lang="es-ES" sz="1400" i="1">
                <a:latin typeface="Arial" charset="0"/>
                <a:cs typeface="Arial" charset="0"/>
              </a:rPr>
              <a:t>“Corte de la muestra Patrón 0 %de Zeolita, donde existe contacto entre los agregados y se presentan espacios de aire”</a:t>
            </a:r>
          </a:p>
          <a:p>
            <a:pPr algn="just">
              <a:spcBef>
                <a:spcPct val="50000"/>
              </a:spcBef>
            </a:pPr>
            <a:r>
              <a:rPr lang="es-ES" sz="1400" i="1">
                <a:latin typeface="Arial" charset="0"/>
                <a:cs typeface="Arial" charset="0"/>
              </a:rPr>
              <a:t> </a:t>
            </a:r>
          </a:p>
          <a:p>
            <a:pPr algn="just">
              <a:spcBef>
                <a:spcPct val="50000"/>
              </a:spcBef>
            </a:pPr>
            <a:endParaRPr lang="es-ES" sz="1400" i="1">
              <a:latin typeface="Arial" charset="0"/>
              <a:cs typeface="Arial" charset="0"/>
            </a:endParaRPr>
          </a:p>
        </p:txBody>
      </p:sp>
      <p:sp>
        <p:nvSpPr>
          <p:cNvPr id="51208" name="Text Box 8"/>
          <p:cNvSpPr txBox="1">
            <a:spLocks noChangeArrowheads="1"/>
          </p:cNvSpPr>
          <p:nvPr/>
        </p:nvSpPr>
        <p:spPr bwMode="auto">
          <a:xfrm>
            <a:off x="4648200" y="4724400"/>
            <a:ext cx="3581400" cy="1581150"/>
          </a:xfrm>
          <a:prstGeom prst="rect">
            <a:avLst/>
          </a:prstGeom>
          <a:noFill/>
          <a:ln w="9525">
            <a:noFill/>
            <a:miter lim="800000"/>
            <a:headEnd/>
            <a:tailEnd/>
          </a:ln>
          <a:effectLst/>
        </p:spPr>
        <p:txBody>
          <a:bodyPr>
            <a:spAutoFit/>
          </a:bodyPr>
          <a:lstStyle/>
          <a:p>
            <a:pPr algn="just">
              <a:spcBef>
                <a:spcPct val="50000"/>
              </a:spcBef>
            </a:pPr>
            <a:r>
              <a:rPr lang="es-ES_tradnl" sz="1400" i="1">
                <a:latin typeface="Arial" charset="0"/>
                <a:cs typeface="Arial" charset="0"/>
              </a:rPr>
              <a:t>“ Corte de la muestra con 30 % de zeolita , donde no se observa contacto entre los agregados y se reducen los espacios de aire”</a:t>
            </a:r>
            <a:endParaRPr lang="es-ES" sz="1400" b="1">
              <a:latin typeface="Arial" charset="0"/>
              <a:cs typeface="Times New Roman" pitchFamily="18" charset="0"/>
            </a:endParaRPr>
          </a:p>
          <a:p>
            <a:pPr algn="just">
              <a:spcBef>
                <a:spcPct val="50000"/>
              </a:spcBef>
            </a:pPr>
            <a:r>
              <a:rPr lang="es-ES" sz="1400">
                <a:latin typeface="Arial" charset="0"/>
                <a:cs typeface="Arial" charset="0"/>
              </a:rPr>
              <a:t> </a:t>
            </a:r>
            <a:endParaRPr lang="es-ES" sz="1400" b="1">
              <a:latin typeface="Arial" charset="0"/>
              <a:cs typeface="Times New Roman" pitchFamily="18" charset="0"/>
            </a:endParaRPr>
          </a:p>
          <a:p>
            <a:pPr>
              <a:spcBef>
                <a:spcPct val="50000"/>
              </a:spcBef>
            </a:pPr>
            <a:endParaRPr lang="es-ES" sz="14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1203"/>
                                        </p:tgtEl>
                                        <p:attrNameLst>
                                          <p:attrName>style.visibility</p:attrName>
                                        </p:attrNameLst>
                                      </p:cBhvr>
                                      <p:to>
                                        <p:strVal val="visible"/>
                                      </p:to>
                                    </p:set>
                                    <p:anim calcmode="lin" valueType="num">
                                      <p:cBhvr additive="base">
                                        <p:cTn id="7" dur="500" fill="hold"/>
                                        <p:tgtEl>
                                          <p:spTgt spid="51203"/>
                                        </p:tgtEl>
                                        <p:attrNameLst>
                                          <p:attrName>ppt_x</p:attrName>
                                        </p:attrNameLst>
                                      </p:cBhvr>
                                      <p:tavLst>
                                        <p:tav tm="0">
                                          <p:val>
                                            <p:strVal val="#ppt_x"/>
                                          </p:val>
                                        </p:tav>
                                        <p:tav tm="100000">
                                          <p:val>
                                            <p:strVal val="#ppt_x"/>
                                          </p:val>
                                        </p:tav>
                                      </p:tavLst>
                                    </p:anim>
                                    <p:anim calcmode="lin" valueType="num">
                                      <p:cBhvr additive="base">
                                        <p:cTn id="8" dur="500" fill="hold"/>
                                        <p:tgtEl>
                                          <p:spTgt spid="5120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51204"/>
                                        </p:tgtEl>
                                        <p:attrNameLst>
                                          <p:attrName>style.visibility</p:attrName>
                                        </p:attrNameLst>
                                      </p:cBhvr>
                                      <p:to>
                                        <p:strVal val="visible"/>
                                      </p:to>
                                    </p:set>
                                    <p:animEffect transition="in" filter="blinds(horizontal)">
                                      <p:cBhvr>
                                        <p:cTn id="13" dur="500"/>
                                        <p:tgtEl>
                                          <p:spTgt spid="5120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8" fill="hold" grpId="0" nodeType="clickEffect">
                                  <p:stCondLst>
                                    <p:cond delay="0"/>
                                  </p:stCondLst>
                                  <p:childTnLst>
                                    <p:set>
                                      <p:cBhvr>
                                        <p:cTn id="17" dur="1" fill="hold">
                                          <p:stCondLst>
                                            <p:cond delay="0"/>
                                          </p:stCondLst>
                                        </p:cTn>
                                        <p:tgtEl>
                                          <p:spTgt spid="51206"/>
                                        </p:tgtEl>
                                        <p:attrNameLst>
                                          <p:attrName>style.visibility</p:attrName>
                                        </p:attrNameLst>
                                      </p:cBhvr>
                                      <p:to>
                                        <p:strVal val="visible"/>
                                      </p:to>
                                    </p:set>
                                    <p:anim calcmode="lin" valueType="num">
                                      <p:cBhvr additive="base">
                                        <p:cTn id="18" dur="500" fill="hold"/>
                                        <p:tgtEl>
                                          <p:spTgt spid="51206"/>
                                        </p:tgtEl>
                                        <p:attrNameLst>
                                          <p:attrName>ppt_x</p:attrName>
                                        </p:attrNameLst>
                                      </p:cBhvr>
                                      <p:tavLst>
                                        <p:tav tm="0">
                                          <p:val>
                                            <p:strVal val="0-#ppt_w/2"/>
                                          </p:val>
                                        </p:tav>
                                        <p:tav tm="100000">
                                          <p:val>
                                            <p:strVal val="#ppt_x"/>
                                          </p:val>
                                        </p:tav>
                                      </p:tavLst>
                                    </p:anim>
                                    <p:anim calcmode="lin" valueType="num">
                                      <p:cBhvr additive="base">
                                        <p:cTn id="19" dur="500" fill="hold"/>
                                        <p:tgtEl>
                                          <p:spTgt spid="51206"/>
                                        </p:tgtEl>
                                        <p:attrNameLst>
                                          <p:attrName>ppt_y</p:attrName>
                                        </p:attrNameLst>
                                      </p:cBhvr>
                                      <p:tavLst>
                                        <p:tav tm="0">
                                          <p:val>
                                            <p:strVal val="#ppt_y"/>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nodeType="clickEffect">
                                  <p:stCondLst>
                                    <p:cond delay="0"/>
                                  </p:stCondLst>
                                  <p:childTnLst>
                                    <p:set>
                                      <p:cBhvr>
                                        <p:cTn id="23" dur="1" fill="hold">
                                          <p:stCondLst>
                                            <p:cond delay="0"/>
                                          </p:stCondLst>
                                        </p:cTn>
                                        <p:tgtEl>
                                          <p:spTgt spid="51205"/>
                                        </p:tgtEl>
                                        <p:attrNameLst>
                                          <p:attrName>style.visibility</p:attrName>
                                        </p:attrNameLst>
                                      </p:cBhvr>
                                      <p:to>
                                        <p:strVal val="visible"/>
                                      </p:to>
                                    </p:set>
                                    <p:animEffect transition="in" filter="blinds(horizontal)">
                                      <p:cBhvr>
                                        <p:cTn id="24" dur="500"/>
                                        <p:tgtEl>
                                          <p:spTgt spid="51205"/>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51208"/>
                                        </p:tgtEl>
                                        <p:attrNameLst>
                                          <p:attrName>style.visibility</p:attrName>
                                        </p:attrNameLst>
                                      </p:cBhvr>
                                      <p:to>
                                        <p:strVal val="visible"/>
                                      </p:to>
                                    </p:set>
                                    <p:anim calcmode="lin" valueType="num">
                                      <p:cBhvr additive="base">
                                        <p:cTn id="29" dur="500" fill="hold"/>
                                        <p:tgtEl>
                                          <p:spTgt spid="51208"/>
                                        </p:tgtEl>
                                        <p:attrNameLst>
                                          <p:attrName>ppt_x</p:attrName>
                                        </p:attrNameLst>
                                      </p:cBhvr>
                                      <p:tavLst>
                                        <p:tav tm="0">
                                          <p:val>
                                            <p:strVal val="1+#ppt_w/2"/>
                                          </p:val>
                                        </p:tav>
                                        <p:tav tm="100000">
                                          <p:val>
                                            <p:strVal val="#ppt_x"/>
                                          </p:val>
                                        </p:tav>
                                      </p:tavLst>
                                    </p:anim>
                                    <p:anim calcmode="lin" valueType="num">
                                      <p:cBhvr additive="base">
                                        <p:cTn id="30" dur="500" fill="hold"/>
                                        <p:tgtEl>
                                          <p:spTgt spid="5120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3" grpId="0" autoUpdateAnimBg="0"/>
      <p:bldP spid="51206" grpId="0" autoUpdateAnimBg="0"/>
      <p:bldP spid="51208" grpId="0" autoUpdateAnimBg="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ChangeArrowheads="1"/>
          </p:cNvSpPr>
          <p:nvPr/>
        </p:nvSpPr>
        <p:spPr bwMode="auto">
          <a:xfrm>
            <a:off x="304800" y="228600"/>
            <a:ext cx="8001000" cy="8667750"/>
          </a:xfrm>
          <a:prstGeom prst="rect">
            <a:avLst/>
          </a:prstGeom>
          <a:noFill/>
          <a:ln w="9525">
            <a:noFill/>
            <a:miter lim="800000"/>
            <a:headEnd/>
            <a:tailEnd/>
          </a:ln>
          <a:effectLst/>
        </p:spPr>
        <p:txBody>
          <a:bodyPr>
            <a:spAutoFit/>
          </a:bodyPr>
          <a:lstStyle/>
          <a:p>
            <a:pPr marL="457200" indent="-457200">
              <a:buFontTx/>
              <a:buChar char="•"/>
              <a:tabLst>
                <a:tab pos="269875" algn="l"/>
                <a:tab pos="457200" algn="l"/>
                <a:tab pos="539750" algn="l"/>
              </a:tabLst>
            </a:pPr>
            <a:endParaRPr lang="es-ES_tradnl" sz="1400" b="1">
              <a:latin typeface="Arial" charset="0"/>
              <a:cs typeface="Arial" charset="0"/>
            </a:endParaRPr>
          </a:p>
          <a:p>
            <a:pPr marL="457200" indent="-457200">
              <a:tabLst>
                <a:tab pos="269875" algn="l"/>
                <a:tab pos="457200" algn="l"/>
                <a:tab pos="539750" algn="l"/>
              </a:tabLst>
            </a:pPr>
            <a:r>
              <a:rPr lang="es-ES_tradnl" sz="1800" b="1">
                <a:latin typeface="Arial" charset="0"/>
                <a:cs typeface="Arial" charset="0"/>
              </a:rPr>
              <a:t>Análisis de Resultados.</a:t>
            </a:r>
          </a:p>
          <a:p>
            <a:pPr marL="457200" indent="-457200">
              <a:tabLst>
                <a:tab pos="269875" algn="l"/>
                <a:tab pos="457200" algn="l"/>
                <a:tab pos="539750" algn="l"/>
              </a:tabLst>
            </a:pPr>
            <a:endParaRPr lang="es-ES_tradnl" sz="1800" b="1">
              <a:latin typeface="Arial" charset="0"/>
              <a:cs typeface="Arial" charset="0"/>
            </a:endParaRPr>
          </a:p>
          <a:p>
            <a:pPr marL="457200" indent="-457200">
              <a:buFontTx/>
              <a:buChar char="•"/>
              <a:tabLst>
                <a:tab pos="269875" algn="l"/>
                <a:tab pos="457200" algn="l"/>
                <a:tab pos="539750" algn="l"/>
              </a:tabLst>
            </a:pPr>
            <a:r>
              <a:rPr lang="es-ES" sz="1400">
                <a:latin typeface="Arial" charset="0"/>
                <a:cs typeface="Times New Roman" pitchFamily="18" charset="0"/>
              </a:rPr>
              <a:t>Para el diseño escogido con cemento Tipo I,  de 400 Kg/m</a:t>
            </a:r>
            <a:r>
              <a:rPr lang="es-ES" sz="1400" baseline="30000">
                <a:latin typeface="Arial" charset="0"/>
                <a:cs typeface="Times New Roman" pitchFamily="18" charset="0"/>
              </a:rPr>
              <a:t>3</a:t>
            </a:r>
            <a:r>
              <a:rPr lang="es-ES" sz="1400">
                <a:latin typeface="Arial" charset="0"/>
                <a:cs typeface="Times New Roman" pitchFamily="18" charset="0"/>
              </a:rPr>
              <a:t>  podemos notar según los resultados que el hormigón con zeolita tiende a mejorar las propiedades estudiadas en esta tesis. </a:t>
            </a:r>
            <a:endParaRPr lang="es-ES_tradnl" sz="1400">
              <a:latin typeface="Arial" charset="0"/>
              <a:cs typeface="Arial" charset="0"/>
            </a:endParaRPr>
          </a:p>
          <a:p>
            <a:pPr marL="457200" indent="-457200">
              <a:buFontTx/>
              <a:buChar char="•"/>
              <a:tabLst>
                <a:tab pos="269875" algn="l"/>
                <a:tab pos="457200" algn="l"/>
                <a:tab pos="539750" algn="l"/>
              </a:tabLst>
            </a:pPr>
            <a:endParaRPr lang="es-ES_tradnl" sz="1400">
              <a:latin typeface="Arial" charset="0"/>
              <a:cs typeface="Arial" charset="0"/>
            </a:endParaRPr>
          </a:p>
          <a:p>
            <a:pPr marL="457200" indent="-457200">
              <a:buFontTx/>
              <a:buChar char="•"/>
              <a:tabLst>
                <a:tab pos="269875" algn="l"/>
                <a:tab pos="457200" algn="l"/>
                <a:tab pos="539750" algn="l"/>
              </a:tabLst>
            </a:pPr>
            <a:r>
              <a:rPr lang="es-ES_tradnl" sz="1400">
                <a:latin typeface="Arial" charset="0"/>
                <a:cs typeface="Arial" charset="0"/>
              </a:rPr>
              <a:t>Al incorporar zeolita a los diseños notamos que en el 5 % mejoraron sus resultados con respecto al modelo patrón.</a:t>
            </a:r>
          </a:p>
          <a:p>
            <a:pPr marL="457200" indent="-457200">
              <a:buFontTx/>
              <a:buChar char="•"/>
              <a:tabLst>
                <a:tab pos="269875" algn="l"/>
                <a:tab pos="457200" algn="l"/>
                <a:tab pos="539750" algn="l"/>
              </a:tabLst>
            </a:pPr>
            <a:endParaRPr lang="es-ES_tradnl" sz="1400">
              <a:latin typeface="Arial" charset="0"/>
              <a:cs typeface="Arial" charset="0"/>
            </a:endParaRPr>
          </a:p>
          <a:p>
            <a:pPr marL="457200" indent="-457200">
              <a:buFontTx/>
              <a:buChar char="•"/>
              <a:tabLst>
                <a:tab pos="269875" algn="l"/>
                <a:tab pos="457200" algn="l"/>
                <a:tab pos="539750" algn="l"/>
              </a:tabLst>
            </a:pPr>
            <a:r>
              <a:rPr lang="es-ES_tradnl" sz="1400">
                <a:latin typeface="Arial" charset="0"/>
                <a:cs typeface="Arial" charset="0"/>
              </a:rPr>
              <a:t>Cuando se adiciono el 10 % de zeolita los resultados mejoraron un 12 % con relación al patrón. De este porcentaje en adelante (20% - 30%) comenzaron a disminuir los resultados.</a:t>
            </a:r>
          </a:p>
          <a:p>
            <a:pPr marL="457200" indent="-457200">
              <a:buFontTx/>
              <a:buChar char="•"/>
              <a:tabLst>
                <a:tab pos="269875" algn="l"/>
                <a:tab pos="457200" algn="l"/>
                <a:tab pos="539750" algn="l"/>
              </a:tabLst>
            </a:pPr>
            <a:endParaRPr lang="es-ES_tradnl" sz="1400">
              <a:latin typeface="Arial" charset="0"/>
              <a:cs typeface="Arial" charset="0"/>
            </a:endParaRPr>
          </a:p>
          <a:p>
            <a:pPr marL="457200" indent="-457200">
              <a:buFontTx/>
              <a:buChar char="•"/>
              <a:tabLst>
                <a:tab pos="269875" algn="l"/>
                <a:tab pos="457200" algn="l"/>
                <a:tab pos="539750" algn="l"/>
              </a:tabLst>
            </a:pPr>
            <a:endParaRPr lang="es-ES_tradnl" sz="1400" b="1">
              <a:latin typeface="Arial" charset="0"/>
              <a:cs typeface="Arial" charset="0"/>
            </a:endParaRPr>
          </a:p>
          <a:p>
            <a:pPr marL="457200" indent="-457200">
              <a:tabLst>
                <a:tab pos="269875" algn="l"/>
                <a:tab pos="457200" algn="l"/>
                <a:tab pos="539750" algn="l"/>
              </a:tabLst>
            </a:pPr>
            <a:r>
              <a:rPr lang="es-ES_tradnl" sz="1800" b="1">
                <a:latin typeface="Arial" charset="0"/>
                <a:cs typeface="Arial" charset="0"/>
              </a:rPr>
              <a:t>Conclusiones  y Recomendaciones</a:t>
            </a:r>
          </a:p>
          <a:p>
            <a:pPr marL="457200" indent="-457200">
              <a:tabLst>
                <a:tab pos="269875" algn="l"/>
                <a:tab pos="457200" algn="l"/>
                <a:tab pos="539750" algn="l"/>
              </a:tabLst>
            </a:pPr>
            <a:r>
              <a:rPr lang="es-ES_tradnl" sz="1600" b="1">
                <a:latin typeface="Arial" charset="0"/>
                <a:cs typeface="Arial" charset="0"/>
              </a:rPr>
              <a:t>Conclusiones</a:t>
            </a:r>
          </a:p>
          <a:p>
            <a:pPr marL="457200" indent="-457200">
              <a:tabLst>
                <a:tab pos="269875" algn="l"/>
                <a:tab pos="457200" algn="l"/>
                <a:tab pos="539750" algn="l"/>
              </a:tabLst>
            </a:pPr>
            <a:endParaRPr lang="es-ES_tradnl" sz="1800" b="1">
              <a:latin typeface="Arial" charset="0"/>
              <a:cs typeface="Arial" charset="0"/>
            </a:endParaRPr>
          </a:p>
          <a:p>
            <a:pPr marL="457200" indent="-457200" algn="just">
              <a:buFontTx/>
              <a:buChar char="•"/>
              <a:tabLst>
                <a:tab pos="269875" algn="l"/>
                <a:tab pos="457200" algn="l"/>
                <a:tab pos="539750" algn="l"/>
              </a:tabLst>
            </a:pPr>
            <a:r>
              <a:rPr lang="es-ES" sz="1400">
                <a:latin typeface="Arial" charset="0"/>
                <a:cs typeface="Arial" charset="0"/>
              </a:rPr>
              <a:t>Entre los logros obtenidos esta la resistencia, donde se observo que las muestras de hormigón con adiciones de zeolita, específicamente la del 10 % aumento el valor de resistencia que tiene el hormigón tanto en la resistencia a la compresión simple, como a la tracción por compresión diametral, mejorando después de los 28 días.</a:t>
            </a:r>
            <a:endParaRPr lang="es-ES_tradnl" sz="1400">
              <a:latin typeface="Arial" charset="0"/>
              <a:cs typeface="Arial" charset="0"/>
            </a:endParaRPr>
          </a:p>
          <a:p>
            <a:pPr marL="457200" indent="-457200" algn="just">
              <a:buFontTx/>
              <a:buChar char="•"/>
              <a:tabLst>
                <a:tab pos="269875" algn="l"/>
                <a:tab pos="457200" algn="l"/>
                <a:tab pos="539750" algn="l"/>
              </a:tabLst>
            </a:pPr>
            <a:endParaRPr lang="es-ES_tradnl" sz="1400">
              <a:latin typeface="Arial" charset="0"/>
              <a:cs typeface="Arial" charset="0"/>
            </a:endParaRPr>
          </a:p>
          <a:p>
            <a:pPr marL="457200" indent="-457200" algn="just">
              <a:buFontTx/>
              <a:buChar char="•"/>
              <a:tabLst>
                <a:tab pos="269875" algn="l"/>
                <a:tab pos="457200" algn="l"/>
                <a:tab pos="539750" algn="l"/>
              </a:tabLst>
            </a:pPr>
            <a:r>
              <a:rPr lang="es-ES" sz="1400">
                <a:latin typeface="Arial" charset="0"/>
                <a:cs typeface="Arial" charset="0"/>
              </a:rPr>
              <a:t>En la prueba de contenido de aire se presento una reducción en su porcentaje a medida que aumentaba el porcentaje de zeolita. La velocidad de ultrasonido aumento el todas las edades alcanzando su valor pico en el  diseño con 10 % de zeolita.</a:t>
            </a:r>
            <a:endParaRPr lang="es-ES_tradnl" sz="1400">
              <a:latin typeface="Arial" charset="0"/>
              <a:cs typeface="Arial" charset="0"/>
            </a:endParaRPr>
          </a:p>
          <a:p>
            <a:pPr marL="457200" indent="-457200" algn="just">
              <a:buFontTx/>
              <a:buChar char="•"/>
              <a:tabLst>
                <a:tab pos="269875" algn="l"/>
                <a:tab pos="457200" algn="l"/>
                <a:tab pos="539750" algn="l"/>
              </a:tabLst>
            </a:pPr>
            <a:endParaRPr lang="es-ES_tradnl" sz="1400">
              <a:latin typeface="Arial" charset="0"/>
              <a:cs typeface="Arial" charset="0"/>
            </a:endParaRPr>
          </a:p>
          <a:p>
            <a:pPr marL="457200" indent="-457200" algn="just">
              <a:buFontTx/>
              <a:buChar char="•"/>
              <a:tabLst>
                <a:tab pos="269875" algn="l"/>
                <a:tab pos="457200" algn="l"/>
                <a:tab pos="539750" algn="l"/>
              </a:tabLst>
            </a:pPr>
            <a:r>
              <a:rPr lang="es-ES" sz="1400">
                <a:latin typeface="Arial" charset="0"/>
                <a:cs typeface="Arial" charset="0"/>
              </a:rPr>
              <a:t>En lo que respecta al modulo de elasticidad este aumento en un 12 % del valor que la muestra patrón genero, este aumento se alcanzo cuando la dosificación del diseño tenia 10 % de zeolita.</a:t>
            </a:r>
            <a:endParaRPr lang="es-ES" sz="1400" b="1">
              <a:latin typeface="Arial" charset="0"/>
              <a:cs typeface="Times New Roman" pitchFamily="18" charset="0"/>
            </a:endParaRPr>
          </a:p>
          <a:p>
            <a:pPr marL="457200" indent="-457200" algn="just">
              <a:buFontTx/>
              <a:buChar char="•"/>
              <a:tabLst>
                <a:tab pos="269875" algn="l"/>
                <a:tab pos="457200" algn="l"/>
                <a:tab pos="539750" algn="l"/>
              </a:tabLst>
            </a:pPr>
            <a:endParaRPr lang="es-ES_tradnl" sz="1400" b="1">
              <a:latin typeface="Arial" charset="0"/>
              <a:cs typeface="Times New Roman" pitchFamily="18" charset="0"/>
            </a:endParaRPr>
          </a:p>
          <a:p>
            <a:pPr marL="457200" indent="-457200">
              <a:buFontTx/>
              <a:buChar char="•"/>
              <a:tabLst>
                <a:tab pos="269875" algn="l"/>
                <a:tab pos="457200" algn="l"/>
                <a:tab pos="539750" algn="l"/>
              </a:tabLst>
            </a:pPr>
            <a:endParaRPr lang="es-ES_tradnl" sz="1400" b="1">
              <a:latin typeface="Arial" charset="0"/>
              <a:cs typeface="Arial" charset="0"/>
            </a:endParaRPr>
          </a:p>
          <a:p>
            <a:pPr marL="457200" indent="-457200">
              <a:buFontTx/>
              <a:buChar char="•"/>
              <a:tabLst>
                <a:tab pos="269875" algn="l"/>
                <a:tab pos="457200" algn="l"/>
                <a:tab pos="539750" algn="l"/>
              </a:tabLst>
            </a:pPr>
            <a:endParaRPr lang="es-ES_tradnl" sz="1400" b="1">
              <a:latin typeface="Arial" charset="0"/>
              <a:cs typeface="Arial" charset="0"/>
            </a:endParaRPr>
          </a:p>
          <a:p>
            <a:pPr marL="457200" indent="-457200">
              <a:buFontTx/>
              <a:buChar char="•"/>
              <a:tabLst>
                <a:tab pos="269875" algn="l"/>
                <a:tab pos="457200" algn="l"/>
                <a:tab pos="539750" algn="l"/>
              </a:tabLst>
            </a:pPr>
            <a:endParaRPr lang="es-ES_tradnl" sz="1400" b="1">
              <a:latin typeface="Arial" charset="0"/>
              <a:cs typeface="Arial" charset="0"/>
            </a:endParaRPr>
          </a:p>
          <a:p>
            <a:pPr marL="457200" indent="-457200">
              <a:tabLst>
                <a:tab pos="269875" algn="l"/>
                <a:tab pos="457200" algn="l"/>
                <a:tab pos="539750" algn="l"/>
              </a:tabLst>
            </a:pPr>
            <a:r>
              <a:rPr lang="es-ES_tradnl" sz="1400" b="1">
                <a:latin typeface="Arial" charset="0"/>
                <a:cs typeface="Arial" charset="0"/>
              </a:rPr>
              <a:t> </a:t>
            </a:r>
          </a:p>
          <a:p>
            <a:pPr marL="457200" indent="-457200">
              <a:tabLst>
                <a:tab pos="269875" algn="l"/>
                <a:tab pos="457200" algn="l"/>
                <a:tab pos="539750" algn="l"/>
              </a:tabLst>
            </a:pPr>
            <a:endParaRPr lang="es-ES_tradnl" sz="1400" b="1">
              <a:latin typeface="Arial" charset="0"/>
              <a:cs typeface="Arial" charset="0"/>
            </a:endParaRPr>
          </a:p>
          <a:p>
            <a:pPr marL="457200" indent="-457200">
              <a:tabLst>
                <a:tab pos="269875" algn="l"/>
                <a:tab pos="457200" algn="l"/>
                <a:tab pos="539750" algn="l"/>
              </a:tabLst>
            </a:pPr>
            <a:endParaRPr lang="es-ES_tradnl" sz="1400" b="1">
              <a:latin typeface="Arial" charset="0"/>
              <a:cs typeface="Arial" charset="0"/>
            </a:endParaRPr>
          </a:p>
          <a:p>
            <a:pPr marL="457200" indent="-457200">
              <a:tabLst>
                <a:tab pos="269875" algn="l"/>
                <a:tab pos="457200" algn="l"/>
                <a:tab pos="539750" algn="l"/>
              </a:tabLst>
            </a:pPr>
            <a:endParaRPr lang="es-ES_tradnl" sz="1400" b="1">
              <a:latin typeface="Arial" charset="0"/>
              <a:cs typeface="Times New Roman" pitchFamily="18" charset="0"/>
            </a:endParaRPr>
          </a:p>
          <a:p>
            <a:pPr marL="457200" indent="-457200">
              <a:tabLst>
                <a:tab pos="269875" algn="l"/>
                <a:tab pos="457200" algn="l"/>
                <a:tab pos="539750" algn="l"/>
              </a:tabLst>
            </a:pPr>
            <a:endParaRPr lang="es-ES" sz="1400" b="1">
              <a:cs typeface="Times New Roman" pitchFamily="18" charset="0"/>
            </a:endParaRPr>
          </a:p>
          <a:p>
            <a:pPr marL="457200" indent="-457200" eaLnBrk="0" hangingPunct="0">
              <a:tabLst>
                <a:tab pos="269875" algn="l"/>
                <a:tab pos="457200" algn="l"/>
                <a:tab pos="539750" algn="l"/>
              </a:tabLst>
            </a:pPr>
            <a:endParaRPr lang="es-ES" sz="1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2226"/>
                                        </p:tgtEl>
                                        <p:attrNameLst>
                                          <p:attrName>style.visibility</p:attrName>
                                        </p:attrNameLst>
                                      </p:cBhvr>
                                      <p:to>
                                        <p:strVal val="visible"/>
                                      </p:to>
                                    </p:set>
                                    <p:anim calcmode="lin" valueType="num">
                                      <p:cBhvr additive="base">
                                        <p:cTn id="7" dur="500" fill="hold"/>
                                        <p:tgtEl>
                                          <p:spTgt spid="52226"/>
                                        </p:tgtEl>
                                        <p:attrNameLst>
                                          <p:attrName>ppt_x</p:attrName>
                                        </p:attrNameLst>
                                      </p:cBhvr>
                                      <p:tavLst>
                                        <p:tav tm="0">
                                          <p:val>
                                            <p:strVal val="#ppt_x"/>
                                          </p:val>
                                        </p:tav>
                                        <p:tav tm="100000">
                                          <p:val>
                                            <p:strVal val="#ppt_x"/>
                                          </p:val>
                                        </p:tav>
                                      </p:tavLst>
                                    </p:anim>
                                    <p:anim calcmode="lin" valueType="num">
                                      <p:cBhvr additive="base">
                                        <p:cTn id="8" dur="500" fill="hold"/>
                                        <p:tgtEl>
                                          <p:spTgt spid="522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6"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ChangeArrowheads="1"/>
          </p:cNvSpPr>
          <p:nvPr/>
        </p:nvSpPr>
        <p:spPr bwMode="auto">
          <a:xfrm>
            <a:off x="152400" y="461963"/>
            <a:ext cx="8839200" cy="6203950"/>
          </a:xfrm>
          <a:prstGeom prst="rect">
            <a:avLst/>
          </a:prstGeom>
          <a:noFill/>
          <a:ln w="9525">
            <a:noFill/>
            <a:miter lim="800000"/>
            <a:headEnd/>
            <a:tailEnd/>
          </a:ln>
          <a:effectLst/>
        </p:spPr>
        <p:txBody>
          <a:bodyPr>
            <a:spAutoFit/>
          </a:bodyPr>
          <a:lstStyle/>
          <a:p>
            <a:pPr algn="just">
              <a:tabLst>
                <a:tab pos="539750" algn="l"/>
              </a:tabLst>
            </a:pPr>
            <a:r>
              <a:rPr lang="es-ES" sz="1600" b="1">
                <a:latin typeface="Arial" charset="0"/>
                <a:cs typeface="Times New Roman" pitchFamily="18" charset="0"/>
              </a:rPr>
              <a:t>HORMIGÓN DE CEMENTO PÓRTLAND </a:t>
            </a:r>
          </a:p>
          <a:p>
            <a:pPr algn="just" eaLnBrk="0" hangingPunct="0">
              <a:tabLst>
                <a:tab pos="539750" algn="l"/>
              </a:tabLst>
            </a:pPr>
            <a:r>
              <a:rPr lang="es-ES" sz="1600" b="1">
                <a:latin typeface="Arial" charset="0"/>
                <a:cs typeface="Times New Roman" pitchFamily="18" charset="0"/>
              </a:rPr>
              <a:t> Definición.</a:t>
            </a:r>
            <a:endParaRPr lang="es-ES_tradnl" sz="1600" b="1">
              <a:latin typeface="Arial" charset="0"/>
              <a:cs typeface="Times New Roman" pitchFamily="18" charset="0"/>
            </a:endParaRPr>
          </a:p>
          <a:p>
            <a:pPr algn="just" eaLnBrk="0" hangingPunct="0">
              <a:tabLst>
                <a:tab pos="539750" algn="l"/>
              </a:tabLst>
            </a:pPr>
            <a:r>
              <a:rPr lang="es-ES" sz="1600">
                <a:latin typeface="Arial" charset="0"/>
                <a:cs typeface="Times New Roman" pitchFamily="18" charset="0"/>
              </a:rPr>
              <a:t> </a:t>
            </a:r>
          </a:p>
          <a:p>
            <a:pPr algn="just" eaLnBrk="0" hangingPunct="0">
              <a:tabLst>
                <a:tab pos="539750" algn="l"/>
              </a:tabLst>
            </a:pPr>
            <a:r>
              <a:rPr lang="es-ES" sz="1600">
                <a:latin typeface="Arial" charset="0"/>
                <a:cs typeface="Times New Roman" pitchFamily="18" charset="0"/>
              </a:rPr>
              <a:t>El hormigón es un material durable y resistente pero dado a que se trabaja en su forma fluida prácticamente puede adquirir cualquier forma.</a:t>
            </a:r>
          </a:p>
          <a:p>
            <a:pPr algn="just" eaLnBrk="0" hangingPunct="0">
              <a:tabLst>
                <a:tab pos="539750" algn="l"/>
              </a:tabLst>
            </a:pPr>
            <a:r>
              <a:rPr lang="es-ES" sz="1600">
                <a:latin typeface="Arial" charset="0"/>
                <a:cs typeface="Times New Roman" pitchFamily="18" charset="0"/>
              </a:rPr>
              <a:t>  </a:t>
            </a:r>
          </a:p>
          <a:p>
            <a:pPr algn="just" eaLnBrk="0" hangingPunct="0">
              <a:tabLst>
                <a:tab pos="539750" algn="l"/>
              </a:tabLst>
            </a:pPr>
            <a:r>
              <a:rPr lang="es-ES" sz="1600">
                <a:latin typeface="Arial" charset="0"/>
                <a:cs typeface="Times New Roman" pitchFamily="18" charset="0"/>
              </a:rPr>
              <a:t>Esta combinación de características es la razón principal por la que es un material de construcción tan popular para exteriores.</a:t>
            </a:r>
            <a:endParaRPr lang="es-ES_tradnl" sz="1600">
              <a:latin typeface="Arial" charset="0"/>
              <a:cs typeface="Times New Roman" pitchFamily="18" charset="0"/>
            </a:endParaRPr>
          </a:p>
          <a:p>
            <a:pPr algn="just" eaLnBrk="0" hangingPunct="0">
              <a:tabLst>
                <a:tab pos="539750" algn="l"/>
              </a:tabLst>
            </a:pPr>
            <a:r>
              <a:rPr lang="es-ES" sz="1600">
                <a:latin typeface="Arial" charset="0"/>
                <a:cs typeface="Times New Roman" pitchFamily="18" charset="0"/>
              </a:rPr>
              <a:t> </a:t>
            </a:r>
          </a:p>
          <a:p>
            <a:pPr algn="just" eaLnBrk="0" hangingPunct="0">
              <a:tabLst>
                <a:tab pos="539750" algn="l"/>
              </a:tabLst>
            </a:pPr>
            <a:r>
              <a:rPr lang="es-ES" sz="1600">
                <a:latin typeface="Arial" charset="0"/>
                <a:cs typeface="Times New Roman" pitchFamily="18" charset="0"/>
              </a:rPr>
              <a:t>El concreto de uso común o convencional  se produce mediante la mezcla de tres componentes esenciales cemento, agua y agregado, a los cuales eventualmente se incorpora un cuarto componente que genéricamente se designa como aditivo.</a:t>
            </a:r>
            <a:endParaRPr lang="es-ES_tradnl" sz="1600">
              <a:latin typeface="Arial" charset="0"/>
              <a:cs typeface="Times New Roman" pitchFamily="18" charset="0"/>
            </a:endParaRPr>
          </a:p>
          <a:p>
            <a:pPr algn="just" eaLnBrk="0" hangingPunct="0">
              <a:tabLst>
                <a:tab pos="539750" algn="l"/>
              </a:tabLst>
            </a:pPr>
            <a:endParaRPr lang="es-ES" sz="1600">
              <a:latin typeface="Arial" charset="0"/>
              <a:cs typeface="Times New Roman" pitchFamily="18" charset="0"/>
            </a:endParaRPr>
          </a:p>
          <a:p>
            <a:pPr algn="just" eaLnBrk="0" hangingPunct="0">
              <a:tabLst>
                <a:tab pos="539750" algn="l"/>
              </a:tabLst>
            </a:pPr>
            <a:r>
              <a:rPr lang="es-ES" sz="1600">
                <a:latin typeface="Arial" charset="0"/>
                <a:cs typeface="Times New Roman" pitchFamily="18" charset="0"/>
              </a:rPr>
              <a:t>La mezcla de estos componentes del concreto convencional produce una masa plástica que puede ser moldeada y compactada con relativa facilidad pero gradualmente pierde esta característica hasta que al cabo de algunas horas se torna rígida y comienza a adquirir el aspecto, comportamiento y propiedades de un cuerpo sólido para convertirse finalmente en el material mecánicamente resistente que es hormigón de cemento Pórtland endurecido.</a:t>
            </a:r>
          </a:p>
          <a:p>
            <a:pPr algn="just" eaLnBrk="0" hangingPunct="0">
              <a:tabLst>
                <a:tab pos="539750" algn="l"/>
              </a:tabLst>
            </a:pPr>
            <a:r>
              <a:rPr lang="es-ES" sz="1600">
                <a:latin typeface="Arial" charset="0"/>
                <a:cs typeface="Times New Roman" pitchFamily="18" charset="0"/>
              </a:rPr>
              <a:t> </a:t>
            </a:r>
          </a:p>
          <a:p>
            <a:pPr algn="just" eaLnBrk="0" hangingPunct="0">
              <a:tabLst>
                <a:tab pos="539750" algn="l"/>
              </a:tabLst>
            </a:pPr>
            <a:r>
              <a:rPr lang="es-ES" sz="1600">
                <a:latin typeface="Arial" charset="0"/>
                <a:cs typeface="Times New Roman" pitchFamily="18" charset="0"/>
              </a:rPr>
              <a:t>La representación común del hormigón convencional  en estado fresco, lo identifica como un conjunto de fragmentos de rocas globalmente definidas como agregados dispersos en una matriz viscosa constituida por una pasta de cemento de consistencia plástica. Esto significa que en una mezcla así hay muy poco o ningún contacto entre las partículas de los agregados , característica que tiene que permanecer en el hormigón ya endurecido.</a:t>
            </a:r>
          </a:p>
          <a:p>
            <a:pPr eaLnBrk="0" hangingPunct="0">
              <a:tabLst>
                <a:tab pos="539750" algn="l"/>
              </a:tabLst>
            </a:pPr>
            <a:endParaRPr lang="es-ES" sz="1600">
              <a:latin typeface="Arial"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 calcmode="lin" valueType="num">
                                      <p:cBhvr additive="base">
                                        <p:cTn id="7" dur="500" fill="hold"/>
                                        <p:tgtEl>
                                          <p:spTgt spid="4098"/>
                                        </p:tgtEl>
                                        <p:attrNameLst>
                                          <p:attrName>ppt_x</p:attrName>
                                        </p:attrNameLst>
                                      </p:cBhvr>
                                      <p:tavLst>
                                        <p:tav tm="0">
                                          <p:val>
                                            <p:strVal val="#ppt_x"/>
                                          </p:val>
                                        </p:tav>
                                        <p:tav tm="100000">
                                          <p:val>
                                            <p:strVal val="#ppt_x"/>
                                          </p:val>
                                        </p:tav>
                                      </p:tavLst>
                                    </p:anim>
                                    <p:anim calcmode="lin" valueType="num">
                                      <p:cBhvr additive="base">
                                        <p:cTn id="8" dur="500" fill="hold"/>
                                        <p:tgtEl>
                                          <p:spTgt spid="409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autoUpdateAnimBg="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ChangeArrowheads="1"/>
          </p:cNvSpPr>
          <p:nvPr/>
        </p:nvSpPr>
        <p:spPr bwMode="auto">
          <a:xfrm>
            <a:off x="0" y="381000"/>
            <a:ext cx="9144000" cy="8074025"/>
          </a:xfrm>
          <a:prstGeom prst="rect">
            <a:avLst/>
          </a:prstGeom>
          <a:noFill/>
          <a:ln w="9525">
            <a:noFill/>
            <a:miter lim="800000"/>
            <a:headEnd/>
            <a:tailEnd/>
          </a:ln>
          <a:effectLst/>
        </p:spPr>
        <p:txBody>
          <a:bodyPr>
            <a:spAutoFit/>
          </a:bodyPr>
          <a:lstStyle/>
          <a:p>
            <a:pPr>
              <a:spcBef>
                <a:spcPct val="50000"/>
              </a:spcBef>
              <a:buFontTx/>
              <a:buChar char="•"/>
            </a:pPr>
            <a:endParaRPr lang="es-ES_tradnl" sz="1400">
              <a:latin typeface="Arial" charset="0"/>
              <a:cs typeface="Arial" charset="0"/>
            </a:endParaRPr>
          </a:p>
          <a:p>
            <a:r>
              <a:rPr lang="es-ES_tradnl" sz="1600" b="1">
                <a:latin typeface="Arial" charset="0"/>
                <a:cs typeface="Arial" charset="0"/>
              </a:rPr>
              <a:t>Conclusiones.</a:t>
            </a:r>
            <a:endParaRPr lang="es-ES_tradnl" sz="1400">
              <a:latin typeface="Arial" charset="0"/>
              <a:cs typeface="Arial" charset="0"/>
            </a:endParaRPr>
          </a:p>
          <a:p>
            <a:pPr lvl="1">
              <a:spcBef>
                <a:spcPct val="50000"/>
              </a:spcBef>
              <a:buFontTx/>
              <a:buChar char="•"/>
            </a:pPr>
            <a:r>
              <a:rPr lang="es-ES" sz="1400">
                <a:latin typeface="Arial" charset="0"/>
                <a:cs typeface="Arial" charset="0"/>
              </a:rPr>
              <a:t>En la prueba de la Examinación petrográfica se presentó una característica particular al observar el las fotografías la reducción de vacíos en el hormigón con zeolita lo cual es muy importante en las propiedades mecánicas del mismo.</a:t>
            </a:r>
          </a:p>
          <a:p>
            <a:pPr>
              <a:spcBef>
                <a:spcPct val="50000"/>
              </a:spcBef>
              <a:buFontTx/>
              <a:buChar char="•"/>
            </a:pPr>
            <a:endParaRPr lang="es-ES_tradnl" sz="1400">
              <a:latin typeface="Arial" charset="0"/>
              <a:cs typeface="Arial" charset="0"/>
            </a:endParaRPr>
          </a:p>
          <a:p>
            <a:pPr lvl="1">
              <a:spcBef>
                <a:spcPct val="50000"/>
              </a:spcBef>
              <a:buFontTx/>
              <a:buChar char="•"/>
            </a:pPr>
            <a:r>
              <a:rPr lang="es-ES" sz="1400">
                <a:latin typeface="Arial" charset="0"/>
                <a:cs typeface="Arial" charset="0"/>
              </a:rPr>
              <a:t>Como podemos notar, la zeolita ayuda a mejorar las características del hormigón en muchos aspectos, según todas la pruebas realizadas el diseño que presentaba un 10 % de zeolita fue el que supero los otros diseños, incluyendo el modelo Patrón, con lo que podemos mencionar que el Cemento Pórtland con un 10 % de zeolita adicionado con respecto a su masa  constituye un buen cemento puzolanico.</a:t>
            </a:r>
            <a:endParaRPr lang="es-ES_tradnl" sz="1400">
              <a:latin typeface="Arial" charset="0"/>
              <a:cs typeface="Arial" charset="0"/>
            </a:endParaRPr>
          </a:p>
          <a:p>
            <a:pPr lvl="1">
              <a:spcBef>
                <a:spcPct val="50000"/>
              </a:spcBef>
              <a:buFontTx/>
              <a:buChar char="•"/>
            </a:pPr>
            <a:endParaRPr lang="es-ES" sz="1400" b="1">
              <a:latin typeface="Arial" charset="0"/>
              <a:cs typeface="Times New Roman" pitchFamily="18" charset="0"/>
            </a:endParaRPr>
          </a:p>
          <a:p>
            <a:r>
              <a:rPr lang="es-ES_tradnl" sz="1600" b="1">
                <a:latin typeface="Arial" charset="0"/>
                <a:cs typeface="Arial" charset="0"/>
              </a:rPr>
              <a:t>Recomendaciones</a:t>
            </a:r>
          </a:p>
          <a:p>
            <a:pPr lvl="1" algn="just">
              <a:spcBef>
                <a:spcPct val="50000"/>
              </a:spcBef>
              <a:buFontTx/>
              <a:buChar char="•"/>
            </a:pPr>
            <a:r>
              <a:rPr lang="es-ES" sz="1400">
                <a:latin typeface="Arial" charset="0"/>
                <a:cs typeface="Arial" charset="0"/>
              </a:rPr>
              <a:t>Con el uso de cemento puzolanico el constructor encontrará que obtiene varias ventajas al utilizar este material, tales como similares resistencias a la compresión, gran manejabilidad de las mezclas frescas, e incluso una mayor resistencia después de los 28 días de edad.</a:t>
            </a:r>
            <a:endParaRPr lang="es-ES_tradnl" sz="1400">
              <a:latin typeface="Arial" charset="0"/>
              <a:cs typeface="Arial" charset="0"/>
            </a:endParaRPr>
          </a:p>
          <a:p>
            <a:pPr lvl="1" algn="just">
              <a:spcBef>
                <a:spcPct val="50000"/>
              </a:spcBef>
              <a:buFontTx/>
              <a:buChar char="•"/>
            </a:pPr>
            <a:endParaRPr lang="es-ES" sz="1400">
              <a:latin typeface="Arial" charset="0"/>
              <a:cs typeface="Arial" charset="0"/>
            </a:endParaRPr>
          </a:p>
          <a:p>
            <a:pPr lvl="1" algn="just">
              <a:spcBef>
                <a:spcPct val="50000"/>
              </a:spcBef>
              <a:buFontTx/>
              <a:buChar char="•"/>
            </a:pPr>
            <a:r>
              <a:rPr lang="es-ES" sz="1400">
                <a:latin typeface="Arial" charset="0"/>
                <a:cs typeface="Arial" charset="0"/>
              </a:rPr>
              <a:t>Las zeolitas ya has demostrado su idoneidad y competitividad en el campo de la construcción. Por esto en importante ver a este material como algo mas que una simple adición, debemos observarlo como un recurso valioso que se puede utilizar para el desarrollo de la construcción y de otra ramas.</a:t>
            </a:r>
            <a:endParaRPr lang="es-ES_tradnl" sz="1400">
              <a:latin typeface="Arial" charset="0"/>
              <a:cs typeface="Arial" charset="0"/>
            </a:endParaRPr>
          </a:p>
          <a:p>
            <a:pPr lvl="1" algn="just">
              <a:spcBef>
                <a:spcPct val="50000"/>
              </a:spcBef>
              <a:buFontTx/>
              <a:buChar char="•"/>
            </a:pPr>
            <a:endParaRPr lang="es-ES" sz="1400">
              <a:latin typeface="Arial" charset="0"/>
              <a:cs typeface="Arial" charset="0"/>
            </a:endParaRPr>
          </a:p>
          <a:p>
            <a:pPr lvl="1" algn="just">
              <a:spcBef>
                <a:spcPct val="50000"/>
              </a:spcBef>
              <a:buFontTx/>
              <a:buChar char="•"/>
            </a:pPr>
            <a:r>
              <a:rPr lang="es-ES" sz="1400">
                <a:latin typeface="Arial" charset="0"/>
                <a:cs typeface="Arial" charset="0"/>
              </a:rPr>
              <a:t>Entre otra de las ventajas de usar esta puzolana, es el costo del transporte. Actualmente la puzolana que utiliza la planta local proviene desde Latacunga. Considerando que la fuente de extracción de la zeolita estaría mas cerca de la fabrica de cemento, ya que los yacimientos se encuentran en el campus La Prosperina de la ESPOL, al utilizar esta zeolita se acortaría la distancia y con esto disminuiría el costo del rubro transporte.</a:t>
            </a:r>
          </a:p>
          <a:p>
            <a:pPr>
              <a:spcBef>
                <a:spcPct val="50000"/>
              </a:spcBef>
              <a:buFontTx/>
              <a:buChar char="•"/>
            </a:pPr>
            <a:endParaRPr lang="es-ES" sz="1400">
              <a:latin typeface="Arial" charset="0"/>
              <a:cs typeface="Arial" charset="0"/>
            </a:endParaRPr>
          </a:p>
          <a:p>
            <a:pPr>
              <a:spcBef>
                <a:spcPct val="50000"/>
              </a:spcBef>
              <a:buFontTx/>
              <a:buChar char="•"/>
            </a:pPr>
            <a:endParaRPr lang="es-ES" sz="1400">
              <a:latin typeface="Arial" charset="0"/>
              <a:cs typeface="Arial" charset="0"/>
            </a:endParaRPr>
          </a:p>
          <a:p>
            <a:pPr>
              <a:spcBef>
                <a:spcPct val="50000"/>
              </a:spcBef>
              <a:buFontTx/>
              <a:buChar char="•"/>
            </a:pPr>
            <a:endParaRPr lang="es-ES_tradnl" sz="1400" b="1">
              <a:latin typeface="Arial" charset="0"/>
              <a:cs typeface="Arial" charset="0"/>
            </a:endParaRPr>
          </a:p>
          <a:p>
            <a:pPr>
              <a:spcBef>
                <a:spcPct val="50000"/>
              </a:spcBef>
              <a:buFontTx/>
              <a:buChar char="•"/>
            </a:pPr>
            <a:endParaRPr lang="es-ES_tradnl" sz="1600" b="1">
              <a:latin typeface="Arial" charset="0"/>
              <a:cs typeface="Arial" charset="0"/>
            </a:endParaRPr>
          </a:p>
          <a:p>
            <a:pPr>
              <a:spcBef>
                <a:spcPct val="50000"/>
              </a:spcBef>
              <a:buFontTx/>
              <a:buChar char="•"/>
            </a:pPr>
            <a:endParaRPr lang="es-ES_tradnl" sz="1400" b="1">
              <a:latin typeface="Arial"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additive="base">
                                        <p:cTn id="7" dur="500" fill="hold"/>
                                        <p:tgtEl>
                                          <p:spTgt spid="1026"/>
                                        </p:tgtEl>
                                        <p:attrNameLst>
                                          <p:attrName>ppt_x</p:attrName>
                                        </p:attrNameLst>
                                      </p:cBhvr>
                                      <p:tavLst>
                                        <p:tav tm="0">
                                          <p:val>
                                            <p:strVal val="#ppt_x"/>
                                          </p:val>
                                        </p:tav>
                                        <p:tav tm="100000">
                                          <p:val>
                                            <p:strVal val="#ppt_x"/>
                                          </p:val>
                                        </p:tav>
                                      </p:tavLst>
                                    </p:anim>
                                    <p:anim calcmode="lin" valueType="num">
                                      <p:cBhvr additive="base">
                                        <p:cTn id="8" dur="500" fill="hold"/>
                                        <p:tgtEl>
                                          <p:spTgt spid="102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autoUpdateAnimBg="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ChangeArrowheads="1"/>
          </p:cNvSpPr>
          <p:nvPr/>
        </p:nvSpPr>
        <p:spPr bwMode="auto">
          <a:xfrm>
            <a:off x="0" y="609600"/>
            <a:ext cx="9144000" cy="3605213"/>
          </a:xfrm>
          <a:prstGeom prst="rect">
            <a:avLst/>
          </a:prstGeom>
          <a:noFill/>
          <a:ln w="9525">
            <a:noFill/>
            <a:miter lim="800000"/>
            <a:headEnd/>
            <a:tailEnd/>
          </a:ln>
          <a:effectLst/>
        </p:spPr>
        <p:txBody>
          <a:bodyPr>
            <a:spAutoFit/>
          </a:bodyPr>
          <a:lstStyle/>
          <a:p>
            <a:r>
              <a:rPr lang="es-ES_tradnl" sz="1600" b="1">
                <a:latin typeface="Arial" charset="0"/>
                <a:cs typeface="Arial" charset="0"/>
              </a:rPr>
              <a:t>Recomendaciones</a:t>
            </a:r>
          </a:p>
          <a:p>
            <a:endParaRPr lang="es-ES_tradnl" sz="1600" b="1">
              <a:latin typeface="Arial" charset="0"/>
              <a:cs typeface="Arial" charset="0"/>
            </a:endParaRPr>
          </a:p>
          <a:p>
            <a:pPr lvl="1" algn="just">
              <a:spcBef>
                <a:spcPct val="50000"/>
              </a:spcBef>
              <a:buFontTx/>
              <a:buChar char="•"/>
            </a:pPr>
            <a:r>
              <a:rPr lang="es-ES" sz="1400">
                <a:latin typeface="Arial" charset="0"/>
                <a:cs typeface="Arial" charset="0"/>
              </a:rPr>
              <a:t>En otros países ya se esta aprovechando los beneficios de este material, y cuentas con grandes producciones de zeolita. Países como Cuba, Japón y China utilizan la zeolita para aplicaciones en la construcción mayormente.</a:t>
            </a:r>
          </a:p>
          <a:p>
            <a:endParaRPr lang="es-ES_tradnl" sz="1200">
              <a:latin typeface="Arial" charset="0"/>
              <a:cs typeface="Arial" charset="0"/>
            </a:endParaRPr>
          </a:p>
          <a:p>
            <a:pPr algn="just"/>
            <a:endParaRPr lang="es-ES_tradnl" sz="1200">
              <a:latin typeface="Arial" charset="0"/>
              <a:cs typeface="Arial" charset="0"/>
            </a:endParaRPr>
          </a:p>
          <a:p>
            <a:pPr lvl="1" algn="just">
              <a:buFontTx/>
              <a:buChar char="•"/>
            </a:pPr>
            <a:r>
              <a:rPr lang="es-ES" sz="1400">
                <a:latin typeface="Arial" charset="0"/>
                <a:cs typeface="Arial" charset="0"/>
              </a:rPr>
              <a:t>La zeolita en nuestro país ha sido considerada en otras ramas, pero en el momento de que se la enfoque para la rama de la construcción. En el campus de la Prosperina actualmente se están realizando trabajos de construcción y excavación debido al proyecto del Parque Tecnológico ESPOL. Podemos aprovechar estos trabajos y los estudios del suelo para ubicar yacimientos de zeolita en el campus, y la evaluación detallada de sus reservas.</a:t>
            </a:r>
            <a:endParaRPr lang="es-ES" sz="1400" b="1">
              <a:latin typeface="Arial" charset="0"/>
              <a:cs typeface="Times New Roman" pitchFamily="18" charset="0"/>
            </a:endParaRPr>
          </a:p>
          <a:p>
            <a:pPr lvl="1" eaLnBrk="0" hangingPunct="0">
              <a:buFontTx/>
              <a:buChar char="•"/>
            </a:pPr>
            <a:endParaRPr lang="es-ES_tradnl" sz="1400">
              <a:latin typeface="Arial" charset="0"/>
            </a:endParaRPr>
          </a:p>
          <a:p>
            <a:pPr lvl="1" eaLnBrk="0" hangingPunct="0">
              <a:buFontTx/>
              <a:buChar char="•"/>
            </a:pPr>
            <a:r>
              <a:rPr lang="es-ES" sz="1400">
                <a:latin typeface="Arial" charset="0"/>
                <a:cs typeface="Arial" charset="0"/>
              </a:rPr>
              <a:t>No debemos dejar de aprovechar este mineral ya que se torna como un valioso recurso, que aunque en nuestro país no ha sido explotado aún, con el correcto aprovechamiento y el empleo racional del mismo, se podría sacar el mejor de los provechos a la reserva de este mineral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5298"/>
                                        </p:tgtEl>
                                        <p:attrNameLst>
                                          <p:attrName>style.visibility</p:attrName>
                                        </p:attrNameLst>
                                      </p:cBhvr>
                                      <p:to>
                                        <p:strVal val="visible"/>
                                      </p:to>
                                    </p:set>
                                    <p:anim calcmode="lin" valueType="num">
                                      <p:cBhvr additive="base">
                                        <p:cTn id="7" dur="500" fill="hold"/>
                                        <p:tgtEl>
                                          <p:spTgt spid="55298"/>
                                        </p:tgtEl>
                                        <p:attrNameLst>
                                          <p:attrName>ppt_x</p:attrName>
                                        </p:attrNameLst>
                                      </p:cBhvr>
                                      <p:tavLst>
                                        <p:tav tm="0">
                                          <p:val>
                                            <p:strVal val="#ppt_x"/>
                                          </p:val>
                                        </p:tav>
                                        <p:tav tm="100000">
                                          <p:val>
                                            <p:strVal val="#ppt_x"/>
                                          </p:val>
                                        </p:tav>
                                      </p:tavLst>
                                    </p:anim>
                                    <p:anim calcmode="lin" valueType="num">
                                      <p:cBhvr additive="base">
                                        <p:cTn id="8" dur="500" fill="hold"/>
                                        <p:tgtEl>
                                          <p:spTgt spid="552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298" grpId="0" autoUpdateAnimBg="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Text Box 2"/>
          <p:cNvSpPr txBox="1">
            <a:spLocks noChangeArrowheads="1"/>
          </p:cNvSpPr>
          <p:nvPr/>
        </p:nvSpPr>
        <p:spPr bwMode="auto">
          <a:xfrm>
            <a:off x="152400" y="304800"/>
            <a:ext cx="8991600" cy="7781925"/>
          </a:xfrm>
          <a:prstGeom prst="rect">
            <a:avLst/>
          </a:prstGeom>
          <a:noFill/>
          <a:ln w="9525">
            <a:noFill/>
            <a:miter lim="800000"/>
            <a:headEnd/>
            <a:tailEnd/>
          </a:ln>
          <a:effectLst/>
        </p:spPr>
        <p:txBody>
          <a:bodyPr>
            <a:spAutoFit/>
          </a:bodyPr>
          <a:lstStyle/>
          <a:p>
            <a:pPr algn="ctr">
              <a:spcBef>
                <a:spcPct val="50000"/>
              </a:spcBef>
            </a:pPr>
            <a:endParaRPr lang="es-ES_tradnl">
              <a:latin typeface="Arial" charset="0"/>
            </a:endParaRPr>
          </a:p>
          <a:p>
            <a:pPr algn="ctr">
              <a:spcBef>
                <a:spcPct val="50000"/>
              </a:spcBef>
            </a:pPr>
            <a:r>
              <a:rPr lang="es-ES_tradnl">
                <a:latin typeface="Arial" charset="0"/>
              </a:rPr>
              <a:t>Agradezco a todos los presentes por la atención que se me brindo.</a:t>
            </a:r>
          </a:p>
          <a:p>
            <a:pPr>
              <a:spcBef>
                <a:spcPct val="50000"/>
              </a:spcBef>
            </a:pPr>
            <a:endParaRPr lang="es-ES_tradnl">
              <a:latin typeface="Arial" charset="0"/>
            </a:endParaRPr>
          </a:p>
          <a:p>
            <a:pPr algn="ctr">
              <a:spcBef>
                <a:spcPct val="50000"/>
              </a:spcBef>
            </a:pPr>
            <a:r>
              <a:rPr lang="es-ES_tradnl">
                <a:latin typeface="Arial" charset="0"/>
              </a:rPr>
              <a:t>Que pasen ustedes muy buenos días</a:t>
            </a:r>
          </a:p>
          <a:p>
            <a:pPr>
              <a:spcBef>
                <a:spcPct val="50000"/>
              </a:spcBef>
            </a:pPr>
            <a:endParaRPr lang="es-ES_tradnl"/>
          </a:p>
          <a:p>
            <a:pPr>
              <a:spcBef>
                <a:spcPct val="50000"/>
              </a:spcBef>
            </a:pPr>
            <a:endParaRPr lang="es-ES_tradnl"/>
          </a:p>
          <a:p>
            <a:pPr>
              <a:spcBef>
                <a:spcPct val="50000"/>
              </a:spcBef>
            </a:pPr>
            <a:endParaRPr lang="es-ES_tradnl"/>
          </a:p>
          <a:p>
            <a:pPr>
              <a:spcBef>
                <a:spcPct val="50000"/>
              </a:spcBef>
            </a:pPr>
            <a:endParaRPr lang="es-ES_tradnl"/>
          </a:p>
          <a:p>
            <a:pPr>
              <a:spcBef>
                <a:spcPct val="50000"/>
              </a:spcBef>
            </a:pPr>
            <a:endParaRPr lang="es-E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56322"/>
                                        </p:tgtEl>
                                        <p:attrNameLst>
                                          <p:attrName>style.visibility</p:attrName>
                                        </p:attrNameLst>
                                      </p:cBhvr>
                                      <p:to>
                                        <p:strVal val="visible"/>
                                      </p:to>
                                    </p:set>
                                    <p:anim calcmode="lin" valueType="num">
                                      <p:cBhvr>
                                        <p:cTn id="7" dur="5000" fill="hold"/>
                                        <p:tgtEl>
                                          <p:spTgt spid="56322"/>
                                        </p:tgtEl>
                                        <p:attrNameLst>
                                          <p:attrName>ppt_w</p:attrName>
                                        </p:attrNameLst>
                                      </p:cBhvr>
                                      <p:tavLst>
                                        <p:tav tm="0" fmla="#ppt_w*sin(2.5*pi*$)">
                                          <p:val>
                                            <p:fltVal val="0"/>
                                          </p:val>
                                        </p:tav>
                                        <p:tav tm="100000">
                                          <p:val>
                                            <p:fltVal val="1"/>
                                          </p:val>
                                        </p:tav>
                                      </p:tavLst>
                                    </p:anim>
                                    <p:anim calcmode="lin" valueType="num">
                                      <p:cBhvr>
                                        <p:cTn id="8" dur="5000" fill="hold"/>
                                        <p:tgtEl>
                                          <p:spTgt spid="5632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322"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9245" name="Group 29"/>
          <p:cNvGraphicFramePr>
            <a:graphicFrameLocks noGrp="1"/>
          </p:cNvGraphicFramePr>
          <p:nvPr>
            <p:ph type="tbl" idx="1"/>
          </p:nvPr>
        </p:nvGraphicFramePr>
        <p:xfrm>
          <a:off x="1981200" y="2743200"/>
          <a:ext cx="5410200" cy="2819401"/>
        </p:xfrm>
        <a:graphic>
          <a:graphicData uri="http://schemas.openxmlformats.org/drawingml/2006/table">
            <a:tbl>
              <a:tblPr/>
              <a:tblGrid>
                <a:gridCol w="2778125"/>
                <a:gridCol w="2632075"/>
              </a:tblGrid>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MATERIALES</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CANTIDAD</a:t>
                      </a:r>
                      <a:endParaRPr kumimoji="0" lang="es-ES" sz="1400" b="0" i="0" u="none" strike="noStrike" cap="none" normalizeH="0" baseline="0" smtClean="0">
                        <a:ln>
                          <a:noFill/>
                        </a:ln>
                        <a:solidFill>
                          <a:schemeClr val="tx1"/>
                        </a:solidFill>
                        <a:effectLst/>
                        <a:latin typeface="Arial"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51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Piedra N 8</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657 Kg. /m</a:t>
                      </a:r>
                      <a:r>
                        <a:rPr kumimoji="0" lang="es-ES" sz="1400" b="0" i="0" u="none" strike="noStrike" cap="none" normalizeH="0" baseline="30000" smtClean="0">
                          <a:ln>
                            <a:noFill/>
                          </a:ln>
                          <a:solidFill>
                            <a:schemeClr val="tx1"/>
                          </a:solidFill>
                          <a:effectLst/>
                          <a:latin typeface="Arial" charset="0"/>
                          <a:cs typeface="Arial" charset="0"/>
                        </a:rPr>
                        <a:t>3</a:t>
                      </a:r>
                      <a:r>
                        <a:rPr kumimoji="0" lang="es-ES" sz="1400" b="0" i="0" u="none" strike="noStrike" cap="none" normalizeH="0" baseline="0" smtClean="0">
                          <a:ln>
                            <a:noFill/>
                          </a:ln>
                          <a:solidFill>
                            <a:schemeClr val="tx1"/>
                          </a:solidFill>
                          <a:effectLst/>
                          <a:latin typeface="Arial" charset="0"/>
                          <a:cs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1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Arena de Río</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971 Kg. /m</a:t>
                      </a:r>
                      <a:r>
                        <a:rPr kumimoji="0" lang="es-ES" sz="1400" b="0" i="0" u="none" strike="noStrike" cap="none" normalizeH="0" baseline="30000" smtClean="0">
                          <a:ln>
                            <a:noFill/>
                          </a:ln>
                          <a:solidFill>
                            <a:schemeClr val="tx1"/>
                          </a:solidFill>
                          <a:effectLst/>
                          <a:latin typeface="Arial" charset="0"/>
                          <a:cs typeface="Arial" charset="0"/>
                        </a:rPr>
                        <a:t>3</a:t>
                      </a:r>
                      <a:r>
                        <a:rPr kumimoji="0" lang="es-ES" sz="1400" b="0" i="0" u="none" strike="noStrike" cap="none" normalizeH="0" baseline="0" smtClean="0">
                          <a:ln>
                            <a:noFill/>
                          </a:ln>
                          <a:solidFill>
                            <a:schemeClr val="tx1"/>
                          </a:solidFill>
                          <a:effectLst/>
                          <a:latin typeface="Arial" charset="0"/>
                          <a:cs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51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Cemento Tipo I</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400 Kg. /m</a:t>
                      </a:r>
                      <a:r>
                        <a:rPr kumimoji="0" lang="es-ES" sz="1400" b="0" i="0" u="none" strike="noStrike" cap="none" normalizeH="0" baseline="30000" smtClean="0">
                          <a:ln>
                            <a:noFill/>
                          </a:ln>
                          <a:solidFill>
                            <a:schemeClr val="tx1"/>
                          </a:solidFill>
                          <a:effectLst/>
                          <a:latin typeface="Arial" charset="0"/>
                          <a:cs typeface="Arial" charset="0"/>
                        </a:rPr>
                        <a:t>3</a:t>
                      </a:r>
                      <a:r>
                        <a:rPr kumimoji="0" lang="es-ES" sz="1400" b="0" i="0" u="none" strike="noStrike" cap="none" normalizeH="0" baseline="0" smtClean="0">
                          <a:ln>
                            <a:noFill/>
                          </a:ln>
                          <a:solidFill>
                            <a:schemeClr val="tx1"/>
                          </a:solidFill>
                          <a:effectLst/>
                          <a:latin typeface="Arial" charset="0"/>
                          <a:cs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635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rPr>
                        <a:t>Agua</a:t>
                      </a:r>
                      <a:endParaRPr kumimoji="0" lang="es-ES" sz="1400" b="0" i="0" u="none" strike="noStrike" cap="none" normalizeH="0" baseline="0" smtClean="0">
                        <a:ln>
                          <a:noFill/>
                        </a:ln>
                        <a:solidFill>
                          <a:schemeClr val="tx1"/>
                        </a:solidFill>
                        <a:effectLst/>
                        <a:latin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268 Kg. /m</a:t>
                      </a:r>
                      <a:r>
                        <a:rPr kumimoji="0" lang="es-ES" sz="1400" b="0" i="0" u="none" strike="noStrike" cap="none" normalizeH="0" baseline="30000" smtClean="0">
                          <a:ln>
                            <a:noFill/>
                          </a:ln>
                          <a:solidFill>
                            <a:schemeClr val="tx1"/>
                          </a:solidFill>
                          <a:effectLst/>
                          <a:latin typeface="Arial" charset="0"/>
                          <a:cs typeface="Arial" charset="0"/>
                        </a:rPr>
                        <a:t>3</a:t>
                      </a:r>
                      <a:r>
                        <a:rPr kumimoji="0" lang="es-ES" sz="1400" b="0" i="0" u="none" strike="noStrike" cap="none" normalizeH="0" baseline="0" smtClean="0">
                          <a:ln>
                            <a:noFill/>
                          </a:ln>
                          <a:solidFill>
                            <a:schemeClr val="tx1"/>
                          </a:solidFill>
                          <a:effectLst/>
                          <a:latin typeface="Arial" charset="0"/>
                          <a:cs typeface="Arial"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9242" name="Rectangle 26"/>
          <p:cNvSpPr>
            <a:spLocks noChangeArrowheads="1"/>
          </p:cNvSpPr>
          <p:nvPr/>
        </p:nvSpPr>
        <p:spPr bwMode="auto">
          <a:xfrm>
            <a:off x="457200" y="381000"/>
            <a:ext cx="8305800" cy="2351088"/>
          </a:xfrm>
          <a:prstGeom prst="rect">
            <a:avLst/>
          </a:prstGeom>
          <a:noFill/>
          <a:ln w="9525">
            <a:noFill/>
            <a:miter lim="800000"/>
            <a:headEnd/>
            <a:tailEnd/>
          </a:ln>
          <a:effectLst/>
        </p:spPr>
        <p:txBody>
          <a:bodyPr>
            <a:spAutoFit/>
          </a:bodyPr>
          <a:lstStyle/>
          <a:p>
            <a:pPr algn="just">
              <a:tabLst>
                <a:tab pos="539750" algn="l"/>
              </a:tabLst>
            </a:pPr>
            <a:r>
              <a:rPr lang="es-ES" sz="1600" b="1">
                <a:latin typeface="Arial" charset="0"/>
                <a:cs typeface="Arial" charset="0"/>
              </a:rPr>
              <a:t>Materiales Utilizados en el Modelo Patrón.</a:t>
            </a:r>
            <a:endParaRPr lang="es-ES" sz="1600" b="1">
              <a:latin typeface="Arial" charset="0"/>
              <a:cs typeface="Times New Roman" pitchFamily="18" charset="0"/>
            </a:endParaRPr>
          </a:p>
          <a:p>
            <a:pPr eaLnBrk="0" hangingPunct="0">
              <a:tabLst>
                <a:tab pos="539750" algn="l"/>
              </a:tabLst>
            </a:pPr>
            <a:r>
              <a:rPr lang="es-ES" sz="1600" b="1">
                <a:latin typeface="Arial" charset="0"/>
                <a:cs typeface="Arial" charset="0"/>
              </a:rPr>
              <a:t> </a:t>
            </a:r>
            <a:endParaRPr lang="es-ES" sz="1600" b="1">
              <a:latin typeface="Arial" charset="0"/>
              <a:cs typeface="Times New Roman" pitchFamily="18" charset="0"/>
            </a:endParaRPr>
          </a:p>
          <a:p>
            <a:pPr algn="just" eaLnBrk="0" hangingPunct="0">
              <a:tabLst>
                <a:tab pos="539750" algn="l"/>
              </a:tabLst>
            </a:pPr>
            <a:r>
              <a:rPr lang="es-ES" sz="1600">
                <a:latin typeface="Arial" charset="0"/>
                <a:cs typeface="Arial" charset="0"/>
              </a:rPr>
              <a:t>Los materiales utilizados en nuestro modelo Patrón (0% de zeolita) son básicamente: Cemento Tipo I, Agregados Gruesos, Agregados Finos y Agua. La dosificación utilizada se la calculó en el Centro Técnico del Hormigón </a:t>
            </a:r>
            <a:r>
              <a:rPr lang="es-ES_tradnl" sz="1600">
                <a:latin typeface="Arial" charset="0"/>
                <a:cs typeface="Arial" charset="0"/>
              </a:rPr>
              <a:t>para 1 m³ de hormigón y esta detallada en la siguiente tabla.</a:t>
            </a:r>
            <a:endParaRPr lang="es-ES" sz="1600" b="1">
              <a:latin typeface="Arial" charset="0"/>
              <a:cs typeface="Times New Roman" pitchFamily="18" charset="0"/>
            </a:endParaRPr>
          </a:p>
          <a:p>
            <a:pPr algn="just" eaLnBrk="0" hangingPunct="0">
              <a:tabLst>
                <a:tab pos="539750" algn="l"/>
              </a:tabLst>
            </a:pPr>
            <a:r>
              <a:rPr lang="es-ES" sz="1600">
                <a:latin typeface="Arial" charset="0"/>
                <a:cs typeface="Arial" charset="0"/>
              </a:rPr>
              <a:t> </a:t>
            </a:r>
            <a:endParaRPr lang="es-ES" sz="1600" b="1">
              <a:latin typeface="Arial" charset="0"/>
              <a:cs typeface="Times New Roman" pitchFamily="18" charset="0"/>
            </a:endParaRPr>
          </a:p>
          <a:p>
            <a:pPr algn="just" eaLnBrk="0" hangingPunct="0">
              <a:tabLst>
                <a:tab pos="539750" algn="l"/>
              </a:tabLst>
            </a:pPr>
            <a:r>
              <a:rPr lang="es-ES" sz="1200">
                <a:latin typeface="Arial" charset="0"/>
                <a:cs typeface="Arial" charset="0"/>
              </a:rPr>
              <a:t> </a:t>
            </a:r>
            <a:endParaRPr lang="es-ES" sz="1800" b="1">
              <a:cs typeface="Times New Roman" pitchFamily="18" charset="0"/>
            </a:endParaRPr>
          </a:p>
          <a:p>
            <a:pPr eaLnBrk="0" hangingPunct="0">
              <a:tabLst>
                <a:tab pos="539750" algn="l"/>
              </a:tabLst>
            </a:pPr>
            <a:endParaRPr lang="es-E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9245"/>
                                        </p:tgtEl>
                                        <p:attrNameLst>
                                          <p:attrName>style.visibility</p:attrName>
                                        </p:attrNameLst>
                                      </p:cBhvr>
                                      <p:to>
                                        <p:strVal val="visible"/>
                                      </p:to>
                                    </p:set>
                                    <p:animEffect transition="in" filter="blinds(horizontal)">
                                      <p:cBhvr>
                                        <p:cTn id="7" dur="500"/>
                                        <p:tgtEl>
                                          <p:spTgt spid="924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9242"/>
                                        </p:tgtEl>
                                        <p:attrNameLst>
                                          <p:attrName>style.visibility</p:attrName>
                                        </p:attrNameLst>
                                      </p:cBhvr>
                                      <p:to>
                                        <p:strVal val="visible"/>
                                      </p:to>
                                    </p:set>
                                    <p:animEffect transition="in" filter="box(in)">
                                      <p:cBhvr>
                                        <p:cTn id="12" dur="500"/>
                                        <p:tgtEl>
                                          <p:spTgt spid="9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42"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10314" name="Group 74"/>
          <p:cNvGraphicFramePr>
            <a:graphicFrameLocks noGrp="1"/>
          </p:cNvGraphicFramePr>
          <p:nvPr>
            <p:ph type="tbl" idx="1"/>
          </p:nvPr>
        </p:nvGraphicFramePr>
        <p:xfrm>
          <a:off x="2362200" y="3124200"/>
          <a:ext cx="3657600" cy="1831975"/>
        </p:xfrm>
        <a:graphic>
          <a:graphicData uri="http://schemas.openxmlformats.org/drawingml/2006/table">
            <a:tbl>
              <a:tblPr/>
              <a:tblGrid>
                <a:gridCol w="1771650"/>
                <a:gridCol w="1885950"/>
              </a:tblGrid>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MATERIALES</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CANTIDAD</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4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Piedra # 8</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26.94 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035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Arena de Río</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39.81Kg.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622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Cemento Tipo I</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16.40 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21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Agua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9.39 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7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0.00 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0295" name="Rectangle 55"/>
          <p:cNvSpPr>
            <a:spLocks noChangeArrowheads="1"/>
          </p:cNvSpPr>
          <p:nvPr/>
        </p:nvSpPr>
        <p:spPr bwMode="auto">
          <a:xfrm>
            <a:off x="304800" y="457200"/>
            <a:ext cx="8382000" cy="2292350"/>
          </a:xfrm>
          <a:prstGeom prst="rect">
            <a:avLst/>
          </a:prstGeom>
          <a:noFill/>
          <a:ln w="9525">
            <a:noFill/>
            <a:miter lim="800000"/>
            <a:headEnd/>
            <a:tailEnd/>
          </a:ln>
          <a:effectLst/>
        </p:spPr>
        <p:txBody>
          <a:bodyPr>
            <a:spAutoFit/>
          </a:bodyPr>
          <a:lstStyle/>
          <a:p>
            <a:pPr>
              <a:tabLst>
                <a:tab pos="539750" algn="l"/>
              </a:tabLst>
            </a:pPr>
            <a:r>
              <a:rPr lang="es-ES" sz="1600" b="1">
                <a:latin typeface="Arial" charset="0"/>
                <a:cs typeface="Arial" charset="0"/>
              </a:rPr>
              <a:t>Adición (Zeolita).</a:t>
            </a:r>
            <a:endParaRPr lang="es-ES" sz="1600" b="1">
              <a:latin typeface="Arial" charset="0"/>
              <a:cs typeface="Times New Roman" pitchFamily="18" charset="0"/>
            </a:endParaRPr>
          </a:p>
          <a:p>
            <a:pPr eaLnBrk="0" hangingPunct="0">
              <a:tabLst>
                <a:tab pos="539750" algn="l"/>
              </a:tabLst>
            </a:pPr>
            <a:r>
              <a:rPr lang="es-ES" sz="1600" b="1">
                <a:latin typeface="Arial" charset="0"/>
                <a:cs typeface="Arial" charset="0"/>
              </a:rPr>
              <a:t> </a:t>
            </a:r>
            <a:endParaRPr lang="es-ES" sz="1600" b="1">
              <a:latin typeface="Arial" charset="0"/>
              <a:cs typeface="Times New Roman" pitchFamily="18" charset="0"/>
            </a:endParaRPr>
          </a:p>
          <a:p>
            <a:pPr algn="just" eaLnBrk="0" hangingPunct="0">
              <a:tabLst>
                <a:tab pos="539750" algn="l"/>
              </a:tabLst>
            </a:pPr>
            <a:r>
              <a:rPr lang="es-ES" sz="1600">
                <a:latin typeface="Arial" charset="0"/>
                <a:cs typeface="Arial" charset="0"/>
              </a:rPr>
              <a:t>El material que se utilizo como puzolana en este caso la zeolita, que es una puzolana natural, se combino con el Cemento Tipo I en diferentes porcentajes adicionados con respecto a la masa de Cemento del modelo Patrón. Estos porcentajes fueron, el  5%, 10%, 20%, y 30%. </a:t>
            </a:r>
            <a:r>
              <a:rPr lang="es-ES_tradnl" sz="1600">
                <a:latin typeface="Arial" charset="0"/>
                <a:cs typeface="Arial" charset="0"/>
              </a:rPr>
              <a:t>Los valores de la zeolita con el resto de los agregados para la elaboración del hormigón son para un volumen de 41 litros de hormigón y  </a:t>
            </a:r>
            <a:r>
              <a:rPr lang="es-ES" sz="1600">
                <a:latin typeface="Arial" charset="0"/>
                <a:cs typeface="Arial" charset="0"/>
              </a:rPr>
              <a:t>los detallamos en las siguientes Tablas</a:t>
            </a:r>
            <a:r>
              <a:rPr lang="es-ES_tradnl" sz="1600">
                <a:latin typeface="Arial" charset="0"/>
                <a:cs typeface="Arial" charset="0"/>
              </a:rPr>
              <a:t> </a:t>
            </a:r>
            <a:r>
              <a:rPr lang="es-ES" sz="1600">
                <a:latin typeface="Arial" charset="0"/>
                <a:cs typeface="Arial" charset="0"/>
              </a:rPr>
              <a:t>.</a:t>
            </a:r>
            <a:endParaRPr lang="es-ES" sz="1600" b="1">
              <a:latin typeface="Arial" charset="0"/>
              <a:cs typeface="Times New Roman" pitchFamily="18" charset="0"/>
            </a:endParaRPr>
          </a:p>
          <a:p>
            <a:pPr eaLnBrk="0" hangingPunct="0">
              <a:tabLst>
                <a:tab pos="539750" algn="l"/>
              </a:tabLst>
            </a:pPr>
            <a:endParaRPr lang="es-ES" sz="1600">
              <a:latin typeface="Arial" charset="0"/>
            </a:endParaRPr>
          </a:p>
        </p:txBody>
      </p:sp>
      <p:graphicFrame>
        <p:nvGraphicFramePr>
          <p:cNvPr id="10315" name="Group 75"/>
          <p:cNvGraphicFramePr>
            <a:graphicFrameLocks noGrp="1"/>
          </p:cNvGraphicFramePr>
          <p:nvPr/>
        </p:nvGraphicFramePr>
        <p:xfrm>
          <a:off x="2362200" y="2743200"/>
          <a:ext cx="3657600" cy="381000"/>
        </p:xfrm>
        <a:graphic>
          <a:graphicData uri="http://schemas.openxmlformats.org/drawingml/2006/table">
            <a:tbl>
              <a:tblPr/>
              <a:tblGrid>
                <a:gridCol w="365760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Modelo 0% Zeolita (Patrón)</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314"/>
                                        </p:tgtEl>
                                        <p:attrNameLst>
                                          <p:attrName>style.visibility</p:attrName>
                                        </p:attrNameLst>
                                      </p:cBhvr>
                                      <p:to>
                                        <p:strVal val="visible"/>
                                      </p:to>
                                    </p:set>
                                    <p:animEffect transition="in" filter="blinds(horizontal)">
                                      <p:cBhvr>
                                        <p:cTn id="7" dur="500"/>
                                        <p:tgtEl>
                                          <p:spTgt spid="1031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0315"/>
                                        </p:tgtEl>
                                        <p:attrNameLst>
                                          <p:attrName>style.visibility</p:attrName>
                                        </p:attrNameLst>
                                      </p:cBhvr>
                                      <p:to>
                                        <p:strVal val="visible"/>
                                      </p:to>
                                    </p:set>
                                    <p:animEffect transition="in" filter="blinds(horizontal)">
                                      <p:cBhvr>
                                        <p:cTn id="12" dur="500"/>
                                        <p:tgtEl>
                                          <p:spTgt spid="10315"/>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0295"/>
                                        </p:tgtEl>
                                        <p:attrNameLst>
                                          <p:attrName>style.visibility</p:attrName>
                                        </p:attrNameLst>
                                      </p:cBhvr>
                                      <p:to>
                                        <p:strVal val="visible"/>
                                      </p:to>
                                    </p:set>
                                    <p:animEffect transition="in" filter="box(in)">
                                      <p:cBhvr>
                                        <p:cTn id="17" dur="500"/>
                                        <p:tgtEl>
                                          <p:spTgt spid="1029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95"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1407" name="Group 143"/>
          <p:cNvGraphicFramePr>
            <a:graphicFrameLocks noGrp="1"/>
          </p:cNvGraphicFramePr>
          <p:nvPr/>
        </p:nvGraphicFramePr>
        <p:xfrm>
          <a:off x="685800" y="914400"/>
          <a:ext cx="3657600" cy="2209800"/>
        </p:xfrm>
        <a:graphic>
          <a:graphicData uri="http://schemas.openxmlformats.org/drawingml/2006/table">
            <a:tbl>
              <a:tblPr/>
              <a:tblGrid>
                <a:gridCol w="1771650"/>
                <a:gridCol w="188595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MATERIALES</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CANTIDAD</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Piedra # 8</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26.94 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Arena de Río</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39.81Kg.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Cemento Tipo I</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16.40 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Agua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10.90</a:t>
                      </a:r>
                      <a:r>
                        <a:rPr kumimoji="0" lang="es-ES" sz="1400" b="0" i="0" u="none" strike="noStrike" cap="none" normalizeH="0" baseline="0" smtClean="0">
                          <a:ln>
                            <a:noFill/>
                          </a:ln>
                          <a:solidFill>
                            <a:schemeClr val="tx1"/>
                          </a:solidFill>
                          <a:effectLst/>
                          <a:latin typeface="Arial" charset="0"/>
                          <a:cs typeface="Arial" charset="0"/>
                        </a:rPr>
                        <a:t> 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0.82</a:t>
                      </a:r>
                      <a:r>
                        <a:rPr kumimoji="0" lang="es-ES" sz="1400" b="0" i="0" u="none" strike="noStrike" cap="none" normalizeH="0" baseline="0" smtClean="0">
                          <a:ln>
                            <a:noFill/>
                          </a:ln>
                          <a:solidFill>
                            <a:schemeClr val="tx1"/>
                          </a:solidFill>
                          <a:effectLst/>
                          <a:latin typeface="Arial" charset="0"/>
                          <a:cs typeface="Arial" charset="0"/>
                        </a:rPr>
                        <a:t> 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398" name="Group 134"/>
          <p:cNvGraphicFramePr>
            <a:graphicFrameLocks noGrp="1"/>
          </p:cNvGraphicFramePr>
          <p:nvPr/>
        </p:nvGraphicFramePr>
        <p:xfrm>
          <a:off x="685800" y="457200"/>
          <a:ext cx="3657600" cy="381000"/>
        </p:xfrm>
        <a:graphic>
          <a:graphicData uri="http://schemas.openxmlformats.org/drawingml/2006/table">
            <a:tbl>
              <a:tblPr/>
              <a:tblGrid>
                <a:gridCol w="365760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Modelo </a:t>
                      </a:r>
                      <a:r>
                        <a:rPr kumimoji="0" lang="es-ES_tradnl" sz="1400" b="1" i="0" u="none" strike="noStrike" cap="none" normalizeH="0" baseline="0" smtClean="0">
                          <a:ln>
                            <a:noFill/>
                          </a:ln>
                          <a:solidFill>
                            <a:schemeClr val="tx1"/>
                          </a:solidFill>
                          <a:effectLst/>
                          <a:latin typeface="Arial" charset="0"/>
                          <a:cs typeface="Arial" charset="0"/>
                        </a:rPr>
                        <a:t>5</a:t>
                      </a:r>
                      <a:r>
                        <a:rPr kumimoji="0" lang="es-ES" sz="1400" b="1" i="0" u="none" strike="noStrike" cap="none" normalizeH="0" baseline="0" smtClean="0">
                          <a:ln>
                            <a:noFill/>
                          </a:ln>
                          <a:solidFill>
                            <a:schemeClr val="tx1"/>
                          </a:solidFill>
                          <a:effectLst/>
                          <a:latin typeface="Arial" charset="0"/>
                          <a:cs typeface="Arial" charset="0"/>
                        </a:rPr>
                        <a:t>% Zeolita (Patrón)</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409" name="Group 145"/>
          <p:cNvGraphicFramePr>
            <a:graphicFrameLocks noGrp="1"/>
          </p:cNvGraphicFramePr>
          <p:nvPr/>
        </p:nvGraphicFramePr>
        <p:xfrm>
          <a:off x="4953000" y="914400"/>
          <a:ext cx="3657600" cy="2209800"/>
        </p:xfrm>
        <a:graphic>
          <a:graphicData uri="http://schemas.openxmlformats.org/drawingml/2006/table">
            <a:tbl>
              <a:tblPr/>
              <a:tblGrid>
                <a:gridCol w="1771650"/>
                <a:gridCol w="188595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MATERIALES</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CANTIDAD</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Piedra # 8</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26.94 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Arena de Río</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39.81Kg.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Cemento Tipo I</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16.40 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Agua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11.00</a:t>
                      </a:r>
                      <a:r>
                        <a:rPr kumimoji="0" lang="es-ES" sz="1400" b="0" i="0" u="none" strike="noStrike" cap="none" normalizeH="0" baseline="0" smtClean="0">
                          <a:ln>
                            <a:noFill/>
                          </a:ln>
                          <a:solidFill>
                            <a:schemeClr val="tx1"/>
                          </a:solidFill>
                          <a:effectLst/>
                          <a:latin typeface="Arial" charset="0"/>
                          <a:cs typeface="Arial" charset="0"/>
                        </a:rPr>
                        <a:t> 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1</a:t>
                      </a:r>
                      <a:r>
                        <a:rPr kumimoji="0" lang="es-ES" sz="1400" b="0" i="0" u="none" strike="noStrike" cap="none" normalizeH="0" baseline="0" smtClean="0">
                          <a:ln>
                            <a:noFill/>
                          </a:ln>
                          <a:solidFill>
                            <a:schemeClr val="tx1"/>
                          </a:solidFill>
                          <a:effectLst/>
                          <a:latin typeface="Arial" charset="0"/>
                          <a:cs typeface="Arial" charset="0"/>
                        </a:rPr>
                        <a:t>.</a:t>
                      </a:r>
                      <a:r>
                        <a:rPr kumimoji="0" lang="es-ES_tradnl" sz="1400" b="0" i="0" u="none" strike="noStrike" cap="none" normalizeH="0" baseline="0" smtClean="0">
                          <a:ln>
                            <a:noFill/>
                          </a:ln>
                          <a:solidFill>
                            <a:schemeClr val="tx1"/>
                          </a:solidFill>
                          <a:effectLst/>
                          <a:latin typeface="Arial" charset="0"/>
                          <a:cs typeface="Arial" charset="0"/>
                        </a:rPr>
                        <a:t>64</a:t>
                      </a:r>
                      <a:r>
                        <a:rPr kumimoji="0" lang="es-ES" sz="1400" b="0" i="0" u="none" strike="noStrike" cap="none" normalizeH="0" baseline="0" smtClean="0">
                          <a:ln>
                            <a:noFill/>
                          </a:ln>
                          <a:solidFill>
                            <a:schemeClr val="tx1"/>
                          </a:solidFill>
                          <a:effectLst/>
                          <a:latin typeface="Arial" charset="0"/>
                          <a:cs typeface="Arial" charset="0"/>
                        </a:rPr>
                        <a:t> 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432" name="Group 168"/>
          <p:cNvGraphicFramePr>
            <a:graphicFrameLocks noGrp="1"/>
          </p:cNvGraphicFramePr>
          <p:nvPr/>
        </p:nvGraphicFramePr>
        <p:xfrm>
          <a:off x="4953000" y="457200"/>
          <a:ext cx="3657600" cy="381000"/>
        </p:xfrm>
        <a:graphic>
          <a:graphicData uri="http://schemas.openxmlformats.org/drawingml/2006/table">
            <a:tbl>
              <a:tblPr/>
              <a:tblGrid>
                <a:gridCol w="365760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Modelo</a:t>
                      </a:r>
                      <a:r>
                        <a:rPr kumimoji="0" lang="es-ES_tradnl" sz="1400" b="1" i="0" u="none" strike="noStrike" cap="none" normalizeH="0" baseline="0" smtClean="0">
                          <a:ln>
                            <a:noFill/>
                          </a:ln>
                          <a:solidFill>
                            <a:schemeClr val="tx1"/>
                          </a:solidFill>
                          <a:effectLst/>
                          <a:latin typeface="Arial" charset="0"/>
                          <a:cs typeface="Arial" charset="0"/>
                        </a:rPr>
                        <a:t> 10</a:t>
                      </a:r>
                      <a:r>
                        <a:rPr kumimoji="0" lang="es-ES" sz="1400" b="1" i="0" u="none" strike="noStrike" cap="none" normalizeH="0" baseline="0" smtClean="0">
                          <a:ln>
                            <a:noFill/>
                          </a:ln>
                          <a:solidFill>
                            <a:schemeClr val="tx1"/>
                          </a:solidFill>
                          <a:effectLst/>
                          <a:latin typeface="Arial" charset="0"/>
                          <a:cs typeface="Arial" charset="0"/>
                        </a:rPr>
                        <a:t>% Zeolita (Patrón)</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438" name="Group 174"/>
          <p:cNvGraphicFramePr>
            <a:graphicFrameLocks noGrp="1"/>
          </p:cNvGraphicFramePr>
          <p:nvPr/>
        </p:nvGraphicFramePr>
        <p:xfrm>
          <a:off x="685800" y="4038600"/>
          <a:ext cx="3657600" cy="2209800"/>
        </p:xfrm>
        <a:graphic>
          <a:graphicData uri="http://schemas.openxmlformats.org/drawingml/2006/table">
            <a:tbl>
              <a:tblPr/>
              <a:tblGrid>
                <a:gridCol w="1771650"/>
                <a:gridCol w="188595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MATERIALES</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CANTIDAD</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Piedra # 8</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26.94 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Arena de Río</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39.81Kg.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Cemento Tipo I</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16.40 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Agua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11.00</a:t>
                      </a:r>
                      <a:r>
                        <a:rPr kumimoji="0" lang="es-ES" sz="1400" b="0" i="0" u="none" strike="noStrike" cap="none" normalizeH="0" baseline="0" smtClean="0">
                          <a:ln>
                            <a:noFill/>
                          </a:ln>
                          <a:solidFill>
                            <a:schemeClr val="tx1"/>
                          </a:solidFill>
                          <a:effectLst/>
                          <a:latin typeface="Arial" charset="0"/>
                          <a:cs typeface="Arial" charset="0"/>
                        </a:rPr>
                        <a:t> 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3</a:t>
                      </a:r>
                      <a:r>
                        <a:rPr kumimoji="0" lang="es-ES" sz="1400" b="0" i="0" u="none" strike="noStrike" cap="none" normalizeH="0" baseline="0" smtClean="0">
                          <a:ln>
                            <a:noFill/>
                          </a:ln>
                          <a:solidFill>
                            <a:schemeClr val="tx1"/>
                          </a:solidFill>
                          <a:effectLst/>
                          <a:latin typeface="Arial" charset="0"/>
                          <a:cs typeface="Arial" charset="0"/>
                        </a:rPr>
                        <a:t>.</a:t>
                      </a:r>
                      <a:r>
                        <a:rPr kumimoji="0" lang="es-ES_tradnl" sz="1400" b="0" i="0" u="none" strike="noStrike" cap="none" normalizeH="0" baseline="0" smtClean="0">
                          <a:ln>
                            <a:noFill/>
                          </a:ln>
                          <a:solidFill>
                            <a:schemeClr val="tx1"/>
                          </a:solidFill>
                          <a:effectLst/>
                          <a:latin typeface="Arial" charset="0"/>
                          <a:cs typeface="Arial" charset="0"/>
                        </a:rPr>
                        <a:t>28</a:t>
                      </a:r>
                      <a:r>
                        <a:rPr kumimoji="0" lang="es-ES" sz="1400" b="0" i="0" u="none" strike="noStrike" cap="none" normalizeH="0" baseline="0" smtClean="0">
                          <a:ln>
                            <a:noFill/>
                          </a:ln>
                          <a:solidFill>
                            <a:schemeClr val="tx1"/>
                          </a:solidFill>
                          <a:effectLst/>
                          <a:latin typeface="Arial" charset="0"/>
                          <a:cs typeface="Arial" charset="0"/>
                        </a:rPr>
                        <a:t> 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461" name="Group 197"/>
          <p:cNvGraphicFramePr>
            <a:graphicFrameLocks noGrp="1"/>
          </p:cNvGraphicFramePr>
          <p:nvPr/>
        </p:nvGraphicFramePr>
        <p:xfrm>
          <a:off x="685800" y="3581400"/>
          <a:ext cx="3657600" cy="381000"/>
        </p:xfrm>
        <a:graphic>
          <a:graphicData uri="http://schemas.openxmlformats.org/drawingml/2006/table">
            <a:tbl>
              <a:tblPr/>
              <a:tblGrid>
                <a:gridCol w="365760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Modelo </a:t>
                      </a:r>
                      <a:r>
                        <a:rPr kumimoji="0" lang="es-ES_tradnl" sz="1400" b="1" i="0" u="none" strike="noStrike" cap="none" normalizeH="0" baseline="0" smtClean="0">
                          <a:ln>
                            <a:noFill/>
                          </a:ln>
                          <a:solidFill>
                            <a:schemeClr val="tx1"/>
                          </a:solidFill>
                          <a:effectLst/>
                          <a:latin typeface="Arial" charset="0"/>
                          <a:cs typeface="Arial" charset="0"/>
                        </a:rPr>
                        <a:t>2</a:t>
                      </a:r>
                      <a:r>
                        <a:rPr kumimoji="0" lang="es-ES" sz="1400" b="1" i="0" u="none" strike="noStrike" cap="none" normalizeH="0" baseline="0" smtClean="0">
                          <a:ln>
                            <a:noFill/>
                          </a:ln>
                          <a:solidFill>
                            <a:schemeClr val="tx1"/>
                          </a:solidFill>
                          <a:effectLst/>
                          <a:latin typeface="Arial" charset="0"/>
                          <a:cs typeface="Arial" charset="0"/>
                        </a:rPr>
                        <a:t>0% Zeolita (Patrón)</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467" name="Group 203"/>
          <p:cNvGraphicFramePr>
            <a:graphicFrameLocks noGrp="1"/>
          </p:cNvGraphicFramePr>
          <p:nvPr/>
        </p:nvGraphicFramePr>
        <p:xfrm>
          <a:off x="4953000" y="4038600"/>
          <a:ext cx="3657600" cy="2209800"/>
        </p:xfrm>
        <a:graphic>
          <a:graphicData uri="http://schemas.openxmlformats.org/drawingml/2006/table">
            <a:tbl>
              <a:tblPr/>
              <a:tblGrid>
                <a:gridCol w="1771650"/>
                <a:gridCol w="188595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MATERIALES</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CANTIDAD</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Piedra # 8</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26.94 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Arena de Río</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39.81Kg.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Cemento Tipo I</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16.40 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Agua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13.00</a:t>
                      </a:r>
                      <a:r>
                        <a:rPr kumimoji="0" lang="es-ES" sz="1400" b="0" i="0" u="none" strike="noStrike" cap="none" normalizeH="0" baseline="0" smtClean="0">
                          <a:ln>
                            <a:noFill/>
                          </a:ln>
                          <a:solidFill>
                            <a:schemeClr val="tx1"/>
                          </a:solidFill>
                          <a:effectLst/>
                          <a:latin typeface="Arial" charset="0"/>
                          <a:cs typeface="Arial" charset="0"/>
                        </a:rPr>
                        <a:t> 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4.92</a:t>
                      </a:r>
                      <a:r>
                        <a:rPr kumimoji="0" lang="es-ES" sz="1400" b="0" i="0" u="none" strike="noStrike" cap="none" normalizeH="0" baseline="0" smtClean="0">
                          <a:ln>
                            <a:noFill/>
                          </a:ln>
                          <a:solidFill>
                            <a:schemeClr val="tx1"/>
                          </a:solidFill>
                          <a:effectLst/>
                          <a:latin typeface="Arial" charset="0"/>
                          <a:cs typeface="Arial" charset="0"/>
                        </a:rPr>
                        <a:t> Kg.</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1490" name="Group 226"/>
          <p:cNvGraphicFramePr>
            <a:graphicFrameLocks noGrp="1"/>
          </p:cNvGraphicFramePr>
          <p:nvPr/>
        </p:nvGraphicFramePr>
        <p:xfrm>
          <a:off x="4953000" y="3581400"/>
          <a:ext cx="3657600" cy="381000"/>
        </p:xfrm>
        <a:graphic>
          <a:graphicData uri="http://schemas.openxmlformats.org/drawingml/2006/table">
            <a:tbl>
              <a:tblPr/>
              <a:tblGrid>
                <a:gridCol w="365760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1" i="0" u="none" strike="noStrike" cap="none" normalizeH="0" baseline="0" smtClean="0">
                          <a:ln>
                            <a:noFill/>
                          </a:ln>
                          <a:solidFill>
                            <a:schemeClr val="tx1"/>
                          </a:solidFill>
                          <a:effectLst/>
                          <a:latin typeface="Arial" charset="0"/>
                          <a:cs typeface="Arial" charset="0"/>
                        </a:rPr>
                        <a:t>Modelo </a:t>
                      </a:r>
                      <a:r>
                        <a:rPr kumimoji="0" lang="es-ES_tradnl" sz="1400" b="1" i="0" u="none" strike="noStrike" cap="none" normalizeH="0" baseline="0" smtClean="0">
                          <a:ln>
                            <a:noFill/>
                          </a:ln>
                          <a:solidFill>
                            <a:schemeClr val="tx1"/>
                          </a:solidFill>
                          <a:effectLst/>
                          <a:latin typeface="Arial" charset="0"/>
                          <a:cs typeface="Arial" charset="0"/>
                        </a:rPr>
                        <a:t>3</a:t>
                      </a:r>
                      <a:r>
                        <a:rPr kumimoji="0" lang="es-ES" sz="1400" b="1" i="0" u="none" strike="noStrike" cap="none" normalizeH="0" baseline="0" smtClean="0">
                          <a:ln>
                            <a:noFill/>
                          </a:ln>
                          <a:solidFill>
                            <a:schemeClr val="tx1"/>
                          </a:solidFill>
                          <a:effectLst/>
                          <a:latin typeface="Arial" charset="0"/>
                          <a:cs typeface="Arial" charset="0"/>
                        </a:rPr>
                        <a:t>0% Zeolita (Patrón)</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407"/>
                                        </p:tgtEl>
                                        <p:attrNameLst>
                                          <p:attrName>style.visibility</p:attrName>
                                        </p:attrNameLst>
                                      </p:cBhvr>
                                      <p:to>
                                        <p:strVal val="visible"/>
                                      </p:to>
                                    </p:set>
                                    <p:animEffect transition="in" filter="blinds(horizontal)">
                                      <p:cBhvr>
                                        <p:cTn id="7" dur="500"/>
                                        <p:tgtEl>
                                          <p:spTgt spid="1140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1398"/>
                                        </p:tgtEl>
                                        <p:attrNameLst>
                                          <p:attrName>style.visibility</p:attrName>
                                        </p:attrNameLst>
                                      </p:cBhvr>
                                      <p:to>
                                        <p:strVal val="visible"/>
                                      </p:to>
                                    </p:set>
                                    <p:animEffect transition="in" filter="blinds(horizontal)">
                                      <p:cBhvr>
                                        <p:cTn id="12" dur="500"/>
                                        <p:tgtEl>
                                          <p:spTgt spid="1139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1409"/>
                                        </p:tgtEl>
                                        <p:attrNameLst>
                                          <p:attrName>style.visibility</p:attrName>
                                        </p:attrNameLst>
                                      </p:cBhvr>
                                      <p:to>
                                        <p:strVal val="visible"/>
                                      </p:to>
                                    </p:set>
                                    <p:animEffect transition="in" filter="blinds(horizontal)">
                                      <p:cBhvr>
                                        <p:cTn id="17" dur="500"/>
                                        <p:tgtEl>
                                          <p:spTgt spid="11409"/>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1432"/>
                                        </p:tgtEl>
                                        <p:attrNameLst>
                                          <p:attrName>style.visibility</p:attrName>
                                        </p:attrNameLst>
                                      </p:cBhvr>
                                      <p:to>
                                        <p:strVal val="visible"/>
                                      </p:to>
                                    </p:set>
                                    <p:animEffect transition="in" filter="blinds(horizontal)">
                                      <p:cBhvr>
                                        <p:cTn id="22" dur="500"/>
                                        <p:tgtEl>
                                          <p:spTgt spid="11432"/>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1438"/>
                                        </p:tgtEl>
                                        <p:attrNameLst>
                                          <p:attrName>style.visibility</p:attrName>
                                        </p:attrNameLst>
                                      </p:cBhvr>
                                      <p:to>
                                        <p:strVal val="visible"/>
                                      </p:to>
                                    </p:set>
                                    <p:animEffect transition="in" filter="blinds(horizontal)">
                                      <p:cBhvr>
                                        <p:cTn id="27" dur="500"/>
                                        <p:tgtEl>
                                          <p:spTgt spid="11438"/>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11461"/>
                                        </p:tgtEl>
                                        <p:attrNameLst>
                                          <p:attrName>style.visibility</p:attrName>
                                        </p:attrNameLst>
                                      </p:cBhvr>
                                      <p:to>
                                        <p:strVal val="visible"/>
                                      </p:to>
                                    </p:set>
                                    <p:animEffect transition="in" filter="blinds(horizontal)">
                                      <p:cBhvr>
                                        <p:cTn id="32" dur="500"/>
                                        <p:tgtEl>
                                          <p:spTgt spid="11461"/>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11467"/>
                                        </p:tgtEl>
                                        <p:attrNameLst>
                                          <p:attrName>style.visibility</p:attrName>
                                        </p:attrNameLst>
                                      </p:cBhvr>
                                      <p:to>
                                        <p:strVal val="visible"/>
                                      </p:to>
                                    </p:set>
                                    <p:animEffect transition="in" filter="blinds(horizontal)">
                                      <p:cBhvr>
                                        <p:cTn id="37" dur="500"/>
                                        <p:tgtEl>
                                          <p:spTgt spid="11467"/>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11490"/>
                                        </p:tgtEl>
                                        <p:attrNameLst>
                                          <p:attrName>style.visibility</p:attrName>
                                        </p:attrNameLst>
                                      </p:cBhvr>
                                      <p:to>
                                        <p:strVal val="visible"/>
                                      </p:to>
                                    </p:set>
                                    <p:animEffect transition="in" filter="blinds(horizontal)">
                                      <p:cBhvr>
                                        <p:cTn id="42" dur="500"/>
                                        <p:tgtEl>
                                          <p:spTgt spid="114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Rectangle 4"/>
          <p:cNvSpPr>
            <a:spLocks noChangeArrowheads="1"/>
          </p:cNvSpPr>
          <p:nvPr/>
        </p:nvSpPr>
        <p:spPr bwMode="auto">
          <a:xfrm>
            <a:off x="304800" y="457200"/>
            <a:ext cx="8382000" cy="2644775"/>
          </a:xfrm>
          <a:prstGeom prst="rect">
            <a:avLst/>
          </a:prstGeom>
          <a:noFill/>
          <a:ln w="9525">
            <a:noFill/>
            <a:miter lim="800000"/>
            <a:headEnd/>
            <a:tailEnd/>
          </a:ln>
          <a:effectLst/>
        </p:spPr>
        <p:txBody>
          <a:bodyPr>
            <a:spAutoFit/>
          </a:bodyPr>
          <a:lstStyle/>
          <a:p>
            <a:pPr>
              <a:tabLst>
                <a:tab pos="539750" algn="l"/>
              </a:tabLst>
            </a:pPr>
            <a:r>
              <a:rPr lang="es-ES_tradnl" sz="1400" b="1">
                <a:latin typeface="Arial" charset="0"/>
                <a:cs typeface="Arial" charset="0"/>
              </a:rPr>
              <a:t>Propiedades en el Hormigón Fresco</a:t>
            </a:r>
            <a:endParaRPr lang="es-ES" sz="1400" b="1">
              <a:latin typeface="Arial" charset="0"/>
              <a:cs typeface="Times New Roman" pitchFamily="18" charset="0"/>
            </a:endParaRPr>
          </a:p>
          <a:p>
            <a:pPr eaLnBrk="0" hangingPunct="0">
              <a:tabLst>
                <a:tab pos="539750" algn="l"/>
              </a:tabLst>
            </a:pPr>
            <a:r>
              <a:rPr lang="es-ES" sz="1400" b="1">
                <a:latin typeface="Arial" charset="0"/>
                <a:cs typeface="Arial" charset="0"/>
              </a:rPr>
              <a:t> </a:t>
            </a:r>
            <a:endParaRPr lang="es-ES" sz="1400" b="1">
              <a:latin typeface="Arial" charset="0"/>
              <a:cs typeface="Times New Roman" pitchFamily="18" charset="0"/>
            </a:endParaRPr>
          </a:p>
          <a:p>
            <a:pPr algn="just" eaLnBrk="0" hangingPunct="0">
              <a:tabLst>
                <a:tab pos="539750" algn="l"/>
              </a:tabLst>
            </a:pPr>
            <a:r>
              <a:rPr lang="es-ES" sz="1400">
                <a:latin typeface="Arial" charset="0"/>
                <a:cs typeface="Arial" charset="0"/>
              </a:rPr>
              <a:t>El </a:t>
            </a:r>
            <a:r>
              <a:rPr lang="es-ES_tradnl" sz="1400">
                <a:latin typeface="Arial" charset="0"/>
                <a:cs typeface="Arial" charset="0"/>
              </a:rPr>
              <a:t>hormigón presenta diferentes propiedades, antes y después del fraguado.</a:t>
            </a:r>
          </a:p>
          <a:p>
            <a:pPr algn="just" eaLnBrk="0" hangingPunct="0">
              <a:tabLst>
                <a:tab pos="539750" algn="l"/>
              </a:tabLst>
            </a:pPr>
            <a:r>
              <a:rPr lang="es-ES_tradnl" sz="1400">
                <a:latin typeface="Arial" charset="0"/>
                <a:cs typeface="Arial" charset="0"/>
              </a:rPr>
              <a:t>Propiedades que son de gran importancia para su uso y diseño. Entre las propiedades que se presentan antes del fraguado se analizaron y cuantificaron algunas de estas las cuales detallamos a continuación.</a:t>
            </a:r>
          </a:p>
          <a:p>
            <a:pPr algn="just" eaLnBrk="0" hangingPunct="0">
              <a:tabLst>
                <a:tab pos="539750" algn="l"/>
              </a:tabLst>
            </a:pPr>
            <a:endParaRPr lang="es-ES_tradnl" sz="1400" b="1">
              <a:cs typeface="Times New Roman" pitchFamily="18" charset="0"/>
            </a:endParaRPr>
          </a:p>
          <a:p>
            <a:pPr algn="just" eaLnBrk="0" hangingPunct="0">
              <a:tabLst>
                <a:tab pos="539750" algn="l"/>
              </a:tabLst>
            </a:pPr>
            <a:r>
              <a:rPr lang="es-ES" sz="1400" b="1">
                <a:cs typeface="Times New Roman" pitchFamily="18" charset="0"/>
              </a:rPr>
              <a:t> </a:t>
            </a:r>
            <a:r>
              <a:rPr lang="es-ES" sz="1400" b="1">
                <a:latin typeface="Arial" charset="0"/>
                <a:cs typeface="Arial" charset="0"/>
              </a:rPr>
              <a:t>Revenimiento</a:t>
            </a:r>
            <a:r>
              <a:rPr lang="es-ES_tradnl" sz="1400" b="1">
                <a:latin typeface="Arial" charset="0"/>
                <a:cs typeface="Arial" charset="0"/>
              </a:rPr>
              <a:t> (ASTM – C 143M – 00)</a:t>
            </a:r>
            <a:endParaRPr lang="es-ES" sz="1400" b="1">
              <a:latin typeface="Arial" charset="0"/>
              <a:cs typeface="Times New Roman" pitchFamily="18" charset="0"/>
            </a:endParaRPr>
          </a:p>
          <a:p>
            <a:pPr algn="just" eaLnBrk="0" hangingPunct="0">
              <a:tabLst>
                <a:tab pos="539750" algn="l"/>
              </a:tabLst>
            </a:pPr>
            <a:endParaRPr lang="es-ES" sz="1400" b="1">
              <a:latin typeface="Arial" charset="0"/>
              <a:cs typeface="Times New Roman" pitchFamily="18" charset="0"/>
            </a:endParaRPr>
          </a:p>
          <a:p>
            <a:pPr algn="just" eaLnBrk="0" hangingPunct="0">
              <a:tabLst>
                <a:tab pos="539750" algn="l"/>
              </a:tabLst>
            </a:pPr>
            <a:r>
              <a:rPr lang="es-ES" sz="1400">
                <a:latin typeface="Arial" charset="0"/>
                <a:cs typeface="Arial" charset="0"/>
              </a:rPr>
              <a:t>La prueba de revenimiento puede ser muy útil como una indicadora de la consistencia y en ciertas mezclas, también la trabajabilidad.</a:t>
            </a:r>
            <a:r>
              <a:rPr lang="es-ES_tradnl" sz="1400">
                <a:latin typeface="Arial" charset="0"/>
                <a:cs typeface="Arial" charset="0"/>
              </a:rPr>
              <a:t> Los resultados detallamos en la siguiente tabla:</a:t>
            </a:r>
            <a:endParaRPr lang="es-ES" sz="1400" b="1">
              <a:latin typeface="Arial" charset="0"/>
              <a:cs typeface="Times New Roman" pitchFamily="18" charset="0"/>
            </a:endParaRPr>
          </a:p>
          <a:p>
            <a:pPr algn="just" eaLnBrk="0" hangingPunct="0">
              <a:tabLst>
                <a:tab pos="539750" algn="l"/>
              </a:tabLst>
            </a:pPr>
            <a:endParaRPr lang="es-ES" sz="1400">
              <a:latin typeface="Arial" charset="0"/>
            </a:endParaRPr>
          </a:p>
        </p:txBody>
      </p:sp>
      <p:graphicFrame>
        <p:nvGraphicFramePr>
          <p:cNvPr id="12352" name="Group 64"/>
          <p:cNvGraphicFramePr>
            <a:graphicFrameLocks noGrp="1"/>
          </p:cNvGraphicFramePr>
          <p:nvPr/>
        </p:nvGraphicFramePr>
        <p:xfrm>
          <a:off x="685800" y="4038600"/>
          <a:ext cx="3505200" cy="2209800"/>
        </p:xfrm>
        <a:graphic>
          <a:graphicData uri="http://schemas.openxmlformats.org/drawingml/2006/table">
            <a:tbl>
              <a:tblPr/>
              <a:tblGrid>
                <a:gridCol w="1771650"/>
                <a:gridCol w="1733550"/>
              </a:tblGrid>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Arial" charset="0"/>
                        </a:rPr>
                        <a:t>DOSIFICACION</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1" i="0" u="none" strike="noStrike" cap="none" normalizeH="0" baseline="0" smtClean="0">
                          <a:ln>
                            <a:noFill/>
                          </a:ln>
                          <a:solidFill>
                            <a:schemeClr val="tx1"/>
                          </a:solidFill>
                          <a:effectLst/>
                          <a:latin typeface="Arial" charset="0"/>
                          <a:cs typeface="Arial" charset="0"/>
                        </a:rPr>
                        <a:t>REVENIMIENTO</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0 %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10 cm</a:t>
                      </a:r>
                      <a:r>
                        <a:rPr kumimoji="0" lang="es-ES" sz="1400" b="0" i="0" u="none" strike="noStrike" cap="none" normalizeH="0" baseline="0" smtClean="0">
                          <a:ln>
                            <a:noFill/>
                          </a:ln>
                          <a:solidFill>
                            <a:schemeClr val="tx1"/>
                          </a:solidFill>
                          <a:effectLst/>
                          <a:latin typeface="Arial" charset="0"/>
                          <a:cs typeface="Arial" charset="0"/>
                        </a:rPr>
                        <a:t>.</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 sz="1400" b="0" i="0" u="none" strike="noStrike" cap="none" normalizeH="0" baseline="0" smtClean="0">
                          <a:ln>
                            <a:noFill/>
                          </a:ln>
                          <a:solidFill>
                            <a:schemeClr val="tx1"/>
                          </a:solidFill>
                          <a:effectLst/>
                          <a:latin typeface="Arial" charset="0"/>
                          <a:cs typeface="Arial" charset="0"/>
                        </a:rPr>
                        <a:t> </a:t>
                      </a:r>
                      <a:r>
                        <a:rPr kumimoji="0" lang="es-ES_tradnl" sz="1400" b="0" i="0" u="none" strike="noStrike" cap="none" normalizeH="0" baseline="0" smtClean="0">
                          <a:ln>
                            <a:noFill/>
                          </a:ln>
                          <a:solidFill>
                            <a:schemeClr val="tx1"/>
                          </a:solidFill>
                          <a:effectLst/>
                          <a:latin typeface="Arial" charset="0"/>
                          <a:cs typeface="Arial" charset="0"/>
                        </a:rPr>
                        <a:t>5 %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10 cm</a:t>
                      </a:r>
                      <a:r>
                        <a:rPr kumimoji="0" lang="es-ES" sz="1400" b="0" i="0" u="none" strike="noStrike" cap="none" normalizeH="0" baseline="0" smtClean="0">
                          <a:ln>
                            <a:noFill/>
                          </a:ln>
                          <a:solidFill>
                            <a:schemeClr val="tx1"/>
                          </a:solidFill>
                          <a:effectLst/>
                          <a:latin typeface="Arial" charset="0"/>
                          <a:cs typeface="Arial"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10 % ZEOLITA</a:t>
                      </a:r>
                      <a:endParaRPr kumimoji="0" lang="es-ES" sz="14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10 cm</a:t>
                      </a:r>
                      <a:r>
                        <a:rPr kumimoji="0" lang="es-ES" sz="1400" b="0" i="0" u="none" strike="noStrike" cap="none" normalizeH="0" baseline="0" smtClean="0">
                          <a:ln>
                            <a:noFill/>
                          </a:ln>
                          <a:solidFill>
                            <a:schemeClr val="tx1"/>
                          </a:solidFill>
                          <a:effectLst/>
                          <a:latin typeface="Arial" charset="0"/>
                          <a:cs typeface="Arial"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10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20 % ZEOLITA</a:t>
                      </a:r>
                      <a:r>
                        <a:rPr kumimoji="0" lang="es-ES" sz="1400" b="0" i="0" u="none" strike="noStrike" cap="none" normalizeH="0" baseline="0" smtClean="0">
                          <a:ln>
                            <a:noFill/>
                          </a:ln>
                          <a:solidFill>
                            <a:schemeClr val="tx1"/>
                          </a:solidFill>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10 cm</a:t>
                      </a:r>
                      <a:r>
                        <a:rPr kumimoji="0" lang="es-ES" sz="1400" b="0" i="0" u="none" strike="noStrike" cap="none" normalizeH="0" baseline="0" smtClean="0">
                          <a:ln>
                            <a:noFill/>
                          </a:ln>
                          <a:solidFill>
                            <a:schemeClr val="tx1"/>
                          </a:solidFill>
                          <a:effectLst/>
                          <a:latin typeface="Arial" charset="0"/>
                          <a:cs typeface="Arial"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30 % ZEOLITA</a:t>
                      </a:r>
                      <a:endParaRPr kumimoji="0" lang="es-ES" sz="1400" b="0" i="0" u="none" strike="noStrike" cap="none" normalizeH="0" baseline="0" smtClean="0">
                        <a:ln>
                          <a:noFill/>
                        </a:ln>
                        <a:solidFill>
                          <a:schemeClr val="tx1"/>
                        </a:solidFill>
                        <a:effectLst/>
                        <a:latin typeface="Arial" charset="0"/>
                        <a:cs typeface="Arial"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s-ES_tradnl" sz="1400" b="0" i="0" u="none" strike="noStrike" cap="none" normalizeH="0" baseline="0" smtClean="0">
                          <a:ln>
                            <a:noFill/>
                          </a:ln>
                          <a:solidFill>
                            <a:schemeClr val="tx1"/>
                          </a:solidFill>
                          <a:effectLst/>
                          <a:latin typeface="Arial" charset="0"/>
                          <a:cs typeface="Arial" charset="0"/>
                        </a:rPr>
                        <a:t>10 cm</a:t>
                      </a:r>
                      <a:r>
                        <a:rPr kumimoji="0" lang="es-ES" sz="1400" b="0" i="0" u="none" strike="noStrike" cap="none" normalizeH="0" baseline="0" smtClean="0">
                          <a:ln>
                            <a:noFill/>
                          </a:ln>
                          <a:solidFill>
                            <a:schemeClr val="tx1"/>
                          </a:solidFill>
                          <a:effectLst/>
                          <a:latin typeface="Arial" charset="0"/>
                          <a:cs typeface="Arial" charset="0"/>
                        </a:rPr>
                        <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2353" name="Object 65"/>
          <p:cNvGraphicFramePr>
            <a:graphicFrameLocks noChangeAspect="1"/>
          </p:cNvGraphicFramePr>
          <p:nvPr/>
        </p:nvGraphicFramePr>
        <p:xfrm>
          <a:off x="4495800" y="3657600"/>
          <a:ext cx="3919538" cy="2571750"/>
        </p:xfrm>
        <a:graphic>
          <a:graphicData uri="http://schemas.openxmlformats.org/presentationml/2006/ole">
            <p:oleObj spid="_x0000_s12353" name="CorelPhotoPaint.Image.10" r:id="rId3" imgW="4791060" imgH="3559770" progId="CorelPhotoPaint.Image.10">
              <p:embed/>
            </p:oleObj>
          </a:graphicData>
        </a:graphic>
      </p:graphicFrame>
      <p:sp>
        <p:nvSpPr>
          <p:cNvPr id="12354" name="Rectangle 66"/>
          <p:cNvSpPr>
            <a:spLocks noChangeArrowheads="1"/>
          </p:cNvSpPr>
          <p:nvPr/>
        </p:nvSpPr>
        <p:spPr bwMode="auto">
          <a:xfrm>
            <a:off x="4419600" y="3109913"/>
            <a:ext cx="4038600" cy="730250"/>
          </a:xfrm>
          <a:prstGeom prst="rect">
            <a:avLst/>
          </a:prstGeom>
          <a:noFill/>
          <a:ln w="9525">
            <a:noFill/>
            <a:miter lim="800000"/>
            <a:headEnd/>
            <a:tailEnd/>
          </a:ln>
          <a:effectLst/>
        </p:spPr>
        <p:txBody>
          <a:bodyPr>
            <a:spAutoFit/>
          </a:bodyPr>
          <a:lstStyle/>
          <a:p>
            <a:pPr algn="ctr"/>
            <a:r>
              <a:rPr lang="es-ES" sz="1400" i="1">
                <a:latin typeface="Arial" charset="0"/>
                <a:cs typeface="Arial" charset="0"/>
              </a:rPr>
              <a:t> “Prueba de Revenimiento, en el Cono de Abrams”</a:t>
            </a:r>
            <a:endParaRPr lang="es-ES" sz="1400" b="1">
              <a:latin typeface="Arial" charset="0"/>
              <a:cs typeface="Times New Roman" pitchFamily="18" charset="0"/>
            </a:endParaRPr>
          </a:p>
          <a:p>
            <a:pPr eaLnBrk="0" hangingPunct="0"/>
            <a:endParaRPr lang="es-ES" sz="1400">
              <a:latin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2292"/>
                                        </p:tgtEl>
                                        <p:attrNameLst>
                                          <p:attrName>style.visibility</p:attrName>
                                        </p:attrNameLst>
                                      </p:cBhvr>
                                      <p:to>
                                        <p:strVal val="visible"/>
                                      </p:to>
                                    </p:set>
                                    <p:anim calcmode="lin" valueType="num">
                                      <p:cBhvr additive="base">
                                        <p:cTn id="7" dur="500" fill="hold"/>
                                        <p:tgtEl>
                                          <p:spTgt spid="12292"/>
                                        </p:tgtEl>
                                        <p:attrNameLst>
                                          <p:attrName>ppt_x</p:attrName>
                                        </p:attrNameLst>
                                      </p:cBhvr>
                                      <p:tavLst>
                                        <p:tav tm="0">
                                          <p:val>
                                            <p:strVal val="0-#ppt_w/2"/>
                                          </p:val>
                                        </p:tav>
                                        <p:tav tm="100000">
                                          <p:val>
                                            <p:strVal val="#ppt_x"/>
                                          </p:val>
                                        </p:tav>
                                      </p:tavLst>
                                    </p:anim>
                                    <p:anim calcmode="lin" valueType="num">
                                      <p:cBhvr additive="base">
                                        <p:cTn id="8" dur="500" fill="hold"/>
                                        <p:tgtEl>
                                          <p:spTgt spid="1229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12352"/>
                                        </p:tgtEl>
                                        <p:attrNameLst>
                                          <p:attrName>style.visibility</p:attrName>
                                        </p:attrNameLst>
                                      </p:cBhvr>
                                      <p:to>
                                        <p:strVal val="visible"/>
                                      </p:to>
                                    </p:set>
                                    <p:animEffect transition="in" filter="blinds(horizontal)">
                                      <p:cBhvr>
                                        <p:cTn id="13" dur="500"/>
                                        <p:tgtEl>
                                          <p:spTgt spid="12352"/>
                                        </p:tgtEl>
                                      </p:cBhvr>
                                    </p:animEffect>
                                  </p:childTnLst>
                                </p:cTn>
                              </p:par>
                            </p:childTnLst>
                          </p:cTn>
                        </p:par>
                      </p:childTnLst>
                    </p:cTn>
                  </p:par>
                  <p:par>
                    <p:cTn id="14" fill="hold">
                      <p:stCondLst>
                        <p:cond delay="indefinite"/>
                      </p:stCondLst>
                      <p:childTnLst>
                        <p:par>
                          <p:cTn id="15" fill="hold">
                            <p:stCondLst>
                              <p:cond delay="0"/>
                            </p:stCondLst>
                            <p:childTnLst>
                              <p:par>
                                <p:cTn id="16" presetID="9" presetClass="entr" presetSubtype="0" fill="hold" nodeType="clickEffect">
                                  <p:stCondLst>
                                    <p:cond delay="0"/>
                                  </p:stCondLst>
                                  <p:childTnLst>
                                    <p:set>
                                      <p:cBhvr>
                                        <p:cTn id="17" dur="1" fill="hold">
                                          <p:stCondLst>
                                            <p:cond delay="0"/>
                                          </p:stCondLst>
                                        </p:cTn>
                                        <p:tgtEl>
                                          <p:spTgt spid="12353"/>
                                        </p:tgtEl>
                                        <p:attrNameLst>
                                          <p:attrName>style.visibility</p:attrName>
                                        </p:attrNameLst>
                                      </p:cBhvr>
                                      <p:to>
                                        <p:strVal val="visible"/>
                                      </p:to>
                                    </p:set>
                                    <p:animEffect transition="in" filter="dissolve">
                                      <p:cBhvr>
                                        <p:cTn id="18" dur="500"/>
                                        <p:tgtEl>
                                          <p:spTgt spid="12353"/>
                                        </p:tgtEl>
                                      </p:cBhvr>
                                    </p:animEffect>
                                  </p:childTnLst>
                                </p:cTn>
                              </p:par>
                            </p:childTnLst>
                          </p:cTn>
                        </p:par>
                      </p:childTnLst>
                    </p:cTn>
                  </p:par>
                  <p:par>
                    <p:cTn id="19" fill="hold">
                      <p:stCondLst>
                        <p:cond delay="indefinite"/>
                      </p:stCondLst>
                      <p:childTnLst>
                        <p:par>
                          <p:cTn id="20" fill="hold">
                            <p:stCondLst>
                              <p:cond delay="0"/>
                            </p:stCondLst>
                            <p:childTnLst>
                              <p:par>
                                <p:cTn id="21" presetID="4" presetClass="entr" presetSubtype="16" fill="hold" grpId="0" nodeType="clickEffect">
                                  <p:stCondLst>
                                    <p:cond delay="0"/>
                                  </p:stCondLst>
                                  <p:childTnLst>
                                    <p:set>
                                      <p:cBhvr>
                                        <p:cTn id="22" dur="1" fill="hold">
                                          <p:stCondLst>
                                            <p:cond delay="0"/>
                                          </p:stCondLst>
                                        </p:cTn>
                                        <p:tgtEl>
                                          <p:spTgt spid="12354"/>
                                        </p:tgtEl>
                                        <p:attrNameLst>
                                          <p:attrName>style.visibility</p:attrName>
                                        </p:attrNameLst>
                                      </p:cBhvr>
                                      <p:to>
                                        <p:strVal val="visible"/>
                                      </p:to>
                                    </p:set>
                                    <p:animEffect transition="in" filter="box(in)">
                                      <p:cBhvr>
                                        <p:cTn id="23" dur="500"/>
                                        <p:tgtEl>
                                          <p:spTgt spid="123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2" grpId="0" autoUpdateAnimBg="0"/>
      <p:bldP spid="12354" grpId="0" autoUpdateAnimBg="0"/>
    </p:bldLst>
  </p:timing>
</p:sld>
</file>

<file path=ppt/theme/theme1.xml><?xml version="1.0" encoding="utf-8"?>
<a:theme xmlns:a="http://schemas.openxmlformats.org/drawingml/2006/main" name="Impulso">
  <a:themeElements>
    <a:clrScheme name="Impulso 2">
      <a:dk1>
        <a:srgbClr val="000000"/>
      </a:dk1>
      <a:lt1>
        <a:srgbClr val="FFFFFF"/>
      </a:lt1>
      <a:dk2>
        <a:srgbClr val="000066"/>
      </a:dk2>
      <a:lt2>
        <a:srgbClr val="FFCC66"/>
      </a:lt2>
      <a:accent1>
        <a:srgbClr val="FF9900"/>
      </a:accent1>
      <a:accent2>
        <a:srgbClr val="000044"/>
      </a:accent2>
      <a:accent3>
        <a:srgbClr val="AAAAB8"/>
      </a:accent3>
      <a:accent4>
        <a:srgbClr val="DADADA"/>
      </a:accent4>
      <a:accent5>
        <a:srgbClr val="FFCAAA"/>
      </a:accent5>
      <a:accent6>
        <a:srgbClr val="00003D"/>
      </a:accent6>
      <a:hlink>
        <a:srgbClr val="3366FF"/>
      </a:hlink>
      <a:folHlink>
        <a:srgbClr val="FFFF00"/>
      </a:folHlink>
    </a:clrScheme>
    <a:fontScheme name="Impulso">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36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s-ES" sz="36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Impulso 1">
        <a:dk1>
          <a:srgbClr val="000000"/>
        </a:dk1>
        <a:lt1>
          <a:srgbClr val="CCECFF"/>
        </a:lt1>
        <a:dk2>
          <a:srgbClr val="000066"/>
        </a:dk2>
        <a:lt2>
          <a:srgbClr val="6699FF"/>
        </a:lt2>
        <a:accent1>
          <a:srgbClr val="33CCCC"/>
        </a:accent1>
        <a:accent2>
          <a:srgbClr val="0099FF"/>
        </a:accent2>
        <a:accent3>
          <a:srgbClr val="E2F4FF"/>
        </a:accent3>
        <a:accent4>
          <a:srgbClr val="000000"/>
        </a:accent4>
        <a:accent5>
          <a:srgbClr val="ADE2E2"/>
        </a:accent5>
        <a:accent6>
          <a:srgbClr val="008AE7"/>
        </a:accent6>
        <a:hlink>
          <a:srgbClr val="FFFFFF"/>
        </a:hlink>
        <a:folHlink>
          <a:srgbClr val="3366FF"/>
        </a:folHlink>
      </a:clrScheme>
      <a:clrMap bg1="lt1" tx1="dk1" bg2="lt2" tx2="dk2" accent1="accent1" accent2="accent2" accent3="accent3" accent4="accent4" accent5="accent5" accent6="accent6" hlink="hlink" folHlink="folHlink"/>
    </a:extraClrScheme>
    <a:extraClrScheme>
      <a:clrScheme name="Impulso 2">
        <a:dk1>
          <a:srgbClr val="000000"/>
        </a:dk1>
        <a:lt1>
          <a:srgbClr val="FFFFFF"/>
        </a:lt1>
        <a:dk2>
          <a:srgbClr val="000066"/>
        </a:dk2>
        <a:lt2>
          <a:srgbClr val="FFCC66"/>
        </a:lt2>
        <a:accent1>
          <a:srgbClr val="FF9900"/>
        </a:accent1>
        <a:accent2>
          <a:srgbClr val="000044"/>
        </a:accent2>
        <a:accent3>
          <a:srgbClr val="AAAAB8"/>
        </a:accent3>
        <a:accent4>
          <a:srgbClr val="DADADA"/>
        </a:accent4>
        <a:accent5>
          <a:srgbClr val="FFCAAA"/>
        </a:accent5>
        <a:accent6>
          <a:srgbClr val="00003D"/>
        </a:accent6>
        <a:hlink>
          <a:srgbClr val="3366FF"/>
        </a:hlink>
        <a:folHlink>
          <a:srgbClr val="FFFF00"/>
        </a:folHlink>
      </a:clrScheme>
      <a:clrMap bg1="dk2" tx1="lt1" bg2="dk1" tx2="lt2" accent1="accent1" accent2="accent2" accent3="accent3" accent4="accent4" accent5="accent5" accent6="accent6" hlink="hlink" folHlink="folHlink"/>
    </a:extraClrScheme>
    <a:extraClrScheme>
      <a:clrScheme name="Impulso 3">
        <a:dk1>
          <a:srgbClr val="000000"/>
        </a:dk1>
        <a:lt1>
          <a:srgbClr val="FFFFFF"/>
        </a:lt1>
        <a:dk2>
          <a:srgbClr val="000000"/>
        </a:dk2>
        <a:lt2>
          <a:srgbClr val="DDDDDD"/>
        </a:lt2>
        <a:accent1>
          <a:srgbClr val="CBCBCB"/>
        </a:accent1>
        <a:accent2>
          <a:srgbClr val="C0C0C0"/>
        </a:accent2>
        <a:accent3>
          <a:srgbClr val="FFFFFF"/>
        </a:accent3>
        <a:accent4>
          <a:srgbClr val="000000"/>
        </a:accent4>
        <a:accent5>
          <a:srgbClr val="E2E2E2"/>
        </a:accent5>
        <a:accent6>
          <a:srgbClr val="AEAEAE"/>
        </a:accent6>
        <a:hlink>
          <a:srgbClr val="4D4D4D"/>
        </a:hlink>
        <a:folHlink>
          <a:srgbClr val="868686"/>
        </a:folHlink>
      </a:clrScheme>
      <a:clrMap bg1="lt1" tx1="dk1" bg2="lt2" tx2="dk2" accent1="accent1" accent2="accent2" accent3="accent3" accent4="accent4" accent5="accent5" accent6="accent6" hlink="hlink" folHlink="folHlink"/>
    </a:extraClrScheme>
    <a:extraClrScheme>
      <a:clrScheme name="Impulso 4">
        <a:dk1>
          <a:srgbClr val="000000"/>
        </a:dk1>
        <a:lt1>
          <a:srgbClr val="FFFFFF"/>
        </a:lt1>
        <a:dk2>
          <a:srgbClr val="660033"/>
        </a:dk2>
        <a:lt2>
          <a:srgbClr val="FFCC66"/>
        </a:lt2>
        <a:accent1>
          <a:srgbClr val="FF9900"/>
        </a:accent1>
        <a:accent2>
          <a:srgbClr val="440022"/>
        </a:accent2>
        <a:accent3>
          <a:srgbClr val="B8AAAD"/>
        </a:accent3>
        <a:accent4>
          <a:srgbClr val="DADADA"/>
        </a:accent4>
        <a:accent5>
          <a:srgbClr val="FFCAAA"/>
        </a:accent5>
        <a:accent6>
          <a:srgbClr val="3D001E"/>
        </a:accent6>
        <a:hlink>
          <a:srgbClr val="B20059"/>
        </a:hlink>
        <a:folHlink>
          <a:srgbClr val="FF6699"/>
        </a:folHlink>
      </a:clrScheme>
      <a:clrMap bg1="dk2" tx1="lt1" bg2="dk1" tx2="lt2" accent1="accent1" accent2="accent2" accent3="accent3" accent4="accent4" accent5="accent5" accent6="accent6" hlink="hlink" folHlink="folHlink"/>
    </a:extraClrScheme>
    <a:extraClrScheme>
      <a:clrScheme name="Impulso 5">
        <a:dk1>
          <a:srgbClr val="000000"/>
        </a:dk1>
        <a:lt1>
          <a:srgbClr val="FFFFFF"/>
        </a:lt1>
        <a:dk2>
          <a:srgbClr val="663300"/>
        </a:dk2>
        <a:lt2>
          <a:srgbClr val="FFCC66"/>
        </a:lt2>
        <a:accent1>
          <a:srgbClr val="FF9900"/>
        </a:accent1>
        <a:accent2>
          <a:srgbClr val="361B00"/>
        </a:accent2>
        <a:accent3>
          <a:srgbClr val="B8ADAA"/>
        </a:accent3>
        <a:accent4>
          <a:srgbClr val="DADADA"/>
        </a:accent4>
        <a:accent5>
          <a:srgbClr val="FFCAAA"/>
        </a:accent5>
        <a:accent6>
          <a:srgbClr val="301700"/>
        </a:accent6>
        <a:hlink>
          <a:srgbClr val="996633"/>
        </a:hlink>
        <a:folHlink>
          <a:srgbClr val="FF6699"/>
        </a:folHlink>
      </a:clrScheme>
      <a:clrMap bg1="dk2" tx1="lt1" bg2="dk1" tx2="lt2" accent1="accent1" accent2="accent2" accent3="accent3" accent4="accent4" accent5="accent5" accent6="accent6" hlink="hlink" folHlink="folHlink"/>
    </a:extraClrScheme>
    <a:extraClrScheme>
      <a:clrScheme name="Impulso 6">
        <a:dk1>
          <a:srgbClr val="000000"/>
        </a:dk1>
        <a:lt1>
          <a:srgbClr val="FFFFFF"/>
        </a:lt1>
        <a:dk2>
          <a:srgbClr val="003300"/>
        </a:dk2>
        <a:lt2>
          <a:srgbClr val="FFCC66"/>
        </a:lt2>
        <a:accent1>
          <a:srgbClr val="CC9900"/>
        </a:accent1>
        <a:accent2>
          <a:srgbClr val="001600"/>
        </a:accent2>
        <a:accent3>
          <a:srgbClr val="AAADAA"/>
        </a:accent3>
        <a:accent4>
          <a:srgbClr val="DADADA"/>
        </a:accent4>
        <a:accent5>
          <a:srgbClr val="E2CAAA"/>
        </a:accent5>
        <a:accent6>
          <a:srgbClr val="001300"/>
        </a:accent6>
        <a:hlink>
          <a:srgbClr val="006600"/>
        </a:hlink>
        <a:folHlink>
          <a:srgbClr val="009999"/>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C:\Archivos de programa\Microsoft Office\Templates\Diseños de presentaciones\Impulso.pot</Template>
  <TotalTime>4402</TotalTime>
  <Words>2515</Words>
  <Application>Microsoft PowerPoint</Application>
  <PresentationFormat>Presentación en pantalla (4:3)</PresentationFormat>
  <Paragraphs>612</Paragraphs>
  <Slides>42</Slides>
  <Notes>0</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2</vt:i4>
      </vt:variant>
      <vt:variant>
        <vt:lpstr>Títulos de diapositiva</vt:lpstr>
      </vt:variant>
      <vt:variant>
        <vt:i4>42</vt:i4>
      </vt:variant>
    </vt:vector>
  </HeadingPairs>
  <TitlesOfParts>
    <vt:vector size="48" baseType="lpstr">
      <vt:lpstr>Times New Roman</vt:lpstr>
      <vt:lpstr>Arial</vt:lpstr>
      <vt:lpstr>Wingdings</vt:lpstr>
      <vt:lpstr>Impulso</vt:lpstr>
      <vt:lpstr>Imagen Corel PHOTO-PAINT 10.0</vt:lpstr>
      <vt:lpstr>Gráfico de Microsoft Excel</vt:lpstr>
      <vt:lpstr>Diapositiva 1</vt:lpstr>
      <vt:lpstr>Diapositiva 2</vt:lpstr>
      <vt:lpstr>Diapositiva 3</vt:lpstr>
      <vt:lpstr>Diapositiva 4</vt:lpstr>
      <vt:lpstr>Diapositiva 5</vt:lpstr>
      <vt:lpstr>Diapositiva 6</vt:lpstr>
      <vt:lpstr>Diapositiva 7</vt:lpstr>
      <vt:lpstr>Diapositiva 8</vt:lpstr>
      <vt:lpstr>Diapositiva 9</vt:lpstr>
      <vt:lpstr>    Peso Volumétrico (ASTM – C 138M – 01a)   Este método nos ayuda a calcular la densidad del hormigón fresco, y dar a conocer las fórmulas para calcular el rendimiento del hormigón .Los resultados los detallamos en la siguiente tabla:   </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Diapositiva 38</vt:lpstr>
      <vt:lpstr>Diapositiva 39</vt:lpstr>
      <vt:lpstr>Diapositiva 40</vt:lpstr>
      <vt:lpstr>Diapositiva 41</vt:lpstr>
      <vt:lpstr>Diapositiva 42</vt:lpstr>
    </vt:vector>
  </TitlesOfParts>
  <Company>Casa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Happy User</dc:creator>
  <cp:lastModifiedBy>Administrador</cp:lastModifiedBy>
  <cp:revision>83</cp:revision>
  <dcterms:created xsi:type="dcterms:W3CDTF">2005-02-19T06:07:44Z</dcterms:created>
  <dcterms:modified xsi:type="dcterms:W3CDTF">2009-12-17T17:36:43Z</dcterms:modified>
</cp:coreProperties>
</file>