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7" r:id="rId3"/>
    <p:sldId id="257" r:id="rId4"/>
    <p:sldId id="258" r:id="rId5"/>
    <p:sldId id="259" r:id="rId6"/>
    <p:sldId id="260" r:id="rId7"/>
    <p:sldId id="261" r:id="rId8"/>
    <p:sldId id="262" r:id="rId9"/>
    <p:sldId id="263" r:id="rId10"/>
    <p:sldId id="290" r:id="rId11"/>
    <p:sldId id="264" r:id="rId12"/>
    <p:sldId id="291" r:id="rId13"/>
    <p:sldId id="292" r:id="rId14"/>
    <p:sldId id="265" r:id="rId15"/>
    <p:sldId id="293" r:id="rId16"/>
    <p:sldId id="266" r:id="rId17"/>
    <p:sldId id="267" r:id="rId18"/>
    <p:sldId id="268" r:id="rId19"/>
    <p:sldId id="294" r:id="rId20"/>
    <p:sldId id="295" r:id="rId21"/>
    <p:sldId id="296" r:id="rId22"/>
    <p:sldId id="270" r:id="rId23"/>
    <p:sldId id="271" r:id="rId24"/>
    <p:sldId id="272" r:id="rId25"/>
    <p:sldId id="274" r:id="rId26"/>
    <p:sldId id="275" r:id="rId27"/>
    <p:sldId id="276" r:id="rId28"/>
    <p:sldId id="277" r:id="rId29"/>
    <p:sldId id="278" r:id="rId30"/>
    <p:sldId id="300" r:id="rId31"/>
    <p:sldId id="301" r:id="rId32"/>
    <p:sldId id="302" r:id="rId33"/>
    <p:sldId id="303" r:id="rId34"/>
    <p:sldId id="304" r:id="rId35"/>
    <p:sldId id="279" r:id="rId36"/>
    <p:sldId id="280" r:id="rId37"/>
    <p:sldId id="281" r:id="rId38"/>
    <p:sldId id="282" r:id="rId39"/>
    <p:sldId id="283" r:id="rId40"/>
    <p:sldId id="284" r:id="rId41"/>
    <p:sldId id="297" r:id="rId42"/>
    <p:sldId id="298" r:id="rId43"/>
    <p:sldId id="285" r:id="rId44"/>
    <p:sldId id="286" r:id="rId45"/>
    <p:sldId id="287" r:id="rId46"/>
    <p:sldId id="288" r:id="rId47"/>
    <p:sldId id="305" r:id="rId48"/>
    <p:sldId id="289" r:id="rId4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529" autoAdjust="0"/>
    <p:restoredTop sz="94491" autoAdjust="0"/>
  </p:normalViewPr>
  <p:slideViewPr>
    <p:cSldViewPr>
      <p:cViewPr>
        <p:scale>
          <a:sx n="75" d="100"/>
          <a:sy n="75" d="100"/>
        </p:scale>
        <p:origin x="-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4.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5.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7.png"/></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png"/><Relationship Id="rId4" Type="http://schemas.openxmlformats.org/officeDocument/2006/relationships/image" Target="../media/image51.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49.wmf"/><Relationship Id="rId1" Type="http://schemas.openxmlformats.org/officeDocument/2006/relationships/image" Target="../media/image48.png"/><Relationship Id="rId4" Type="http://schemas.openxmlformats.org/officeDocument/2006/relationships/image" Target="../media/image53.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49.wmf"/><Relationship Id="rId1" Type="http://schemas.openxmlformats.org/officeDocument/2006/relationships/image" Target="../media/image48.png"/><Relationship Id="rId4" Type="http://schemas.openxmlformats.org/officeDocument/2006/relationships/image" Target="../media/image5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5" Type="http://schemas.openxmlformats.org/officeDocument/2006/relationships/image" Target="../media/image6.wmf"/><Relationship Id="rId4"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5" Type="http://schemas.openxmlformats.org/officeDocument/2006/relationships/image" Target="../media/image12.wmf"/><Relationship Id="rId4"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25.wmf"/><Relationship Id="rId7" Type="http://schemas.openxmlformats.org/officeDocument/2006/relationships/image" Target="../media/image29.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10" Type="http://schemas.openxmlformats.org/officeDocument/2006/relationships/image" Target="../media/image32.wmf"/><Relationship Id="rId4" Type="http://schemas.openxmlformats.org/officeDocument/2006/relationships/image" Target="../media/image26.wmf"/><Relationship Id="rId9"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png"/></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D1C2E23-F33F-4693-B518-EB00125D1EDE}"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D734788-4E57-445B-A3D0-EB000660B532}"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577E9B4-287C-4880-B248-3616C73F7421}"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endParaRPr lang="es-ES"/>
          </a:p>
        </p:txBody>
      </p:sp>
      <p:sp>
        <p:nvSpPr>
          <p:cNvPr id="4" name="3 Marcador de fecha"/>
          <p:cNvSpPr>
            <a:spLocks noGrp="1"/>
          </p:cNvSpPr>
          <p:nvPr>
            <p:ph type="dt" sz="half" idx="10"/>
          </p:nvPr>
        </p:nvSpPr>
        <p:spPr>
          <a:xfrm>
            <a:off x="457200" y="6245225"/>
            <a:ext cx="2133600" cy="47625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5225"/>
            <a:ext cx="2133600" cy="476250"/>
          </a:xfrm>
        </p:spPr>
        <p:txBody>
          <a:bodyPr/>
          <a:lstStyle>
            <a:lvl1pPr>
              <a:defRPr/>
            </a:lvl1pPr>
          </a:lstStyle>
          <a:p>
            <a:fld id="{A3D241D1-0076-4A34-811B-D0B1D8653A99}"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457200" y="6245225"/>
            <a:ext cx="2133600" cy="476250"/>
          </a:xfrm>
        </p:spPr>
        <p:txBody>
          <a:bodyPr/>
          <a:lstStyle>
            <a:lvl1pPr>
              <a:defRPr/>
            </a:lvl1pPr>
          </a:lstStyle>
          <a:p>
            <a:endParaRPr lang="es-ES"/>
          </a:p>
        </p:txBody>
      </p:sp>
      <p:sp>
        <p:nvSpPr>
          <p:cNvPr id="7" name="6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553200" y="6245225"/>
            <a:ext cx="2133600" cy="476250"/>
          </a:xfrm>
        </p:spPr>
        <p:txBody>
          <a:bodyPr/>
          <a:lstStyle>
            <a:lvl1pPr>
              <a:defRPr/>
            </a:lvl1pPr>
          </a:lstStyle>
          <a:p>
            <a:fld id="{323C679C-961A-44C5-8DCC-6B7D36945948}"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5225"/>
            <a:ext cx="2133600" cy="47625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5225"/>
            <a:ext cx="2133600" cy="476250"/>
          </a:xfrm>
        </p:spPr>
        <p:txBody>
          <a:bodyPr/>
          <a:lstStyle>
            <a:lvl1pPr>
              <a:defRPr/>
            </a:lvl1pPr>
          </a:lstStyle>
          <a:p>
            <a:fld id="{3A945899-F497-4F84-9100-10F6C8F7FEC8}"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EB3DE3F-A771-4643-BA11-EEE86B27C317}"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E260199-8964-4709-B32D-4808B5941439}"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09A2807-8D94-460F-A739-B547E54E425C}"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3146EB54-EF12-4301-A274-48AA1EAEEDD9}"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EE8454E0-A29F-441A-8E64-A8CDE7F1EB49}"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7DABF728-AF47-4AEC-870B-0274C8E7913A}"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08D93C3-6AB0-43E0-A4BC-307F8F213874}"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17CA242-851E-45C8-84B6-902B9D389742}"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07D878D-2566-43DC-9472-2378B69AF330}"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oleObject" Target="../embeddings/oleObject20.bin"/><Relationship Id="rId3" Type="http://schemas.openxmlformats.org/officeDocument/2006/relationships/image" Target="../media/image19.jpeg"/><Relationship Id="rId7" Type="http://schemas.openxmlformats.org/officeDocument/2006/relationships/oleObject" Target="../embeddings/oleObject14.bin"/><Relationship Id="rId12" Type="http://schemas.openxmlformats.org/officeDocument/2006/relationships/oleObject" Target="../embeddings/oleObject19.bin"/><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oleObject" Target="../embeddings/oleObject13.bin"/><Relationship Id="rId11" Type="http://schemas.openxmlformats.org/officeDocument/2006/relationships/oleObject" Target="../embeddings/oleObject18.bin"/><Relationship Id="rId5" Type="http://schemas.openxmlformats.org/officeDocument/2006/relationships/oleObject" Target="../embeddings/oleObject12.bin"/><Relationship Id="rId10" Type="http://schemas.openxmlformats.org/officeDocument/2006/relationships/oleObject" Target="../embeddings/oleObject17.bin"/><Relationship Id="rId4" Type="http://schemas.openxmlformats.org/officeDocument/2006/relationships/image" Target="../media/image20.jpeg"/><Relationship Id="rId9" Type="http://schemas.openxmlformats.org/officeDocument/2006/relationships/oleObject" Target="../embeddings/oleObject16.bin"/><Relationship Id="rId14" Type="http://schemas.openxmlformats.org/officeDocument/2006/relationships/oleObject" Target="../embeddings/oleObject21.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oleObject" Target="../embeddings/oleObject24.bin"/><Relationship Id="rId7" Type="http://schemas.openxmlformats.org/officeDocument/2006/relationships/oleObject" Target="../embeddings/oleObject28.bin"/><Relationship Id="rId12"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27.bin"/><Relationship Id="rId11" Type="http://schemas.openxmlformats.org/officeDocument/2006/relationships/oleObject" Target="../embeddings/oleObject32.bin"/><Relationship Id="rId5" Type="http://schemas.openxmlformats.org/officeDocument/2006/relationships/oleObject" Target="../embeddings/oleObject26.bin"/><Relationship Id="rId10" Type="http://schemas.openxmlformats.org/officeDocument/2006/relationships/oleObject" Target="../embeddings/oleObject31.bin"/><Relationship Id="rId4" Type="http://schemas.openxmlformats.org/officeDocument/2006/relationships/oleObject" Target="../embeddings/oleObject25.bin"/><Relationship Id="rId9" Type="http://schemas.openxmlformats.org/officeDocument/2006/relationships/oleObject" Target="../embeddings/oleObject30.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35.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12.xml"/><Relationship Id="rId1" Type="http://schemas.openxmlformats.org/officeDocument/2006/relationships/vmlDrawing" Target="../drawings/vmlDrawing9.vml"/><Relationship Id="rId4" Type="http://schemas.openxmlformats.org/officeDocument/2006/relationships/oleObject" Target="../embeddings/oleObject37.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12.xml"/><Relationship Id="rId1" Type="http://schemas.openxmlformats.org/officeDocument/2006/relationships/vmlDrawing" Target="../drawings/vmlDrawing10.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13.xml"/><Relationship Id="rId1" Type="http://schemas.openxmlformats.org/officeDocument/2006/relationships/vmlDrawing" Target="../drawings/vmlDrawing12.v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14.xml"/><Relationship Id="rId1" Type="http://schemas.openxmlformats.org/officeDocument/2006/relationships/vmlDrawing" Target="../drawings/vmlDrawing15.v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6.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47.bin"/><Relationship Id="rId5" Type="http://schemas.openxmlformats.org/officeDocument/2006/relationships/oleObject" Target="../embeddings/oleObject46.bin"/><Relationship Id="rId4" Type="http://schemas.openxmlformats.org/officeDocument/2006/relationships/oleObject" Target="../embeddings/oleObject45.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51.bin"/><Relationship Id="rId5" Type="http://schemas.openxmlformats.org/officeDocument/2006/relationships/oleObject" Target="../embeddings/oleObject50.bin"/><Relationship Id="rId4" Type="http://schemas.openxmlformats.org/officeDocument/2006/relationships/oleObject" Target="../embeddings/oleObject49.bin"/></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55.bin"/><Relationship Id="rId5" Type="http://schemas.openxmlformats.org/officeDocument/2006/relationships/oleObject" Target="../embeddings/oleObject54.bin"/><Relationship Id="rId4" Type="http://schemas.openxmlformats.org/officeDocument/2006/relationships/oleObject" Target="../embeddings/oleObject53.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7.jpeg"/><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333375"/>
            <a:ext cx="7772400" cy="6335713"/>
          </a:xfrm>
        </p:spPr>
        <p:txBody>
          <a:bodyPr/>
          <a:lstStyle/>
          <a:p>
            <a:r>
              <a:rPr lang="es-ES" sz="2000" b="1"/>
              <a:t>ESCUELA SUPERIOR POLITECNICA DEL LITORAL</a:t>
            </a:r>
            <a:br>
              <a:rPr lang="es-ES" sz="2000" b="1"/>
            </a:br>
            <a:r>
              <a:rPr lang="es-ES" sz="2000" b="1"/>
              <a:t/>
            </a:r>
            <a:br>
              <a:rPr lang="es-ES" sz="2000" b="1"/>
            </a:br>
            <a:r>
              <a:rPr lang="es-ES" sz="2000" b="1"/>
              <a:t>Facultad de Ingeniería en Ciencias de la Tierra</a:t>
            </a:r>
            <a:br>
              <a:rPr lang="es-ES" sz="2000" b="1"/>
            </a:br>
            <a:r>
              <a:rPr lang="es-ES" sz="2000" b="1"/>
              <a:t/>
            </a:r>
            <a:br>
              <a:rPr lang="es-ES" sz="2000" b="1"/>
            </a:br>
            <a:r>
              <a:rPr lang="es-ES" sz="2000" b="1"/>
              <a:t/>
            </a:r>
            <a:br>
              <a:rPr lang="es-ES" sz="2000" b="1"/>
            </a:br>
            <a:r>
              <a:rPr lang="es-ES" sz="2000" b="1"/>
              <a:t>ESTUDIO DE LA AMPLIACIÓN DE LA AVENIDA DR. TEODORO ALVARADO OLEA COMPRENDIDA ENTRE LA AVENIDA FRANCISCO DE ORELLANA Y LA AVENIDA DR. CAMILO PONCE ENRIQUEZ</a:t>
            </a:r>
            <a:br>
              <a:rPr lang="es-ES" sz="2000" b="1"/>
            </a:br>
            <a:r>
              <a:rPr lang="es-ES" sz="2000" b="1"/>
              <a:t/>
            </a:r>
            <a:br>
              <a:rPr lang="es-ES" sz="2000" b="1"/>
            </a:br>
            <a:r>
              <a:rPr lang="es-ES" sz="2000" b="1"/>
              <a:t/>
            </a:r>
            <a:br>
              <a:rPr lang="es-ES" sz="2000" b="1"/>
            </a:br>
            <a:r>
              <a:rPr lang="es-ES" sz="2000" b="1"/>
              <a:t>ALVARADO RUGEL GOERING NICOLAS</a:t>
            </a:r>
            <a:br>
              <a:rPr lang="es-ES" sz="2000" b="1"/>
            </a:br>
            <a:r>
              <a:rPr lang="es-ES" sz="2000" b="1"/>
              <a:t>CHALEN GONZALEZ OMAR RAFAEL</a:t>
            </a:r>
            <a:br>
              <a:rPr lang="es-ES" sz="2000" b="1"/>
            </a:br>
            <a:r>
              <a:rPr lang="es-ES" sz="2000" b="1"/>
              <a:t>Previo a la Obtención del Título de Ingeniería Civil </a:t>
            </a:r>
            <a:br>
              <a:rPr lang="es-ES" sz="2000" b="1"/>
            </a:br>
            <a:r>
              <a:rPr lang="es-ES" sz="2000" b="1"/>
              <a:t/>
            </a:r>
            <a:br>
              <a:rPr lang="es-ES" sz="2000" b="1"/>
            </a:br>
            <a:endParaRPr lang="es-ES" sz="2000" b="1"/>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s-ES" sz="3000"/>
              <a:t>VIAS DE COMUNICACION</a:t>
            </a:r>
          </a:p>
        </p:txBody>
      </p:sp>
      <p:graphicFrame>
        <p:nvGraphicFramePr>
          <p:cNvPr id="69486" name="Group 878"/>
          <p:cNvGraphicFramePr>
            <a:graphicFrameLocks noGrp="1"/>
          </p:cNvGraphicFramePr>
          <p:nvPr>
            <p:ph type="tbl" idx="1"/>
          </p:nvPr>
        </p:nvGraphicFramePr>
        <p:xfrm>
          <a:off x="0" y="2205038"/>
          <a:ext cx="9217025" cy="2928939"/>
        </p:xfrm>
        <a:graphic>
          <a:graphicData uri="http://schemas.openxmlformats.org/drawingml/2006/table">
            <a:tbl>
              <a:tblPr/>
              <a:tblGrid>
                <a:gridCol w="360363"/>
                <a:gridCol w="792162"/>
                <a:gridCol w="576263"/>
                <a:gridCol w="935037"/>
                <a:gridCol w="865188"/>
                <a:gridCol w="647700"/>
                <a:gridCol w="647700"/>
                <a:gridCol w="792162"/>
                <a:gridCol w="720725"/>
                <a:gridCol w="792163"/>
                <a:gridCol w="719137"/>
                <a:gridCol w="720725"/>
                <a:gridCol w="647700"/>
              </a:tblGrid>
              <a:tr h="115252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CURVA</a:t>
                      </a:r>
                      <a:endParaRPr kumimoji="0" lang="es-ES" sz="900" b="1" i="0" u="none" strike="noStrike" cap="none" normalizeH="0" baseline="0" smtClean="0">
                        <a:ln>
                          <a:noFill/>
                        </a:ln>
                        <a:solidFill>
                          <a:schemeClr val="tx1"/>
                        </a:solidFill>
                        <a:effectLst/>
                        <a:latin typeface="Arial" pitchFamily="34" charset="0"/>
                      </a:endParaRP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DIST. </a:t>
                      </a: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DE PI A PI</a:t>
                      </a:r>
                      <a:endParaRPr kumimoji="0" lang="es-ES" sz="900" b="1" i="0" u="none" strike="noStrike" cap="none" normalizeH="0" baseline="0" smtClean="0">
                        <a:ln>
                          <a:noFill/>
                        </a:ln>
                        <a:solidFill>
                          <a:schemeClr val="tx1"/>
                        </a:solidFill>
                        <a:effectLst/>
                        <a:latin typeface="Arial" pitchFamily="34" charset="0"/>
                      </a:endParaRP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α</a:t>
                      </a:r>
                      <a:endParaRPr kumimoji="0" lang="es-ES" sz="900" b="1" i="0" u="none" strike="noStrike" cap="none" normalizeH="0" baseline="0" smtClean="0">
                        <a:ln>
                          <a:noFill/>
                        </a:ln>
                        <a:solidFill>
                          <a:schemeClr val="tx1"/>
                        </a:solidFill>
                        <a:effectLst/>
                        <a:latin typeface="Arial" pitchFamily="34" charset="0"/>
                      </a:endParaRP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α </a:t>
                      </a:r>
                      <a:r>
                        <a:rPr kumimoji="0" lang="es-ES" sz="1000" b="1" i="0" u="none" strike="noStrike" cap="none" normalizeH="0" baseline="0" smtClean="0">
                          <a:ln>
                            <a:noFill/>
                          </a:ln>
                          <a:solidFill>
                            <a:schemeClr val="tx1"/>
                          </a:solidFill>
                          <a:effectLst/>
                          <a:latin typeface="Symbol" pitchFamily="18" charset="2"/>
                          <a:cs typeface="Arial" pitchFamily="34" charset="0"/>
                        </a:rPr>
                        <a:t>p/180</a:t>
                      </a:r>
                      <a:endParaRPr kumimoji="0" lang="es-ES" sz="1000" b="1" i="0" u="none" strike="noStrike" cap="none" normalizeH="0" baseline="0" smtClean="0">
                        <a:ln>
                          <a:noFill/>
                        </a:ln>
                        <a:solidFill>
                          <a:schemeClr val="tx1"/>
                        </a:solidFill>
                        <a:effectLst/>
                        <a:latin typeface="Arial" pitchFamily="34" charset="0"/>
                      </a:endParaRP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PI</a:t>
                      </a:r>
                      <a:endParaRPr kumimoji="0" lang="es-ES" sz="900" b="1" i="0" u="none" strike="noStrike" cap="none" normalizeH="0" baseline="0" smtClean="0">
                        <a:ln>
                          <a:noFill/>
                        </a:ln>
                        <a:solidFill>
                          <a:schemeClr val="tx1"/>
                        </a:solidFill>
                        <a:effectLst/>
                        <a:latin typeface="Arial" pitchFamily="34" charset="0"/>
                      </a:endParaRP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R</a:t>
                      </a:r>
                      <a:endParaRPr kumimoji="0" lang="es-ES" sz="900" b="1" i="0" u="none" strike="noStrike" cap="none" normalizeH="0" baseline="0" smtClean="0">
                        <a:ln>
                          <a:noFill/>
                        </a:ln>
                        <a:solidFill>
                          <a:schemeClr val="tx1"/>
                        </a:solidFill>
                        <a:effectLst/>
                        <a:latin typeface="Arial" pitchFamily="34" charset="0"/>
                      </a:endParaRP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TANGENTE</a:t>
                      </a:r>
                      <a:endParaRPr kumimoji="0" lang="es-ES" sz="900" b="1" i="0" u="none" strike="noStrike" cap="none" normalizeH="0" baseline="0" smtClean="0">
                        <a:ln>
                          <a:noFill/>
                        </a:ln>
                        <a:solidFill>
                          <a:schemeClr val="tx1"/>
                        </a:solidFill>
                        <a:effectLst/>
                        <a:latin typeface="Arial" pitchFamily="34" charset="0"/>
                      </a:endParaRP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PC</a:t>
                      </a:r>
                      <a:endParaRPr kumimoji="0" lang="es-ES" sz="900" b="1" i="0" u="none" strike="noStrike" cap="none" normalizeH="0" baseline="0" smtClean="0">
                        <a:ln>
                          <a:noFill/>
                        </a:ln>
                        <a:solidFill>
                          <a:schemeClr val="tx1"/>
                        </a:solidFill>
                        <a:effectLst/>
                        <a:latin typeface="Arial" pitchFamily="34" charset="0"/>
                      </a:endParaRP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LONG. </a:t>
                      </a: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CURVA</a:t>
                      </a:r>
                      <a:endParaRPr kumimoji="0" lang="es-ES" sz="900" b="1" i="0" u="none" strike="noStrike" cap="none" normalizeH="0" baseline="0" smtClean="0">
                        <a:ln>
                          <a:noFill/>
                        </a:ln>
                        <a:solidFill>
                          <a:schemeClr val="tx1"/>
                        </a:solidFill>
                        <a:effectLst/>
                        <a:latin typeface="Arial" pitchFamily="34" charset="0"/>
                      </a:endParaRP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PT</a:t>
                      </a:r>
                      <a:endParaRPr kumimoji="0" lang="es-ES" sz="900" b="1" i="0" u="none" strike="noStrike" cap="none" normalizeH="0" baseline="0" smtClean="0">
                        <a:ln>
                          <a:noFill/>
                        </a:ln>
                        <a:solidFill>
                          <a:schemeClr val="tx1"/>
                        </a:solidFill>
                        <a:effectLst/>
                        <a:latin typeface="Arial" pitchFamily="34" charset="0"/>
                      </a:endParaRP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EXTERNAL</a:t>
                      </a:r>
                      <a:endParaRPr kumimoji="0" lang="es-ES" sz="900" b="1" i="0" u="none" strike="noStrike" cap="none" normalizeH="0" baseline="0" smtClean="0">
                        <a:ln>
                          <a:noFill/>
                        </a:ln>
                        <a:solidFill>
                          <a:schemeClr val="tx1"/>
                        </a:solidFill>
                        <a:effectLst/>
                        <a:latin typeface="Arial" pitchFamily="34" charset="0"/>
                      </a:endParaRPr>
                    </a:p>
                    <a:p>
                      <a:pPr marL="342900" marR="0" lvl="0" indent="-342900" algn="ctr" defTabSz="914400" rtl="0" eaLnBrk="1" fontAlgn="b" latinLnBrk="0" hangingPunct="1">
                        <a:lnSpc>
                          <a:spcPct val="100000"/>
                        </a:lnSpc>
                        <a:spcBef>
                          <a:spcPct val="0"/>
                        </a:spcBef>
                        <a:spcAft>
                          <a:spcPct val="0"/>
                        </a:spcAft>
                        <a:buClrTx/>
                        <a:buSzTx/>
                        <a:buFontTx/>
                        <a:buNone/>
                        <a:tabLst/>
                      </a:pPr>
                      <a:endParaRPr kumimoji="0" lang="es-ES" sz="900" b="1" i="0" u="none" strike="noStrike" cap="none" normalizeH="0" baseline="0" smtClean="0">
                        <a:ln>
                          <a:noFill/>
                        </a:ln>
                        <a:solidFill>
                          <a:schemeClr val="tx1"/>
                        </a:solidFill>
                        <a:effectLst/>
                        <a:latin typeface="Arial" pitchFamily="34" charset="0"/>
                      </a:endParaRP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rPr>
                        <a:t>FLECHA</a:t>
                      </a:r>
                    </a:p>
                  </a:txBody>
                  <a:tcPr marL="90000" marR="90000" marT="46800" marB="468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Arial" pitchFamily="34" charset="0"/>
                          <a:cs typeface="Arial" pitchFamily="34" charset="0"/>
                        </a:rPr>
                        <a:t>CUERDA PRINCIPAL</a:t>
                      </a:r>
                    </a:p>
                  </a:txBody>
                  <a:tcPr marL="90000" marR="90000" marT="46800" marB="46800" vert="eaVert"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1</a:t>
                      </a:r>
                      <a:endParaRPr kumimoji="0" lang="es-ES" sz="8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0+506,328</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6,733</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0,11751302</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0+506,328</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160,000</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9,412</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0+496,916</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18,802</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0+515,718</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0,276584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0,2761067</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18,79126</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2</a:t>
                      </a:r>
                      <a:endParaRPr kumimoji="0" lang="es-ES" sz="8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1+004,897</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0,4031</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0,00703542</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1+511,224</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160,000</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0,563</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1+510,640</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1,126</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1+511,765</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0,0009899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0,0009899</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1,125665</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3</a:t>
                      </a:r>
                      <a:endParaRPr kumimoji="0" lang="es-ES" sz="8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0+454,886</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0,4424</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0,00772134</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1+966,111</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160,000</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0,618</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1+965,471</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1,235</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1+966,707</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0,0011923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0,0011923</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1,235410</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4</a:t>
                      </a:r>
                      <a:endParaRPr kumimoji="0" lang="es-ES" sz="8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0+341,047</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3,6995</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0,06456846</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2+307,158</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160,000</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5,167</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2+301,969</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10,331</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2+312,300</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0,0834179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0,0833744</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10,32915</a:t>
                      </a: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9436" name="Text Box 828"/>
          <p:cNvSpPr txBox="1">
            <a:spLocks noChangeArrowheads="1"/>
          </p:cNvSpPr>
          <p:nvPr/>
        </p:nvSpPr>
        <p:spPr bwMode="auto">
          <a:xfrm>
            <a:off x="1619250" y="1557338"/>
            <a:ext cx="7272338" cy="366712"/>
          </a:xfrm>
          <a:prstGeom prst="rect">
            <a:avLst/>
          </a:prstGeom>
          <a:noFill/>
          <a:ln w="9525">
            <a:noFill/>
            <a:miter lim="800000"/>
            <a:headEnd/>
            <a:tailEnd/>
          </a:ln>
          <a:effectLst/>
        </p:spPr>
        <p:txBody>
          <a:bodyPr>
            <a:spAutoFit/>
          </a:bodyPr>
          <a:lstStyle/>
          <a:p>
            <a:pPr>
              <a:spcBef>
                <a:spcPct val="50000"/>
              </a:spcBef>
            </a:pPr>
            <a:r>
              <a:rPr lang="es-ES"/>
              <a:t>CUADRO DE RESULTADOS DE CURVAS HORIZONTALES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ES" sz="3000"/>
              <a:t>VIAS DE COMUNICACION</a:t>
            </a:r>
          </a:p>
        </p:txBody>
      </p:sp>
      <p:pic>
        <p:nvPicPr>
          <p:cNvPr id="16390" name="Picture 6" descr="dibujo7"/>
          <p:cNvPicPr>
            <a:picLocks noChangeAspect="1" noChangeArrowheads="1"/>
          </p:cNvPicPr>
          <p:nvPr>
            <p:ph sz="half" idx="1"/>
          </p:nvPr>
        </p:nvPicPr>
        <p:blipFill>
          <a:blip r:embed="rId3"/>
          <a:srcRect/>
          <a:stretch>
            <a:fillRect/>
          </a:stretch>
        </p:blipFill>
        <p:spPr>
          <a:xfrm>
            <a:off x="611188" y="1844675"/>
            <a:ext cx="4038600" cy="2016125"/>
          </a:xfrm>
          <a:noFill/>
          <a:ln/>
        </p:spPr>
      </p:pic>
      <p:pic>
        <p:nvPicPr>
          <p:cNvPr id="16392" name="Picture 8" descr="dibujo6"/>
          <p:cNvPicPr>
            <a:picLocks noChangeAspect="1" noChangeArrowheads="1"/>
          </p:cNvPicPr>
          <p:nvPr>
            <p:ph sz="half" idx="2"/>
          </p:nvPr>
        </p:nvPicPr>
        <p:blipFill>
          <a:blip r:embed="rId4"/>
          <a:srcRect/>
          <a:stretch>
            <a:fillRect/>
          </a:stretch>
        </p:blipFill>
        <p:spPr>
          <a:xfrm>
            <a:off x="4716463" y="1412875"/>
            <a:ext cx="4038600" cy="5040313"/>
          </a:xfrm>
          <a:noFill/>
          <a:ln/>
        </p:spPr>
      </p:pic>
      <p:sp>
        <p:nvSpPr>
          <p:cNvPr id="16394" name="Text Box 10"/>
          <p:cNvSpPr txBox="1">
            <a:spLocks noChangeArrowheads="1"/>
          </p:cNvSpPr>
          <p:nvPr/>
        </p:nvSpPr>
        <p:spPr bwMode="auto">
          <a:xfrm>
            <a:off x="684213" y="1341438"/>
            <a:ext cx="3816350" cy="366712"/>
          </a:xfrm>
          <a:prstGeom prst="rect">
            <a:avLst/>
          </a:prstGeom>
          <a:noFill/>
          <a:ln w="9525">
            <a:noFill/>
            <a:miter lim="800000"/>
            <a:headEnd/>
            <a:tailEnd/>
          </a:ln>
          <a:effectLst/>
        </p:spPr>
        <p:txBody>
          <a:bodyPr>
            <a:spAutoFit/>
          </a:bodyPr>
          <a:lstStyle/>
          <a:p>
            <a:pPr>
              <a:spcBef>
                <a:spcPct val="50000"/>
              </a:spcBef>
            </a:pPr>
            <a:r>
              <a:rPr lang="es-ES"/>
              <a:t>Curvas verticales:</a:t>
            </a:r>
          </a:p>
        </p:txBody>
      </p:sp>
      <p:sp>
        <p:nvSpPr>
          <p:cNvPr id="16396" name="Rectangle 12"/>
          <p:cNvSpPr>
            <a:spLocks noChangeArrowheads="1"/>
          </p:cNvSpPr>
          <p:nvPr/>
        </p:nvSpPr>
        <p:spPr bwMode="auto">
          <a:xfrm>
            <a:off x="0" y="320992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6395" name="Object 11"/>
          <p:cNvGraphicFramePr>
            <a:graphicFrameLocks noChangeAspect="1"/>
          </p:cNvGraphicFramePr>
          <p:nvPr/>
        </p:nvGraphicFramePr>
        <p:xfrm>
          <a:off x="684213" y="4697413"/>
          <a:ext cx="1422400" cy="676275"/>
        </p:xfrm>
        <a:graphic>
          <a:graphicData uri="http://schemas.openxmlformats.org/presentationml/2006/ole">
            <p:oleObj spid="_x0000_s16395" name="Ecuación" r:id="rId5" imgW="1384200" imgH="685800" progId="Equation.3">
              <p:embed/>
            </p:oleObj>
          </a:graphicData>
        </a:graphic>
      </p:graphicFrame>
      <p:sp>
        <p:nvSpPr>
          <p:cNvPr id="16398" name="Rectangle 14"/>
          <p:cNvSpPr>
            <a:spLocks noChangeArrowheads="1"/>
          </p:cNvSpPr>
          <p:nvPr/>
        </p:nvSpPr>
        <p:spPr bwMode="auto">
          <a:xfrm>
            <a:off x="0" y="321945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6397" name="Object 13"/>
          <p:cNvGraphicFramePr>
            <a:graphicFrameLocks noChangeAspect="1"/>
          </p:cNvGraphicFramePr>
          <p:nvPr/>
        </p:nvGraphicFramePr>
        <p:xfrm>
          <a:off x="684213" y="5173663"/>
          <a:ext cx="690562" cy="419100"/>
        </p:xfrm>
        <a:graphic>
          <a:graphicData uri="http://schemas.openxmlformats.org/presentationml/2006/ole">
            <p:oleObj spid="_x0000_s16397" name="Ecuación" r:id="rId6" imgW="622080" imgH="419040" progId="Equation.3">
              <p:embed/>
            </p:oleObj>
          </a:graphicData>
        </a:graphic>
      </p:graphicFrame>
      <p:sp>
        <p:nvSpPr>
          <p:cNvPr id="16400" name="Rectangle 16"/>
          <p:cNvSpPr>
            <a:spLocks noChangeArrowheads="1"/>
          </p:cNvSpPr>
          <p:nvPr/>
        </p:nvSpPr>
        <p:spPr bwMode="auto">
          <a:xfrm>
            <a:off x="0" y="33289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6399" name="Object 15"/>
          <p:cNvGraphicFramePr>
            <a:graphicFrameLocks noChangeAspect="1"/>
          </p:cNvGraphicFramePr>
          <p:nvPr/>
        </p:nvGraphicFramePr>
        <p:xfrm>
          <a:off x="684213" y="5749925"/>
          <a:ext cx="727075" cy="200025"/>
        </p:xfrm>
        <a:graphic>
          <a:graphicData uri="http://schemas.openxmlformats.org/presentationml/2006/ole">
            <p:oleObj spid="_x0000_s16399" name="Ecuación" r:id="rId7" imgW="672840" imgH="203040" progId="Equation.3">
              <p:embed/>
            </p:oleObj>
          </a:graphicData>
        </a:graphic>
      </p:graphicFrame>
      <p:sp>
        <p:nvSpPr>
          <p:cNvPr id="16402" name="Rectangle 18"/>
          <p:cNvSpPr>
            <a:spLocks noChangeArrowheads="1"/>
          </p:cNvSpPr>
          <p:nvPr/>
        </p:nvSpPr>
        <p:spPr bwMode="auto">
          <a:xfrm>
            <a:off x="0" y="33289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6401" name="Object 17"/>
          <p:cNvGraphicFramePr>
            <a:graphicFrameLocks noChangeAspect="1"/>
          </p:cNvGraphicFramePr>
          <p:nvPr/>
        </p:nvGraphicFramePr>
        <p:xfrm>
          <a:off x="684213" y="6108700"/>
          <a:ext cx="892175" cy="200025"/>
        </p:xfrm>
        <a:graphic>
          <a:graphicData uri="http://schemas.openxmlformats.org/presentationml/2006/ole">
            <p:oleObj spid="_x0000_s16401" name="Ecuación" r:id="rId8" imgW="850680" imgH="203040" progId="Equation.3">
              <p:embed/>
            </p:oleObj>
          </a:graphicData>
        </a:graphic>
      </p:graphicFrame>
      <p:sp>
        <p:nvSpPr>
          <p:cNvPr id="16407" name="Text Box 23"/>
          <p:cNvSpPr txBox="1">
            <a:spLocks noChangeArrowheads="1"/>
          </p:cNvSpPr>
          <p:nvPr/>
        </p:nvSpPr>
        <p:spPr bwMode="auto">
          <a:xfrm>
            <a:off x="900113" y="4868863"/>
            <a:ext cx="3167062" cy="366712"/>
          </a:xfrm>
          <a:prstGeom prst="rect">
            <a:avLst/>
          </a:prstGeom>
          <a:noFill/>
          <a:ln w="9525">
            <a:noFill/>
            <a:miter lim="800000"/>
            <a:headEnd/>
            <a:tailEnd/>
          </a:ln>
          <a:effectLst/>
        </p:spPr>
        <p:txBody>
          <a:bodyPr>
            <a:spAutoFit/>
          </a:bodyPr>
          <a:lstStyle/>
          <a:p>
            <a:pPr>
              <a:spcBef>
                <a:spcPct val="50000"/>
              </a:spcBef>
            </a:pPr>
            <a:endParaRPr lang="es-ES"/>
          </a:p>
        </p:txBody>
      </p:sp>
      <p:graphicFrame>
        <p:nvGraphicFramePr>
          <p:cNvPr id="16412" name="Object 28"/>
          <p:cNvGraphicFramePr>
            <a:graphicFrameLocks noChangeAspect="1"/>
          </p:cNvGraphicFramePr>
          <p:nvPr/>
        </p:nvGraphicFramePr>
        <p:xfrm>
          <a:off x="2700338" y="5097463"/>
          <a:ext cx="1095375" cy="419100"/>
        </p:xfrm>
        <a:graphic>
          <a:graphicData uri="http://schemas.openxmlformats.org/presentationml/2006/ole">
            <p:oleObj spid="_x0000_s16412" name="Ecuación" r:id="rId9" imgW="990360" imgH="419040" progId="Equation.3">
              <p:embed/>
            </p:oleObj>
          </a:graphicData>
        </a:graphic>
      </p:graphicFrame>
      <p:graphicFrame>
        <p:nvGraphicFramePr>
          <p:cNvPr id="16415" name="Object 31"/>
          <p:cNvGraphicFramePr>
            <a:graphicFrameLocks noChangeAspect="1"/>
          </p:cNvGraphicFramePr>
          <p:nvPr/>
        </p:nvGraphicFramePr>
        <p:xfrm>
          <a:off x="2700338" y="5661025"/>
          <a:ext cx="727075" cy="200025"/>
        </p:xfrm>
        <a:graphic>
          <a:graphicData uri="http://schemas.openxmlformats.org/presentationml/2006/ole">
            <p:oleObj spid="_x0000_s16415" name="Ecuación" r:id="rId10" imgW="672840" imgH="203040" progId="Equation.3">
              <p:embed/>
            </p:oleObj>
          </a:graphicData>
        </a:graphic>
      </p:graphicFrame>
      <p:graphicFrame>
        <p:nvGraphicFramePr>
          <p:cNvPr id="16416" name="Object 32"/>
          <p:cNvGraphicFramePr>
            <a:graphicFrameLocks noChangeAspect="1"/>
          </p:cNvGraphicFramePr>
          <p:nvPr/>
        </p:nvGraphicFramePr>
        <p:xfrm>
          <a:off x="2700338" y="6092825"/>
          <a:ext cx="892175" cy="200025"/>
        </p:xfrm>
        <a:graphic>
          <a:graphicData uri="http://schemas.openxmlformats.org/presentationml/2006/ole">
            <p:oleObj spid="_x0000_s16416" name="Ecuación" r:id="rId11" imgW="850680" imgH="203040" progId="Equation.3">
              <p:embed/>
            </p:oleObj>
          </a:graphicData>
        </a:graphic>
      </p:graphicFrame>
      <p:graphicFrame>
        <p:nvGraphicFramePr>
          <p:cNvPr id="16417" name="Object 33"/>
          <p:cNvGraphicFramePr>
            <a:graphicFrameLocks noChangeAspect="1"/>
          </p:cNvGraphicFramePr>
          <p:nvPr/>
        </p:nvGraphicFramePr>
        <p:xfrm>
          <a:off x="2700338" y="4697413"/>
          <a:ext cx="1422400" cy="676275"/>
        </p:xfrm>
        <a:graphic>
          <a:graphicData uri="http://schemas.openxmlformats.org/presentationml/2006/ole">
            <p:oleObj spid="_x0000_s16417" name="Ecuación" r:id="rId12" imgW="1384200" imgH="685800" progId="Equation.3">
              <p:embed/>
            </p:oleObj>
          </a:graphicData>
        </a:graphic>
      </p:graphicFrame>
      <p:sp>
        <p:nvSpPr>
          <p:cNvPr id="16418" name="Text Box 34"/>
          <p:cNvSpPr txBox="1">
            <a:spLocks noChangeArrowheads="1"/>
          </p:cNvSpPr>
          <p:nvPr/>
        </p:nvSpPr>
        <p:spPr bwMode="auto">
          <a:xfrm>
            <a:off x="755650" y="4149725"/>
            <a:ext cx="1368425" cy="274638"/>
          </a:xfrm>
          <a:prstGeom prst="rect">
            <a:avLst/>
          </a:prstGeom>
          <a:noFill/>
          <a:ln w="9525">
            <a:noFill/>
            <a:miter lim="800000"/>
            <a:headEnd/>
            <a:tailEnd/>
          </a:ln>
          <a:effectLst/>
        </p:spPr>
        <p:txBody>
          <a:bodyPr>
            <a:spAutoFit/>
          </a:bodyPr>
          <a:lstStyle/>
          <a:p>
            <a:pPr>
              <a:spcBef>
                <a:spcPct val="50000"/>
              </a:spcBef>
            </a:pPr>
            <a:r>
              <a:rPr lang="es-ES" sz="1200" b="1"/>
              <a:t>CONVEXA</a:t>
            </a:r>
          </a:p>
        </p:txBody>
      </p:sp>
      <p:sp>
        <p:nvSpPr>
          <p:cNvPr id="16419" name="Text Box 35"/>
          <p:cNvSpPr txBox="1">
            <a:spLocks noChangeArrowheads="1"/>
          </p:cNvSpPr>
          <p:nvPr/>
        </p:nvSpPr>
        <p:spPr bwMode="auto">
          <a:xfrm>
            <a:off x="2627313" y="4149725"/>
            <a:ext cx="1368425" cy="274638"/>
          </a:xfrm>
          <a:prstGeom prst="rect">
            <a:avLst/>
          </a:prstGeom>
          <a:noFill/>
          <a:ln w="9525">
            <a:noFill/>
            <a:miter lim="800000"/>
            <a:headEnd/>
            <a:tailEnd/>
          </a:ln>
          <a:effectLst/>
        </p:spPr>
        <p:txBody>
          <a:bodyPr>
            <a:spAutoFit/>
          </a:bodyPr>
          <a:lstStyle/>
          <a:p>
            <a:pPr>
              <a:spcBef>
                <a:spcPct val="50000"/>
              </a:spcBef>
            </a:pPr>
            <a:r>
              <a:rPr lang="es-ES" sz="1200" b="1"/>
              <a:t>CONCAVA</a:t>
            </a:r>
          </a:p>
        </p:txBody>
      </p:sp>
      <p:graphicFrame>
        <p:nvGraphicFramePr>
          <p:cNvPr id="16420" name="Object 36"/>
          <p:cNvGraphicFramePr>
            <a:graphicFrameLocks noChangeAspect="1"/>
          </p:cNvGraphicFramePr>
          <p:nvPr/>
        </p:nvGraphicFramePr>
        <p:xfrm>
          <a:off x="684213" y="6453188"/>
          <a:ext cx="887412" cy="180975"/>
        </p:xfrm>
        <a:graphic>
          <a:graphicData uri="http://schemas.openxmlformats.org/presentationml/2006/ole">
            <p:oleObj spid="_x0000_s16420" name="Ecuación" r:id="rId13" imgW="850680" imgH="177480" progId="Equation.3">
              <p:embed/>
            </p:oleObj>
          </a:graphicData>
        </a:graphic>
      </p:graphicFrame>
      <p:graphicFrame>
        <p:nvGraphicFramePr>
          <p:cNvPr id="16421" name="Object 37"/>
          <p:cNvGraphicFramePr>
            <a:graphicFrameLocks noChangeAspect="1"/>
          </p:cNvGraphicFramePr>
          <p:nvPr/>
        </p:nvGraphicFramePr>
        <p:xfrm>
          <a:off x="2676525" y="6453188"/>
          <a:ext cx="887413" cy="180975"/>
        </p:xfrm>
        <a:graphic>
          <a:graphicData uri="http://schemas.openxmlformats.org/presentationml/2006/ole">
            <p:oleObj spid="_x0000_s16421" name="Ecuación" r:id="rId14" imgW="850680" imgH="177480"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s-ES" sz="3000"/>
              <a:t>VIAS DE COMUNICACION</a:t>
            </a:r>
          </a:p>
        </p:txBody>
      </p:sp>
      <p:sp>
        <p:nvSpPr>
          <p:cNvPr id="76807" name="Rectangle 7"/>
          <p:cNvSpPr>
            <a:spLocks noChangeArrowheads="1"/>
          </p:cNvSpPr>
          <p:nvPr/>
        </p:nvSpPr>
        <p:spPr bwMode="auto">
          <a:xfrm>
            <a:off x="2195513" y="2997200"/>
            <a:ext cx="762000" cy="214313"/>
          </a:xfrm>
          <a:prstGeom prst="rect">
            <a:avLst/>
          </a:prstGeom>
          <a:noFill/>
          <a:ln w="9525">
            <a:noFill/>
            <a:miter lim="800000"/>
            <a:headEnd/>
            <a:tailEnd/>
          </a:ln>
          <a:effectLst/>
        </p:spPr>
        <p:txBody>
          <a:bodyPr wrap="none" anchor="ctr">
            <a:spAutoFit/>
          </a:bodyPr>
          <a:lstStyle/>
          <a:p>
            <a:pPr algn="ctr"/>
            <a:r>
              <a:rPr lang="es-ES" sz="800" b="1">
                <a:cs typeface="Arial" pitchFamily="34" charset="0"/>
              </a:rPr>
              <a:t>Coeficiente </a:t>
            </a:r>
            <a:endParaRPr lang="es-ES"/>
          </a:p>
        </p:txBody>
      </p:sp>
      <p:graphicFrame>
        <p:nvGraphicFramePr>
          <p:cNvPr id="76804" name="Object 4"/>
          <p:cNvGraphicFramePr>
            <a:graphicFrameLocks noChangeAspect="1"/>
          </p:cNvGraphicFramePr>
          <p:nvPr/>
        </p:nvGraphicFramePr>
        <p:xfrm>
          <a:off x="2987675" y="2925763"/>
          <a:ext cx="752475" cy="419100"/>
        </p:xfrm>
        <a:graphic>
          <a:graphicData uri="http://schemas.openxmlformats.org/presentationml/2006/ole">
            <p:oleObj spid="_x0000_s76804" name="Ecuación" r:id="rId3" imgW="583947" imgH="418918" progId="Equation.3">
              <p:embed/>
            </p:oleObj>
          </a:graphicData>
        </a:graphic>
      </p:graphicFrame>
      <p:graphicFrame>
        <p:nvGraphicFramePr>
          <p:cNvPr id="77344" name="Group 544"/>
          <p:cNvGraphicFramePr>
            <a:graphicFrameLocks noGrp="1"/>
          </p:cNvGraphicFramePr>
          <p:nvPr/>
        </p:nvGraphicFramePr>
        <p:xfrm>
          <a:off x="179388" y="2852738"/>
          <a:ext cx="3694112" cy="2755587"/>
        </p:xfrm>
        <a:graphic>
          <a:graphicData uri="http://schemas.openxmlformats.org/drawingml/2006/table">
            <a:tbl>
              <a:tblPr/>
              <a:tblGrid>
                <a:gridCol w="793750"/>
                <a:gridCol w="1087437"/>
                <a:gridCol w="815975"/>
                <a:gridCol w="996950"/>
              </a:tblGrid>
              <a:tr h="49530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Velocidad de Diseño</a:t>
                      </a:r>
                      <a:endParaRPr kumimoji="0" lang="es-E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KPH</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Distancia de Visibilidad para Parada</a:t>
                      </a:r>
                      <a:endParaRPr kumimoji="0" lang="es-E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S (metros)</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0">
                <a:tc vMerge="1">
                  <a:txBody>
                    <a:bodyPr/>
                    <a:lstStyle/>
                    <a:p>
                      <a:endParaRPr lang="es-ES"/>
                    </a:p>
                  </a:txBody>
                  <a:tcPr/>
                </a:tc>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Calculado</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Redondeado</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3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4.7</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23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50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60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8.4</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8</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23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60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75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13.2</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13</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23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70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90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19</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19</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23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80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110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28.4</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28</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23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90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140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46.0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46</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23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100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160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60.0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60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23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110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190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84.7</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85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120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210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103.5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105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77337" name="Group 537"/>
          <p:cNvGraphicFramePr>
            <a:graphicFrameLocks noGrp="1"/>
          </p:cNvGraphicFramePr>
          <p:nvPr/>
        </p:nvGraphicFramePr>
        <p:xfrm>
          <a:off x="4200525" y="2852738"/>
          <a:ext cx="4764088" cy="1706880"/>
        </p:xfrm>
        <a:graphic>
          <a:graphicData uri="http://schemas.openxmlformats.org/drawingml/2006/table">
            <a:tbl>
              <a:tblPr/>
              <a:tblGrid>
                <a:gridCol w="1790700"/>
                <a:gridCol w="495300"/>
                <a:gridCol w="495300"/>
                <a:gridCol w="450850"/>
                <a:gridCol w="541338"/>
                <a:gridCol w="495300"/>
                <a:gridCol w="495300"/>
              </a:tblGrid>
              <a:tr h="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Clase de Carretera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Valor Recomendable</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Valor Absoluto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LL</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M</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LL</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M</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R-I o R-II más de 8000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105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85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46</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85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46</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I de 3000 a 8000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85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60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60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19</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II de 1000 a 3000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85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60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60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13</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III de 300 a 1000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60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13</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46</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19</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IV de 100 a 300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46</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19</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13</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13</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V menos de 100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19</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13</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7345" name="Text Box 545"/>
          <p:cNvSpPr txBox="1">
            <a:spLocks noChangeArrowheads="1"/>
          </p:cNvSpPr>
          <p:nvPr/>
        </p:nvSpPr>
        <p:spPr bwMode="auto">
          <a:xfrm>
            <a:off x="1835150" y="1628775"/>
            <a:ext cx="5472113" cy="366713"/>
          </a:xfrm>
          <a:prstGeom prst="rect">
            <a:avLst/>
          </a:prstGeom>
          <a:noFill/>
          <a:ln w="9525">
            <a:noFill/>
            <a:miter lim="800000"/>
            <a:headEnd/>
            <a:tailEnd/>
          </a:ln>
          <a:effectLst/>
        </p:spPr>
        <p:txBody>
          <a:bodyPr>
            <a:spAutoFit/>
          </a:bodyPr>
          <a:lstStyle/>
          <a:p>
            <a:pPr>
              <a:spcBef>
                <a:spcPct val="50000"/>
              </a:spcBef>
            </a:pPr>
            <a:r>
              <a:rPr lang="es-ES"/>
              <a:t>COEFICIENTE K PARA LAS CURVAS CONVEXAS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s-ES" sz="3000"/>
              <a:t>VIAS DE COMUNICACION</a:t>
            </a:r>
          </a:p>
        </p:txBody>
      </p:sp>
      <p:sp>
        <p:nvSpPr>
          <p:cNvPr id="77832" name="Rectangle 8"/>
          <p:cNvSpPr>
            <a:spLocks noChangeArrowheads="1"/>
          </p:cNvSpPr>
          <p:nvPr/>
        </p:nvSpPr>
        <p:spPr bwMode="auto">
          <a:xfrm>
            <a:off x="1763713" y="3141663"/>
            <a:ext cx="827087" cy="214312"/>
          </a:xfrm>
          <a:prstGeom prst="rect">
            <a:avLst/>
          </a:prstGeom>
          <a:noFill/>
          <a:ln w="9525">
            <a:noFill/>
            <a:miter lim="800000"/>
            <a:headEnd/>
            <a:tailEnd/>
          </a:ln>
          <a:effectLst/>
        </p:spPr>
        <p:txBody>
          <a:bodyPr anchor="ctr">
            <a:spAutoFit/>
          </a:bodyPr>
          <a:lstStyle/>
          <a:p>
            <a:pPr algn="ctr"/>
            <a:r>
              <a:rPr lang="es-ES" sz="800" b="1">
                <a:cs typeface="Arial" pitchFamily="34" charset="0"/>
              </a:rPr>
              <a:t>Coeficiente </a:t>
            </a:r>
            <a:endParaRPr lang="es-ES"/>
          </a:p>
        </p:txBody>
      </p:sp>
      <p:graphicFrame>
        <p:nvGraphicFramePr>
          <p:cNvPr id="77829" name="Object 5"/>
          <p:cNvGraphicFramePr>
            <a:graphicFrameLocks noChangeAspect="1"/>
          </p:cNvGraphicFramePr>
          <p:nvPr/>
        </p:nvGraphicFramePr>
        <p:xfrm>
          <a:off x="2555875" y="2997200"/>
          <a:ext cx="1028700" cy="419100"/>
        </p:xfrm>
        <a:graphic>
          <a:graphicData uri="http://schemas.openxmlformats.org/presentationml/2006/ole">
            <p:oleObj spid="_x0000_s77829" name="Ecuación" r:id="rId3" imgW="977900" imgH="419100" progId="Equation.3">
              <p:embed/>
            </p:oleObj>
          </a:graphicData>
        </a:graphic>
      </p:graphicFrame>
      <p:graphicFrame>
        <p:nvGraphicFramePr>
          <p:cNvPr id="78102" name="Group 278"/>
          <p:cNvGraphicFramePr>
            <a:graphicFrameLocks noGrp="1"/>
          </p:cNvGraphicFramePr>
          <p:nvPr/>
        </p:nvGraphicFramePr>
        <p:xfrm>
          <a:off x="250825" y="2997200"/>
          <a:ext cx="3397250" cy="2783527"/>
        </p:xfrm>
        <a:graphic>
          <a:graphicData uri="http://schemas.openxmlformats.org/drawingml/2006/table">
            <a:tbl>
              <a:tblPr/>
              <a:tblGrid>
                <a:gridCol w="788988"/>
                <a:gridCol w="808037"/>
                <a:gridCol w="809625"/>
                <a:gridCol w="990600"/>
              </a:tblGrid>
              <a:tr h="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Velocidad de Diseño</a:t>
                      </a:r>
                      <a:endParaRPr kumimoji="0" lang="es-E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KPH</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Distancia de Visibilidad para Parada</a:t>
                      </a:r>
                      <a:endParaRPr kumimoji="0" lang="es-E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S (metros)</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336550">
                <a:tc vMerge="1">
                  <a:txBody>
                    <a:bodyPr/>
                    <a:lstStyle/>
                    <a:p>
                      <a:endParaRPr lang="es-ES"/>
                    </a:p>
                  </a:txBody>
                  <a:tcPr/>
                </a:tc>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Calculado</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Redondeado</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7.2</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7</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50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60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10.8</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11</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60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75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14.6</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70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90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18.5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18</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80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110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23.8</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24</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90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140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32.0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32</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100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160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37.5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38</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110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190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45.9</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46</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120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210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51.4</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52</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78362" name="Group 538"/>
          <p:cNvGraphicFramePr>
            <a:graphicFrameLocks noGrp="1"/>
          </p:cNvGraphicFramePr>
          <p:nvPr/>
        </p:nvGraphicFramePr>
        <p:xfrm>
          <a:off x="3924300" y="2997200"/>
          <a:ext cx="4943475" cy="1706880"/>
        </p:xfrm>
        <a:graphic>
          <a:graphicData uri="http://schemas.openxmlformats.org/drawingml/2006/table">
            <a:tbl>
              <a:tblPr/>
              <a:tblGrid>
                <a:gridCol w="1857375"/>
                <a:gridCol w="514350"/>
                <a:gridCol w="514350"/>
                <a:gridCol w="514350"/>
                <a:gridCol w="514350"/>
                <a:gridCol w="514350"/>
                <a:gridCol w="514350"/>
              </a:tblGrid>
              <a:tr h="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Clase de Carretera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Valor Recomendable</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Valor Absoluto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LL</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M</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LL</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M</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R-I o R-II más de 8000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52</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46</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32</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46</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32</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24</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I de 3000 a 8000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46</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38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24</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38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24</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II de 1000 a 3000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46</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38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24</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38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24</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III de 300 a 1000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38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24</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32</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11</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IV de 100 a 300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32</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24</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7</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V menos de 100 TPDA</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11</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11</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11</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7</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7</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8363" name="Text Box 539"/>
          <p:cNvSpPr txBox="1">
            <a:spLocks noChangeArrowheads="1"/>
          </p:cNvSpPr>
          <p:nvPr/>
        </p:nvSpPr>
        <p:spPr bwMode="auto">
          <a:xfrm>
            <a:off x="1979613" y="1557338"/>
            <a:ext cx="5976937" cy="366712"/>
          </a:xfrm>
          <a:prstGeom prst="rect">
            <a:avLst/>
          </a:prstGeom>
          <a:noFill/>
          <a:ln w="9525">
            <a:noFill/>
            <a:miter lim="800000"/>
            <a:headEnd/>
            <a:tailEnd/>
          </a:ln>
          <a:effectLst/>
        </p:spPr>
        <p:txBody>
          <a:bodyPr>
            <a:spAutoFit/>
          </a:bodyPr>
          <a:lstStyle/>
          <a:p>
            <a:pPr>
              <a:spcBef>
                <a:spcPct val="50000"/>
              </a:spcBef>
            </a:pPr>
            <a:r>
              <a:rPr lang="es-ES"/>
              <a:t>COEFICIENTE K PARA LAS CURVAS CONCAVAS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ES" sz="3000"/>
              <a:t>VIAS DE COMUNICACION</a:t>
            </a:r>
          </a:p>
        </p:txBody>
      </p:sp>
      <p:sp>
        <p:nvSpPr>
          <p:cNvPr id="19459" name="Rectangle 3"/>
          <p:cNvSpPr>
            <a:spLocks noGrp="1" noChangeArrowheads="1"/>
          </p:cNvSpPr>
          <p:nvPr>
            <p:ph type="body" idx="1"/>
          </p:nvPr>
        </p:nvSpPr>
        <p:spPr/>
        <p:txBody>
          <a:bodyPr/>
          <a:lstStyle/>
          <a:p>
            <a:r>
              <a:rPr lang="es-ES" sz="2200" b="1"/>
              <a:t>Cálculo de Curvas Verticales para la Av. Teodoro Alvarado Olea</a:t>
            </a:r>
            <a:r>
              <a:rPr lang="es-ES" sz="2200"/>
              <a:t> </a:t>
            </a:r>
          </a:p>
        </p:txBody>
      </p:sp>
      <p:sp>
        <p:nvSpPr>
          <p:cNvPr id="19465" name="Rectangle 9"/>
          <p:cNvSpPr>
            <a:spLocks noChangeArrowheads="1"/>
          </p:cNvSpPr>
          <p:nvPr/>
        </p:nvSpPr>
        <p:spPr bwMode="auto">
          <a:xfrm>
            <a:off x="684213" y="2492375"/>
            <a:ext cx="3211512" cy="2006600"/>
          </a:xfrm>
          <a:prstGeom prst="rect">
            <a:avLst/>
          </a:prstGeom>
          <a:noFill/>
          <a:ln w="9525">
            <a:noFill/>
            <a:miter lim="800000"/>
            <a:headEnd/>
            <a:tailEnd/>
          </a:ln>
          <a:effectLst/>
        </p:spPr>
        <p:txBody>
          <a:bodyPr anchor="ctr">
            <a:spAutoFit/>
          </a:bodyPr>
          <a:lstStyle/>
          <a:p>
            <a:r>
              <a:rPr lang="es-ES" sz="1400" b="1">
                <a:cs typeface="Arial" pitchFamily="34" charset="0"/>
              </a:rPr>
              <a:t>CURVA # 1  CONVEXA</a:t>
            </a:r>
            <a:endParaRPr lang="es-ES" sz="1400"/>
          </a:p>
          <a:p>
            <a:pPr eaLnBrk="0" hangingPunct="0"/>
            <a:r>
              <a:rPr lang="es-ES" sz="1400">
                <a:cs typeface="Arial" pitchFamily="34" charset="0"/>
              </a:rPr>
              <a:t>m1 = 1.4</a:t>
            </a:r>
            <a:endParaRPr lang="es-ES" sz="1400"/>
          </a:p>
          <a:p>
            <a:pPr eaLnBrk="0" hangingPunct="0"/>
            <a:r>
              <a:rPr lang="en-US" sz="1400">
                <a:cs typeface="Arial" pitchFamily="34" charset="0"/>
              </a:rPr>
              <a:t>m2 = -6.7</a:t>
            </a:r>
            <a:endParaRPr lang="es-ES" sz="1400"/>
          </a:p>
          <a:p>
            <a:pPr eaLnBrk="0" hangingPunct="0"/>
            <a:r>
              <a:rPr lang="en-US" sz="1400">
                <a:cs typeface="Arial" pitchFamily="34" charset="0"/>
              </a:rPr>
              <a:t>p = 1.4 – (-6.7) = 8.1</a:t>
            </a:r>
            <a:endParaRPr lang="es-ES" sz="1400"/>
          </a:p>
          <a:p>
            <a:pPr eaLnBrk="0" hangingPunct="0"/>
            <a:r>
              <a:rPr lang="en-US" sz="1400">
                <a:cs typeface="Arial" pitchFamily="34" charset="0"/>
              </a:rPr>
              <a:t>PIV = 0+575</a:t>
            </a:r>
            <a:endParaRPr lang="es-ES" sz="1400"/>
          </a:p>
          <a:p>
            <a:pPr eaLnBrk="0" hangingPunct="0"/>
            <a:r>
              <a:rPr lang="en-US" sz="1400">
                <a:cs typeface="Arial" pitchFamily="34" charset="0"/>
              </a:rPr>
              <a:t>f = 0.32</a:t>
            </a:r>
            <a:endParaRPr lang="es-ES" sz="1400"/>
          </a:p>
          <a:p>
            <a:pPr eaLnBrk="0" hangingPunct="0"/>
            <a:r>
              <a:rPr lang="en-US" sz="1400">
                <a:cs typeface="Arial" pitchFamily="34" charset="0"/>
              </a:rPr>
              <a:t>Vd = 80 Km/h</a:t>
            </a:r>
            <a:endParaRPr lang="es-ES" sz="1400"/>
          </a:p>
          <a:p>
            <a:pPr eaLnBrk="0" hangingPunct="0"/>
            <a:r>
              <a:rPr lang="en-US" sz="1400">
                <a:cs typeface="Arial" pitchFamily="34" charset="0"/>
              </a:rPr>
              <a:t>kconvexa = 28</a:t>
            </a:r>
            <a:endParaRPr lang="es-ES" sz="1400"/>
          </a:p>
          <a:p>
            <a:pPr eaLnBrk="0" hangingPunct="0"/>
            <a:endParaRPr lang="es-ES" sz="1400"/>
          </a:p>
        </p:txBody>
      </p:sp>
      <p:graphicFrame>
        <p:nvGraphicFramePr>
          <p:cNvPr id="19464" name="Object 8"/>
          <p:cNvGraphicFramePr>
            <a:graphicFrameLocks noChangeAspect="1"/>
          </p:cNvGraphicFramePr>
          <p:nvPr/>
        </p:nvGraphicFramePr>
        <p:xfrm>
          <a:off x="684213" y="5084763"/>
          <a:ext cx="3638550" cy="438150"/>
        </p:xfrm>
        <a:graphic>
          <a:graphicData uri="http://schemas.openxmlformats.org/presentationml/2006/ole">
            <p:oleObj spid="_x0000_s19464" name="Ecuación" r:id="rId3" imgW="3543120" imgH="444240" progId="Equation.3">
              <p:embed/>
            </p:oleObj>
          </a:graphicData>
        </a:graphic>
      </p:graphicFrame>
      <p:sp>
        <p:nvSpPr>
          <p:cNvPr id="19466" name="Rectangle 10"/>
          <p:cNvSpPr>
            <a:spLocks noChangeArrowheads="1"/>
          </p:cNvSpPr>
          <p:nvPr/>
        </p:nvSpPr>
        <p:spPr bwMode="auto">
          <a:xfrm>
            <a:off x="225425" y="397192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9463" name="Object 7"/>
          <p:cNvGraphicFramePr>
            <a:graphicFrameLocks noChangeAspect="1"/>
          </p:cNvGraphicFramePr>
          <p:nvPr/>
        </p:nvGraphicFramePr>
        <p:xfrm>
          <a:off x="690563" y="5445125"/>
          <a:ext cx="1252537" cy="419100"/>
        </p:xfrm>
        <a:graphic>
          <a:graphicData uri="http://schemas.openxmlformats.org/presentationml/2006/ole">
            <p:oleObj spid="_x0000_s19463" name="Ecuación" r:id="rId4" imgW="1130040" imgH="419040" progId="Equation.3">
              <p:embed/>
            </p:oleObj>
          </a:graphicData>
        </a:graphic>
      </p:graphicFrame>
      <p:sp>
        <p:nvSpPr>
          <p:cNvPr id="19467" name="Rectangle 11"/>
          <p:cNvSpPr>
            <a:spLocks noChangeArrowheads="1"/>
          </p:cNvSpPr>
          <p:nvPr/>
        </p:nvSpPr>
        <p:spPr bwMode="auto">
          <a:xfrm>
            <a:off x="225425" y="439102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9462" name="Object 6"/>
          <p:cNvGraphicFramePr>
            <a:graphicFrameLocks noChangeAspect="1"/>
          </p:cNvGraphicFramePr>
          <p:nvPr/>
        </p:nvGraphicFramePr>
        <p:xfrm>
          <a:off x="684213" y="5876925"/>
          <a:ext cx="1962150" cy="200025"/>
        </p:xfrm>
        <a:graphic>
          <a:graphicData uri="http://schemas.openxmlformats.org/presentationml/2006/ole">
            <p:oleObj spid="_x0000_s19462" name="Ecuación" r:id="rId5" imgW="1816100" imgH="203200" progId="Equation.3">
              <p:embed/>
            </p:oleObj>
          </a:graphicData>
        </a:graphic>
      </p:graphicFrame>
      <p:sp>
        <p:nvSpPr>
          <p:cNvPr id="19468" name="Rectangle 12"/>
          <p:cNvSpPr>
            <a:spLocks noChangeArrowheads="1"/>
          </p:cNvSpPr>
          <p:nvPr/>
        </p:nvSpPr>
        <p:spPr bwMode="auto">
          <a:xfrm>
            <a:off x="225425" y="459105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9461" name="Object 5"/>
          <p:cNvGraphicFramePr>
            <a:graphicFrameLocks noChangeAspect="1"/>
          </p:cNvGraphicFramePr>
          <p:nvPr/>
        </p:nvGraphicFramePr>
        <p:xfrm>
          <a:off x="684213" y="6092825"/>
          <a:ext cx="2066925" cy="200025"/>
        </p:xfrm>
        <a:graphic>
          <a:graphicData uri="http://schemas.openxmlformats.org/presentationml/2006/ole">
            <p:oleObj spid="_x0000_s19461" name="Ecuación" r:id="rId6" imgW="1968500" imgH="203200" progId="Equation.3">
              <p:embed/>
            </p:oleObj>
          </a:graphicData>
        </a:graphic>
      </p:graphicFrame>
      <p:sp>
        <p:nvSpPr>
          <p:cNvPr id="19469" name="Rectangle 13"/>
          <p:cNvSpPr>
            <a:spLocks noChangeArrowheads="1"/>
          </p:cNvSpPr>
          <p:nvPr/>
        </p:nvSpPr>
        <p:spPr bwMode="auto">
          <a:xfrm>
            <a:off x="-223838" y="4791075"/>
            <a:ext cx="9144001" cy="0"/>
          </a:xfrm>
          <a:prstGeom prst="rect">
            <a:avLst/>
          </a:prstGeom>
          <a:noFill/>
          <a:ln w="9525">
            <a:noFill/>
            <a:miter lim="800000"/>
            <a:headEnd/>
            <a:tailEnd/>
          </a:ln>
          <a:effectLst/>
        </p:spPr>
        <p:txBody>
          <a:bodyPr wrap="none" anchor="ctr">
            <a:spAutoFit/>
          </a:bodyPr>
          <a:lstStyle/>
          <a:p>
            <a:endParaRPr lang="es-ES"/>
          </a:p>
        </p:txBody>
      </p:sp>
      <p:graphicFrame>
        <p:nvGraphicFramePr>
          <p:cNvPr id="19460" name="Object 4"/>
          <p:cNvGraphicFramePr>
            <a:graphicFrameLocks noChangeAspect="1"/>
          </p:cNvGraphicFramePr>
          <p:nvPr/>
        </p:nvGraphicFramePr>
        <p:xfrm>
          <a:off x="715963" y="6308725"/>
          <a:ext cx="1974850" cy="180975"/>
        </p:xfrm>
        <a:graphic>
          <a:graphicData uri="http://schemas.openxmlformats.org/presentationml/2006/ole">
            <p:oleObj spid="_x0000_s19460" name="Ecuación" r:id="rId7" imgW="1892160" imgH="177480" progId="Equation.3">
              <p:embed/>
            </p:oleObj>
          </a:graphicData>
        </a:graphic>
      </p:graphicFrame>
      <p:sp>
        <p:nvSpPr>
          <p:cNvPr id="19470" name="Rectangle 14"/>
          <p:cNvSpPr>
            <a:spLocks noChangeArrowheads="1"/>
          </p:cNvSpPr>
          <p:nvPr/>
        </p:nvSpPr>
        <p:spPr bwMode="auto">
          <a:xfrm>
            <a:off x="684213" y="4292600"/>
            <a:ext cx="1636712" cy="730250"/>
          </a:xfrm>
          <a:prstGeom prst="rect">
            <a:avLst/>
          </a:prstGeom>
          <a:noFill/>
          <a:ln w="9525">
            <a:noFill/>
            <a:miter lim="800000"/>
            <a:headEnd/>
            <a:tailEnd/>
          </a:ln>
          <a:effectLst/>
        </p:spPr>
        <p:txBody>
          <a:bodyPr wrap="none" anchor="ctr">
            <a:spAutoFit/>
          </a:bodyPr>
          <a:lstStyle/>
          <a:p>
            <a:r>
              <a:rPr lang="es-ES" sz="1400">
                <a:cs typeface="Arial" pitchFamily="34" charset="0"/>
              </a:rPr>
              <a:t>Lescogida = 227m</a:t>
            </a:r>
            <a:endParaRPr lang="es-ES" sz="1400"/>
          </a:p>
          <a:p>
            <a:pPr eaLnBrk="0" hangingPunct="0"/>
            <a:r>
              <a:rPr lang="es-ES" sz="1400">
                <a:cs typeface="Arial" pitchFamily="34" charset="0"/>
              </a:rPr>
              <a:t>PCV = 0+462</a:t>
            </a:r>
            <a:endParaRPr lang="es-ES" sz="1400"/>
          </a:p>
          <a:p>
            <a:pPr eaLnBrk="0" hangingPunct="0"/>
            <a:r>
              <a:rPr lang="es-ES" sz="1400">
                <a:cs typeface="Arial" pitchFamily="34" charset="0"/>
              </a:rPr>
              <a:t>PTV = 0+689</a:t>
            </a:r>
            <a:endParaRPr lang="es-ES" sz="1400"/>
          </a:p>
        </p:txBody>
      </p:sp>
      <p:sp>
        <p:nvSpPr>
          <p:cNvPr id="19476" name="Rectangle 20"/>
          <p:cNvSpPr>
            <a:spLocks noChangeArrowheads="1"/>
          </p:cNvSpPr>
          <p:nvPr/>
        </p:nvSpPr>
        <p:spPr bwMode="auto">
          <a:xfrm>
            <a:off x="5003800" y="2420938"/>
            <a:ext cx="2062163" cy="2006600"/>
          </a:xfrm>
          <a:prstGeom prst="rect">
            <a:avLst/>
          </a:prstGeom>
          <a:noFill/>
          <a:ln w="9525">
            <a:noFill/>
            <a:miter lim="800000"/>
            <a:headEnd/>
            <a:tailEnd/>
          </a:ln>
          <a:effectLst/>
        </p:spPr>
        <p:txBody>
          <a:bodyPr wrap="none" anchor="ctr">
            <a:spAutoFit/>
          </a:bodyPr>
          <a:lstStyle/>
          <a:p>
            <a:r>
              <a:rPr lang="es-ES" sz="1400" b="1">
                <a:cs typeface="Arial" pitchFamily="34" charset="0"/>
              </a:rPr>
              <a:t>CURVA # 2 CONCAVA</a:t>
            </a:r>
            <a:endParaRPr lang="es-ES" sz="1400"/>
          </a:p>
          <a:p>
            <a:pPr eaLnBrk="0" hangingPunct="0"/>
            <a:r>
              <a:rPr lang="en-US" sz="1400">
                <a:cs typeface="Arial" pitchFamily="34" charset="0"/>
              </a:rPr>
              <a:t>m1 = -6.7</a:t>
            </a:r>
            <a:endParaRPr lang="es-ES" sz="1400"/>
          </a:p>
          <a:p>
            <a:pPr eaLnBrk="0" hangingPunct="0"/>
            <a:r>
              <a:rPr lang="en-US" sz="1400">
                <a:cs typeface="Arial" pitchFamily="34" charset="0"/>
              </a:rPr>
              <a:t>m2 = 6.9</a:t>
            </a:r>
            <a:endParaRPr lang="es-ES" sz="1400"/>
          </a:p>
          <a:p>
            <a:pPr eaLnBrk="0" hangingPunct="0"/>
            <a:r>
              <a:rPr lang="en-US" sz="1400">
                <a:cs typeface="Arial" pitchFamily="34" charset="0"/>
              </a:rPr>
              <a:t>p = -6.7 – (6.9) =13.6</a:t>
            </a:r>
            <a:endParaRPr lang="es-ES" sz="1400"/>
          </a:p>
          <a:p>
            <a:pPr eaLnBrk="0" hangingPunct="0"/>
            <a:r>
              <a:rPr lang="en-US" sz="1400">
                <a:cs typeface="Arial" pitchFamily="34" charset="0"/>
              </a:rPr>
              <a:t>PIV = 0+875</a:t>
            </a:r>
            <a:endParaRPr lang="es-ES" sz="1400"/>
          </a:p>
          <a:p>
            <a:pPr eaLnBrk="0" hangingPunct="0"/>
            <a:r>
              <a:rPr lang="en-US" sz="1400">
                <a:cs typeface="Arial" pitchFamily="34" charset="0"/>
              </a:rPr>
              <a:t>f = 0.32</a:t>
            </a:r>
            <a:endParaRPr lang="es-ES" sz="1400"/>
          </a:p>
          <a:p>
            <a:pPr eaLnBrk="0" hangingPunct="0"/>
            <a:r>
              <a:rPr lang="en-US" sz="1400">
                <a:cs typeface="Arial" pitchFamily="34" charset="0"/>
              </a:rPr>
              <a:t>Vd = 80 Km/h</a:t>
            </a:r>
            <a:endParaRPr lang="es-ES" sz="1400"/>
          </a:p>
          <a:p>
            <a:pPr eaLnBrk="0" hangingPunct="0"/>
            <a:r>
              <a:rPr lang="en-US" sz="1400">
                <a:cs typeface="Arial" pitchFamily="34" charset="0"/>
              </a:rPr>
              <a:t>kconcava = 24</a:t>
            </a:r>
            <a:endParaRPr lang="es-ES" sz="1400"/>
          </a:p>
          <a:p>
            <a:pPr eaLnBrk="0" hangingPunct="0"/>
            <a:endParaRPr lang="es-ES" sz="1400"/>
          </a:p>
        </p:txBody>
      </p:sp>
      <p:graphicFrame>
        <p:nvGraphicFramePr>
          <p:cNvPr id="19475" name="Object 19"/>
          <p:cNvGraphicFramePr>
            <a:graphicFrameLocks noChangeAspect="1"/>
          </p:cNvGraphicFramePr>
          <p:nvPr/>
        </p:nvGraphicFramePr>
        <p:xfrm>
          <a:off x="5148263" y="5084763"/>
          <a:ext cx="3638550" cy="438150"/>
        </p:xfrm>
        <a:graphic>
          <a:graphicData uri="http://schemas.openxmlformats.org/presentationml/2006/ole">
            <p:oleObj spid="_x0000_s19475" name="Ecuación" r:id="rId8" imgW="3543120" imgH="444240" progId="Equation.3">
              <p:embed/>
            </p:oleObj>
          </a:graphicData>
        </a:graphic>
      </p:graphicFrame>
      <p:sp>
        <p:nvSpPr>
          <p:cNvPr id="19477" name="Rectangle 21"/>
          <p:cNvSpPr>
            <a:spLocks noChangeArrowheads="1"/>
          </p:cNvSpPr>
          <p:nvPr/>
        </p:nvSpPr>
        <p:spPr bwMode="auto">
          <a:xfrm>
            <a:off x="225425" y="397192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9474" name="Object 18"/>
          <p:cNvGraphicFramePr>
            <a:graphicFrameLocks noChangeAspect="1"/>
          </p:cNvGraphicFramePr>
          <p:nvPr/>
        </p:nvGraphicFramePr>
        <p:xfrm>
          <a:off x="5133975" y="5516563"/>
          <a:ext cx="1685925" cy="419100"/>
        </p:xfrm>
        <a:graphic>
          <a:graphicData uri="http://schemas.openxmlformats.org/presentationml/2006/ole">
            <p:oleObj spid="_x0000_s19474" name="Ecuación" r:id="rId9" imgW="1523880" imgH="419040" progId="Equation.3">
              <p:embed/>
            </p:oleObj>
          </a:graphicData>
        </a:graphic>
      </p:graphicFrame>
      <p:sp>
        <p:nvSpPr>
          <p:cNvPr id="19478" name="Rectangle 22"/>
          <p:cNvSpPr>
            <a:spLocks noChangeArrowheads="1"/>
          </p:cNvSpPr>
          <p:nvPr/>
        </p:nvSpPr>
        <p:spPr bwMode="auto">
          <a:xfrm>
            <a:off x="225425" y="439102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9473" name="Object 17"/>
          <p:cNvGraphicFramePr>
            <a:graphicFrameLocks noChangeAspect="1"/>
          </p:cNvGraphicFramePr>
          <p:nvPr/>
        </p:nvGraphicFramePr>
        <p:xfrm>
          <a:off x="5148263" y="5949950"/>
          <a:ext cx="2009775" cy="200025"/>
        </p:xfrm>
        <a:graphic>
          <a:graphicData uri="http://schemas.openxmlformats.org/presentationml/2006/ole">
            <p:oleObj spid="_x0000_s19473" name="Ecuación" r:id="rId10" imgW="1866090" imgH="203112" progId="Equation.3">
              <p:embed/>
            </p:oleObj>
          </a:graphicData>
        </a:graphic>
      </p:graphicFrame>
      <p:sp>
        <p:nvSpPr>
          <p:cNvPr id="19479" name="Rectangle 23"/>
          <p:cNvSpPr>
            <a:spLocks noChangeArrowheads="1"/>
          </p:cNvSpPr>
          <p:nvPr/>
        </p:nvSpPr>
        <p:spPr bwMode="auto">
          <a:xfrm>
            <a:off x="225425" y="459105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9472" name="Object 16"/>
          <p:cNvGraphicFramePr>
            <a:graphicFrameLocks noChangeAspect="1"/>
          </p:cNvGraphicFramePr>
          <p:nvPr/>
        </p:nvGraphicFramePr>
        <p:xfrm>
          <a:off x="5148263" y="6165850"/>
          <a:ext cx="2133600" cy="200025"/>
        </p:xfrm>
        <a:graphic>
          <a:graphicData uri="http://schemas.openxmlformats.org/presentationml/2006/ole">
            <p:oleObj spid="_x0000_s19472" name="Ecuación" r:id="rId11" imgW="2032000" imgH="203200" progId="Equation.3">
              <p:embed/>
            </p:oleObj>
          </a:graphicData>
        </a:graphic>
      </p:graphicFrame>
      <p:sp>
        <p:nvSpPr>
          <p:cNvPr id="19480" name="Rectangle 24"/>
          <p:cNvSpPr>
            <a:spLocks noChangeArrowheads="1"/>
          </p:cNvSpPr>
          <p:nvPr/>
        </p:nvSpPr>
        <p:spPr bwMode="auto">
          <a:xfrm>
            <a:off x="-223838" y="4791075"/>
            <a:ext cx="9144001" cy="0"/>
          </a:xfrm>
          <a:prstGeom prst="rect">
            <a:avLst/>
          </a:prstGeom>
          <a:noFill/>
          <a:ln w="9525">
            <a:noFill/>
            <a:miter lim="800000"/>
            <a:headEnd/>
            <a:tailEnd/>
          </a:ln>
          <a:effectLst/>
        </p:spPr>
        <p:txBody>
          <a:bodyPr wrap="none" anchor="ctr">
            <a:spAutoFit/>
          </a:bodyPr>
          <a:lstStyle/>
          <a:p>
            <a:endParaRPr lang="es-ES"/>
          </a:p>
        </p:txBody>
      </p:sp>
      <p:graphicFrame>
        <p:nvGraphicFramePr>
          <p:cNvPr id="19471" name="Object 15"/>
          <p:cNvGraphicFramePr>
            <a:graphicFrameLocks noChangeAspect="1"/>
          </p:cNvGraphicFramePr>
          <p:nvPr/>
        </p:nvGraphicFramePr>
        <p:xfrm>
          <a:off x="5153025" y="6381750"/>
          <a:ext cx="1979613" cy="180975"/>
        </p:xfrm>
        <a:graphic>
          <a:graphicData uri="http://schemas.openxmlformats.org/presentationml/2006/ole">
            <p:oleObj spid="_x0000_s19471" name="Ecuación" r:id="rId12" imgW="1892160" imgH="177480" progId="Equation.3">
              <p:embed/>
            </p:oleObj>
          </a:graphicData>
        </a:graphic>
      </p:graphicFrame>
      <p:sp>
        <p:nvSpPr>
          <p:cNvPr id="19481" name="Rectangle 25"/>
          <p:cNvSpPr>
            <a:spLocks noChangeArrowheads="1"/>
          </p:cNvSpPr>
          <p:nvPr/>
        </p:nvSpPr>
        <p:spPr bwMode="auto">
          <a:xfrm>
            <a:off x="5076825" y="4221163"/>
            <a:ext cx="1685925" cy="730250"/>
          </a:xfrm>
          <a:prstGeom prst="rect">
            <a:avLst/>
          </a:prstGeom>
          <a:noFill/>
          <a:ln w="9525">
            <a:noFill/>
            <a:miter lim="800000"/>
            <a:headEnd/>
            <a:tailEnd/>
          </a:ln>
          <a:effectLst/>
        </p:spPr>
        <p:txBody>
          <a:bodyPr wrap="none" anchor="ctr">
            <a:spAutoFit/>
          </a:bodyPr>
          <a:lstStyle/>
          <a:p>
            <a:r>
              <a:rPr lang="es-ES" sz="1400">
                <a:cs typeface="Arial" pitchFamily="34" charset="0"/>
              </a:rPr>
              <a:t>Lescogida = 326 m</a:t>
            </a:r>
            <a:endParaRPr lang="es-ES" sz="1400"/>
          </a:p>
          <a:p>
            <a:pPr eaLnBrk="0" hangingPunct="0"/>
            <a:r>
              <a:rPr lang="es-ES" sz="1400">
                <a:cs typeface="Arial" pitchFamily="34" charset="0"/>
              </a:rPr>
              <a:t>PCV = 0+712</a:t>
            </a:r>
            <a:endParaRPr lang="es-ES" sz="1400"/>
          </a:p>
          <a:p>
            <a:pPr eaLnBrk="0" hangingPunct="0"/>
            <a:r>
              <a:rPr lang="es-ES" sz="1400">
                <a:cs typeface="Arial" pitchFamily="34" charset="0"/>
              </a:rPr>
              <a:t>PTV = 1+039</a:t>
            </a:r>
            <a:endParaRPr lang="es-ES" sz="14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68313" y="0"/>
            <a:ext cx="8229600" cy="1143000"/>
          </a:xfrm>
        </p:spPr>
        <p:txBody>
          <a:bodyPr/>
          <a:lstStyle/>
          <a:p>
            <a:r>
              <a:rPr lang="es-ES" sz="3000"/>
              <a:t>VIAS DE COMUNICACION</a:t>
            </a:r>
          </a:p>
        </p:txBody>
      </p:sp>
      <p:graphicFrame>
        <p:nvGraphicFramePr>
          <p:cNvPr id="84244" name="Group 2324"/>
          <p:cNvGraphicFramePr>
            <a:graphicFrameLocks noGrp="1"/>
          </p:cNvGraphicFramePr>
          <p:nvPr/>
        </p:nvGraphicFramePr>
        <p:xfrm>
          <a:off x="107950" y="1125538"/>
          <a:ext cx="9036050" cy="5601975"/>
        </p:xfrm>
        <a:graphic>
          <a:graphicData uri="http://schemas.openxmlformats.org/drawingml/2006/table">
            <a:tbl>
              <a:tblPr/>
              <a:tblGrid>
                <a:gridCol w="476250"/>
                <a:gridCol w="365125"/>
                <a:gridCol w="344488"/>
                <a:gridCol w="420687"/>
                <a:gridCol w="700088"/>
                <a:gridCol w="628650"/>
                <a:gridCol w="528637"/>
                <a:gridCol w="530225"/>
                <a:gridCol w="625475"/>
                <a:gridCol w="476250"/>
                <a:gridCol w="627063"/>
                <a:gridCol w="373062"/>
                <a:gridCol w="373063"/>
                <a:gridCol w="790575"/>
                <a:gridCol w="420687"/>
                <a:gridCol w="700088"/>
                <a:gridCol w="655637"/>
              </a:tblGrid>
              <a:tr h="3349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Vd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KPH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f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0,31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kconcava=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Kconvexa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cap="flat">
                      <a:noFill/>
                    </a:lnT>
                    <a:lnB>
                      <a:noFill/>
                    </a:lnB>
                    <a:lnTlToBr>
                      <a:noFill/>
                    </a:lnTlToBr>
                    <a:lnBlToTr>
                      <a:noFill/>
                    </a:lnBlToTr>
                    <a:noFill/>
                  </a:tcPr>
                </a:tc>
              </a:tr>
              <a:tr h="222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noFill/>
                  </a:tcPr>
                </a:tc>
              </a:tr>
              <a:tr h="261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m1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m2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Abscisa PIV</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COTA PIV</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S (m)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L1 (m)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L1 ajustada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L2(m)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L2 ajustada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L3 (m)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L4 (m)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L(m) escogida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Ym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Abscisa PIV</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1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4,172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222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0+575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12,222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137,578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359,895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226,80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227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227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3,645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0+575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CONVEXA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03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PCV1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0+462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0+462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1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PTV1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0+689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0+689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222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0+875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-7,878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137,578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426,525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427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326,40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327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272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327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7,259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0+875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CONCAVA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1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PCV2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0+712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0+712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1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PTV2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1+039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1+039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222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11,6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1+235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16,962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137,578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515,406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516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324,80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325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232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325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7,482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1+235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CONVEXA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1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PCV1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1+073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1+073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03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PTV1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1+398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1+398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222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10,70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1+715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-5,598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137,578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335,575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336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256,80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257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214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257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4,494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1+715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CONCAVA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1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PCV1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1+587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1+587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1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PTV1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1+844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1+844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222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12,90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2+085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16,602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137,578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573,167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574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361,20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362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258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362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9,256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2+085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CONVEXA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1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PCV1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1+904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1+904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03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PTV1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2+266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2+266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238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2+385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-4,098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137,578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244,625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245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187,20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156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2,389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2+385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CONCAVA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603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PCV1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2+291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2+291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2984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PTV1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2+479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2+479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s-ES" sz="3000"/>
              <a:t>VIAS DE COMUNICACION</a:t>
            </a:r>
          </a:p>
        </p:txBody>
      </p:sp>
      <p:sp>
        <p:nvSpPr>
          <p:cNvPr id="20485"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20484" name="Object 4"/>
          <p:cNvGraphicFramePr>
            <a:graphicFrameLocks noChangeAspect="1"/>
          </p:cNvGraphicFramePr>
          <p:nvPr/>
        </p:nvGraphicFramePr>
        <p:xfrm>
          <a:off x="1547813" y="1412875"/>
          <a:ext cx="5903912" cy="3181350"/>
        </p:xfrm>
        <a:graphic>
          <a:graphicData uri="http://schemas.openxmlformats.org/presentationml/2006/ole">
            <p:oleObj spid="_x0000_s20484" name="Fotografía de Photo Editor" r:id="rId3" imgW="9802593" imgH="5982535" progId="MSPhotoEd.3">
              <p:embed/>
            </p:oleObj>
          </a:graphicData>
        </a:graphic>
      </p:graphicFrame>
      <p:sp>
        <p:nvSpPr>
          <p:cNvPr id="20486" name="Text Box 6"/>
          <p:cNvSpPr txBox="1">
            <a:spLocks noChangeArrowheads="1"/>
          </p:cNvSpPr>
          <p:nvPr/>
        </p:nvSpPr>
        <p:spPr bwMode="auto">
          <a:xfrm>
            <a:off x="2555875" y="1052513"/>
            <a:ext cx="4968875" cy="396875"/>
          </a:xfrm>
          <a:prstGeom prst="rect">
            <a:avLst/>
          </a:prstGeom>
          <a:noFill/>
          <a:ln w="9525">
            <a:noFill/>
            <a:miter lim="800000"/>
            <a:headEnd/>
            <a:tailEnd/>
          </a:ln>
          <a:effectLst/>
        </p:spPr>
        <p:txBody>
          <a:bodyPr>
            <a:spAutoFit/>
          </a:bodyPr>
          <a:lstStyle/>
          <a:p>
            <a:pPr>
              <a:spcBef>
                <a:spcPct val="50000"/>
              </a:spcBef>
            </a:pPr>
            <a:r>
              <a:rPr lang="es-ES" sz="2000" b="1"/>
              <a:t>MOVIMIENTO DE TIERRA</a:t>
            </a:r>
          </a:p>
        </p:txBody>
      </p:sp>
      <p:sp>
        <p:nvSpPr>
          <p:cNvPr id="20488" name="Rectangle 8"/>
          <p:cNvSpPr>
            <a:spLocks noChangeArrowheads="1"/>
          </p:cNvSpPr>
          <p:nvPr/>
        </p:nvSpPr>
        <p:spPr bwMode="auto">
          <a:xfrm>
            <a:off x="2268538" y="4652963"/>
            <a:ext cx="5670550" cy="274637"/>
          </a:xfrm>
          <a:prstGeom prst="rect">
            <a:avLst/>
          </a:prstGeom>
          <a:noFill/>
          <a:ln w="9525">
            <a:noFill/>
            <a:miter lim="800000"/>
            <a:headEnd/>
            <a:tailEnd/>
          </a:ln>
          <a:effectLst/>
        </p:spPr>
        <p:txBody>
          <a:bodyPr wrap="none" anchor="ctr">
            <a:spAutoFit/>
          </a:bodyPr>
          <a:lstStyle/>
          <a:p>
            <a:r>
              <a:rPr lang="es-ES" sz="1200">
                <a:cs typeface="Times New Roman" pitchFamily="18" charset="0"/>
              </a:rPr>
              <a:t>ABCDEFGHIJK = ABJL + BCIJ + CDHI + DEFH – AKL – EFG		</a:t>
            </a:r>
            <a:endParaRPr lang="es-ES"/>
          </a:p>
        </p:txBody>
      </p:sp>
      <p:graphicFrame>
        <p:nvGraphicFramePr>
          <p:cNvPr id="20487" name="Object 7"/>
          <p:cNvGraphicFramePr>
            <a:graphicFrameLocks noChangeAspect="1"/>
          </p:cNvGraphicFramePr>
          <p:nvPr/>
        </p:nvGraphicFramePr>
        <p:xfrm>
          <a:off x="2339975" y="5013325"/>
          <a:ext cx="4514850" cy="1295400"/>
        </p:xfrm>
        <a:graphic>
          <a:graphicData uri="http://schemas.openxmlformats.org/presentationml/2006/ole">
            <p:oleObj spid="_x0000_s20487" name="Ecuación" r:id="rId4" imgW="4508500" imgH="1270000" progId="Equation.3">
              <p:embed/>
            </p:oleObj>
          </a:graphicData>
        </a:graphic>
      </p:graphicFrame>
      <p:sp>
        <p:nvSpPr>
          <p:cNvPr id="20489" name="Rectangle 9"/>
          <p:cNvSpPr>
            <a:spLocks noChangeArrowheads="1"/>
          </p:cNvSpPr>
          <p:nvPr/>
        </p:nvSpPr>
        <p:spPr bwMode="auto">
          <a:xfrm>
            <a:off x="1736725" y="4100513"/>
            <a:ext cx="215900" cy="228600"/>
          </a:xfrm>
          <a:prstGeom prst="rect">
            <a:avLst/>
          </a:prstGeom>
          <a:noFill/>
          <a:ln w="9525">
            <a:noFill/>
            <a:miter lim="800000"/>
            <a:headEnd/>
            <a:tailEnd/>
          </a:ln>
          <a:effectLst/>
        </p:spPr>
        <p:txBody>
          <a:bodyPr wrap="none" anchor="ctr">
            <a:spAutoFit/>
          </a:bodyPr>
          <a:lstStyle/>
          <a:p>
            <a:r>
              <a:rPr lang="es-ES" sz="900"/>
              <a:t> </a:t>
            </a:r>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8313" y="333375"/>
            <a:ext cx="8229600" cy="1143000"/>
          </a:xfrm>
        </p:spPr>
        <p:txBody>
          <a:bodyPr/>
          <a:lstStyle/>
          <a:p>
            <a:r>
              <a:rPr lang="es-ES" sz="3000"/>
              <a:t>VIAS DE COMUNICACION</a:t>
            </a:r>
          </a:p>
        </p:txBody>
      </p:sp>
      <p:graphicFrame>
        <p:nvGraphicFramePr>
          <p:cNvPr id="21721" name="Group 217"/>
          <p:cNvGraphicFramePr>
            <a:graphicFrameLocks noGrp="1"/>
          </p:cNvGraphicFramePr>
          <p:nvPr>
            <p:ph idx="1"/>
          </p:nvPr>
        </p:nvGraphicFramePr>
        <p:xfrm>
          <a:off x="1692275" y="2133600"/>
          <a:ext cx="6346825" cy="1943100"/>
        </p:xfrm>
        <a:graphic>
          <a:graphicData uri="http://schemas.openxmlformats.org/drawingml/2006/table">
            <a:tbl>
              <a:tblPr/>
              <a:tblGrid>
                <a:gridCol w="668338"/>
                <a:gridCol w="587375"/>
                <a:gridCol w="695325"/>
                <a:gridCol w="704850"/>
                <a:gridCol w="1243012"/>
                <a:gridCol w="654050"/>
                <a:gridCol w="695325"/>
                <a:gridCol w="1098550"/>
              </a:tblGrid>
              <a:tr h="157163">
                <a:tc row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Estación</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AREA</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row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Distancia</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Factor Abundancia</a:t>
                      </a:r>
                      <a:endParaRPr kumimoji="0" lang="es-ES" sz="10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Volúmenes</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Ordenada</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5575">
                <a:tc vMerge="1">
                  <a:txBody>
                    <a:bodyPr/>
                    <a:lstStyle/>
                    <a:p>
                      <a:endParaRPr lang="es-E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Corte</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Relleno</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Corte</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Relleno</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Curva de masa</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71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4,26</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-0,24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10.000,00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571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0+020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9,70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154,96</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-2,40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10.152,56</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555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0+040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9,44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212,45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10.365,01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571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0+060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11,43</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231,66</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10.596,67</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555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0+080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14,38</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286,49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10.883,16</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571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0+100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20,48</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386,95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11.270,10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722" name="Text Box 218"/>
          <p:cNvSpPr txBox="1">
            <a:spLocks noChangeArrowheads="1"/>
          </p:cNvSpPr>
          <p:nvPr/>
        </p:nvSpPr>
        <p:spPr bwMode="auto">
          <a:xfrm>
            <a:off x="3132138" y="1412875"/>
            <a:ext cx="3960812" cy="366713"/>
          </a:xfrm>
          <a:prstGeom prst="rect">
            <a:avLst/>
          </a:prstGeom>
          <a:noFill/>
          <a:ln w="9525">
            <a:noFill/>
            <a:miter lim="800000"/>
            <a:headEnd/>
            <a:tailEnd/>
          </a:ln>
          <a:effectLst/>
        </p:spPr>
        <p:txBody>
          <a:bodyPr>
            <a:spAutoFit/>
          </a:bodyPr>
          <a:lstStyle/>
          <a:p>
            <a:pPr>
              <a:spcBef>
                <a:spcPct val="50000"/>
              </a:spcBef>
            </a:pPr>
            <a:r>
              <a:rPr lang="es-ES"/>
              <a:t>MOVIMIENTO DE TIERRAS</a:t>
            </a:r>
          </a:p>
        </p:txBody>
      </p:sp>
      <p:sp>
        <p:nvSpPr>
          <p:cNvPr id="21723" name="Text Box 219"/>
          <p:cNvSpPr txBox="1">
            <a:spLocks noChangeArrowheads="1"/>
          </p:cNvSpPr>
          <p:nvPr/>
        </p:nvSpPr>
        <p:spPr bwMode="auto">
          <a:xfrm>
            <a:off x="1187450" y="4581525"/>
            <a:ext cx="2232025" cy="304800"/>
          </a:xfrm>
          <a:prstGeom prst="rect">
            <a:avLst/>
          </a:prstGeom>
          <a:noFill/>
          <a:ln w="9525">
            <a:noFill/>
            <a:miter lim="800000"/>
            <a:headEnd/>
            <a:tailEnd/>
          </a:ln>
          <a:effectLst/>
        </p:spPr>
        <p:txBody>
          <a:bodyPr>
            <a:spAutoFit/>
          </a:bodyPr>
          <a:lstStyle/>
          <a:p>
            <a:pPr>
              <a:spcBef>
                <a:spcPct val="50000"/>
              </a:spcBef>
            </a:pPr>
            <a:r>
              <a:rPr lang="es-ES" sz="1400"/>
              <a:t>VOLUMEN DE CORTE:</a:t>
            </a:r>
          </a:p>
        </p:txBody>
      </p:sp>
      <p:sp>
        <p:nvSpPr>
          <p:cNvPr id="21733" name="Rectangle 229"/>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21732" name="Object 228"/>
          <p:cNvGraphicFramePr>
            <a:graphicFrameLocks noChangeAspect="1"/>
          </p:cNvGraphicFramePr>
          <p:nvPr/>
        </p:nvGraphicFramePr>
        <p:xfrm>
          <a:off x="3851275" y="4437063"/>
          <a:ext cx="1512888" cy="428625"/>
        </p:xfrm>
        <a:graphic>
          <a:graphicData uri="http://schemas.openxmlformats.org/presentationml/2006/ole">
            <p:oleObj spid="_x0000_s21732" name="Ecuación" r:id="rId3" imgW="1346200" imgH="431800" progId="Equation.3">
              <p:embed/>
            </p:oleObj>
          </a:graphicData>
        </a:graphic>
      </p:graphicFrame>
      <p:sp>
        <p:nvSpPr>
          <p:cNvPr id="21734" name="Text Box 230"/>
          <p:cNvSpPr txBox="1">
            <a:spLocks noChangeArrowheads="1"/>
          </p:cNvSpPr>
          <p:nvPr/>
        </p:nvSpPr>
        <p:spPr bwMode="auto">
          <a:xfrm>
            <a:off x="1187450" y="5157788"/>
            <a:ext cx="2663825" cy="304800"/>
          </a:xfrm>
          <a:prstGeom prst="rect">
            <a:avLst/>
          </a:prstGeom>
          <a:noFill/>
          <a:ln w="9525">
            <a:noFill/>
            <a:miter lim="800000"/>
            <a:headEnd/>
            <a:tailEnd/>
          </a:ln>
          <a:effectLst/>
        </p:spPr>
        <p:txBody>
          <a:bodyPr>
            <a:spAutoFit/>
          </a:bodyPr>
          <a:lstStyle/>
          <a:p>
            <a:pPr>
              <a:spcBef>
                <a:spcPct val="50000"/>
              </a:spcBef>
            </a:pPr>
            <a:r>
              <a:rPr lang="es-ES" sz="1400"/>
              <a:t>VOLUMEN DE RELLENO:</a:t>
            </a:r>
          </a:p>
        </p:txBody>
      </p:sp>
      <p:sp>
        <p:nvSpPr>
          <p:cNvPr id="21739" name="Rectangle 235"/>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21738" name="Object 234"/>
          <p:cNvGraphicFramePr>
            <a:graphicFrameLocks noChangeAspect="1"/>
          </p:cNvGraphicFramePr>
          <p:nvPr/>
        </p:nvGraphicFramePr>
        <p:xfrm>
          <a:off x="3851275" y="5157788"/>
          <a:ext cx="949325" cy="428625"/>
        </p:xfrm>
        <a:graphic>
          <a:graphicData uri="http://schemas.openxmlformats.org/presentationml/2006/ole">
            <p:oleObj spid="_x0000_s21738" name="Ecuación" r:id="rId4" imgW="952200" imgH="431640" progId="Equation.3">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s-ES"/>
              <a:t>CONTENIDO</a:t>
            </a:r>
          </a:p>
        </p:txBody>
      </p:sp>
      <p:sp>
        <p:nvSpPr>
          <p:cNvPr id="26627" name="Rectangle 3"/>
          <p:cNvSpPr>
            <a:spLocks noGrp="1" noChangeArrowheads="1"/>
          </p:cNvSpPr>
          <p:nvPr>
            <p:ph type="body" idx="1"/>
          </p:nvPr>
        </p:nvSpPr>
        <p:spPr/>
        <p:txBody>
          <a:bodyPr/>
          <a:lstStyle/>
          <a:p>
            <a:r>
              <a:rPr lang="es-ES"/>
              <a:t>Introducción</a:t>
            </a:r>
          </a:p>
          <a:p>
            <a:r>
              <a:rPr lang="es-ES"/>
              <a:t>Vías de Comunicación</a:t>
            </a:r>
          </a:p>
          <a:p>
            <a:r>
              <a:rPr lang="es-ES" b="1"/>
              <a:t>Mecánica de Suelos</a:t>
            </a:r>
          </a:p>
          <a:p>
            <a:r>
              <a:rPr lang="es-ES"/>
              <a:t>Pavimentos</a:t>
            </a:r>
          </a:p>
          <a:p>
            <a:r>
              <a:rPr lang="es-ES"/>
              <a:t>Drenaje</a:t>
            </a:r>
          </a:p>
          <a:p>
            <a:r>
              <a:rPr lang="es-ES"/>
              <a:t>Análisis de Costos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80" name="Text Box 8"/>
          <p:cNvSpPr txBox="1">
            <a:spLocks noChangeArrowheads="1"/>
          </p:cNvSpPr>
          <p:nvPr/>
        </p:nvSpPr>
        <p:spPr bwMode="auto">
          <a:xfrm>
            <a:off x="179388" y="1700213"/>
            <a:ext cx="314325" cy="533400"/>
          </a:xfrm>
          <a:prstGeom prst="rect">
            <a:avLst/>
          </a:prstGeom>
          <a:solidFill>
            <a:srgbClr val="FFFFFF"/>
          </a:solidFill>
          <a:ln w="9525">
            <a:noFill/>
            <a:miter lim="800000"/>
            <a:headEnd/>
            <a:tailEnd/>
          </a:ln>
        </p:spPr>
        <p:txBody>
          <a:bodyPr/>
          <a:lstStyle/>
          <a:p>
            <a:r>
              <a:rPr lang="es-ES" sz="3000" b="1">
                <a:cs typeface="Arial" pitchFamily="34" charset="0"/>
              </a:rPr>
              <a:t>1</a:t>
            </a:r>
            <a:endParaRPr lang="es-ES"/>
          </a:p>
        </p:txBody>
      </p:sp>
      <p:sp>
        <p:nvSpPr>
          <p:cNvPr id="79879" name="Text Box 7"/>
          <p:cNvSpPr txBox="1">
            <a:spLocks noChangeArrowheads="1"/>
          </p:cNvSpPr>
          <p:nvPr/>
        </p:nvSpPr>
        <p:spPr bwMode="auto">
          <a:xfrm>
            <a:off x="179388" y="2997200"/>
            <a:ext cx="342900" cy="485775"/>
          </a:xfrm>
          <a:prstGeom prst="rect">
            <a:avLst/>
          </a:prstGeom>
          <a:solidFill>
            <a:srgbClr val="FFFFFF"/>
          </a:solidFill>
          <a:ln w="9525">
            <a:noFill/>
            <a:miter lim="800000"/>
            <a:headEnd/>
            <a:tailEnd/>
          </a:ln>
        </p:spPr>
        <p:txBody>
          <a:bodyPr/>
          <a:lstStyle/>
          <a:p>
            <a:r>
              <a:rPr lang="es-ES" sz="3000" b="1">
                <a:cs typeface="Arial" pitchFamily="34" charset="0"/>
              </a:rPr>
              <a:t>2</a:t>
            </a:r>
            <a:endParaRPr lang="es-ES"/>
          </a:p>
        </p:txBody>
      </p:sp>
      <p:sp>
        <p:nvSpPr>
          <p:cNvPr id="79878" name="Text Box 6"/>
          <p:cNvSpPr txBox="1">
            <a:spLocks noChangeArrowheads="1"/>
          </p:cNvSpPr>
          <p:nvPr/>
        </p:nvSpPr>
        <p:spPr bwMode="auto">
          <a:xfrm>
            <a:off x="179388" y="4005263"/>
            <a:ext cx="342900" cy="485775"/>
          </a:xfrm>
          <a:prstGeom prst="rect">
            <a:avLst/>
          </a:prstGeom>
          <a:solidFill>
            <a:srgbClr val="FFFFFF"/>
          </a:solidFill>
          <a:ln w="9525">
            <a:noFill/>
            <a:miter lim="800000"/>
            <a:headEnd/>
            <a:tailEnd/>
          </a:ln>
        </p:spPr>
        <p:txBody>
          <a:bodyPr/>
          <a:lstStyle/>
          <a:p>
            <a:r>
              <a:rPr lang="es-ES" sz="3000" b="1">
                <a:cs typeface="Arial" pitchFamily="34" charset="0"/>
              </a:rPr>
              <a:t>3</a:t>
            </a:r>
            <a:endParaRPr lang="es-ES"/>
          </a:p>
        </p:txBody>
      </p:sp>
      <p:sp>
        <p:nvSpPr>
          <p:cNvPr id="79877" name="Text Box 5"/>
          <p:cNvSpPr txBox="1">
            <a:spLocks noChangeArrowheads="1"/>
          </p:cNvSpPr>
          <p:nvPr/>
        </p:nvSpPr>
        <p:spPr bwMode="auto">
          <a:xfrm>
            <a:off x="179388" y="5084763"/>
            <a:ext cx="342900" cy="485775"/>
          </a:xfrm>
          <a:prstGeom prst="rect">
            <a:avLst/>
          </a:prstGeom>
          <a:solidFill>
            <a:srgbClr val="FFFFFF"/>
          </a:solidFill>
          <a:ln w="9525">
            <a:noFill/>
            <a:miter lim="800000"/>
            <a:headEnd/>
            <a:tailEnd/>
          </a:ln>
        </p:spPr>
        <p:txBody>
          <a:bodyPr/>
          <a:lstStyle/>
          <a:p>
            <a:r>
              <a:rPr lang="es-ES" sz="3000" b="1">
                <a:cs typeface="Arial" pitchFamily="34" charset="0"/>
              </a:rPr>
              <a:t>4</a:t>
            </a:r>
            <a:endParaRPr lang="es-ES"/>
          </a:p>
        </p:txBody>
      </p:sp>
      <p:sp>
        <p:nvSpPr>
          <p:cNvPr id="79876" name="Text Box 4"/>
          <p:cNvSpPr txBox="1">
            <a:spLocks noChangeArrowheads="1"/>
          </p:cNvSpPr>
          <p:nvPr/>
        </p:nvSpPr>
        <p:spPr bwMode="auto">
          <a:xfrm>
            <a:off x="179388" y="6165850"/>
            <a:ext cx="342900" cy="485775"/>
          </a:xfrm>
          <a:prstGeom prst="rect">
            <a:avLst/>
          </a:prstGeom>
          <a:solidFill>
            <a:srgbClr val="FFFFFF"/>
          </a:solidFill>
          <a:ln w="9525">
            <a:noFill/>
            <a:miter lim="800000"/>
            <a:headEnd/>
            <a:tailEnd/>
          </a:ln>
        </p:spPr>
        <p:txBody>
          <a:bodyPr/>
          <a:lstStyle/>
          <a:p>
            <a:r>
              <a:rPr lang="es-ES" sz="3000" b="1">
                <a:cs typeface="Arial" pitchFamily="34" charset="0"/>
              </a:rPr>
              <a:t>5</a:t>
            </a:r>
            <a:endParaRPr lang="es-ES"/>
          </a:p>
        </p:txBody>
      </p:sp>
      <p:sp>
        <p:nvSpPr>
          <p:cNvPr id="79933" name="Rectangle 61"/>
          <p:cNvSpPr>
            <a:spLocks noChangeArrowheads="1"/>
          </p:cNvSpPr>
          <p:nvPr/>
        </p:nvSpPr>
        <p:spPr bwMode="auto">
          <a:xfrm>
            <a:off x="-1403350" y="-935038"/>
            <a:ext cx="9144000" cy="0"/>
          </a:xfrm>
          <a:prstGeom prst="rect">
            <a:avLst/>
          </a:prstGeom>
          <a:noFill/>
          <a:ln w="9525">
            <a:noFill/>
            <a:miter lim="800000"/>
            <a:headEnd/>
            <a:tailEnd/>
          </a:ln>
          <a:effectLst/>
        </p:spPr>
        <p:txBody>
          <a:bodyPr wrap="none">
            <a:spAutoFit/>
          </a:bodyPr>
          <a:lstStyle/>
          <a:p>
            <a:endParaRPr lang="es-ES"/>
          </a:p>
        </p:txBody>
      </p:sp>
      <p:sp>
        <p:nvSpPr>
          <p:cNvPr id="80046" name="Rectangle 174"/>
          <p:cNvSpPr>
            <a:spLocks noChangeArrowheads="1"/>
          </p:cNvSpPr>
          <p:nvPr/>
        </p:nvSpPr>
        <p:spPr bwMode="auto">
          <a:xfrm>
            <a:off x="-1403350" y="-935038"/>
            <a:ext cx="9144000" cy="0"/>
          </a:xfrm>
          <a:prstGeom prst="rect">
            <a:avLst/>
          </a:prstGeom>
          <a:noFill/>
          <a:ln w="9525">
            <a:noFill/>
            <a:miter lim="800000"/>
            <a:headEnd/>
            <a:tailEnd/>
          </a:ln>
          <a:effectLst/>
        </p:spPr>
        <p:txBody>
          <a:bodyPr wrap="none">
            <a:spAutoFit/>
          </a:bodyPr>
          <a:lstStyle/>
          <a:p>
            <a:endParaRPr lang="es-ES"/>
          </a:p>
        </p:txBody>
      </p:sp>
      <p:sp>
        <p:nvSpPr>
          <p:cNvPr id="80143" name="Rectangle 271"/>
          <p:cNvSpPr>
            <a:spLocks noChangeArrowheads="1"/>
          </p:cNvSpPr>
          <p:nvPr/>
        </p:nvSpPr>
        <p:spPr bwMode="auto">
          <a:xfrm>
            <a:off x="-1403350" y="-935038"/>
            <a:ext cx="9144000" cy="0"/>
          </a:xfrm>
          <a:prstGeom prst="rect">
            <a:avLst/>
          </a:prstGeom>
          <a:noFill/>
          <a:ln w="9525">
            <a:noFill/>
            <a:miter lim="800000"/>
            <a:headEnd/>
            <a:tailEnd/>
          </a:ln>
          <a:effectLst/>
        </p:spPr>
        <p:txBody>
          <a:bodyPr wrap="none">
            <a:spAutoFit/>
          </a:bodyPr>
          <a:lstStyle/>
          <a:p>
            <a:endParaRPr lang="es-ES"/>
          </a:p>
        </p:txBody>
      </p:sp>
      <p:sp>
        <p:nvSpPr>
          <p:cNvPr id="80240" name="Rectangle 368"/>
          <p:cNvSpPr>
            <a:spLocks noChangeArrowheads="1"/>
          </p:cNvSpPr>
          <p:nvPr/>
        </p:nvSpPr>
        <p:spPr bwMode="auto">
          <a:xfrm>
            <a:off x="-1403350" y="-935038"/>
            <a:ext cx="9144000" cy="0"/>
          </a:xfrm>
          <a:prstGeom prst="rect">
            <a:avLst/>
          </a:prstGeom>
          <a:noFill/>
          <a:ln w="9525">
            <a:noFill/>
            <a:miter lim="800000"/>
            <a:headEnd/>
            <a:tailEnd/>
          </a:ln>
          <a:effectLst/>
        </p:spPr>
        <p:txBody>
          <a:bodyPr wrap="none">
            <a:spAutoFit/>
          </a:bodyPr>
          <a:lstStyle/>
          <a:p>
            <a:endParaRPr lang="es-ES"/>
          </a:p>
        </p:txBody>
      </p:sp>
      <p:sp>
        <p:nvSpPr>
          <p:cNvPr id="80337" name="Rectangle 465"/>
          <p:cNvSpPr>
            <a:spLocks noChangeArrowheads="1"/>
          </p:cNvSpPr>
          <p:nvPr/>
        </p:nvSpPr>
        <p:spPr bwMode="auto">
          <a:xfrm>
            <a:off x="-1403350" y="-935038"/>
            <a:ext cx="9144000" cy="0"/>
          </a:xfrm>
          <a:prstGeom prst="rect">
            <a:avLst/>
          </a:prstGeom>
          <a:noFill/>
          <a:ln w="9525">
            <a:noFill/>
            <a:miter lim="800000"/>
            <a:headEnd/>
            <a:tailEnd/>
          </a:ln>
          <a:effectLst/>
        </p:spPr>
        <p:txBody>
          <a:bodyPr wrap="none">
            <a:spAutoFit/>
          </a:bodyPr>
          <a:lstStyle/>
          <a:p>
            <a:endParaRPr lang="es-ES"/>
          </a:p>
        </p:txBody>
      </p:sp>
      <p:sp>
        <p:nvSpPr>
          <p:cNvPr id="81030" name="Line 1158"/>
          <p:cNvSpPr>
            <a:spLocks noChangeShapeType="1"/>
          </p:cNvSpPr>
          <p:nvPr/>
        </p:nvSpPr>
        <p:spPr bwMode="auto">
          <a:xfrm>
            <a:off x="2747963" y="-690563"/>
            <a:ext cx="0" cy="0"/>
          </a:xfrm>
          <a:prstGeom prst="line">
            <a:avLst/>
          </a:prstGeom>
          <a:noFill/>
          <a:ln w="12700" cap="rnd">
            <a:solidFill>
              <a:srgbClr val="000000"/>
            </a:solidFill>
            <a:round/>
            <a:headEnd/>
            <a:tailEnd/>
          </a:ln>
          <a:effectLst/>
        </p:spPr>
        <p:txBody>
          <a:bodyPr/>
          <a:lstStyle/>
          <a:p>
            <a:endParaRPr lang="es-ES"/>
          </a:p>
        </p:txBody>
      </p:sp>
      <p:graphicFrame>
        <p:nvGraphicFramePr>
          <p:cNvPr id="82137" name="Group 2265"/>
          <p:cNvGraphicFramePr>
            <a:graphicFrameLocks noGrp="1"/>
          </p:cNvGraphicFramePr>
          <p:nvPr/>
        </p:nvGraphicFramePr>
        <p:xfrm>
          <a:off x="0" y="-19050"/>
          <a:ext cx="9144000" cy="6877050"/>
        </p:xfrm>
        <a:graphic>
          <a:graphicData uri="http://schemas.openxmlformats.org/drawingml/2006/table">
            <a:tbl>
              <a:tblPr/>
              <a:tblGrid>
                <a:gridCol w="539750"/>
                <a:gridCol w="503238"/>
                <a:gridCol w="504825"/>
                <a:gridCol w="647700"/>
                <a:gridCol w="504825"/>
                <a:gridCol w="304800"/>
                <a:gridCol w="344487"/>
                <a:gridCol w="346075"/>
                <a:gridCol w="347663"/>
                <a:gridCol w="346075"/>
                <a:gridCol w="346075"/>
                <a:gridCol w="344487"/>
                <a:gridCol w="347663"/>
                <a:gridCol w="439737"/>
                <a:gridCol w="509588"/>
                <a:gridCol w="363537"/>
                <a:gridCol w="495300"/>
                <a:gridCol w="431800"/>
                <a:gridCol w="1476375"/>
              </a:tblGrid>
              <a:tr h="223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W</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Granulometría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rowSpan="2"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Límites de </a:t>
                      </a:r>
                    </a:p>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rPr>
                        <a:t> </a:t>
                      </a:r>
                      <a:r>
                        <a:rPr kumimoji="0" lang="es-ES" sz="600" b="1" i="0" u="none" strike="noStrike" cap="none" normalizeH="0" baseline="0" smtClean="0">
                          <a:ln>
                            <a:noFill/>
                          </a:ln>
                          <a:solidFill>
                            <a:schemeClr val="tx1"/>
                          </a:solidFill>
                          <a:effectLst/>
                          <a:latin typeface="Arial" pitchFamily="34" charset="0"/>
                        </a:rPr>
                        <a:t>Atterberg</a:t>
                      </a:r>
                      <a:endParaRPr kumimoji="0" lang="es-ES" sz="600" b="0" i="0" u="none" strike="noStrike" cap="none" normalizeH="0" baseline="0" smtClean="0">
                        <a:ln>
                          <a:noFill/>
                        </a:ln>
                        <a:solidFill>
                          <a:schemeClr val="tx1"/>
                        </a:solidFill>
                        <a:effectLst/>
                        <a:latin typeface="Arial" pitchFamily="34"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es-ES"/>
                    </a:p>
                  </a:txBody>
                  <a:tcPr/>
                </a:tc>
                <a:tc rowSpan="2" hMerge="1">
                  <a:txBody>
                    <a:bodyPr/>
                    <a:lstStyle/>
                    <a:p>
                      <a:endParaRPr lang="es-ES"/>
                    </a:p>
                  </a:txBody>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Proctor Modificado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CBR</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Hincha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Clasif.</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4683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Calicata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Abscisa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Muestra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Profundidad</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Nivel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Pasante de Tamiz No.</a:t>
                      </a:r>
                      <a:endParaRPr kumimoji="0" lang="es-ES" sz="600" b="0" i="0" u="none" strike="noStrike" cap="none" normalizeH="0" baseline="0" smtClean="0">
                        <a:ln>
                          <a:noFill/>
                        </a:ln>
                        <a:solidFill>
                          <a:schemeClr val="tx1"/>
                        </a:solidFill>
                        <a:effectLst/>
                        <a:latin typeface="Arial" pitchFamily="34"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Dens.Seca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Hum.Opt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Observaciones</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No.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No.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Freático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4</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10</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40</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200</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LL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LP</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IP</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Kg/m</a:t>
                      </a:r>
                      <a:r>
                        <a:rPr kumimoji="0" lang="es-ES" sz="600" b="1" i="0" u="none" strike="noStrike" cap="none" normalizeH="0" baseline="30000" smtClean="0">
                          <a:ln>
                            <a:noFill/>
                          </a:ln>
                          <a:solidFill>
                            <a:schemeClr val="tx1"/>
                          </a:solidFill>
                          <a:effectLst/>
                          <a:latin typeface="Arial" pitchFamily="34" charset="0"/>
                          <a:cs typeface="Arial" pitchFamily="34" charset="0"/>
                        </a:rPr>
                        <a:t>3</a:t>
                      </a: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SUCS</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698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rPr>
                        <a:t>0+260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0.00 - 0.60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de a media plasticidad, algo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gravosa, gris obscura a 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778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0.60 - 1.00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SC</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Arena arcillosa, algo gravosa, café clara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857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1.00 - 1.50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873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algo gravosa, gris obscura a 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905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857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0+440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única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0.00 - 1.50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1491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28,4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0.00 - 0.30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0+600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café obscura a 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857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0.30 - 1.20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GC</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Grava arcillosa, verde amarillenta.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(Arenisca sucia)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905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873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0+760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única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0,30 - 1,80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1668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4,75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6,90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algo arenosa, café obscura.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0.00 - 0.20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208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0+900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873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0.20 - 1.50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GC</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Grava areno-arcillosa, café amarillento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378" name="Object 2"/>
          <p:cNvGraphicFramePr>
            <a:graphicFrameLocks noChangeAspect="1"/>
          </p:cNvGraphicFramePr>
          <p:nvPr/>
        </p:nvGraphicFramePr>
        <p:xfrm>
          <a:off x="-3708400" y="0"/>
          <a:ext cx="12276138" cy="8340725"/>
        </p:xfrm>
        <a:graphic>
          <a:graphicData uri="http://schemas.openxmlformats.org/presentationml/2006/ole">
            <p:oleObj spid="_x0000_s101378" name="Drawing" r:id="rId3" imgW="11496600" imgH="7182000" progId="AutoCAD.Drawing.16">
              <p:embed/>
            </p:oleObj>
          </a:graphicData>
        </a:graphic>
      </p:graphicFrame>
      <p:sp>
        <p:nvSpPr>
          <p:cNvPr id="101379" name="Text Box 3"/>
          <p:cNvSpPr txBox="1">
            <a:spLocks noChangeArrowheads="1"/>
          </p:cNvSpPr>
          <p:nvPr/>
        </p:nvSpPr>
        <p:spPr bwMode="auto">
          <a:xfrm>
            <a:off x="3059113" y="333375"/>
            <a:ext cx="2376487" cy="549275"/>
          </a:xfrm>
          <a:prstGeom prst="rect">
            <a:avLst/>
          </a:prstGeom>
          <a:noFill/>
          <a:ln w="9525">
            <a:noFill/>
            <a:miter lim="800000"/>
            <a:headEnd/>
            <a:tailEnd/>
          </a:ln>
          <a:effectLst/>
        </p:spPr>
        <p:txBody>
          <a:bodyPr>
            <a:spAutoFit/>
          </a:bodyPr>
          <a:lstStyle/>
          <a:p>
            <a:pPr>
              <a:spcBef>
                <a:spcPct val="50000"/>
              </a:spcBef>
            </a:pPr>
            <a:r>
              <a:rPr lang="es-ES" sz="3000" b="1"/>
              <a:t>UBICACION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00" name="Text Box 8"/>
          <p:cNvSpPr txBox="1">
            <a:spLocks noChangeArrowheads="1"/>
          </p:cNvSpPr>
          <p:nvPr/>
        </p:nvSpPr>
        <p:spPr bwMode="auto">
          <a:xfrm>
            <a:off x="107950" y="1484313"/>
            <a:ext cx="314325" cy="600075"/>
          </a:xfrm>
          <a:prstGeom prst="rect">
            <a:avLst/>
          </a:prstGeom>
          <a:solidFill>
            <a:srgbClr val="FFFFFF"/>
          </a:solidFill>
          <a:ln w="9525">
            <a:noFill/>
            <a:miter lim="800000"/>
            <a:headEnd/>
            <a:tailEnd/>
          </a:ln>
        </p:spPr>
        <p:txBody>
          <a:bodyPr/>
          <a:lstStyle/>
          <a:p>
            <a:r>
              <a:rPr lang="es-ES" sz="3000" b="1">
                <a:cs typeface="Arial" pitchFamily="34" charset="0"/>
              </a:rPr>
              <a:t>6</a:t>
            </a:r>
            <a:endParaRPr lang="es-ES"/>
          </a:p>
        </p:txBody>
      </p:sp>
      <p:sp>
        <p:nvSpPr>
          <p:cNvPr id="84999" name="Text Box 7"/>
          <p:cNvSpPr txBox="1">
            <a:spLocks noChangeArrowheads="1"/>
          </p:cNvSpPr>
          <p:nvPr/>
        </p:nvSpPr>
        <p:spPr bwMode="auto">
          <a:xfrm>
            <a:off x="107950" y="2708275"/>
            <a:ext cx="342900" cy="571500"/>
          </a:xfrm>
          <a:prstGeom prst="rect">
            <a:avLst/>
          </a:prstGeom>
          <a:solidFill>
            <a:srgbClr val="FFFFFF"/>
          </a:solidFill>
          <a:ln w="9525">
            <a:noFill/>
            <a:miter lim="800000"/>
            <a:headEnd/>
            <a:tailEnd/>
          </a:ln>
        </p:spPr>
        <p:txBody>
          <a:bodyPr/>
          <a:lstStyle/>
          <a:p>
            <a:r>
              <a:rPr lang="es-ES" sz="3000" b="1">
                <a:cs typeface="Arial" pitchFamily="34" charset="0"/>
              </a:rPr>
              <a:t>7</a:t>
            </a:r>
            <a:endParaRPr lang="es-ES"/>
          </a:p>
        </p:txBody>
      </p:sp>
      <p:sp>
        <p:nvSpPr>
          <p:cNvPr id="84998" name="Text Box 6"/>
          <p:cNvSpPr txBox="1">
            <a:spLocks noChangeArrowheads="1"/>
          </p:cNvSpPr>
          <p:nvPr/>
        </p:nvSpPr>
        <p:spPr bwMode="auto">
          <a:xfrm>
            <a:off x="107950" y="3789363"/>
            <a:ext cx="342900" cy="485775"/>
          </a:xfrm>
          <a:prstGeom prst="rect">
            <a:avLst/>
          </a:prstGeom>
          <a:solidFill>
            <a:srgbClr val="FFFFFF"/>
          </a:solidFill>
          <a:ln w="9525">
            <a:noFill/>
            <a:miter lim="800000"/>
            <a:headEnd/>
            <a:tailEnd/>
          </a:ln>
        </p:spPr>
        <p:txBody>
          <a:bodyPr/>
          <a:lstStyle/>
          <a:p>
            <a:r>
              <a:rPr lang="es-ES" sz="3000" b="1">
                <a:cs typeface="Arial" pitchFamily="34" charset="0"/>
              </a:rPr>
              <a:t>8</a:t>
            </a:r>
            <a:endParaRPr lang="es-ES"/>
          </a:p>
        </p:txBody>
      </p:sp>
      <p:sp>
        <p:nvSpPr>
          <p:cNvPr id="84997" name="Text Box 5"/>
          <p:cNvSpPr txBox="1">
            <a:spLocks noChangeArrowheads="1"/>
          </p:cNvSpPr>
          <p:nvPr/>
        </p:nvSpPr>
        <p:spPr bwMode="auto">
          <a:xfrm>
            <a:off x="107950" y="4797425"/>
            <a:ext cx="342900" cy="619125"/>
          </a:xfrm>
          <a:prstGeom prst="rect">
            <a:avLst/>
          </a:prstGeom>
          <a:solidFill>
            <a:srgbClr val="FFFFFF"/>
          </a:solidFill>
          <a:ln w="9525">
            <a:noFill/>
            <a:miter lim="800000"/>
            <a:headEnd/>
            <a:tailEnd/>
          </a:ln>
        </p:spPr>
        <p:txBody>
          <a:bodyPr/>
          <a:lstStyle/>
          <a:p>
            <a:r>
              <a:rPr lang="es-ES" sz="3000" b="1">
                <a:cs typeface="Arial" pitchFamily="34" charset="0"/>
              </a:rPr>
              <a:t>9</a:t>
            </a:r>
            <a:endParaRPr lang="es-ES"/>
          </a:p>
        </p:txBody>
      </p:sp>
      <p:sp>
        <p:nvSpPr>
          <p:cNvPr id="84996" name="Text Box 4"/>
          <p:cNvSpPr txBox="1">
            <a:spLocks noChangeArrowheads="1"/>
          </p:cNvSpPr>
          <p:nvPr/>
        </p:nvSpPr>
        <p:spPr bwMode="auto">
          <a:xfrm>
            <a:off x="0" y="5949950"/>
            <a:ext cx="539750" cy="476250"/>
          </a:xfrm>
          <a:prstGeom prst="rect">
            <a:avLst/>
          </a:prstGeom>
          <a:solidFill>
            <a:srgbClr val="FFFFFF"/>
          </a:solidFill>
          <a:ln w="9525">
            <a:noFill/>
            <a:miter lim="800000"/>
            <a:headEnd/>
            <a:tailEnd/>
          </a:ln>
        </p:spPr>
        <p:txBody>
          <a:bodyPr/>
          <a:lstStyle/>
          <a:p>
            <a:r>
              <a:rPr lang="es-ES" sz="2000" b="1">
                <a:cs typeface="Arial" pitchFamily="34" charset="0"/>
              </a:rPr>
              <a:t>10</a:t>
            </a:r>
            <a:endParaRPr lang="es-ES"/>
          </a:p>
        </p:txBody>
      </p:sp>
      <p:sp>
        <p:nvSpPr>
          <p:cNvPr id="85053" name="Rectangle 61"/>
          <p:cNvSpPr>
            <a:spLocks noChangeArrowheads="1"/>
          </p:cNvSpPr>
          <p:nvPr/>
        </p:nvSpPr>
        <p:spPr bwMode="auto">
          <a:xfrm>
            <a:off x="-1417638" y="-798513"/>
            <a:ext cx="9144001" cy="0"/>
          </a:xfrm>
          <a:prstGeom prst="rect">
            <a:avLst/>
          </a:prstGeom>
          <a:noFill/>
          <a:ln w="9525">
            <a:noFill/>
            <a:miter lim="800000"/>
            <a:headEnd/>
            <a:tailEnd/>
          </a:ln>
          <a:effectLst/>
        </p:spPr>
        <p:txBody>
          <a:bodyPr wrap="none">
            <a:spAutoFit/>
          </a:bodyPr>
          <a:lstStyle/>
          <a:p>
            <a:endParaRPr lang="es-ES"/>
          </a:p>
        </p:txBody>
      </p:sp>
      <p:sp>
        <p:nvSpPr>
          <p:cNvPr id="85148" name="Rectangle 156"/>
          <p:cNvSpPr>
            <a:spLocks noChangeArrowheads="1"/>
          </p:cNvSpPr>
          <p:nvPr/>
        </p:nvSpPr>
        <p:spPr bwMode="auto">
          <a:xfrm>
            <a:off x="-1417638" y="-798513"/>
            <a:ext cx="9144001" cy="0"/>
          </a:xfrm>
          <a:prstGeom prst="rect">
            <a:avLst/>
          </a:prstGeom>
          <a:noFill/>
          <a:ln w="9525">
            <a:noFill/>
            <a:miter lim="800000"/>
            <a:headEnd/>
            <a:tailEnd/>
          </a:ln>
          <a:effectLst/>
        </p:spPr>
        <p:txBody>
          <a:bodyPr wrap="none">
            <a:spAutoFit/>
          </a:bodyPr>
          <a:lstStyle/>
          <a:p>
            <a:endParaRPr lang="es-ES"/>
          </a:p>
        </p:txBody>
      </p:sp>
      <p:sp>
        <p:nvSpPr>
          <p:cNvPr id="85264" name="Rectangle 272"/>
          <p:cNvSpPr>
            <a:spLocks noChangeArrowheads="1"/>
          </p:cNvSpPr>
          <p:nvPr/>
        </p:nvSpPr>
        <p:spPr bwMode="auto">
          <a:xfrm>
            <a:off x="-1417638" y="-798513"/>
            <a:ext cx="9144001" cy="0"/>
          </a:xfrm>
          <a:prstGeom prst="rect">
            <a:avLst/>
          </a:prstGeom>
          <a:noFill/>
          <a:ln w="9525">
            <a:noFill/>
            <a:miter lim="800000"/>
            <a:headEnd/>
            <a:tailEnd/>
          </a:ln>
          <a:effectLst/>
        </p:spPr>
        <p:txBody>
          <a:bodyPr wrap="none">
            <a:spAutoFit/>
          </a:bodyPr>
          <a:lstStyle/>
          <a:p>
            <a:endParaRPr lang="es-ES"/>
          </a:p>
        </p:txBody>
      </p:sp>
      <p:sp>
        <p:nvSpPr>
          <p:cNvPr id="85342" name="Rectangle 350"/>
          <p:cNvSpPr>
            <a:spLocks noChangeArrowheads="1"/>
          </p:cNvSpPr>
          <p:nvPr/>
        </p:nvSpPr>
        <p:spPr bwMode="auto">
          <a:xfrm>
            <a:off x="-1417638" y="-798513"/>
            <a:ext cx="9144001" cy="0"/>
          </a:xfrm>
          <a:prstGeom prst="rect">
            <a:avLst/>
          </a:prstGeom>
          <a:noFill/>
          <a:ln w="9525">
            <a:noFill/>
            <a:miter lim="800000"/>
            <a:headEnd/>
            <a:tailEnd/>
          </a:ln>
          <a:effectLst/>
        </p:spPr>
        <p:txBody>
          <a:bodyPr wrap="none">
            <a:spAutoFit/>
          </a:bodyPr>
          <a:lstStyle/>
          <a:p>
            <a:endParaRPr lang="es-ES"/>
          </a:p>
        </p:txBody>
      </p:sp>
      <p:sp>
        <p:nvSpPr>
          <p:cNvPr id="85458" name="Rectangle 466"/>
          <p:cNvSpPr>
            <a:spLocks noChangeArrowheads="1"/>
          </p:cNvSpPr>
          <p:nvPr/>
        </p:nvSpPr>
        <p:spPr bwMode="auto">
          <a:xfrm>
            <a:off x="-1417638" y="-798513"/>
            <a:ext cx="9144001" cy="0"/>
          </a:xfrm>
          <a:prstGeom prst="rect">
            <a:avLst/>
          </a:prstGeom>
          <a:noFill/>
          <a:ln w="9525">
            <a:noFill/>
            <a:miter lim="800000"/>
            <a:headEnd/>
            <a:tailEnd/>
          </a:ln>
          <a:effectLst/>
        </p:spPr>
        <p:txBody>
          <a:bodyPr wrap="none">
            <a:spAutoFit/>
          </a:bodyPr>
          <a:lstStyle/>
          <a:p>
            <a:endParaRPr lang="es-ES"/>
          </a:p>
        </p:txBody>
      </p:sp>
      <p:sp>
        <p:nvSpPr>
          <p:cNvPr id="87175" name="Line 1159"/>
          <p:cNvSpPr>
            <a:spLocks noChangeShapeType="1"/>
          </p:cNvSpPr>
          <p:nvPr/>
        </p:nvSpPr>
        <p:spPr bwMode="auto">
          <a:xfrm>
            <a:off x="2733675" y="-554038"/>
            <a:ext cx="0" cy="0"/>
          </a:xfrm>
          <a:prstGeom prst="line">
            <a:avLst/>
          </a:prstGeom>
          <a:noFill/>
          <a:ln w="12700" cap="rnd">
            <a:solidFill>
              <a:srgbClr val="000000"/>
            </a:solidFill>
            <a:round/>
            <a:headEnd/>
            <a:tailEnd/>
          </a:ln>
          <a:effectLst/>
        </p:spPr>
        <p:txBody>
          <a:bodyPr/>
          <a:lstStyle/>
          <a:p>
            <a:endParaRPr lang="es-ES"/>
          </a:p>
        </p:txBody>
      </p:sp>
      <p:graphicFrame>
        <p:nvGraphicFramePr>
          <p:cNvPr id="88285" name="Group 2269"/>
          <p:cNvGraphicFramePr>
            <a:graphicFrameLocks noGrp="1"/>
          </p:cNvGraphicFramePr>
          <p:nvPr/>
        </p:nvGraphicFramePr>
        <p:xfrm>
          <a:off x="0" y="0"/>
          <a:ext cx="9109075" cy="6942138"/>
        </p:xfrm>
        <a:graphic>
          <a:graphicData uri="http://schemas.openxmlformats.org/drawingml/2006/table">
            <a:tbl>
              <a:tblPr/>
              <a:tblGrid>
                <a:gridCol w="539750"/>
                <a:gridCol w="576263"/>
                <a:gridCol w="576262"/>
                <a:gridCol w="649288"/>
                <a:gridCol w="501650"/>
                <a:gridCol w="360362"/>
                <a:gridCol w="323850"/>
                <a:gridCol w="323850"/>
                <a:gridCol w="360363"/>
                <a:gridCol w="360362"/>
                <a:gridCol w="360363"/>
                <a:gridCol w="287337"/>
                <a:gridCol w="288925"/>
                <a:gridCol w="438150"/>
                <a:gridCol w="425450"/>
                <a:gridCol w="360363"/>
                <a:gridCol w="576262"/>
                <a:gridCol w="452438"/>
                <a:gridCol w="1347787"/>
              </a:tblGrid>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W</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Granulometría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Límites de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Proctor Modificado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CBR</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Hincham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Clasif.</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889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Calicata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Abscisas</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Muestra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Profundidad</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Nivel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Pasante de Tamiz No.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Atterberg</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Dens.</a:t>
                      </a:r>
                    </a:p>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Seca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Hum</a:t>
                      </a:r>
                    </a:p>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Opt.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Observaciones</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190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No.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No.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Freático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4</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10</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40</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200</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LL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LP</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IP</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Kg/m3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SUCS</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349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0.00 - 0.20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ML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Limo arcilloso, ligeramente plástico,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365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rowSpan="3">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1+040</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blanquinoso.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365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0.20 - 0.80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 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34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0.80 - 1.50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114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365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verdosa con manchas negruzcas.</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34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0.00 - 0.60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365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1+520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con restos de raíces, 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365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0.60 - 0.90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34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1+610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0.00 - 0.50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SC</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Arena arcillosa un tanto arenosa, café</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34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0.50 - 1.50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1689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5,40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SC</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Arena arcillo-arenosa, café amarillenta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365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(arenisca sucia)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34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0.00 - 0.60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gravosa, un tanto arenosa, café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365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1+700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obscura a 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365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0.60 - 2.00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34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algo arenosa, verde amarillenta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0.00 - 0.50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365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1+920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algo gravosa, café obscura a 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349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0.50 - 1.50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SC</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Arena arcillosa, un tanto gravosa, verdosa con pintas azuladas</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365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3" name="Text Box 7"/>
          <p:cNvSpPr txBox="1">
            <a:spLocks noChangeArrowheads="1"/>
          </p:cNvSpPr>
          <p:nvPr/>
        </p:nvSpPr>
        <p:spPr bwMode="auto">
          <a:xfrm>
            <a:off x="0" y="1628775"/>
            <a:ext cx="515938" cy="476250"/>
          </a:xfrm>
          <a:prstGeom prst="rect">
            <a:avLst/>
          </a:prstGeom>
          <a:solidFill>
            <a:srgbClr val="FFFFFF"/>
          </a:solidFill>
          <a:ln w="9525">
            <a:noFill/>
            <a:miter lim="800000"/>
            <a:headEnd/>
            <a:tailEnd/>
          </a:ln>
        </p:spPr>
        <p:txBody>
          <a:bodyPr/>
          <a:lstStyle/>
          <a:p>
            <a:r>
              <a:rPr lang="es-ES" sz="2000" b="1">
                <a:cs typeface="Arial" pitchFamily="34" charset="0"/>
              </a:rPr>
              <a:t>11</a:t>
            </a:r>
            <a:endParaRPr lang="es-ES"/>
          </a:p>
        </p:txBody>
      </p:sp>
      <p:sp>
        <p:nvSpPr>
          <p:cNvPr id="86022" name="Text Box 6"/>
          <p:cNvSpPr txBox="1">
            <a:spLocks noChangeArrowheads="1"/>
          </p:cNvSpPr>
          <p:nvPr/>
        </p:nvSpPr>
        <p:spPr bwMode="auto">
          <a:xfrm>
            <a:off x="0" y="2997200"/>
            <a:ext cx="588963" cy="476250"/>
          </a:xfrm>
          <a:prstGeom prst="rect">
            <a:avLst/>
          </a:prstGeom>
          <a:solidFill>
            <a:srgbClr val="FFFFFF"/>
          </a:solidFill>
          <a:ln w="9525">
            <a:noFill/>
            <a:miter lim="800000"/>
            <a:headEnd/>
            <a:tailEnd/>
          </a:ln>
        </p:spPr>
        <p:txBody>
          <a:bodyPr/>
          <a:lstStyle/>
          <a:p>
            <a:r>
              <a:rPr lang="es-ES" sz="2000" b="1">
                <a:cs typeface="Arial" pitchFamily="34" charset="0"/>
              </a:rPr>
              <a:t>12</a:t>
            </a:r>
            <a:endParaRPr lang="es-ES"/>
          </a:p>
        </p:txBody>
      </p:sp>
      <p:sp>
        <p:nvSpPr>
          <p:cNvPr id="86021" name="Text Box 5"/>
          <p:cNvSpPr txBox="1">
            <a:spLocks noChangeArrowheads="1"/>
          </p:cNvSpPr>
          <p:nvPr/>
        </p:nvSpPr>
        <p:spPr bwMode="auto">
          <a:xfrm>
            <a:off x="0" y="4365625"/>
            <a:ext cx="576263" cy="476250"/>
          </a:xfrm>
          <a:prstGeom prst="rect">
            <a:avLst/>
          </a:prstGeom>
          <a:solidFill>
            <a:srgbClr val="FFFFFF"/>
          </a:solidFill>
          <a:ln w="9525">
            <a:noFill/>
            <a:miter lim="800000"/>
            <a:headEnd/>
            <a:tailEnd/>
          </a:ln>
        </p:spPr>
        <p:txBody>
          <a:bodyPr/>
          <a:lstStyle/>
          <a:p>
            <a:r>
              <a:rPr lang="es-ES" sz="2000" b="1">
                <a:cs typeface="Arial" pitchFamily="34" charset="0"/>
              </a:rPr>
              <a:t>13</a:t>
            </a:r>
            <a:endParaRPr lang="es-ES"/>
          </a:p>
        </p:txBody>
      </p:sp>
      <p:sp>
        <p:nvSpPr>
          <p:cNvPr id="86020" name="Text Box 4"/>
          <p:cNvSpPr txBox="1">
            <a:spLocks noChangeArrowheads="1"/>
          </p:cNvSpPr>
          <p:nvPr/>
        </p:nvSpPr>
        <p:spPr bwMode="auto">
          <a:xfrm>
            <a:off x="0" y="5805488"/>
            <a:ext cx="588963" cy="476250"/>
          </a:xfrm>
          <a:prstGeom prst="rect">
            <a:avLst/>
          </a:prstGeom>
          <a:solidFill>
            <a:srgbClr val="FFFFFF"/>
          </a:solidFill>
          <a:ln w="9525">
            <a:noFill/>
            <a:miter lim="800000"/>
            <a:headEnd/>
            <a:tailEnd/>
          </a:ln>
        </p:spPr>
        <p:txBody>
          <a:bodyPr/>
          <a:lstStyle/>
          <a:p>
            <a:r>
              <a:rPr lang="es-ES" sz="2000" b="1">
                <a:cs typeface="Arial" pitchFamily="34" charset="0"/>
              </a:rPr>
              <a:t>14</a:t>
            </a:r>
            <a:endParaRPr lang="es-ES"/>
          </a:p>
        </p:txBody>
      </p:sp>
      <p:sp>
        <p:nvSpPr>
          <p:cNvPr id="86076" name="Rectangle 60"/>
          <p:cNvSpPr>
            <a:spLocks noChangeArrowheads="1"/>
          </p:cNvSpPr>
          <p:nvPr/>
        </p:nvSpPr>
        <p:spPr bwMode="auto">
          <a:xfrm>
            <a:off x="-1377950" y="57150"/>
            <a:ext cx="9144000" cy="0"/>
          </a:xfrm>
          <a:prstGeom prst="rect">
            <a:avLst/>
          </a:prstGeom>
          <a:noFill/>
          <a:ln w="9525">
            <a:noFill/>
            <a:miter lim="800000"/>
            <a:headEnd/>
            <a:tailEnd/>
          </a:ln>
          <a:effectLst/>
        </p:spPr>
        <p:txBody>
          <a:bodyPr wrap="none">
            <a:spAutoFit/>
          </a:bodyPr>
          <a:lstStyle/>
          <a:p>
            <a:endParaRPr lang="es-ES"/>
          </a:p>
        </p:txBody>
      </p:sp>
      <p:sp>
        <p:nvSpPr>
          <p:cNvPr id="86171" name="Rectangle 155"/>
          <p:cNvSpPr>
            <a:spLocks noChangeArrowheads="1"/>
          </p:cNvSpPr>
          <p:nvPr/>
        </p:nvSpPr>
        <p:spPr bwMode="auto">
          <a:xfrm>
            <a:off x="-1377950" y="57150"/>
            <a:ext cx="9144000" cy="0"/>
          </a:xfrm>
          <a:prstGeom prst="rect">
            <a:avLst/>
          </a:prstGeom>
          <a:noFill/>
          <a:ln w="9525">
            <a:noFill/>
            <a:miter lim="800000"/>
            <a:headEnd/>
            <a:tailEnd/>
          </a:ln>
          <a:effectLst/>
        </p:spPr>
        <p:txBody>
          <a:bodyPr wrap="none">
            <a:spAutoFit/>
          </a:bodyPr>
          <a:lstStyle/>
          <a:p>
            <a:endParaRPr lang="es-ES"/>
          </a:p>
        </p:txBody>
      </p:sp>
      <p:sp>
        <p:nvSpPr>
          <p:cNvPr id="86249" name="Rectangle 233"/>
          <p:cNvSpPr>
            <a:spLocks noChangeArrowheads="1"/>
          </p:cNvSpPr>
          <p:nvPr/>
        </p:nvSpPr>
        <p:spPr bwMode="auto">
          <a:xfrm>
            <a:off x="-1377950" y="57150"/>
            <a:ext cx="9144000" cy="0"/>
          </a:xfrm>
          <a:prstGeom prst="rect">
            <a:avLst/>
          </a:prstGeom>
          <a:noFill/>
          <a:ln w="9525">
            <a:noFill/>
            <a:miter lim="800000"/>
            <a:headEnd/>
            <a:tailEnd/>
          </a:ln>
          <a:effectLst/>
        </p:spPr>
        <p:txBody>
          <a:bodyPr wrap="none">
            <a:spAutoFit/>
          </a:bodyPr>
          <a:lstStyle/>
          <a:p>
            <a:endParaRPr lang="es-ES"/>
          </a:p>
        </p:txBody>
      </p:sp>
      <p:sp>
        <p:nvSpPr>
          <p:cNvPr id="86327" name="Rectangle 311"/>
          <p:cNvSpPr>
            <a:spLocks noChangeArrowheads="1"/>
          </p:cNvSpPr>
          <p:nvPr/>
        </p:nvSpPr>
        <p:spPr bwMode="auto">
          <a:xfrm>
            <a:off x="-1377950" y="57150"/>
            <a:ext cx="9144000" cy="0"/>
          </a:xfrm>
          <a:prstGeom prst="rect">
            <a:avLst/>
          </a:prstGeom>
          <a:noFill/>
          <a:ln w="9525">
            <a:noFill/>
            <a:miter lim="800000"/>
            <a:headEnd/>
            <a:tailEnd/>
          </a:ln>
          <a:effectLst/>
        </p:spPr>
        <p:txBody>
          <a:bodyPr wrap="none">
            <a:spAutoFit/>
          </a:bodyPr>
          <a:lstStyle/>
          <a:p>
            <a:endParaRPr lang="es-ES"/>
          </a:p>
        </p:txBody>
      </p:sp>
      <p:sp>
        <p:nvSpPr>
          <p:cNvPr id="86897" name="Line 881"/>
          <p:cNvSpPr>
            <a:spLocks noChangeShapeType="1"/>
          </p:cNvSpPr>
          <p:nvPr/>
        </p:nvSpPr>
        <p:spPr bwMode="auto">
          <a:xfrm>
            <a:off x="2773363" y="301625"/>
            <a:ext cx="0" cy="0"/>
          </a:xfrm>
          <a:prstGeom prst="line">
            <a:avLst/>
          </a:prstGeom>
          <a:noFill/>
          <a:ln w="12700" cap="rnd">
            <a:solidFill>
              <a:srgbClr val="000000"/>
            </a:solidFill>
            <a:round/>
            <a:headEnd/>
            <a:tailEnd/>
          </a:ln>
          <a:effectLst/>
        </p:spPr>
        <p:txBody>
          <a:bodyPr/>
          <a:lstStyle/>
          <a:p>
            <a:endParaRPr lang="es-ES"/>
          </a:p>
        </p:txBody>
      </p:sp>
      <p:graphicFrame>
        <p:nvGraphicFramePr>
          <p:cNvPr id="89787" name="Group 1723"/>
          <p:cNvGraphicFramePr>
            <a:graphicFrameLocks noGrp="1"/>
          </p:cNvGraphicFramePr>
          <p:nvPr/>
        </p:nvGraphicFramePr>
        <p:xfrm>
          <a:off x="0" y="0"/>
          <a:ext cx="9144000" cy="6858000"/>
        </p:xfrm>
        <a:graphic>
          <a:graphicData uri="http://schemas.openxmlformats.org/drawingml/2006/table">
            <a:tbl>
              <a:tblPr/>
              <a:tblGrid>
                <a:gridCol w="482600"/>
                <a:gridCol w="542925"/>
                <a:gridCol w="457200"/>
                <a:gridCol w="625475"/>
                <a:gridCol w="539750"/>
                <a:gridCol w="406400"/>
                <a:gridCol w="338138"/>
                <a:gridCol w="338137"/>
                <a:gridCol w="338138"/>
                <a:gridCol w="339725"/>
                <a:gridCol w="303212"/>
                <a:gridCol w="288925"/>
                <a:gridCol w="363538"/>
                <a:gridCol w="431800"/>
                <a:gridCol w="438150"/>
                <a:gridCol w="406400"/>
                <a:gridCol w="541337"/>
                <a:gridCol w="473075"/>
                <a:gridCol w="1489075"/>
              </a:tblGrid>
              <a:tr h="325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W</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Granulometría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Límites de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Proctor Modificado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CBR</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Hincham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Clasif.</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25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Calicata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Abscisas</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Muestra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Profundidad</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Nivel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Pasante de Tamiz No.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Atterberg</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Dens.</a:t>
                      </a:r>
                    </a:p>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Seca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Hum.</a:t>
                      </a:r>
                    </a:p>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Opt.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Observaciones</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25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No.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No.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Freático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4</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10</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40</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200</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LL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LP</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IP</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Kg/m3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 )</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SUCS</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25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3">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2+400</a:t>
                      </a:r>
                      <a:endParaRPr kumimoji="0" lang="es-ES" sz="6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0,00 - 0,70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1633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17,6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3,73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11,8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25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con materia vegetal, 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238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0,70 - 1,40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arenosa, con algo de grava, café</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25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clara.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inogánica de alta plasticidad, un</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25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0,00 - 0,70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90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tanto arenosa, 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25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2+410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25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0,70 - 1,40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1717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0,59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GP</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Grava arenosa, mal graduada, café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25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clara.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325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Arena arcillosa, algo arenosa, café</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25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2+500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única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0,00 - 1,20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1673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14,1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3,38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SC</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obscura a 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270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(Relleno de cascajo con arcilla)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222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325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0,00 - 0,60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GC</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Grava areno-arcillosa, café</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25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2+755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0,60 - 1,00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1665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17,2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3,14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1,66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GC</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Grava areno-arcillosa, café</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270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1,00 - 1,30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No apareció</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23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84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77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58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17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41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GH</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Arcilla inorgánica de alta plasticidad,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238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Arial" pitchFamily="34" charset="0"/>
                          <a:cs typeface="Arial" pitchFamily="34" charset="0"/>
                        </a:rPr>
                        <a:t>con algo de arena y grava, café obscura a negruzca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s-ES" sz="3000"/>
              <a:t>MECANICA DE SUELOS</a:t>
            </a:r>
          </a:p>
        </p:txBody>
      </p:sp>
      <p:graphicFrame>
        <p:nvGraphicFramePr>
          <p:cNvPr id="34934" name="Group 118"/>
          <p:cNvGraphicFramePr>
            <a:graphicFrameLocks noGrp="1"/>
          </p:cNvGraphicFramePr>
          <p:nvPr>
            <p:ph idx="1"/>
          </p:nvPr>
        </p:nvGraphicFramePr>
        <p:xfrm>
          <a:off x="457200" y="1600200"/>
          <a:ext cx="4259263" cy="2185988"/>
        </p:xfrm>
        <a:graphic>
          <a:graphicData uri="http://schemas.openxmlformats.org/drawingml/2006/table">
            <a:tbl>
              <a:tblPr/>
              <a:tblGrid>
                <a:gridCol w="1250950"/>
                <a:gridCol w="1595438"/>
                <a:gridCol w="208280"/>
                <a:gridCol w="508000"/>
                <a:gridCol w="698500"/>
              </a:tblGrid>
              <a:tr h="200025">
                <a:tc gridSpan="3">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CALCULO DE CBR DE DISEÑO:</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cap="flat">
                      <a:noFill/>
                    </a:lnT>
                    <a:lnB>
                      <a:noFill/>
                    </a:lnB>
                    <a:lnTlToBr>
                      <a:noFill/>
                    </a:lnTlToBr>
                    <a:lnBlToTr>
                      <a:noFill/>
                    </a:lnBlToTr>
                    <a:noFill/>
                  </a:tcPr>
                </a:tc>
                <a:tc hMerge="1">
                  <a:txBody>
                    <a:bodyPr/>
                    <a:lstStyle/>
                    <a:p>
                      <a:endParaRPr lang="es-ES"/>
                    </a:p>
                  </a:txBody>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cap="flat">
                      <a:noFill/>
                    </a:lnT>
                    <a:lnB>
                      <a:noFill/>
                    </a:lnB>
                    <a:lnTlToBr>
                      <a:noFill/>
                    </a:lnTlToBr>
                    <a:lnBlToTr>
                      <a:noFill/>
                    </a:lnBlToTr>
                    <a:noFill/>
                  </a:tcPr>
                </a:tc>
              </a:tr>
              <a:tr h="2349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CBR TERRENO</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DE ORDEN</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noFill/>
                  </a:tcPr>
                </a:tc>
              </a:tr>
              <a:tr h="2349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4,75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noFill/>
                  </a:tcPr>
                </a:tc>
              </a:tr>
              <a:tr h="2349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3,73</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85,71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CBR DISEÑO</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noFill/>
                  </a:tcPr>
                </a:tc>
                <a:tc hMerge="1">
                  <a:txBody>
                    <a:bodyPr/>
                    <a:lstStyle/>
                    <a:p>
                      <a:endParaRPr lang="es-ES"/>
                    </a:p>
                  </a:txBody>
                  <a:tcPr/>
                </a:tc>
              </a:tr>
              <a:tr h="23653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3,38</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71,43</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rPr>
                        <a:t>4.20%</a:t>
                      </a:r>
                    </a:p>
                  </a:txBody>
                  <a:tcPr anchor="b" horzOverflow="overflow">
                    <a:lnL>
                      <a:noFill/>
                    </a:lnL>
                    <a:lnR cap="flat">
                      <a:noFill/>
                    </a:lnR>
                    <a:lnT>
                      <a:noFill/>
                    </a:lnT>
                    <a:lnB>
                      <a:noFill/>
                    </a:lnB>
                    <a:lnTlToBr>
                      <a:noFill/>
                    </a:lnTlToBr>
                    <a:lnBlToTr>
                      <a:noFill/>
                    </a:lnBlToTr>
                    <a:noFill/>
                  </a:tcPr>
                </a:tc>
                <a:tc hMerge="1">
                  <a:txBody>
                    <a:bodyPr/>
                    <a:lstStyle/>
                    <a:p>
                      <a:endParaRPr lang="es-ES"/>
                    </a:p>
                  </a:txBody>
                  <a:tcPr/>
                </a:tc>
              </a:tr>
              <a:tr h="2349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3,2</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57,14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noFill/>
                  </a:tcPr>
                </a:tc>
              </a:tr>
              <a:tr h="2349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3,14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42,86</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noFill/>
                  </a:tcPr>
                </a:tc>
              </a:tr>
              <a:tr h="2349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28,57</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noFill/>
                  </a:tcPr>
                </a:tc>
              </a:tr>
              <a:tr h="2349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1,2</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a:noFill/>
                    </a:lnT>
                    <a:lnB cap="flat">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14,29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a:noFill/>
                    </a:lnT>
                    <a:lnB cap="flat">
                      <a:noFill/>
                    </a:lnB>
                    <a:lnTlToBr>
                      <a:noFill/>
                    </a:lnTlToBr>
                    <a:lnBlToTr>
                      <a:noFill/>
                    </a:lnBlToTr>
                    <a:noFill/>
                  </a:tcPr>
                </a:tc>
              </a:tr>
            </a:tbl>
          </a:graphicData>
        </a:graphic>
      </p:graphicFrame>
      <p:sp>
        <p:nvSpPr>
          <p:cNvPr id="34924" name="Rectangle 108"/>
          <p:cNvSpPr>
            <a:spLocks noChangeArrowheads="1"/>
          </p:cNvSpPr>
          <p:nvPr/>
        </p:nvSpPr>
        <p:spPr bwMode="auto">
          <a:xfrm>
            <a:off x="0" y="2166938"/>
            <a:ext cx="9144000" cy="0"/>
          </a:xfrm>
          <a:prstGeom prst="rect">
            <a:avLst/>
          </a:prstGeom>
          <a:noFill/>
          <a:ln w="9525">
            <a:noFill/>
            <a:miter lim="800000"/>
            <a:headEnd/>
            <a:tailEnd/>
          </a:ln>
          <a:effectLst/>
        </p:spPr>
        <p:txBody>
          <a:bodyPr wrap="none" anchor="ctr">
            <a:spAutoFit/>
          </a:bodyPr>
          <a:lstStyle/>
          <a:p>
            <a:endParaRPr lang="es-ES"/>
          </a:p>
        </p:txBody>
      </p:sp>
      <p:sp>
        <p:nvSpPr>
          <p:cNvPr id="34925" name="Rectangle 109"/>
          <p:cNvSpPr>
            <a:spLocks noChangeArrowheads="1"/>
          </p:cNvSpPr>
          <p:nvPr/>
        </p:nvSpPr>
        <p:spPr bwMode="auto">
          <a:xfrm>
            <a:off x="3479800" y="1628775"/>
            <a:ext cx="5670550" cy="942975"/>
          </a:xfrm>
          <a:prstGeom prst="rect">
            <a:avLst/>
          </a:prstGeom>
          <a:noFill/>
          <a:ln w="9525">
            <a:noFill/>
            <a:miter lim="800000"/>
            <a:headEnd/>
            <a:tailEnd/>
          </a:ln>
          <a:effectLst/>
        </p:spPr>
        <p:txBody>
          <a:bodyPr wrap="none" anchor="ctr">
            <a:spAutoFit/>
          </a:bodyPr>
          <a:lstStyle/>
          <a:p>
            <a:pPr algn="ctr"/>
            <a:r>
              <a:rPr lang="es-ES" sz="1400"/>
              <a:t>                      </a:t>
            </a:r>
            <a:r>
              <a:rPr lang="es-ES" sz="1400" b="1"/>
              <a:t>Nivel de tráfico</a:t>
            </a:r>
            <a:r>
              <a:rPr lang="es-ES" sz="1400"/>
              <a:t>		</a:t>
            </a:r>
            <a:r>
              <a:rPr lang="es-ES" sz="1400" b="1"/>
              <a:t>CBR % de diseño</a:t>
            </a:r>
            <a:r>
              <a:rPr lang="es-ES" sz="1400"/>
              <a:t>	</a:t>
            </a:r>
          </a:p>
          <a:p>
            <a:pPr algn="ctr"/>
            <a:r>
              <a:rPr lang="es-ES" sz="1400"/>
              <a:t>&lt; EE 10</a:t>
            </a:r>
            <a:r>
              <a:rPr lang="es-ES" sz="1400" baseline="30000"/>
              <a:t>4</a:t>
            </a:r>
            <a:r>
              <a:rPr lang="es-ES" sz="1400"/>
              <a:t>			60 %</a:t>
            </a:r>
          </a:p>
          <a:p>
            <a:pPr algn="ctr"/>
            <a:r>
              <a:rPr lang="es-ES" sz="1400"/>
              <a:t>EE entre 10</a:t>
            </a:r>
            <a:r>
              <a:rPr lang="es-ES" sz="1400" baseline="30000"/>
              <a:t>4</a:t>
            </a:r>
            <a:r>
              <a:rPr lang="es-ES" sz="1400"/>
              <a:t> y 10</a:t>
            </a:r>
            <a:r>
              <a:rPr lang="es-ES" sz="1400" baseline="30000"/>
              <a:t>6</a:t>
            </a:r>
            <a:r>
              <a:rPr lang="es-ES" sz="1400"/>
              <a:t>		75 %</a:t>
            </a:r>
          </a:p>
          <a:p>
            <a:pPr algn="ctr"/>
            <a:r>
              <a:rPr lang="es-ES" sz="1400"/>
              <a:t>  &gt; EE 10</a:t>
            </a:r>
            <a:r>
              <a:rPr lang="es-ES" sz="1400" baseline="30000"/>
              <a:t>6</a:t>
            </a:r>
            <a:r>
              <a:rPr lang="es-ES" sz="1400"/>
              <a:t>			87.5 %</a:t>
            </a:r>
          </a:p>
        </p:txBody>
      </p:sp>
      <p:sp>
        <p:nvSpPr>
          <p:cNvPr id="34936" name="Rectangle 120"/>
          <p:cNvSpPr>
            <a:spLocks noChangeArrowheads="1"/>
          </p:cNvSpPr>
          <p:nvPr/>
        </p:nvSpPr>
        <p:spPr bwMode="auto">
          <a:xfrm>
            <a:off x="0" y="21669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34935" name="Object 119"/>
          <p:cNvGraphicFramePr>
            <a:graphicFrameLocks noChangeAspect="1"/>
          </p:cNvGraphicFramePr>
          <p:nvPr/>
        </p:nvGraphicFramePr>
        <p:xfrm>
          <a:off x="3924300" y="3644900"/>
          <a:ext cx="5010150" cy="2524125"/>
        </p:xfrm>
        <a:graphic>
          <a:graphicData uri="http://schemas.openxmlformats.org/presentationml/2006/ole">
            <p:oleObj spid="_x0000_s34935" name="Gráfico" r:id="rId3" imgW="5010150" imgH="2524150" progId="Excel.Chart.8">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s-ES"/>
              <a:t>CONTENIDO</a:t>
            </a:r>
          </a:p>
        </p:txBody>
      </p:sp>
      <p:sp>
        <p:nvSpPr>
          <p:cNvPr id="36867" name="Rectangle 3"/>
          <p:cNvSpPr>
            <a:spLocks noGrp="1" noChangeArrowheads="1"/>
          </p:cNvSpPr>
          <p:nvPr>
            <p:ph type="body" idx="1"/>
          </p:nvPr>
        </p:nvSpPr>
        <p:spPr/>
        <p:txBody>
          <a:bodyPr/>
          <a:lstStyle/>
          <a:p>
            <a:r>
              <a:rPr lang="es-ES"/>
              <a:t>Introducción</a:t>
            </a:r>
          </a:p>
          <a:p>
            <a:r>
              <a:rPr lang="es-ES"/>
              <a:t>Vías de Comunicación</a:t>
            </a:r>
          </a:p>
          <a:p>
            <a:r>
              <a:rPr lang="es-ES"/>
              <a:t>Mecánica de Suelos</a:t>
            </a:r>
          </a:p>
          <a:p>
            <a:r>
              <a:rPr lang="es-ES" b="1"/>
              <a:t>Pavimentos</a:t>
            </a:r>
          </a:p>
          <a:p>
            <a:r>
              <a:rPr lang="es-ES"/>
              <a:t>Drenaje</a:t>
            </a:r>
          </a:p>
          <a:p>
            <a:r>
              <a:rPr lang="es-ES"/>
              <a:t>Análisis de Costos</a:t>
            </a:r>
          </a:p>
          <a:p>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s-ES" sz="3000"/>
              <a:t>PAVIMENTOS</a:t>
            </a:r>
          </a:p>
        </p:txBody>
      </p:sp>
      <p:graphicFrame>
        <p:nvGraphicFramePr>
          <p:cNvPr id="38317" name="Group 429"/>
          <p:cNvGraphicFramePr>
            <a:graphicFrameLocks noGrp="1"/>
          </p:cNvGraphicFramePr>
          <p:nvPr>
            <p:ph type="tbl" idx="1"/>
          </p:nvPr>
        </p:nvGraphicFramePr>
        <p:xfrm>
          <a:off x="468313" y="1196975"/>
          <a:ext cx="8229600" cy="3695700"/>
        </p:xfrm>
        <a:graphic>
          <a:graphicData uri="http://schemas.openxmlformats.org/drawingml/2006/table">
            <a:tbl>
              <a:tblPr/>
              <a:tblGrid>
                <a:gridCol w="2460625"/>
                <a:gridCol w="1154112"/>
                <a:gridCol w="1154113"/>
                <a:gridCol w="1154112"/>
                <a:gridCol w="1152525"/>
                <a:gridCol w="1154113"/>
              </a:tblGrid>
              <a:tr h="476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cap="flat">
                      <a:noFill/>
                    </a:lnT>
                    <a:lnB>
                      <a:noFill/>
                    </a:lnB>
                    <a:lnTlToBr>
                      <a:noFill/>
                    </a:lnTlToBr>
                    <a:lnBlToTr>
                      <a:noFill/>
                    </a:lnBlToTr>
                    <a:noFill/>
                  </a:tcPr>
                </a:tc>
              </a:tr>
              <a:tr h="250825">
                <a:tc gridSpan="6">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pitchFamily="34" charset="0"/>
                          <a:cs typeface="Arial" pitchFamily="34" charset="0"/>
                        </a:rPr>
                        <a:t>SECCIONES TÍPICAS (ANCHO DE CARRILES) EN CARRETERAS</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5263">
                <a:tc gridSpan="6">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CARRILES</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6850">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CLASE DE CARRETERA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TERRENO</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gridSpan="2">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ESPALDONES</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TALUDES</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6850">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LL - O</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O - M</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LL - O</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O - M</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7975">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R-I o R-II más 8000 TPDA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 (mediana 4m)</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3.0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4:1 ó 2:1</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07975">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I 3000 a 8000 TPDA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 (3.65m c/u)</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 (3.65m c/u)</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2.50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4:1 ó 2:1</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07975">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II 1000 a 3000 TPDA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 (3.65m c/u)</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 (3.65m c/u)</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2.50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1.50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4:1 ó 2:1</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06388">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III 300 a 1000 TPDA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 (3.35m c/u)</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 (3.65m c/u)</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1.50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4:1 ó 2:1</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8438">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IV 100 a 300 TPDA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 (3.0m c/u)</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 (3.0m c/u)</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0.75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0.75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 ½:1</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06388">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V menos de 100 TPDA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 (3.25m c/u)</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2 (3.25m c/u)</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 ½:1</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s-ES" sz="3000"/>
              <a:t>PAVIMENTOS</a:t>
            </a:r>
          </a:p>
        </p:txBody>
      </p:sp>
      <p:sp>
        <p:nvSpPr>
          <p:cNvPr id="40963" name="Rectangle 3"/>
          <p:cNvSpPr>
            <a:spLocks noGrp="1" noChangeArrowheads="1"/>
          </p:cNvSpPr>
          <p:nvPr>
            <p:ph type="body" idx="1"/>
          </p:nvPr>
        </p:nvSpPr>
        <p:spPr/>
        <p:txBody>
          <a:bodyPr/>
          <a:lstStyle/>
          <a:p>
            <a:r>
              <a:rPr lang="es-ES" sz="2400" b="1"/>
              <a:t>Determinación del espesor de losa:</a:t>
            </a:r>
          </a:p>
          <a:p>
            <a:endParaRPr lang="es-ES" sz="2400" b="1"/>
          </a:p>
        </p:txBody>
      </p:sp>
      <p:sp>
        <p:nvSpPr>
          <p:cNvPr id="40965" name="Rectangle 5"/>
          <p:cNvSpPr>
            <a:spLocks noChangeArrowheads="1"/>
          </p:cNvSpPr>
          <p:nvPr/>
        </p:nvSpPr>
        <p:spPr bwMode="auto">
          <a:xfrm>
            <a:off x="2051050" y="2349500"/>
            <a:ext cx="4724400" cy="549275"/>
          </a:xfrm>
          <a:prstGeom prst="rect">
            <a:avLst/>
          </a:prstGeom>
          <a:noFill/>
          <a:ln w="9525">
            <a:noFill/>
            <a:miter lim="800000"/>
            <a:headEnd/>
            <a:tailEnd/>
          </a:ln>
          <a:effectLst/>
        </p:spPr>
        <p:txBody>
          <a:bodyPr wrap="none" anchor="ctr">
            <a:spAutoFit/>
          </a:bodyPr>
          <a:lstStyle/>
          <a:p>
            <a:pPr>
              <a:tabLst>
                <a:tab pos="1828800" algn="l"/>
                <a:tab pos="3886200" algn="l"/>
              </a:tabLst>
            </a:pPr>
            <a:r>
              <a:rPr lang="es-ES" sz="1200">
                <a:ea typeface="Times New Roman" pitchFamily="18" charset="0"/>
                <a:cs typeface="Arial" pitchFamily="34" charset="0"/>
              </a:rPr>
              <a:t>La P.C.A. recomienda se fije el espesor por la fórmula de PICKETT</a:t>
            </a:r>
            <a:endParaRPr lang="es-ES" sz="900">
              <a:ea typeface="Times New Roman" pitchFamily="18" charset="0"/>
              <a:cs typeface="Arial" pitchFamily="34" charset="0"/>
            </a:endParaRPr>
          </a:p>
          <a:p>
            <a:pPr eaLnBrk="0" hangingPunct="0">
              <a:tabLst>
                <a:tab pos="1828800" algn="l"/>
                <a:tab pos="3886200" algn="l"/>
              </a:tabLst>
            </a:pPr>
            <a:endParaRPr lang="es-ES">
              <a:ea typeface="Times New Roman" pitchFamily="18" charset="0"/>
              <a:cs typeface="Arial" pitchFamily="34" charset="0"/>
            </a:endParaRPr>
          </a:p>
        </p:txBody>
      </p:sp>
      <p:graphicFrame>
        <p:nvGraphicFramePr>
          <p:cNvPr id="40964" name="Object 4"/>
          <p:cNvGraphicFramePr>
            <a:graphicFrameLocks noChangeAspect="1"/>
          </p:cNvGraphicFramePr>
          <p:nvPr/>
        </p:nvGraphicFramePr>
        <p:xfrm>
          <a:off x="2195513" y="2924175"/>
          <a:ext cx="2743200" cy="866775"/>
        </p:xfrm>
        <a:graphic>
          <a:graphicData uri="http://schemas.openxmlformats.org/presentationml/2006/ole">
            <p:oleObj spid="_x0000_s40964" name="Ecuación" r:id="rId3" imgW="2540000" imgH="863600" progId="Equation.3">
              <p:embed/>
            </p:oleObj>
          </a:graphicData>
        </a:graphic>
      </p:graphicFrame>
      <p:sp>
        <p:nvSpPr>
          <p:cNvPr id="40966" name="Rectangle 6"/>
          <p:cNvSpPr>
            <a:spLocks noChangeArrowheads="1"/>
          </p:cNvSpPr>
          <p:nvPr/>
        </p:nvSpPr>
        <p:spPr bwMode="auto">
          <a:xfrm>
            <a:off x="1884363" y="4149725"/>
            <a:ext cx="3702050" cy="915988"/>
          </a:xfrm>
          <a:prstGeom prst="rect">
            <a:avLst/>
          </a:prstGeom>
          <a:noFill/>
          <a:ln w="9525">
            <a:noFill/>
            <a:miter lim="800000"/>
            <a:headEnd/>
            <a:tailEnd/>
          </a:ln>
          <a:effectLst/>
        </p:spPr>
        <p:txBody>
          <a:bodyPr wrap="none" anchor="ctr">
            <a:spAutoFit/>
          </a:bodyPr>
          <a:lstStyle/>
          <a:p>
            <a:pPr algn="ctr">
              <a:tabLst>
                <a:tab pos="1620838" algn="l"/>
                <a:tab pos="3886200" algn="l"/>
              </a:tabLst>
            </a:pPr>
            <a:r>
              <a:rPr lang="es-ES"/>
              <a:t>  20 cm para tráfico ligero o medio,</a:t>
            </a:r>
          </a:p>
          <a:p>
            <a:pPr algn="ctr">
              <a:tabLst>
                <a:tab pos="1620838" algn="l"/>
                <a:tab pos="3886200" algn="l"/>
              </a:tabLst>
            </a:pPr>
            <a:r>
              <a:rPr lang="es-ES"/>
              <a:t>22 – 25 cm para tráfico pesado,</a:t>
            </a:r>
          </a:p>
          <a:p>
            <a:pPr algn="ctr">
              <a:tabLst>
                <a:tab pos="1620838" algn="l"/>
                <a:tab pos="3886200" algn="l"/>
              </a:tabLst>
            </a:pPr>
            <a:r>
              <a:rPr lang="es-ES"/>
              <a:t>28 cm para tráfico muy pesado.</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s-ES" sz="3000"/>
              <a:t>PAVIMENTOS</a:t>
            </a:r>
          </a:p>
        </p:txBody>
      </p:sp>
      <p:graphicFrame>
        <p:nvGraphicFramePr>
          <p:cNvPr id="42144" name="Group 160"/>
          <p:cNvGraphicFramePr>
            <a:graphicFrameLocks noGrp="1"/>
          </p:cNvGraphicFramePr>
          <p:nvPr>
            <p:ph idx="1"/>
          </p:nvPr>
        </p:nvGraphicFramePr>
        <p:xfrm>
          <a:off x="457200" y="1600200"/>
          <a:ext cx="8229600" cy="3173413"/>
        </p:xfrm>
        <a:graphic>
          <a:graphicData uri="http://schemas.openxmlformats.org/drawingml/2006/table">
            <a:tbl>
              <a:tblPr/>
              <a:tblGrid>
                <a:gridCol w="1668463"/>
                <a:gridCol w="1714500"/>
                <a:gridCol w="1624012"/>
                <a:gridCol w="1644650"/>
                <a:gridCol w="1577975"/>
              </a:tblGrid>
              <a:tr h="446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cap="flat">
                      <a:noFill/>
                    </a:lnT>
                    <a:lnB>
                      <a:noFill/>
                    </a:lnB>
                    <a:lnTlToBr>
                      <a:noFill/>
                    </a:lnTlToBr>
                    <a:lnBlToTr>
                      <a:noFill/>
                    </a:lnBlToTr>
                    <a:noFill/>
                  </a:tcPr>
                </a:tc>
              </a:tr>
              <a:tr h="339725">
                <a:tc gridSpan="5">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REQUERIMIENTOS ESPECIFICADOS DE GRADUACIÓN PARA SUBBASE</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41313">
                <a:tc gridSpan="5">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PORCENTAJE EN PESO QUE PASA POR LOS TAMICES DE MALLA  AASHO T 11 Y T 27</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11138">
                <a:tc gridSpan="2">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TAMIZ</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CLASE 1</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CLASE 2</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CLASE 3</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9550">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3”</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(76.2 mm)</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11138">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(50.4 mm)</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11138">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 ½”</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(38.1 mm)</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90 – 100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09550">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Nº 4</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(4.75 mm)</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30 – 70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40 – 80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50 – 90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11138">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Nº 200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(0.075 mm)</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 – 15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 – 20</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 – 25</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446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68313" y="0"/>
            <a:ext cx="8229600" cy="765175"/>
          </a:xfrm>
        </p:spPr>
        <p:txBody>
          <a:bodyPr/>
          <a:lstStyle/>
          <a:p>
            <a:r>
              <a:rPr lang="es-ES" sz="3000"/>
              <a:t>PAVIMENTOS</a:t>
            </a:r>
          </a:p>
        </p:txBody>
      </p:sp>
      <p:sp>
        <p:nvSpPr>
          <p:cNvPr id="44035" name="Rectangle 3"/>
          <p:cNvSpPr>
            <a:spLocks noGrp="1" noChangeArrowheads="1"/>
          </p:cNvSpPr>
          <p:nvPr>
            <p:ph type="body" sz="half" idx="1"/>
          </p:nvPr>
        </p:nvSpPr>
        <p:spPr>
          <a:xfrm>
            <a:off x="900113" y="1052513"/>
            <a:ext cx="3887787" cy="792162"/>
          </a:xfrm>
        </p:spPr>
        <p:txBody>
          <a:bodyPr/>
          <a:lstStyle/>
          <a:p>
            <a:r>
              <a:rPr lang="es-ES" sz="1000" b="1"/>
              <a:t>Calculo del  Tráfico Actual</a:t>
            </a:r>
            <a:endParaRPr lang="es-ES" sz="1000"/>
          </a:p>
          <a:p>
            <a:r>
              <a:rPr lang="es-ES" sz="1000"/>
              <a:t>Tráfico Actual = T. Existente + T. Atraído + T. Desarrollado</a:t>
            </a:r>
          </a:p>
          <a:p>
            <a:r>
              <a:rPr lang="es-ES" sz="1000"/>
              <a:t>Tráfico Actual = T.E. + 0.05 T.E. + 0.10 T.E.</a:t>
            </a:r>
          </a:p>
          <a:p>
            <a:r>
              <a:rPr lang="es-ES" sz="1000"/>
              <a:t>Tráfico Actual = 1.15 T.E.</a:t>
            </a:r>
          </a:p>
          <a:p>
            <a:endParaRPr lang="es-ES" sz="1000" b="1"/>
          </a:p>
        </p:txBody>
      </p:sp>
      <p:graphicFrame>
        <p:nvGraphicFramePr>
          <p:cNvPr id="44554" name="Group 522"/>
          <p:cNvGraphicFramePr>
            <a:graphicFrameLocks noGrp="1"/>
          </p:cNvGraphicFramePr>
          <p:nvPr>
            <p:ph sz="quarter" idx="2"/>
          </p:nvPr>
        </p:nvGraphicFramePr>
        <p:xfrm>
          <a:off x="4932363" y="1052513"/>
          <a:ext cx="4090987" cy="2185987"/>
        </p:xfrm>
        <a:graphic>
          <a:graphicData uri="http://schemas.openxmlformats.org/drawingml/2006/table">
            <a:tbl>
              <a:tblPr/>
              <a:tblGrid>
                <a:gridCol w="974725"/>
                <a:gridCol w="504825"/>
                <a:gridCol w="538162"/>
                <a:gridCol w="806450"/>
                <a:gridCol w="796925"/>
                <a:gridCol w="469900"/>
              </a:tblGrid>
              <a:tr h="409575">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LIVIANOS</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T.A.=</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1343</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+ 0.05 * 1343</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+ 0.10 * 1343</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1545</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19088">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BUSES</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T.A.=</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155</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+ 0.05 * 155</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+ 0.10 * 155</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179</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19088">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CAMIÓN – C2</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T.A.=</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138</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+ 0.05 * 138</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+ 0.10 * 138</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159</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19088">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CAMIÓN – C3</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T.A.=</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92</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+ 0.05 * 92</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+ 0.10 * 92</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106</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09575">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TRAILER T3-S2</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T.A.=</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3</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+ 0.05 * 3</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+ 0.10 * 3</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4</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09575">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pitchFamily="34" charset="0"/>
                          <a:cs typeface="Arial" pitchFamily="34" charset="0"/>
                        </a:rPr>
                        <a:t>TRAILER T3-S3</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T.A.=</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7</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+ 0.05 * 7</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+0.10 * 7</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cs typeface="Arial" pitchFamily="34" charset="0"/>
                        </a:rPr>
                        <a:t>9</a:t>
                      </a:r>
                      <a:endParaRPr kumimoji="0" lang="es-E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44576" name="Group 544"/>
          <p:cNvGraphicFramePr>
            <a:graphicFrameLocks noGrp="1"/>
          </p:cNvGraphicFramePr>
          <p:nvPr>
            <p:ph sz="quarter" idx="3"/>
          </p:nvPr>
        </p:nvGraphicFramePr>
        <p:xfrm>
          <a:off x="900113" y="3644900"/>
          <a:ext cx="7500937" cy="2519363"/>
        </p:xfrm>
        <a:graphic>
          <a:graphicData uri="http://schemas.openxmlformats.org/drawingml/2006/table">
            <a:tbl>
              <a:tblPr/>
              <a:tblGrid>
                <a:gridCol w="1176337"/>
                <a:gridCol w="1176338"/>
                <a:gridCol w="1487487"/>
                <a:gridCol w="1308100"/>
                <a:gridCol w="1176338"/>
                <a:gridCol w="1176337"/>
              </a:tblGrid>
              <a:tr h="161925">
                <a:tc gridSpan="6">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RESUMEN  DEL CALCULO DEL TRÁFICO ACTUAL DE LA VÍA</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71450">
                <a:tc gridSpan="6">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“DR. TEODORO ALVARADO OLEA”</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33375">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TIPO DE VEHÍCULO</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TRAFICO EXISTENTE</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TRAFICO ACTUAL</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TOTAL</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gridSpan="2">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LIVIANOS</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1343</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1545</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1545</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77</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rowSpan="5">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PESADOS</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BUSES</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155</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179</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5">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457</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5">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23</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vMerge="1">
                  <a:txBody>
                    <a:bodyPr/>
                    <a:lstStyle/>
                    <a:p>
                      <a:endParaRPr lang="es-ES"/>
                    </a:p>
                  </a:txBody>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C-2</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138</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159</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r>
              <a:tr h="195263">
                <a:tc vMerge="1">
                  <a:txBody>
                    <a:bodyPr/>
                    <a:lstStyle/>
                    <a:p>
                      <a:endParaRPr lang="es-ES"/>
                    </a:p>
                  </a:txBody>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C-3</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92</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106</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r>
              <a:tr h="195263">
                <a:tc vMerge="1">
                  <a:txBody>
                    <a:bodyPr/>
                    <a:lstStyle/>
                    <a:p>
                      <a:endParaRPr lang="es-ES"/>
                    </a:p>
                  </a:txBody>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T3-S2</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3</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r>
              <a:tr h="193675">
                <a:tc vMerge="1">
                  <a:txBody>
                    <a:bodyPr/>
                    <a:lstStyle/>
                    <a:p>
                      <a:endParaRPr lang="es-ES"/>
                    </a:p>
                  </a:txBody>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T3-S3</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r>
              <a:tr h="195263">
                <a:tc gridSpan="2">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TOTAL</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1738</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2002</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2002</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100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4577" name="Rectangle 545"/>
          <p:cNvSpPr>
            <a:spLocks noChangeArrowheads="1"/>
          </p:cNvSpPr>
          <p:nvPr/>
        </p:nvSpPr>
        <p:spPr bwMode="auto">
          <a:xfrm>
            <a:off x="971550" y="1989138"/>
            <a:ext cx="2952750" cy="701675"/>
          </a:xfrm>
          <a:prstGeom prst="rect">
            <a:avLst/>
          </a:prstGeom>
          <a:noFill/>
          <a:ln w="9525">
            <a:noFill/>
            <a:miter lim="800000"/>
            <a:headEnd/>
            <a:tailEnd/>
          </a:ln>
          <a:effectLst/>
        </p:spPr>
        <p:txBody>
          <a:bodyPr>
            <a:spAutoFit/>
          </a:bodyPr>
          <a:lstStyle/>
          <a:p>
            <a:r>
              <a:rPr lang="es-ES" sz="1000" b="1"/>
              <a:t>Datos y Cálculos del Método de la P.C.A.</a:t>
            </a:r>
            <a:endParaRPr lang="es-ES" sz="1000"/>
          </a:p>
          <a:p>
            <a:r>
              <a:rPr lang="es-ES" sz="1000"/>
              <a:t>Parámetros para el diseño:</a:t>
            </a:r>
          </a:p>
          <a:p>
            <a:r>
              <a:rPr lang="es-ES" sz="1000"/>
              <a:t>n = 30 años</a:t>
            </a:r>
          </a:p>
          <a:p>
            <a:r>
              <a:rPr lang="es-ES" sz="1000"/>
              <a:t>i = tasa de crecimiento anual 1.5%</a:t>
            </a:r>
          </a:p>
        </p:txBody>
      </p:sp>
      <p:graphicFrame>
        <p:nvGraphicFramePr>
          <p:cNvPr id="44578" name="Object 546"/>
          <p:cNvGraphicFramePr>
            <a:graphicFrameLocks noChangeAspect="1"/>
          </p:cNvGraphicFramePr>
          <p:nvPr/>
        </p:nvGraphicFramePr>
        <p:xfrm>
          <a:off x="1042988" y="2852738"/>
          <a:ext cx="3571875" cy="428625"/>
        </p:xfrm>
        <a:graphic>
          <a:graphicData uri="http://schemas.openxmlformats.org/presentationml/2006/ole">
            <p:oleObj spid="_x0000_s44578" name="Ecuación" r:id="rId3" imgW="3568700" imgH="431800" progId="Equation.3">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s-ES" sz="3000"/>
              <a:t>PAVIMENTOS</a:t>
            </a:r>
          </a:p>
        </p:txBody>
      </p:sp>
      <p:sp>
        <p:nvSpPr>
          <p:cNvPr id="48133" name="Rectangle 5"/>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8507" name="Group 379"/>
          <p:cNvGraphicFramePr>
            <a:graphicFrameLocks noGrp="1"/>
          </p:cNvGraphicFramePr>
          <p:nvPr>
            <p:ph idx="1"/>
          </p:nvPr>
        </p:nvGraphicFramePr>
        <p:xfrm>
          <a:off x="323850" y="1700213"/>
          <a:ext cx="8640763" cy="3400425"/>
        </p:xfrm>
        <a:graphic>
          <a:graphicData uri="http://schemas.openxmlformats.org/drawingml/2006/table">
            <a:tbl>
              <a:tblPr/>
              <a:tblGrid>
                <a:gridCol w="2141538"/>
                <a:gridCol w="1409700"/>
                <a:gridCol w="1373187"/>
                <a:gridCol w="1624013"/>
                <a:gridCol w="2092325"/>
              </a:tblGrid>
              <a:tr h="158750">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REPETICIONES ESPERADAS</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03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EJES SIMPLES</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tipos de vehículos</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cargas por</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trafico</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repeticiones </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repeticiones </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16033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ejes ton.</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actual</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esperadas</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esperadas x 0.5</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livianos</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1545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21169001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10584500,4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160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1545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21169001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10584500,4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buses</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179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2452590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1226294,9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158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179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2452590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1226294,9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camión - c2</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2178557</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1089278,7</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158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2178557</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1089278,7</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camión - c3</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106</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1452372</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726185,8</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trailer t3 - s2</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54806</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27403,2</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trailer t3  - s3</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123315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61657,3</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158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53230789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26615394,3</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8508" name="Text Box 380"/>
          <p:cNvSpPr txBox="1">
            <a:spLocks noChangeArrowheads="1"/>
          </p:cNvSpPr>
          <p:nvPr/>
        </p:nvSpPr>
        <p:spPr bwMode="auto">
          <a:xfrm>
            <a:off x="468313" y="5300663"/>
            <a:ext cx="7343775" cy="304800"/>
          </a:xfrm>
          <a:prstGeom prst="rect">
            <a:avLst/>
          </a:prstGeom>
          <a:noFill/>
          <a:ln w="9525">
            <a:noFill/>
            <a:miter lim="800000"/>
            <a:headEnd/>
            <a:tailEnd/>
          </a:ln>
          <a:effectLst/>
        </p:spPr>
        <p:txBody>
          <a:bodyPr>
            <a:spAutoFit/>
          </a:bodyPr>
          <a:lstStyle/>
          <a:p>
            <a:pPr>
              <a:spcBef>
                <a:spcPct val="50000"/>
              </a:spcBef>
            </a:pPr>
            <a:r>
              <a:rPr lang="es-ES" sz="1400"/>
              <a:t>RE = 365 x n x Fp x Ta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s-ES" sz="3000"/>
              <a:t>PAVIMENTOS</a:t>
            </a:r>
          </a:p>
        </p:txBody>
      </p:sp>
      <p:graphicFrame>
        <p:nvGraphicFramePr>
          <p:cNvPr id="50507" name="Group 331"/>
          <p:cNvGraphicFramePr>
            <a:graphicFrameLocks noGrp="1"/>
          </p:cNvGraphicFramePr>
          <p:nvPr>
            <p:ph idx="1"/>
          </p:nvPr>
        </p:nvGraphicFramePr>
        <p:xfrm>
          <a:off x="457200" y="1600200"/>
          <a:ext cx="8362950" cy="3773488"/>
        </p:xfrm>
        <a:graphic>
          <a:graphicData uri="http://schemas.openxmlformats.org/drawingml/2006/table">
            <a:tbl>
              <a:tblPr/>
              <a:tblGrid>
                <a:gridCol w="2108200"/>
                <a:gridCol w="1384300"/>
                <a:gridCol w="1354138"/>
                <a:gridCol w="1598612"/>
                <a:gridCol w="1917700"/>
              </a:tblGrid>
              <a:tr h="488950">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REPETICIONES ESPERADAS</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73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EJES TANDEM</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tipos de vehículos</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cargas por</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Tráfico</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repeticiones </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repeticiones </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487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ejes ton.</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actual</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esperadas</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esperadas x 0.5</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3905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camión - c3</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18</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106</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1452372</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726185,791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3063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trailer t3 - s2</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18</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54806</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27403,2374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06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18</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54806</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27403,2374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048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trailer t3  - s3</a:t>
                      </a:r>
                      <a:endParaRPr kumimoji="0" lang="es-E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18</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123315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61657,28414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06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22,5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123315</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61657,28414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06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1808614</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904306,8341</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0508" name="Text Box 332"/>
          <p:cNvSpPr txBox="1">
            <a:spLocks noChangeArrowheads="1"/>
          </p:cNvSpPr>
          <p:nvPr/>
        </p:nvSpPr>
        <p:spPr bwMode="auto">
          <a:xfrm>
            <a:off x="468313" y="5805488"/>
            <a:ext cx="7343775" cy="304800"/>
          </a:xfrm>
          <a:prstGeom prst="rect">
            <a:avLst/>
          </a:prstGeom>
          <a:noFill/>
          <a:ln w="9525">
            <a:noFill/>
            <a:miter lim="800000"/>
            <a:headEnd/>
            <a:tailEnd/>
          </a:ln>
          <a:effectLst/>
        </p:spPr>
        <p:txBody>
          <a:bodyPr>
            <a:spAutoFit/>
          </a:bodyPr>
          <a:lstStyle/>
          <a:p>
            <a:pPr>
              <a:spcBef>
                <a:spcPct val="50000"/>
              </a:spcBef>
            </a:pPr>
            <a:r>
              <a:rPr lang="es-ES" sz="1400"/>
              <a:t>RE = 365 x n x Fp x Ta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Grp="1" noChangeArrowheads="1"/>
          </p:cNvSpPr>
          <p:nvPr>
            <p:ph type="title"/>
          </p:nvPr>
        </p:nvSpPr>
        <p:spPr/>
        <p:txBody>
          <a:bodyPr/>
          <a:lstStyle/>
          <a:p>
            <a:r>
              <a:rPr lang="es-ES"/>
              <a:t>CONTENIDO</a:t>
            </a:r>
          </a:p>
        </p:txBody>
      </p:sp>
      <p:sp>
        <p:nvSpPr>
          <p:cNvPr id="3077" name="Rectangle 5"/>
          <p:cNvSpPr>
            <a:spLocks noGrp="1" noChangeArrowheads="1"/>
          </p:cNvSpPr>
          <p:nvPr>
            <p:ph type="body" idx="1"/>
          </p:nvPr>
        </p:nvSpPr>
        <p:spPr/>
        <p:txBody>
          <a:bodyPr/>
          <a:lstStyle/>
          <a:p>
            <a:r>
              <a:rPr lang="es-ES" b="1"/>
              <a:t>Introducción</a:t>
            </a:r>
          </a:p>
          <a:p>
            <a:r>
              <a:rPr lang="es-ES"/>
              <a:t>Vías de Comunicación</a:t>
            </a:r>
          </a:p>
          <a:p>
            <a:r>
              <a:rPr lang="es-ES"/>
              <a:t>Mecánica de Suelos</a:t>
            </a:r>
          </a:p>
          <a:p>
            <a:r>
              <a:rPr lang="es-ES"/>
              <a:t>Pavimentos</a:t>
            </a:r>
          </a:p>
          <a:p>
            <a:r>
              <a:rPr lang="es-ES"/>
              <a:t>Drenaje</a:t>
            </a:r>
          </a:p>
          <a:p>
            <a:r>
              <a:rPr lang="es-ES"/>
              <a:t>Análisis de Costos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s-ES" sz="3000"/>
              <a:t>PAVIMENTOS</a:t>
            </a:r>
          </a:p>
        </p:txBody>
      </p:sp>
      <p:pic>
        <p:nvPicPr>
          <p:cNvPr id="93188" name="Picture 4" descr="fact14"/>
          <p:cNvPicPr>
            <a:picLocks noChangeAspect="1" noChangeArrowheads="1"/>
          </p:cNvPicPr>
          <p:nvPr/>
        </p:nvPicPr>
        <p:blipFill>
          <a:blip r:embed="rId2"/>
          <a:srcRect/>
          <a:stretch>
            <a:fillRect/>
          </a:stretch>
        </p:blipFill>
        <p:spPr bwMode="auto">
          <a:xfrm>
            <a:off x="179388" y="1125538"/>
            <a:ext cx="8785225" cy="4826000"/>
          </a:xfrm>
          <a:prstGeom prst="rect">
            <a:avLst/>
          </a:prstGeom>
          <a:noFill/>
        </p:spPr>
      </p:pic>
      <p:sp>
        <p:nvSpPr>
          <p:cNvPr id="93189" name="Text Box 5"/>
          <p:cNvSpPr txBox="1">
            <a:spLocks noChangeArrowheads="1"/>
          </p:cNvSpPr>
          <p:nvPr/>
        </p:nvSpPr>
        <p:spPr bwMode="auto">
          <a:xfrm>
            <a:off x="808038" y="6113463"/>
            <a:ext cx="6069012" cy="366712"/>
          </a:xfrm>
          <a:prstGeom prst="rect">
            <a:avLst/>
          </a:prstGeom>
          <a:noFill/>
          <a:ln w="9525">
            <a:noFill/>
            <a:miter lim="800000"/>
            <a:headEnd/>
            <a:tailEnd/>
          </a:ln>
          <a:effectLst/>
        </p:spPr>
        <p:txBody>
          <a:bodyPr>
            <a:spAutoFit/>
          </a:bodyPr>
          <a:lstStyle/>
          <a:p>
            <a:endParaRPr lang="es-ES"/>
          </a:p>
        </p:txBody>
      </p:sp>
      <p:sp>
        <p:nvSpPr>
          <p:cNvPr id="93190" name="Text Box 6"/>
          <p:cNvSpPr txBox="1">
            <a:spLocks noChangeArrowheads="1"/>
          </p:cNvSpPr>
          <p:nvPr/>
        </p:nvSpPr>
        <p:spPr bwMode="auto">
          <a:xfrm>
            <a:off x="611188" y="6165850"/>
            <a:ext cx="5132387" cy="366713"/>
          </a:xfrm>
          <a:prstGeom prst="rect">
            <a:avLst/>
          </a:prstGeom>
          <a:noFill/>
          <a:ln w="9525">
            <a:noFill/>
            <a:miter lim="800000"/>
            <a:headEnd/>
            <a:tailEnd/>
          </a:ln>
          <a:effectLst/>
        </p:spPr>
        <p:txBody>
          <a:bodyPr>
            <a:spAutoFit/>
          </a:bodyPr>
          <a:lstStyle/>
          <a:p>
            <a:endParaRPr lang="es-ES"/>
          </a:p>
        </p:txBody>
      </p:sp>
      <p:sp>
        <p:nvSpPr>
          <p:cNvPr id="93191" name="Text Box 7"/>
          <p:cNvSpPr txBox="1">
            <a:spLocks noChangeArrowheads="1"/>
          </p:cNvSpPr>
          <p:nvPr/>
        </p:nvSpPr>
        <p:spPr bwMode="auto">
          <a:xfrm>
            <a:off x="735013" y="6113463"/>
            <a:ext cx="8229600" cy="641350"/>
          </a:xfrm>
          <a:prstGeom prst="rect">
            <a:avLst/>
          </a:prstGeom>
          <a:noFill/>
          <a:ln w="9525">
            <a:noFill/>
            <a:miter lim="800000"/>
            <a:headEnd/>
            <a:tailEnd/>
          </a:ln>
          <a:effectLst/>
        </p:spPr>
        <p:txBody>
          <a:bodyPr>
            <a:spAutoFit/>
          </a:bodyPr>
          <a:lstStyle/>
          <a:p>
            <a:r>
              <a:rPr lang="es-ES"/>
              <a:t>Con este valor del C.B.R.= 19% obtenemos la Ksubrasante = 6.9 Kg/cm3</a:t>
            </a:r>
          </a:p>
          <a:p>
            <a:endParaRPr lang="es-E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s-ES" sz="3000"/>
              <a:t>PAVIMENTOS</a:t>
            </a:r>
          </a:p>
        </p:txBody>
      </p:sp>
      <p:pic>
        <p:nvPicPr>
          <p:cNvPr id="94213" name="Picture 5" descr="fact8"/>
          <p:cNvPicPr>
            <a:picLocks noChangeAspect="1" noChangeArrowheads="1"/>
          </p:cNvPicPr>
          <p:nvPr/>
        </p:nvPicPr>
        <p:blipFill>
          <a:blip r:embed="rId2"/>
          <a:srcRect/>
          <a:stretch>
            <a:fillRect/>
          </a:stretch>
        </p:blipFill>
        <p:spPr bwMode="auto">
          <a:xfrm>
            <a:off x="395288" y="1196975"/>
            <a:ext cx="8424862" cy="4938713"/>
          </a:xfrm>
          <a:prstGeom prst="rect">
            <a:avLst/>
          </a:prstGeom>
          <a:noFill/>
        </p:spPr>
      </p:pic>
      <p:sp>
        <p:nvSpPr>
          <p:cNvPr id="94214" name="Text Box 6"/>
          <p:cNvSpPr txBox="1">
            <a:spLocks noChangeArrowheads="1"/>
          </p:cNvSpPr>
          <p:nvPr/>
        </p:nvSpPr>
        <p:spPr bwMode="auto">
          <a:xfrm>
            <a:off x="447675" y="6040438"/>
            <a:ext cx="8445500" cy="366712"/>
          </a:xfrm>
          <a:prstGeom prst="rect">
            <a:avLst/>
          </a:prstGeom>
          <a:noFill/>
          <a:ln w="9525">
            <a:noFill/>
            <a:miter lim="800000"/>
            <a:headEnd/>
            <a:tailEnd/>
          </a:ln>
          <a:effectLst/>
        </p:spPr>
        <p:txBody>
          <a:bodyPr>
            <a:spAutoFit/>
          </a:bodyPr>
          <a:lstStyle/>
          <a:p>
            <a:r>
              <a:rPr lang="es-ES"/>
              <a:t>Con el valor de Ksubrasante = 6.90 Kg/cm3 encontramos la Ksistema = 95 MPa.</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s-ES" sz="3000"/>
              <a:t>PAVIMENTOS</a:t>
            </a:r>
          </a:p>
        </p:txBody>
      </p:sp>
      <p:pic>
        <p:nvPicPr>
          <p:cNvPr id="95236" name="Picture 4" descr="fact15"/>
          <p:cNvPicPr>
            <a:picLocks noChangeAspect="1" noChangeArrowheads="1"/>
          </p:cNvPicPr>
          <p:nvPr/>
        </p:nvPicPr>
        <p:blipFill>
          <a:blip r:embed="rId2"/>
          <a:srcRect/>
          <a:stretch>
            <a:fillRect/>
          </a:stretch>
        </p:blipFill>
        <p:spPr bwMode="auto">
          <a:xfrm>
            <a:off x="395288" y="1196975"/>
            <a:ext cx="8424862" cy="489585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s-ES" sz="3000"/>
              <a:t>PAVIMENTOS</a:t>
            </a:r>
          </a:p>
        </p:txBody>
      </p:sp>
      <p:pic>
        <p:nvPicPr>
          <p:cNvPr id="96260" name="Picture 4" descr="fact16"/>
          <p:cNvPicPr>
            <a:picLocks noChangeAspect="1" noChangeArrowheads="1"/>
          </p:cNvPicPr>
          <p:nvPr/>
        </p:nvPicPr>
        <p:blipFill>
          <a:blip r:embed="rId2"/>
          <a:srcRect/>
          <a:stretch>
            <a:fillRect/>
          </a:stretch>
        </p:blipFill>
        <p:spPr bwMode="auto">
          <a:xfrm>
            <a:off x="611188" y="1196975"/>
            <a:ext cx="8208962" cy="485140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s-ES" sz="3000"/>
              <a:t>PAVIMENTOS</a:t>
            </a:r>
          </a:p>
        </p:txBody>
      </p:sp>
      <p:graphicFrame>
        <p:nvGraphicFramePr>
          <p:cNvPr id="97285" name="Object 5"/>
          <p:cNvGraphicFramePr>
            <a:graphicFrameLocks noChangeAspect="1"/>
          </p:cNvGraphicFramePr>
          <p:nvPr/>
        </p:nvGraphicFramePr>
        <p:xfrm>
          <a:off x="1258888" y="1397000"/>
          <a:ext cx="6769100" cy="4840288"/>
        </p:xfrm>
        <a:graphic>
          <a:graphicData uri="http://schemas.openxmlformats.org/presentationml/2006/ole">
            <p:oleObj spid="_x0000_s97285" name="Fotografía de Photo Editor" r:id="rId3" imgW="9476190" imgH="8695238" progId="MSPhotoEd.3">
              <p:embed/>
            </p:oleObj>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37" name="Rectangle 313"/>
          <p:cNvSpPr>
            <a:spLocks noGrp="1" noChangeArrowheads="1"/>
          </p:cNvSpPr>
          <p:nvPr>
            <p:ph type="title"/>
          </p:nvPr>
        </p:nvSpPr>
        <p:spPr/>
        <p:txBody>
          <a:bodyPr/>
          <a:lstStyle/>
          <a:p>
            <a:r>
              <a:rPr lang="es-ES" sz="3000"/>
              <a:t>PAVIMENTOS</a:t>
            </a:r>
          </a:p>
        </p:txBody>
      </p:sp>
      <p:sp>
        <p:nvSpPr>
          <p:cNvPr id="52360" name="Rectangle 136"/>
          <p:cNvSpPr>
            <a:spLocks noChangeArrowheads="1"/>
          </p:cNvSpPr>
          <p:nvPr/>
        </p:nvSpPr>
        <p:spPr bwMode="auto">
          <a:xfrm>
            <a:off x="684213" y="1628775"/>
            <a:ext cx="4535487" cy="1158875"/>
          </a:xfrm>
          <a:prstGeom prst="rect">
            <a:avLst/>
          </a:prstGeom>
          <a:noFill/>
          <a:ln w="9525">
            <a:noFill/>
            <a:miter lim="800000"/>
            <a:headEnd/>
            <a:tailEnd/>
          </a:ln>
          <a:effectLst/>
        </p:spPr>
        <p:txBody>
          <a:bodyPr anchor="ctr">
            <a:spAutoFit/>
          </a:bodyPr>
          <a:lstStyle/>
          <a:p>
            <a:pPr>
              <a:tabLst>
                <a:tab pos="1828800" algn="l"/>
                <a:tab pos="3886200" algn="l"/>
              </a:tabLst>
            </a:pPr>
            <a:r>
              <a:rPr lang="es-ES" sz="1000" b="1"/>
              <a:t>Diseño de la P.C.A. Aplicando Factores de Ponderación </a:t>
            </a:r>
            <a:endParaRPr lang="es-ES" sz="1000"/>
          </a:p>
          <a:p>
            <a:pPr>
              <a:tabLst>
                <a:tab pos="1828800" algn="l"/>
                <a:tab pos="3886200" algn="l"/>
              </a:tabLst>
            </a:pPr>
            <a:r>
              <a:rPr lang="es-ES" sz="1000" b="1"/>
              <a:t>(Carriles de 3.35 m)</a:t>
            </a:r>
            <a:endParaRPr lang="es-ES" sz="1000"/>
          </a:p>
          <a:p>
            <a:pPr>
              <a:tabLst>
                <a:tab pos="1828800" algn="l"/>
                <a:tab pos="3886200" algn="l"/>
              </a:tabLst>
            </a:pPr>
            <a:r>
              <a:rPr lang="es-ES" sz="1000"/>
              <a:t>h subbase granular = 25 cm</a:t>
            </a:r>
          </a:p>
          <a:p>
            <a:pPr>
              <a:tabLst>
                <a:tab pos="1828800" algn="l"/>
                <a:tab pos="3886200" algn="l"/>
              </a:tabLst>
            </a:pPr>
            <a:r>
              <a:rPr lang="es-ES" sz="1000"/>
              <a:t>MR = 42 kg/cm</a:t>
            </a:r>
            <a:r>
              <a:rPr lang="es-ES" sz="1000" baseline="30000"/>
              <a:t>2</a:t>
            </a:r>
          </a:p>
          <a:p>
            <a:pPr>
              <a:tabLst>
                <a:tab pos="1828800" algn="l"/>
                <a:tab pos="3886200" algn="l"/>
              </a:tabLst>
            </a:pPr>
            <a:r>
              <a:rPr lang="es-ES" sz="1000"/>
              <a:t>Datos:  </a:t>
            </a:r>
          </a:p>
          <a:p>
            <a:pPr>
              <a:tabLst>
                <a:tab pos="1828800" algn="l"/>
                <a:tab pos="3886200" algn="l"/>
              </a:tabLst>
            </a:pPr>
            <a:r>
              <a:rPr lang="es-ES" sz="1000"/>
              <a:t>E = 300000 kg/cm</a:t>
            </a:r>
            <a:r>
              <a:rPr lang="es-ES" sz="1000" baseline="30000"/>
              <a:t>2</a:t>
            </a:r>
            <a:r>
              <a:rPr lang="es-ES" sz="1000"/>
              <a:t>	k subrasante: 6.9 kg/cm</a:t>
            </a:r>
            <a:r>
              <a:rPr lang="es-ES" sz="1000" baseline="30000"/>
              <a:t>2</a:t>
            </a:r>
          </a:p>
          <a:p>
            <a:pPr>
              <a:tabLst>
                <a:tab pos="1828800" algn="l"/>
                <a:tab pos="3886200" algn="l"/>
              </a:tabLst>
            </a:pPr>
            <a:r>
              <a:rPr lang="es-ES" sz="1000"/>
              <a:t>h (losa) = 23 cm 	k sistema : 95 MPA</a:t>
            </a:r>
          </a:p>
        </p:txBody>
      </p:sp>
      <p:graphicFrame>
        <p:nvGraphicFramePr>
          <p:cNvPr id="52782" name="Group 558"/>
          <p:cNvGraphicFramePr>
            <a:graphicFrameLocks noGrp="1"/>
          </p:cNvGraphicFramePr>
          <p:nvPr>
            <p:ph idx="1"/>
          </p:nvPr>
        </p:nvGraphicFramePr>
        <p:xfrm>
          <a:off x="611188" y="3068638"/>
          <a:ext cx="8291512" cy="2690812"/>
        </p:xfrm>
        <a:graphic>
          <a:graphicData uri="http://schemas.openxmlformats.org/drawingml/2006/table">
            <a:tbl>
              <a:tblPr/>
              <a:tblGrid>
                <a:gridCol w="1277937"/>
                <a:gridCol w="1031875"/>
                <a:gridCol w="1035050"/>
                <a:gridCol w="1033463"/>
                <a:gridCol w="1377950"/>
                <a:gridCol w="1377950"/>
                <a:gridCol w="1157287"/>
              </a:tblGrid>
              <a:tr h="2413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Cargas por ejes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Cargas * Fs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Esfuerzo en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Relación de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de repeticiones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de repeticiones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de fatiga</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la losa</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esfuerzos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admisibles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esperadas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1793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ejes simples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15398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21169000,9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15398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5,50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6,6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3130819,9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15398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2315573,6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179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1793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ejes tandem</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15398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18,00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21,6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842649,55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15398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22,50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0,45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61657,28414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179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 &lt; 100%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68313" y="0"/>
            <a:ext cx="8229600" cy="836613"/>
          </a:xfrm>
        </p:spPr>
        <p:txBody>
          <a:bodyPr/>
          <a:lstStyle/>
          <a:p>
            <a:r>
              <a:rPr lang="es-ES" sz="3000"/>
              <a:t>PAVIMENTOS</a:t>
            </a:r>
          </a:p>
        </p:txBody>
      </p:sp>
      <p:sp>
        <p:nvSpPr>
          <p:cNvPr id="54277"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54276" name="Object 4"/>
          <p:cNvGraphicFramePr>
            <a:graphicFrameLocks noChangeAspect="1"/>
          </p:cNvGraphicFramePr>
          <p:nvPr/>
        </p:nvGraphicFramePr>
        <p:xfrm>
          <a:off x="468313" y="692150"/>
          <a:ext cx="8424862" cy="5976938"/>
        </p:xfrm>
        <a:graphic>
          <a:graphicData uri="http://schemas.openxmlformats.org/presentationml/2006/ole">
            <p:oleObj spid="_x0000_s54276" name="Fotografía de Photo Editor" r:id="rId3" imgW="7689112" imgH="1069189" progId="MSPhotoEd.3">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s-ES"/>
              <a:t>CONTENIDO</a:t>
            </a:r>
          </a:p>
        </p:txBody>
      </p:sp>
      <p:sp>
        <p:nvSpPr>
          <p:cNvPr id="55299" name="Rectangle 3"/>
          <p:cNvSpPr>
            <a:spLocks noGrp="1" noChangeArrowheads="1"/>
          </p:cNvSpPr>
          <p:nvPr>
            <p:ph type="body" idx="1"/>
          </p:nvPr>
        </p:nvSpPr>
        <p:spPr/>
        <p:txBody>
          <a:bodyPr/>
          <a:lstStyle/>
          <a:p>
            <a:r>
              <a:rPr lang="es-ES"/>
              <a:t>Introducción</a:t>
            </a:r>
          </a:p>
          <a:p>
            <a:r>
              <a:rPr lang="es-ES"/>
              <a:t>Vías de Comunicación</a:t>
            </a:r>
          </a:p>
          <a:p>
            <a:r>
              <a:rPr lang="es-ES"/>
              <a:t>Mecánica de Suelos</a:t>
            </a:r>
          </a:p>
          <a:p>
            <a:r>
              <a:rPr lang="es-ES"/>
              <a:t>Pavimentos</a:t>
            </a:r>
          </a:p>
          <a:p>
            <a:r>
              <a:rPr lang="es-ES" b="1"/>
              <a:t>Drenaje</a:t>
            </a:r>
          </a:p>
          <a:p>
            <a:r>
              <a:rPr lang="es-ES"/>
              <a:t>Análisis de Costos</a:t>
            </a:r>
          </a:p>
          <a:p>
            <a:endParaRPr lang="es-E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ES" sz="3000"/>
              <a:t>DRENAJE</a:t>
            </a:r>
          </a:p>
        </p:txBody>
      </p:sp>
      <p:sp>
        <p:nvSpPr>
          <p:cNvPr id="56323" name="Rectangle 3"/>
          <p:cNvSpPr>
            <a:spLocks noGrp="1" noChangeArrowheads="1"/>
          </p:cNvSpPr>
          <p:nvPr>
            <p:ph type="body" sz="half" idx="1"/>
          </p:nvPr>
        </p:nvSpPr>
        <p:spPr>
          <a:xfrm>
            <a:off x="457200" y="1600200"/>
            <a:ext cx="5843588" cy="1757363"/>
          </a:xfrm>
        </p:spPr>
        <p:txBody>
          <a:bodyPr/>
          <a:lstStyle/>
          <a:p>
            <a:r>
              <a:rPr lang="es-ES" sz="1200" b="1"/>
              <a:t>FORMULA DE TALBOT</a:t>
            </a:r>
          </a:p>
          <a:p>
            <a:endParaRPr lang="es-ES" sz="1200"/>
          </a:p>
          <a:p>
            <a:endParaRPr lang="es-ES" sz="1200"/>
          </a:p>
          <a:p>
            <a:r>
              <a:rPr lang="es-ES" sz="1200"/>
              <a:t>en donde:</a:t>
            </a:r>
          </a:p>
          <a:p>
            <a:r>
              <a:rPr lang="es-ES" sz="1200"/>
              <a:t>a, es el área que debe tener la alcantarilla en m</a:t>
            </a:r>
            <a:r>
              <a:rPr lang="es-ES" sz="1200" baseline="30000"/>
              <a:t>2</a:t>
            </a:r>
            <a:r>
              <a:rPr lang="es-ES" sz="1200"/>
              <a:t>.</a:t>
            </a:r>
          </a:p>
          <a:p>
            <a:r>
              <a:rPr lang="es-ES" sz="1200"/>
              <a:t>c, el coeficiente de escurrimiento, función de la naturaleza del área drenada y</a:t>
            </a:r>
          </a:p>
          <a:p>
            <a:r>
              <a:rPr lang="es-ES" sz="1200"/>
              <a:t>A, el área drenada en hectáreas.</a:t>
            </a:r>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56324" name="Object 4"/>
          <p:cNvGraphicFramePr>
            <a:graphicFrameLocks noChangeAspect="1"/>
          </p:cNvGraphicFramePr>
          <p:nvPr/>
        </p:nvGraphicFramePr>
        <p:xfrm>
          <a:off x="900113" y="1989138"/>
          <a:ext cx="1439862" cy="238125"/>
        </p:xfrm>
        <a:graphic>
          <a:graphicData uri="http://schemas.openxmlformats.org/presentationml/2006/ole">
            <p:oleObj spid="_x0000_s56324" name="Ecuación" r:id="rId3" imgW="1244600" imgH="241300" progId="Equation.3">
              <p:embed/>
            </p:oleObj>
          </a:graphicData>
        </a:graphic>
      </p:graphicFrame>
      <p:graphicFrame>
        <p:nvGraphicFramePr>
          <p:cNvPr id="56413" name="Group 93"/>
          <p:cNvGraphicFramePr>
            <a:graphicFrameLocks noGrp="1"/>
          </p:cNvGraphicFramePr>
          <p:nvPr>
            <p:ph sz="half" idx="2"/>
          </p:nvPr>
        </p:nvGraphicFramePr>
        <p:xfrm>
          <a:off x="2411413" y="3429000"/>
          <a:ext cx="4248150" cy="2333625"/>
        </p:xfrm>
        <a:graphic>
          <a:graphicData uri="http://schemas.openxmlformats.org/drawingml/2006/table">
            <a:tbl>
              <a:tblPr/>
              <a:tblGrid>
                <a:gridCol w="2527300"/>
                <a:gridCol w="1720850"/>
              </a:tblGrid>
              <a:tr h="3333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Naturaleza del terreno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Coeficiente</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Terreno plano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0.20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Terreno ligeramente ondulado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0.30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Terreno ondulado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0.50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Lomerío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0.60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Lomerío fuerte</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0.80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Montañoso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0.90 – 1.00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68313" y="0"/>
            <a:ext cx="8229600" cy="765175"/>
          </a:xfrm>
        </p:spPr>
        <p:txBody>
          <a:bodyPr/>
          <a:lstStyle/>
          <a:p>
            <a:r>
              <a:rPr lang="es-ES" sz="3000"/>
              <a:t>DRENAJE</a:t>
            </a:r>
          </a:p>
        </p:txBody>
      </p:sp>
      <p:sp>
        <p:nvSpPr>
          <p:cNvPr id="58373"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58372" name="Object 4"/>
          <p:cNvGraphicFramePr>
            <a:graphicFrameLocks noChangeAspect="1"/>
          </p:cNvGraphicFramePr>
          <p:nvPr/>
        </p:nvGraphicFramePr>
        <p:xfrm>
          <a:off x="755650" y="692150"/>
          <a:ext cx="7777163" cy="6165850"/>
        </p:xfrm>
        <a:graphic>
          <a:graphicData uri="http://schemas.openxmlformats.org/presentationml/2006/ole">
            <p:oleObj spid="_x0000_s58372" name="Fotografía de Photo Editor" r:id="rId3" imgW="6257143" imgH="8314286" progId="MSPhotoEd.3">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s-ES"/>
              <a:t>Introducción</a:t>
            </a:r>
          </a:p>
        </p:txBody>
      </p:sp>
      <p:sp>
        <p:nvSpPr>
          <p:cNvPr id="4099" name="Rectangle 3"/>
          <p:cNvSpPr>
            <a:spLocks noGrp="1" noChangeArrowheads="1"/>
          </p:cNvSpPr>
          <p:nvPr>
            <p:ph type="body" idx="1"/>
          </p:nvPr>
        </p:nvSpPr>
        <p:spPr/>
        <p:txBody>
          <a:bodyPr/>
          <a:lstStyle/>
          <a:p>
            <a:pPr>
              <a:lnSpc>
                <a:spcPct val="90000"/>
              </a:lnSpc>
            </a:pPr>
            <a:r>
              <a:rPr lang="es-ES" sz="2400"/>
              <a:t>El presente estudio comprende la ampliación de la Avenida Teodoro Alvarado Olea, en el tramo comprendido entre la Avenida Francisco de Orellana y la Avenida Dr. Camilo Ponce Enríquez, lo que permitiría acceder a la Vía a Daule, que es una vía de vital importancia para el comercio desde la ciudad de Guayaquil con la parte norte del país.  Gracias a la implementación del tramo de vía propuesto el tráfico vehicular será fluido desde la zona comercial a la zona industrial de la ciudad, lo que agilitará además el desarrollo laboral de los habitantes del sector.</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s-ES" sz="3000"/>
              <a:t>DRENAJE</a:t>
            </a:r>
          </a:p>
        </p:txBody>
      </p:sp>
      <p:sp>
        <p:nvSpPr>
          <p:cNvPr id="60419" name="Rectangle 3"/>
          <p:cNvSpPr>
            <a:spLocks noGrp="1" noChangeArrowheads="1"/>
          </p:cNvSpPr>
          <p:nvPr>
            <p:ph type="body" idx="1"/>
          </p:nvPr>
        </p:nvSpPr>
        <p:spPr/>
        <p:txBody>
          <a:bodyPr/>
          <a:lstStyle/>
          <a:p>
            <a:r>
              <a:rPr lang="es-ES" sz="1200" b="1" i="1"/>
              <a:t>Alcantarilla 1:</a:t>
            </a:r>
            <a:endParaRPr lang="es-ES" sz="1200"/>
          </a:p>
          <a:p>
            <a:r>
              <a:rPr lang="es-ES" sz="1200"/>
              <a:t>Área a drenar:		A = 71.4 Ha.</a:t>
            </a:r>
          </a:p>
          <a:p>
            <a:r>
              <a:rPr lang="es-ES" sz="1200"/>
              <a:t>Coeficiente de escurrimiento:	c = 0.5</a:t>
            </a:r>
          </a:p>
          <a:p>
            <a:r>
              <a:rPr lang="es-ES" sz="1200"/>
              <a:t>Área de la alcantarilla: 						</a:t>
            </a:r>
          </a:p>
          <a:p>
            <a:endParaRPr lang="es-ES" sz="1200"/>
          </a:p>
          <a:p>
            <a:endParaRPr lang="es-ES" sz="1200"/>
          </a:p>
          <a:p>
            <a:r>
              <a:rPr lang="es-ES" sz="1200"/>
              <a:t>Con a = 2.63 m2 se ve la tabla de las secciones transversales por el método de Talbot y la alcantarilla es la siguiente:</a:t>
            </a:r>
          </a:p>
        </p:txBody>
      </p:sp>
      <p:sp>
        <p:nvSpPr>
          <p:cNvPr id="60421" name="Rectangle 5"/>
          <p:cNvSpPr>
            <a:spLocks noChangeArrowheads="1"/>
          </p:cNvSpPr>
          <p:nvPr/>
        </p:nvSpPr>
        <p:spPr bwMode="auto">
          <a:xfrm>
            <a:off x="0" y="22050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0420" name="Object 4"/>
          <p:cNvGraphicFramePr>
            <a:graphicFrameLocks noChangeAspect="1"/>
          </p:cNvGraphicFramePr>
          <p:nvPr/>
        </p:nvGraphicFramePr>
        <p:xfrm>
          <a:off x="2771775" y="3500438"/>
          <a:ext cx="4448175" cy="2447925"/>
        </p:xfrm>
        <a:graphic>
          <a:graphicData uri="http://schemas.openxmlformats.org/presentationml/2006/ole">
            <p:oleObj spid="_x0000_s60420" name="Fotografía de Photo Editor" r:id="rId3" imgW="2123810" imgH="1238423" progId="MSPhotoEd.3">
              <p:embed/>
            </p:oleObj>
          </a:graphicData>
        </a:graphic>
      </p:graphicFrame>
      <p:sp>
        <p:nvSpPr>
          <p:cNvPr id="60422" name="Rectangle 6"/>
          <p:cNvSpPr>
            <a:spLocks noChangeArrowheads="1"/>
          </p:cNvSpPr>
          <p:nvPr/>
        </p:nvSpPr>
        <p:spPr bwMode="auto">
          <a:xfrm>
            <a:off x="1173163" y="5583238"/>
            <a:ext cx="993775" cy="639762"/>
          </a:xfrm>
          <a:prstGeom prst="rect">
            <a:avLst/>
          </a:prstGeom>
          <a:noFill/>
          <a:ln w="9525">
            <a:noFill/>
            <a:miter lim="800000"/>
            <a:headEnd/>
            <a:tailEnd/>
          </a:ln>
          <a:effectLst/>
        </p:spPr>
        <p:txBody>
          <a:bodyPr wrap="none" anchor="ctr">
            <a:spAutoFit/>
          </a:bodyPr>
          <a:lstStyle/>
          <a:p>
            <a:pPr indent="449263"/>
            <a:r>
              <a:rPr lang="es-ES" sz="1200"/>
              <a:t>en donde :</a:t>
            </a:r>
          </a:p>
          <a:p>
            <a:pPr indent="449263"/>
            <a:r>
              <a:rPr lang="es-ES" sz="1200"/>
              <a:t>h = 1.50 m  </a:t>
            </a:r>
          </a:p>
          <a:p>
            <a:pPr indent="449263"/>
            <a:r>
              <a:rPr lang="es-ES" sz="1200"/>
              <a:t>c= 1.50 m</a:t>
            </a:r>
          </a:p>
        </p:txBody>
      </p:sp>
      <p:sp>
        <p:nvSpPr>
          <p:cNvPr id="60426" name="Rectangle 10"/>
          <p:cNvSpPr>
            <a:spLocks noChangeArrowheads="1"/>
          </p:cNvSpPr>
          <p:nvPr/>
        </p:nvSpPr>
        <p:spPr bwMode="auto">
          <a:xfrm>
            <a:off x="0" y="269716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0425" name="Object 9"/>
          <p:cNvGraphicFramePr>
            <a:graphicFrameLocks noChangeAspect="1"/>
          </p:cNvGraphicFramePr>
          <p:nvPr/>
        </p:nvGraphicFramePr>
        <p:xfrm>
          <a:off x="3276600" y="2276475"/>
          <a:ext cx="1028700" cy="495300"/>
        </p:xfrm>
        <a:graphic>
          <a:graphicData uri="http://schemas.openxmlformats.org/presentationml/2006/ole">
            <p:oleObj spid="_x0000_s60425" name="Ecuación" r:id="rId4" imgW="1028254" imgH="495085" progId="Equation.3">
              <p:embed/>
            </p:oleObj>
          </a:graphicData>
        </a:graphic>
      </p:graphicFrame>
      <p:sp>
        <p:nvSpPr>
          <p:cNvPr id="60427" name="Rectangle 11"/>
          <p:cNvSpPr>
            <a:spLocks noChangeArrowheads="1"/>
          </p:cNvSpPr>
          <p:nvPr/>
        </p:nvSpPr>
        <p:spPr bwMode="auto">
          <a:xfrm>
            <a:off x="0" y="319246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0424" name="Object 8"/>
          <p:cNvGraphicFramePr>
            <a:graphicFrameLocks noChangeAspect="1"/>
          </p:cNvGraphicFramePr>
          <p:nvPr/>
        </p:nvGraphicFramePr>
        <p:xfrm>
          <a:off x="3276600" y="2492375"/>
          <a:ext cx="1400175" cy="495300"/>
        </p:xfrm>
        <a:graphic>
          <a:graphicData uri="http://schemas.openxmlformats.org/presentationml/2006/ole">
            <p:oleObj spid="_x0000_s60424" name="Ecuación" r:id="rId5" imgW="1396394" imgH="495085" progId="Equation.3">
              <p:embed/>
            </p:oleObj>
          </a:graphicData>
        </a:graphic>
      </p:graphicFrame>
      <p:sp>
        <p:nvSpPr>
          <p:cNvPr id="60428" name="Rectangle 12"/>
          <p:cNvSpPr>
            <a:spLocks noChangeArrowheads="1"/>
          </p:cNvSpPr>
          <p:nvPr/>
        </p:nvSpPr>
        <p:spPr bwMode="auto">
          <a:xfrm>
            <a:off x="0" y="3687763"/>
            <a:ext cx="4756150" cy="274637"/>
          </a:xfrm>
          <a:prstGeom prst="rect">
            <a:avLst/>
          </a:prstGeom>
          <a:noFill/>
          <a:ln w="9525">
            <a:noFill/>
            <a:miter lim="800000"/>
            <a:headEnd/>
            <a:tailEnd/>
          </a:ln>
          <a:effectLst/>
        </p:spPr>
        <p:txBody>
          <a:bodyPr wrap="none" anchor="ctr">
            <a:spAutoFit/>
          </a:bodyPr>
          <a:lstStyle/>
          <a:p>
            <a:pPr algn="just"/>
            <a:r>
              <a:rPr lang="es-ES" sz="1200">
                <a:ea typeface="Times New Roman" pitchFamily="18" charset="0"/>
                <a:cs typeface="Arial" pitchFamily="34" charset="0"/>
              </a:rPr>
              <a:t>					</a:t>
            </a:r>
            <a:endParaRPr lang="es-ES">
              <a:ea typeface="Times New Roman" pitchFamily="18" charset="0"/>
              <a:cs typeface="Arial" pitchFamily="34" charset="0"/>
            </a:endParaRPr>
          </a:p>
        </p:txBody>
      </p:sp>
      <p:graphicFrame>
        <p:nvGraphicFramePr>
          <p:cNvPr id="60423" name="Object 7"/>
          <p:cNvGraphicFramePr>
            <a:graphicFrameLocks noChangeAspect="1"/>
          </p:cNvGraphicFramePr>
          <p:nvPr/>
        </p:nvGraphicFramePr>
        <p:xfrm>
          <a:off x="3276600" y="2708275"/>
          <a:ext cx="733425" cy="200025"/>
        </p:xfrm>
        <a:graphic>
          <a:graphicData uri="http://schemas.openxmlformats.org/presentationml/2006/ole">
            <p:oleObj spid="_x0000_s60423" name="Ecuación" r:id="rId6" imgW="736600" imgH="203200" progId="Equation.3">
              <p:embed/>
            </p:oleObj>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s-ES" sz="3000"/>
              <a:t>DRENAJE</a:t>
            </a:r>
          </a:p>
        </p:txBody>
      </p:sp>
      <p:graphicFrame>
        <p:nvGraphicFramePr>
          <p:cNvPr id="90116" name="Object 4"/>
          <p:cNvGraphicFramePr>
            <a:graphicFrameLocks noChangeAspect="1"/>
          </p:cNvGraphicFramePr>
          <p:nvPr>
            <p:ph type="body" idx="1"/>
          </p:nvPr>
        </p:nvGraphicFramePr>
        <p:xfrm>
          <a:off x="2700338" y="2924175"/>
          <a:ext cx="4157662" cy="2441575"/>
        </p:xfrm>
        <a:graphic>
          <a:graphicData uri="http://schemas.openxmlformats.org/presentationml/2006/ole">
            <p:oleObj spid="_x0000_s90116" name="Fotografía de Photo Editor" r:id="rId3" imgW="2123810" imgH="1238423" progId="MSPhotoEd.3">
              <p:embed/>
            </p:oleObj>
          </a:graphicData>
        </a:graphic>
      </p:graphicFrame>
      <p:sp>
        <p:nvSpPr>
          <p:cNvPr id="90120" name="Rectangle 8"/>
          <p:cNvSpPr>
            <a:spLocks noChangeArrowheads="1"/>
          </p:cNvSpPr>
          <p:nvPr/>
        </p:nvSpPr>
        <p:spPr bwMode="auto">
          <a:xfrm>
            <a:off x="323850" y="1125538"/>
            <a:ext cx="3862388" cy="822325"/>
          </a:xfrm>
          <a:prstGeom prst="rect">
            <a:avLst/>
          </a:prstGeom>
          <a:noFill/>
          <a:ln w="9525">
            <a:noFill/>
            <a:miter lim="800000"/>
            <a:headEnd/>
            <a:tailEnd/>
          </a:ln>
          <a:effectLst/>
        </p:spPr>
        <p:txBody>
          <a:bodyPr wrap="none" anchor="ctr">
            <a:spAutoFit/>
          </a:bodyPr>
          <a:lstStyle/>
          <a:p>
            <a:pPr algn="just"/>
            <a:r>
              <a:rPr lang="es-ES" sz="1200" b="1" i="1">
                <a:ea typeface="Times New Roman" pitchFamily="18" charset="0"/>
                <a:cs typeface="Arial" pitchFamily="34" charset="0"/>
              </a:rPr>
              <a:t>Alcantarilla 2:</a:t>
            </a:r>
            <a:endParaRPr lang="es-ES" sz="900">
              <a:ea typeface="Times New Roman" pitchFamily="18" charset="0"/>
              <a:cs typeface="Arial" pitchFamily="34" charset="0"/>
            </a:endParaRPr>
          </a:p>
          <a:p>
            <a:pPr algn="just" eaLnBrk="0" hangingPunct="0"/>
            <a:r>
              <a:rPr lang="es-ES" sz="1200">
                <a:ea typeface="Times New Roman" pitchFamily="18" charset="0"/>
                <a:cs typeface="Arial" pitchFamily="34" charset="0"/>
              </a:rPr>
              <a:t>Área a drenar:		A = 131.5 Ha.</a:t>
            </a:r>
            <a:endParaRPr lang="es-ES" sz="900">
              <a:ea typeface="Times New Roman" pitchFamily="18" charset="0"/>
              <a:cs typeface="Arial" pitchFamily="34" charset="0"/>
            </a:endParaRPr>
          </a:p>
          <a:p>
            <a:pPr algn="just" eaLnBrk="0" hangingPunct="0"/>
            <a:r>
              <a:rPr lang="es-ES" sz="1200">
                <a:ea typeface="Times New Roman" pitchFamily="18" charset="0"/>
                <a:cs typeface="Arial" pitchFamily="34" charset="0"/>
              </a:rPr>
              <a:t>Coeficiente de escurrimiento:	c = 0.5</a:t>
            </a:r>
            <a:endParaRPr lang="es-ES" sz="900">
              <a:ea typeface="Times New Roman" pitchFamily="18" charset="0"/>
              <a:cs typeface="Arial" pitchFamily="34" charset="0"/>
            </a:endParaRPr>
          </a:p>
          <a:p>
            <a:pPr algn="just" eaLnBrk="0" hangingPunct="0"/>
            <a:r>
              <a:rPr lang="es-ES" sz="1200">
                <a:ea typeface="Times New Roman" pitchFamily="18" charset="0"/>
                <a:cs typeface="Arial" pitchFamily="34" charset="0"/>
              </a:rPr>
              <a:t>Área de la alcantarilla: 		</a:t>
            </a:r>
            <a:endParaRPr lang="es-ES">
              <a:ea typeface="Times New Roman" pitchFamily="18" charset="0"/>
              <a:cs typeface="Arial" pitchFamily="34" charset="0"/>
            </a:endParaRPr>
          </a:p>
        </p:txBody>
      </p:sp>
      <p:graphicFrame>
        <p:nvGraphicFramePr>
          <p:cNvPr id="90119" name="Object 7"/>
          <p:cNvGraphicFramePr>
            <a:graphicFrameLocks noChangeAspect="1"/>
          </p:cNvGraphicFramePr>
          <p:nvPr/>
        </p:nvGraphicFramePr>
        <p:xfrm>
          <a:off x="3132138" y="1773238"/>
          <a:ext cx="1028700" cy="495300"/>
        </p:xfrm>
        <a:graphic>
          <a:graphicData uri="http://schemas.openxmlformats.org/presentationml/2006/ole">
            <p:oleObj spid="_x0000_s90119" name="Ecuación" r:id="rId4" imgW="1028254" imgH="495085" progId="Equation.3">
              <p:embed/>
            </p:oleObj>
          </a:graphicData>
        </a:graphic>
      </p:graphicFrame>
      <p:sp>
        <p:nvSpPr>
          <p:cNvPr id="90121" name="Rectangle 9"/>
          <p:cNvSpPr>
            <a:spLocks noChangeArrowheads="1"/>
          </p:cNvSpPr>
          <p:nvPr/>
        </p:nvSpPr>
        <p:spPr bwMode="auto">
          <a:xfrm>
            <a:off x="0" y="346551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90118" name="Object 6"/>
          <p:cNvGraphicFramePr>
            <a:graphicFrameLocks noChangeAspect="1"/>
          </p:cNvGraphicFramePr>
          <p:nvPr/>
        </p:nvGraphicFramePr>
        <p:xfrm>
          <a:off x="3132138" y="1989138"/>
          <a:ext cx="1590675" cy="495300"/>
        </p:xfrm>
        <a:graphic>
          <a:graphicData uri="http://schemas.openxmlformats.org/presentationml/2006/ole">
            <p:oleObj spid="_x0000_s90118" name="Ecuación" r:id="rId5" imgW="1586811" imgH="495085" progId="Equation.3">
              <p:embed/>
            </p:oleObj>
          </a:graphicData>
        </a:graphic>
      </p:graphicFrame>
      <p:sp>
        <p:nvSpPr>
          <p:cNvPr id="90122" name="Rectangle 10"/>
          <p:cNvSpPr>
            <a:spLocks noChangeArrowheads="1"/>
          </p:cNvSpPr>
          <p:nvPr/>
        </p:nvSpPr>
        <p:spPr bwMode="auto">
          <a:xfrm>
            <a:off x="0" y="3960813"/>
            <a:ext cx="4756150" cy="274637"/>
          </a:xfrm>
          <a:prstGeom prst="rect">
            <a:avLst/>
          </a:prstGeom>
          <a:noFill/>
          <a:ln w="9525">
            <a:noFill/>
            <a:miter lim="800000"/>
            <a:headEnd/>
            <a:tailEnd/>
          </a:ln>
          <a:effectLst/>
        </p:spPr>
        <p:txBody>
          <a:bodyPr wrap="none" anchor="ctr">
            <a:spAutoFit/>
          </a:bodyPr>
          <a:lstStyle/>
          <a:p>
            <a:pPr algn="just"/>
            <a:r>
              <a:rPr lang="es-ES" sz="1200">
                <a:ea typeface="Times New Roman" pitchFamily="18" charset="0"/>
                <a:cs typeface="Arial" pitchFamily="34" charset="0"/>
              </a:rPr>
              <a:t>					</a:t>
            </a:r>
            <a:endParaRPr lang="es-ES">
              <a:ea typeface="Times New Roman" pitchFamily="18" charset="0"/>
              <a:cs typeface="Arial" pitchFamily="34" charset="0"/>
            </a:endParaRPr>
          </a:p>
        </p:txBody>
      </p:sp>
      <p:graphicFrame>
        <p:nvGraphicFramePr>
          <p:cNvPr id="90117" name="Object 5"/>
          <p:cNvGraphicFramePr>
            <a:graphicFrameLocks noChangeAspect="1"/>
          </p:cNvGraphicFramePr>
          <p:nvPr/>
        </p:nvGraphicFramePr>
        <p:xfrm>
          <a:off x="3132138" y="2276475"/>
          <a:ext cx="752475" cy="200025"/>
        </p:xfrm>
        <a:graphic>
          <a:graphicData uri="http://schemas.openxmlformats.org/presentationml/2006/ole">
            <p:oleObj spid="_x0000_s90117" name="Ecuación" r:id="rId6" imgW="748975" imgH="203112" progId="Equation.3">
              <p:embed/>
            </p:oleObj>
          </a:graphicData>
        </a:graphic>
      </p:graphicFrame>
      <p:sp>
        <p:nvSpPr>
          <p:cNvPr id="90123" name="Rectangle 11"/>
          <p:cNvSpPr>
            <a:spLocks noChangeArrowheads="1"/>
          </p:cNvSpPr>
          <p:nvPr/>
        </p:nvSpPr>
        <p:spPr bwMode="auto">
          <a:xfrm>
            <a:off x="468313" y="2565400"/>
            <a:ext cx="8085137" cy="274638"/>
          </a:xfrm>
          <a:prstGeom prst="rect">
            <a:avLst/>
          </a:prstGeom>
          <a:noFill/>
          <a:ln w="9525">
            <a:noFill/>
            <a:miter lim="800000"/>
            <a:headEnd/>
            <a:tailEnd/>
          </a:ln>
          <a:effectLst/>
        </p:spPr>
        <p:txBody>
          <a:bodyPr wrap="none" anchor="ctr">
            <a:spAutoFit/>
          </a:bodyPr>
          <a:lstStyle/>
          <a:p>
            <a:pPr algn="just"/>
            <a:r>
              <a:rPr lang="es-ES" sz="1200">
                <a:ea typeface="Times New Roman" pitchFamily="18" charset="0"/>
                <a:cs typeface="Arial" pitchFamily="34" charset="0"/>
              </a:rPr>
              <a:t>Con a = 4.17 m</a:t>
            </a:r>
            <a:r>
              <a:rPr lang="es-ES" sz="1200" baseline="30000">
                <a:ea typeface="Times New Roman" pitchFamily="18" charset="0"/>
                <a:cs typeface="Arial" pitchFamily="34" charset="0"/>
              </a:rPr>
              <a:t>2</a:t>
            </a:r>
            <a:r>
              <a:rPr lang="es-ES" sz="1200">
                <a:ea typeface="Times New Roman" pitchFamily="18" charset="0"/>
                <a:cs typeface="Arial" pitchFamily="34" charset="0"/>
              </a:rPr>
              <a:t> se ve la tabla de las secciones transversales por el método de Talbot y la alcantarilla es la siguiente:</a:t>
            </a:r>
            <a:endParaRPr lang="es-ES">
              <a:ea typeface="Times New Roman" pitchFamily="18" charset="0"/>
              <a:cs typeface="Arial" pitchFamily="34" charset="0"/>
            </a:endParaRPr>
          </a:p>
        </p:txBody>
      </p:sp>
      <p:sp>
        <p:nvSpPr>
          <p:cNvPr id="90124" name="Rectangle 12"/>
          <p:cNvSpPr>
            <a:spLocks noChangeArrowheads="1"/>
          </p:cNvSpPr>
          <p:nvPr/>
        </p:nvSpPr>
        <p:spPr bwMode="auto">
          <a:xfrm>
            <a:off x="1081088" y="5511800"/>
            <a:ext cx="908050" cy="639763"/>
          </a:xfrm>
          <a:prstGeom prst="rect">
            <a:avLst/>
          </a:prstGeom>
          <a:noFill/>
          <a:ln w="9525">
            <a:noFill/>
            <a:miter lim="800000"/>
            <a:headEnd/>
            <a:tailEnd/>
          </a:ln>
          <a:effectLst/>
        </p:spPr>
        <p:txBody>
          <a:bodyPr wrap="none" anchor="ctr">
            <a:spAutoFit/>
          </a:bodyPr>
          <a:lstStyle/>
          <a:p>
            <a:pPr algn="ctr"/>
            <a:r>
              <a:rPr lang="es-ES" sz="1200"/>
              <a:t>en donde :</a:t>
            </a:r>
          </a:p>
          <a:p>
            <a:pPr algn="ctr"/>
            <a:r>
              <a:rPr lang="es-ES" sz="1200"/>
              <a:t>h = 1.25 m</a:t>
            </a:r>
          </a:p>
          <a:p>
            <a:pPr algn="ctr"/>
            <a:r>
              <a:rPr lang="es-ES" sz="1200"/>
              <a:t>c = 2.50 m</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s-ES" sz="3000"/>
              <a:t>DRENAJE</a:t>
            </a:r>
          </a:p>
        </p:txBody>
      </p:sp>
      <p:graphicFrame>
        <p:nvGraphicFramePr>
          <p:cNvPr id="91140" name="Object 4"/>
          <p:cNvGraphicFramePr>
            <a:graphicFrameLocks noChangeAspect="1"/>
          </p:cNvGraphicFramePr>
          <p:nvPr>
            <p:ph type="body" idx="1"/>
          </p:nvPr>
        </p:nvGraphicFramePr>
        <p:xfrm>
          <a:off x="2627313" y="2781300"/>
          <a:ext cx="4535487" cy="2643188"/>
        </p:xfrm>
        <a:graphic>
          <a:graphicData uri="http://schemas.openxmlformats.org/presentationml/2006/ole">
            <p:oleObj spid="_x0000_s91140" name="Fotografía de Photo Editor" r:id="rId3" imgW="2123810" imgH="1238423" progId="MSPhotoEd.3">
              <p:embed/>
            </p:oleObj>
          </a:graphicData>
        </a:graphic>
      </p:graphicFrame>
      <p:sp>
        <p:nvSpPr>
          <p:cNvPr id="91144" name="Rectangle 8"/>
          <p:cNvSpPr>
            <a:spLocks noChangeArrowheads="1"/>
          </p:cNvSpPr>
          <p:nvPr/>
        </p:nvSpPr>
        <p:spPr bwMode="auto">
          <a:xfrm>
            <a:off x="395288" y="1052513"/>
            <a:ext cx="3735387" cy="822325"/>
          </a:xfrm>
          <a:prstGeom prst="rect">
            <a:avLst/>
          </a:prstGeom>
          <a:noFill/>
          <a:ln w="9525">
            <a:noFill/>
            <a:miter lim="800000"/>
            <a:headEnd/>
            <a:tailEnd/>
          </a:ln>
          <a:effectLst/>
        </p:spPr>
        <p:txBody>
          <a:bodyPr wrap="none" anchor="ctr">
            <a:spAutoFit/>
          </a:bodyPr>
          <a:lstStyle/>
          <a:p>
            <a:pPr algn="just"/>
            <a:r>
              <a:rPr lang="es-ES" sz="1200" b="1" i="1">
                <a:ea typeface="Times New Roman" pitchFamily="18" charset="0"/>
                <a:cs typeface="Arial" pitchFamily="34" charset="0"/>
              </a:rPr>
              <a:t>Alcantarilla 3:</a:t>
            </a:r>
            <a:endParaRPr lang="es-ES" sz="900">
              <a:ea typeface="Times New Roman" pitchFamily="18" charset="0"/>
              <a:cs typeface="Arial" pitchFamily="34" charset="0"/>
            </a:endParaRPr>
          </a:p>
          <a:p>
            <a:pPr algn="just" eaLnBrk="0" hangingPunct="0"/>
            <a:r>
              <a:rPr lang="es-ES" sz="1200">
                <a:ea typeface="Times New Roman" pitchFamily="18" charset="0"/>
                <a:cs typeface="Arial" pitchFamily="34" charset="0"/>
              </a:rPr>
              <a:t>Área a drenar:		A = 104 Ha.</a:t>
            </a:r>
            <a:endParaRPr lang="es-ES" sz="900">
              <a:ea typeface="Times New Roman" pitchFamily="18" charset="0"/>
              <a:cs typeface="Arial" pitchFamily="34" charset="0"/>
            </a:endParaRPr>
          </a:p>
          <a:p>
            <a:pPr algn="just" eaLnBrk="0" hangingPunct="0"/>
            <a:r>
              <a:rPr lang="es-ES" sz="1200">
                <a:ea typeface="Times New Roman" pitchFamily="18" charset="0"/>
                <a:cs typeface="Arial" pitchFamily="34" charset="0"/>
              </a:rPr>
              <a:t>Coeficiente de escurrimiento:	c = 0.5</a:t>
            </a:r>
            <a:endParaRPr lang="es-ES" sz="900">
              <a:ea typeface="Times New Roman" pitchFamily="18" charset="0"/>
              <a:cs typeface="Arial" pitchFamily="34" charset="0"/>
            </a:endParaRPr>
          </a:p>
          <a:p>
            <a:pPr algn="just" eaLnBrk="0" hangingPunct="0"/>
            <a:r>
              <a:rPr lang="es-ES" sz="1200">
                <a:ea typeface="Times New Roman" pitchFamily="18" charset="0"/>
                <a:cs typeface="Arial" pitchFamily="34" charset="0"/>
              </a:rPr>
              <a:t>Área de la alcantarilla: 		</a:t>
            </a:r>
            <a:endParaRPr lang="es-ES">
              <a:ea typeface="Times New Roman" pitchFamily="18" charset="0"/>
              <a:cs typeface="Arial" pitchFamily="34" charset="0"/>
            </a:endParaRPr>
          </a:p>
        </p:txBody>
      </p:sp>
      <p:graphicFrame>
        <p:nvGraphicFramePr>
          <p:cNvPr id="91143" name="Object 7"/>
          <p:cNvGraphicFramePr>
            <a:graphicFrameLocks noChangeAspect="1"/>
          </p:cNvGraphicFramePr>
          <p:nvPr/>
        </p:nvGraphicFramePr>
        <p:xfrm>
          <a:off x="3184525" y="1628775"/>
          <a:ext cx="1028700" cy="495300"/>
        </p:xfrm>
        <a:graphic>
          <a:graphicData uri="http://schemas.openxmlformats.org/presentationml/2006/ole">
            <p:oleObj spid="_x0000_s91143" name="Ecuación" r:id="rId4" imgW="1028254" imgH="495085" progId="Equation.3">
              <p:embed/>
            </p:oleObj>
          </a:graphicData>
        </a:graphic>
      </p:graphicFrame>
      <p:sp>
        <p:nvSpPr>
          <p:cNvPr id="91145" name="Rectangle 9"/>
          <p:cNvSpPr>
            <a:spLocks noChangeArrowheads="1"/>
          </p:cNvSpPr>
          <p:nvPr/>
        </p:nvSpPr>
        <p:spPr bwMode="auto">
          <a:xfrm>
            <a:off x="0" y="337502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91142" name="Object 6"/>
          <p:cNvGraphicFramePr>
            <a:graphicFrameLocks noChangeAspect="1"/>
          </p:cNvGraphicFramePr>
          <p:nvPr/>
        </p:nvGraphicFramePr>
        <p:xfrm>
          <a:off x="3168650" y="1844675"/>
          <a:ext cx="1476375" cy="495300"/>
        </p:xfrm>
        <a:graphic>
          <a:graphicData uri="http://schemas.openxmlformats.org/presentationml/2006/ole">
            <p:oleObj spid="_x0000_s91142" name="Ecuación" r:id="rId5" imgW="1473200" imgH="495300" progId="Equation.3">
              <p:embed/>
            </p:oleObj>
          </a:graphicData>
        </a:graphic>
      </p:graphicFrame>
      <p:sp>
        <p:nvSpPr>
          <p:cNvPr id="91146" name="Rectangle 10"/>
          <p:cNvSpPr>
            <a:spLocks noChangeArrowheads="1"/>
          </p:cNvSpPr>
          <p:nvPr/>
        </p:nvSpPr>
        <p:spPr bwMode="auto">
          <a:xfrm>
            <a:off x="0" y="3870325"/>
            <a:ext cx="4756150" cy="274638"/>
          </a:xfrm>
          <a:prstGeom prst="rect">
            <a:avLst/>
          </a:prstGeom>
          <a:noFill/>
          <a:ln w="9525">
            <a:noFill/>
            <a:miter lim="800000"/>
            <a:headEnd/>
            <a:tailEnd/>
          </a:ln>
          <a:effectLst/>
        </p:spPr>
        <p:txBody>
          <a:bodyPr wrap="none" anchor="ctr">
            <a:spAutoFit/>
          </a:bodyPr>
          <a:lstStyle/>
          <a:p>
            <a:pPr algn="just"/>
            <a:r>
              <a:rPr lang="es-ES" sz="1200">
                <a:ea typeface="Times New Roman" pitchFamily="18" charset="0"/>
                <a:cs typeface="Arial" pitchFamily="34" charset="0"/>
              </a:rPr>
              <a:t>					</a:t>
            </a:r>
            <a:endParaRPr lang="es-ES">
              <a:ea typeface="Times New Roman" pitchFamily="18" charset="0"/>
              <a:cs typeface="Arial" pitchFamily="34" charset="0"/>
            </a:endParaRPr>
          </a:p>
        </p:txBody>
      </p:sp>
      <p:graphicFrame>
        <p:nvGraphicFramePr>
          <p:cNvPr id="91141" name="Object 5"/>
          <p:cNvGraphicFramePr>
            <a:graphicFrameLocks noChangeAspect="1"/>
          </p:cNvGraphicFramePr>
          <p:nvPr/>
        </p:nvGraphicFramePr>
        <p:xfrm>
          <a:off x="3203575" y="2060575"/>
          <a:ext cx="733425" cy="200025"/>
        </p:xfrm>
        <a:graphic>
          <a:graphicData uri="http://schemas.openxmlformats.org/presentationml/2006/ole">
            <p:oleObj spid="_x0000_s91141" name="Ecuación" r:id="rId6" imgW="736600" imgH="203200" progId="Equation.3">
              <p:embed/>
            </p:oleObj>
          </a:graphicData>
        </a:graphic>
      </p:graphicFrame>
      <p:sp>
        <p:nvSpPr>
          <p:cNvPr id="91147" name="Rectangle 11"/>
          <p:cNvSpPr>
            <a:spLocks noChangeArrowheads="1"/>
          </p:cNvSpPr>
          <p:nvPr/>
        </p:nvSpPr>
        <p:spPr bwMode="auto">
          <a:xfrm>
            <a:off x="323850" y="2133600"/>
            <a:ext cx="8085138" cy="457200"/>
          </a:xfrm>
          <a:prstGeom prst="rect">
            <a:avLst/>
          </a:prstGeom>
          <a:noFill/>
          <a:ln w="9525">
            <a:noFill/>
            <a:miter lim="800000"/>
            <a:headEnd/>
            <a:tailEnd/>
          </a:ln>
          <a:effectLst/>
        </p:spPr>
        <p:txBody>
          <a:bodyPr wrap="none" anchor="ctr">
            <a:spAutoFit/>
          </a:bodyPr>
          <a:lstStyle/>
          <a:p>
            <a:pPr algn="just"/>
            <a:r>
              <a:rPr lang="es-ES" sz="1200">
                <a:ea typeface="Times New Roman" pitchFamily="18" charset="0"/>
                <a:cs typeface="Arial" pitchFamily="34" charset="0"/>
              </a:rPr>
              <a:t> </a:t>
            </a:r>
            <a:endParaRPr lang="es-ES" sz="900">
              <a:ea typeface="Times New Roman" pitchFamily="18" charset="0"/>
              <a:cs typeface="Arial" pitchFamily="34" charset="0"/>
            </a:endParaRPr>
          </a:p>
          <a:p>
            <a:pPr algn="just" eaLnBrk="0" hangingPunct="0"/>
            <a:r>
              <a:rPr lang="es-ES" sz="1200">
                <a:ea typeface="Times New Roman" pitchFamily="18" charset="0"/>
                <a:cs typeface="Arial" pitchFamily="34" charset="0"/>
              </a:rPr>
              <a:t>Con a = 3.52 m</a:t>
            </a:r>
            <a:r>
              <a:rPr lang="es-ES" sz="1200" baseline="30000">
                <a:ea typeface="Times New Roman" pitchFamily="18" charset="0"/>
                <a:cs typeface="Arial" pitchFamily="34" charset="0"/>
              </a:rPr>
              <a:t>2</a:t>
            </a:r>
            <a:r>
              <a:rPr lang="es-ES" sz="1200">
                <a:ea typeface="Times New Roman" pitchFamily="18" charset="0"/>
                <a:cs typeface="Arial" pitchFamily="34" charset="0"/>
              </a:rPr>
              <a:t> se ve la tabla de las secciones transversales por el método de Talbot y la alcantarilla es la siguiente:</a:t>
            </a:r>
            <a:endParaRPr lang="es-ES">
              <a:ea typeface="Times New Roman" pitchFamily="18" charset="0"/>
              <a:cs typeface="Arial" pitchFamily="34" charset="0"/>
            </a:endParaRPr>
          </a:p>
        </p:txBody>
      </p:sp>
      <p:sp>
        <p:nvSpPr>
          <p:cNvPr id="91148" name="Rectangle 12"/>
          <p:cNvSpPr>
            <a:spLocks noChangeArrowheads="1"/>
          </p:cNvSpPr>
          <p:nvPr/>
        </p:nvSpPr>
        <p:spPr bwMode="auto">
          <a:xfrm>
            <a:off x="1152525" y="5583238"/>
            <a:ext cx="908050" cy="639762"/>
          </a:xfrm>
          <a:prstGeom prst="rect">
            <a:avLst/>
          </a:prstGeom>
          <a:noFill/>
          <a:ln w="9525">
            <a:noFill/>
            <a:miter lim="800000"/>
            <a:headEnd/>
            <a:tailEnd/>
          </a:ln>
          <a:effectLst/>
        </p:spPr>
        <p:txBody>
          <a:bodyPr wrap="none" anchor="ctr">
            <a:spAutoFit/>
          </a:bodyPr>
          <a:lstStyle/>
          <a:p>
            <a:pPr algn="ctr"/>
            <a:r>
              <a:rPr lang="es-ES" sz="1200"/>
              <a:t>en donde :</a:t>
            </a:r>
          </a:p>
          <a:p>
            <a:pPr algn="ctr"/>
            <a:r>
              <a:rPr lang="es-ES" sz="1200"/>
              <a:t>h = 1.25 m</a:t>
            </a:r>
          </a:p>
          <a:p>
            <a:pPr algn="ctr"/>
            <a:r>
              <a:rPr lang="es-ES" sz="1200"/>
              <a:t>c = 2.50 m</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s-ES"/>
              <a:t>CONTENIDO</a:t>
            </a:r>
          </a:p>
        </p:txBody>
      </p:sp>
      <p:sp>
        <p:nvSpPr>
          <p:cNvPr id="61443" name="Rectangle 3"/>
          <p:cNvSpPr>
            <a:spLocks noGrp="1" noChangeArrowheads="1"/>
          </p:cNvSpPr>
          <p:nvPr>
            <p:ph type="body" idx="1"/>
          </p:nvPr>
        </p:nvSpPr>
        <p:spPr/>
        <p:txBody>
          <a:bodyPr/>
          <a:lstStyle/>
          <a:p>
            <a:r>
              <a:rPr lang="es-ES"/>
              <a:t>Introducción</a:t>
            </a:r>
          </a:p>
          <a:p>
            <a:r>
              <a:rPr lang="es-ES"/>
              <a:t>Vías de Comunicación</a:t>
            </a:r>
          </a:p>
          <a:p>
            <a:r>
              <a:rPr lang="es-ES"/>
              <a:t>Mecánica de Suelos</a:t>
            </a:r>
          </a:p>
          <a:p>
            <a:r>
              <a:rPr lang="es-ES"/>
              <a:t>Pavimentos</a:t>
            </a:r>
          </a:p>
          <a:p>
            <a:r>
              <a:rPr lang="es-ES"/>
              <a:t>Drenaje</a:t>
            </a:r>
          </a:p>
          <a:p>
            <a:r>
              <a:rPr lang="es-ES" b="1"/>
              <a:t>Análisis de Costos</a:t>
            </a:r>
          </a:p>
          <a:p>
            <a:endParaRPr lang="es-ES" b="1"/>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92" name="Rectangle 28"/>
          <p:cNvSpPr>
            <a:spLocks noGrp="1" noChangeArrowheads="1"/>
          </p:cNvSpPr>
          <p:nvPr>
            <p:ph type="title"/>
          </p:nvPr>
        </p:nvSpPr>
        <p:spPr/>
        <p:txBody>
          <a:bodyPr/>
          <a:lstStyle/>
          <a:p>
            <a:r>
              <a:rPr lang="es-ES" sz="3000"/>
              <a:t>ANALISIS DE COSTOS</a:t>
            </a:r>
          </a:p>
        </p:txBody>
      </p:sp>
      <p:graphicFrame>
        <p:nvGraphicFramePr>
          <p:cNvPr id="62495" name="Group 31"/>
          <p:cNvGraphicFramePr>
            <a:graphicFrameLocks noGrp="1"/>
          </p:cNvGraphicFramePr>
          <p:nvPr>
            <p:ph idx="1"/>
          </p:nvPr>
        </p:nvGraphicFramePr>
        <p:xfrm>
          <a:off x="2411413" y="1557338"/>
          <a:ext cx="4330700" cy="971550"/>
        </p:xfrm>
        <a:graphic>
          <a:graphicData uri="http://schemas.openxmlformats.org/drawingml/2006/table">
            <a:tbl>
              <a:tblPr/>
              <a:tblGrid>
                <a:gridCol w="3111500"/>
                <a:gridCol w="1219200"/>
              </a:tblGrid>
              <a:tr h="207963">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Dirección técnica y administración</a:t>
                      </a:r>
                      <a:endParaRPr kumimoji="0" lang="es-ES" sz="18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cap="fla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10,00%</a:t>
                      </a:r>
                      <a:endParaRPr kumimoji="0" lang="es-ES" sz="1800" b="0" i="0" u="none" strike="noStrike" cap="none" normalizeH="0" baseline="0" smtClean="0">
                        <a:ln>
                          <a:noFill/>
                        </a:ln>
                        <a:solidFill>
                          <a:schemeClr val="tx1"/>
                        </a:solidFill>
                        <a:effectLst/>
                        <a:latin typeface="Arial" pitchFamily="34" charset="0"/>
                      </a:endParaRPr>
                    </a:p>
                  </a:txBody>
                  <a:tcPr horzOverflow="overflow">
                    <a:lnL>
                      <a:noFill/>
                    </a:lnL>
                    <a:lnR cap="flat">
                      <a:noFill/>
                    </a:lnR>
                    <a:lnT cap="flat">
                      <a:noFill/>
                    </a:lnT>
                    <a:lnB>
                      <a:noFill/>
                    </a:lnB>
                    <a:lnTlToBr>
                      <a:noFill/>
                    </a:lnTlToBr>
                    <a:lnBlToTr>
                      <a:noFill/>
                    </a:lnBlToTr>
                    <a:noFill/>
                  </a:tcPr>
                </a:tc>
              </a:tr>
              <a:tr h="130175">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Imprevistos  </a:t>
                      </a:r>
                      <a:endParaRPr kumimoji="0" lang="es-ES" sz="18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3,00%</a:t>
                      </a:r>
                      <a:endParaRPr kumimoji="0" lang="es-ES" sz="1800" b="0"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130175">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Utilidades</a:t>
                      </a:r>
                      <a:endParaRPr kumimoji="0" lang="es-ES" sz="18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15,00%</a:t>
                      </a:r>
                      <a:endParaRPr kumimoji="0" lang="es-ES" sz="1800" b="0"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a:noFill/>
                    </a:lnB>
                    <a:lnTlToBr>
                      <a:noFill/>
                    </a:lnTlToBr>
                    <a:lnBlToTr>
                      <a:noFill/>
                    </a:lnBlToTr>
                    <a:noFill/>
                  </a:tcPr>
                </a:tc>
              </a:tr>
              <a:tr h="207963">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Costo Indirecto                                </a:t>
                      </a:r>
                      <a:endParaRPr kumimoji="0" lang="es-ES" sz="18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a:noFill/>
                    </a:lnT>
                    <a:lnB cap="flat">
                      <a:noFill/>
                    </a:lnB>
                    <a:lnTlToBr>
                      <a:noFill/>
                    </a:lnTlToBr>
                    <a:lnBlToTr>
                      <a:noFill/>
                    </a:lnBlToTr>
                    <a:noFill/>
                  </a:tcPr>
                </a:tc>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28 % de CD</a:t>
                      </a:r>
                      <a:endParaRPr kumimoji="0" lang="es-ES" sz="1800" b="0" i="0" u="none" strike="noStrike" cap="none" normalizeH="0" baseline="0" smtClean="0">
                        <a:ln>
                          <a:noFill/>
                        </a:ln>
                        <a:solidFill>
                          <a:schemeClr val="tx1"/>
                        </a:solidFill>
                        <a:effectLst/>
                        <a:latin typeface="Arial" pitchFamily="34" charset="0"/>
                      </a:endParaRPr>
                    </a:p>
                  </a:txBody>
                  <a:tcPr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28" name="Rectangle 916"/>
          <p:cNvSpPr>
            <a:spLocks noGrp="1" noChangeArrowheads="1"/>
          </p:cNvSpPr>
          <p:nvPr>
            <p:ph type="title"/>
          </p:nvPr>
        </p:nvSpPr>
        <p:spPr>
          <a:xfrm>
            <a:off x="468313" y="0"/>
            <a:ext cx="8229600" cy="765175"/>
          </a:xfrm>
        </p:spPr>
        <p:txBody>
          <a:bodyPr/>
          <a:lstStyle/>
          <a:p>
            <a:r>
              <a:rPr lang="es-ES" sz="3000"/>
              <a:t>Análisis de Costos</a:t>
            </a:r>
          </a:p>
        </p:txBody>
      </p:sp>
      <p:graphicFrame>
        <p:nvGraphicFramePr>
          <p:cNvPr id="65518" name="Group 1006"/>
          <p:cNvGraphicFramePr>
            <a:graphicFrameLocks noGrp="1"/>
          </p:cNvGraphicFramePr>
          <p:nvPr>
            <p:ph idx="1"/>
          </p:nvPr>
        </p:nvGraphicFramePr>
        <p:xfrm>
          <a:off x="827088" y="620713"/>
          <a:ext cx="7643812" cy="4249737"/>
        </p:xfrm>
        <a:graphic>
          <a:graphicData uri="http://schemas.openxmlformats.org/drawingml/2006/table">
            <a:tbl>
              <a:tblPr/>
              <a:tblGrid>
                <a:gridCol w="873125"/>
                <a:gridCol w="242887"/>
                <a:gridCol w="2855913"/>
                <a:gridCol w="788987"/>
                <a:gridCol w="979488"/>
                <a:gridCol w="942975"/>
                <a:gridCol w="960437"/>
              </a:tblGrid>
              <a:tr h="0">
                <a:tc gridSpan="7">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PRESUPUESTO REFERENCIAL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OBRA: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w="25400" cap="flat" cmpd="sng" algn="ctr">
                      <a:solidFill>
                        <a:srgbClr val="000000"/>
                      </a:solidFill>
                      <a:prstDash val="solid"/>
                      <a:round/>
                      <a:headEnd type="none" w="med" len="med"/>
                      <a:tailEnd type="none" w="med" len="med"/>
                    </a:lnT>
                    <a:lnB>
                      <a:noFill/>
                    </a:lnB>
                    <a:lnTlToBr>
                      <a:noFill/>
                    </a:lnTlToBr>
                    <a:lnBlToTr>
                      <a:noFill/>
                    </a:lnBlToTr>
                    <a:noFill/>
                  </a:tcPr>
                </a:tc>
                <a:tc gridSpan="4">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CONSTRUCCION DE LA AVENIDA TEODORO ALVARADO OLEA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254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w="25400" cap="flat" cmpd="sng" algn="ctr">
                      <a:solidFill>
                        <a:srgbClr val="000000"/>
                      </a:solidFill>
                      <a:prstDash val="solid"/>
                      <a:round/>
                      <a:headEnd type="none" w="med" len="med"/>
                      <a:tailEnd type="none" w="med" len="med"/>
                    </a:lnT>
                    <a:lnB>
                      <a:noFill/>
                    </a:lnB>
                    <a:lnTlToBr>
                      <a:noFill/>
                    </a:lnTlToBr>
                    <a:lnBlToTr>
                      <a:noFill/>
                    </a:lnBlToTr>
                    <a:noFill/>
                  </a:tcPr>
                </a:tc>
              </a:tr>
              <a:tr h="0">
                <a:tc gridSpan="6">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Desde la Av. Francisco de Orellana hasta la intersección con la vía a Daule L = 2.730,oo ml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0">
                <a:tc rowSpan="2"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RUBRO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es-ES"/>
                    </a:p>
                  </a:txBody>
                  <a:tcPr/>
                </a:tc>
                <a:tc row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DESCRIPCION</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UNIDAD</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CANTIDAD</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PRECIO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PRECIO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0">
                <a:tc gridSpan="2" vMerge="1">
                  <a:txBody>
                    <a:bodyPr/>
                    <a:lstStyle/>
                    <a:p>
                      <a:endParaRPr lang="es-ES"/>
                    </a:p>
                  </a:txBody>
                  <a:tcPr/>
                </a:tc>
                <a:tc hMerge="1"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UNITARIO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TOTAL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80975">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302-1E</a:t>
                      </a:r>
                      <a:endParaRPr kumimoji="0" lang="es-ES" sz="600" b="0" i="0" u="none" strike="noStrike" cap="none" normalizeH="0" baseline="0" smtClean="0">
                        <a:ln>
                          <a:noFill/>
                        </a:ln>
                        <a:solidFill>
                          <a:schemeClr val="tx1"/>
                        </a:solidFill>
                        <a:effectLst/>
                        <a:latin typeface="Arial" pitchFamily="34" charset="0"/>
                      </a:endParaRP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Limpieza y desbroce</a:t>
                      </a:r>
                      <a:endParaRPr kumimoji="0" lang="es-ES" sz="600" b="0" i="0" u="none" strike="noStrike" cap="none" normalizeH="0" baseline="0" smtClean="0">
                        <a:ln>
                          <a:noFill/>
                        </a:ln>
                        <a:solidFill>
                          <a:schemeClr val="tx1"/>
                        </a:solidFill>
                        <a:effectLst/>
                        <a:latin typeface="Arial" pitchFamily="34" charset="0"/>
                      </a:endParaRP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ha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321.78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1287.12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2860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303-2(1)E</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Excavación sin  clasificar (inc. Desalojo)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a:t>
                      </a:r>
                      <a:r>
                        <a:rPr kumimoji="0" lang="es-ES" sz="600" b="0" i="0" u="none" strike="noStrike" cap="none" normalizeH="0" baseline="30000" smtClean="0">
                          <a:ln>
                            <a:noFill/>
                          </a:ln>
                          <a:solidFill>
                            <a:schemeClr val="tx1"/>
                          </a:solidFill>
                          <a:effectLst/>
                          <a:latin typeface="Times New Roman" pitchFamily="18" charset="0"/>
                          <a:cs typeface="Times New Roman" pitchFamily="18" charset="0"/>
                        </a:rPr>
                        <a:t>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54.607,22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2,75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150.169,86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307-2(1)</a:t>
                      </a:r>
                      <a:endParaRPr kumimoji="0" lang="es-ES" sz="600" b="0" i="0" u="none" strike="noStrike" cap="none" normalizeH="0" baseline="0" smtClean="0">
                        <a:ln>
                          <a:noFill/>
                        </a:ln>
                        <a:solidFill>
                          <a:schemeClr val="tx1"/>
                        </a:solidFill>
                        <a:effectLst/>
                        <a:latin typeface="Arial" pitchFamily="34" charset="0"/>
                      </a:endParaRP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Excavación y desalojo para estructuras menores (inc. Desalojo)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a:t>
                      </a:r>
                      <a:r>
                        <a:rPr kumimoji="0" lang="es-ES" sz="600" b="0" i="0" u="none" strike="noStrike" cap="none" normalizeH="0" baseline="30000" smtClean="0">
                          <a:ln>
                            <a:noFill/>
                          </a:ln>
                          <a:solidFill>
                            <a:schemeClr val="tx1"/>
                          </a:solidFill>
                          <a:effectLst/>
                          <a:latin typeface="Times New Roman" pitchFamily="18" charset="0"/>
                          <a:cs typeface="Times New Roman" pitchFamily="18" charset="0"/>
                        </a:rPr>
                        <a:t>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1.064,25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0,95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1.009,87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304-1(1)E</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Material de préstamo local (inc. Tendido y compactado)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a:t>
                      </a:r>
                      <a:r>
                        <a:rPr kumimoji="0" lang="es-ES" sz="600" b="0" i="0" u="none" strike="noStrike" cap="none" normalizeH="0" baseline="30000" smtClean="0">
                          <a:ln>
                            <a:noFill/>
                          </a:ln>
                          <a:solidFill>
                            <a:schemeClr val="tx1"/>
                          </a:solidFill>
                          <a:effectLst/>
                          <a:latin typeface="Times New Roman" pitchFamily="18" charset="0"/>
                          <a:cs typeface="Times New Roman" pitchFamily="18" charset="0"/>
                        </a:rPr>
                        <a:t>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630,95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4,11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2.593,01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304-1(2)1E</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Material de préstamo importado (inc. Tendido y compactado)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a:t>
                      </a:r>
                      <a:r>
                        <a:rPr kumimoji="0" lang="es-ES" sz="600" b="0" i="0" u="none" strike="noStrike" cap="none" normalizeH="0" baseline="30000" smtClean="0">
                          <a:ln>
                            <a:noFill/>
                          </a:ln>
                          <a:solidFill>
                            <a:schemeClr val="tx1"/>
                          </a:solidFill>
                          <a:effectLst/>
                          <a:latin typeface="Times New Roman" pitchFamily="18" charset="0"/>
                          <a:cs typeface="Times New Roman" pitchFamily="18" charset="0"/>
                        </a:rPr>
                        <a:t>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5.000,00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12,7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63.483,38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403-1(2)E</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Sub-base clase I (inc. Transporte)</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a:t>
                      </a:r>
                      <a:r>
                        <a:rPr kumimoji="0" lang="es-ES" sz="600" b="0" i="0" u="none" strike="noStrike" cap="none" normalizeH="0" baseline="30000" smtClean="0">
                          <a:ln>
                            <a:noFill/>
                          </a:ln>
                          <a:solidFill>
                            <a:schemeClr val="tx1"/>
                          </a:solidFill>
                          <a:effectLst/>
                          <a:latin typeface="Times New Roman" pitchFamily="18" charset="0"/>
                          <a:cs typeface="Times New Roman" pitchFamily="18" charset="0"/>
                        </a:rPr>
                        <a:t>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13.650,00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20,09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274.277,75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405-8 1E</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Pavimento de hormigón de cemento Portland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a:t>
                      </a:r>
                      <a:r>
                        <a:rPr kumimoji="0" lang="es-ES" sz="600" b="0" i="0" u="none" strike="noStrike" cap="none" normalizeH="0" baseline="30000" smtClean="0">
                          <a:ln>
                            <a:noFill/>
                          </a:ln>
                          <a:solidFill>
                            <a:schemeClr val="tx1"/>
                          </a:solidFill>
                          <a:effectLst/>
                          <a:latin typeface="Times New Roman" pitchFamily="18" charset="0"/>
                          <a:cs typeface="Times New Roman" pitchFamily="18" charset="0"/>
                        </a:rPr>
                        <a:t>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9.167,34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139,06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1.274.787,35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F´c = 280 kg/cm</a:t>
                      </a:r>
                      <a:r>
                        <a:rPr kumimoji="0" lang="es-ES" sz="600" b="0" i="0" u="none" strike="noStrike" cap="none" normalizeH="0" baseline="30000" smtClean="0">
                          <a:ln>
                            <a:noFill/>
                          </a:ln>
                          <a:solidFill>
                            <a:schemeClr val="tx1"/>
                          </a:solidFill>
                          <a:effectLst/>
                          <a:latin typeface="Times New Roman" pitchFamily="18" charset="0"/>
                          <a:cs typeface="Times New Roman" pitchFamily="18" charset="0"/>
                        </a:rPr>
                        <a:t>2</a:t>
                      </a: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 (inc. Relleno de juntas) e = 0.23m</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405-8(2)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Acero de refuerzo Fy = 4200kg/cm</a:t>
                      </a:r>
                      <a:r>
                        <a:rPr kumimoji="0" lang="es-ES" sz="600" b="0" i="0" u="none" strike="noStrike" cap="none" normalizeH="0" baseline="30000" smtClean="0">
                          <a:ln>
                            <a:noFill/>
                          </a:ln>
                          <a:solidFill>
                            <a:schemeClr val="tx1"/>
                          </a:solidFill>
                          <a:effectLst/>
                          <a:latin typeface="Times New Roman" pitchFamily="18" charset="0"/>
                          <a:cs typeface="Times New Roman" pitchFamily="18" charset="0"/>
                        </a:rPr>
                        <a:t>2</a:t>
                      </a: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 (pavimento)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Kg.</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110.402,08</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0,91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100.757,64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609-2E</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Cámara de revisión (inc. Tapa y cerco metálico)</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un</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1.335,56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4.006,67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607-(3)1E</a:t>
                      </a:r>
                      <a:endParaRPr kumimoji="0" lang="es-ES" sz="600" b="0" i="0" u="none" strike="noStrike" cap="none" normalizeH="0" baseline="0" smtClean="0">
                        <a:ln>
                          <a:noFill/>
                        </a:ln>
                        <a:solidFill>
                          <a:schemeClr val="tx1"/>
                        </a:solidFill>
                        <a:effectLst/>
                        <a:latin typeface="Arial" pitchFamily="34" charset="0"/>
                      </a:endParaRP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Sumidero sencillo de hormigón simple (Inc. Rejilla y excavación)</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un</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14</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164,81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2.307,29</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610-(1)1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Bordillo cuneta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5.460,00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21,03</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114.812,42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610-(1)2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Bordillo parterre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5.460,00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15,11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82.503,57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609-2(05)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Aceras (e = 0.08m) </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a:t>
                      </a:r>
                      <a:r>
                        <a:rPr kumimoji="0" lang="es-ES" sz="600" b="0" i="0" u="none" strike="noStrike" cap="none" normalizeH="0" baseline="30000" smtClean="0">
                          <a:ln>
                            <a:noFill/>
                          </a:ln>
                          <a:solidFill>
                            <a:schemeClr val="tx1"/>
                          </a:solidFill>
                          <a:effectLst/>
                          <a:latin typeface="Times New Roman" pitchFamily="18" charset="0"/>
                          <a:cs typeface="Times New Roman" pitchFamily="18" charset="0"/>
                        </a:rPr>
                        <a:t>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8.190,00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10,96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89.739,36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608-(6)1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Canal de drenaje de HS f´c = 210 kg/cm</a:t>
                      </a:r>
                      <a:r>
                        <a:rPr kumimoji="0" lang="es-ES" sz="600" b="0" i="0" u="none" strike="noStrike" cap="none" normalizeH="0" baseline="30000" smtClean="0">
                          <a:ln>
                            <a:noFill/>
                          </a:ln>
                          <a:solidFill>
                            <a:schemeClr val="tx1"/>
                          </a:solidFill>
                          <a:effectLst/>
                          <a:latin typeface="Times New Roman" pitchFamily="18" charset="0"/>
                          <a:cs typeface="Times New Roman" pitchFamily="18" charset="0"/>
                        </a:rPr>
                        <a:t>2</a:t>
                      </a: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 (cuneta)</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21,27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1.275,96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705-3.02</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Señalización horizontal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2.730,00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1,86</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5.085,05</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605-1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Sub-dren</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ml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60</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15,67</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0" i="0" u="none" strike="noStrike" cap="none" normalizeH="0" baseline="0" smtClean="0">
                          <a:ln>
                            <a:noFill/>
                          </a:ln>
                          <a:solidFill>
                            <a:schemeClr val="tx1"/>
                          </a:solidFill>
                          <a:effectLst/>
                          <a:latin typeface="Times New Roman" pitchFamily="18" charset="0"/>
                          <a:cs typeface="Times New Roman" pitchFamily="18" charset="0"/>
                        </a:rPr>
                        <a:t>940,01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0">
                <a:tc gridSpan="6">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COSTO TOTAL DE OBRA CIVIL</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600" b="1" i="0" u="none" strike="noStrike" cap="none" normalizeH="0" baseline="0" smtClean="0">
                          <a:ln>
                            <a:noFill/>
                          </a:ln>
                          <a:solidFill>
                            <a:schemeClr val="tx1"/>
                          </a:solidFill>
                          <a:effectLst/>
                          <a:latin typeface="Times New Roman" pitchFamily="18" charset="0"/>
                          <a:cs typeface="Times New Roman" pitchFamily="18" charset="0"/>
                        </a:rPr>
                        <a:t>2.169.036.31</a:t>
                      </a:r>
                      <a:endParaRPr kumimoji="0" lang="es-ES" sz="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5517" name="Rectangle 1005"/>
          <p:cNvSpPr>
            <a:spLocks noChangeArrowheads="1"/>
          </p:cNvSpPr>
          <p:nvPr/>
        </p:nvSpPr>
        <p:spPr bwMode="auto">
          <a:xfrm>
            <a:off x="468313" y="5084763"/>
            <a:ext cx="8229600" cy="896937"/>
          </a:xfrm>
          <a:prstGeom prst="rect">
            <a:avLst/>
          </a:prstGeom>
          <a:noFill/>
          <a:ln w="9525">
            <a:noFill/>
            <a:miter lim="800000"/>
            <a:headEnd/>
            <a:tailEnd/>
          </a:ln>
          <a:effectLst/>
        </p:spPr>
        <p:txBody>
          <a:bodyPr/>
          <a:lstStyle/>
          <a:p>
            <a:pPr marL="342900" indent="-342900">
              <a:spcBef>
                <a:spcPct val="20000"/>
              </a:spcBef>
              <a:buFontTx/>
              <a:buChar char="•"/>
            </a:pPr>
            <a:r>
              <a:rPr lang="es-ES" sz="1400" b="1"/>
              <a:t>Costo del Proyecto</a:t>
            </a:r>
            <a:endParaRPr lang="es-ES" sz="1400"/>
          </a:p>
          <a:p>
            <a:pPr marL="342900" indent="-342900">
              <a:spcBef>
                <a:spcPct val="20000"/>
              </a:spcBef>
              <a:buFontTx/>
              <a:buChar char="•"/>
            </a:pPr>
            <a:r>
              <a:rPr lang="es-ES" sz="1400"/>
              <a:t>Siendo el costo total del proyecto $ 2.169.036,31 dólares, y la longitud total del proyecto de 2,73 kilómetros, el costo del kilómetro de proyecto es $ 794.518,79.</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5"/>
          <p:cNvSpPr>
            <a:spLocks noGrp="1" noChangeArrowheads="1"/>
          </p:cNvSpPr>
          <p:nvPr>
            <p:ph type="title"/>
          </p:nvPr>
        </p:nvSpPr>
        <p:spPr>
          <a:xfrm>
            <a:off x="539750" y="188913"/>
            <a:ext cx="8229600" cy="908050"/>
          </a:xfrm>
        </p:spPr>
        <p:txBody>
          <a:bodyPr/>
          <a:lstStyle/>
          <a:p>
            <a:r>
              <a:rPr lang="es-ES" sz="3000"/>
              <a:t>CONCLUSIONES</a:t>
            </a:r>
          </a:p>
        </p:txBody>
      </p:sp>
      <p:sp>
        <p:nvSpPr>
          <p:cNvPr id="66566" name="Rectangle 6"/>
          <p:cNvSpPr>
            <a:spLocks noChangeArrowheads="1"/>
          </p:cNvSpPr>
          <p:nvPr/>
        </p:nvSpPr>
        <p:spPr bwMode="auto">
          <a:xfrm>
            <a:off x="539750" y="1196975"/>
            <a:ext cx="8280400" cy="4781550"/>
          </a:xfrm>
          <a:prstGeom prst="rect">
            <a:avLst/>
          </a:prstGeom>
          <a:noFill/>
          <a:ln w="9525">
            <a:noFill/>
            <a:miter lim="800000"/>
            <a:headEnd/>
            <a:tailEnd/>
          </a:ln>
          <a:effectLst/>
        </p:spPr>
        <p:txBody>
          <a:bodyPr anchor="ctr">
            <a:spAutoFit/>
          </a:bodyPr>
          <a:lstStyle/>
          <a:p>
            <a:pPr>
              <a:buFontTx/>
              <a:buChar char="•"/>
              <a:tabLst>
                <a:tab pos="800100" algn="l"/>
                <a:tab pos="1828800" algn="l"/>
                <a:tab pos="3886200" algn="l"/>
              </a:tabLst>
            </a:pPr>
            <a:r>
              <a:rPr lang="es-ES" sz="2200"/>
              <a:t>La vía se convierte en un importante proyecto que permite una mayor facilidad y comodidad para el conductor que desea viajar desde el norte de la Ciudad hasta el sector industrial de mayor crecimiento en la urbe.</a:t>
            </a:r>
          </a:p>
          <a:p>
            <a:pPr>
              <a:buFontTx/>
              <a:buChar char="•"/>
              <a:tabLst>
                <a:tab pos="800100" algn="l"/>
                <a:tab pos="1828800" algn="l"/>
                <a:tab pos="3886200" algn="l"/>
              </a:tabLst>
            </a:pPr>
            <a:r>
              <a:rPr lang="es-ES" sz="2200"/>
              <a:t>El terreno sobre el que se desarrolla el proyecto es de tipo ondulado, por cuanto las pendientes predominantes están entre valores de 3.5% y 12%.</a:t>
            </a:r>
          </a:p>
          <a:p>
            <a:pPr>
              <a:buFontTx/>
              <a:buChar char="•"/>
              <a:tabLst>
                <a:tab pos="800100" algn="l"/>
                <a:tab pos="1828800" algn="l"/>
                <a:tab pos="3886200" algn="l"/>
              </a:tabLst>
            </a:pPr>
            <a:r>
              <a:rPr lang="es-ES" sz="2200"/>
              <a:t>La vía es de tipo II, esta clasificación obedece al  tráfico promedio diario anual (T.P.D.A.) que se cálculo entre 1000 y 3000 vehículos en cada sentido.  El ancho de los carriles para este tipo de carretera es de 3,65 metros, en este proyecto se consideró necesario hacer una vía de 2 carriles en dos sentidos.</a:t>
            </a:r>
          </a:p>
          <a:p>
            <a:pPr>
              <a:buFontTx/>
              <a:buChar char="•"/>
              <a:tabLst>
                <a:tab pos="800100" algn="l"/>
                <a:tab pos="1828800" algn="l"/>
                <a:tab pos="3886200" algn="l"/>
              </a:tabLst>
            </a:pPr>
            <a:r>
              <a:rPr lang="es-ES" sz="2200"/>
              <a:t>Los espaldones para carretera de tipo II en terreno ondulado son de 1,50 metros.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s-ES" sz="3400"/>
              <a:t>CONCLUSIONES</a:t>
            </a:r>
          </a:p>
        </p:txBody>
      </p:sp>
      <p:sp>
        <p:nvSpPr>
          <p:cNvPr id="98307" name="Rectangle 3"/>
          <p:cNvSpPr>
            <a:spLocks noGrp="1" noChangeArrowheads="1"/>
          </p:cNvSpPr>
          <p:nvPr>
            <p:ph type="body" idx="1"/>
          </p:nvPr>
        </p:nvSpPr>
        <p:spPr>
          <a:xfrm>
            <a:off x="468313" y="1341438"/>
            <a:ext cx="8229600" cy="4967287"/>
          </a:xfrm>
        </p:spPr>
        <p:txBody>
          <a:bodyPr/>
          <a:lstStyle/>
          <a:p>
            <a:pPr>
              <a:lnSpc>
                <a:spcPct val="80000"/>
              </a:lnSpc>
            </a:pPr>
            <a:r>
              <a:rPr lang="es-ES" sz="2300"/>
              <a:t>Debido a la calidad del terreno, es necesario utilizar materiales de mejoramiento en la mayoría de los tramos de la misma, para poder luego construir sobre el mismo la estructura de pavimento necesaria para soportar la carga del tráfico considerado para el proyecto.</a:t>
            </a:r>
          </a:p>
          <a:p>
            <a:pPr>
              <a:lnSpc>
                <a:spcPct val="80000"/>
              </a:lnSpc>
            </a:pPr>
            <a:r>
              <a:rPr lang="es-ES" sz="2300"/>
              <a:t>El espesor del pavimento rígido obedece a especificaciones urbanas para avenidas dentro de la ciudad, y es suficiente para soportar la carga de tráfico durante los 20 años de vida útil del proyecto.</a:t>
            </a:r>
          </a:p>
          <a:p>
            <a:pPr>
              <a:lnSpc>
                <a:spcPct val="80000"/>
              </a:lnSpc>
            </a:pPr>
            <a:r>
              <a:rPr lang="es-ES" sz="2300"/>
              <a:t>Las pendientes del terreno permitieron diseñar un sistema de drenaje que conduce la precipitación a cauces naturales existentes en el sector.</a:t>
            </a:r>
          </a:p>
          <a:p>
            <a:pPr>
              <a:lnSpc>
                <a:spcPct val="80000"/>
              </a:lnSpc>
            </a:pPr>
            <a:r>
              <a:rPr lang="es-ES" sz="2300"/>
              <a:t>El costo indirecto del proyecto asciende a un 28%, debido a que se considera un costo administrativo racional del 10%, una utilidad del 15% y costos de imprevistos del 3%.</a:t>
            </a:r>
          </a:p>
          <a:p>
            <a:pPr>
              <a:lnSpc>
                <a:spcPct val="80000"/>
              </a:lnSpc>
            </a:pPr>
            <a:endParaRPr lang="es-ES" sz="230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s-ES" sz="3000"/>
              <a:t>RECOMENDACIONES</a:t>
            </a:r>
          </a:p>
        </p:txBody>
      </p:sp>
      <p:sp>
        <p:nvSpPr>
          <p:cNvPr id="67587" name="Rectangle 3"/>
          <p:cNvSpPr>
            <a:spLocks noGrp="1" noChangeArrowheads="1"/>
          </p:cNvSpPr>
          <p:nvPr>
            <p:ph type="body" idx="1"/>
          </p:nvPr>
        </p:nvSpPr>
        <p:spPr>
          <a:xfrm>
            <a:off x="457200" y="1268413"/>
            <a:ext cx="8229600" cy="4857750"/>
          </a:xfrm>
        </p:spPr>
        <p:txBody>
          <a:bodyPr/>
          <a:lstStyle/>
          <a:p>
            <a:pPr>
              <a:lnSpc>
                <a:spcPct val="80000"/>
              </a:lnSpc>
            </a:pPr>
            <a:r>
              <a:rPr lang="es-ES" sz="2200"/>
              <a:t>El hormigón hidráulico que se utilice para la construcción del pavimento de la vía debe tener una resistencia igual o mayor a  350 Kg / cm</a:t>
            </a:r>
            <a:r>
              <a:rPr lang="es-ES" sz="2200" baseline="30000"/>
              <a:t>2</a:t>
            </a:r>
            <a:r>
              <a:rPr lang="es-ES" sz="2200"/>
              <a:t>, por cuanto la cantidad de vehículos calculada para el tráfico proyectado produce un gran esfuerzo a la fatiga, lo que afecta la vida útil del pavimento.</a:t>
            </a:r>
          </a:p>
          <a:p>
            <a:pPr>
              <a:lnSpc>
                <a:spcPct val="80000"/>
              </a:lnSpc>
            </a:pPr>
            <a:r>
              <a:rPr lang="es-ES" sz="2200"/>
              <a:t>El hormigón que se utilice para la construcción de las alcantarillas debe tener una resistencia igual o superior a 280 Kg / cm</a:t>
            </a:r>
            <a:r>
              <a:rPr lang="es-ES" sz="2200" baseline="30000"/>
              <a:t>2</a:t>
            </a:r>
            <a:r>
              <a:rPr lang="es-ES" sz="2200"/>
              <a:t>.</a:t>
            </a:r>
          </a:p>
          <a:p>
            <a:pPr>
              <a:lnSpc>
                <a:spcPct val="80000"/>
              </a:lnSpc>
            </a:pPr>
            <a:r>
              <a:rPr lang="es-ES" sz="2200"/>
              <a:t>El material de mejoramiento del terreno que se emplee para el proyecto debe tener un CBR mínimo del 19%, con lo que se garantiza que la losa de hormigón pueda distribuir las cargas uniformemente.</a:t>
            </a:r>
          </a:p>
          <a:p>
            <a:pPr>
              <a:lnSpc>
                <a:spcPct val="80000"/>
              </a:lnSpc>
            </a:pPr>
            <a:r>
              <a:rPr lang="es-ES" sz="2200"/>
              <a:t>El material de préstamo local debe tener igual o mejor calidad que la del terreno natural, lo que deberá comprobarse mediante pruebas de laboratorio antes de su aceptación para la formación de la subrasante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ES"/>
              <a:t>CONTENIDO</a:t>
            </a:r>
          </a:p>
        </p:txBody>
      </p:sp>
      <p:sp>
        <p:nvSpPr>
          <p:cNvPr id="5123" name="Rectangle 3"/>
          <p:cNvSpPr>
            <a:spLocks noGrp="1" noChangeArrowheads="1"/>
          </p:cNvSpPr>
          <p:nvPr>
            <p:ph type="body" idx="1"/>
          </p:nvPr>
        </p:nvSpPr>
        <p:spPr/>
        <p:txBody>
          <a:bodyPr/>
          <a:lstStyle/>
          <a:p>
            <a:r>
              <a:rPr lang="es-ES"/>
              <a:t>Introducción</a:t>
            </a:r>
          </a:p>
          <a:p>
            <a:r>
              <a:rPr lang="es-ES" b="1"/>
              <a:t>Vías de Comunicación</a:t>
            </a:r>
          </a:p>
          <a:p>
            <a:r>
              <a:rPr lang="es-ES"/>
              <a:t>Mecánica de Suelos</a:t>
            </a:r>
          </a:p>
          <a:p>
            <a:r>
              <a:rPr lang="es-ES"/>
              <a:t>Pavimentos</a:t>
            </a:r>
          </a:p>
          <a:p>
            <a:r>
              <a:rPr lang="es-ES"/>
              <a:t>Drenaje</a:t>
            </a:r>
          </a:p>
          <a:p>
            <a:r>
              <a:rPr lang="es-ES"/>
              <a:t>Análisis de Costos</a:t>
            </a:r>
          </a:p>
          <a:p>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 sz="3000" b="1"/>
              <a:t>VIAS DE COMUNICACION</a:t>
            </a:r>
          </a:p>
        </p:txBody>
      </p:sp>
      <p:sp>
        <p:nvSpPr>
          <p:cNvPr id="6623" name="Text Box 479"/>
          <p:cNvSpPr txBox="1">
            <a:spLocks noChangeArrowheads="1"/>
          </p:cNvSpPr>
          <p:nvPr/>
        </p:nvSpPr>
        <p:spPr bwMode="auto">
          <a:xfrm>
            <a:off x="735013" y="4673600"/>
            <a:ext cx="7940675" cy="366713"/>
          </a:xfrm>
          <a:prstGeom prst="rect">
            <a:avLst/>
          </a:prstGeom>
          <a:noFill/>
          <a:ln w="9525">
            <a:noFill/>
            <a:miter lim="800000"/>
            <a:headEnd/>
            <a:tailEnd/>
          </a:ln>
          <a:effectLst/>
        </p:spPr>
        <p:txBody>
          <a:bodyPr>
            <a:spAutoFit/>
          </a:bodyPr>
          <a:lstStyle/>
          <a:p>
            <a:endParaRPr lang="es-ES"/>
          </a:p>
        </p:txBody>
      </p:sp>
      <p:graphicFrame>
        <p:nvGraphicFramePr>
          <p:cNvPr id="6819" name="Group 675"/>
          <p:cNvGraphicFramePr>
            <a:graphicFrameLocks noGrp="1"/>
          </p:cNvGraphicFramePr>
          <p:nvPr>
            <p:ph sz="half" idx="2"/>
          </p:nvPr>
        </p:nvGraphicFramePr>
        <p:xfrm>
          <a:off x="684213" y="1600200"/>
          <a:ext cx="8002587" cy="4060826"/>
        </p:xfrm>
        <a:graphic>
          <a:graphicData uri="http://schemas.openxmlformats.org/drawingml/2006/table">
            <a:tbl>
              <a:tblPr/>
              <a:tblGrid>
                <a:gridCol w="1716087"/>
                <a:gridCol w="1584325"/>
                <a:gridCol w="1535113"/>
                <a:gridCol w="1749425"/>
                <a:gridCol w="1417637"/>
              </a:tblGrid>
              <a:tr h="346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cap="fla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cap="flat">
                      <a:noFill/>
                    </a:lnT>
                    <a:lnB w="25400" cap="flat" cmpd="sng" algn="ctr">
                      <a:solidFill>
                        <a:srgbClr val="000000"/>
                      </a:solidFill>
                      <a:prstDash val="solid"/>
                      <a:round/>
                      <a:headEnd type="none" w="med" len="med"/>
                      <a:tailEnd type="none" w="med" len="med"/>
                    </a:lnB>
                    <a:lnTlToBr>
                      <a:noFill/>
                    </a:lnTlToBr>
                    <a:lnBlToTr>
                      <a:noFill/>
                    </a:lnBlToTr>
                    <a:noFill/>
                  </a:tcPr>
                </a:tc>
              </a:tr>
              <a:tr h="5603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T. Existente</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T. Atraído</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T. Desarrollado</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T.P.D.A</a:t>
                      </a:r>
                      <a:endParaRPr kumimoji="0" lang="es-E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livianos</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1343</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67,15</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134,30</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1545</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46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buses</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155</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7,75</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15,50</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179</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6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camión - c2</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138</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6,90</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13,80</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159</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6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camión - c3</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92</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4,60</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9,20</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106</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6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trailer t3 - s2</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3</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0,15</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0,30</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6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trailer t3  - s3</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0,35</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0,70</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1738</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2002</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731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w="254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254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254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254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w="254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
        <p:nvSpPr>
          <p:cNvPr id="6820" name="Text Box 676"/>
          <p:cNvSpPr txBox="1">
            <a:spLocks noChangeArrowheads="1"/>
          </p:cNvSpPr>
          <p:nvPr/>
        </p:nvSpPr>
        <p:spPr bwMode="auto">
          <a:xfrm>
            <a:off x="755650" y="5176838"/>
            <a:ext cx="7920038" cy="366712"/>
          </a:xfrm>
          <a:prstGeom prst="rect">
            <a:avLst/>
          </a:prstGeom>
          <a:noFill/>
          <a:ln w="9525">
            <a:noFill/>
            <a:miter lim="800000"/>
            <a:headEnd/>
            <a:tailEnd/>
          </a:ln>
          <a:effectLst/>
        </p:spPr>
        <p:txBody>
          <a:bodyPr>
            <a:spAutoFit/>
          </a:bodyPr>
          <a:lstStyle/>
          <a:p>
            <a:endParaRPr lang="es-ES"/>
          </a:p>
        </p:txBody>
      </p:sp>
      <p:sp>
        <p:nvSpPr>
          <p:cNvPr id="6821" name="Text Box 677"/>
          <p:cNvSpPr txBox="1">
            <a:spLocks noChangeArrowheads="1"/>
          </p:cNvSpPr>
          <p:nvPr/>
        </p:nvSpPr>
        <p:spPr bwMode="auto">
          <a:xfrm>
            <a:off x="684213" y="5229225"/>
            <a:ext cx="7940675" cy="366713"/>
          </a:xfrm>
          <a:prstGeom prst="rect">
            <a:avLst/>
          </a:prstGeom>
          <a:noFill/>
          <a:ln w="9525">
            <a:noFill/>
            <a:miter lim="800000"/>
            <a:headEnd/>
            <a:tailEnd/>
          </a:ln>
          <a:effectLst/>
        </p:spPr>
        <p:txBody>
          <a:bodyPr>
            <a:spAutoFit/>
          </a:bodyPr>
          <a:lstStyle/>
          <a:p>
            <a:endParaRPr lang="es-ES"/>
          </a:p>
        </p:txBody>
      </p:sp>
      <p:sp>
        <p:nvSpPr>
          <p:cNvPr id="6822" name="Text Box 678"/>
          <p:cNvSpPr txBox="1">
            <a:spLocks noChangeArrowheads="1"/>
          </p:cNvSpPr>
          <p:nvPr/>
        </p:nvSpPr>
        <p:spPr bwMode="auto">
          <a:xfrm>
            <a:off x="735013" y="5681663"/>
            <a:ext cx="7940675" cy="366712"/>
          </a:xfrm>
          <a:prstGeom prst="rect">
            <a:avLst/>
          </a:prstGeom>
          <a:noFill/>
          <a:ln w="9525">
            <a:noFill/>
            <a:miter lim="800000"/>
            <a:headEnd/>
            <a:tailEnd/>
          </a:ln>
          <a:effectLst/>
        </p:spPr>
        <p:txBody>
          <a:bodyPr>
            <a:spAutoFit/>
          </a:bodyPr>
          <a:lstStyle/>
          <a:p>
            <a:r>
              <a:rPr lang="es-ES"/>
              <a:t>T.A.= 5% T.E.; T.D.= 10% T.E.; T.P.D.A. = T.E. + T.A. + T.D. = 1.15 T.E.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S" sz="3000"/>
              <a:t>VIAS DE COMUNICACION</a:t>
            </a:r>
          </a:p>
        </p:txBody>
      </p:sp>
      <p:graphicFrame>
        <p:nvGraphicFramePr>
          <p:cNvPr id="9593" name="Group 377"/>
          <p:cNvGraphicFramePr>
            <a:graphicFrameLocks noGrp="1"/>
          </p:cNvGraphicFramePr>
          <p:nvPr>
            <p:ph sz="half" idx="1"/>
          </p:nvPr>
        </p:nvGraphicFramePr>
        <p:xfrm>
          <a:off x="468313" y="1268413"/>
          <a:ext cx="6491287" cy="2377440"/>
        </p:xfrm>
        <a:graphic>
          <a:graphicData uri="http://schemas.openxmlformats.org/drawingml/2006/table">
            <a:tbl>
              <a:tblPr/>
              <a:tblGrid>
                <a:gridCol w="3398837"/>
                <a:gridCol w="3092450"/>
              </a:tblGrid>
              <a:tr h="204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r h="0">
                <a:tc rowSpan="2">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CLASE DE CARRETERA</a:t>
                      </a:r>
                      <a:endParaRPr kumimoji="0" lang="es-ES" sz="10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TRAFICO PROYECTADO</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0">
                <a:tc vMerge="1">
                  <a:txBody>
                    <a:bodyPr/>
                    <a:lstStyle/>
                    <a:p>
                      <a:endParaRPr lang="es-E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T.P.D.A.</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R – I  o  R – II</a:t>
                      </a:r>
                      <a:endParaRPr kumimoji="0" lang="en-GB"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Más de 8000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0">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I</a:t>
                      </a:r>
                      <a:endParaRPr kumimoji="0" lang="en-GB"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De 3000 a 8000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II</a:t>
                      </a:r>
                      <a:endParaRPr kumimoji="0" lang="en-GB" sz="1000" b="1"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De 1000 a 3000</a:t>
                      </a:r>
                      <a:endParaRPr kumimoji="0" lang="es-ES" sz="1000" b="1"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III</a:t>
                      </a:r>
                      <a:endParaRPr kumimoji="0" lang="en-GB"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De 300 a 1000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IV</a:t>
                      </a:r>
                      <a:endParaRPr kumimoji="0" lang="en-GB"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De 100 a 300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0">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V</a:t>
                      </a:r>
                      <a:endParaRPr kumimoji="0" lang="en-GB"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Menos de 100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9594" name="Group 378"/>
          <p:cNvGraphicFramePr>
            <a:graphicFrameLocks noGrp="1"/>
          </p:cNvGraphicFramePr>
          <p:nvPr>
            <p:ph sz="half" idx="2"/>
          </p:nvPr>
        </p:nvGraphicFramePr>
        <p:xfrm>
          <a:off x="539750" y="3357563"/>
          <a:ext cx="8280400" cy="2755583"/>
        </p:xfrm>
        <a:graphic>
          <a:graphicData uri="http://schemas.openxmlformats.org/drawingml/2006/table">
            <a:tbl>
              <a:tblPr/>
              <a:tblGrid>
                <a:gridCol w="2170113"/>
                <a:gridCol w="1017587"/>
                <a:gridCol w="1020763"/>
                <a:gridCol w="1020762"/>
                <a:gridCol w="1014413"/>
                <a:gridCol w="1019175"/>
                <a:gridCol w="1017587"/>
              </a:tblGrid>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r h="214313">
                <a:tc rowSpan="2">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CLASE DE CARRETERA</a:t>
                      </a:r>
                      <a:endParaRPr kumimoji="0" lang="es-ES" sz="10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VALOR RECOMENDABLE</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gridSpan="3">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VALOR ABSOLUTO</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214313">
                <a:tc vMerge="1">
                  <a:txBody>
                    <a:bodyPr/>
                    <a:lstStyle/>
                    <a:p>
                      <a:endParaRPr lang="es-E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LL</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O</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M</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LL</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O</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M</a:t>
                      </a: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R-I o R-II más que 8000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120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80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15900">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I de 3000 a 8000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80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80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14313">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II de 1000 a 3000</a:t>
                      </a:r>
                      <a:endParaRPr kumimoji="0" lang="es-ES" sz="1000" b="1"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110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100</a:t>
                      </a:r>
                      <a:endParaRPr kumimoji="0" lang="es-ES" sz="1000" b="1"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80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pitchFamily="34" charset="0"/>
                          <a:cs typeface="Arial" pitchFamily="34" charset="0"/>
                        </a:rPr>
                        <a:t>80</a:t>
                      </a:r>
                      <a:endParaRPr kumimoji="0" lang="es-ES" sz="1000" b="1"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60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14313">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III de 300 a 1000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100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80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60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14313">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IV de 100 a 300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90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60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80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60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14313">
                <a:tc>
                  <a:txBody>
                    <a:bodyPr/>
                    <a:lstStyle/>
                    <a:p>
                      <a:pPr marL="342900" marR="0" lvl="0" indent="-342900" algn="just"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V menos de 100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70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60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50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t"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cs typeface="Arial" pitchFamily="34" charset="0"/>
                        </a:rPr>
                        <a:t>40</a:t>
                      </a:r>
                      <a:endParaRPr kumimoji="0" lang="es-ES" sz="1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000" b="0" i="0" u="none" strike="noStrike" cap="none" normalizeH="0" baseline="0" smtClean="0">
                        <a:ln>
                          <a:noFill/>
                        </a:ln>
                        <a:solidFill>
                          <a:schemeClr val="tx1"/>
                        </a:solidFill>
                        <a:effectLst/>
                        <a:latin typeface="Arial" pitchFamily="34"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
        <p:nvSpPr>
          <p:cNvPr id="9595" name="Text Box 379"/>
          <p:cNvSpPr txBox="1">
            <a:spLocks noChangeArrowheads="1"/>
          </p:cNvSpPr>
          <p:nvPr/>
        </p:nvSpPr>
        <p:spPr bwMode="auto">
          <a:xfrm>
            <a:off x="611188" y="3573463"/>
            <a:ext cx="4465637" cy="274637"/>
          </a:xfrm>
          <a:prstGeom prst="rect">
            <a:avLst/>
          </a:prstGeom>
          <a:noFill/>
          <a:ln w="9525">
            <a:noFill/>
            <a:miter lim="800000"/>
            <a:headEnd/>
            <a:tailEnd/>
          </a:ln>
          <a:effectLst/>
        </p:spPr>
        <p:txBody>
          <a:bodyPr>
            <a:spAutoFit/>
          </a:bodyPr>
          <a:lstStyle/>
          <a:p>
            <a:pPr>
              <a:spcBef>
                <a:spcPct val="50000"/>
              </a:spcBef>
            </a:pPr>
            <a:r>
              <a:rPr lang="es-ES" sz="1200" b="1"/>
              <a:t>VELOCIDAD DE DISEÑO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s-ES" sz="3000"/>
              <a:t>VIAS DE COMUNICACION</a:t>
            </a:r>
          </a:p>
        </p:txBody>
      </p:sp>
      <p:pic>
        <p:nvPicPr>
          <p:cNvPr id="13316" name="Picture 4" descr="dibujo1"/>
          <p:cNvPicPr>
            <a:picLocks noChangeAspect="1" noChangeArrowheads="1"/>
          </p:cNvPicPr>
          <p:nvPr>
            <p:ph idx="1"/>
          </p:nvPr>
        </p:nvPicPr>
        <p:blipFill>
          <a:blip r:embed="rId3"/>
          <a:srcRect/>
          <a:stretch>
            <a:fillRect/>
          </a:stretch>
        </p:blipFill>
        <p:spPr>
          <a:xfrm>
            <a:off x="2484438" y="1773238"/>
            <a:ext cx="4713287" cy="2338387"/>
          </a:xfrm>
          <a:noFill/>
          <a:ln/>
        </p:spPr>
      </p:pic>
      <p:sp>
        <p:nvSpPr>
          <p:cNvPr id="13318" name="Text Box 6"/>
          <p:cNvSpPr txBox="1">
            <a:spLocks noChangeArrowheads="1"/>
          </p:cNvSpPr>
          <p:nvPr/>
        </p:nvSpPr>
        <p:spPr bwMode="auto">
          <a:xfrm>
            <a:off x="1166813" y="1268413"/>
            <a:ext cx="7221537" cy="366712"/>
          </a:xfrm>
          <a:prstGeom prst="rect">
            <a:avLst/>
          </a:prstGeom>
          <a:noFill/>
          <a:ln w="9525">
            <a:noFill/>
            <a:miter lim="800000"/>
            <a:headEnd/>
            <a:tailEnd/>
          </a:ln>
          <a:effectLst/>
        </p:spPr>
        <p:txBody>
          <a:bodyPr>
            <a:spAutoFit/>
          </a:bodyPr>
          <a:lstStyle/>
          <a:p>
            <a:r>
              <a:rPr lang="es-ES"/>
              <a:t>ELEMENTOS DE UNA CURVA CIRCULAR SIMPLE</a:t>
            </a:r>
          </a:p>
        </p:txBody>
      </p:sp>
      <p:sp>
        <p:nvSpPr>
          <p:cNvPr id="13324" name="Rectangle 12"/>
          <p:cNvSpPr>
            <a:spLocks noChangeArrowheads="1"/>
          </p:cNvSpPr>
          <p:nvPr/>
        </p:nvSpPr>
        <p:spPr bwMode="auto">
          <a:xfrm>
            <a:off x="827088" y="4292600"/>
            <a:ext cx="2012950" cy="274638"/>
          </a:xfrm>
          <a:prstGeom prst="rect">
            <a:avLst/>
          </a:prstGeom>
          <a:noFill/>
          <a:ln w="9525">
            <a:noFill/>
            <a:miter lim="800000"/>
            <a:headEnd/>
            <a:tailEnd/>
          </a:ln>
          <a:effectLst/>
        </p:spPr>
        <p:txBody>
          <a:bodyPr wrap="none" anchor="ctr">
            <a:spAutoFit/>
          </a:bodyPr>
          <a:lstStyle/>
          <a:p>
            <a:pPr algn="just"/>
            <a:r>
              <a:rPr lang="es-ES" sz="1200">
                <a:ea typeface="Times New Roman" pitchFamily="18" charset="0"/>
                <a:cs typeface="Arial" pitchFamily="34" charset="0"/>
              </a:rPr>
              <a:t>Tangente 		</a:t>
            </a:r>
            <a:endParaRPr lang="es-ES">
              <a:ea typeface="Times New Roman" pitchFamily="18" charset="0"/>
              <a:cs typeface="Arial" pitchFamily="34" charset="0"/>
            </a:endParaRPr>
          </a:p>
        </p:txBody>
      </p:sp>
      <p:graphicFrame>
        <p:nvGraphicFramePr>
          <p:cNvPr id="13323" name="Object 11"/>
          <p:cNvGraphicFramePr>
            <a:graphicFrameLocks noChangeAspect="1"/>
          </p:cNvGraphicFramePr>
          <p:nvPr/>
        </p:nvGraphicFramePr>
        <p:xfrm>
          <a:off x="900113" y="4724400"/>
          <a:ext cx="914400" cy="390525"/>
        </p:xfrm>
        <a:graphic>
          <a:graphicData uri="http://schemas.openxmlformats.org/presentationml/2006/ole">
            <p:oleObj spid="_x0000_s13323" name="Ecuación" r:id="rId4" imgW="710891" imgH="393529" progId="Equation.3">
              <p:embed/>
            </p:oleObj>
          </a:graphicData>
        </a:graphic>
      </p:graphicFrame>
      <p:sp>
        <p:nvSpPr>
          <p:cNvPr id="13325" name="Rectangle 13"/>
          <p:cNvSpPr>
            <a:spLocks noChangeArrowheads="1"/>
          </p:cNvSpPr>
          <p:nvPr/>
        </p:nvSpPr>
        <p:spPr bwMode="auto">
          <a:xfrm>
            <a:off x="900113" y="5229225"/>
            <a:ext cx="2927350" cy="274638"/>
          </a:xfrm>
          <a:prstGeom prst="rect">
            <a:avLst/>
          </a:prstGeom>
          <a:noFill/>
          <a:ln w="9525">
            <a:noFill/>
            <a:miter lim="800000"/>
            <a:headEnd/>
            <a:tailEnd/>
          </a:ln>
          <a:effectLst/>
        </p:spPr>
        <p:txBody>
          <a:bodyPr wrap="none" anchor="ctr">
            <a:spAutoFit/>
          </a:bodyPr>
          <a:lstStyle/>
          <a:p>
            <a:pPr algn="just"/>
            <a:r>
              <a:rPr lang="es-ES" sz="1200">
                <a:ea typeface="Times New Roman" pitchFamily="18" charset="0"/>
                <a:cs typeface="Arial" pitchFamily="34" charset="0"/>
              </a:rPr>
              <a:t>Flecha			</a:t>
            </a:r>
            <a:endParaRPr lang="es-ES">
              <a:ea typeface="Times New Roman" pitchFamily="18" charset="0"/>
              <a:cs typeface="Arial" pitchFamily="34" charset="0"/>
            </a:endParaRPr>
          </a:p>
        </p:txBody>
      </p:sp>
      <p:graphicFrame>
        <p:nvGraphicFramePr>
          <p:cNvPr id="13322" name="Object 10"/>
          <p:cNvGraphicFramePr>
            <a:graphicFrameLocks noChangeAspect="1"/>
          </p:cNvGraphicFramePr>
          <p:nvPr/>
        </p:nvGraphicFramePr>
        <p:xfrm>
          <a:off x="971550" y="5589588"/>
          <a:ext cx="1257300" cy="428625"/>
        </p:xfrm>
        <a:graphic>
          <a:graphicData uri="http://schemas.openxmlformats.org/presentationml/2006/ole">
            <p:oleObj spid="_x0000_s13322" name="Ecuación" r:id="rId5" imgW="1104900" imgH="431800" progId="Equation.3">
              <p:embed/>
            </p:oleObj>
          </a:graphicData>
        </a:graphic>
      </p:graphicFrame>
      <p:sp>
        <p:nvSpPr>
          <p:cNvPr id="13326" name="Rectangle 14"/>
          <p:cNvSpPr>
            <a:spLocks noChangeArrowheads="1"/>
          </p:cNvSpPr>
          <p:nvPr/>
        </p:nvSpPr>
        <p:spPr bwMode="auto">
          <a:xfrm>
            <a:off x="2987675" y="5229225"/>
            <a:ext cx="2012950" cy="274638"/>
          </a:xfrm>
          <a:prstGeom prst="rect">
            <a:avLst/>
          </a:prstGeom>
          <a:noFill/>
          <a:ln w="9525">
            <a:noFill/>
            <a:miter lim="800000"/>
            <a:headEnd/>
            <a:tailEnd/>
          </a:ln>
          <a:effectLst/>
        </p:spPr>
        <p:txBody>
          <a:bodyPr wrap="none" anchor="ctr">
            <a:spAutoFit/>
          </a:bodyPr>
          <a:lstStyle/>
          <a:p>
            <a:pPr algn="just"/>
            <a:r>
              <a:rPr lang="es-ES" sz="1200">
                <a:ea typeface="Times New Roman" pitchFamily="18" charset="0"/>
                <a:cs typeface="Arial" pitchFamily="34" charset="0"/>
              </a:rPr>
              <a:t>External		</a:t>
            </a:r>
            <a:endParaRPr lang="es-ES">
              <a:ea typeface="Times New Roman" pitchFamily="18" charset="0"/>
              <a:cs typeface="Arial" pitchFamily="34" charset="0"/>
            </a:endParaRPr>
          </a:p>
        </p:txBody>
      </p:sp>
      <p:graphicFrame>
        <p:nvGraphicFramePr>
          <p:cNvPr id="13321" name="Object 9"/>
          <p:cNvGraphicFramePr>
            <a:graphicFrameLocks noChangeAspect="1"/>
          </p:cNvGraphicFramePr>
          <p:nvPr/>
        </p:nvGraphicFramePr>
        <p:xfrm>
          <a:off x="3059113" y="5589588"/>
          <a:ext cx="1371600" cy="428625"/>
        </p:xfrm>
        <a:graphic>
          <a:graphicData uri="http://schemas.openxmlformats.org/presentationml/2006/ole">
            <p:oleObj spid="_x0000_s13321" name="Ecuación" r:id="rId6" imgW="1091726" imgH="431613" progId="Equation.3">
              <p:embed/>
            </p:oleObj>
          </a:graphicData>
        </a:graphic>
      </p:graphicFrame>
      <p:sp>
        <p:nvSpPr>
          <p:cNvPr id="13327" name="Rectangle 15"/>
          <p:cNvSpPr>
            <a:spLocks noChangeArrowheads="1"/>
          </p:cNvSpPr>
          <p:nvPr/>
        </p:nvSpPr>
        <p:spPr bwMode="auto">
          <a:xfrm>
            <a:off x="4932363" y="4365625"/>
            <a:ext cx="2012950" cy="274638"/>
          </a:xfrm>
          <a:prstGeom prst="rect">
            <a:avLst/>
          </a:prstGeom>
          <a:noFill/>
          <a:ln w="9525">
            <a:noFill/>
            <a:miter lim="800000"/>
            <a:headEnd/>
            <a:tailEnd/>
          </a:ln>
          <a:effectLst/>
        </p:spPr>
        <p:txBody>
          <a:bodyPr wrap="none" anchor="ctr">
            <a:spAutoFit/>
          </a:bodyPr>
          <a:lstStyle/>
          <a:p>
            <a:pPr algn="just"/>
            <a:r>
              <a:rPr lang="es-ES" sz="1200">
                <a:ea typeface="Times New Roman" pitchFamily="18" charset="0"/>
                <a:cs typeface="Arial" pitchFamily="34" charset="0"/>
              </a:rPr>
              <a:t>Cuerda Principal	</a:t>
            </a:r>
            <a:endParaRPr lang="es-ES">
              <a:ea typeface="Times New Roman" pitchFamily="18" charset="0"/>
              <a:cs typeface="Arial" pitchFamily="34" charset="0"/>
            </a:endParaRPr>
          </a:p>
        </p:txBody>
      </p:sp>
      <p:graphicFrame>
        <p:nvGraphicFramePr>
          <p:cNvPr id="13320" name="Object 8"/>
          <p:cNvGraphicFramePr>
            <a:graphicFrameLocks noChangeAspect="1"/>
          </p:cNvGraphicFramePr>
          <p:nvPr/>
        </p:nvGraphicFramePr>
        <p:xfrm>
          <a:off x="5003800" y="4724400"/>
          <a:ext cx="1123950" cy="390525"/>
        </p:xfrm>
        <a:graphic>
          <a:graphicData uri="http://schemas.openxmlformats.org/presentationml/2006/ole">
            <p:oleObj spid="_x0000_s13320" name="Ecuación" r:id="rId7" imgW="901309" imgH="393529" progId="Equation.3">
              <p:embed/>
            </p:oleObj>
          </a:graphicData>
        </a:graphic>
      </p:graphicFrame>
      <p:sp>
        <p:nvSpPr>
          <p:cNvPr id="13328" name="Rectangle 16"/>
          <p:cNvSpPr>
            <a:spLocks noChangeArrowheads="1"/>
          </p:cNvSpPr>
          <p:nvPr/>
        </p:nvSpPr>
        <p:spPr bwMode="auto">
          <a:xfrm>
            <a:off x="2916238" y="4292600"/>
            <a:ext cx="2012950" cy="274638"/>
          </a:xfrm>
          <a:prstGeom prst="rect">
            <a:avLst/>
          </a:prstGeom>
          <a:noFill/>
          <a:ln w="9525">
            <a:noFill/>
            <a:miter lim="800000"/>
            <a:headEnd/>
            <a:tailEnd/>
          </a:ln>
          <a:effectLst/>
        </p:spPr>
        <p:txBody>
          <a:bodyPr wrap="none" anchor="ctr">
            <a:spAutoFit/>
          </a:bodyPr>
          <a:lstStyle/>
          <a:p>
            <a:pPr algn="just"/>
            <a:r>
              <a:rPr lang="es-ES" sz="1200">
                <a:ea typeface="Times New Roman" pitchFamily="18" charset="0"/>
                <a:cs typeface="Arial" pitchFamily="34" charset="0"/>
              </a:rPr>
              <a:t>Longitud de Curva	</a:t>
            </a:r>
            <a:endParaRPr lang="es-ES">
              <a:ea typeface="Times New Roman" pitchFamily="18" charset="0"/>
              <a:cs typeface="Arial" pitchFamily="34" charset="0"/>
            </a:endParaRPr>
          </a:p>
        </p:txBody>
      </p:sp>
      <p:graphicFrame>
        <p:nvGraphicFramePr>
          <p:cNvPr id="13319" name="Object 7"/>
          <p:cNvGraphicFramePr>
            <a:graphicFrameLocks noChangeAspect="1"/>
          </p:cNvGraphicFramePr>
          <p:nvPr/>
        </p:nvGraphicFramePr>
        <p:xfrm>
          <a:off x="2987675" y="4652963"/>
          <a:ext cx="923925" cy="390525"/>
        </p:xfrm>
        <a:graphic>
          <a:graphicData uri="http://schemas.openxmlformats.org/presentationml/2006/ole">
            <p:oleObj spid="_x0000_s13319" name="Ecuación" r:id="rId8" imgW="787058" imgH="393529" progId="Equation.3">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s-ES" sz="3000"/>
              <a:t>VIAS DE COMUNICACION</a:t>
            </a:r>
          </a:p>
        </p:txBody>
      </p:sp>
      <p:sp>
        <p:nvSpPr>
          <p:cNvPr id="15363" name="Rectangle 3"/>
          <p:cNvSpPr>
            <a:spLocks noGrp="1" noChangeArrowheads="1"/>
          </p:cNvSpPr>
          <p:nvPr>
            <p:ph type="body" idx="1"/>
          </p:nvPr>
        </p:nvSpPr>
        <p:spPr/>
        <p:txBody>
          <a:bodyPr/>
          <a:lstStyle/>
          <a:p>
            <a:r>
              <a:rPr lang="es-ES" sz="2400" b="1"/>
              <a:t>Calculo de las Curvas Horizontales para la Av.  Teodoro Alvarado Olea</a:t>
            </a:r>
          </a:p>
          <a:p>
            <a:r>
              <a:rPr lang="es-ES" sz="2000" b="1"/>
              <a:t>Cálculo de la curva #1:</a:t>
            </a:r>
            <a:endParaRPr lang="es-ES" sz="2000"/>
          </a:p>
          <a:p>
            <a:r>
              <a:rPr lang="es-ES" sz="1200"/>
              <a:t>PI = 0+506.328</a:t>
            </a:r>
          </a:p>
          <a:p>
            <a:r>
              <a:rPr lang="es-ES" sz="1200"/>
              <a:t>PC = 0+496.916</a:t>
            </a:r>
          </a:p>
          <a:p>
            <a:r>
              <a:rPr lang="es-ES" sz="1200"/>
              <a:t>PT = 0+515.718</a:t>
            </a:r>
          </a:p>
        </p:txBody>
      </p:sp>
      <p:sp>
        <p:nvSpPr>
          <p:cNvPr id="15365" name="Rectangle 5"/>
          <p:cNvSpPr>
            <a:spLocks noChangeArrowheads="1"/>
          </p:cNvSpPr>
          <p:nvPr/>
        </p:nvSpPr>
        <p:spPr bwMode="auto">
          <a:xfrm>
            <a:off x="0" y="32337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5364" name="Object 4"/>
          <p:cNvGraphicFramePr>
            <a:graphicFrameLocks noChangeAspect="1"/>
          </p:cNvGraphicFramePr>
          <p:nvPr/>
        </p:nvGraphicFramePr>
        <p:xfrm>
          <a:off x="900113" y="3644900"/>
          <a:ext cx="2362200" cy="390525"/>
        </p:xfrm>
        <a:graphic>
          <a:graphicData uri="http://schemas.openxmlformats.org/presentationml/2006/ole">
            <p:oleObj spid="_x0000_s15364" name="Ecuación" r:id="rId3" imgW="1828800" imgH="393700" progId="Equation.3">
              <p:embed/>
            </p:oleObj>
          </a:graphicData>
        </a:graphic>
      </p:graphicFrame>
      <p:sp>
        <p:nvSpPr>
          <p:cNvPr id="15367" name="Rectangle 7"/>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5366" name="Object 6"/>
          <p:cNvGraphicFramePr>
            <a:graphicFrameLocks noChangeAspect="1"/>
          </p:cNvGraphicFramePr>
          <p:nvPr/>
        </p:nvGraphicFramePr>
        <p:xfrm>
          <a:off x="900113" y="4941888"/>
          <a:ext cx="2438400" cy="428625"/>
        </p:xfrm>
        <a:graphic>
          <a:graphicData uri="http://schemas.openxmlformats.org/presentationml/2006/ole">
            <p:oleObj spid="_x0000_s15366" name="Ecuación" r:id="rId4" imgW="2133600" imgH="431800" progId="Equation.3">
              <p:embed/>
            </p:oleObj>
          </a:graphicData>
        </a:graphic>
      </p:graphicFrame>
      <p:sp>
        <p:nvSpPr>
          <p:cNvPr id="15369" name="Rectangle 9"/>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5368" name="Object 8"/>
          <p:cNvGraphicFramePr>
            <a:graphicFrameLocks noChangeAspect="1"/>
          </p:cNvGraphicFramePr>
          <p:nvPr/>
        </p:nvGraphicFramePr>
        <p:xfrm>
          <a:off x="900113" y="4221163"/>
          <a:ext cx="2752725" cy="428625"/>
        </p:xfrm>
        <a:graphic>
          <a:graphicData uri="http://schemas.openxmlformats.org/presentationml/2006/ole">
            <p:oleObj spid="_x0000_s15368" name="Ecuación" r:id="rId5" imgW="2184400" imgH="431800" progId="Equation.3">
              <p:embed/>
            </p:oleObj>
          </a:graphicData>
        </a:graphic>
      </p:graphicFrame>
      <p:sp>
        <p:nvSpPr>
          <p:cNvPr id="15371" name="Rectangle 11"/>
          <p:cNvSpPr>
            <a:spLocks noChangeArrowheads="1"/>
          </p:cNvSpPr>
          <p:nvPr/>
        </p:nvSpPr>
        <p:spPr bwMode="auto">
          <a:xfrm>
            <a:off x="0" y="32337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5370" name="Object 10"/>
          <p:cNvGraphicFramePr>
            <a:graphicFrameLocks noChangeAspect="1"/>
          </p:cNvGraphicFramePr>
          <p:nvPr/>
        </p:nvGraphicFramePr>
        <p:xfrm>
          <a:off x="4211638" y="4221163"/>
          <a:ext cx="2333625" cy="390525"/>
        </p:xfrm>
        <a:graphic>
          <a:graphicData uri="http://schemas.openxmlformats.org/presentationml/2006/ole">
            <p:oleObj spid="_x0000_s15370" name="Ecuación" r:id="rId6" imgW="1981200" imgH="393700" progId="Equation.3">
              <p:embed/>
            </p:oleObj>
          </a:graphicData>
        </a:graphic>
      </p:graphicFrame>
      <p:sp>
        <p:nvSpPr>
          <p:cNvPr id="15373" name="Rectangle 13"/>
          <p:cNvSpPr>
            <a:spLocks noChangeArrowheads="1"/>
          </p:cNvSpPr>
          <p:nvPr/>
        </p:nvSpPr>
        <p:spPr bwMode="auto">
          <a:xfrm>
            <a:off x="0" y="32337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5372" name="Object 12"/>
          <p:cNvGraphicFramePr>
            <a:graphicFrameLocks noChangeAspect="1"/>
          </p:cNvGraphicFramePr>
          <p:nvPr/>
        </p:nvGraphicFramePr>
        <p:xfrm>
          <a:off x="4211638" y="3644900"/>
          <a:ext cx="2552700" cy="390525"/>
        </p:xfrm>
        <a:graphic>
          <a:graphicData uri="http://schemas.openxmlformats.org/presentationml/2006/ole">
            <p:oleObj spid="_x0000_s15372" name="Ecuación" r:id="rId7" imgW="2057400" imgH="393700" progId="Equation.3">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565</TotalTime>
  <Words>3994</Words>
  <Application>Microsoft PowerPoint</Application>
  <PresentationFormat>Presentación en pantalla (4:3)</PresentationFormat>
  <Paragraphs>2725</Paragraphs>
  <Slides>48</Slides>
  <Notes>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4</vt:i4>
      </vt:variant>
      <vt:variant>
        <vt:lpstr>Títulos de diapositiva</vt:lpstr>
      </vt:variant>
      <vt:variant>
        <vt:i4>48</vt:i4>
      </vt:variant>
    </vt:vector>
  </HeadingPairs>
  <TitlesOfParts>
    <vt:vector size="56" baseType="lpstr">
      <vt:lpstr>Arial</vt:lpstr>
      <vt:lpstr>Times New Roman</vt:lpstr>
      <vt:lpstr>Symbol</vt:lpstr>
      <vt:lpstr>Diseño predeterminado</vt:lpstr>
      <vt:lpstr>Microsoft Editor de ecuaciones 3.0</vt:lpstr>
      <vt:lpstr>Fotografía de Microsoft Photo Editor 3.0</vt:lpstr>
      <vt:lpstr>Gráfico de Microsoft Excel</vt:lpstr>
      <vt:lpstr>AutoCAD Drawing</vt:lpstr>
      <vt:lpstr>ESCUELA SUPERIOR POLITECNICA DEL LITORAL  Facultad de Ingeniería en Ciencias de la Tierra   ESTUDIO DE LA AMPLIACIÓN DE LA AVENIDA DR. TEODORO ALVARADO OLEA COMPRENDIDA ENTRE LA AVENIDA FRANCISCO DE ORELLANA Y LA AVENIDA DR. CAMILO PONCE ENRIQUEZ   ALVARADO RUGEL GOERING NICOLAS CHALEN GONZALEZ OMAR RAFAEL Previo a la Obtención del Título de Ingeniería Civil   </vt:lpstr>
      <vt:lpstr>Diapositiva 2</vt:lpstr>
      <vt:lpstr>CONTENIDO</vt:lpstr>
      <vt:lpstr>Introducción</vt:lpstr>
      <vt:lpstr>CONTENIDO</vt:lpstr>
      <vt:lpstr>VIAS DE COMUNICACION</vt:lpstr>
      <vt:lpstr>VIAS DE COMUNICACION</vt:lpstr>
      <vt:lpstr>VIAS DE COMUNICACION</vt:lpstr>
      <vt:lpstr>VIAS DE COMUNICACION</vt:lpstr>
      <vt:lpstr>VIAS DE COMUNICACION</vt:lpstr>
      <vt:lpstr>VIAS DE COMUNICACION</vt:lpstr>
      <vt:lpstr>VIAS DE COMUNICACION</vt:lpstr>
      <vt:lpstr>VIAS DE COMUNICACION</vt:lpstr>
      <vt:lpstr>VIAS DE COMUNICACION</vt:lpstr>
      <vt:lpstr>VIAS DE COMUNICACION</vt:lpstr>
      <vt:lpstr>VIAS DE COMUNICACION</vt:lpstr>
      <vt:lpstr>VIAS DE COMUNICACION</vt:lpstr>
      <vt:lpstr>CONTENIDO</vt:lpstr>
      <vt:lpstr>Diapositiva 19</vt:lpstr>
      <vt:lpstr>Diapositiva 20</vt:lpstr>
      <vt:lpstr>Diapositiva 21</vt:lpstr>
      <vt:lpstr>MECANICA DE SUELOS</vt:lpstr>
      <vt:lpstr>CONTENIDO</vt:lpstr>
      <vt:lpstr>PAVIMENTOS</vt:lpstr>
      <vt:lpstr>PAVIMENTOS</vt:lpstr>
      <vt:lpstr>PAVIMENTOS</vt:lpstr>
      <vt:lpstr>PAVIMENTOS</vt:lpstr>
      <vt:lpstr>PAVIMENTOS</vt:lpstr>
      <vt:lpstr>PAVIMENTOS</vt:lpstr>
      <vt:lpstr>PAVIMENTOS</vt:lpstr>
      <vt:lpstr>PAVIMENTOS</vt:lpstr>
      <vt:lpstr>PAVIMENTOS</vt:lpstr>
      <vt:lpstr>PAVIMENTOS</vt:lpstr>
      <vt:lpstr>PAVIMENTOS</vt:lpstr>
      <vt:lpstr>PAVIMENTOS</vt:lpstr>
      <vt:lpstr>PAVIMENTOS</vt:lpstr>
      <vt:lpstr>CONTENIDO</vt:lpstr>
      <vt:lpstr>DRENAJE</vt:lpstr>
      <vt:lpstr>DRENAJE</vt:lpstr>
      <vt:lpstr>DRENAJE</vt:lpstr>
      <vt:lpstr>DRENAJE</vt:lpstr>
      <vt:lpstr>DRENAJE</vt:lpstr>
      <vt:lpstr>CONTENIDO</vt:lpstr>
      <vt:lpstr>ANALISIS DE COSTOS</vt:lpstr>
      <vt:lpstr>Análisis de Costos</vt:lpstr>
      <vt:lpstr>CONCLUSIONES</vt:lpstr>
      <vt:lpstr>CONCLUSIONES</vt:lpstr>
      <vt:lpstr>RECOMENDACIONES</vt:lpstr>
    </vt:vector>
  </TitlesOfParts>
  <Company>AGM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POLITECNICA DEL LITORAL  Facultad de Ingeniería en Ciencias de la Tierra   ESTUDIO DE LA AMPLIACIÓN DE LA AVENIDA DR. TEODORO ALVARADO OLEA COMPRENDIDA ENTRE LA AVENIDA FRANCISCO DE ORELLANA Y LA AVENIDA DR. CAMILO PONCE ENRIQUEZ   ALVARADO RUGEL GOERING NICOLAS CHALEN GONZALEZ OMAR RAFAEL Previo a la Obtención del Título de Ingeniería Civil   </dc:title>
  <dc:creator>windowsxp</dc:creator>
  <cp:lastModifiedBy>Administrador</cp:lastModifiedBy>
  <cp:revision>34</cp:revision>
  <dcterms:created xsi:type="dcterms:W3CDTF">2004-09-26T18:49:24Z</dcterms:created>
  <dcterms:modified xsi:type="dcterms:W3CDTF">2009-12-17T17:56:32Z</dcterms:modified>
</cp:coreProperties>
</file>