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301" r:id="rId3"/>
    <p:sldId id="300" r:id="rId4"/>
    <p:sldId id="303" r:id="rId5"/>
    <p:sldId id="304" r:id="rId6"/>
    <p:sldId id="302" r:id="rId7"/>
    <p:sldId id="305" r:id="rId8"/>
    <p:sldId id="297" r:id="rId9"/>
    <p:sldId id="307" r:id="rId10"/>
    <p:sldId id="306" r:id="rId11"/>
    <p:sldId id="309" r:id="rId12"/>
    <p:sldId id="308" r:id="rId13"/>
    <p:sldId id="310" r:id="rId14"/>
    <p:sldId id="311" r:id="rId15"/>
    <p:sldId id="312" r:id="rId16"/>
    <p:sldId id="314" r:id="rId17"/>
    <p:sldId id="313" r:id="rId18"/>
    <p:sldId id="315" r:id="rId19"/>
    <p:sldId id="316" r:id="rId20"/>
    <p:sldId id="263" r:id="rId21"/>
    <p:sldId id="317" r:id="rId22"/>
    <p:sldId id="319" r:id="rId23"/>
    <p:sldId id="318" r:id="rId24"/>
    <p:sldId id="320" r:id="rId25"/>
    <p:sldId id="322" r:id="rId26"/>
    <p:sldId id="290" r:id="rId27"/>
    <p:sldId id="291" r:id="rId28"/>
    <p:sldId id="321" r:id="rId29"/>
    <p:sldId id="292" r:id="rId30"/>
    <p:sldId id="294" r:id="rId31"/>
    <p:sldId id="295" r:id="rId32"/>
    <p:sldId id="296" r:id="rId33"/>
    <p:sldId id="298" r:id="rId34"/>
    <p:sldId id="323" r:id="rId35"/>
    <p:sldId id="324" r:id="rId36"/>
    <p:sldId id="299" r:id="rId37"/>
    <p:sldId id="260" r:id="rId38"/>
    <p:sldId id="259" r:id="rId39"/>
    <p:sldId id="330" r:id="rId40"/>
    <p:sldId id="258" r:id="rId41"/>
    <p:sldId id="266" r:id="rId42"/>
    <p:sldId id="267" r:id="rId43"/>
    <p:sldId id="261" r:id="rId44"/>
    <p:sldId id="268" r:id="rId45"/>
    <p:sldId id="269" r:id="rId46"/>
    <p:sldId id="270" r:id="rId47"/>
    <p:sldId id="271" r:id="rId48"/>
    <p:sldId id="272" r:id="rId49"/>
    <p:sldId id="273" r:id="rId50"/>
    <p:sldId id="275" r:id="rId51"/>
    <p:sldId id="276" r:id="rId52"/>
    <p:sldId id="277" r:id="rId53"/>
    <p:sldId id="278" r:id="rId54"/>
    <p:sldId id="279" r:id="rId55"/>
    <p:sldId id="280" r:id="rId56"/>
    <p:sldId id="281" r:id="rId57"/>
    <p:sldId id="283" r:id="rId58"/>
    <p:sldId id="284" r:id="rId59"/>
    <p:sldId id="285" r:id="rId60"/>
    <p:sldId id="286" r:id="rId61"/>
    <p:sldId id="287" r:id="rId62"/>
    <p:sldId id="288" r:id="rId63"/>
    <p:sldId id="282" r:id="rId64"/>
    <p:sldId id="289" r:id="rId65"/>
    <p:sldId id="325" r:id="rId66"/>
    <p:sldId id="328" r:id="rId67"/>
    <p:sldId id="329" r:id="rId68"/>
    <p:sldId id="326" r:id="rId69"/>
    <p:sldId id="327" r:id="rId70"/>
    <p:sldId id="333" r:id="rId71"/>
    <p:sldId id="331" r:id="rId72"/>
    <p:sldId id="332" r:id="rId7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8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9" autoAdjust="0"/>
    <p:restoredTop sz="94664" autoAdjust="0"/>
  </p:normalViewPr>
  <p:slideViewPr>
    <p:cSldViewPr>
      <p:cViewPr>
        <p:scale>
          <a:sx n="66" d="100"/>
          <a:sy n="66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1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DDC039-D7FD-438D-80CC-4D5A244F7D2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E26E1-5CB1-465B-90EB-EE015AE5F01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BBC8F-B43A-48E1-8F7F-B1F365A3D9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A89CA3F-D4B6-4F14-B232-A59D9F9B08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A919E4-65DB-440D-A78A-EA884D1745D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4ED56-A017-45AF-953A-88FF444E311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4E821D-86D6-450C-95C5-B0BACDA2994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9CD92-1E2F-4142-8FC7-844DD5EF3A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6663AC-902C-46E8-A85D-B3DD642326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CF9C2-2468-4270-A0A5-BB05661AE2E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E33EF-C65B-49C9-AAD3-66117D3156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1F35BD-04DA-4482-A370-EC69D0E01A3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4671AB-0285-47B6-9149-61D9771E8DD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EB91AAB-BBD6-42F2-8EFE-6BF0D0A8D35C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0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7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9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9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2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2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4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4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7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7.v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133600"/>
            <a:ext cx="8540750" cy="2016125"/>
          </a:xfrm>
        </p:spPr>
        <p:txBody>
          <a:bodyPr/>
          <a:lstStyle/>
          <a:p>
            <a:r>
              <a:rPr lang="es-ES" sz="3000" b="1"/>
              <a:t>PROYECTO DE DESARROLLO PARA LA CREACIÓN DE UN MUELLE E  INSTALACIÓN DE FACILIDADES PORTUARIAS EN ANCONCITO</a:t>
            </a:r>
            <a:br>
              <a:rPr lang="es-ES" sz="3000" b="1"/>
            </a:br>
            <a:endParaRPr lang="es-ES" sz="3000" b="1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4868863"/>
            <a:ext cx="5638800" cy="1295400"/>
          </a:xfrm>
        </p:spPr>
        <p:txBody>
          <a:bodyPr/>
          <a:lstStyle/>
          <a:p>
            <a:pPr algn="r">
              <a:buFont typeface="Wingdings" pitchFamily="2" charset="2"/>
              <a:buNone/>
            </a:pPr>
            <a:r>
              <a:rPr lang="es-ES" sz="2000">
                <a:solidFill>
                  <a:schemeClr val="tx2"/>
                </a:solidFill>
              </a:rPr>
              <a:t>MÓNICA BAJAÑA MEZA</a:t>
            </a:r>
          </a:p>
          <a:p>
            <a:pPr algn="r">
              <a:buFont typeface="Wingdings" pitchFamily="2" charset="2"/>
              <a:buNone/>
            </a:pPr>
            <a:r>
              <a:rPr lang="es-ES" sz="2000">
                <a:solidFill>
                  <a:schemeClr val="tx2"/>
                </a:solidFill>
              </a:rPr>
              <a:t>MARTHA ORTEGA PIONCE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  <a:noFill/>
          <a:ln/>
        </p:spPr>
        <p:txBody>
          <a:bodyPr/>
          <a:lstStyle/>
          <a:p>
            <a:r>
              <a:rPr lang="es-ES_tradnl" sz="2800"/>
              <a:t>Facilidades portuarias agilitan la operación.</a:t>
            </a:r>
          </a:p>
          <a:p>
            <a:r>
              <a:rPr lang="es-ES_tradnl" sz="2800"/>
              <a:t>Recopilación de información confiable.</a:t>
            </a:r>
          </a:p>
          <a:p>
            <a:r>
              <a:rPr lang="es-ES_tradnl" sz="2800"/>
              <a:t>Abastecimiento de combustible al pie del muelle.</a:t>
            </a:r>
          </a:p>
          <a:p>
            <a:pPr>
              <a:buFont typeface="Wingdings" pitchFamily="2" charset="2"/>
              <a:buChar char=""/>
            </a:pPr>
            <a:endParaRPr lang="es-ES_tradnl" sz="2800"/>
          </a:p>
        </p:txBody>
      </p:sp>
      <p:sp>
        <p:nvSpPr>
          <p:cNvPr id="271365" name="Rectangle 5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Abastecimiento eficiente de agua dulce e insumos.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No se incurre en costos de transporte.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Area destinada para el eviscerado.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1366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Situación de la Actividad Pesquera en Anconcito con un muelle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Situación de la Actividad Pesquera en Anconcito con un muelle</a:t>
            </a:r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438400"/>
            <a:ext cx="7696200" cy="4114800"/>
          </a:xfrm>
          <a:noFill/>
          <a:ln/>
        </p:spPr>
        <p:txBody>
          <a:bodyPr/>
          <a:lstStyle/>
          <a:p>
            <a:r>
              <a:rPr lang="es-ES_tradnl" sz="2800"/>
              <a:t>El muelle cuenta con un fondeadero que brindará seguridad para dejar embarcaciones.</a:t>
            </a:r>
          </a:p>
          <a:p>
            <a:r>
              <a:rPr lang="es-ES_tradnl" sz="2800"/>
              <a:t>Locales que provean de insumos, materiales de pesca, repuestos para embarcaciones y talleres.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Ubicación: Punta Ancón</a:t>
            </a:r>
          </a:p>
          <a:p>
            <a:r>
              <a:rPr lang="es-ES_tradnl"/>
              <a:t>Inversión aproximada: 9 millones dólares</a:t>
            </a:r>
          </a:p>
          <a:p>
            <a:r>
              <a:rPr lang="es-ES_tradnl"/>
              <a:t>A 300 m de contorno de playa se encuentran los 5 m profundidad requerida.</a:t>
            </a:r>
          </a:p>
          <a:p>
            <a:r>
              <a:rPr lang="es-ES_tradnl"/>
              <a:t>400 m más al sur, al pie roca saliente hay profundidad de 10 m, útil para buques de cualquier tamaño.</a:t>
            </a:r>
          </a:p>
          <a:p>
            <a:r>
              <a:rPr lang="es-ES_tradnl"/>
              <a:t>Longitud: 2200 mts</a:t>
            </a:r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73414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1 - Características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Protección del oleaje y del viento por lo que la estructura de los enrocados sería más liviana y de menor costo. </a:t>
            </a:r>
          </a:p>
          <a:p>
            <a:r>
              <a:rPr lang="es-ES_tradnl"/>
              <a:t>Vía de acceso de 900 m, detener erosión en algunos sectores.</a:t>
            </a:r>
          </a:p>
          <a:p>
            <a:pPr>
              <a:buFont typeface="Wingdings" pitchFamily="2" charset="2"/>
              <a:buChar char=""/>
            </a:pPr>
            <a:endParaRPr lang="es-ES_tradnl"/>
          </a:p>
        </p:txBody>
      </p:sp>
      <p:sp>
        <p:nvSpPr>
          <p:cNvPr id="27546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75462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1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4" name="Picture 4" descr="Anconcitomuelle 001"/>
          <p:cNvPicPr>
            <a:picLocks noChangeAspect="1" noChangeArrowheads="1"/>
          </p:cNvPicPr>
          <p:nvPr/>
        </p:nvPicPr>
        <p:blipFill>
          <a:blip r:embed="rId2"/>
          <a:srcRect l="4631" t="3580" r="4631" b="3580"/>
          <a:stretch>
            <a:fillRect/>
          </a:stretch>
        </p:blipFill>
        <p:spPr bwMode="auto">
          <a:xfrm>
            <a:off x="323850" y="333375"/>
            <a:ext cx="8243888" cy="6183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Abastecimiento de combustible al pie del muelle.</a:t>
            </a:r>
          </a:p>
          <a:p>
            <a:r>
              <a:rPr lang="es-ES_tradnl"/>
              <a:t>Suministro de agua y energía eléctrica para las embarcaciones.</a:t>
            </a:r>
          </a:p>
          <a:p>
            <a:r>
              <a:rPr lang="es-ES_tradnl"/>
              <a:t>Alquiler de espacio para carga y descarga.</a:t>
            </a:r>
          </a:p>
          <a:p>
            <a:r>
              <a:rPr lang="es-ES_tradnl"/>
              <a:t>Fondeadero para 60 embarcaciones pequeñas y 5 embarcaciones grandes.</a:t>
            </a:r>
          </a:p>
          <a:p>
            <a:pPr>
              <a:buFont typeface="Wingdings" pitchFamily="2" charset="2"/>
              <a:buChar char=""/>
            </a:pPr>
            <a:endParaRPr lang="es-ES_tradnl"/>
          </a:p>
        </p:txBody>
      </p:sp>
      <p:sp>
        <p:nvSpPr>
          <p:cNvPr id="27750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77510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1 - Servicios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Locales para bodegas, ferreterías, talleres, restaurantes.</a:t>
            </a:r>
          </a:p>
          <a:p>
            <a:r>
              <a:rPr lang="es-ES_tradnl"/>
              <a:t>Parqueadero</a:t>
            </a:r>
          </a:p>
          <a:p>
            <a:r>
              <a:rPr lang="es-ES_tradnl"/>
              <a:t>Varadero</a:t>
            </a:r>
          </a:p>
          <a:p>
            <a:r>
              <a:rPr lang="es-ES_tradnl"/>
              <a:t>pequeñas y 5 embarcaciones grandes.</a:t>
            </a:r>
          </a:p>
          <a:p>
            <a:r>
              <a:rPr lang="es-ES_tradnl"/>
              <a:t>Locales para bodegas, ferreterías, talleres, restaurantes.</a:t>
            </a:r>
          </a:p>
        </p:txBody>
      </p:sp>
      <p:sp>
        <p:nvSpPr>
          <p:cNvPr id="2795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79558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1 - Servicios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532" name="Picture 4" descr="Anconcitomuelle 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0050"/>
            <a:ext cx="8243888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381000" y="1981200"/>
            <a:ext cx="8458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Ubicación: 1400 m hacia el Oeste, atrás de los acantilados.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Inversión aproximada: 5 millones dólares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A 300 m desde tierra se encuentran los 5 m profundidad requerida.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Longitud: 1250 mts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Vía de acceso de 300 m de longitud</a:t>
            </a:r>
          </a:p>
        </p:txBody>
      </p:sp>
      <p:sp>
        <p:nvSpPr>
          <p:cNvPr id="280581" name="Rectangle 5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2 - Características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058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pPr>
              <a:buFont typeface="Wingdings" pitchFamily="2" charset="2"/>
              <a:buChar char=""/>
            </a:pPr>
            <a:r>
              <a:rPr lang="es-ES_tradnl"/>
              <a:t>Carece de protección de olas y de vientos, por lo que estructura de protección  y muelle deben ser robustos. </a:t>
            </a:r>
          </a:p>
          <a:p>
            <a:pPr>
              <a:buFont typeface="Wingdings" pitchFamily="2" charset="2"/>
              <a:buChar char=""/>
            </a:pPr>
            <a:endParaRPr lang="es-ES_tradnl"/>
          </a:p>
        </p:txBody>
      </p:sp>
      <p:sp>
        <p:nvSpPr>
          <p:cNvPr id="28160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2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Participación de los sectores en el PIB</a:t>
            </a:r>
          </a:p>
        </p:txBody>
      </p:sp>
      <p:graphicFrame>
        <p:nvGraphicFramePr>
          <p:cNvPr id="264196" name="Object 4"/>
          <p:cNvGraphicFramePr>
            <a:graphicFrameLocks noChangeAspect="1"/>
          </p:cNvGraphicFramePr>
          <p:nvPr>
            <p:ph idx="1"/>
          </p:nvPr>
        </p:nvGraphicFramePr>
        <p:xfrm>
          <a:off x="1258888" y="2133600"/>
          <a:ext cx="6337300" cy="3763963"/>
        </p:xfrm>
        <a:graphic>
          <a:graphicData uri="http://schemas.openxmlformats.org/presentationml/2006/ole">
            <p:oleObj spid="_x0000_s264196" name="Gráfico" r:id="rId3" imgW="4972050" imgH="279082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9" name="Picture 5" descr="Anconcitomuelle 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8351837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Abastecimiento de combustible al pie del muelle.</a:t>
            </a:r>
          </a:p>
          <a:p>
            <a:r>
              <a:rPr lang="es-ES_tradnl"/>
              <a:t>Suministro de agua para las embarcaciones.</a:t>
            </a:r>
          </a:p>
          <a:p>
            <a:r>
              <a:rPr lang="es-ES_tradnl"/>
              <a:t>Alquiler de espacio para carga y descarga.</a:t>
            </a:r>
          </a:p>
          <a:p>
            <a:r>
              <a:rPr lang="es-ES_tradnl"/>
              <a:t>Fondeadero para 50 embarcaciones pequeñas y 4 embarcaciones grandes.</a:t>
            </a:r>
          </a:p>
          <a:p>
            <a:r>
              <a:rPr lang="es-ES_tradnl"/>
              <a:t>Locales comerciales</a:t>
            </a:r>
          </a:p>
          <a:p>
            <a:pPr>
              <a:buFont typeface="Wingdings" pitchFamily="2" charset="2"/>
              <a:buChar char=""/>
            </a:pPr>
            <a:endParaRPr lang="es-ES_tradnl"/>
          </a:p>
        </p:txBody>
      </p:sp>
      <p:sp>
        <p:nvSpPr>
          <p:cNvPr id="283654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2 - Servicios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611188" y="981075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3 - Características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570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857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844675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Ubicación: Lado izquierdo de la población.</a:t>
            </a:r>
          </a:p>
          <a:p>
            <a:r>
              <a:rPr lang="es-ES_tradnl"/>
              <a:t>Inversión aproximada: 1 millones dólares</a:t>
            </a:r>
          </a:p>
          <a:p>
            <a:r>
              <a:rPr lang="es-ES_tradnl"/>
              <a:t>Tamaño: 3.5 m ancho, 280 m longitud con plataforma. </a:t>
            </a:r>
          </a:p>
          <a:p>
            <a:r>
              <a:rPr lang="es-ES_tradnl"/>
              <a:t>Construcción del muelle sobre pilotes de hormigón. </a:t>
            </a:r>
          </a:p>
          <a:p>
            <a:r>
              <a:rPr lang="es-ES_tradnl"/>
              <a:t>Acceso de botes de madera y no de embarcaciones grandes.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458200" cy="4114800"/>
          </a:xfrm>
          <a:noFill/>
          <a:ln/>
        </p:spPr>
        <p:txBody>
          <a:bodyPr/>
          <a:lstStyle/>
          <a:p>
            <a:r>
              <a:rPr lang="es-ES_tradnl"/>
              <a:t>Abastecimiento de combustible en la parte posterior de la plataforma. </a:t>
            </a:r>
          </a:p>
          <a:p>
            <a:r>
              <a:rPr lang="es-ES_tradnl"/>
              <a:t>Carga - descarga de insumos y pesca de embarcaciones pequeñas. </a:t>
            </a:r>
          </a:p>
          <a:p>
            <a:pPr>
              <a:buFont typeface="Wingdings" pitchFamily="2" charset="2"/>
              <a:buChar char=""/>
            </a:pPr>
            <a:endParaRPr lang="es-ES_tradnl"/>
          </a:p>
        </p:txBody>
      </p:sp>
      <p:sp>
        <p:nvSpPr>
          <p:cNvPr id="28467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838200"/>
          </a:xfrm>
          <a:noFill/>
          <a:ln/>
        </p:spPr>
        <p:txBody>
          <a:bodyPr anchor="b"/>
          <a:lstStyle/>
          <a:p>
            <a:r>
              <a:rPr lang="es-ES_tradnl" sz="3800"/>
              <a:t>Planteamiento de las Alternativas</a:t>
            </a:r>
          </a:p>
        </p:txBody>
      </p:sp>
      <p:sp>
        <p:nvSpPr>
          <p:cNvPr id="284678" name="Rectangle 6"/>
          <p:cNvSpPr>
            <a:spLocks noChangeArrowheads="1"/>
          </p:cNvSpPr>
          <p:nvPr/>
        </p:nvSpPr>
        <p:spPr bwMode="auto">
          <a:xfrm>
            <a:off x="533400" y="838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es-ES_tradnl" sz="3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Alternativa 3 - Servicios</a:t>
            </a:r>
            <a:endParaRPr lang="es-ES_tradnl" sz="4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24" name="Picture 4" descr="Anconcitomuelle 003"/>
          <p:cNvPicPr>
            <a:picLocks noChangeAspect="1" noChangeArrowheads="1"/>
          </p:cNvPicPr>
          <p:nvPr/>
        </p:nvPicPr>
        <p:blipFill>
          <a:blip r:embed="rId2"/>
          <a:srcRect l="9264" t="716" r="9264" b="716"/>
          <a:stretch>
            <a:fillRect/>
          </a:stretch>
        </p:blipFill>
        <p:spPr bwMode="auto">
          <a:xfrm>
            <a:off x="611188" y="561975"/>
            <a:ext cx="8280400" cy="6296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Objetivos de la Investigación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Necesidades prioritarias de los pescadores de Anconcito</a:t>
            </a:r>
          </a:p>
          <a:p>
            <a:pPr>
              <a:lnSpc>
                <a:spcPct val="90000"/>
              </a:lnSpc>
            </a:pPr>
            <a:r>
              <a:rPr lang="es-ES" sz="2800"/>
              <a:t>Determinar los usuarios potenciales del muelle</a:t>
            </a:r>
          </a:p>
          <a:p>
            <a:pPr>
              <a:lnSpc>
                <a:spcPct val="90000"/>
              </a:lnSpc>
            </a:pPr>
            <a:r>
              <a:rPr lang="es-ES" sz="2800"/>
              <a:t>Identificar los servicios que el muelle ofrecerá según los requerimientos de los usuarios.</a:t>
            </a:r>
          </a:p>
          <a:p>
            <a:pPr>
              <a:lnSpc>
                <a:spcPct val="90000"/>
              </a:lnSpc>
            </a:pPr>
            <a:r>
              <a:rPr lang="es-ES" sz="2800"/>
              <a:t>Determinar la relación que existe entre la disposición al uso del muelle y los servicios a ofrecer</a:t>
            </a:r>
          </a:p>
          <a:p>
            <a:pPr>
              <a:lnSpc>
                <a:spcPct val="90000"/>
              </a:lnSpc>
            </a:pPr>
            <a:r>
              <a:rPr lang="es-ES" sz="2800"/>
              <a:t>Seleccionar la alternativa adecuada </a:t>
            </a:r>
          </a:p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/>
              <a:t>Investigación de Mercado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4186238" cy="871538"/>
          </a:xfrm>
        </p:spPr>
        <p:txBody>
          <a:bodyPr/>
          <a:lstStyle/>
          <a:p>
            <a:r>
              <a:rPr lang="es-ES"/>
              <a:t>Tamaño muestral</a:t>
            </a:r>
          </a:p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252933" name="Picture 5"/>
          <p:cNvPicPr>
            <a:picLocks noChangeAspect="1" noChangeArrowheads="1"/>
          </p:cNvPicPr>
          <p:nvPr/>
        </p:nvPicPr>
        <p:blipFill>
          <a:blip r:embed="rId2"/>
          <a:srcRect l="50000" r="15649"/>
          <a:stretch>
            <a:fillRect/>
          </a:stretch>
        </p:blipFill>
        <p:spPr bwMode="auto">
          <a:xfrm>
            <a:off x="1331913" y="2924175"/>
            <a:ext cx="168910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5" name="Rectangle 7"/>
          <p:cNvSpPr>
            <a:spLocks noChangeArrowheads="1"/>
          </p:cNvSpPr>
          <p:nvPr/>
        </p:nvSpPr>
        <p:spPr bwMode="auto">
          <a:xfrm>
            <a:off x="1258888" y="3890963"/>
            <a:ext cx="2305050" cy="158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C" sz="1600"/>
              <a:t>Para el diseño: </a:t>
            </a:r>
          </a:p>
          <a:p>
            <a:pPr algn="just"/>
            <a:r>
              <a:rPr lang="es-EC" sz="1600"/>
              <a:t>e = 0,06  </a:t>
            </a:r>
          </a:p>
          <a:p>
            <a:pPr algn="just"/>
            <a:r>
              <a:rPr lang="es-EC" sz="1600">
                <a:sym typeface="Symbol" pitchFamily="18" charset="2"/>
              </a:rPr>
              <a:t></a:t>
            </a:r>
            <a:r>
              <a:rPr lang="es-EC" sz="1600"/>
              <a:t>=0,05</a:t>
            </a:r>
          </a:p>
          <a:p>
            <a:pPr algn="just"/>
            <a:r>
              <a:rPr lang="es-EC" sz="1600"/>
              <a:t>N = 1693</a:t>
            </a:r>
            <a:r>
              <a:rPr lang="es-EC" sz="1600">
                <a:sym typeface="Symbol" pitchFamily="18" charset="2"/>
              </a:rPr>
              <a:t>  p = 0,57</a:t>
            </a:r>
          </a:p>
          <a:p>
            <a:pPr algn="just"/>
            <a:r>
              <a:rPr lang="es-EC" sz="1600">
                <a:sym typeface="Symbol" pitchFamily="18" charset="2"/>
              </a:rPr>
              <a:t>q = 0,43</a:t>
            </a:r>
          </a:p>
          <a:p>
            <a:pPr algn="just"/>
            <a:r>
              <a:rPr lang="es-EC" sz="1600">
                <a:sym typeface="Symbol" pitchFamily="18" charset="2"/>
              </a:rPr>
              <a:t>Resultando n = 226</a:t>
            </a:r>
            <a:r>
              <a:rPr lang="es-EC">
                <a:sym typeface="Symbol" pitchFamily="18" charset="2"/>
              </a:rPr>
              <a:t> </a:t>
            </a:r>
          </a:p>
        </p:txBody>
      </p:sp>
      <p:pic>
        <p:nvPicPr>
          <p:cNvPr id="252937" name="Picture 9"/>
          <p:cNvPicPr>
            <a:picLocks noChangeAspect="1" noChangeArrowheads="1"/>
          </p:cNvPicPr>
          <p:nvPr/>
        </p:nvPicPr>
        <p:blipFill>
          <a:blip r:embed="rId3"/>
          <a:srcRect r="68898"/>
          <a:stretch>
            <a:fillRect/>
          </a:stretch>
        </p:blipFill>
        <p:spPr bwMode="auto">
          <a:xfrm>
            <a:off x="3059113" y="2997200"/>
            <a:ext cx="23431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939" name="Text Box 11"/>
          <p:cNvSpPr txBox="1">
            <a:spLocks noChangeArrowheads="1"/>
          </p:cNvSpPr>
          <p:nvPr/>
        </p:nvSpPr>
        <p:spPr bwMode="auto">
          <a:xfrm>
            <a:off x="1258888" y="5589588"/>
            <a:ext cx="39608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Fuente: Programa Desarrollo Peninsular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/>
              <a:t>Resultados obtenidos del la encuesta </a:t>
            </a:r>
            <a:br>
              <a:rPr lang="es-ES" sz="2800"/>
            </a:br>
            <a:r>
              <a:rPr lang="es-ES" sz="2800"/>
              <a:t>Variables de interés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060575"/>
            <a:ext cx="4032250" cy="1655763"/>
          </a:xfrm>
        </p:spPr>
        <p:txBody>
          <a:bodyPr/>
          <a:lstStyle/>
          <a:p>
            <a:r>
              <a:rPr lang="es-ES" sz="2000"/>
              <a:t>Tipo de embarcación</a:t>
            </a:r>
          </a:p>
          <a:p>
            <a:pPr lvl="1"/>
            <a:r>
              <a:rPr lang="es-ES" sz="2000"/>
              <a:t>63.7% fibra de vidrio</a:t>
            </a:r>
          </a:p>
          <a:p>
            <a:pPr lvl="1"/>
            <a:r>
              <a:rPr lang="es-ES" sz="2000"/>
              <a:t>25.7% botes de madera</a:t>
            </a:r>
          </a:p>
          <a:p>
            <a:pPr lvl="1"/>
            <a:r>
              <a:rPr lang="es-ES" sz="2000"/>
              <a:t>8% chinchorreros</a:t>
            </a:r>
          </a:p>
        </p:txBody>
      </p:sp>
      <p:sp>
        <p:nvSpPr>
          <p:cNvPr id="253958" name="Rectangle 6"/>
          <p:cNvSpPr>
            <a:spLocks noChangeArrowheads="1"/>
          </p:cNvSpPr>
          <p:nvPr/>
        </p:nvSpPr>
        <p:spPr bwMode="auto">
          <a:xfrm>
            <a:off x="4643438" y="2133600"/>
            <a:ext cx="4032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Congestionamiento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91.6 % opina que existe congestionamiento de transporte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None/>
            </a:pPr>
            <a:endParaRPr lang="es-ES" sz="2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3959" name="Rectangle 7"/>
          <p:cNvSpPr>
            <a:spLocks noChangeArrowheads="1"/>
          </p:cNvSpPr>
          <p:nvPr/>
        </p:nvSpPr>
        <p:spPr bwMode="auto">
          <a:xfrm>
            <a:off x="611188" y="4005263"/>
            <a:ext cx="40322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Almacenamiento de Pesca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84.1 % opina que no se puede almacenar la pesca</a:t>
            </a:r>
          </a:p>
        </p:txBody>
      </p:sp>
      <p:sp>
        <p:nvSpPr>
          <p:cNvPr id="253960" name="Text Box 8"/>
          <p:cNvSpPr txBox="1">
            <a:spLocks noChangeArrowheads="1"/>
          </p:cNvSpPr>
          <p:nvPr/>
        </p:nvSpPr>
        <p:spPr bwMode="auto">
          <a:xfrm>
            <a:off x="5435600" y="4149725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53962" name="Rectangle 10"/>
          <p:cNvSpPr>
            <a:spLocks noChangeArrowheads="1"/>
          </p:cNvSpPr>
          <p:nvPr/>
        </p:nvSpPr>
        <p:spPr bwMode="auto">
          <a:xfrm>
            <a:off x="4716463" y="4076700"/>
            <a:ext cx="4032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Pagar varar embarcaciones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74.8 % opino que no existe suficiente espacio para varar embarcaciones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Resultados obtenidos del informe </a:t>
            </a:r>
            <a:br>
              <a:rPr lang="es-ES" sz="3200"/>
            </a:br>
            <a:r>
              <a:rPr lang="es-ES" sz="3200"/>
              <a:t>Variables de interés</a:t>
            </a:r>
          </a:p>
        </p:txBody>
      </p:sp>
      <p:sp>
        <p:nvSpPr>
          <p:cNvPr id="287750" name="Rectangle 6"/>
          <p:cNvSpPr>
            <a:spLocks noChangeArrowheads="1"/>
          </p:cNvSpPr>
          <p:nvPr/>
        </p:nvSpPr>
        <p:spPr bwMode="auto">
          <a:xfrm>
            <a:off x="539750" y="2133600"/>
            <a:ext cx="4032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Pagar por el uso del muelle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67.7 % esta de acuerdo con pagar un precio módico por la utilización del muelle</a:t>
            </a:r>
          </a:p>
        </p:txBody>
      </p:sp>
      <p:sp>
        <p:nvSpPr>
          <p:cNvPr id="287753" name="Rectangle 9"/>
          <p:cNvSpPr>
            <a:spLocks noChangeArrowheads="1"/>
          </p:cNvSpPr>
          <p:nvPr/>
        </p:nvSpPr>
        <p:spPr bwMode="auto">
          <a:xfrm>
            <a:off x="4787900" y="2133600"/>
            <a:ext cx="40322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Grado de Aceptación del muelle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90 % esta de acuerdo con la construcción del muelle</a:t>
            </a:r>
          </a:p>
        </p:txBody>
      </p:sp>
      <p:sp>
        <p:nvSpPr>
          <p:cNvPr id="287754" name="Rectangle 10"/>
          <p:cNvSpPr>
            <a:spLocks noChangeArrowheads="1"/>
          </p:cNvSpPr>
          <p:nvPr/>
        </p:nvSpPr>
        <p:spPr bwMode="auto">
          <a:xfrm>
            <a:off x="827088" y="4221163"/>
            <a:ext cx="40322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Lugares para compra de materiales e insumos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</a:pPr>
            <a:r>
              <a:rPr lang="es-ES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76 % opino que no hay suficientes lugares para compra de materiales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576263"/>
          </a:xfrm>
        </p:spPr>
        <p:txBody>
          <a:bodyPr/>
          <a:lstStyle/>
          <a:p>
            <a:r>
              <a:rPr lang="es-ES" sz="3600"/>
              <a:t>Variables de interés del proyecto</a:t>
            </a:r>
          </a:p>
        </p:txBody>
      </p:sp>
      <p:sp>
        <p:nvSpPr>
          <p:cNvPr id="254981" name="Rectangle 5"/>
          <p:cNvSpPr>
            <a:spLocks noChangeArrowheads="1"/>
          </p:cNvSpPr>
          <p:nvPr/>
        </p:nvSpPr>
        <p:spPr bwMode="auto">
          <a:xfrm>
            <a:off x="1187450" y="1335088"/>
            <a:ext cx="72009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114300" algn="l"/>
                <a:tab pos="228600" algn="l"/>
                <a:tab pos="342900" algn="l"/>
                <a:tab pos="571500" algn="l"/>
              </a:tabLst>
            </a:pPr>
            <a:endParaRPr lang="es-MX" sz="1200" b="1"/>
          </a:p>
          <a:p>
            <a:pPr>
              <a:tabLst>
                <a:tab pos="114300" algn="l"/>
                <a:tab pos="228600" algn="l"/>
                <a:tab pos="342900" algn="l"/>
                <a:tab pos="571500" algn="l"/>
              </a:tabLst>
            </a:pPr>
            <a:r>
              <a:rPr lang="es-MX" sz="1200">
                <a:latin typeface="Arial" charset="0"/>
                <a:ea typeface="Times New Roman" pitchFamily="18" charset="0"/>
                <a:cs typeface="Arial" charset="0"/>
              </a:rPr>
              <a:t>Ho</a:t>
            </a:r>
            <a:r>
              <a:rPr lang="es-MX" sz="1400">
                <a:latin typeface="Arial" charset="0"/>
                <a:ea typeface="Times New Roman" pitchFamily="18" charset="0"/>
                <a:cs typeface="Arial" charset="0"/>
              </a:rPr>
              <a:t>: El grado de aceptación del muelle es independiente del tipo de embarcación</a:t>
            </a:r>
            <a:endParaRPr lang="es-ES" sz="1400"/>
          </a:p>
          <a:p>
            <a:pPr eaLnBrk="0" hangingPunct="0">
              <a:tabLst>
                <a:tab pos="114300" algn="l"/>
                <a:tab pos="228600" algn="l"/>
                <a:tab pos="342900" algn="l"/>
                <a:tab pos="571500" algn="l"/>
              </a:tabLst>
            </a:pPr>
            <a:r>
              <a:rPr lang="es-MX" sz="1400">
                <a:latin typeface="Arial" charset="0"/>
                <a:cs typeface="Times New Roman" pitchFamily="18" charset="0"/>
              </a:rPr>
              <a:t>Ha: El grado de aceptación del muelle no es independiente del tipo de embarcación</a:t>
            </a:r>
            <a:endParaRPr lang="es-ES" sz="1400">
              <a:latin typeface="Arial" charset="0"/>
              <a:cs typeface="Times New Roman" pitchFamily="18" charset="0"/>
            </a:endParaRPr>
          </a:p>
        </p:txBody>
      </p:sp>
      <p:pic>
        <p:nvPicPr>
          <p:cNvPr id="254980" name="Picture 4"/>
          <p:cNvPicPr>
            <a:picLocks noChangeAspect="1" noChangeArrowheads="1"/>
          </p:cNvPicPr>
          <p:nvPr/>
        </p:nvPicPr>
        <p:blipFill>
          <a:blip r:embed="rId2"/>
          <a:srcRect r="2682" b="2235"/>
          <a:stretch>
            <a:fillRect/>
          </a:stretch>
        </p:blipFill>
        <p:spPr bwMode="auto">
          <a:xfrm>
            <a:off x="1547813" y="2781300"/>
            <a:ext cx="5903912" cy="2338388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4983" name="Rectangle 7"/>
          <p:cNvSpPr>
            <a:spLocks noChangeArrowheads="1"/>
          </p:cNvSpPr>
          <p:nvPr/>
        </p:nvSpPr>
        <p:spPr bwMode="auto">
          <a:xfrm>
            <a:off x="1692275" y="2205038"/>
            <a:ext cx="5310188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MX" sz="1400" b="1"/>
              <a:t>Tabla 3.1 Relación entre el tipo de embarcación y la disposición a acceder a el muelle grande</a:t>
            </a:r>
            <a:endParaRPr lang="es-ES" sz="1400"/>
          </a:p>
          <a:p>
            <a:pPr eaLnBrk="0" hangingPunct="0">
              <a:spcBef>
                <a:spcPct val="50000"/>
              </a:spcBef>
            </a:pPr>
            <a:endParaRPr lang="es-ES" sz="1400">
              <a:latin typeface="Arial" charset="0"/>
            </a:endParaRPr>
          </a:p>
        </p:txBody>
      </p:sp>
      <p:sp>
        <p:nvSpPr>
          <p:cNvPr id="254984" name="Text Box 8"/>
          <p:cNvSpPr txBox="1">
            <a:spLocks noChangeArrowheads="1"/>
          </p:cNvSpPr>
          <p:nvPr/>
        </p:nvSpPr>
        <p:spPr bwMode="auto">
          <a:xfrm>
            <a:off x="1835150" y="5373688"/>
            <a:ext cx="5329238" cy="288925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1200"/>
              <a:t>Pearson Chi cuadrado:  	 Asym. Sig. 0,074</a:t>
            </a:r>
            <a:endParaRPr lang="es-ES" sz="1200"/>
          </a:p>
        </p:txBody>
      </p:sp>
      <p:sp>
        <p:nvSpPr>
          <p:cNvPr id="254986" name="Rectangle 10"/>
          <p:cNvSpPr>
            <a:spLocks noChangeArrowheads="1"/>
          </p:cNvSpPr>
          <p:nvPr/>
        </p:nvSpPr>
        <p:spPr bwMode="auto">
          <a:xfrm>
            <a:off x="2987675" y="5734050"/>
            <a:ext cx="2643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>
              <a:tabLst>
                <a:tab pos="342900" algn="l"/>
              </a:tabLst>
            </a:pPr>
            <a:r>
              <a:rPr lang="es-MX" sz="1400"/>
              <a:t>0.074 &gt; 0.05 No se rechaza Ho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2" name="Text Box 4"/>
          <p:cNvSpPr txBox="1">
            <a:spLocks noChangeArrowheads="1"/>
          </p:cNvSpPr>
          <p:nvPr/>
        </p:nvSpPr>
        <p:spPr bwMode="auto">
          <a:xfrm>
            <a:off x="2535238" y="1716088"/>
            <a:ext cx="45577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3800"/>
              <a:t>Ecuador PIB Agrícola (Tasa de participación)</a:t>
            </a:r>
          </a:p>
        </p:txBody>
      </p:sp>
      <p:graphicFrame>
        <p:nvGraphicFramePr>
          <p:cNvPr id="263650" name="Group 482"/>
          <p:cNvGraphicFramePr>
            <a:graphicFrameLocks noGrp="1"/>
          </p:cNvGraphicFramePr>
          <p:nvPr>
            <p:ph idx="1"/>
          </p:nvPr>
        </p:nvGraphicFramePr>
        <p:xfrm>
          <a:off x="457200" y="1981200"/>
          <a:ext cx="8229600" cy="4114804"/>
        </p:xfrm>
        <a:graphic>
          <a:graphicData uri="http://schemas.openxmlformats.org/drawingml/2006/table">
            <a:tbl>
              <a:tblPr/>
              <a:tblGrid>
                <a:gridCol w="2378075"/>
                <a:gridCol w="835025"/>
                <a:gridCol w="836613"/>
                <a:gridCol w="835025"/>
                <a:gridCol w="836612"/>
                <a:gridCol w="836613"/>
                <a:gridCol w="835025"/>
                <a:gridCol w="836612"/>
              </a:tblGrid>
              <a:tr h="401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Actividad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1997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1998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1999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2000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2001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2002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2003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30213" algn="l"/>
                        </a:tabLst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Cultivo de Banano, café, cacao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29%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26%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24%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Cultivo de cereales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Cultivo de flores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Otros cultivos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Cría de animales 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21%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22%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Selvicultura y extracción de madera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Pesca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Total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100%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60438"/>
          </a:xfrm>
        </p:spPr>
        <p:txBody>
          <a:bodyPr/>
          <a:lstStyle/>
          <a:p>
            <a:r>
              <a:rPr lang="es-ES" sz="3600"/>
              <a:t>Variables de interés del proyecto</a:t>
            </a:r>
          </a:p>
        </p:txBody>
      </p:sp>
      <p:sp>
        <p:nvSpPr>
          <p:cNvPr id="257028" name="Rectangle 4"/>
          <p:cNvSpPr>
            <a:spLocks noChangeArrowheads="1"/>
          </p:cNvSpPr>
          <p:nvPr/>
        </p:nvSpPr>
        <p:spPr bwMode="auto">
          <a:xfrm>
            <a:off x="900113" y="1341438"/>
            <a:ext cx="74168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342900" algn="l"/>
              </a:tabLst>
            </a:pPr>
            <a:endParaRPr lang="es-ES" sz="1400"/>
          </a:p>
          <a:p>
            <a:pPr>
              <a:tabLst>
                <a:tab pos="342900" algn="l"/>
              </a:tabLst>
            </a:pPr>
            <a:r>
              <a:rPr lang="es-MX" sz="1400"/>
              <a:t>Ho: La disposición a pagar un precio módico por el uso del muelle es independiente del tipo de embarcación.</a:t>
            </a:r>
            <a:endParaRPr lang="es-ES" sz="1400"/>
          </a:p>
          <a:p>
            <a:pPr>
              <a:tabLst>
                <a:tab pos="342900" algn="l"/>
              </a:tabLst>
            </a:pPr>
            <a:r>
              <a:rPr lang="es-MX" sz="1400"/>
              <a:t>Ha: La disposición a pagar un precio módico por el uso del muelle no es independe del tipo de embarcación</a:t>
            </a:r>
            <a:r>
              <a:rPr lang="es-MX" sz="1200"/>
              <a:t>.</a:t>
            </a:r>
          </a:p>
        </p:txBody>
      </p:sp>
      <p:sp>
        <p:nvSpPr>
          <p:cNvPr id="257030" name="Rectangle 6"/>
          <p:cNvSpPr>
            <a:spLocks noChangeArrowheads="1"/>
          </p:cNvSpPr>
          <p:nvPr/>
        </p:nvSpPr>
        <p:spPr bwMode="auto">
          <a:xfrm>
            <a:off x="1331913" y="2636838"/>
            <a:ext cx="661511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es-MX" sz="1600" b="1">
                <a:latin typeface="Arial" charset="0"/>
                <a:ea typeface="Times New Roman" pitchFamily="18" charset="0"/>
                <a:cs typeface="Arial" charset="0"/>
              </a:rPr>
              <a:t>Tabla 3.3 Relación entre el tipo de embarcación y el precio módico</a:t>
            </a:r>
            <a:endParaRPr lang="es-ES" sz="16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342900" algn="l"/>
              </a:tabLst>
            </a:pPr>
            <a:endParaRPr lang="es-ES" sz="1400">
              <a:latin typeface="Arial" charset="0"/>
              <a:ea typeface="Times New Roman" pitchFamily="18" charset="0"/>
              <a:cs typeface="Arial" charset="0"/>
            </a:endParaRPr>
          </a:p>
        </p:txBody>
      </p:sp>
      <p:pic>
        <p:nvPicPr>
          <p:cNvPr id="257029" name="Picture 5"/>
          <p:cNvPicPr>
            <a:picLocks noChangeAspect="1" noChangeArrowheads="1"/>
          </p:cNvPicPr>
          <p:nvPr/>
        </p:nvPicPr>
        <p:blipFill>
          <a:blip r:embed="rId2"/>
          <a:srcRect r="3893" b="4845"/>
          <a:stretch>
            <a:fillRect/>
          </a:stretch>
        </p:blipFill>
        <p:spPr bwMode="auto">
          <a:xfrm>
            <a:off x="1547813" y="3068638"/>
            <a:ext cx="6049962" cy="22733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7032" name="Text Box 8"/>
          <p:cNvSpPr txBox="1">
            <a:spLocks noChangeArrowheads="1"/>
          </p:cNvSpPr>
          <p:nvPr/>
        </p:nvSpPr>
        <p:spPr bwMode="auto">
          <a:xfrm>
            <a:off x="2268538" y="5445125"/>
            <a:ext cx="4572000" cy="342900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MX" sz="1200"/>
              <a:t>Pearson Chi cuadrado:   Gls: 2	 Asym. Sig. 0,000</a:t>
            </a:r>
            <a:endParaRPr lang="es-ES" sz="1200"/>
          </a:p>
        </p:txBody>
      </p:sp>
      <p:sp>
        <p:nvSpPr>
          <p:cNvPr id="257033" name="Rectangle 9"/>
          <p:cNvSpPr>
            <a:spLocks noChangeArrowheads="1"/>
          </p:cNvSpPr>
          <p:nvPr/>
        </p:nvSpPr>
        <p:spPr bwMode="auto">
          <a:xfrm>
            <a:off x="2916238" y="5876925"/>
            <a:ext cx="3494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es-MX" sz="1400"/>
              <a:t>0.000 &lt; 0.05  Se rechaza la hipótesis nula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ES" sz="3600"/>
              <a:t>Variables de interés del proyecto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2411413" y="5157788"/>
            <a:ext cx="4752975" cy="287337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342900" algn="l"/>
              </a:tabLst>
            </a:pPr>
            <a:r>
              <a:rPr lang="es-MX" sz="1200">
                <a:latin typeface="Arial" charset="0"/>
                <a:cs typeface="Times New Roman" pitchFamily="18" charset="0"/>
              </a:rPr>
              <a:t>Pearson Chi cuadrado:  Gls:1	 Asym. Sig. 0,005</a:t>
            </a:r>
            <a:endParaRPr lang="es-MX" sz="1200">
              <a:latin typeface="Arial" charset="0"/>
            </a:endParaRPr>
          </a:p>
        </p:txBody>
      </p:sp>
      <p:pic>
        <p:nvPicPr>
          <p:cNvPr id="258053" name="Picture 5"/>
          <p:cNvPicPr>
            <a:picLocks noChangeAspect="1" noChangeArrowheads="1"/>
          </p:cNvPicPr>
          <p:nvPr/>
        </p:nvPicPr>
        <p:blipFill>
          <a:blip r:embed="rId2"/>
          <a:srcRect r="3500" b="4152"/>
          <a:stretch>
            <a:fillRect/>
          </a:stretch>
        </p:blipFill>
        <p:spPr bwMode="auto">
          <a:xfrm>
            <a:off x="1835150" y="2708275"/>
            <a:ext cx="5832475" cy="2379663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8054" name="Rectangle 6"/>
          <p:cNvSpPr>
            <a:spLocks noChangeArrowheads="1"/>
          </p:cNvSpPr>
          <p:nvPr/>
        </p:nvSpPr>
        <p:spPr bwMode="auto">
          <a:xfrm>
            <a:off x="827088" y="1125538"/>
            <a:ext cx="7635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es-MX" sz="1400">
                <a:latin typeface="Arial" charset="0"/>
                <a:ea typeface="Times New Roman" pitchFamily="18" charset="0"/>
                <a:cs typeface="Arial" charset="0"/>
              </a:rPr>
              <a:t>Ho: El grado de aceptación del muelle es independiente del servicio de un lugar para varar las embarcaciones.</a:t>
            </a:r>
            <a:endParaRPr lang="es-ES" sz="14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342900" algn="l"/>
              </a:tabLst>
            </a:pPr>
            <a:r>
              <a:rPr lang="es-MX" sz="1400">
                <a:latin typeface="Arial" charset="0"/>
                <a:ea typeface="Times New Roman" pitchFamily="18" charset="0"/>
                <a:cs typeface="Arial" charset="0"/>
              </a:rPr>
              <a:t>Ha: La disposición a aceptar el muelle depende del servicio de un lugar para varar las embarcaciones.</a:t>
            </a:r>
            <a:endParaRPr lang="es-ES" sz="140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58057" name="Rectangle 9"/>
          <p:cNvSpPr>
            <a:spLocks noChangeArrowheads="1"/>
          </p:cNvSpPr>
          <p:nvPr/>
        </p:nvSpPr>
        <p:spPr bwMode="auto">
          <a:xfrm>
            <a:off x="2627313" y="5646738"/>
            <a:ext cx="44656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es-MX" sz="1400">
                <a:latin typeface="Arial" charset="0"/>
                <a:ea typeface="Times New Roman" pitchFamily="18" charset="0"/>
                <a:cs typeface="Arial" charset="0"/>
              </a:rPr>
              <a:t>0,005  &lt; 0.05	Se rechaza la hipótesis nula</a:t>
            </a:r>
            <a:endParaRPr lang="es-ES" sz="140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58058" name="Rectangle 10"/>
          <p:cNvSpPr>
            <a:spLocks noChangeArrowheads="1"/>
          </p:cNvSpPr>
          <p:nvPr/>
        </p:nvSpPr>
        <p:spPr bwMode="auto">
          <a:xfrm>
            <a:off x="1116013" y="2133600"/>
            <a:ext cx="76327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r>
              <a:rPr lang="es-MX" sz="1600" b="1"/>
              <a:t>Tabla 3.4 Relación entre la disposición a acceder a el muelle grande y la preferencia de “un lugar donde varar las embarcaciones”</a:t>
            </a:r>
            <a:endParaRPr lang="es-ES" sz="1600" b="1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44538"/>
          </a:xfrm>
        </p:spPr>
        <p:txBody>
          <a:bodyPr/>
          <a:lstStyle/>
          <a:p>
            <a:r>
              <a:rPr lang="es-ES" sz="4000"/>
              <a:t>Variables de interés del proyecto</a:t>
            </a:r>
          </a:p>
        </p:txBody>
      </p:sp>
      <p:sp>
        <p:nvSpPr>
          <p:cNvPr id="259077" name="AutoShape 5"/>
          <p:cNvSpPr>
            <a:spLocks noChangeAspect="1" noChangeArrowheads="1"/>
          </p:cNvSpPr>
          <p:nvPr/>
        </p:nvSpPr>
        <p:spPr bwMode="auto">
          <a:xfrm>
            <a:off x="-4763" y="1587500"/>
            <a:ext cx="3038476" cy="325755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pic>
        <p:nvPicPr>
          <p:cNvPr id="259078" name="Picture 6"/>
          <p:cNvPicPr>
            <a:picLocks noChangeAspect="1" noChangeArrowheads="1"/>
          </p:cNvPicPr>
          <p:nvPr/>
        </p:nvPicPr>
        <p:blipFill>
          <a:blip r:embed="rId2"/>
          <a:srcRect r="6070" b="1163"/>
          <a:stretch>
            <a:fillRect/>
          </a:stretch>
        </p:blipFill>
        <p:spPr bwMode="auto">
          <a:xfrm>
            <a:off x="2339975" y="2133600"/>
            <a:ext cx="4752975" cy="377190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2627313" y="5876925"/>
            <a:ext cx="4229100" cy="342900"/>
          </a:xfrm>
          <a:prstGeom prst="rect">
            <a:avLst/>
          </a:prstGeom>
          <a:noFill/>
          <a:ln w="12700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/>
          <a:lstStyle/>
          <a:p>
            <a:pPr algn="ctr">
              <a:tabLst>
                <a:tab pos="342900" algn="l"/>
              </a:tabLst>
            </a:pPr>
            <a:r>
              <a:rPr lang="es-MX" sz="1200">
                <a:latin typeface="Arial" charset="0"/>
                <a:cs typeface="Times New Roman" pitchFamily="18" charset="0"/>
              </a:rPr>
              <a:t>Pearson Chi cuadrado:  	Gl:1	 Asym. Sig. 0,046</a:t>
            </a:r>
            <a:endParaRPr lang="es-MX" sz="1200">
              <a:latin typeface="Arial" charset="0"/>
            </a:endParaRPr>
          </a:p>
        </p:txBody>
      </p:sp>
      <p:sp>
        <p:nvSpPr>
          <p:cNvPr id="259079" name="Rectangle 7"/>
          <p:cNvSpPr>
            <a:spLocks noChangeArrowheads="1"/>
          </p:cNvSpPr>
          <p:nvPr/>
        </p:nvSpPr>
        <p:spPr bwMode="auto">
          <a:xfrm>
            <a:off x="611188" y="1052513"/>
            <a:ext cx="8059737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tabLst>
                <a:tab pos="342900" algn="l"/>
              </a:tabLst>
            </a:pPr>
            <a:r>
              <a:rPr lang="es-MX" sz="1200">
                <a:latin typeface="Arial" charset="0"/>
                <a:ea typeface="Times New Roman" pitchFamily="18" charset="0"/>
                <a:cs typeface="Arial" charset="0"/>
              </a:rPr>
              <a:t>Ho: La disposición a utilizar el muelle grande es independiente del servicio de lugar para comprar materiales.</a:t>
            </a:r>
            <a:endParaRPr lang="es-ES" sz="12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342900" algn="l"/>
              </a:tabLst>
            </a:pPr>
            <a:r>
              <a:rPr lang="es-MX" sz="1200">
                <a:latin typeface="Arial" charset="0"/>
                <a:ea typeface="Times New Roman" pitchFamily="18" charset="0"/>
                <a:cs typeface="Arial" charset="0"/>
              </a:rPr>
              <a:t>Ha: La disposición a utilizar el muelle grande no es independiente del servicio de lugar para comprar materiales.</a:t>
            </a:r>
            <a:endParaRPr lang="es-ES" sz="12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342900" algn="l"/>
              </a:tabLst>
            </a:pPr>
            <a:endParaRPr lang="es-ES" sz="1200"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59080" name="Rectangle 8"/>
          <p:cNvSpPr>
            <a:spLocks noChangeArrowheads="1"/>
          </p:cNvSpPr>
          <p:nvPr/>
        </p:nvSpPr>
        <p:spPr bwMode="auto">
          <a:xfrm>
            <a:off x="-4763" y="158750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59083" name="Rectangle 11"/>
          <p:cNvSpPr>
            <a:spLocks noChangeArrowheads="1"/>
          </p:cNvSpPr>
          <p:nvPr/>
        </p:nvSpPr>
        <p:spPr bwMode="auto">
          <a:xfrm>
            <a:off x="2124075" y="6165850"/>
            <a:ext cx="5327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es-MX" sz="1400">
                <a:latin typeface="Arial" charset="0"/>
                <a:ea typeface="Times New Roman" pitchFamily="18" charset="0"/>
                <a:cs typeface="Arial" charset="0"/>
              </a:rPr>
              <a:t>0,046 &lt; 0,05 	 Se rechaza la hipótesis nula</a:t>
            </a:r>
          </a:p>
        </p:txBody>
      </p:sp>
      <p:sp>
        <p:nvSpPr>
          <p:cNvPr id="259084" name="Rectangle 12"/>
          <p:cNvSpPr>
            <a:spLocks noChangeArrowheads="1"/>
          </p:cNvSpPr>
          <p:nvPr/>
        </p:nvSpPr>
        <p:spPr bwMode="auto">
          <a:xfrm>
            <a:off x="684213" y="1557338"/>
            <a:ext cx="76342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MX" sz="1600" b="1"/>
              <a:t>Tabla 3.5 Relación entre la disposición a acceder a un muelle grande y la preferencia de “un lugar para comprar materiales”</a:t>
            </a:r>
            <a:endParaRPr lang="es-E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r>
              <a:rPr lang="es-MX" sz="3600"/>
              <a:t>Análisis de las  pruebas de hipótesis</a:t>
            </a:r>
            <a:endParaRPr lang="es-ES" sz="3600"/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518318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MX" sz="800"/>
          </a:p>
          <a:p>
            <a:pPr>
              <a:lnSpc>
                <a:spcPct val="80000"/>
              </a:lnSpc>
            </a:pPr>
            <a:r>
              <a:rPr lang="es-MX" sz="1600"/>
              <a:t>Los dueños de las embarcaciones están de acuerdo con la construcción del muelle independientemente del tipo de embarcación que tengan u operen.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1600"/>
          </a:p>
          <a:p>
            <a:pPr>
              <a:lnSpc>
                <a:spcPct val="80000"/>
              </a:lnSpc>
            </a:pPr>
            <a:r>
              <a:rPr lang="es-MX" sz="1600"/>
              <a:t>La disposición a pagar un precio módico tiene estrecha relación con el tipo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MX" sz="1600"/>
              <a:t>	de embarcación que poseen.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1600"/>
          </a:p>
          <a:p>
            <a:pPr>
              <a:lnSpc>
                <a:spcPct val="80000"/>
              </a:lnSpc>
            </a:pPr>
            <a:r>
              <a:rPr lang="es-MX" sz="1600"/>
              <a:t>Las personas que están de acuerdo con la construcción del muelle esperan que se ofrezca el servicio de “un lugar para reparación de motores”.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1600"/>
          </a:p>
          <a:p>
            <a:pPr>
              <a:lnSpc>
                <a:spcPct val="80000"/>
              </a:lnSpc>
            </a:pPr>
            <a:r>
              <a:rPr lang="es-MX" sz="1600"/>
              <a:t>Las personas que están de acuerdo con la construcción del muelle esperan que se ofrezca el servicio de “un lugar para venta de materiales”.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MX" sz="1600"/>
          </a:p>
          <a:p>
            <a:pPr>
              <a:lnSpc>
                <a:spcPct val="80000"/>
              </a:lnSpc>
            </a:pPr>
            <a:r>
              <a:rPr lang="es-MX" sz="1600"/>
              <a:t>Los servicios que el muelle debe brindar según la necesidad y las preferencias de los pescadores son:</a:t>
            </a:r>
          </a:p>
          <a:p>
            <a:pPr lvl="1">
              <a:lnSpc>
                <a:spcPct val="80000"/>
              </a:lnSpc>
            </a:pPr>
            <a:r>
              <a:rPr lang="es-MX" sz="1600"/>
              <a:t>Estación de combustible</a:t>
            </a:r>
          </a:p>
          <a:p>
            <a:pPr lvl="1">
              <a:lnSpc>
                <a:spcPct val="80000"/>
              </a:lnSpc>
            </a:pPr>
            <a:r>
              <a:rPr lang="es-MX" sz="1600"/>
              <a:t>Varadero</a:t>
            </a:r>
          </a:p>
          <a:p>
            <a:pPr lvl="1">
              <a:lnSpc>
                <a:spcPct val="80000"/>
              </a:lnSpc>
            </a:pPr>
            <a:r>
              <a:rPr lang="es-MX" sz="1600"/>
              <a:t>Bodegas refrigeradas (El 81.9% de los encuestados manifestaron que no existen bodegas refrigeradas).</a:t>
            </a:r>
          </a:p>
          <a:p>
            <a:pPr lvl="1">
              <a:lnSpc>
                <a:spcPct val="80000"/>
              </a:lnSpc>
            </a:pPr>
            <a:r>
              <a:rPr lang="es-MX" sz="1600"/>
              <a:t>Locales comerciales (Lugar venta materiales, insumos y repuestos; restaurantes).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Elección de la Alternativa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Alternativa seleccionada : Alternativa 1</a:t>
            </a:r>
          </a:p>
          <a:p>
            <a:pPr lvl="1"/>
            <a:r>
              <a:rPr lang="es-ES"/>
              <a:t>Existe dependencia entre el grado de aceptación del muelle y los servicios que ofrece esta alternativa (taller de reparación de motores y embarcaciones, varadero, eviscerado, bodegas refrigeradas, estación de combustible)</a:t>
            </a:r>
          </a:p>
          <a:p>
            <a:pPr lvl="1"/>
            <a:endParaRPr lang="es-ES"/>
          </a:p>
          <a:p>
            <a:pPr lvl="2">
              <a:buFont typeface="Wingdings" pitchFamily="2" charset="2"/>
              <a:buNone/>
            </a:pPr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Elección de la Alternativa</a:t>
            </a:r>
          </a:p>
        </p:txBody>
      </p:sp>
      <p:sp>
        <p:nvSpPr>
          <p:cNvPr id="290821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/>
              <a:t>Alternativa seleccionada : Alternativa 1</a:t>
            </a:r>
          </a:p>
          <a:p>
            <a:pPr lvl="1"/>
            <a:r>
              <a:rPr lang="es-ES"/>
              <a:t>Ubicación: Ofrece seguridad a las embarcaciones debido a que se encuentra en la punta de Anconcito y cuenta con un enrocado que las protege de vientos fuertes y mareas.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/>
              <a:t>Evolución de la demanda</a:t>
            </a:r>
            <a:endParaRPr lang="es-ES"/>
          </a:p>
        </p:txBody>
      </p:sp>
      <p:graphicFrame>
        <p:nvGraphicFramePr>
          <p:cNvPr id="262285" name="Object 141"/>
          <p:cNvGraphicFramePr>
            <a:graphicFrameLocks noChangeAspect="1"/>
          </p:cNvGraphicFramePr>
          <p:nvPr>
            <p:ph idx="1"/>
          </p:nvPr>
        </p:nvGraphicFramePr>
        <p:xfrm>
          <a:off x="1547813" y="2095500"/>
          <a:ext cx="5616575" cy="2846388"/>
        </p:xfrm>
        <a:graphic>
          <a:graphicData uri="http://schemas.openxmlformats.org/presentationml/2006/ole">
            <p:oleObj spid="_x0000_s262285" name="Hoja de cálculo" r:id="rId3" imgW="2638349" imgH="11430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43" name="Rectangle 2627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1371600"/>
          </a:xfrm>
        </p:spPr>
        <p:txBody>
          <a:bodyPr/>
          <a:lstStyle/>
          <a:p>
            <a:r>
              <a:rPr lang="es-ES" sz="3800"/>
              <a:t>Estimación de la Demanda</a:t>
            </a:r>
          </a:p>
        </p:txBody>
      </p:sp>
      <p:graphicFrame>
        <p:nvGraphicFramePr>
          <p:cNvPr id="63045" name="Object 2629"/>
          <p:cNvGraphicFramePr>
            <a:graphicFrameLocks noChangeAspect="1"/>
          </p:cNvGraphicFramePr>
          <p:nvPr>
            <p:ph sz="half" idx="2"/>
          </p:nvPr>
        </p:nvGraphicFramePr>
        <p:xfrm>
          <a:off x="2916238" y="1412875"/>
          <a:ext cx="2938462" cy="4833938"/>
        </p:xfrm>
        <a:graphic>
          <a:graphicData uri="http://schemas.openxmlformats.org/presentationml/2006/ole">
            <p:oleObj spid="_x0000_s63045" name="Hoja de cálculo" r:id="rId3" imgW="1876349" imgH="30861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2043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89448" name="Object 3432"/>
          <p:cNvGraphicFramePr>
            <a:graphicFrameLocks noChangeAspect="1"/>
          </p:cNvGraphicFramePr>
          <p:nvPr>
            <p:ph/>
          </p:nvPr>
        </p:nvGraphicFramePr>
        <p:xfrm>
          <a:off x="2051050" y="2708275"/>
          <a:ext cx="4892675" cy="2143125"/>
        </p:xfrm>
        <a:graphic>
          <a:graphicData uri="http://schemas.openxmlformats.org/presentationml/2006/ole">
            <p:oleObj spid="_x0000_s89448" name="Hoja de cálculo" r:id="rId3" imgW="2762402" imgH="1209751" progId="Excel.Sheet.8">
              <p:embed/>
            </p:oleObj>
          </a:graphicData>
        </a:graphic>
      </p:graphicFrame>
      <p:sp>
        <p:nvSpPr>
          <p:cNvPr id="89556" name="Rectangle 3540"/>
          <p:cNvSpPr>
            <a:spLocks noChangeArrowheads="1"/>
          </p:cNvSpPr>
          <p:nvPr/>
        </p:nvSpPr>
        <p:spPr bwMode="auto">
          <a:xfrm>
            <a:off x="539750" y="0"/>
            <a:ext cx="82296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FINANCIERO</a:t>
            </a:r>
          </a:p>
        </p:txBody>
      </p:sp>
      <p:sp>
        <p:nvSpPr>
          <p:cNvPr id="89557" name="Rectangle 3541"/>
          <p:cNvSpPr>
            <a:spLocks noChangeArrowheads="1"/>
          </p:cNvSpPr>
          <p:nvPr/>
        </p:nvSpPr>
        <p:spPr bwMode="auto">
          <a:xfrm>
            <a:off x="539750" y="90805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2" name="Rectangle 4"/>
          <p:cNvSpPr>
            <a:spLocks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  <a:noFill/>
          <a:ln/>
        </p:spPr>
        <p:txBody>
          <a:bodyPr/>
          <a:lstStyle/>
          <a:p>
            <a:r>
              <a:rPr lang="es-ES" sz="3800"/>
              <a:t>ANALISIS FINANCIERO</a:t>
            </a:r>
          </a:p>
        </p:txBody>
      </p:sp>
      <p:graphicFrame>
        <p:nvGraphicFramePr>
          <p:cNvPr id="320385" name="Group 897"/>
          <p:cNvGraphicFramePr>
            <a:graphicFrameLocks noGrp="1"/>
          </p:cNvGraphicFramePr>
          <p:nvPr>
            <p:ph sz="half" idx="2"/>
          </p:nvPr>
        </p:nvGraphicFramePr>
        <p:xfrm>
          <a:off x="1979613" y="1412875"/>
          <a:ext cx="5543550" cy="5008563"/>
        </p:xfrm>
        <a:graphic>
          <a:graphicData uri="http://schemas.openxmlformats.org/drawingml/2006/table">
            <a:tbl>
              <a:tblPr/>
              <a:tblGrid>
                <a:gridCol w="949325"/>
                <a:gridCol w="3054350"/>
                <a:gridCol w="1539875"/>
              </a:tblGrid>
              <a:tr h="71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Descripción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Costos Totales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Inversión Activos Intangibles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51.500,00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Obra civil muelles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6.404.500,00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2.2.1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Acceso desde la población, 200 m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135.000,00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2.2.2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Vía de Acceso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889.000,00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2.2.3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Muelle tramo (1)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583.500,00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2.2.4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Muelle tramo (2)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2.495.000,00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2.2.5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Muelle Tramo ( 3 )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2.302.000,00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2.3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Instalación Eléctrica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70.000,00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2.4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Obra civil marina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1.046.000,00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2.5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Locales comerciales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530.000,00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2.6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Instalación de agua y sanitario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28.000,00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2.7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Oficina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25.000,00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2.8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Parqueo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2.9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Bodegas refrigerados ( 2 )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35.000,00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Varadero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278.000,00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2.11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Equipos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20.150,00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2.12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Equipos de oficina</a:t>
                      </a:r>
                    </a:p>
                  </a:txBody>
                  <a:tcPr marL="90000" marR="90000" marT="36000" marB="36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4.250,00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2.13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Muebles de Oficina 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2.580,00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2.14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Otros 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468,00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Sub total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8.515.448,00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Imprevistos 10%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851.544,80</a:t>
                      </a: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INVERSION TOTAL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9.366.992,80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0000" marR="90000" marT="18000" marB="180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0386" name="Rectangle 898"/>
          <p:cNvSpPr>
            <a:spLocks noChangeArrowheads="1"/>
          </p:cNvSpPr>
          <p:nvPr/>
        </p:nvSpPr>
        <p:spPr bwMode="auto">
          <a:xfrm>
            <a:off x="539750" y="765175"/>
            <a:ext cx="8229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333375"/>
            <a:ext cx="8686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Desembarques Agosto - Diciembre 2003 pesca artesanal por puerto</a:t>
            </a:r>
          </a:p>
        </p:txBody>
      </p:sp>
      <p:pic>
        <p:nvPicPr>
          <p:cNvPr id="26829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700213"/>
            <a:ext cx="6846887" cy="369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294" name="Rectangle 6"/>
          <p:cNvSpPr>
            <a:spLocks noChangeArrowheads="1"/>
          </p:cNvSpPr>
          <p:nvPr/>
        </p:nvSpPr>
        <p:spPr bwMode="auto">
          <a:xfrm>
            <a:off x="900113" y="5445125"/>
            <a:ext cx="7543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Total toneladas: 8692.5 tn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Manta: 2648.9 tn (30%)  Anconcito: 2001.2 tn (23%)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Santa Rosa: 1683.1 tn (19%)</a:t>
            </a: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088" name="Object 5000"/>
          <p:cNvGraphicFramePr>
            <a:graphicFrameLocks noChangeAspect="1"/>
          </p:cNvGraphicFramePr>
          <p:nvPr>
            <p:ph idx="1"/>
          </p:nvPr>
        </p:nvGraphicFramePr>
        <p:xfrm>
          <a:off x="1187450" y="981075"/>
          <a:ext cx="6985000" cy="5626100"/>
        </p:xfrm>
        <a:graphic>
          <a:graphicData uri="http://schemas.openxmlformats.org/presentationml/2006/ole">
            <p:oleObj spid="_x0000_s94088" name="Hoja de cálculo" r:id="rId3" imgW="6029249" imgH="4515002" progId="Excel.Sheet.8">
              <p:embed/>
            </p:oleObj>
          </a:graphicData>
        </a:graphic>
      </p:graphicFrame>
      <p:sp>
        <p:nvSpPr>
          <p:cNvPr id="97280" name="Rectangle 5120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038225"/>
          </a:xfrm>
          <a:noFill/>
          <a:ln/>
        </p:spPr>
        <p:txBody>
          <a:bodyPr/>
          <a:lstStyle/>
          <a:p>
            <a:r>
              <a:rPr lang="es-ES" sz="3800"/>
              <a:t>Amortización del Préstamo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95" name="Rectangle 1951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29600" cy="744537"/>
          </a:xfrm>
        </p:spPr>
        <p:txBody>
          <a:bodyPr/>
          <a:lstStyle/>
          <a:p>
            <a:r>
              <a:rPr lang="es-ES" sz="3800"/>
              <a:t>Cantidades y Precios Utilizados</a:t>
            </a:r>
          </a:p>
        </p:txBody>
      </p:sp>
      <p:graphicFrame>
        <p:nvGraphicFramePr>
          <p:cNvPr id="117714" name="Object 4050"/>
          <p:cNvGraphicFramePr>
            <a:graphicFrameLocks noChangeAspect="1"/>
          </p:cNvGraphicFramePr>
          <p:nvPr>
            <p:ph idx="1"/>
          </p:nvPr>
        </p:nvGraphicFramePr>
        <p:xfrm>
          <a:off x="684213" y="1268413"/>
          <a:ext cx="7754937" cy="5284787"/>
        </p:xfrm>
        <a:graphic>
          <a:graphicData uri="http://schemas.openxmlformats.org/presentationml/2006/ole">
            <p:oleObj spid="_x0000_s117714" name="Hoja de cálculo" r:id="rId3" imgW="9448800" imgH="6438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87425"/>
          </a:xfrm>
          <a:noFill/>
          <a:ln/>
        </p:spPr>
        <p:txBody>
          <a:bodyPr/>
          <a:lstStyle/>
          <a:p>
            <a:r>
              <a:rPr lang="es-ES" sz="3800"/>
              <a:t>Cantidades y Precios Utilizados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684213" y="549275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Continuación</a:t>
            </a:r>
          </a:p>
        </p:txBody>
      </p:sp>
      <p:graphicFrame>
        <p:nvGraphicFramePr>
          <p:cNvPr id="119735" name="Object 951"/>
          <p:cNvGraphicFramePr>
            <a:graphicFrameLocks noChangeAspect="1"/>
          </p:cNvGraphicFramePr>
          <p:nvPr>
            <p:ph idx="1"/>
          </p:nvPr>
        </p:nvGraphicFramePr>
        <p:xfrm>
          <a:off x="323850" y="1231900"/>
          <a:ext cx="8569325" cy="5145088"/>
        </p:xfrm>
        <a:graphic>
          <a:graphicData uri="http://schemas.openxmlformats.org/presentationml/2006/ole">
            <p:oleObj spid="_x0000_s119735" name="Hoja de cálculo" r:id="rId3" imgW="10725302" imgH="6438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888" name="Object 5080"/>
          <p:cNvGraphicFramePr>
            <a:graphicFrameLocks noChangeAspect="1"/>
          </p:cNvGraphicFramePr>
          <p:nvPr>
            <p:ph idx="1"/>
          </p:nvPr>
        </p:nvGraphicFramePr>
        <p:xfrm>
          <a:off x="179388" y="1844675"/>
          <a:ext cx="8748712" cy="4295775"/>
        </p:xfrm>
        <a:graphic>
          <a:graphicData uri="http://schemas.openxmlformats.org/presentationml/2006/ole">
            <p:oleObj spid="_x0000_s124888" name="Hoja de cálculo" r:id="rId3" imgW="10629900" imgH="5219700" progId="Excel.Sheet.8">
              <p:embed/>
            </p:oleObj>
          </a:graphicData>
        </a:graphic>
      </p:graphicFrame>
      <p:sp>
        <p:nvSpPr>
          <p:cNvPr id="125873" name="Rectangle 6065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  <a:noFill/>
          <a:ln/>
        </p:spPr>
        <p:txBody>
          <a:bodyPr/>
          <a:lstStyle/>
          <a:p>
            <a:r>
              <a:rPr lang="es-ES" sz="3800"/>
              <a:t>Flujo de Ingresos</a:t>
            </a:r>
          </a:p>
        </p:txBody>
      </p:sp>
      <p:sp>
        <p:nvSpPr>
          <p:cNvPr id="125874" name="Rectangle 6066"/>
          <p:cNvSpPr>
            <a:spLocks noChangeArrowheads="1"/>
          </p:cNvSpPr>
          <p:nvPr/>
        </p:nvSpPr>
        <p:spPr bwMode="auto">
          <a:xfrm>
            <a:off x="611188" y="105251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  <a:noFill/>
          <a:ln/>
        </p:spPr>
        <p:txBody>
          <a:bodyPr/>
          <a:lstStyle/>
          <a:p>
            <a:r>
              <a:rPr lang="es-ES" sz="3800"/>
              <a:t>Flujo de Ingresos</a:t>
            </a:r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622300" y="93186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(Continuación)</a:t>
            </a:r>
          </a:p>
        </p:txBody>
      </p:sp>
      <p:graphicFrame>
        <p:nvGraphicFramePr>
          <p:cNvPr id="126832" name="Object 880"/>
          <p:cNvGraphicFramePr>
            <a:graphicFrameLocks noChangeAspect="1"/>
          </p:cNvGraphicFramePr>
          <p:nvPr>
            <p:ph idx="1"/>
          </p:nvPr>
        </p:nvGraphicFramePr>
        <p:xfrm>
          <a:off x="392113" y="1947863"/>
          <a:ext cx="8577262" cy="4273550"/>
        </p:xfrm>
        <a:graphic>
          <a:graphicData uri="http://schemas.openxmlformats.org/presentationml/2006/ole">
            <p:oleObj spid="_x0000_s126832" name="Hoja de cálculo" r:id="rId3" imgW="10477500" imgH="52197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468313" y="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Costos Indirectos</a:t>
            </a: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622300" y="93186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</a:t>
            </a:r>
          </a:p>
        </p:txBody>
      </p:sp>
      <p:graphicFrame>
        <p:nvGraphicFramePr>
          <p:cNvPr id="129987" name="Object 963"/>
          <p:cNvGraphicFramePr>
            <a:graphicFrameLocks noChangeAspect="1"/>
          </p:cNvGraphicFramePr>
          <p:nvPr>
            <p:ph/>
          </p:nvPr>
        </p:nvGraphicFramePr>
        <p:xfrm>
          <a:off x="323850" y="2060575"/>
          <a:ext cx="8569325" cy="3816350"/>
        </p:xfrm>
        <a:graphic>
          <a:graphicData uri="http://schemas.openxmlformats.org/presentationml/2006/ole">
            <p:oleObj spid="_x0000_s129987" name="Hoja de cálculo" r:id="rId3" imgW="9849002" imgH="42196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377" name="Object 3185"/>
          <p:cNvGraphicFramePr>
            <a:graphicFrameLocks noChangeAspect="1"/>
          </p:cNvGraphicFramePr>
          <p:nvPr>
            <p:ph idx="1"/>
          </p:nvPr>
        </p:nvGraphicFramePr>
        <p:xfrm>
          <a:off x="323850" y="1989138"/>
          <a:ext cx="8569325" cy="3654425"/>
        </p:xfrm>
        <a:graphic>
          <a:graphicData uri="http://schemas.openxmlformats.org/presentationml/2006/ole">
            <p:oleObj spid="_x0000_s139377" name="Hoja de cálculo" r:id="rId3" imgW="9401251" imgH="3533851" progId="Excel.Sheet.8">
              <p:embed/>
            </p:oleObj>
          </a:graphicData>
        </a:graphic>
      </p:graphicFrame>
      <p:sp>
        <p:nvSpPr>
          <p:cNvPr id="140087" name="Rectangle 3895"/>
          <p:cNvSpPr>
            <a:spLocks noChangeArrowheads="1"/>
          </p:cNvSpPr>
          <p:nvPr/>
        </p:nvSpPr>
        <p:spPr bwMode="auto">
          <a:xfrm>
            <a:off x="468313" y="115888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Costos de Producción</a:t>
            </a:r>
          </a:p>
        </p:txBody>
      </p:sp>
      <p:sp>
        <p:nvSpPr>
          <p:cNvPr id="140088" name="Rectangle 3896"/>
          <p:cNvSpPr>
            <a:spLocks noChangeArrowheads="1"/>
          </p:cNvSpPr>
          <p:nvPr/>
        </p:nvSpPr>
        <p:spPr bwMode="auto">
          <a:xfrm>
            <a:off x="622300" y="104775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468313" y="115888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Costos de Producción</a:t>
            </a: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622300" y="104775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(Continuación) </a:t>
            </a:r>
          </a:p>
        </p:txBody>
      </p:sp>
      <p:graphicFrame>
        <p:nvGraphicFramePr>
          <p:cNvPr id="140926" name="Object 638"/>
          <p:cNvGraphicFramePr>
            <a:graphicFrameLocks noChangeAspect="1"/>
          </p:cNvGraphicFramePr>
          <p:nvPr>
            <p:ph/>
          </p:nvPr>
        </p:nvGraphicFramePr>
        <p:xfrm>
          <a:off x="250825" y="2060575"/>
          <a:ext cx="8569325" cy="3765550"/>
        </p:xfrm>
        <a:graphic>
          <a:graphicData uri="http://schemas.openxmlformats.org/presentationml/2006/ole">
            <p:oleObj spid="_x0000_s140926" name="Hoja de cálculo" r:id="rId3" imgW="8877300" imgH="3533851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3800"/>
              <a:t>Gastos de Administración</a:t>
            </a:r>
          </a:p>
        </p:txBody>
      </p:sp>
      <p:sp>
        <p:nvSpPr>
          <p:cNvPr id="143365" name="Rectangle 5"/>
          <p:cNvSpPr>
            <a:spLocks noChangeArrowheads="1"/>
          </p:cNvSpPr>
          <p:nvPr/>
        </p:nvSpPr>
        <p:spPr bwMode="auto">
          <a:xfrm>
            <a:off x="611188" y="126841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  <p:graphicFrame>
        <p:nvGraphicFramePr>
          <p:cNvPr id="152148" name="Object 3668"/>
          <p:cNvGraphicFramePr>
            <a:graphicFrameLocks noChangeAspect="1"/>
          </p:cNvGraphicFramePr>
          <p:nvPr>
            <p:ph idx="1"/>
          </p:nvPr>
        </p:nvGraphicFramePr>
        <p:xfrm>
          <a:off x="395288" y="1982788"/>
          <a:ext cx="8353425" cy="4206875"/>
        </p:xfrm>
        <a:graphic>
          <a:graphicData uri="http://schemas.openxmlformats.org/presentationml/2006/ole">
            <p:oleObj spid="_x0000_s152148" name="Hoja de cálculo" r:id="rId3" imgW="9077249" imgH="46768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3800"/>
              <a:t>Gastos de Promoción</a:t>
            </a:r>
          </a:p>
        </p:txBody>
      </p:sp>
      <p:sp>
        <p:nvSpPr>
          <p:cNvPr id="153605" name="Rectangle 5"/>
          <p:cNvSpPr>
            <a:spLocks noChangeArrowheads="1"/>
          </p:cNvSpPr>
          <p:nvPr/>
        </p:nvSpPr>
        <p:spPr bwMode="auto">
          <a:xfrm>
            <a:off x="611188" y="126841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  <p:graphicFrame>
        <p:nvGraphicFramePr>
          <p:cNvPr id="154184" name="Object 584"/>
          <p:cNvGraphicFramePr>
            <a:graphicFrameLocks noChangeAspect="1"/>
          </p:cNvGraphicFramePr>
          <p:nvPr>
            <p:ph idx="1"/>
          </p:nvPr>
        </p:nvGraphicFramePr>
        <p:xfrm>
          <a:off x="539750" y="2276475"/>
          <a:ext cx="8283575" cy="2601913"/>
        </p:xfrm>
        <a:graphic>
          <a:graphicData uri="http://schemas.openxmlformats.org/presentationml/2006/ole">
            <p:oleObj spid="_x0000_s154184" name="Hoja de cálculo" r:id="rId3" imgW="7429500" imgH="2333549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6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762000"/>
          </a:xfrm>
          <a:noFill/>
          <a:ln/>
        </p:spPr>
        <p:txBody>
          <a:bodyPr anchor="b"/>
          <a:lstStyle/>
          <a:p>
            <a:r>
              <a:rPr lang="es-ES_tradnl" sz="3800"/>
              <a:t>Información General Anconcito</a:t>
            </a:r>
          </a:p>
        </p:txBody>
      </p:sp>
      <p:sp>
        <p:nvSpPr>
          <p:cNvPr id="269317" name="Rectangle 5"/>
          <p:cNvSpPr>
            <a:spLocks noChangeArrowheads="1"/>
          </p:cNvSpPr>
          <p:nvPr/>
        </p:nvSpPr>
        <p:spPr bwMode="auto">
          <a:xfrm>
            <a:off x="539750" y="1295400"/>
            <a:ext cx="8280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Ubicación: Cantón Salinas, a 140 km al  			  Sureste de Guayaquil.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Principal Actividad: Pesca Artesanal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Número de Habitantes: 8561 hab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Tipos de embarcaciones: Fibras Vidrio (193),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	Buques madre (23), Sardineros (9), Botes de Madera (52)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Artes de pesca: Palengre superficial, espinel de fondo, tramallo, línea de mano, etc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Especies capturadas: dorado, albacora, corvina, langosta, sierra, huayaipe, robalo, etc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672" name="Rectangle 1904"/>
          <p:cNvSpPr>
            <a:spLocks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  <a:noFill/>
          <a:ln/>
        </p:spPr>
        <p:txBody>
          <a:bodyPr/>
          <a:lstStyle/>
          <a:p>
            <a:r>
              <a:rPr lang="es-ES" sz="3600"/>
              <a:t>Estado de Pérdidas y Ganancias</a:t>
            </a:r>
          </a:p>
        </p:txBody>
      </p:sp>
      <p:graphicFrame>
        <p:nvGraphicFramePr>
          <p:cNvPr id="168185" name="Object 4345"/>
          <p:cNvGraphicFramePr>
            <a:graphicFrameLocks noChangeAspect="1"/>
          </p:cNvGraphicFramePr>
          <p:nvPr>
            <p:ph idx="1"/>
          </p:nvPr>
        </p:nvGraphicFramePr>
        <p:xfrm>
          <a:off x="250825" y="2565400"/>
          <a:ext cx="8640763" cy="3294063"/>
        </p:xfrm>
        <a:graphic>
          <a:graphicData uri="http://schemas.openxmlformats.org/presentationml/2006/ole">
            <p:oleObj spid="_x0000_s168185" name="Hoja de cálculo" r:id="rId3" imgW="9248851" imgH="2991002" progId="Excel.Sheet.8">
              <p:embed/>
            </p:oleObj>
          </a:graphicData>
        </a:graphic>
      </p:graphicFrame>
      <p:sp>
        <p:nvSpPr>
          <p:cNvPr id="168187" name="Rectangle 4347"/>
          <p:cNvSpPr>
            <a:spLocks noChangeArrowheads="1"/>
          </p:cNvSpPr>
          <p:nvPr/>
        </p:nvSpPr>
        <p:spPr bwMode="auto">
          <a:xfrm>
            <a:off x="468313" y="1268413"/>
            <a:ext cx="822960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438" name="Rectangle 454"/>
          <p:cNvSpPr>
            <a:spLocks noChangeArrowheads="1"/>
          </p:cNvSpPr>
          <p:nvPr>
            <p:ph type="title"/>
          </p:nvPr>
        </p:nvSpPr>
        <p:spPr>
          <a:xfrm>
            <a:off x="457200" y="381000"/>
            <a:ext cx="8229600" cy="960438"/>
          </a:xfrm>
          <a:noFill/>
          <a:ln/>
        </p:spPr>
        <p:txBody>
          <a:bodyPr/>
          <a:lstStyle/>
          <a:p>
            <a:r>
              <a:rPr lang="es-ES" sz="3800"/>
              <a:t>Estado de Pérdidas y Ganancias</a:t>
            </a:r>
          </a:p>
        </p:txBody>
      </p:sp>
      <p:sp>
        <p:nvSpPr>
          <p:cNvPr id="170439" name="Rectangle 455"/>
          <p:cNvSpPr>
            <a:spLocks noChangeArrowheads="1"/>
          </p:cNvSpPr>
          <p:nvPr/>
        </p:nvSpPr>
        <p:spPr bwMode="auto">
          <a:xfrm>
            <a:off x="622300" y="104775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(Continuación) </a:t>
            </a:r>
          </a:p>
        </p:txBody>
      </p:sp>
      <p:graphicFrame>
        <p:nvGraphicFramePr>
          <p:cNvPr id="170940" name="Object 956"/>
          <p:cNvGraphicFramePr>
            <a:graphicFrameLocks noChangeAspect="1"/>
          </p:cNvGraphicFramePr>
          <p:nvPr>
            <p:ph idx="1"/>
          </p:nvPr>
        </p:nvGraphicFramePr>
        <p:xfrm>
          <a:off x="323850" y="2420938"/>
          <a:ext cx="8569325" cy="3446462"/>
        </p:xfrm>
        <a:graphic>
          <a:graphicData uri="http://schemas.openxmlformats.org/presentationml/2006/ole">
            <p:oleObj spid="_x0000_s170940" name="Hoja de cálculo" r:id="rId3" imgW="8896502" imgH="29910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95" name="Rectangle 1315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384175"/>
          </a:xfrm>
        </p:spPr>
        <p:txBody>
          <a:bodyPr/>
          <a:lstStyle/>
          <a:p>
            <a:r>
              <a:rPr lang="es-ES" sz="3800"/>
              <a:t>Flujo de Caja</a:t>
            </a:r>
          </a:p>
        </p:txBody>
      </p:sp>
      <p:sp>
        <p:nvSpPr>
          <p:cNvPr id="178758" name="Rectangle 2630"/>
          <p:cNvSpPr>
            <a:spLocks noChangeArrowheads="1"/>
          </p:cNvSpPr>
          <p:nvPr/>
        </p:nvSpPr>
        <p:spPr bwMode="auto">
          <a:xfrm>
            <a:off x="539750" y="83661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  <p:graphicFrame>
        <p:nvGraphicFramePr>
          <p:cNvPr id="178759" name="Object 2631"/>
          <p:cNvGraphicFramePr>
            <a:graphicFrameLocks noChangeAspect="1"/>
          </p:cNvGraphicFramePr>
          <p:nvPr>
            <p:ph idx="1"/>
          </p:nvPr>
        </p:nvGraphicFramePr>
        <p:xfrm>
          <a:off x="600075" y="1557338"/>
          <a:ext cx="8086725" cy="4808537"/>
        </p:xfrm>
        <a:graphic>
          <a:graphicData uri="http://schemas.openxmlformats.org/presentationml/2006/ole">
            <p:oleObj spid="_x0000_s178759" name="Hoja de cálculo" r:id="rId3" imgW="10525049" imgH="62578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08" name="Rectangle 1184"/>
          <p:cNvSpPr>
            <a:spLocks noGrp="1" noChangeArrowheads="1"/>
          </p:cNvSpPr>
          <p:nvPr>
            <p:ph type="title"/>
          </p:nvPr>
        </p:nvSpPr>
        <p:spPr>
          <a:xfrm>
            <a:off x="457200" y="236538"/>
            <a:ext cx="8229600" cy="384175"/>
          </a:xfrm>
          <a:noFill/>
          <a:ln/>
        </p:spPr>
        <p:txBody>
          <a:bodyPr/>
          <a:lstStyle/>
          <a:p>
            <a:r>
              <a:rPr lang="es-ES" sz="4000"/>
              <a:t>Flujo de Caja</a:t>
            </a:r>
          </a:p>
        </p:txBody>
      </p:sp>
      <p:sp>
        <p:nvSpPr>
          <p:cNvPr id="181409" name="Rectangle 1185"/>
          <p:cNvSpPr>
            <a:spLocks noChangeArrowheads="1"/>
          </p:cNvSpPr>
          <p:nvPr/>
        </p:nvSpPr>
        <p:spPr bwMode="auto">
          <a:xfrm>
            <a:off x="684213" y="62071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(Continuación)</a:t>
            </a:r>
          </a:p>
        </p:txBody>
      </p:sp>
      <p:graphicFrame>
        <p:nvGraphicFramePr>
          <p:cNvPr id="188661" name="Object 5365"/>
          <p:cNvGraphicFramePr>
            <a:graphicFrameLocks noChangeAspect="1"/>
          </p:cNvGraphicFramePr>
          <p:nvPr>
            <p:ph idx="1"/>
          </p:nvPr>
        </p:nvGraphicFramePr>
        <p:xfrm>
          <a:off x="1042988" y="1125538"/>
          <a:ext cx="7115175" cy="5526087"/>
        </p:xfrm>
        <a:graphic>
          <a:graphicData uri="http://schemas.openxmlformats.org/presentationml/2006/ole">
            <p:oleObj spid="_x0000_s188661" name="Hoja de cálculo" r:id="rId3" imgW="9029700" imgH="70198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260" name="Object 18724"/>
          <p:cNvGraphicFramePr>
            <a:graphicFrameLocks noChangeAspect="1"/>
          </p:cNvGraphicFramePr>
          <p:nvPr>
            <p:ph/>
          </p:nvPr>
        </p:nvGraphicFramePr>
        <p:xfrm>
          <a:off x="395288" y="1052513"/>
          <a:ext cx="8475662" cy="5656262"/>
        </p:xfrm>
        <a:graphic>
          <a:graphicData uri="http://schemas.openxmlformats.org/presentationml/2006/ole">
            <p:oleObj spid="_x0000_s212260" name="Hoja de cálculo" r:id="rId3" imgW="9906000" imgH="6610502" progId="Excel.Sheet.8">
              <p:embed/>
            </p:oleObj>
          </a:graphicData>
        </a:graphic>
      </p:graphicFrame>
      <p:sp>
        <p:nvSpPr>
          <p:cNvPr id="213791" name="Rectangle 20255"/>
          <p:cNvSpPr>
            <a:spLocks noChangeArrowheads="1"/>
          </p:cNvSpPr>
          <p:nvPr/>
        </p:nvSpPr>
        <p:spPr bwMode="auto">
          <a:xfrm>
            <a:off x="457200" y="115888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Balance General</a:t>
            </a:r>
          </a:p>
        </p:txBody>
      </p:sp>
      <p:sp>
        <p:nvSpPr>
          <p:cNvPr id="213792" name="Rectangle 20256"/>
          <p:cNvSpPr>
            <a:spLocks noChangeArrowheads="1"/>
          </p:cNvSpPr>
          <p:nvPr/>
        </p:nvSpPr>
        <p:spPr bwMode="auto">
          <a:xfrm>
            <a:off x="684213" y="50006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20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-171450"/>
            <a:ext cx="8229600" cy="1371600"/>
          </a:xfrm>
          <a:noFill/>
          <a:ln/>
        </p:spPr>
        <p:txBody>
          <a:bodyPr/>
          <a:lstStyle/>
          <a:p>
            <a:r>
              <a:rPr lang="es-ES" sz="4000"/>
              <a:t>Balance General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684213" y="83661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(Continuación)</a:t>
            </a:r>
          </a:p>
        </p:txBody>
      </p:sp>
      <p:graphicFrame>
        <p:nvGraphicFramePr>
          <p:cNvPr id="215581" name="Object 1565"/>
          <p:cNvGraphicFramePr>
            <a:graphicFrameLocks noChangeAspect="1"/>
          </p:cNvGraphicFramePr>
          <p:nvPr>
            <p:ph idx="1"/>
          </p:nvPr>
        </p:nvGraphicFramePr>
        <p:xfrm>
          <a:off x="539750" y="1412875"/>
          <a:ext cx="8037513" cy="5224463"/>
        </p:xfrm>
        <a:graphic>
          <a:graphicData uri="http://schemas.openxmlformats.org/presentationml/2006/ole">
            <p:oleObj spid="_x0000_s215581" name="Hoja de cálculo" r:id="rId3" imgW="9906000" imgH="64389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290" name="Object 4082"/>
          <p:cNvGraphicFramePr>
            <a:graphicFrameLocks noChangeAspect="1"/>
          </p:cNvGraphicFramePr>
          <p:nvPr>
            <p:ph sz="half" idx="1"/>
          </p:nvPr>
        </p:nvGraphicFramePr>
        <p:xfrm>
          <a:off x="250825" y="2205038"/>
          <a:ext cx="4176713" cy="792162"/>
        </p:xfrm>
        <a:graphic>
          <a:graphicData uri="http://schemas.openxmlformats.org/presentationml/2006/ole">
            <p:oleObj spid="_x0000_s226290" name="Hoja de cálculo" r:id="rId3" imgW="3314700" imgH="562051" progId="Excel.Sheet.8">
              <p:embed/>
            </p:oleObj>
          </a:graphicData>
        </a:graphic>
      </p:graphicFrame>
      <p:graphicFrame>
        <p:nvGraphicFramePr>
          <p:cNvPr id="230563" name="Group 4259"/>
          <p:cNvGraphicFramePr>
            <a:graphicFrameLocks noGrp="1"/>
          </p:cNvGraphicFramePr>
          <p:nvPr>
            <p:ph sz="half" idx="2"/>
          </p:nvPr>
        </p:nvGraphicFramePr>
        <p:xfrm>
          <a:off x="4787900" y="2133600"/>
          <a:ext cx="4032250" cy="4030663"/>
        </p:xfrm>
        <a:graphic>
          <a:graphicData uri="http://schemas.openxmlformats.org/drawingml/2006/table">
            <a:tbl>
              <a:tblPr/>
              <a:tblGrid>
                <a:gridCol w="1871663"/>
                <a:gridCol w="1081087"/>
                <a:gridCol w="1079500"/>
              </a:tblGrid>
              <a:tr h="407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Concepto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Fijo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Costo Variable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Materiales Directos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Mano de Obra Directa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Materiales Indirectos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Otros Costos Indirectos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Gastos de Administración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Gastos de Promoción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Pago de Deuda e Intereses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X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0558" name="Rectangle 4254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3800"/>
              <a:t>Punto de Equilibrio ($)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359" name="Object 887"/>
          <p:cNvGraphicFramePr>
            <a:graphicFrameLocks noChangeAspect="1"/>
          </p:cNvGraphicFramePr>
          <p:nvPr>
            <p:ph/>
          </p:nvPr>
        </p:nvGraphicFramePr>
        <p:xfrm>
          <a:off x="2484438" y="476250"/>
          <a:ext cx="5878512" cy="6126163"/>
        </p:xfrm>
        <a:graphic>
          <a:graphicData uri="http://schemas.openxmlformats.org/presentationml/2006/ole">
            <p:oleObj spid="_x0000_s234359" name="Hoja de cálculo" r:id="rId3" imgW="4962449" imgH="5172151" progId="Excel.Sheet.8">
              <p:embed/>
            </p:oleObj>
          </a:graphicData>
        </a:graphic>
      </p:graphicFrame>
      <p:sp>
        <p:nvSpPr>
          <p:cNvPr id="236590" name="Text Box 1070"/>
          <p:cNvSpPr txBox="1">
            <a:spLocks noChangeArrowheads="1"/>
          </p:cNvSpPr>
          <p:nvPr/>
        </p:nvSpPr>
        <p:spPr bwMode="auto">
          <a:xfrm>
            <a:off x="611188" y="1125538"/>
            <a:ext cx="1152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36591" name="Text Box 1071"/>
          <p:cNvSpPr txBox="1">
            <a:spLocks noChangeArrowheads="1"/>
          </p:cNvSpPr>
          <p:nvPr/>
        </p:nvSpPr>
        <p:spPr bwMode="auto">
          <a:xfrm>
            <a:off x="900113" y="476250"/>
            <a:ext cx="863600" cy="657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b="1"/>
              <a:t>T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A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S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A</a:t>
            </a:r>
          </a:p>
          <a:p>
            <a:pPr>
              <a:spcBef>
                <a:spcPct val="50000"/>
              </a:spcBef>
            </a:pPr>
            <a:endParaRPr lang="es-ES" sz="1600" b="1"/>
          </a:p>
          <a:p>
            <a:pPr>
              <a:spcBef>
                <a:spcPct val="50000"/>
              </a:spcBef>
            </a:pPr>
            <a:r>
              <a:rPr lang="es-ES" sz="1600" b="1"/>
              <a:t>D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E</a:t>
            </a:r>
          </a:p>
          <a:p>
            <a:pPr>
              <a:spcBef>
                <a:spcPct val="50000"/>
              </a:spcBef>
            </a:pPr>
            <a:endParaRPr lang="es-ES" sz="1600" b="1"/>
          </a:p>
          <a:p>
            <a:pPr>
              <a:spcBef>
                <a:spcPct val="50000"/>
              </a:spcBef>
            </a:pPr>
            <a:r>
              <a:rPr lang="es-ES" sz="1600" b="1"/>
              <a:t>D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E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S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C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U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E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N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T</a:t>
            </a:r>
          </a:p>
          <a:p>
            <a:pPr>
              <a:spcBef>
                <a:spcPct val="50000"/>
              </a:spcBef>
            </a:pPr>
            <a:r>
              <a:rPr lang="es-ES" sz="1600" b="1"/>
              <a:t>O</a:t>
            </a:r>
          </a:p>
          <a:p>
            <a:pPr>
              <a:spcBef>
                <a:spcPct val="50000"/>
              </a:spcBef>
            </a:pPr>
            <a:endParaRPr lang="es-ES" sz="16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175" name="Object 607"/>
          <p:cNvGraphicFramePr>
            <a:graphicFrameLocks noChangeAspect="1"/>
          </p:cNvGraphicFramePr>
          <p:nvPr>
            <p:ph idx="1"/>
          </p:nvPr>
        </p:nvGraphicFramePr>
        <p:xfrm>
          <a:off x="1208088" y="2276475"/>
          <a:ext cx="6851650" cy="4081463"/>
        </p:xfrm>
        <a:graphic>
          <a:graphicData uri="http://schemas.openxmlformats.org/presentationml/2006/ole">
            <p:oleObj spid="_x0000_s238175" name="Hoja de cálculo" r:id="rId3" imgW="6172200" imgH="3676802" progId="Excel.Sheet.8">
              <p:embed/>
            </p:oleObj>
          </a:graphicData>
        </a:graphic>
      </p:graphicFrame>
      <p:sp>
        <p:nvSpPr>
          <p:cNvPr id="238178" name="Rectangle 610"/>
          <p:cNvSpPr>
            <a:spLocks noChangeArrowheads="1"/>
          </p:cNvSpPr>
          <p:nvPr/>
        </p:nvSpPr>
        <p:spPr bwMode="auto">
          <a:xfrm>
            <a:off x="528638" y="8128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Valor Actual Neto - TIR</a:t>
            </a:r>
          </a:p>
        </p:txBody>
      </p:sp>
      <p:sp>
        <p:nvSpPr>
          <p:cNvPr id="238179" name="Rectangle 611"/>
          <p:cNvSpPr>
            <a:spLocks noChangeArrowheads="1"/>
          </p:cNvSpPr>
          <p:nvPr/>
        </p:nvSpPr>
        <p:spPr bwMode="auto">
          <a:xfrm>
            <a:off x="519113" y="1412875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558" name="Rectangle 918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229600" cy="1371600"/>
          </a:xfrm>
        </p:spPr>
        <p:txBody>
          <a:bodyPr/>
          <a:lstStyle/>
          <a:p>
            <a:r>
              <a:rPr lang="es-ES" sz="3800"/>
              <a:t>Período de Recuperación de la Inversión</a:t>
            </a:r>
          </a:p>
        </p:txBody>
      </p:sp>
      <p:graphicFrame>
        <p:nvGraphicFramePr>
          <p:cNvPr id="241125" name="Object 485"/>
          <p:cNvGraphicFramePr>
            <a:graphicFrameLocks noChangeAspect="1"/>
          </p:cNvGraphicFramePr>
          <p:nvPr>
            <p:ph sz="half" idx="1"/>
          </p:nvPr>
        </p:nvGraphicFramePr>
        <p:xfrm>
          <a:off x="620713" y="1989138"/>
          <a:ext cx="3087687" cy="1014412"/>
        </p:xfrm>
        <a:graphic>
          <a:graphicData uri="http://schemas.openxmlformats.org/presentationml/2006/ole">
            <p:oleObj spid="_x0000_s241125" name="Hoja de cálculo" r:id="rId3" imgW="2000402" imgH="657149" progId="Excel.Sheet.8">
              <p:embed/>
            </p:oleObj>
          </a:graphicData>
        </a:graphic>
      </p:graphicFrame>
      <p:graphicFrame>
        <p:nvGraphicFramePr>
          <p:cNvPr id="246038" name="Group 1302"/>
          <p:cNvGraphicFramePr>
            <a:graphicFrameLocks noGrp="1"/>
          </p:cNvGraphicFramePr>
          <p:nvPr>
            <p:ph sz="half" idx="2"/>
          </p:nvPr>
        </p:nvGraphicFramePr>
        <p:xfrm>
          <a:off x="4284663" y="1981200"/>
          <a:ext cx="4679950" cy="4543425"/>
        </p:xfrm>
        <a:graphic>
          <a:graphicData uri="http://schemas.openxmlformats.org/drawingml/2006/table">
            <a:tbl>
              <a:tblPr/>
              <a:tblGrid>
                <a:gridCol w="554037"/>
                <a:gridCol w="1196975"/>
                <a:gridCol w="1112838"/>
                <a:gridCol w="1816100"/>
              </a:tblGrid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Años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Flujo Operacional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Valor Presente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Flujo Operacional Acumulado y Actualizado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185.772,63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168.916,31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168.916,31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296.561,85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245.185,60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414.101,90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439.735,22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330.567,97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744.669,87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627.021,47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428.589,74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1.173.259,61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694.355,62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431.550,03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1.604.809,64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1.000.136,99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565.195,27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2.170.004,91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1.414.392,18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726.772,89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2.896.777,80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1.950.564,15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911.336,88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3.808.114,68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2.651.080,95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1.126.241,53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4.934.356,21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3.565.607,07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1.377.310,53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6.311.666,74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4.661.294,69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1.637.173,80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7.948.840,54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6.314.508,03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2.016.589,88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9.965.430,42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8.342.173,33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2.422.406,99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12.387.837,41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10.983.838,30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2.900.092,64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15.287.930,05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14.424.285,81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3.462.915,54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18.750.845,59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0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Situación Actual de la Actividad Pesquera en Anconcito</a:t>
            </a:r>
          </a:p>
        </p:txBody>
      </p:sp>
      <p:sp>
        <p:nvSpPr>
          <p:cNvPr id="265221" name="Rectangle 5"/>
          <p:cNvSpPr>
            <a:spLocks noChangeArrowheads="1"/>
          </p:cNvSpPr>
          <p:nvPr/>
        </p:nvSpPr>
        <p:spPr bwMode="auto">
          <a:xfrm>
            <a:off x="3995738" y="1916113"/>
            <a:ext cx="4953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Carencia de infraestructura y facilidades portuarias que agilite las maniobras de carga y descarga.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Poco control de la actividad pesquera.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Dificultad de abastecerse de combustible, agua dulce e insumos cuando el mar está agitado.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5222" name="Picture 6" descr="IMG_00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349500"/>
            <a:ext cx="3887787" cy="325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325" name="Rectangle 5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Razón Beneficio - Costo</a:t>
            </a:r>
          </a:p>
        </p:txBody>
      </p:sp>
      <p:graphicFrame>
        <p:nvGraphicFramePr>
          <p:cNvPr id="246787" name="Object 3"/>
          <p:cNvGraphicFramePr>
            <a:graphicFrameLocks noChangeAspect="1"/>
          </p:cNvGraphicFramePr>
          <p:nvPr>
            <p:ph idx="1"/>
          </p:nvPr>
        </p:nvGraphicFramePr>
        <p:xfrm>
          <a:off x="611188" y="2205038"/>
          <a:ext cx="8748712" cy="3749675"/>
        </p:xfrm>
        <a:graphic>
          <a:graphicData uri="http://schemas.openxmlformats.org/presentationml/2006/ole">
            <p:oleObj spid="_x0000_s246787" name="Hoja de cálculo" r:id="rId3" imgW="8077200" imgH="3057449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Análisis de Sensibilidad</a:t>
            </a:r>
          </a:p>
        </p:txBody>
      </p:sp>
      <p:graphicFrame>
        <p:nvGraphicFramePr>
          <p:cNvPr id="297202" name="Object 1266"/>
          <p:cNvGraphicFramePr>
            <a:graphicFrameLocks noChangeAspect="1"/>
          </p:cNvGraphicFramePr>
          <p:nvPr>
            <p:ph idx="1"/>
          </p:nvPr>
        </p:nvGraphicFramePr>
        <p:xfrm>
          <a:off x="827088" y="2205038"/>
          <a:ext cx="7993062" cy="2016125"/>
        </p:xfrm>
        <a:graphic>
          <a:graphicData uri="http://schemas.openxmlformats.org/presentationml/2006/ole">
            <p:oleObj spid="_x0000_s297202" name="Hoja de cálculo" r:id="rId3" imgW="5505602" imgH="8193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Evaluación Social</a:t>
            </a:r>
          </a:p>
        </p:txBody>
      </p:sp>
      <p:sp>
        <p:nvSpPr>
          <p:cNvPr id="250885" name="Rectangle 5"/>
          <p:cNvSpPr>
            <a:spLocks noChangeArrowheads="1"/>
          </p:cNvSpPr>
          <p:nvPr/>
        </p:nvSpPr>
        <p:spPr bwMode="auto">
          <a:xfrm>
            <a:off x="0" y="2501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>
              <a:latin typeface="Arial" charset="0"/>
            </a:endParaRPr>
          </a:p>
        </p:txBody>
      </p:sp>
      <p:graphicFrame>
        <p:nvGraphicFramePr>
          <p:cNvPr id="250978" name="Group 98"/>
          <p:cNvGraphicFramePr>
            <a:graphicFrameLocks noGrp="1"/>
          </p:cNvGraphicFramePr>
          <p:nvPr/>
        </p:nvGraphicFramePr>
        <p:xfrm>
          <a:off x="2195513" y="2060575"/>
          <a:ext cx="4032250" cy="3929063"/>
        </p:xfrm>
        <a:graphic>
          <a:graphicData uri="http://schemas.openxmlformats.org/drawingml/2006/table">
            <a:tbl>
              <a:tblPr/>
              <a:tblGrid>
                <a:gridCol w="2173287"/>
                <a:gridCol w="1858963"/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Descripción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Factores de Conversión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Mano de Obra Calificada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1,00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Mano de Obra No Calificada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0,15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Insumos Nacionales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1,12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Insumos Importados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1,05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Energía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1,13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Combustible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0,48</a:t>
                      </a: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0973" name="Rectangle 93"/>
          <p:cNvSpPr>
            <a:spLocks noChangeArrowheads="1"/>
          </p:cNvSpPr>
          <p:nvPr/>
        </p:nvSpPr>
        <p:spPr bwMode="auto">
          <a:xfrm>
            <a:off x="0" y="4354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004" name="Rectangle 1900"/>
          <p:cNvSpPr>
            <a:spLocks noChangeArrowheads="1"/>
          </p:cNvSpPr>
          <p:nvPr/>
        </p:nvSpPr>
        <p:spPr bwMode="auto">
          <a:xfrm>
            <a:off x="395288" y="188913"/>
            <a:ext cx="82296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37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Flujo de Caja Social</a:t>
            </a:r>
            <a:br>
              <a:rPr lang="es-ES" sz="37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37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308910" name="Object 3758"/>
          <p:cNvGraphicFramePr>
            <a:graphicFrameLocks noChangeAspect="1"/>
          </p:cNvGraphicFramePr>
          <p:nvPr>
            <p:ph sz="half" idx="2"/>
          </p:nvPr>
        </p:nvGraphicFramePr>
        <p:xfrm>
          <a:off x="250825" y="1052513"/>
          <a:ext cx="8491538" cy="5640387"/>
        </p:xfrm>
        <a:graphic>
          <a:graphicData uri="http://schemas.openxmlformats.org/presentationml/2006/ole">
            <p:oleObj spid="_x0000_s308910" name="Hoja de cálculo" r:id="rId3" imgW="10867949" imgH="7220102" progId="Excel.Sheet.8">
              <p:embed/>
            </p:oleObj>
          </a:graphicData>
        </a:graphic>
      </p:graphicFrame>
      <p:sp>
        <p:nvSpPr>
          <p:cNvPr id="308914" name="Rectangle 3762"/>
          <p:cNvSpPr>
            <a:spLocks noChangeArrowheads="1"/>
          </p:cNvSpPr>
          <p:nvPr/>
        </p:nvSpPr>
        <p:spPr bwMode="auto">
          <a:xfrm>
            <a:off x="914400" y="620713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15975"/>
          </a:xfrm>
        </p:spPr>
        <p:txBody>
          <a:bodyPr/>
          <a:lstStyle/>
          <a:p>
            <a:r>
              <a:rPr lang="es-ES" sz="3700"/>
              <a:t>Flujo de Caja Social</a:t>
            </a:r>
            <a:br>
              <a:rPr lang="es-ES" sz="3700"/>
            </a:br>
            <a:endParaRPr lang="es-ES" sz="3700"/>
          </a:p>
        </p:txBody>
      </p:sp>
      <p:graphicFrame>
        <p:nvGraphicFramePr>
          <p:cNvPr id="302977" name="Object 2945"/>
          <p:cNvGraphicFramePr>
            <a:graphicFrameLocks noChangeAspect="1"/>
          </p:cNvGraphicFramePr>
          <p:nvPr>
            <p:ph idx="1"/>
          </p:nvPr>
        </p:nvGraphicFramePr>
        <p:xfrm>
          <a:off x="684213" y="1412875"/>
          <a:ext cx="7993062" cy="5016500"/>
        </p:xfrm>
        <a:graphic>
          <a:graphicData uri="http://schemas.openxmlformats.org/presentationml/2006/ole">
            <p:oleObj spid="_x0000_s302977" name="Hoja de cálculo" r:id="rId3" imgW="11001451" imgH="6734251" progId="Excel.Sheet.8">
              <p:embed/>
            </p:oleObj>
          </a:graphicData>
        </a:graphic>
      </p:graphicFrame>
      <p:sp>
        <p:nvSpPr>
          <p:cNvPr id="302979" name="Rectangle 2947"/>
          <p:cNvSpPr>
            <a:spLocks noChangeArrowheads="1"/>
          </p:cNvSpPr>
          <p:nvPr/>
        </p:nvSpPr>
        <p:spPr bwMode="auto">
          <a:xfrm>
            <a:off x="684213" y="765175"/>
            <a:ext cx="822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Expresado en dólares (continua)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r>
              <a:rPr lang="es-ES" sz="4000"/>
              <a:t>Evaluación Ambiental</a:t>
            </a:r>
          </a:p>
        </p:txBody>
      </p:sp>
      <p:pic>
        <p:nvPicPr>
          <p:cNvPr id="309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765175"/>
            <a:ext cx="5505450" cy="5781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395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Impactos Positivos</a:t>
            </a:r>
          </a:p>
          <a:p>
            <a:pPr lvl="1">
              <a:lnSpc>
                <a:spcPct val="90000"/>
              </a:lnSpc>
            </a:pPr>
            <a:r>
              <a:rPr lang="es-ES"/>
              <a:t>Generación del empleo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Comercialización de materiales e insumos, repuestos para embarcaciones, venta de combustible, venta de comida en restaurantes, entre otras. 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Disminución de contaminación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Descongestionamiento del tráfico de embarcaciones y vehiculos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Seguridad a las embarcaciones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Capacitación y promoción a los involucrados (pescadores, dueños de embarcaciones  y empleados)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2400"/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sz="3600"/>
              <a:t>Evaluación Ambiental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S"/>
              <a:t>Impactos Negativos</a:t>
            </a:r>
          </a:p>
          <a:p>
            <a:pPr lvl="1"/>
            <a:r>
              <a:rPr lang="es-ES"/>
              <a:t>Modificación del hábitat de los habitantes de la zona </a:t>
            </a:r>
          </a:p>
          <a:p>
            <a:pPr lvl="1"/>
            <a:r>
              <a:rPr lang="es-ES"/>
              <a:t>Ruido y emanación de olores</a:t>
            </a:r>
          </a:p>
          <a:p>
            <a:pPr lvl="1"/>
            <a:r>
              <a:rPr lang="es-ES"/>
              <a:t>Cambios en la organización y el estilo de vida de los pobladores</a:t>
            </a:r>
          </a:p>
          <a:p>
            <a:pPr lvl="1"/>
            <a:endParaRPr lang="es-ES"/>
          </a:p>
        </p:txBody>
      </p:sp>
      <p:sp>
        <p:nvSpPr>
          <p:cNvPr id="31846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Evaluación Ambiental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836613"/>
          </a:xfrm>
        </p:spPr>
        <p:txBody>
          <a:bodyPr/>
          <a:lstStyle/>
          <a:p>
            <a:r>
              <a:rPr lang="es-ES" sz="4000"/>
              <a:t>Evaluación Ambiental</a:t>
            </a:r>
          </a:p>
        </p:txBody>
      </p:sp>
      <p:sp>
        <p:nvSpPr>
          <p:cNvPr id="310278" name="Rectangle 6"/>
          <p:cNvSpPr>
            <a:spLocks noChangeArrowheads="1"/>
          </p:cNvSpPr>
          <p:nvPr/>
        </p:nvSpPr>
        <p:spPr bwMode="auto">
          <a:xfrm>
            <a:off x="1331913" y="-1852613"/>
            <a:ext cx="5842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graphicFrame>
        <p:nvGraphicFramePr>
          <p:cNvPr id="312396" name="Object 2124"/>
          <p:cNvGraphicFramePr>
            <a:graphicFrameLocks noChangeAspect="1"/>
          </p:cNvGraphicFramePr>
          <p:nvPr>
            <p:ph idx="1"/>
          </p:nvPr>
        </p:nvGraphicFramePr>
        <p:xfrm>
          <a:off x="1403350" y="981075"/>
          <a:ext cx="6553200" cy="5468938"/>
        </p:xfrm>
        <a:graphic>
          <a:graphicData uri="http://schemas.openxmlformats.org/presentationml/2006/ole">
            <p:oleObj spid="_x0000_s312396" name="Hoja de cálculo" r:id="rId3" imgW="6448349" imgH="5029200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Evaluación Ambiental</a:t>
            </a:r>
          </a:p>
        </p:txBody>
      </p:sp>
      <p:graphicFrame>
        <p:nvGraphicFramePr>
          <p:cNvPr id="314810" name="Object 442"/>
          <p:cNvGraphicFramePr>
            <a:graphicFrameLocks noChangeAspect="1"/>
          </p:cNvGraphicFramePr>
          <p:nvPr>
            <p:ph idx="1"/>
          </p:nvPr>
        </p:nvGraphicFramePr>
        <p:xfrm>
          <a:off x="971550" y="1844675"/>
          <a:ext cx="7485063" cy="3925888"/>
        </p:xfrm>
        <a:graphic>
          <a:graphicData uri="http://schemas.openxmlformats.org/presentationml/2006/ole">
            <p:oleObj spid="_x0000_s314810" name="Hoja de cálculo" r:id="rId3" imgW="6448349" imgH="33814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0" name="Rectangle 4"/>
          <p:cNvSpPr>
            <a:spLocks noChangeArrowheads="1"/>
          </p:cNvSpPr>
          <p:nvPr/>
        </p:nvSpPr>
        <p:spPr bwMode="auto">
          <a:xfrm>
            <a:off x="4572000" y="1981200"/>
            <a:ext cx="4191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Se incurre en costos por transporte de la pesca e insumos desde y hacia los barcos pesqueros.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Falta seguridad para las embarcaciones en la playa.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70341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Situación Actual de la Actividad Pesquera en Anconcito</a:t>
            </a:r>
          </a:p>
        </p:txBody>
      </p:sp>
      <p:pic>
        <p:nvPicPr>
          <p:cNvPr id="270342" name="Picture 6" descr="IMG_00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349500"/>
            <a:ext cx="4103687" cy="3078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200"/>
              <a:t>Conclusiones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Es rentable realizar el proyecto tanto privada como socialmente con una TIR 17.20%, VAN 8.507.834,23; TIRE 22.6%; VANE $ 13.269.474,79; recuperando el monto de la inversión total en 12 años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Conclusiones</a:t>
            </a:r>
          </a:p>
        </p:txBody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8075612" cy="43195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Fortalecimiento de actividad pesquera </a:t>
            </a:r>
          </a:p>
          <a:p>
            <a:pPr>
              <a:lnSpc>
                <a:spcPct val="90000"/>
              </a:lnSpc>
            </a:pPr>
            <a:r>
              <a:rPr lang="es-ES" sz="2800"/>
              <a:t>Generación de nuevas plazas de trabajo</a:t>
            </a:r>
          </a:p>
          <a:p>
            <a:pPr>
              <a:lnSpc>
                <a:spcPct val="90000"/>
              </a:lnSpc>
            </a:pPr>
            <a:r>
              <a:rPr lang="es-ES" sz="2800"/>
              <a:t>Inicio de futuros proyectos (implementación de técnicas para construir nuevos tipos de embarcaciones, nuevos artes de pesca y manejo de tecnologías)</a:t>
            </a:r>
          </a:p>
          <a:p>
            <a:pPr>
              <a:lnSpc>
                <a:spcPct val="90000"/>
              </a:lnSpc>
            </a:pPr>
            <a:r>
              <a:rPr lang="es-ES" sz="2800"/>
              <a:t>La operación del muelle debe ir acompañada con la oferta de servicios portuarios que faciliten la ejecución eficiente de esta actividad</a:t>
            </a:r>
            <a:r>
              <a:rPr lang="es-ES" sz="2400"/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800"/>
              <a:t>Recomendaciones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8229600" cy="4114800"/>
          </a:xfrm>
        </p:spPr>
        <p:txBody>
          <a:bodyPr/>
          <a:lstStyle/>
          <a:p>
            <a:r>
              <a:rPr lang="es-ES"/>
              <a:t>Emprender un plan de trabajo participativo en conjunto con autoridades municipales para obtener registro y control de la información socioeconómica de interés.</a:t>
            </a:r>
          </a:p>
          <a:p>
            <a:r>
              <a:rPr lang="es-ES"/>
              <a:t>Incrementar nuevos esquemas de crédito con bajas tasas de interés buscando el beneficio de los pescadores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ChangeArrowheads="1"/>
          </p:cNvSpPr>
          <p:nvPr/>
        </p:nvSpPr>
        <p:spPr bwMode="auto">
          <a:xfrm>
            <a:off x="4572000" y="2133600"/>
            <a:ext cx="426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Escasez de combustible ocasionalmente.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Congestionamiento de transporte en el área comercial.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Existe insalubridad por los desechos de eviscerado.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0101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 sz="3800"/>
              <a:t>Situación Actual de la Actividad Pesquera en Anconcito</a:t>
            </a:r>
          </a:p>
        </p:txBody>
      </p:sp>
      <p:pic>
        <p:nvPicPr>
          <p:cNvPr id="260103" name="Picture 7" descr="IMG_00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060575"/>
            <a:ext cx="3168650" cy="2376488"/>
          </a:xfrm>
          <a:prstGeom prst="rect">
            <a:avLst/>
          </a:prstGeom>
          <a:noFill/>
        </p:spPr>
      </p:pic>
      <p:pic>
        <p:nvPicPr>
          <p:cNvPr id="260104" name="Picture 8" descr="IMG_0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4149725"/>
            <a:ext cx="3168650" cy="2376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8" name="Rectangle 4"/>
          <p:cNvSpPr>
            <a:spLocks noChangeArrowheads="1"/>
          </p:cNvSpPr>
          <p:nvPr/>
        </p:nvSpPr>
        <p:spPr bwMode="auto">
          <a:xfrm>
            <a:off x="4859338" y="1773238"/>
            <a:ext cx="396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No se dispone de lugar para almacenar pesca.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Falta de lugares que provean de insumos y materiales de pesca.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Escasez de talleres y lugares de venta de repuestos para embarcaciones.</a:t>
            </a:r>
          </a:p>
          <a:p>
            <a:pPr marL="342900" indent="-342900" algn="just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"/>
            </a:pPr>
            <a:r>
              <a:rPr lang="es-ES_tradnl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Poco espacio para varar las embarcaciones.</a:t>
            </a:r>
          </a:p>
        </p:txBody>
      </p:sp>
      <p:sp>
        <p:nvSpPr>
          <p:cNvPr id="272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305800" cy="1143000"/>
          </a:xfrm>
          <a:noFill/>
          <a:ln/>
        </p:spPr>
        <p:txBody>
          <a:bodyPr anchor="b"/>
          <a:lstStyle/>
          <a:p>
            <a:r>
              <a:rPr lang="es-ES_tradnl"/>
              <a:t>Situación Actual de la Actividad Pesquera en Anconcito</a:t>
            </a:r>
          </a:p>
        </p:txBody>
      </p:sp>
      <p:pic>
        <p:nvPicPr>
          <p:cNvPr id="272390" name="Picture 6" descr="IMG_00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133600"/>
            <a:ext cx="4392613" cy="345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918</TotalTime>
  <Words>2128</Words>
  <Application>Microsoft Office PowerPoint</Application>
  <PresentationFormat>Presentación en pantalla (4:3)</PresentationFormat>
  <Paragraphs>503</Paragraphs>
  <Slides>72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72</vt:i4>
      </vt:variant>
    </vt:vector>
  </HeadingPairs>
  <TitlesOfParts>
    <vt:vector size="80" baseType="lpstr">
      <vt:lpstr>Arial</vt:lpstr>
      <vt:lpstr>Tahoma</vt:lpstr>
      <vt:lpstr>Wingdings</vt:lpstr>
      <vt:lpstr>Times New Roman</vt:lpstr>
      <vt:lpstr>Symbol</vt:lpstr>
      <vt:lpstr>Textura</vt:lpstr>
      <vt:lpstr>Hoja de cálculo de Microsoft Office Excel</vt:lpstr>
      <vt:lpstr>Gráfico de Microsoft Office Excel</vt:lpstr>
      <vt:lpstr>PROYECTO DE DESARROLLO PARA LA CREACIÓN DE UN MUELLE E  INSTALACIÓN DE FACILIDADES PORTUARIAS EN ANCONCITO </vt:lpstr>
      <vt:lpstr>Participación de los sectores en el PIB</vt:lpstr>
      <vt:lpstr>Ecuador PIB Agrícola (Tasa de participación)</vt:lpstr>
      <vt:lpstr>Desembarques Agosto - Diciembre 2003 pesca artesanal por puerto</vt:lpstr>
      <vt:lpstr>Información General Anconcito</vt:lpstr>
      <vt:lpstr>Situación Actual de la Actividad Pesquera en Anconcito</vt:lpstr>
      <vt:lpstr>Situación Actual de la Actividad Pesquera en Anconcito</vt:lpstr>
      <vt:lpstr>Situación Actual de la Actividad Pesquera en Anconcito</vt:lpstr>
      <vt:lpstr>Situación Actual de la Actividad Pesquera en Anconcito</vt:lpstr>
      <vt:lpstr>Situación de la Actividad Pesquera en Anconcito con un muelle</vt:lpstr>
      <vt:lpstr>Situación de la Actividad Pesquera en Anconcito con un muelle</vt:lpstr>
      <vt:lpstr>Planteamiento de las Alternativas</vt:lpstr>
      <vt:lpstr>Planteamiento de las Alternativas</vt:lpstr>
      <vt:lpstr>Diapositiva 14</vt:lpstr>
      <vt:lpstr>Planteamiento de las Alternativas</vt:lpstr>
      <vt:lpstr>Planteamiento de las Alternativas</vt:lpstr>
      <vt:lpstr>Diapositiva 17</vt:lpstr>
      <vt:lpstr>Planteamiento de las Alternativas</vt:lpstr>
      <vt:lpstr>Planteamiento de las Alternativas</vt:lpstr>
      <vt:lpstr>Diapositiva 20</vt:lpstr>
      <vt:lpstr>Planteamiento de las Alternativas</vt:lpstr>
      <vt:lpstr>Planteamiento de las Alternativas</vt:lpstr>
      <vt:lpstr>Planteamiento de las Alternativas</vt:lpstr>
      <vt:lpstr>Diapositiva 24</vt:lpstr>
      <vt:lpstr>Objetivos de la Investigación</vt:lpstr>
      <vt:lpstr>Investigación de Mercado</vt:lpstr>
      <vt:lpstr>Resultados obtenidos del la encuesta  Variables de interés</vt:lpstr>
      <vt:lpstr>Resultados obtenidos del informe  Variables de interés</vt:lpstr>
      <vt:lpstr>Variables de interés del proyecto</vt:lpstr>
      <vt:lpstr>Variables de interés del proyecto</vt:lpstr>
      <vt:lpstr>Variables de interés del proyecto</vt:lpstr>
      <vt:lpstr>Variables de interés del proyecto</vt:lpstr>
      <vt:lpstr>Análisis de las  pruebas de hipótesis</vt:lpstr>
      <vt:lpstr>Elección de la Alternativa</vt:lpstr>
      <vt:lpstr>Elección de la Alternativa</vt:lpstr>
      <vt:lpstr>Evolución de la demanda</vt:lpstr>
      <vt:lpstr>Estimación de la Demanda</vt:lpstr>
      <vt:lpstr>Diapositiva 38</vt:lpstr>
      <vt:lpstr>ANALISIS FINANCIERO</vt:lpstr>
      <vt:lpstr>Amortización del Préstamo</vt:lpstr>
      <vt:lpstr>Cantidades y Precios Utilizados</vt:lpstr>
      <vt:lpstr>Cantidades y Precios Utilizados</vt:lpstr>
      <vt:lpstr>Flujo de Ingresos</vt:lpstr>
      <vt:lpstr>Flujo de Ingresos</vt:lpstr>
      <vt:lpstr>Diapositiva 45</vt:lpstr>
      <vt:lpstr>Diapositiva 46</vt:lpstr>
      <vt:lpstr>Diapositiva 47</vt:lpstr>
      <vt:lpstr>Gastos de Administración</vt:lpstr>
      <vt:lpstr>Gastos de Promoción</vt:lpstr>
      <vt:lpstr>Estado de Pérdidas y Ganancias</vt:lpstr>
      <vt:lpstr>Estado de Pérdidas y Ganancias</vt:lpstr>
      <vt:lpstr>Flujo de Caja</vt:lpstr>
      <vt:lpstr>Flujo de Caja</vt:lpstr>
      <vt:lpstr>Diapositiva 54</vt:lpstr>
      <vt:lpstr>Balance General</vt:lpstr>
      <vt:lpstr>Punto de Equilibrio ($)</vt:lpstr>
      <vt:lpstr>Diapositiva 57</vt:lpstr>
      <vt:lpstr>Diapositiva 58</vt:lpstr>
      <vt:lpstr>Período de Recuperación de la Inversión</vt:lpstr>
      <vt:lpstr>Razón Beneficio - Costo</vt:lpstr>
      <vt:lpstr>Análisis de Sensibilidad</vt:lpstr>
      <vt:lpstr>Evaluación Social</vt:lpstr>
      <vt:lpstr>Diapositiva 63</vt:lpstr>
      <vt:lpstr>Flujo de Caja Social </vt:lpstr>
      <vt:lpstr>Evaluación Ambiental</vt:lpstr>
      <vt:lpstr>Evaluación Ambiental</vt:lpstr>
      <vt:lpstr>Evaluación Ambiental</vt:lpstr>
      <vt:lpstr>Evaluación Ambiental</vt:lpstr>
      <vt:lpstr>Evaluación Ambiental</vt:lpstr>
      <vt:lpstr>Conclusiones</vt:lpstr>
      <vt:lpstr>Conclusiones</vt:lpstr>
      <vt:lpstr>Recomendaciones</vt:lpstr>
    </vt:vector>
  </TitlesOfParts>
  <Company>Guayaquil - Ecuador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Monica Bajaña</dc:creator>
  <cp:lastModifiedBy>Administrador</cp:lastModifiedBy>
  <cp:revision>33</cp:revision>
  <dcterms:created xsi:type="dcterms:W3CDTF">2004-08-10T04:47:43Z</dcterms:created>
  <dcterms:modified xsi:type="dcterms:W3CDTF">2009-12-14T19:10:43Z</dcterms:modified>
</cp:coreProperties>
</file>