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media/audio2" ContentType="audio/x-wav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media/audio1" ContentType="audio/x-wav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92" r:id="rId3"/>
    <p:sldId id="257" r:id="rId4"/>
    <p:sldId id="293" r:id="rId5"/>
    <p:sldId id="294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7" r:id="rId15"/>
    <p:sldId id="266" r:id="rId16"/>
    <p:sldId id="295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90" r:id="rId36"/>
    <p:sldId id="286" r:id="rId37"/>
    <p:sldId id="287" r:id="rId38"/>
    <p:sldId id="288" r:id="rId39"/>
    <p:sldId id="289" r:id="rId40"/>
    <p:sldId id="291" r:id="rId41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3399FF"/>
    <a:srgbClr val="FA8E6C"/>
    <a:srgbClr val="99CCFF"/>
    <a:srgbClr val="CCFFCC"/>
    <a:srgbClr val="99FFCC"/>
    <a:srgbClr val="DDDDD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0139" autoAdjust="0"/>
    <p:restoredTop sz="90929"/>
  </p:normalViewPr>
  <p:slideViewPr>
    <p:cSldViewPr>
      <p:cViewPr varScale="1">
        <p:scale>
          <a:sx n="97" d="100"/>
          <a:sy n="97" d="100"/>
        </p:scale>
        <p:origin x="-11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0" scaled="1"/>
        </a:gra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9144000" cy="6918325"/>
            <a:chOff x="0" y="0"/>
            <a:chExt cx="5760" cy="4358"/>
          </a:xfrm>
        </p:grpSpPr>
        <p:sp>
          <p:nvSpPr>
            <p:cNvPr id="4099" name="Rectangle 3"/>
            <p:cNvSpPr>
              <a:spLocks noChangeArrowheads="1"/>
            </p:cNvSpPr>
            <p:nvPr/>
          </p:nvSpPr>
          <p:spPr bwMode="invGray">
            <a:xfrm>
              <a:off x="5533" y="280"/>
              <a:ext cx="227" cy="198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hlink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100" name="Freeform 4"/>
            <p:cNvSpPr>
              <a:spLocks/>
            </p:cNvSpPr>
            <p:nvPr/>
          </p:nvSpPr>
          <p:spPr bwMode="invGray">
            <a:xfrm>
              <a:off x="0" y="0"/>
              <a:ext cx="5760" cy="13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720"/>
                </a:cxn>
                <a:cxn ang="0">
                  <a:pos x="3600" y="624"/>
                </a:cxn>
                <a:cxn ang="0">
                  <a:pos x="0" y="1000"/>
                </a:cxn>
                <a:cxn ang="0">
                  <a:pos x="0" y="0"/>
                </a:cxn>
              </a:cxnLst>
              <a:rect l="0" t="0" r="r" b="b"/>
              <a:pathLst>
                <a:path w="5760" h="1104">
                  <a:moveTo>
                    <a:pt x="0" y="0"/>
                  </a:moveTo>
                  <a:lnTo>
                    <a:pt x="5760" y="0"/>
                  </a:lnTo>
                  <a:lnTo>
                    <a:pt x="5760" y="720"/>
                  </a:lnTo>
                  <a:cubicBezTo>
                    <a:pt x="5400" y="824"/>
                    <a:pt x="4560" y="577"/>
                    <a:pt x="3600" y="624"/>
                  </a:cubicBezTo>
                  <a:cubicBezTo>
                    <a:pt x="2640" y="671"/>
                    <a:pt x="600" y="1104"/>
                    <a:pt x="0" y="1000"/>
                  </a:cubicBez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101" name="Freeform 5"/>
            <p:cNvSpPr>
              <a:spLocks/>
            </p:cNvSpPr>
            <p:nvPr/>
          </p:nvSpPr>
          <p:spPr bwMode="invGray">
            <a:xfrm>
              <a:off x="0" y="733"/>
              <a:ext cx="5760" cy="3587"/>
            </a:xfrm>
            <a:custGeom>
              <a:avLst/>
              <a:gdLst/>
              <a:ahLst/>
              <a:cxnLst>
                <a:cxn ang="0">
                  <a:pos x="0" y="582"/>
                </a:cxn>
                <a:cxn ang="0">
                  <a:pos x="2640" y="267"/>
                </a:cxn>
                <a:cxn ang="0">
                  <a:pos x="3373" y="160"/>
                </a:cxn>
                <a:cxn ang="0">
                  <a:pos x="5760" y="358"/>
                </a:cxn>
                <a:cxn ang="0">
                  <a:pos x="5760" y="3587"/>
                </a:cxn>
                <a:cxn ang="0">
                  <a:pos x="0" y="3587"/>
                </a:cxn>
                <a:cxn ang="0">
                  <a:pos x="0" y="582"/>
                </a:cxn>
              </a:cxnLst>
              <a:rect l="0" t="0" r="r" b="b"/>
              <a:pathLst>
                <a:path w="5760" h="3587">
                  <a:moveTo>
                    <a:pt x="0" y="582"/>
                  </a:moveTo>
                  <a:cubicBezTo>
                    <a:pt x="1027" y="680"/>
                    <a:pt x="1960" y="387"/>
                    <a:pt x="2640" y="267"/>
                  </a:cubicBezTo>
                  <a:cubicBezTo>
                    <a:pt x="2640" y="267"/>
                    <a:pt x="3268" y="180"/>
                    <a:pt x="3373" y="160"/>
                  </a:cubicBezTo>
                  <a:cubicBezTo>
                    <a:pt x="4120" y="0"/>
                    <a:pt x="5280" y="358"/>
                    <a:pt x="5760" y="358"/>
                  </a:cubicBezTo>
                  <a:lnTo>
                    <a:pt x="5760" y="3587"/>
                  </a:lnTo>
                  <a:lnTo>
                    <a:pt x="0" y="3587"/>
                  </a:lnTo>
                  <a:cubicBezTo>
                    <a:pt x="0" y="3587"/>
                    <a:pt x="0" y="582"/>
                    <a:pt x="0" y="582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 cap="flat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102" name="Freeform 6"/>
            <p:cNvSpPr>
              <a:spLocks/>
            </p:cNvSpPr>
            <p:nvPr/>
          </p:nvSpPr>
          <p:spPr bwMode="invGray">
            <a:xfrm>
              <a:off x="0" y="184"/>
              <a:ext cx="5760" cy="538"/>
            </a:xfrm>
            <a:custGeom>
              <a:avLst/>
              <a:gdLst/>
              <a:ahLst/>
              <a:cxnLst>
                <a:cxn ang="0">
                  <a:pos x="0" y="163"/>
                </a:cxn>
                <a:cxn ang="0">
                  <a:pos x="0" y="403"/>
                </a:cxn>
                <a:cxn ang="0">
                  <a:pos x="1773" y="443"/>
                </a:cxn>
                <a:cxn ang="0">
                  <a:pos x="4573" y="176"/>
                </a:cxn>
                <a:cxn ang="0">
                  <a:pos x="5760" y="536"/>
                </a:cxn>
                <a:cxn ang="0">
                  <a:pos x="5760" y="163"/>
                </a:cxn>
                <a:cxn ang="0">
                  <a:pos x="4560" y="29"/>
                </a:cxn>
                <a:cxn ang="0">
                  <a:pos x="1987" y="336"/>
                </a:cxn>
                <a:cxn ang="0">
                  <a:pos x="0" y="163"/>
                </a:cxn>
              </a:cxnLst>
              <a:rect l="0" t="0" r="r" b="b"/>
              <a:pathLst>
                <a:path w="5760" h="538">
                  <a:moveTo>
                    <a:pt x="0" y="163"/>
                  </a:moveTo>
                  <a:lnTo>
                    <a:pt x="0" y="403"/>
                  </a:lnTo>
                  <a:cubicBezTo>
                    <a:pt x="295" y="450"/>
                    <a:pt x="1011" y="481"/>
                    <a:pt x="1773" y="443"/>
                  </a:cubicBezTo>
                  <a:cubicBezTo>
                    <a:pt x="2535" y="405"/>
                    <a:pt x="3909" y="161"/>
                    <a:pt x="4573" y="176"/>
                  </a:cubicBezTo>
                  <a:cubicBezTo>
                    <a:pt x="5237" y="191"/>
                    <a:pt x="5562" y="538"/>
                    <a:pt x="5760" y="536"/>
                  </a:cubicBezTo>
                  <a:lnTo>
                    <a:pt x="5760" y="163"/>
                  </a:lnTo>
                  <a:cubicBezTo>
                    <a:pt x="5560" y="79"/>
                    <a:pt x="5189" y="0"/>
                    <a:pt x="4560" y="29"/>
                  </a:cubicBezTo>
                  <a:cubicBezTo>
                    <a:pt x="3931" y="58"/>
                    <a:pt x="2747" y="314"/>
                    <a:pt x="1987" y="336"/>
                  </a:cubicBezTo>
                  <a:cubicBezTo>
                    <a:pt x="1227" y="358"/>
                    <a:pt x="414" y="199"/>
                    <a:pt x="0" y="1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103" name="Freeform 7"/>
            <p:cNvSpPr>
              <a:spLocks/>
            </p:cNvSpPr>
            <p:nvPr/>
          </p:nvSpPr>
          <p:spPr bwMode="hidden">
            <a:xfrm>
              <a:off x="0" y="1515"/>
              <a:ext cx="5760" cy="674"/>
            </a:xfrm>
            <a:custGeom>
              <a:avLst/>
              <a:gdLst/>
              <a:ahLst/>
              <a:cxnLst>
                <a:cxn ang="0">
                  <a:pos x="0" y="246"/>
                </a:cxn>
                <a:cxn ang="0">
                  <a:pos x="0" y="406"/>
                </a:cxn>
                <a:cxn ang="0">
                  <a:pos x="1280" y="645"/>
                </a:cxn>
                <a:cxn ang="0">
                  <a:pos x="1627" y="580"/>
                </a:cxn>
                <a:cxn ang="0">
                  <a:pos x="4493" y="113"/>
                </a:cxn>
                <a:cxn ang="0">
                  <a:pos x="5760" y="606"/>
                </a:cxn>
                <a:cxn ang="0">
                  <a:pos x="5760" y="233"/>
                </a:cxn>
                <a:cxn ang="0">
                  <a:pos x="4040" y="33"/>
                </a:cxn>
                <a:cxn ang="0">
                  <a:pos x="1093" y="433"/>
                </a:cxn>
                <a:cxn ang="0">
                  <a:pos x="0" y="246"/>
                </a:cxn>
              </a:cxnLst>
              <a:rect l="0" t="0" r="r" b="b"/>
              <a:pathLst>
                <a:path w="5760" h="674">
                  <a:moveTo>
                    <a:pt x="0" y="246"/>
                  </a:moveTo>
                  <a:lnTo>
                    <a:pt x="0" y="406"/>
                  </a:lnTo>
                  <a:cubicBezTo>
                    <a:pt x="213" y="463"/>
                    <a:pt x="1009" y="616"/>
                    <a:pt x="1280" y="645"/>
                  </a:cubicBezTo>
                  <a:cubicBezTo>
                    <a:pt x="1551" y="674"/>
                    <a:pt x="1092" y="669"/>
                    <a:pt x="1627" y="580"/>
                  </a:cubicBezTo>
                  <a:cubicBezTo>
                    <a:pt x="2162" y="491"/>
                    <a:pt x="3804" y="109"/>
                    <a:pt x="4493" y="113"/>
                  </a:cubicBezTo>
                  <a:cubicBezTo>
                    <a:pt x="5182" y="117"/>
                    <a:pt x="5549" y="586"/>
                    <a:pt x="5760" y="606"/>
                  </a:cubicBezTo>
                  <a:lnTo>
                    <a:pt x="5760" y="233"/>
                  </a:lnTo>
                  <a:cubicBezTo>
                    <a:pt x="5471" y="158"/>
                    <a:pt x="4818" y="0"/>
                    <a:pt x="4040" y="33"/>
                  </a:cubicBezTo>
                  <a:cubicBezTo>
                    <a:pt x="3262" y="66"/>
                    <a:pt x="1766" y="398"/>
                    <a:pt x="1093" y="433"/>
                  </a:cubicBezTo>
                  <a:cubicBezTo>
                    <a:pt x="420" y="468"/>
                    <a:pt x="228" y="285"/>
                    <a:pt x="0" y="246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104" name="Freeform 8"/>
            <p:cNvSpPr>
              <a:spLocks/>
            </p:cNvSpPr>
            <p:nvPr/>
          </p:nvSpPr>
          <p:spPr bwMode="white">
            <a:xfrm>
              <a:off x="1560" y="959"/>
              <a:ext cx="4200" cy="3361"/>
            </a:xfrm>
            <a:custGeom>
              <a:avLst/>
              <a:gdLst/>
              <a:ahLst/>
              <a:cxnLst>
                <a:cxn ang="0">
                  <a:pos x="0" y="3361"/>
                </a:cxn>
                <a:cxn ang="0">
                  <a:pos x="1054" y="295"/>
                </a:cxn>
                <a:cxn ang="0">
                  <a:pos x="4200" y="1588"/>
                </a:cxn>
                <a:cxn ang="0">
                  <a:pos x="4200" y="2028"/>
                </a:cxn>
                <a:cxn ang="0">
                  <a:pos x="1200" y="442"/>
                </a:cxn>
                <a:cxn ang="0">
                  <a:pos x="347" y="3361"/>
                </a:cxn>
                <a:cxn ang="0">
                  <a:pos x="0" y="3361"/>
                </a:cxn>
              </a:cxnLst>
              <a:rect l="0" t="0" r="r" b="b"/>
              <a:pathLst>
                <a:path w="4200" h="3361">
                  <a:moveTo>
                    <a:pt x="0" y="3361"/>
                  </a:moveTo>
                  <a:cubicBezTo>
                    <a:pt x="118" y="2850"/>
                    <a:pt x="354" y="590"/>
                    <a:pt x="1054" y="295"/>
                  </a:cubicBezTo>
                  <a:cubicBezTo>
                    <a:pt x="1754" y="0"/>
                    <a:pt x="3676" y="1299"/>
                    <a:pt x="4200" y="1588"/>
                  </a:cubicBezTo>
                  <a:lnTo>
                    <a:pt x="4200" y="2028"/>
                  </a:lnTo>
                  <a:cubicBezTo>
                    <a:pt x="3700" y="1837"/>
                    <a:pt x="1842" y="220"/>
                    <a:pt x="1200" y="442"/>
                  </a:cubicBezTo>
                  <a:cubicBezTo>
                    <a:pt x="558" y="664"/>
                    <a:pt x="547" y="2875"/>
                    <a:pt x="347" y="3361"/>
                  </a:cubicBezTo>
                  <a:lnTo>
                    <a:pt x="0" y="336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105" name="Freeform 9"/>
            <p:cNvSpPr>
              <a:spLocks/>
            </p:cNvSpPr>
            <p:nvPr/>
          </p:nvSpPr>
          <p:spPr bwMode="invGray">
            <a:xfrm>
              <a:off x="0" y="2169"/>
              <a:ext cx="5760" cy="1925"/>
            </a:xfrm>
            <a:custGeom>
              <a:avLst/>
              <a:gdLst/>
              <a:ahLst/>
              <a:cxnLst>
                <a:cxn ang="0">
                  <a:pos x="0" y="804"/>
                </a:cxn>
                <a:cxn ang="0">
                  <a:pos x="0" y="991"/>
                </a:cxn>
                <a:cxn ang="0">
                  <a:pos x="1547" y="1818"/>
                </a:cxn>
                <a:cxn ang="0">
                  <a:pos x="3253" y="351"/>
                </a:cxn>
                <a:cxn ang="0">
                  <a:pos x="5760" y="1537"/>
                </a:cxn>
                <a:cxn ang="0">
                  <a:pos x="5760" y="1151"/>
                </a:cxn>
                <a:cxn ang="0">
                  <a:pos x="3240" y="84"/>
                </a:cxn>
                <a:cxn ang="0">
                  <a:pos x="1573" y="1671"/>
                </a:cxn>
                <a:cxn ang="0">
                  <a:pos x="0" y="804"/>
                </a:cxn>
              </a:cxnLst>
              <a:rect l="0" t="0" r="r" b="b"/>
              <a:pathLst>
                <a:path w="5760" h="1925">
                  <a:moveTo>
                    <a:pt x="0" y="804"/>
                  </a:moveTo>
                  <a:lnTo>
                    <a:pt x="0" y="991"/>
                  </a:lnTo>
                  <a:cubicBezTo>
                    <a:pt x="258" y="1160"/>
                    <a:pt x="1005" y="1925"/>
                    <a:pt x="1547" y="1818"/>
                  </a:cubicBezTo>
                  <a:cubicBezTo>
                    <a:pt x="2089" y="1711"/>
                    <a:pt x="2551" y="398"/>
                    <a:pt x="3253" y="351"/>
                  </a:cubicBezTo>
                  <a:cubicBezTo>
                    <a:pt x="3955" y="304"/>
                    <a:pt x="5342" y="1404"/>
                    <a:pt x="5760" y="1537"/>
                  </a:cubicBezTo>
                  <a:lnTo>
                    <a:pt x="5760" y="1151"/>
                  </a:lnTo>
                  <a:cubicBezTo>
                    <a:pt x="5405" y="1124"/>
                    <a:pt x="3982" y="0"/>
                    <a:pt x="3240" y="84"/>
                  </a:cubicBezTo>
                  <a:cubicBezTo>
                    <a:pt x="2542" y="171"/>
                    <a:pt x="2113" y="1551"/>
                    <a:pt x="1573" y="1671"/>
                  </a:cubicBezTo>
                  <a:cubicBezTo>
                    <a:pt x="1033" y="1791"/>
                    <a:pt x="262" y="826"/>
                    <a:pt x="0" y="80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106" name="Freeform 10"/>
            <p:cNvSpPr>
              <a:spLocks/>
            </p:cNvSpPr>
            <p:nvPr/>
          </p:nvSpPr>
          <p:spPr bwMode="white">
            <a:xfrm>
              <a:off x="0" y="2238"/>
              <a:ext cx="3929" cy="2120"/>
            </a:xfrm>
            <a:custGeom>
              <a:avLst/>
              <a:gdLst/>
              <a:ahLst/>
              <a:cxnLst>
                <a:cxn ang="0">
                  <a:pos x="0" y="415"/>
                </a:cxn>
                <a:cxn ang="0">
                  <a:pos x="0" y="508"/>
                </a:cxn>
                <a:cxn ang="0">
                  <a:pos x="1933" y="229"/>
                </a:cxn>
                <a:cxn ang="0">
                  <a:pos x="3920" y="1055"/>
                </a:cxn>
                <a:cxn ang="0">
                  <a:pos x="3587" y="2082"/>
                </a:cxn>
                <a:cxn ang="0">
                  <a:pos x="3947" y="829"/>
                </a:cxn>
                <a:cxn ang="0">
                  <a:pos x="2253" y="69"/>
                </a:cxn>
                <a:cxn ang="0">
                  <a:pos x="0" y="415"/>
                </a:cxn>
              </a:cxnLst>
              <a:rect l="0" t="0" r="r" b="b"/>
              <a:pathLst>
                <a:path w="4196" h="2120">
                  <a:moveTo>
                    <a:pt x="0" y="415"/>
                  </a:moveTo>
                  <a:lnTo>
                    <a:pt x="0" y="508"/>
                  </a:lnTo>
                  <a:cubicBezTo>
                    <a:pt x="160" y="577"/>
                    <a:pt x="1280" y="138"/>
                    <a:pt x="1933" y="229"/>
                  </a:cubicBezTo>
                  <a:cubicBezTo>
                    <a:pt x="2586" y="320"/>
                    <a:pt x="3644" y="746"/>
                    <a:pt x="3920" y="1055"/>
                  </a:cubicBezTo>
                  <a:cubicBezTo>
                    <a:pt x="4196" y="1364"/>
                    <a:pt x="3583" y="2120"/>
                    <a:pt x="3587" y="2082"/>
                  </a:cubicBezTo>
                  <a:lnTo>
                    <a:pt x="3947" y="829"/>
                  </a:lnTo>
                  <a:cubicBezTo>
                    <a:pt x="3725" y="494"/>
                    <a:pt x="2911" y="138"/>
                    <a:pt x="2253" y="69"/>
                  </a:cubicBezTo>
                  <a:cubicBezTo>
                    <a:pt x="1595" y="0"/>
                    <a:pt x="469" y="343"/>
                    <a:pt x="0" y="4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4107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spcBef>
                <a:spcPct val="0"/>
              </a:spcBef>
              <a:defRPr/>
            </a:lvl1pPr>
          </a:lstStyle>
          <a:p>
            <a:endParaRPr lang="es-ES"/>
          </a:p>
        </p:txBody>
      </p:sp>
      <p:sp>
        <p:nvSpPr>
          <p:cNvPr id="4110" name="Rectangle 1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spcBef>
                <a:spcPct val="0"/>
              </a:spcBef>
              <a:defRPr/>
            </a:lvl1pPr>
          </a:lstStyle>
          <a:p>
            <a:endParaRPr lang="es-ES"/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spcBef>
                <a:spcPct val="0"/>
              </a:spcBef>
              <a:defRPr/>
            </a:lvl1pPr>
          </a:lstStyle>
          <a:p>
            <a:fld id="{94347294-CCEB-4DB3-B6A3-9B65211D0F2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3D70DE-9D1E-4C58-9635-87C76D97359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C3F576-C39C-4149-8CB8-3056AE66C13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imágenes prediseñadas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AC080F7-9C80-4A86-ABBD-5C4C35D0D69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1ACF0A-646D-4CDB-8B3A-39162C18C52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25ABC5-5242-4C25-9E2F-912281311FD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5A6CC2-1E69-41F5-903C-EE984F0E8D8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A7A13E-324B-4F7C-B262-EA317AE47DA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AACBA8-19A7-4826-9201-A15BE3EC0E2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D03B1D-3FE8-4755-ACD2-8546542A4D7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D09823-F293-4EA6-87EC-EA5399AEF7F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FCFF32-621D-45A1-AF81-A2F2A049034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invGray"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0" scaled="1"/>
        </a:gra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0"/>
            <a:ext cx="9144000" cy="6918325"/>
            <a:chOff x="0" y="0"/>
            <a:chExt cx="5760" cy="4358"/>
          </a:xfrm>
        </p:grpSpPr>
        <p:sp>
          <p:nvSpPr>
            <p:cNvPr id="3075" name="Rectangle 3"/>
            <p:cNvSpPr>
              <a:spLocks noChangeArrowheads="1"/>
            </p:cNvSpPr>
            <p:nvPr/>
          </p:nvSpPr>
          <p:spPr bwMode="invGray">
            <a:xfrm>
              <a:off x="5533" y="280"/>
              <a:ext cx="227" cy="198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hlink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76" name="Freeform 4"/>
            <p:cNvSpPr>
              <a:spLocks/>
            </p:cNvSpPr>
            <p:nvPr/>
          </p:nvSpPr>
          <p:spPr bwMode="invGray">
            <a:xfrm>
              <a:off x="0" y="0"/>
              <a:ext cx="5760" cy="13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720"/>
                </a:cxn>
                <a:cxn ang="0">
                  <a:pos x="3600" y="624"/>
                </a:cxn>
                <a:cxn ang="0">
                  <a:pos x="0" y="1000"/>
                </a:cxn>
                <a:cxn ang="0">
                  <a:pos x="0" y="0"/>
                </a:cxn>
              </a:cxnLst>
              <a:rect l="0" t="0" r="r" b="b"/>
              <a:pathLst>
                <a:path w="5760" h="1104">
                  <a:moveTo>
                    <a:pt x="0" y="0"/>
                  </a:moveTo>
                  <a:lnTo>
                    <a:pt x="5760" y="0"/>
                  </a:lnTo>
                  <a:lnTo>
                    <a:pt x="5760" y="720"/>
                  </a:lnTo>
                  <a:cubicBezTo>
                    <a:pt x="5400" y="824"/>
                    <a:pt x="4560" y="577"/>
                    <a:pt x="3600" y="624"/>
                  </a:cubicBezTo>
                  <a:cubicBezTo>
                    <a:pt x="2640" y="671"/>
                    <a:pt x="600" y="1104"/>
                    <a:pt x="0" y="1000"/>
                  </a:cubicBez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77" name="Freeform 5"/>
            <p:cNvSpPr>
              <a:spLocks/>
            </p:cNvSpPr>
            <p:nvPr/>
          </p:nvSpPr>
          <p:spPr bwMode="invGray">
            <a:xfrm>
              <a:off x="0" y="733"/>
              <a:ext cx="5760" cy="3587"/>
            </a:xfrm>
            <a:custGeom>
              <a:avLst/>
              <a:gdLst/>
              <a:ahLst/>
              <a:cxnLst>
                <a:cxn ang="0">
                  <a:pos x="0" y="582"/>
                </a:cxn>
                <a:cxn ang="0">
                  <a:pos x="2640" y="267"/>
                </a:cxn>
                <a:cxn ang="0">
                  <a:pos x="3373" y="160"/>
                </a:cxn>
                <a:cxn ang="0">
                  <a:pos x="5760" y="358"/>
                </a:cxn>
                <a:cxn ang="0">
                  <a:pos x="5760" y="3587"/>
                </a:cxn>
                <a:cxn ang="0">
                  <a:pos x="0" y="3587"/>
                </a:cxn>
                <a:cxn ang="0">
                  <a:pos x="0" y="582"/>
                </a:cxn>
              </a:cxnLst>
              <a:rect l="0" t="0" r="r" b="b"/>
              <a:pathLst>
                <a:path w="5760" h="3587">
                  <a:moveTo>
                    <a:pt x="0" y="582"/>
                  </a:moveTo>
                  <a:cubicBezTo>
                    <a:pt x="1027" y="680"/>
                    <a:pt x="1960" y="387"/>
                    <a:pt x="2640" y="267"/>
                  </a:cubicBezTo>
                  <a:cubicBezTo>
                    <a:pt x="2640" y="267"/>
                    <a:pt x="3268" y="180"/>
                    <a:pt x="3373" y="160"/>
                  </a:cubicBezTo>
                  <a:cubicBezTo>
                    <a:pt x="4120" y="0"/>
                    <a:pt x="5280" y="358"/>
                    <a:pt x="5760" y="358"/>
                  </a:cubicBezTo>
                  <a:lnTo>
                    <a:pt x="5760" y="3587"/>
                  </a:lnTo>
                  <a:lnTo>
                    <a:pt x="0" y="3587"/>
                  </a:lnTo>
                  <a:cubicBezTo>
                    <a:pt x="0" y="3587"/>
                    <a:pt x="0" y="582"/>
                    <a:pt x="0" y="582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 cap="flat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78" name="Freeform 6"/>
            <p:cNvSpPr>
              <a:spLocks/>
            </p:cNvSpPr>
            <p:nvPr/>
          </p:nvSpPr>
          <p:spPr bwMode="invGray">
            <a:xfrm>
              <a:off x="0" y="184"/>
              <a:ext cx="5760" cy="538"/>
            </a:xfrm>
            <a:custGeom>
              <a:avLst/>
              <a:gdLst/>
              <a:ahLst/>
              <a:cxnLst>
                <a:cxn ang="0">
                  <a:pos x="0" y="163"/>
                </a:cxn>
                <a:cxn ang="0">
                  <a:pos x="0" y="403"/>
                </a:cxn>
                <a:cxn ang="0">
                  <a:pos x="1773" y="443"/>
                </a:cxn>
                <a:cxn ang="0">
                  <a:pos x="4573" y="176"/>
                </a:cxn>
                <a:cxn ang="0">
                  <a:pos x="5760" y="536"/>
                </a:cxn>
                <a:cxn ang="0">
                  <a:pos x="5760" y="163"/>
                </a:cxn>
                <a:cxn ang="0">
                  <a:pos x="4560" y="29"/>
                </a:cxn>
                <a:cxn ang="0">
                  <a:pos x="1987" y="336"/>
                </a:cxn>
                <a:cxn ang="0">
                  <a:pos x="0" y="163"/>
                </a:cxn>
              </a:cxnLst>
              <a:rect l="0" t="0" r="r" b="b"/>
              <a:pathLst>
                <a:path w="5760" h="538">
                  <a:moveTo>
                    <a:pt x="0" y="163"/>
                  </a:moveTo>
                  <a:lnTo>
                    <a:pt x="0" y="403"/>
                  </a:lnTo>
                  <a:cubicBezTo>
                    <a:pt x="295" y="450"/>
                    <a:pt x="1011" y="481"/>
                    <a:pt x="1773" y="443"/>
                  </a:cubicBezTo>
                  <a:cubicBezTo>
                    <a:pt x="2535" y="405"/>
                    <a:pt x="3909" y="161"/>
                    <a:pt x="4573" y="176"/>
                  </a:cubicBezTo>
                  <a:cubicBezTo>
                    <a:pt x="5237" y="191"/>
                    <a:pt x="5562" y="538"/>
                    <a:pt x="5760" y="536"/>
                  </a:cubicBezTo>
                  <a:lnTo>
                    <a:pt x="5760" y="163"/>
                  </a:lnTo>
                  <a:cubicBezTo>
                    <a:pt x="5560" y="79"/>
                    <a:pt x="5189" y="0"/>
                    <a:pt x="4560" y="29"/>
                  </a:cubicBezTo>
                  <a:cubicBezTo>
                    <a:pt x="3931" y="58"/>
                    <a:pt x="2747" y="314"/>
                    <a:pt x="1987" y="336"/>
                  </a:cubicBezTo>
                  <a:cubicBezTo>
                    <a:pt x="1227" y="358"/>
                    <a:pt x="414" y="199"/>
                    <a:pt x="0" y="1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79" name="Freeform 7"/>
            <p:cNvSpPr>
              <a:spLocks/>
            </p:cNvSpPr>
            <p:nvPr/>
          </p:nvSpPr>
          <p:spPr bwMode="invGray">
            <a:xfrm>
              <a:off x="0" y="1515"/>
              <a:ext cx="5760" cy="674"/>
            </a:xfrm>
            <a:custGeom>
              <a:avLst/>
              <a:gdLst/>
              <a:ahLst/>
              <a:cxnLst>
                <a:cxn ang="0">
                  <a:pos x="0" y="246"/>
                </a:cxn>
                <a:cxn ang="0">
                  <a:pos x="0" y="406"/>
                </a:cxn>
                <a:cxn ang="0">
                  <a:pos x="1280" y="645"/>
                </a:cxn>
                <a:cxn ang="0">
                  <a:pos x="1627" y="580"/>
                </a:cxn>
                <a:cxn ang="0">
                  <a:pos x="4493" y="113"/>
                </a:cxn>
                <a:cxn ang="0">
                  <a:pos x="5760" y="606"/>
                </a:cxn>
                <a:cxn ang="0">
                  <a:pos x="5760" y="233"/>
                </a:cxn>
                <a:cxn ang="0">
                  <a:pos x="4040" y="33"/>
                </a:cxn>
                <a:cxn ang="0">
                  <a:pos x="1093" y="433"/>
                </a:cxn>
                <a:cxn ang="0">
                  <a:pos x="0" y="246"/>
                </a:cxn>
              </a:cxnLst>
              <a:rect l="0" t="0" r="r" b="b"/>
              <a:pathLst>
                <a:path w="5760" h="674">
                  <a:moveTo>
                    <a:pt x="0" y="246"/>
                  </a:moveTo>
                  <a:lnTo>
                    <a:pt x="0" y="406"/>
                  </a:lnTo>
                  <a:cubicBezTo>
                    <a:pt x="213" y="463"/>
                    <a:pt x="1009" y="616"/>
                    <a:pt x="1280" y="645"/>
                  </a:cubicBezTo>
                  <a:cubicBezTo>
                    <a:pt x="1551" y="674"/>
                    <a:pt x="1092" y="669"/>
                    <a:pt x="1627" y="580"/>
                  </a:cubicBezTo>
                  <a:cubicBezTo>
                    <a:pt x="2162" y="491"/>
                    <a:pt x="3804" y="109"/>
                    <a:pt x="4493" y="113"/>
                  </a:cubicBezTo>
                  <a:cubicBezTo>
                    <a:pt x="5182" y="117"/>
                    <a:pt x="5549" y="586"/>
                    <a:pt x="5760" y="606"/>
                  </a:cubicBezTo>
                  <a:lnTo>
                    <a:pt x="5760" y="233"/>
                  </a:lnTo>
                  <a:cubicBezTo>
                    <a:pt x="5471" y="158"/>
                    <a:pt x="4818" y="0"/>
                    <a:pt x="4040" y="33"/>
                  </a:cubicBezTo>
                  <a:cubicBezTo>
                    <a:pt x="3262" y="66"/>
                    <a:pt x="1766" y="398"/>
                    <a:pt x="1093" y="433"/>
                  </a:cubicBezTo>
                  <a:cubicBezTo>
                    <a:pt x="420" y="468"/>
                    <a:pt x="228" y="285"/>
                    <a:pt x="0" y="246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80" name="Freeform 8"/>
            <p:cNvSpPr>
              <a:spLocks/>
            </p:cNvSpPr>
            <p:nvPr/>
          </p:nvSpPr>
          <p:spPr bwMode="invGray">
            <a:xfrm>
              <a:off x="1560" y="959"/>
              <a:ext cx="4200" cy="3361"/>
            </a:xfrm>
            <a:custGeom>
              <a:avLst/>
              <a:gdLst/>
              <a:ahLst/>
              <a:cxnLst>
                <a:cxn ang="0">
                  <a:pos x="0" y="3361"/>
                </a:cxn>
                <a:cxn ang="0">
                  <a:pos x="1054" y="295"/>
                </a:cxn>
                <a:cxn ang="0">
                  <a:pos x="4200" y="1588"/>
                </a:cxn>
                <a:cxn ang="0">
                  <a:pos x="4200" y="2028"/>
                </a:cxn>
                <a:cxn ang="0">
                  <a:pos x="1200" y="442"/>
                </a:cxn>
                <a:cxn ang="0">
                  <a:pos x="347" y="3361"/>
                </a:cxn>
                <a:cxn ang="0">
                  <a:pos x="0" y="3361"/>
                </a:cxn>
              </a:cxnLst>
              <a:rect l="0" t="0" r="r" b="b"/>
              <a:pathLst>
                <a:path w="4200" h="3361">
                  <a:moveTo>
                    <a:pt x="0" y="3361"/>
                  </a:moveTo>
                  <a:cubicBezTo>
                    <a:pt x="118" y="2850"/>
                    <a:pt x="354" y="590"/>
                    <a:pt x="1054" y="295"/>
                  </a:cubicBezTo>
                  <a:cubicBezTo>
                    <a:pt x="1754" y="0"/>
                    <a:pt x="3676" y="1299"/>
                    <a:pt x="4200" y="1588"/>
                  </a:cubicBezTo>
                  <a:lnTo>
                    <a:pt x="4200" y="2028"/>
                  </a:lnTo>
                  <a:cubicBezTo>
                    <a:pt x="3700" y="1837"/>
                    <a:pt x="1842" y="220"/>
                    <a:pt x="1200" y="442"/>
                  </a:cubicBezTo>
                  <a:cubicBezTo>
                    <a:pt x="558" y="664"/>
                    <a:pt x="547" y="2875"/>
                    <a:pt x="347" y="3361"/>
                  </a:cubicBezTo>
                  <a:lnTo>
                    <a:pt x="0" y="336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81" name="Freeform 9"/>
            <p:cNvSpPr>
              <a:spLocks/>
            </p:cNvSpPr>
            <p:nvPr/>
          </p:nvSpPr>
          <p:spPr bwMode="invGray">
            <a:xfrm>
              <a:off x="0" y="2169"/>
              <a:ext cx="5760" cy="1925"/>
            </a:xfrm>
            <a:custGeom>
              <a:avLst/>
              <a:gdLst/>
              <a:ahLst/>
              <a:cxnLst>
                <a:cxn ang="0">
                  <a:pos x="0" y="804"/>
                </a:cxn>
                <a:cxn ang="0">
                  <a:pos x="0" y="991"/>
                </a:cxn>
                <a:cxn ang="0">
                  <a:pos x="1547" y="1818"/>
                </a:cxn>
                <a:cxn ang="0">
                  <a:pos x="3253" y="351"/>
                </a:cxn>
                <a:cxn ang="0">
                  <a:pos x="5760" y="1537"/>
                </a:cxn>
                <a:cxn ang="0">
                  <a:pos x="5760" y="1151"/>
                </a:cxn>
                <a:cxn ang="0">
                  <a:pos x="3240" y="84"/>
                </a:cxn>
                <a:cxn ang="0">
                  <a:pos x="1573" y="1671"/>
                </a:cxn>
                <a:cxn ang="0">
                  <a:pos x="0" y="804"/>
                </a:cxn>
              </a:cxnLst>
              <a:rect l="0" t="0" r="r" b="b"/>
              <a:pathLst>
                <a:path w="5760" h="1925">
                  <a:moveTo>
                    <a:pt x="0" y="804"/>
                  </a:moveTo>
                  <a:lnTo>
                    <a:pt x="0" y="991"/>
                  </a:lnTo>
                  <a:cubicBezTo>
                    <a:pt x="258" y="1160"/>
                    <a:pt x="1005" y="1925"/>
                    <a:pt x="1547" y="1818"/>
                  </a:cubicBezTo>
                  <a:cubicBezTo>
                    <a:pt x="2089" y="1711"/>
                    <a:pt x="2551" y="398"/>
                    <a:pt x="3253" y="351"/>
                  </a:cubicBezTo>
                  <a:cubicBezTo>
                    <a:pt x="3955" y="304"/>
                    <a:pt x="5342" y="1404"/>
                    <a:pt x="5760" y="1537"/>
                  </a:cubicBezTo>
                  <a:lnTo>
                    <a:pt x="5760" y="1151"/>
                  </a:lnTo>
                  <a:cubicBezTo>
                    <a:pt x="5405" y="1124"/>
                    <a:pt x="3982" y="0"/>
                    <a:pt x="3240" y="84"/>
                  </a:cubicBezTo>
                  <a:cubicBezTo>
                    <a:pt x="2542" y="171"/>
                    <a:pt x="2113" y="1551"/>
                    <a:pt x="1573" y="1671"/>
                  </a:cubicBezTo>
                  <a:cubicBezTo>
                    <a:pt x="1033" y="1791"/>
                    <a:pt x="262" y="826"/>
                    <a:pt x="0" y="80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82" name="Freeform 10"/>
            <p:cNvSpPr>
              <a:spLocks/>
            </p:cNvSpPr>
            <p:nvPr/>
          </p:nvSpPr>
          <p:spPr bwMode="invGray">
            <a:xfrm>
              <a:off x="0" y="2238"/>
              <a:ext cx="3929" cy="2120"/>
            </a:xfrm>
            <a:custGeom>
              <a:avLst/>
              <a:gdLst/>
              <a:ahLst/>
              <a:cxnLst>
                <a:cxn ang="0">
                  <a:pos x="0" y="415"/>
                </a:cxn>
                <a:cxn ang="0">
                  <a:pos x="0" y="508"/>
                </a:cxn>
                <a:cxn ang="0">
                  <a:pos x="1933" y="229"/>
                </a:cxn>
                <a:cxn ang="0">
                  <a:pos x="3920" y="1055"/>
                </a:cxn>
                <a:cxn ang="0">
                  <a:pos x="3587" y="2082"/>
                </a:cxn>
                <a:cxn ang="0">
                  <a:pos x="3947" y="829"/>
                </a:cxn>
                <a:cxn ang="0">
                  <a:pos x="2253" y="69"/>
                </a:cxn>
                <a:cxn ang="0">
                  <a:pos x="0" y="415"/>
                </a:cxn>
              </a:cxnLst>
              <a:rect l="0" t="0" r="r" b="b"/>
              <a:pathLst>
                <a:path w="4196" h="2120">
                  <a:moveTo>
                    <a:pt x="0" y="415"/>
                  </a:moveTo>
                  <a:lnTo>
                    <a:pt x="0" y="508"/>
                  </a:lnTo>
                  <a:cubicBezTo>
                    <a:pt x="160" y="577"/>
                    <a:pt x="1280" y="138"/>
                    <a:pt x="1933" y="229"/>
                  </a:cubicBezTo>
                  <a:cubicBezTo>
                    <a:pt x="2586" y="320"/>
                    <a:pt x="3644" y="746"/>
                    <a:pt x="3920" y="1055"/>
                  </a:cubicBezTo>
                  <a:cubicBezTo>
                    <a:pt x="4196" y="1364"/>
                    <a:pt x="3583" y="2120"/>
                    <a:pt x="3587" y="2082"/>
                  </a:cubicBezTo>
                  <a:lnTo>
                    <a:pt x="3947" y="829"/>
                  </a:lnTo>
                  <a:cubicBezTo>
                    <a:pt x="3725" y="494"/>
                    <a:pt x="2911" y="138"/>
                    <a:pt x="2253" y="69"/>
                  </a:cubicBezTo>
                  <a:cubicBezTo>
                    <a:pt x="1595" y="0"/>
                    <a:pt x="469" y="343"/>
                    <a:pt x="0" y="4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3083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/>
            </a:lvl1pPr>
          </a:lstStyle>
          <a:p>
            <a:endParaRPr lang="es-ES"/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/>
            </a:lvl1pPr>
          </a:lstStyle>
          <a:p>
            <a:endParaRPr lang="es-E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/>
            </a:lvl1pPr>
          </a:lstStyle>
          <a:p>
            <a:fld id="{537A7DCB-83FC-4C2D-869F-91932CA98533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3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4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9.xml"/><Relationship Id="rId4" Type="http://schemas.openxmlformats.org/officeDocument/2006/relationships/hyperlink" Target="productos%20del%20area%20A.xls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7" Type="http://schemas.openxmlformats.org/officeDocument/2006/relationships/slide" Target="slide19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7.xml"/><Relationship Id="rId5" Type="http://schemas.openxmlformats.org/officeDocument/2006/relationships/slide" Target="slide26.xml"/><Relationship Id="rId4" Type="http://schemas.openxmlformats.org/officeDocument/2006/relationships/slide" Target="slide2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Plano%20final.dw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6.xml"/><Relationship Id="rId4" Type="http://schemas.openxmlformats.org/officeDocument/2006/relationships/slide" Target="slide3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hyperlink" Target="FLUJO%20DE%20CAJA.xls" TargetMode="Externa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audio" Target="../media/audio2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057400"/>
            <a:ext cx="7772400" cy="1676400"/>
          </a:xfrm>
        </p:spPr>
        <p:txBody>
          <a:bodyPr/>
          <a:lstStyle/>
          <a:p>
            <a:r>
              <a:rPr lang="es-ES" sz="2800" b="1">
                <a:latin typeface="Arial" charset="0"/>
                <a:cs typeface="Times New Roman" pitchFamily="18" charset="0"/>
              </a:rPr>
              <a:t>Análisis del Sistema de Almacenamiento en la Bodega Principal de una Importadora de Productos Varios para Proponer Mejoras en la Distribución de la Bodega</a:t>
            </a:r>
            <a:r>
              <a:rPr lang="es-ES"/>
              <a:t>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181600"/>
            <a:ext cx="6400800" cy="1371600"/>
          </a:xfrm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981200"/>
            <a:ext cx="3810000" cy="4114800"/>
          </a:xfrm>
        </p:spPr>
        <p:txBody>
          <a:bodyPr/>
          <a:lstStyle/>
          <a:p>
            <a:r>
              <a:rPr lang="es-ES_tradnl" sz="2800"/>
              <a:t>Falta espacio para almacenar</a:t>
            </a:r>
            <a:endParaRPr lang="es-ES" sz="2800"/>
          </a:p>
        </p:txBody>
      </p:sp>
      <p:pic>
        <p:nvPicPr>
          <p:cNvPr id="14342" name="Picture 6" descr="F:\Proyecto ABC\DSC00003.JPG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733800" y="990600"/>
            <a:ext cx="5181600" cy="4191000"/>
          </a:xfrm>
          <a:noFill/>
          <a:ln/>
        </p:spPr>
      </p:pic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4724400" y="5334000"/>
            <a:ext cx="4114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/>
              <a:t>Causa:</a:t>
            </a:r>
            <a:r>
              <a:rPr lang="es-ES_tradnl"/>
              <a:t> Area de Pre-Despacho ocupa mucho espacio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 autoUpdateAnimBg="0"/>
      <p:bldP spid="14343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981200"/>
            <a:ext cx="3505200" cy="4114800"/>
          </a:xfrm>
        </p:spPr>
        <p:txBody>
          <a:bodyPr/>
          <a:lstStyle/>
          <a:p>
            <a:r>
              <a:rPr lang="es-ES_tradnl" sz="2800"/>
              <a:t>Falta de espacio para almacenar</a:t>
            </a:r>
            <a:endParaRPr lang="es-ES" sz="2800"/>
          </a:p>
        </p:txBody>
      </p:sp>
      <p:pic>
        <p:nvPicPr>
          <p:cNvPr id="15366" name="Picture 6" descr="F:\Proyecto ABC\DSC00029.JPG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114800" y="1981200"/>
            <a:ext cx="4800600" cy="3757613"/>
          </a:xfrm>
          <a:noFill/>
          <a:ln/>
        </p:spPr>
      </p:pic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4648200" y="5791200"/>
            <a:ext cx="396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/>
              <a:t>Causa:</a:t>
            </a:r>
            <a:r>
              <a:rPr lang="es-ES_tradnl"/>
              <a:t> Area de Daciòn ocupa mucho espacio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 autoUpdateAnimBg="0"/>
      <p:bldP spid="15367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s-ES_tradnl" sz="2800"/>
              <a:t>El esfuerzo físico de los trabajadores es muy alto</a:t>
            </a:r>
            <a:endParaRPr lang="es-ES" sz="2800"/>
          </a:p>
        </p:txBody>
      </p:sp>
      <p:pic>
        <p:nvPicPr>
          <p:cNvPr id="16390" name="Picture 6" descr="F:\Proyecto ABC\Imagen 015.jpg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191000" y="1924050"/>
            <a:ext cx="4724400" cy="37147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676400"/>
            <a:ext cx="3810000" cy="4114800"/>
          </a:xfrm>
        </p:spPr>
        <p:txBody>
          <a:bodyPr/>
          <a:lstStyle/>
          <a:p>
            <a:r>
              <a:rPr lang="es-ES_tradnl" sz="2800"/>
              <a:t>Toma mucho tiempo y esfuerzo el cargar los camiones con mercadería</a:t>
            </a:r>
            <a:endParaRPr lang="es-ES" sz="2800"/>
          </a:p>
        </p:txBody>
      </p:sp>
      <p:pic>
        <p:nvPicPr>
          <p:cNvPr id="17414" name="Picture 6" descr="F:\Proyecto ABC\DSC00008.JPG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62400" y="1524000"/>
            <a:ext cx="5181600" cy="43434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1066800"/>
            <a:ext cx="3810000" cy="1676400"/>
          </a:xfrm>
        </p:spPr>
        <p:txBody>
          <a:bodyPr/>
          <a:lstStyle/>
          <a:p>
            <a:r>
              <a:rPr lang="es-ES_tradnl" sz="2800"/>
              <a:t>Desorden y mala distribución de la mercadería</a:t>
            </a:r>
            <a:endParaRPr lang="es-ES" sz="2800"/>
          </a:p>
        </p:txBody>
      </p:sp>
      <p:pic>
        <p:nvPicPr>
          <p:cNvPr id="19462" name="Picture 6" descr="F:\Proyecto ABC\DSC00017.JPG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8200" y="228600"/>
            <a:ext cx="3810000" cy="3124200"/>
          </a:xfrm>
          <a:noFill/>
          <a:ln/>
        </p:spPr>
      </p:pic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1295400" y="4876800"/>
            <a:ext cx="3048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/>
              <a:t>Falta de limpieza</a:t>
            </a:r>
            <a:endParaRPr lang="es-ES" sz="2800"/>
          </a:p>
        </p:txBody>
      </p:sp>
      <p:pic>
        <p:nvPicPr>
          <p:cNvPr id="19464" name="Picture 8" descr="F:\Proyecto ABC\DSC000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3429000"/>
            <a:ext cx="3810000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4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 autoUpdateAnimBg="0"/>
      <p:bldP spid="19463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3200"/>
              <a:t>SELECCIÓN DE LOS PROBLEMAS</a:t>
            </a:r>
            <a:endParaRPr lang="es-ES" sz="320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Se identificó los problemas principales y se los categorizó en generales, teniendo así:</a:t>
            </a:r>
          </a:p>
          <a:p>
            <a:r>
              <a:rPr lang="es-ES_tradnl"/>
              <a:t>Falta de espacio </a:t>
            </a:r>
          </a:p>
          <a:p>
            <a:r>
              <a:rPr lang="es-ES_tradnl"/>
              <a:t>Poca seguridad al trasladar la mercadería</a:t>
            </a:r>
          </a:p>
          <a:p>
            <a:r>
              <a:rPr lang="es-ES_tradnl"/>
              <a:t>Desorden y falta de sistemas, métodos para una buena dist., ubicación de la mercadería</a:t>
            </a:r>
          </a:p>
          <a:p>
            <a:r>
              <a:rPr lang="es-ES_tradnl"/>
              <a:t>Falta de comunicación</a:t>
            </a:r>
            <a:endParaRPr lang="es-E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4000"/>
              <a:t>CRITERIOS ASIGNADOS PARA LA JERARQUERIZACION</a:t>
            </a:r>
            <a:endParaRPr lang="es-ES" sz="4000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Fluidez del Sistema</a:t>
            </a:r>
          </a:p>
          <a:p>
            <a:r>
              <a:rPr lang="es-ES_tradnl"/>
              <a:t>Simplicidad del Sistema</a:t>
            </a:r>
          </a:p>
          <a:p>
            <a:r>
              <a:rPr lang="es-ES_tradnl"/>
              <a:t>Tiempo </a:t>
            </a:r>
          </a:p>
          <a:p>
            <a:r>
              <a:rPr lang="es-ES_tradnl"/>
              <a:t>Costo</a:t>
            </a:r>
            <a:endParaRPr lang="es-E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533400"/>
          </a:xfrm>
        </p:spPr>
        <p:txBody>
          <a:bodyPr/>
          <a:lstStyle/>
          <a:p>
            <a:r>
              <a:rPr lang="es-ES_tradnl"/>
              <a:t>Jerarquerización y Resultados del Método de Ponderación</a:t>
            </a:r>
            <a:endParaRPr lang="es-ES"/>
          </a:p>
        </p:txBody>
      </p:sp>
      <p:graphicFrame>
        <p:nvGraphicFramePr>
          <p:cNvPr id="20484" name="Object 4"/>
          <p:cNvGraphicFramePr>
            <a:graphicFrameLocks noChangeAspect="1"/>
          </p:cNvGraphicFramePr>
          <p:nvPr/>
        </p:nvGraphicFramePr>
        <p:xfrm>
          <a:off x="1295400" y="1712913"/>
          <a:ext cx="6934200" cy="4900612"/>
        </p:xfrm>
        <a:graphic>
          <a:graphicData uri="http://schemas.openxmlformats.org/presentationml/2006/ole">
            <p:oleObj spid="_x0000_s20484" name="Hoja de cálculo" r:id="rId3" imgW="3581761" imgH="2619857" progId="Excel.Sheet.8">
              <p:embed/>
            </p:oleObj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PROBLEMA A RESOLVER</a:t>
            </a:r>
            <a:endParaRPr lang="es-ES"/>
          </a:p>
        </p:txBody>
      </p:sp>
      <p:graphicFrame>
        <p:nvGraphicFramePr>
          <p:cNvPr id="22531" name="Object 3"/>
          <p:cNvGraphicFramePr>
            <a:graphicFrameLocks noChangeAspect="1"/>
          </p:cNvGraphicFramePr>
          <p:nvPr>
            <p:ph type="body" idx="1"/>
          </p:nvPr>
        </p:nvGraphicFramePr>
        <p:xfrm>
          <a:off x="304800" y="2354263"/>
          <a:ext cx="7693025" cy="3270250"/>
        </p:xfrm>
        <a:graphic>
          <a:graphicData uri="http://schemas.openxmlformats.org/presentationml/2006/ole">
            <p:oleObj spid="_x0000_s22531" name="Documento" r:id="rId3" imgW="7707600" imgH="328608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4000"/>
              <a:t>DISEÑO Y ELABORACION DE LAS PROPUESTAS</a:t>
            </a:r>
            <a:endParaRPr lang="es-ES" sz="400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s-ES">
                <a:latin typeface="Arial" charset="0"/>
                <a:cs typeface="Arial" charset="0"/>
              </a:rPr>
              <a:t>Estrategias para deshacerse de los Productos Obsoletos y en Dación.</a:t>
            </a:r>
            <a:endParaRPr lang="es-ES"/>
          </a:p>
          <a:p>
            <a:pPr>
              <a:buFont typeface="Wingdings" pitchFamily="2" charset="2"/>
              <a:buChar char="Ø"/>
            </a:pPr>
            <a:r>
              <a:rPr lang="es-ES">
                <a:latin typeface="Arial" charset="0"/>
                <a:cs typeface="Arial" charset="0"/>
                <a:hlinkClick r:id="rId2" action="ppaction://hlinksldjump"/>
              </a:rPr>
              <a:t>Análisis de productos del Sistema ABC.</a:t>
            </a:r>
            <a:endParaRPr lang="es-ES"/>
          </a:p>
          <a:p>
            <a:pPr>
              <a:buFont typeface="Wingdings" pitchFamily="2" charset="2"/>
              <a:buChar char="Ø"/>
            </a:pPr>
            <a:r>
              <a:rPr lang="es-ES">
                <a:latin typeface="Arial" charset="0"/>
                <a:cs typeface="Arial" charset="0"/>
                <a:hlinkClick r:id="rId3" action="ppaction://hlinksldjump"/>
              </a:rPr>
              <a:t>Diseño estructural de Perchas</a:t>
            </a:r>
            <a:r>
              <a:rPr lang="es-ES">
                <a:latin typeface="Arial" charset="0"/>
                <a:cs typeface="Arial" charset="0"/>
              </a:rPr>
              <a:t>.</a:t>
            </a:r>
            <a:endParaRPr lang="es-ES"/>
          </a:p>
          <a:p>
            <a:pPr>
              <a:buFont typeface="Wingdings" pitchFamily="2" charset="2"/>
              <a:buChar char="Ø"/>
            </a:pPr>
            <a:r>
              <a:rPr lang="es-ES">
                <a:latin typeface="Arial" charset="0"/>
                <a:cs typeface="Arial" charset="0"/>
                <a:hlinkClick r:id="rId4" action="ppaction://hlinkfile"/>
              </a:rPr>
              <a:t>Implementación de la Unidad de Carga</a:t>
            </a:r>
            <a:r>
              <a:rPr lang="es-ES">
                <a:latin typeface="Arial" charset="0"/>
                <a:cs typeface="Arial" charset="0"/>
              </a:rPr>
              <a:t>.</a:t>
            </a:r>
            <a:endParaRPr lang="es-ES"/>
          </a:p>
          <a:p>
            <a:pPr>
              <a:buFont typeface="Wingdings" pitchFamily="2" charset="2"/>
              <a:buChar char="Ø"/>
            </a:pPr>
            <a:r>
              <a:rPr lang="es-ES">
                <a:latin typeface="Arial" charset="0"/>
                <a:cs typeface="Arial" charset="0"/>
                <a:hlinkClick r:id="rId5" action="ppaction://hlinksldjump"/>
              </a:rPr>
              <a:t>Distribución de Espacios.</a:t>
            </a:r>
            <a:endParaRPr lang="es-E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F:\Proyecto ABC\DSC000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228600"/>
            <a:ext cx="7772400" cy="5811838"/>
          </a:xfrm>
          <a:prstGeom prst="rect">
            <a:avLst/>
          </a:prstGeom>
          <a:noFill/>
        </p:spPr>
      </p:pic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1066800" y="6278563"/>
            <a:ext cx="64404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3200"/>
              <a:t>Realizado por: Marco T. Soxo Chávez</a:t>
            </a:r>
            <a:endParaRPr lang="es-ES" sz="32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295400"/>
            <a:ext cx="7772400" cy="1143000"/>
          </a:xfrm>
        </p:spPr>
        <p:txBody>
          <a:bodyPr/>
          <a:lstStyle/>
          <a:p>
            <a:r>
              <a:rPr lang="es-ES_tradnl" sz="4000"/>
              <a:t>RESULTADOS DEL SISTEMA ABC</a:t>
            </a:r>
            <a:endParaRPr lang="es-ES" sz="4000"/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743200"/>
            <a:ext cx="8915400" cy="240188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</p:pic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5410200" y="58674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hlinkClick r:id="rId3" action="ppaction://hlinksldjump"/>
              </a:rPr>
              <a:t>Regresar</a:t>
            </a:r>
            <a:endParaRPr lang="es-E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DISEÑO ESTRUCTURAL DE PERCHAS</a:t>
            </a:r>
            <a:endParaRPr lang="es-E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>
                <a:hlinkClick r:id="rId2" action="ppaction://hlinksldjump"/>
              </a:rPr>
              <a:t>Diseño de la Forma</a:t>
            </a:r>
            <a:endParaRPr lang="es-ES_tradnl"/>
          </a:p>
          <a:p>
            <a:r>
              <a:rPr lang="es-ES_tradnl">
                <a:hlinkClick r:id="rId3" action="ppaction://hlinksldjump"/>
              </a:rPr>
              <a:t>Diseño de Vigas</a:t>
            </a:r>
            <a:endParaRPr lang="es-ES_tradnl"/>
          </a:p>
          <a:p>
            <a:r>
              <a:rPr lang="es-ES_tradnl">
                <a:hlinkClick r:id="rId4" action="ppaction://hlinksldjump"/>
              </a:rPr>
              <a:t>Diseño de Columnas</a:t>
            </a:r>
            <a:endParaRPr lang="es-ES_tradnl"/>
          </a:p>
          <a:p>
            <a:r>
              <a:rPr lang="es-ES_tradnl">
                <a:hlinkClick r:id="rId5" action="ppaction://hlinksldjump"/>
              </a:rPr>
              <a:t>Diseño de Pasadores</a:t>
            </a:r>
            <a:endParaRPr lang="es-ES_tradnl"/>
          </a:p>
          <a:p>
            <a:r>
              <a:rPr lang="es-ES_tradnl">
                <a:hlinkClick r:id="rId6" action="ppaction://hlinksldjump"/>
              </a:rPr>
              <a:t>Diseño de Pernos</a:t>
            </a:r>
            <a:endParaRPr lang="es-ES"/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5715000" y="56388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hlinkClick r:id="rId7" action="ppaction://hlinksldjump"/>
              </a:rPr>
              <a:t>Regresar</a:t>
            </a:r>
            <a:endParaRPr lang="es-E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762000"/>
          </a:xfrm>
        </p:spPr>
        <p:txBody>
          <a:bodyPr/>
          <a:lstStyle/>
          <a:p>
            <a:r>
              <a:rPr lang="es-ES_tradnl"/>
              <a:t>Diseño de la Forma</a:t>
            </a:r>
            <a:endParaRPr lang="es-ES"/>
          </a:p>
        </p:txBody>
      </p:sp>
      <p:pic>
        <p:nvPicPr>
          <p:cNvPr id="27700" name="Picture 5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838200"/>
            <a:ext cx="8534400" cy="581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85800"/>
          </a:xfrm>
        </p:spPr>
        <p:txBody>
          <a:bodyPr/>
          <a:lstStyle/>
          <a:p>
            <a:r>
              <a:rPr lang="es-ES_tradnl"/>
              <a:t>Diseño de Vigas</a:t>
            </a:r>
            <a:endParaRPr lang="es-E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8458200" cy="4495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sz="2800"/>
              <a:t>Peso que va soportar la viga es de 2 pallets</a:t>
            </a:r>
          </a:p>
          <a:p>
            <a:pPr>
              <a:lnSpc>
                <a:spcPct val="90000"/>
              </a:lnSpc>
            </a:pPr>
            <a:r>
              <a:rPr lang="es-ES_tradnl" sz="2800"/>
              <a:t>1 pallet(con mercadería)=4308 lbs= 19190.18 N</a:t>
            </a:r>
          </a:p>
          <a:p>
            <a:pPr>
              <a:lnSpc>
                <a:spcPct val="90000"/>
              </a:lnSpc>
            </a:pPr>
            <a:r>
              <a:rPr lang="es-ES_tradnl" sz="2800"/>
              <a:t>Se considera que la viga va soporta cargas uniformemente distribuidas.</a:t>
            </a:r>
          </a:p>
          <a:p>
            <a:pPr>
              <a:lnSpc>
                <a:spcPct val="90000"/>
              </a:lnSpc>
            </a:pPr>
            <a:r>
              <a:rPr lang="es-ES_tradnl" sz="2800"/>
              <a:t>Soportará 6396.73 N x m</a:t>
            </a:r>
            <a:r>
              <a:rPr lang="es-ES_tradnl" sz="2800" baseline="30000"/>
              <a:t>2</a:t>
            </a:r>
            <a:r>
              <a:rPr lang="es-ES_tradnl" sz="2800"/>
              <a:t>.</a:t>
            </a:r>
          </a:p>
          <a:p>
            <a:pPr>
              <a:lnSpc>
                <a:spcPct val="90000"/>
              </a:lnSpc>
            </a:pPr>
            <a:r>
              <a:rPr lang="es-ES_tradnl" sz="2800"/>
              <a:t>Se asume que las vigas son estáticamente indeterminadas.</a:t>
            </a:r>
          </a:p>
          <a:p>
            <a:pPr>
              <a:lnSpc>
                <a:spcPct val="90000"/>
              </a:lnSpc>
            </a:pPr>
            <a:r>
              <a:rPr lang="es-ES_tradnl" sz="2800"/>
              <a:t>Factor de Seguridad de 1.5</a:t>
            </a:r>
          </a:p>
          <a:p>
            <a:pPr>
              <a:lnSpc>
                <a:spcPct val="90000"/>
              </a:lnSpc>
            </a:pPr>
            <a:r>
              <a:rPr lang="es-ES_tradnl" sz="2800"/>
              <a:t>Sección del módulo de la Viga es de 29.02 cm</a:t>
            </a:r>
            <a:r>
              <a:rPr lang="es-ES_tradnl" sz="2800" baseline="30000"/>
              <a:t>3</a:t>
            </a:r>
          </a:p>
          <a:p>
            <a:pPr>
              <a:lnSpc>
                <a:spcPct val="90000"/>
              </a:lnSpc>
            </a:pPr>
            <a:r>
              <a:rPr lang="es-ES_tradnl" sz="2800"/>
              <a:t>Nos dirigimos a la TABLA VITRO ACEROS CORREAS C</a:t>
            </a:r>
            <a:endParaRPr lang="es-ES" sz="28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DISEÑO DE LA VIGA</a:t>
            </a:r>
            <a:endParaRPr lang="es-ES"/>
          </a:p>
        </p:txBody>
      </p:sp>
      <p:pic>
        <p:nvPicPr>
          <p:cNvPr id="31765" name="Picture 21"/>
          <p:cNvPicPr>
            <a:picLocks noChangeAspect="1" noChangeArrowheads="1"/>
          </p:cNvPicPr>
          <p:nvPr/>
        </p:nvPicPr>
        <p:blipFill>
          <a:blip r:embed="rId2">
            <a:lum bright="100000" contrast="-18000"/>
          </a:blip>
          <a:srcRect/>
          <a:stretch>
            <a:fillRect/>
          </a:stretch>
        </p:blipFill>
        <p:spPr bwMode="auto">
          <a:xfrm>
            <a:off x="609600" y="2284413"/>
            <a:ext cx="8077200" cy="341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1766" name="Text Box 22"/>
          <p:cNvSpPr txBox="1">
            <a:spLocks noChangeArrowheads="1"/>
          </p:cNvSpPr>
          <p:nvPr/>
        </p:nvSpPr>
        <p:spPr bwMode="auto">
          <a:xfrm>
            <a:off x="6324600" y="59436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hlinkClick r:id="rId3" action="ppaction://hlinksldjump"/>
              </a:rPr>
              <a:t>Regresar</a:t>
            </a:r>
            <a:endParaRPr lang="es-E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DISEÑO DE COLUMNAS</a:t>
            </a:r>
            <a:endParaRPr lang="es-E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001000" cy="4267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2400">
                <a:latin typeface="Arial" charset="0"/>
                <a:cs typeface="Arial" charset="0"/>
              </a:rPr>
              <a:t>En el diseño se introducirá de manera deliberada una excentricidad e</a:t>
            </a:r>
            <a:r>
              <a:rPr lang="es-ES" sz="2400">
                <a:latin typeface="Arial" charset="0"/>
              </a:rPr>
              <a:t> </a:t>
            </a:r>
            <a:endParaRPr lang="es-ES_tradnl" sz="2400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Fórmula secante para columnas excéntricas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sz="2400">
                <a:latin typeface="Arial" charset="0"/>
              </a:rPr>
              <a:t>             </a:t>
            </a:r>
            <a:r>
              <a:rPr lang="es-ES" sz="2400" b="1">
                <a:latin typeface="Arial" charset="0"/>
                <a:cs typeface="Times New Roman" pitchFamily="18" charset="0"/>
                <a:sym typeface="Symbol" pitchFamily="18" charset="2"/>
              </a:rPr>
              <a:t></a:t>
            </a:r>
            <a:r>
              <a:rPr lang="en-GB" sz="2400" b="1">
                <a:latin typeface="Arial" charset="0"/>
                <a:cs typeface="Arial" charset="0"/>
              </a:rPr>
              <a:t> = P/A [1+(ec/k</a:t>
            </a:r>
            <a:r>
              <a:rPr lang="en-GB" sz="2400" b="1" baseline="30000">
                <a:latin typeface="Arial" charset="0"/>
                <a:cs typeface="Arial" charset="0"/>
              </a:rPr>
              <a:t>2</a:t>
            </a:r>
            <a:r>
              <a:rPr lang="en-GB" sz="2400" b="1">
                <a:latin typeface="Arial" charset="0"/>
                <a:cs typeface="Arial" charset="0"/>
              </a:rPr>
              <a:t>)sec (1/k</a:t>
            </a:r>
            <a:r>
              <a:rPr lang="es-ES" sz="2400" b="1">
                <a:latin typeface="Arial" charset="0"/>
                <a:cs typeface="Times New Roman" pitchFamily="18" charset="0"/>
                <a:sym typeface="Symbol" pitchFamily="18" charset="2"/>
              </a:rPr>
              <a:t></a:t>
            </a:r>
            <a:r>
              <a:rPr lang="en-GB" sz="2400" b="1">
                <a:latin typeface="Arial" charset="0"/>
                <a:cs typeface="Arial" charset="0"/>
              </a:rPr>
              <a:t>P/4EA)].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GB" sz="2400">
                <a:latin typeface="Arial" charset="0"/>
                <a:cs typeface="Arial" charset="0"/>
              </a:rPr>
              <a:t>   En la TABLA DE ACEROS VITRO, se busca las características de la Viga y se reemplaza en la fórmula anterior.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GB" sz="2400">
                <a:latin typeface="Arial" charset="0"/>
                <a:cs typeface="Arial" charset="0"/>
              </a:rPr>
              <a:t>    Después se aplica   </a:t>
            </a:r>
            <a:r>
              <a:rPr lang="es-ES" sz="2400" b="1">
                <a:latin typeface="Arial" charset="0"/>
                <a:cs typeface="Arial" charset="0"/>
                <a:sym typeface="Symbol" pitchFamily="18" charset="2"/>
              </a:rPr>
              <a:t></a:t>
            </a:r>
            <a:r>
              <a:rPr lang="en-GB" sz="2400" b="1">
                <a:latin typeface="Arial" charset="0"/>
                <a:cs typeface="Arial" charset="0"/>
              </a:rPr>
              <a:t> = S / </a:t>
            </a:r>
            <a:r>
              <a:rPr lang="es-ES" sz="2400" b="1">
                <a:latin typeface="Arial" charset="0"/>
                <a:cs typeface="Arial" charset="0"/>
                <a:sym typeface="Symbol" pitchFamily="18" charset="2"/>
              </a:rPr>
              <a:t></a:t>
            </a:r>
            <a:endParaRPr lang="es-ES" sz="2400">
              <a:latin typeface="Arial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GB" sz="2400">
                <a:latin typeface="Arial" charset="0"/>
                <a:cs typeface="Arial" charset="0"/>
              </a:rPr>
              <a:t>	Sy= 248 x 10</a:t>
            </a:r>
            <a:r>
              <a:rPr lang="en-GB" sz="2400" baseline="30000">
                <a:latin typeface="Arial" charset="0"/>
                <a:cs typeface="Arial" charset="0"/>
              </a:rPr>
              <a:t>6 </a:t>
            </a:r>
            <a:r>
              <a:rPr lang="en-GB" sz="2400">
                <a:latin typeface="Arial" charset="0"/>
                <a:cs typeface="Arial" charset="0"/>
              </a:rPr>
              <a:t>Pa (Módulo de Sección del Acero)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GB" sz="2400">
                <a:latin typeface="Arial" charset="0"/>
                <a:cs typeface="Arial" charset="0"/>
              </a:rPr>
              <a:t>	Se debe cumplir   </a:t>
            </a:r>
            <a:r>
              <a:rPr lang="es-ES" sz="2400" b="1">
                <a:latin typeface="Arial" charset="0"/>
                <a:cs typeface="Arial" charset="0"/>
                <a:sym typeface="Symbol" pitchFamily="18" charset="2"/>
              </a:rPr>
              <a:t></a:t>
            </a:r>
            <a:r>
              <a:rPr lang="es-ES_tradnl" sz="2400" b="1">
                <a:latin typeface="Arial" charset="0"/>
                <a:cs typeface="Arial" charset="0"/>
                <a:sym typeface="Symbol" pitchFamily="18" charset="2"/>
              </a:rPr>
              <a:t>  &gt; 2    </a:t>
            </a:r>
            <a:r>
              <a:rPr lang="es-ES_tradnl" sz="2400" b="1">
                <a:latin typeface="Arial" charset="0"/>
                <a:cs typeface="Arial" charset="0"/>
                <a:sym typeface="Wingdings" pitchFamily="2" charset="2"/>
              </a:rPr>
              <a:t>  </a:t>
            </a:r>
            <a:r>
              <a:rPr lang="es-ES_tradnl" sz="2400">
                <a:latin typeface="Arial" charset="0"/>
                <a:cs typeface="Arial" charset="0"/>
                <a:sym typeface="Wingdings" pitchFamily="2" charset="2"/>
              </a:rPr>
              <a:t>se utiliza el mismo material de las columnas</a:t>
            </a:r>
            <a:endParaRPr lang="en-GB" sz="2400">
              <a:latin typeface="Arial" charset="0"/>
              <a:cs typeface="Arial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s-ES" sz="2400"/>
              <a:t> </a:t>
            </a:r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6172200" y="62484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hlinkClick r:id="rId2" action="ppaction://hlinksldjump"/>
              </a:rPr>
              <a:t>Regresar</a:t>
            </a:r>
            <a:endParaRPr lang="es-E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DISEÑO DE PASADORES</a:t>
            </a:r>
            <a:endParaRPr lang="es-E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1066800"/>
          </a:xfrm>
        </p:spPr>
        <p:txBody>
          <a:bodyPr/>
          <a:lstStyle/>
          <a:p>
            <a:r>
              <a:rPr lang="es-ES_tradnl"/>
              <a:t>Después de tomar en cuenta las fuerzas cortantes y el peso que se debe soportar.</a:t>
            </a:r>
            <a:endParaRPr lang="es-ES"/>
          </a:p>
        </p:txBody>
      </p:sp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2">
            <a:lum bright="-12000"/>
          </a:blip>
          <a:srcRect/>
          <a:stretch>
            <a:fillRect/>
          </a:stretch>
        </p:blipFill>
        <p:spPr bwMode="auto">
          <a:xfrm>
            <a:off x="304800" y="2667000"/>
            <a:ext cx="88392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304800" y="5486400"/>
            <a:ext cx="853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Arial" charset="0"/>
                <a:cs typeface="Arial" charset="0"/>
              </a:rPr>
              <a:t>S</a:t>
            </a:r>
            <a:r>
              <a:rPr lang="es-ES">
                <a:latin typeface="Arial" charset="0"/>
                <a:cs typeface="Arial" charset="0"/>
              </a:rPr>
              <a:t>e va a necesitar un pasador  </a:t>
            </a:r>
            <a:r>
              <a:rPr lang="es-ES" b="1" i="1" u="sng">
                <a:latin typeface="Arial" charset="0"/>
                <a:cs typeface="Arial" charset="0"/>
              </a:rPr>
              <a:t>de Acero de 1 pulgada</a:t>
            </a:r>
            <a:r>
              <a:rPr lang="es-ES"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7162800" y="60960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hlinkClick r:id="rId3" action="ppaction://hlinksldjump"/>
              </a:rPr>
              <a:t>Regresar</a:t>
            </a:r>
            <a:endParaRPr lang="es-E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DISEÑO DE PERNOS</a:t>
            </a:r>
            <a:endParaRPr lang="es-ES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4495800"/>
            <a:ext cx="7772400" cy="1600200"/>
          </a:xfrm>
        </p:spPr>
        <p:txBody>
          <a:bodyPr/>
          <a:lstStyle/>
          <a:p>
            <a:pPr algn="just"/>
            <a:r>
              <a:rPr lang="es-ES" sz="2800" b="1" i="1">
                <a:latin typeface="Arial" charset="0"/>
                <a:cs typeface="Arial" charset="0"/>
              </a:rPr>
              <a:t>se van utilizar un total de 32 pernos de Acero de 7/16 in x 5/8 in con tuercas y anillos de presión.</a:t>
            </a:r>
            <a:endParaRPr lang="es-ES" sz="2800">
              <a:cs typeface="Times New Roman" pitchFamily="18" charset="0"/>
            </a:endParaRPr>
          </a:p>
          <a:p>
            <a:endParaRPr lang="es-ES" sz="2800"/>
          </a:p>
        </p:txBody>
      </p:sp>
      <p:pic>
        <p:nvPicPr>
          <p:cNvPr id="34822" name="Picture 6"/>
          <p:cNvPicPr>
            <a:picLocks noChangeAspect="1" noChangeArrowheads="1"/>
          </p:cNvPicPr>
          <p:nvPr/>
        </p:nvPicPr>
        <p:blipFill>
          <a:blip r:embed="rId2">
            <a:lum bright="-12000"/>
          </a:blip>
          <a:srcRect/>
          <a:stretch>
            <a:fillRect/>
          </a:stretch>
        </p:blipFill>
        <p:spPr bwMode="auto">
          <a:xfrm>
            <a:off x="0" y="1606550"/>
            <a:ext cx="8839200" cy="262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6553200" y="60198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hlinkClick r:id="rId3" action="ppaction://hlinksldjump"/>
              </a:rPr>
              <a:t>Regresar</a:t>
            </a:r>
            <a:endParaRPr lang="es-E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85800"/>
          </a:xfrm>
        </p:spPr>
        <p:txBody>
          <a:bodyPr/>
          <a:lstStyle/>
          <a:p>
            <a:r>
              <a:rPr lang="es-ES_tradnl"/>
              <a:t>Materiales necesarios para la construcción de una Percha</a:t>
            </a:r>
            <a:endParaRPr lang="es-ES"/>
          </a:p>
        </p:txBody>
      </p:sp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2">
            <a:lum bright="-6000" contrast="8000"/>
          </a:blip>
          <a:srcRect/>
          <a:stretch>
            <a:fillRect/>
          </a:stretch>
        </p:blipFill>
        <p:spPr bwMode="auto">
          <a:xfrm>
            <a:off x="304800" y="2590800"/>
            <a:ext cx="8839200" cy="2874963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DISTRIBUCION DE ESPACIO</a:t>
            </a:r>
            <a:endParaRPr lang="es-E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>
                <a:hlinkClick r:id="rId2" action="ppaction://hlinkfile"/>
              </a:rPr>
              <a:t>Sistema de Distribución Actual</a:t>
            </a:r>
            <a:endParaRPr lang="es-ES_tradnl"/>
          </a:p>
          <a:p>
            <a:r>
              <a:rPr lang="es-ES_tradnl"/>
              <a:t>Sistema de Distribución Propuesto</a:t>
            </a:r>
            <a:endParaRPr lang="es-E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685800"/>
          </a:xfrm>
        </p:spPr>
        <p:txBody>
          <a:bodyPr/>
          <a:lstStyle/>
          <a:p>
            <a:r>
              <a:rPr lang="es-ES_tradnl" sz="4000"/>
              <a:t>METODOLOGIA</a:t>
            </a:r>
            <a:r>
              <a:rPr lang="es-ES_tradnl"/>
              <a:t> DE LA TESIS</a:t>
            </a:r>
            <a:endParaRPr lang="es-E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600" y="1066800"/>
            <a:ext cx="35052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685800"/>
          </a:xfrm>
        </p:spPr>
        <p:txBody>
          <a:bodyPr/>
          <a:lstStyle/>
          <a:p>
            <a:r>
              <a:rPr lang="es-ES_tradnl" sz="4000"/>
              <a:t>AREAS OCUPADAS EN LA BODEGA</a:t>
            </a:r>
            <a:endParaRPr lang="es-ES" sz="4000"/>
          </a:p>
        </p:txBody>
      </p:sp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370013"/>
            <a:ext cx="7924800" cy="548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latin typeface="Arial" charset="0"/>
                <a:cs typeface="Arial" charset="0"/>
              </a:rPr>
              <a:t>COSTOS Y RECURSOS REQUERIDOS</a:t>
            </a:r>
            <a:r>
              <a:rPr lang="es-ES"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algn="just">
              <a:buFontTx/>
              <a:buAutoNum type="arabicPeriod"/>
            </a:pPr>
            <a:r>
              <a:rPr lang="es-ES" sz="2800">
                <a:latin typeface="Arial" charset="0"/>
                <a:cs typeface="Arial" charset="0"/>
                <a:hlinkClick r:id="rId2" action="ppaction://hlinksldjump"/>
              </a:rPr>
              <a:t>Costo de la elaboración de las perchas</a:t>
            </a:r>
            <a:endParaRPr lang="es-ES" sz="2800">
              <a:cs typeface="Times New Roman" pitchFamily="18" charset="0"/>
            </a:endParaRPr>
          </a:p>
          <a:p>
            <a:pPr marL="609600" indent="-609600" algn="just">
              <a:buFontTx/>
              <a:buAutoNum type="arabicPeriod"/>
            </a:pPr>
            <a:r>
              <a:rPr lang="es-ES" sz="2800">
                <a:latin typeface="Arial" charset="0"/>
                <a:cs typeface="Arial" charset="0"/>
              </a:rPr>
              <a:t>Costo de las estrategias para</a:t>
            </a:r>
            <a:r>
              <a:rPr lang="es-ES_tradnl" sz="2800">
                <a:latin typeface="Arial" charset="0"/>
                <a:cs typeface="Arial" charset="0"/>
              </a:rPr>
              <a:t>  </a:t>
            </a:r>
            <a:r>
              <a:rPr lang="es-ES" sz="2800">
                <a:latin typeface="Arial" charset="0"/>
                <a:cs typeface="Arial" charset="0"/>
              </a:rPr>
              <a:t>deshacerse </a:t>
            </a:r>
            <a:r>
              <a:rPr lang="es-ES_tradnl" sz="2800">
                <a:latin typeface="Arial" charset="0"/>
                <a:cs typeface="Arial" charset="0"/>
              </a:rPr>
              <a:t>  	</a:t>
            </a:r>
            <a:r>
              <a:rPr lang="es-ES" sz="2800">
                <a:latin typeface="Arial" charset="0"/>
                <a:cs typeface="Arial" charset="0"/>
              </a:rPr>
              <a:t>de productos obsoletos y de Dación.</a:t>
            </a:r>
            <a:endParaRPr lang="es-ES" sz="2800">
              <a:cs typeface="Times New Roman" pitchFamily="18" charset="0"/>
            </a:endParaRPr>
          </a:p>
          <a:p>
            <a:pPr marL="609600" indent="-609600" algn="just">
              <a:buFontTx/>
              <a:buAutoNum type="arabicPeriod"/>
            </a:pPr>
            <a:r>
              <a:rPr lang="es-ES" sz="2800">
                <a:latin typeface="Arial" charset="0"/>
                <a:cs typeface="Arial" charset="0"/>
              </a:rPr>
              <a:t>Costo del sistema ABC</a:t>
            </a:r>
            <a:endParaRPr lang="es-ES_tradnl" sz="2800">
              <a:latin typeface="Arial" charset="0"/>
              <a:cs typeface="Arial" charset="0"/>
            </a:endParaRPr>
          </a:p>
          <a:p>
            <a:pPr marL="609600" indent="-609600">
              <a:buFontTx/>
              <a:buAutoNum type="arabicPeriod"/>
            </a:pPr>
            <a:r>
              <a:rPr lang="es-ES" sz="2800">
                <a:latin typeface="Arial" charset="0"/>
                <a:cs typeface="Arial" charset="0"/>
                <a:hlinkClick r:id="rId3" action="ppaction://hlinksldjump"/>
              </a:rPr>
              <a:t>Costo de la implementación de la carga </a:t>
            </a:r>
            <a:r>
              <a:rPr lang="es-ES_tradnl" sz="2800">
                <a:latin typeface="Arial" charset="0"/>
                <a:cs typeface="Arial" charset="0"/>
                <a:hlinkClick r:id="rId3" action="ppaction://hlinksldjump"/>
              </a:rPr>
              <a:t>   </a:t>
            </a:r>
            <a:r>
              <a:rPr lang="es-ES" sz="2800">
                <a:latin typeface="Arial" charset="0"/>
                <a:cs typeface="Arial" charset="0"/>
                <a:hlinkClick r:id="rId3" action="ppaction://hlinksldjump"/>
              </a:rPr>
              <a:t>unitaria</a:t>
            </a:r>
            <a:r>
              <a:rPr lang="es-ES" sz="2800">
                <a:hlinkClick r:id="rId3" action="ppaction://hlinksldjump"/>
              </a:rPr>
              <a:t> </a:t>
            </a:r>
            <a:endParaRPr lang="es-ES_tradnl" sz="2800"/>
          </a:p>
          <a:p>
            <a:pPr marL="609600" indent="-609600">
              <a:buFontTx/>
              <a:buAutoNum type="arabicPeriod"/>
            </a:pPr>
            <a:r>
              <a:rPr lang="es-ES_tradnl" sz="2800">
                <a:latin typeface="Arial" charset="0"/>
                <a:hlinkClick r:id="rId4" action="ppaction://hlinksldjump"/>
              </a:rPr>
              <a:t>Costo total de Distribución de Espacio</a:t>
            </a:r>
            <a:endParaRPr lang="es-ES_tradnl" sz="2800">
              <a:latin typeface="Arial" charset="0"/>
            </a:endParaRPr>
          </a:p>
          <a:p>
            <a:pPr marL="609600" indent="-609600">
              <a:buFontTx/>
              <a:buAutoNum type="arabicPeriod"/>
            </a:pPr>
            <a:r>
              <a:rPr lang="es-ES_tradnl" sz="2800">
                <a:latin typeface="Arial" charset="0"/>
                <a:hlinkClick r:id="rId5" action="ppaction://hlinksldjump"/>
              </a:rPr>
              <a:t>Costo Total de la Propuesta</a:t>
            </a:r>
            <a:endParaRPr lang="es-ES" sz="2800">
              <a:latin typeface="Arial" charset="0"/>
            </a:endParaRP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7604125" y="4994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153400" cy="1143000"/>
          </a:xfrm>
        </p:spPr>
        <p:txBody>
          <a:bodyPr/>
          <a:lstStyle/>
          <a:p>
            <a:r>
              <a:rPr lang="es-ES_tradnl" sz="4000"/>
              <a:t>COSTO TOTAL DE MATERIALES (294 PERCHAS)</a:t>
            </a:r>
            <a:endParaRPr lang="es-ES" sz="4000"/>
          </a:p>
        </p:txBody>
      </p:sp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28800"/>
            <a:ext cx="9144000" cy="2927350"/>
          </a:xfrm>
          <a:prstGeom prst="rect">
            <a:avLst/>
          </a:prstGeom>
          <a:solidFill>
            <a:srgbClr val="00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8915400" cy="1143000"/>
          </a:xfrm>
        </p:spPr>
        <p:txBody>
          <a:bodyPr/>
          <a:lstStyle/>
          <a:p>
            <a:r>
              <a:rPr lang="es-ES" sz="4000">
                <a:latin typeface="Arial" charset="0"/>
                <a:cs typeface="Arial" charset="0"/>
              </a:rPr>
              <a:t>COSTO TOTAL  PARA LA ELABORACIÓN DE LAS PERCHAS</a:t>
            </a:r>
            <a:r>
              <a:rPr lang="es-ES" b="1">
                <a:latin typeface="Arial" charset="0"/>
                <a:cs typeface="Arial" charset="0"/>
              </a:rPr>
              <a:t> </a:t>
            </a:r>
          </a:p>
        </p:txBody>
      </p:sp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2438400"/>
            <a:ext cx="7467600" cy="2801938"/>
          </a:xfrm>
          <a:prstGeom prst="rect">
            <a:avLst/>
          </a:prstGeom>
          <a:solidFill>
            <a:srgbClr val="00FFFF"/>
          </a:solidFill>
          <a:ln w="9525">
            <a:noFill/>
            <a:miter lim="800000"/>
            <a:headEnd/>
            <a:tailEnd/>
          </a:ln>
        </p:spPr>
      </p:pic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5791200" y="59436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hlinkClick r:id="rId3" action="ppaction://hlinksldjump"/>
              </a:rPr>
              <a:t>Regresar</a:t>
            </a:r>
            <a:endParaRPr lang="es-E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latin typeface="Arial" charset="0"/>
                <a:cs typeface="Arial" charset="0"/>
              </a:rPr>
              <a:t>COSTO TOTAL DE DISTRIBUCIÓN DE ESPACIOS</a:t>
            </a:r>
            <a:r>
              <a:rPr lang="es-ES" b="1">
                <a:latin typeface="Arial" charset="0"/>
                <a:cs typeface="Arial" charset="0"/>
              </a:rPr>
              <a:t> </a:t>
            </a:r>
          </a:p>
        </p:txBody>
      </p:sp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2362200"/>
            <a:ext cx="6934200" cy="3305175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</p:pic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5867400" y="63246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hlinkClick r:id="rId3" action="ppaction://hlinksldjump"/>
              </a:rPr>
              <a:t>Regresar</a:t>
            </a:r>
            <a:endParaRPr lang="es-E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COSTO DE LA IMP. UNIDAD DE CARGA</a:t>
            </a:r>
            <a:endParaRPr lang="es-ES"/>
          </a:p>
        </p:txBody>
      </p:sp>
      <p:pic>
        <p:nvPicPr>
          <p:cNvPr id="5018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743200"/>
            <a:ext cx="9144000" cy="1273175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50181" name="Text Box 5"/>
          <p:cNvSpPr txBox="1">
            <a:spLocks noChangeArrowheads="1"/>
          </p:cNvSpPr>
          <p:nvPr/>
        </p:nvSpPr>
        <p:spPr bwMode="auto">
          <a:xfrm>
            <a:off x="5943600" y="5410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hlinkClick r:id="rId3" action="ppaction://hlinksldjump"/>
              </a:rPr>
              <a:t>Regresar</a:t>
            </a:r>
            <a:endParaRPr lang="es-E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772400" cy="1143000"/>
          </a:xfrm>
        </p:spPr>
        <p:txBody>
          <a:bodyPr/>
          <a:lstStyle/>
          <a:p>
            <a:r>
              <a:rPr lang="es-ES_tradnl"/>
              <a:t>COSTO TOTAL DE LA PROPUESTA</a:t>
            </a:r>
            <a:endParaRPr lang="es-ES"/>
          </a:p>
        </p:txBody>
      </p:sp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704975"/>
            <a:ext cx="8458200" cy="4467225"/>
          </a:xfrm>
          <a:prstGeom prst="rect">
            <a:avLst/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3962400" y="6324600"/>
            <a:ext cx="236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hlinkClick r:id="rId3" action="ppaction://hlinksldjump"/>
              </a:rPr>
              <a:t>Siguiente</a:t>
            </a:r>
            <a:endParaRPr lang="es-E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>
                <a:hlinkClick r:id="rId2" action="ppaction://hlinkfile"/>
              </a:rPr>
              <a:t>COSTO-BENEFICIO</a:t>
            </a:r>
            <a:endParaRPr lang="es-ES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CONCLUSIONES</a:t>
            </a:r>
            <a:endParaRPr lang="es-ES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S" sz="2800">
                <a:latin typeface="Arial" charset="0"/>
                <a:cs typeface="Times New Roman" pitchFamily="18" charset="0"/>
              </a:rPr>
              <a:t>Eficacia y eficiencia en el momento de almacenar </a:t>
            </a:r>
            <a:endParaRPr lang="es-ES_tradnl" sz="2800">
              <a:latin typeface="Arial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s-ES" sz="2800">
                <a:latin typeface="Arial" charset="0"/>
                <a:cs typeface="Times New Roman" pitchFamily="18" charset="0"/>
              </a:rPr>
              <a:t>Utilización adecuada de los montacargas y herramientas de trabajo </a:t>
            </a:r>
            <a:endParaRPr lang="es-ES_tradnl" sz="2800">
              <a:latin typeface="Arial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s-ES" sz="2800">
                <a:latin typeface="Arial" charset="0"/>
                <a:cs typeface="Times New Roman" pitchFamily="18" charset="0"/>
              </a:rPr>
              <a:t>Reducir el tiempo de almacenaje </a:t>
            </a:r>
            <a:endParaRPr lang="es-ES_tradnl" sz="2800">
              <a:latin typeface="Arial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s-ES_tradnl" sz="2800">
                <a:latin typeface="Arial" charset="0"/>
                <a:cs typeface="Times New Roman" pitchFamily="18" charset="0"/>
              </a:rPr>
              <a:t>No contratar eventuales en tiempo de alta demanda</a:t>
            </a:r>
          </a:p>
          <a:p>
            <a:pPr>
              <a:lnSpc>
                <a:spcPct val="90000"/>
              </a:lnSpc>
            </a:pPr>
            <a:r>
              <a:rPr lang="es-ES" sz="2800">
                <a:latin typeface="Arial" charset="0"/>
                <a:cs typeface="Times New Roman" pitchFamily="18" charset="0"/>
              </a:rPr>
              <a:t>Reducir el tiempo de desembarque </a:t>
            </a:r>
            <a:endParaRPr lang="es-ES_tradnl" sz="2800">
              <a:latin typeface="Arial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s-ES_tradnl" sz="2800">
                <a:latin typeface="Arial" charset="0"/>
                <a:cs typeface="Times New Roman" pitchFamily="18" charset="0"/>
              </a:rPr>
              <a:t>Mejor utilización del espacio de la Bodega</a:t>
            </a:r>
            <a:endParaRPr lang="es-ES" sz="2800">
              <a:latin typeface="Arial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" fill="hold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" fill="hold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00" fill="hold"/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300" fill="hold"/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 autoUpdateAnimBg="0"/>
      <p:bldP spid="48131" grpId="0" build="p" bldLvl="3" autoUpdateAnimBg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RECOMENDACIONES</a:t>
            </a:r>
            <a:endParaRPr lang="es-ES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343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2800">
                <a:latin typeface="Arial" charset="0"/>
                <a:cs typeface="Times New Roman" pitchFamily="18" charset="0"/>
              </a:rPr>
              <a:t>Arreglar y nivelar  totalmente el piso de la bodega para facilitar y mejorar un buen almacenamiento de la mercadería</a:t>
            </a:r>
            <a:r>
              <a:rPr lang="es-ES_tradnl" sz="2800">
                <a:latin typeface="Arial" charset="0"/>
                <a:cs typeface="Times New Roman" pitchFamily="18" charset="0"/>
              </a:rPr>
              <a:t>.</a:t>
            </a:r>
          </a:p>
          <a:p>
            <a:pPr>
              <a:lnSpc>
                <a:spcPct val="90000"/>
              </a:lnSpc>
            </a:pPr>
            <a:r>
              <a:rPr lang="es-ES" sz="2800">
                <a:latin typeface="Arial" charset="0"/>
                <a:cs typeface="Times New Roman" pitchFamily="18" charset="0"/>
              </a:rPr>
              <a:t> Liquidar la mercadería obsoleta </a:t>
            </a:r>
            <a:endParaRPr lang="es-ES_tradnl" sz="2800">
              <a:latin typeface="Arial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s-ES" sz="2800">
                <a:latin typeface="Arial" charset="0"/>
                <a:cs typeface="Times New Roman" pitchFamily="18" charset="0"/>
              </a:rPr>
              <a:t>Tratar de financiar nuevos montacargas para el manejo de la bodega </a:t>
            </a:r>
            <a:endParaRPr lang="es-ES_tradnl" sz="2800">
              <a:latin typeface="Arial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s-ES" sz="2800">
                <a:latin typeface="Arial" charset="0"/>
                <a:cs typeface="Times New Roman" pitchFamily="18" charset="0"/>
              </a:rPr>
              <a:t>Llevar el control de mantenimiento de cada uno de los montacargas </a:t>
            </a:r>
            <a:endParaRPr lang="es-ES_tradnl" sz="2800">
              <a:latin typeface="Arial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s-ES" sz="2800">
                <a:latin typeface="Arial" charset="0"/>
                <a:cs typeface="Times New Roman" pitchFamily="18" charset="0"/>
              </a:rPr>
              <a:t>Señalizar las áreas que conforman la bodega </a:t>
            </a:r>
            <a:endParaRPr lang="es-ES_tradnl" sz="2800">
              <a:latin typeface="Arial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s-ES" sz="2800">
                <a:latin typeface="Arial" charset="0"/>
                <a:cs typeface="Times New Roman" pitchFamily="18" charset="0"/>
              </a:rPr>
              <a:t>Arreglar el sistema eléctrico de la Bodega </a:t>
            </a:r>
            <a:endParaRPr lang="es-ES_tradnl" sz="2800">
              <a:latin typeface="Arial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s-ES" sz="2800">
                <a:latin typeface="Arial" charset="0"/>
                <a:cs typeface="Times New Roman" pitchFamily="18" charset="0"/>
              </a:rPr>
              <a:t>Mejorar el sistema de ventilación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" fill="hold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" fill="hold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00" fill="hold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300" fill="hold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00" fill="hold"/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300" fill="hold"/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300" fill="hold"/>
                                        <p:tgtEl>
                                          <p:spTgt spid="49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300" fill="hold"/>
                                        <p:tgtEl>
                                          <p:spTgt spid="49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300" fill="hold"/>
                                        <p:tgtEl>
                                          <p:spTgt spid="491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300" fill="hold"/>
                                        <p:tgtEl>
                                          <p:spTgt spid="491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 autoUpdateAnimBg="0"/>
      <p:bldP spid="49155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LEVANTAMIENTO DE INFORMACION</a:t>
            </a:r>
            <a:endParaRPr lang="es-E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Conocer los diferentes procesos de servicio dentro de la empresa</a:t>
            </a:r>
          </a:p>
          <a:p>
            <a:r>
              <a:rPr lang="es-ES_tradnl"/>
              <a:t>Conocimiento del Tamaño de la Bodega y sus áreas</a:t>
            </a:r>
          </a:p>
          <a:p>
            <a:r>
              <a:rPr lang="es-ES_tradnl"/>
              <a:t>Indagar sobre los problemas de la Bodega</a:t>
            </a:r>
            <a:endParaRPr lang="es-ES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4" name="Picture 4" descr="D:\Mis documentos\Mis imágenes\2NO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7086600"/>
          </a:xfrm>
          <a:prstGeom prst="rect">
            <a:avLst/>
          </a:prstGeom>
          <a:noFill/>
        </p:spPr>
      </p:pic>
      <p:sp>
        <p:nvSpPr>
          <p:cNvPr id="5120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/>
              <a:t>GRACIAS POR </a:t>
            </a:r>
            <a:br>
              <a:rPr lang="es-ES_tradnl"/>
            </a:br>
            <a:r>
              <a:rPr lang="es-ES_tradnl"/>
              <a:t>SU ATENCION</a:t>
            </a:r>
            <a:endParaRPr lang="es-ES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9CCFF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Estudio de Campo</a:t>
            </a:r>
            <a:endParaRPr lang="es-ES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Observación Directa</a:t>
            </a:r>
          </a:p>
          <a:p>
            <a:r>
              <a:rPr lang="es-ES_tradnl"/>
              <a:t>Entrevistas Individuales</a:t>
            </a:r>
          </a:p>
          <a:p>
            <a:r>
              <a:rPr lang="es-ES_tradnl"/>
              <a:t>Conocimiento de los equipos y maquinaria que utiliza la Bodega</a:t>
            </a:r>
          </a:p>
          <a:p>
            <a:r>
              <a:rPr lang="es-ES_tradnl"/>
              <a:t>Indagar sobre el personal de la bodega.</a:t>
            </a:r>
            <a:endParaRPr lang="es-E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-152400" y="381000"/>
            <a:ext cx="9296400" cy="533400"/>
          </a:xfrm>
        </p:spPr>
        <p:txBody>
          <a:bodyPr/>
          <a:lstStyle/>
          <a:p>
            <a:r>
              <a:rPr lang="es-ES_tradnl" sz="3200"/>
              <a:t>TAMAÑO Y  DISTRIBUCION DE LA BODEGA</a:t>
            </a:r>
            <a:endParaRPr lang="es-ES" sz="3200"/>
          </a:p>
        </p:txBody>
      </p:sp>
      <p:graphicFrame>
        <p:nvGraphicFramePr>
          <p:cNvPr id="8197" name="Object 5"/>
          <p:cNvGraphicFramePr>
            <a:graphicFrameLocks noChangeAspect="1"/>
          </p:cNvGraphicFramePr>
          <p:nvPr/>
        </p:nvGraphicFramePr>
        <p:xfrm>
          <a:off x="1600200" y="909638"/>
          <a:ext cx="6121400" cy="5948362"/>
        </p:xfrm>
        <a:graphic>
          <a:graphicData uri="http://schemas.openxmlformats.org/presentationml/2006/ole">
            <p:oleObj spid="_x0000_s8197" name="Hoja de cálculo" r:id="rId3" imgW="4629421" imgH="5038966" progId="Excel.Sheet.8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Otras Areas</a:t>
            </a:r>
            <a:endParaRPr lang="es-ES"/>
          </a:p>
        </p:txBody>
      </p:sp>
      <p:graphicFrame>
        <p:nvGraphicFramePr>
          <p:cNvPr id="9219" name="Object 3"/>
          <p:cNvGraphicFramePr>
            <a:graphicFrameLocks noChangeAspect="1"/>
          </p:cNvGraphicFramePr>
          <p:nvPr>
            <p:ph type="body" idx="1"/>
          </p:nvPr>
        </p:nvGraphicFramePr>
        <p:xfrm>
          <a:off x="685800" y="2527300"/>
          <a:ext cx="8153400" cy="3340100"/>
        </p:xfrm>
        <a:graphic>
          <a:graphicData uri="http://schemas.openxmlformats.org/presentationml/2006/ole">
            <p:oleObj spid="_x0000_s9219" name="Hoja de cálculo" r:id="rId3" imgW="4629421" imgH="1800587" progId="Excel.Sheet.8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1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IDENTIFICACION DE LOS PROBLEMAS</a:t>
            </a:r>
            <a:endParaRPr lang="es-ES"/>
          </a:p>
        </p:txBody>
      </p:sp>
      <p:sp>
        <p:nvSpPr>
          <p:cNvPr id="10252" name="Rectangle 12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s-ES_tradnl" sz="2800"/>
              <a:t>Es difícil acceder a la mercadería</a:t>
            </a:r>
            <a:endParaRPr lang="es-ES" sz="2800"/>
          </a:p>
        </p:txBody>
      </p:sp>
      <p:pic>
        <p:nvPicPr>
          <p:cNvPr id="10254" name="Picture 14" descr="F:\Proyecto ABC\Imagen 008.jpg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8200" y="2057400"/>
            <a:ext cx="3810000" cy="39624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glas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1" grpId="0" autoUpdateAnimBg="0"/>
      <p:bldP spid="10252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s-ES_tradnl" sz="2800"/>
              <a:t>Es difícil movilizar la mercadería</a:t>
            </a:r>
            <a:endParaRPr lang="es-ES" sz="2800"/>
          </a:p>
        </p:txBody>
      </p:sp>
      <p:pic>
        <p:nvPicPr>
          <p:cNvPr id="13318" name="Picture 6" descr="F:\Proyecto ABC\DSC00010.JPG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8200" y="2327275"/>
            <a:ext cx="4267200" cy="36163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 autoUpdateAnimBg="0"/>
    </p:bldLst>
  </p:timing>
</p:sld>
</file>

<file path=ppt/theme/theme1.xml><?xml version="1.0" encoding="utf-8"?>
<a:theme xmlns:a="http://schemas.openxmlformats.org/drawingml/2006/main" name="Cintas">
  <a:themeElements>
    <a:clrScheme name="Cintas 1">
      <a:dk1>
        <a:srgbClr val="220011"/>
      </a:dk1>
      <a:lt1>
        <a:srgbClr val="FFFFCC"/>
      </a:lt1>
      <a:dk2>
        <a:srgbClr val="660033"/>
      </a:dk2>
      <a:lt2>
        <a:srgbClr val="FFCC00"/>
      </a:lt2>
      <a:accent1>
        <a:srgbClr val="CC0099"/>
      </a:accent1>
      <a:accent2>
        <a:srgbClr val="56002B"/>
      </a:accent2>
      <a:accent3>
        <a:srgbClr val="B8AAAD"/>
      </a:accent3>
      <a:accent4>
        <a:srgbClr val="DADAAE"/>
      </a:accent4>
      <a:accent5>
        <a:srgbClr val="E2AACA"/>
      </a:accent5>
      <a:accent6>
        <a:srgbClr val="4D0026"/>
      </a:accent6>
      <a:hlink>
        <a:srgbClr val="9C004E"/>
      </a:hlink>
      <a:folHlink>
        <a:srgbClr val="FF6600"/>
      </a:folHlink>
    </a:clrScheme>
    <a:fontScheme name="Cinta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intas 1">
        <a:dk1>
          <a:srgbClr val="220011"/>
        </a:dk1>
        <a:lt1>
          <a:srgbClr val="FFFFCC"/>
        </a:lt1>
        <a:dk2>
          <a:srgbClr val="660033"/>
        </a:dk2>
        <a:lt2>
          <a:srgbClr val="FFCC00"/>
        </a:lt2>
        <a:accent1>
          <a:srgbClr val="CC0099"/>
        </a:accent1>
        <a:accent2>
          <a:srgbClr val="56002B"/>
        </a:accent2>
        <a:accent3>
          <a:srgbClr val="B8AAAD"/>
        </a:accent3>
        <a:accent4>
          <a:srgbClr val="DADAAE"/>
        </a:accent4>
        <a:accent5>
          <a:srgbClr val="E2AACA"/>
        </a:accent5>
        <a:accent6>
          <a:srgbClr val="4D0026"/>
        </a:accent6>
        <a:hlink>
          <a:srgbClr val="9C004E"/>
        </a:hlink>
        <a:folHlink>
          <a:srgbClr val="FF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ntas 2">
        <a:dk1>
          <a:srgbClr val="001600"/>
        </a:dk1>
        <a:lt1>
          <a:srgbClr val="669900"/>
        </a:lt1>
        <a:dk2>
          <a:srgbClr val="000000"/>
        </a:dk2>
        <a:lt2>
          <a:srgbClr val="006600"/>
        </a:lt2>
        <a:accent1>
          <a:srgbClr val="336600"/>
        </a:accent1>
        <a:accent2>
          <a:srgbClr val="89BA00"/>
        </a:accent2>
        <a:accent3>
          <a:srgbClr val="B8CAAA"/>
        </a:accent3>
        <a:accent4>
          <a:srgbClr val="001100"/>
        </a:accent4>
        <a:accent5>
          <a:srgbClr val="ADB8AA"/>
        </a:accent5>
        <a:accent6>
          <a:srgbClr val="7CA800"/>
        </a:accent6>
        <a:hlink>
          <a:srgbClr val="FFCC00"/>
        </a:hlink>
        <a:folHlink>
          <a:srgbClr val="FF7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ntas 3">
        <a:dk1>
          <a:srgbClr val="000000"/>
        </a:dk1>
        <a:lt1>
          <a:srgbClr val="B2B2B2"/>
        </a:lt1>
        <a:dk2>
          <a:srgbClr val="000000"/>
        </a:dk2>
        <a:lt2>
          <a:srgbClr val="777777"/>
        </a:lt2>
        <a:accent1>
          <a:srgbClr val="CBCBCB"/>
        </a:accent1>
        <a:accent2>
          <a:srgbClr val="969696"/>
        </a:accent2>
        <a:accent3>
          <a:srgbClr val="D5D5D5"/>
        </a:accent3>
        <a:accent4>
          <a:srgbClr val="000000"/>
        </a:accent4>
        <a:accent5>
          <a:srgbClr val="E2E2E2"/>
        </a:accent5>
        <a:accent6>
          <a:srgbClr val="878787"/>
        </a:accent6>
        <a:hlink>
          <a:srgbClr val="333333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ntas 4">
        <a:dk1>
          <a:srgbClr val="000F1E"/>
        </a:dk1>
        <a:lt1>
          <a:srgbClr val="FFFFFF"/>
        </a:lt1>
        <a:dk2>
          <a:srgbClr val="003366"/>
        </a:dk2>
        <a:lt2>
          <a:srgbClr val="33CCCC"/>
        </a:lt2>
        <a:accent1>
          <a:srgbClr val="006699"/>
        </a:accent1>
        <a:accent2>
          <a:srgbClr val="003366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2D5C"/>
        </a:accent6>
        <a:hlink>
          <a:srgbClr val="0099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ntas 5">
        <a:dk1>
          <a:srgbClr val="002F2E"/>
        </a:dk1>
        <a:lt1>
          <a:srgbClr val="FFFFFF"/>
        </a:lt1>
        <a:dk2>
          <a:srgbClr val="008080"/>
        </a:dk2>
        <a:lt2>
          <a:srgbClr val="66FFCC"/>
        </a:lt2>
        <a:accent1>
          <a:srgbClr val="0099CC"/>
        </a:accent1>
        <a:accent2>
          <a:srgbClr val="005250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4948"/>
        </a:accent6>
        <a:hlink>
          <a:srgbClr val="00CC99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ntas 6">
        <a:dk1>
          <a:srgbClr val="000022"/>
        </a:dk1>
        <a:lt1>
          <a:srgbClr val="FFFFFF"/>
        </a:lt1>
        <a:dk2>
          <a:srgbClr val="000066"/>
        </a:dk2>
        <a:lt2>
          <a:srgbClr val="FFCC00"/>
        </a:lt2>
        <a:accent1>
          <a:srgbClr val="666699"/>
        </a:accent1>
        <a:accent2>
          <a:srgbClr val="000048"/>
        </a:accent2>
        <a:accent3>
          <a:srgbClr val="AAAAB8"/>
        </a:accent3>
        <a:accent4>
          <a:srgbClr val="DADADA"/>
        </a:accent4>
        <a:accent5>
          <a:srgbClr val="B8B8CA"/>
        </a:accent5>
        <a:accent6>
          <a:srgbClr val="000040"/>
        </a:accent6>
        <a:hlink>
          <a:srgbClr val="9999FF"/>
        </a:hlink>
        <a:folHlink>
          <a:srgbClr val="0000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D:\Archivos de programa\Microsoft Office\Templates\Diseños de presentaciones\Cintas.pot</Template>
  <TotalTime>621</TotalTime>
  <Words>702</Words>
  <Application>Microsoft PowerPoint</Application>
  <PresentationFormat>Presentación en pantalla (4:3)</PresentationFormat>
  <Paragraphs>120</Paragraphs>
  <Slides>40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40</vt:i4>
      </vt:variant>
    </vt:vector>
  </HeadingPairs>
  <TitlesOfParts>
    <vt:vector size="47" baseType="lpstr">
      <vt:lpstr>Times New Roman</vt:lpstr>
      <vt:lpstr>Arial</vt:lpstr>
      <vt:lpstr>Wingdings</vt:lpstr>
      <vt:lpstr>Symbol</vt:lpstr>
      <vt:lpstr>Cintas</vt:lpstr>
      <vt:lpstr>Hoja de cálculo de Microsoft Excel</vt:lpstr>
      <vt:lpstr>Documento Microsoft Word</vt:lpstr>
      <vt:lpstr>Análisis del Sistema de Almacenamiento en la Bodega Principal de una Importadora de Productos Varios para Proponer Mejoras en la Distribución de la Bodega </vt:lpstr>
      <vt:lpstr>Diapositiva 2</vt:lpstr>
      <vt:lpstr>METODOLOGIA DE LA TESIS</vt:lpstr>
      <vt:lpstr>LEVANTAMIENTO DE INFORMACION</vt:lpstr>
      <vt:lpstr>Estudio de Campo</vt:lpstr>
      <vt:lpstr>TAMAÑO Y  DISTRIBUCION DE LA BODEGA</vt:lpstr>
      <vt:lpstr>Otras Areas</vt:lpstr>
      <vt:lpstr>IDENTIFICACION DE LOS PROBLEMAS</vt:lpstr>
      <vt:lpstr>Diapositiva 9</vt:lpstr>
      <vt:lpstr>Diapositiva 10</vt:lpstr>
      <vt:lpstr>Diapositiva 11</vt:lpstr>
      <vt:lpstr>Diapositiva 12</vt:lpstr>
      <vt:lpstr>Diapositiva 13</vt:lpstr>
      <vt:lpstr>Diapositiva 14</vt:lpstr>
      <vt:lpstr>SELECCIÓN DE LOS PROBLEMAS</vt:lpstr>
      <vt:lpstr>CRITERIOS ASIGNADOS PARA LA JERARQUERIZACION</vt:lpstr>
      <vt:lpstr>Jerarquerización y Resultados del Método de Ponderación</vt:lpstr>
      <vt:lpstr>PROBLEMA A RESOLVER</vt:lpstr>
      <vt:lpstr>DISEÑO Y ELABORACION DE LAS PROPUESTAS</vt:lpstr>
      <vt:lpstr>RESULTADOS DEL SISTEMA ABC</vt:lpstr>
      <vt:lpstr>DISEÑO ESTRUCTURAL DE PERCHAS</vt:lpstr>
      <vt:lpstr>Diseño de la Forma</vt:lpstr>
      <vt:lpstr>Diseño de Vigas</vt:lpstr>
      <vt:lpstr>DISEÑO DE LA VIGA</vt:lpstr>
      <vt:lpstr>DISEÑO DE COLUMNAS</vt:lpstr>
      <vt:lpstr>DISEÑO DE PASADORES</vt:lpstr>
      <vt:lpstr>DISEÑO DE PERNOS</vt:lpstr>
      <vt:lpstr>Materiales necesarios para la construcción de una Percha</vt:lpstr>
      <vt:lpstr>DISTRIBUCION DE ESPACIO</vt:lpstr>
      <vt:lpstr>AREAS OCUPADAS EN LA BODEGA</vt:lpstr>
      <vt:lpstr>COSTOS Y RECURSOS REQUERIDOS </vt:lpstr>
      <vt:lpstr>COSTO TOTAL DE MATERIALES (294 PERCHAS)</vt:lpstr>
      <vt:lpstr>COSTO TOTAL  PARA LA ELABORACIÓN DE LAS PERCHAS </vt:lpstr>
      <vt:lpstr>COSTO TOTAL DE DISTRIBUCIÓN DE ESPACIOS </vt:lpstr>
      <vt:lpstr>COSTO DE LA IMP. UNIDAD DE CARGA</vt:lpstr>
      <vt:lpstr>COSTO TOTAL DE LA PROPUESTA</vt:lpstr>
      <vt:lpstr>COSTO-BENEFICIO</vt:lpstr>
      <vt:lpstr>CONCLUSIONES</vt:lpstr>
      <vt:lpstr>RECOMENDACIONES</vt:lpstr>
      <vt:lpstr>GRACIAS POR  SU ATENCION</vt:lpstr>
    </vt:vector>
  </TitlesOfParts>
  <Company>Mx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Análisis del Sistema de Almacenamiento en la Bodega Principal de una Importadora de Productos Varios para Proponer Mejoras en la Distribución de la Bodega </dc:title>
  <dc:creator>MARCO</dc:creator>
  <cp:lastModifiedBy>Ayudante</cp:lastModifiedBy>
  <cp:revision>24</cp:revision>
  <dcterms:created xsi:type="dcterms:W3CDTF">2004-11-14T17:39:56Z</dcterms:created>
  <dcterms:modified xsi:type="dcterms:W3CDTF">2009-06-25T15:44:46Z</dcterms:modified>
</cp:coreProperties>
</file>