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1" r:id="rId2"/>
    <p:sldId id="265" r:id="rId3"/>
    <p:sldId id="267" r:id="rId4"/>
    <p:sldId id="268" r:id="rId5"/>
    <p:sldId id="281" r:id="rId6"/>
    <p:sldId id="282" r:id="rId7"/>
    <p:sldId id="283" r:id="rId8"/>
    <p:sldId id="284" r:id="rId9"/>
    <p:sldId id="269" r:id="rId10"/>
    <p:sldId id="285" r:id="rId11"/>
    <p:sldId id="288" r:id="rId12"/>
    <p:sldId id="290" r:id="rId13"/>
    <p:sldId id="289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</p:sldIdLst>
  <p:sldSz cx="9144000" cy="6858000" type="screen4x3"/>
  <p:notesSz cx="6662738" cy="98202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FF"/>
    <a:srgbClr val="FF0066"/>
    <a:srgbClr val="FF9900"/>
    <a:srgbClr val="FFFF00"/>
    <a:srgbClr val="FFFFFF"/>
    <a:srgbClr val="66FF33"/>
    <a:srgbClr val="CCFF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0707" autoAdjust="0"/>
    <p:restoredTop sz="94660" autoAdjust="0"/>
  </p:normalViewPr>
  <p:slideViewPr>
    <p:cSldViewPr>
      <p:cViewPr>
        <p:scale>
          <a:sx n="66" d="100"/>
          <a:sy n="66" d="100"/>
        </p:scale>
        <p:origin x="-97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7" d="100"/>
          <a:sy n="17" d="100"/>
        </p:scale>
        <p:origin x="-1872" y="-150"/>
      </p:cViewPr>
      <p:guideLst>
        <p:guide orient="horz" pos="3093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66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66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8150"/>
            <a:ext cx="288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66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28150"/>
            <a:ext cx="2887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fld id="{20DF3413-258A-4794-B315-EE7DEDAF1EA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76300" y="736600"/>
            <a:ext cx="4910138" cy="3683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64075"/>
            <a:ext cx="48847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_tradnl" smtClean="0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29738"/>
            <a:ext cx="28876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29738"/>
            <a:ext cx="28876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8" tIns="47089" rIns="94178" bIns="47089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fld id="{C4C9FD6C-F4E6-44E9-A231-80395800250F}" type="slidenum">
              <a:rPr lang="es-ES_tradnl"/>
              <a:pPr/>
              <a:t>‹Nº›</a:t>
            </a:fld>
            <a:endParaRPr lang="es-ES_tradnl"/>
          </a:p>
        </p:txBody>
      </p:sp>
      <p:graphicFrame>
        <p:nvGraphicFramePr>
          <p:cNvPr id="24653" name="Group 77"/>
          <p:cNvGraphicFramePr>
            <a:graphicFrameLocks noGrp="1"/>
          </p:cNvGraphicFramePr>
          <p:nvPr/>
        </p:nvGraphicFramePr>
        <p:xfrm>
          <a:off x="1120775" y="4776788"/>
          <a:ext cx="4441825" cy="4213225"/>
        </p:xfrm>
        <a:graphic>
          <a:graphicData uri="http://schemas.openxmlformats.org/drawingml/2006/table">
            <a:tbl>
              <a:tblPr/>
              <a:tblGrid>
                <a:gridCol w="4441825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2746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7533" marR="27533" marT="13766" marB="1376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DEDB4E-B480-4E1B-9BB5-A66D041831DD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492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68DA4-90B4-42AC-99A0-EBE8E5061272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72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F55167-7DE8-4259-8ABF-7DDC6682FA0B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68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FBDD61-6668-42FB-A0A0-611AFDCA587F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68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58990E-4ED5-4600-9462-3F9677920662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68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94F156-12AC-41F8-BFC6-36D017E61FBB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1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AC9CD8-D334-45F9-AC13-93CD2607B1D5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1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E8076A-E9B1-453D-A226-C4A3FA8E2F75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71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64598-1D83-46B1-A1DD-7E210312DA0F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72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E912E5-5529-45A3-9284-B751543C0E2A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69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50000">
              <a:schemeClr val="bg1"/>
            </a:gs>
            <a:gs pos="100000">
              <a:srgbClr val="66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0" y="0"/>
            <a:ext cx="971550" cy="6858000"/>
          </a:xfrm>
          <a:prstGeom prst="rect">
            <a:avLst/>
          </a:prstGeom>
          <a:gradFill rotWithShape="1">
            <a:gsLst>
              <a:gs pos="0">
                <a:srgbClr val="0000CC"/>
              </a:gs>
              <a:gs pos="100000">
                <a:srgbClr val="0066F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45" name="Line 21"/>
          <p:cNvSpPr>
            <a:spLocks noChangeShapeType="1"/>
          </p:cNvSpPr>
          <p:nvPr userDrawn="1"/>
        </p:nvSpPr>
        <p:spPr bwMode="auto">
          <a:xfrm>
            <a:off x="971550" y="765175"/>
            <a:ext cx="8172450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93593" name="Text Box 1049"/>
          <p:cNvSpPr txBox="1">
            <a:spLocks noChangeArrowheads="1"/>
          </p:cNvSpPr>
          <p:nvPr userDrawn="1"/>
        </p:nvSpPr>
        <p:spPr bwMode="auto">
          <a:xfrm>
            <a:off x="3421063" y="304800"/>
            <a:ext cx="57229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endParaRPr lang="es-CO" sz="1400" b="1">
              <a:solidFill>
                <a:schemeClr val="tx1"/>
              </a:solidFill>
              <a:latin typeface="Arial" charset="0"/>
            </a:endParaRPr>
          </a:p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es-CO" sz="1400" b="1">
                <a:solidFill>
                  <a:schemeClr val="tx1"/>
                </a:solidFill>
                <a:latin typeface="Arial" charset="0"/>
              </a:rPr>
              <a:t>ESPOL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6" name="Rectangle 1028"/>
          <p:cNvSpPr>
            <a:spLocks noChangeArrowheads="1"/>
          </p:cNvSpPr>
          <p:nvPr/>
        </p:nvSpPr>
        <p:spPr bwMode="auto">
          <a:xfrm>
            <a:off x="323850" y="1052513"/>
            <a:ext cx="845820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MX" sz="3200" b="1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MX" sz="3200" b="1">
                <a:solidFill>
                  <a:schemeClr val="tx1"/>
                </a:solidFill>
              </a:rPr>
              <a:t>	</a:t>
            </a:r>
            <a:r>
              <a:rPr lang="es-MX" sz="1800" b="1">
                <a:solidFill>
                  <a:schemeClr val="tx1"/>
                </a:solidFill>
              </a:rPr>
              <a:t>               DISEÑO DE REDES DE ALCANTARILLADO SANITARIO</a:t>
            </a:r>
          </a:p>
          <a:p>
            <a:pPr algn="ctr">
              <a:spcBef>
                <a:spcPct val="50000"/>
              </a:spcBef>
            </a:pPr>
            <a:endParaRPr lang="es-ES" sz="1800" b="1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endParaRPr lang="es-ES" sz="1800" b="1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ES" sz="1800" b="1">
                <a:solidFill>
                  <a:schemeClr val="tx1"/>
                </a:solidFill>
              </a:rPr>
              <a:t>ALCANTARILLADO URBANO</a:t>
            </a:r>
          </a:p>
          <a:p>
            <a:pPr algn="ctr">
              <a:spcBef>
                <a:spcPct val="50000"/>
              </a:spcBef>
            </a:pPr>
            <a:endParaRPr lang="es-ES" sz="1800" b="1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endParaRPr lang="es-ES" sz="1800" b="1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endParaRPr lang="es-ES" sz="1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5" name="AutoShape 5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721926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721930" name="Object 10"/>
          <p:cNvGraphicFramePr>
            <a:graphicFrameLocks noChangeAspect="1"/>
          </p:cNvGraphicFramePr>
          <p:nvPr/>
        </p:nvGraphicFramePr>
        <p:xfrm>
          <a:off x="3059113" y="836613"/>
          <a:ext cx="3976687" cy="4767262"/>
        </p:xfrm>
        <a:graphic>
          <a:graphicData uri="http://schemas.openxmlformats.org/presentationml/2006/ole">
            <p:oleObj spid="_x0000_s721930" name="Fotografía de Photo Editor" r:id="rId4" imgW="3057143" imgH="3666667" progId="MSPhotoEd.3">
              <p:embed/>
            </p:oleObj>
          </a:graphicData>
        </a:graphic>
      </p:graphicFrame>
      <p:sp>
        <p:nvSpPr>
          <p:cNvPr id="721931" name="Text Box 11"/>
          <p:cNvSpPr txBox="1">
            <a:spLocks noChangeArrowheads="1"/>
          </p:cNvSpPr>
          <p:nvPr/>
        </p:nvSpPr>
        <p:spPr bwMode="auto">
          <a:xfrm>
            <a:off x="3563938" y="5734050"/>
            <a:ext cx="294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chemeClr val="tx1"/>
                </a:solidFill>
              </a:rPr>
              <a:t>CANALIZACION</a:t>
            </a:r>
          </a:p>
          <a:p>
            <a:pPr algn="ctr"/>
            <a:r>
              <a:rPr lang="en-US" sz="2200">
                <a:solidFill>
                  <a:schemeClr val="tx1"/>
                </a:solidFill>
              </a:rPr>
              <a:t>PERPENDICULAR</a:t>
            </a:r>
            <a:endParaRPr lang="es-ES" sz="2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0114" name="Object 2"/>
          <p:cNvGraphicFramePr>
            <a:graphicFrameLocks noChangeAspect="1"/>
          </p:cNvGraphicFramePr>
          <p:nvPr/>
        </p:nvGraphicFramePr>
        <p:xfrm>
          <a:off x="2690813" y="1219200"/>
          <a:ext cx="4159250" cy="4343400"/>
        </p:xfrm>
        <a:graphic>
          <a:graphicData uri="http://schemas.openxmlformats.org/presentationml/2006/ole">
            <p:oleObj spid="_x0000_s730114" name="Fotografía de Photo Editor" r:id="rId3" imgW="3438095" imgH="3591426" progId="MSPhotoEd.3">
              <p:embed/>
            </p:oleObj>
          </a:graphicData>
        </a:graphic>
      </p:graphicFrame>
      <p:sp>
        <p:nvSpPr>
          <p:cNvPr id="730115" name="Text Box 3"/>
          <p:cNvSpPr txBox="1">
            <a:spLocks noChangeArrowheads="1"/>
          </p:cNvSpPr>
          <p:nvPr/>
        </p:nvSpPr>
        <p:spPr bwMode="auto">
          <a:xfrm>
            <a:off x="1905000" y="5638800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chemeClr val="tx1"/>
                </a:solidFill>
              </a:rPr>
              <a:t>CANALIZACION</a:t>
            </a:r>
          </a:p>
          <a:p>
            <a:pPr algn="ctr"/>
            <a:r>
              <a:rPr lang="en-US" sz="2200">
                <a:solidFill>
                  <a:schemeClr val="tx1"/>
                </a:solidFill>
              </a:rPr>
              <a:t>PARALELA</a:t>
            </a:r>
            <a:endParaRPr lang="es-ES" sz="2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2162" name="Object 2"/>
          <p:cNvGraphicFramePr>
            <a:graphicFrameLocks noChangeAspect="1"/>
          </p:cNvGraphicFramePr>
          <p:nvPr/>
        </p:nvGraphicFramePr>
        <p:xfrm>
          <a:off x="2395538" y="1290638"/>
          <a:ext cx="4352925" cy="4276725"/>
        </p:xfrm>
        <a:graphic>
          <a:graphicData uri="http://schemas.openxmlformats.org/presentationml/2006/ole">
            <p:oleObj spid="_x0000_s732162" name="Fotografía de Photo Editor" r:id="rId3" imgW="4352381" imgH="4277322" progId="MSPhotoEd.3">
              <p:embed/>
            </p:oleObj>
          </a:graphicData>
        </a:graphic>
      </p:graphicFrame>
      <p:sp>
        <p:nvSpPr>
          <p:cNvPr id="732163" name="Text Box 3"/>
          <p:cNvSpPr txBox="1">
            <a:spLocks noChangeArrowheads="1"/>
          </p:cNvSpPr>
          <p:nvPr/>
        </p:nvSpPr>
        <p:spPr bwMode="auto">
          <a:xfrm>
            <a:off x="1905000" y="5638800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chemeClr val="tx1"/>
                </a:solidFill>
              </a:rPr>
              <a:t>CANALIZACION</a:t>
            </a:r>
          </a:p>
          <a:p>
            <a:pPr algn="ctr"/>
            <a:r>
              <a:rPr lang="en-US" sz="2200">
                <a:solidFill>
                  <a:schemeClr val="tx1"/>
                </a:solidFill>
              </a:rPr>
              <a:t>EN ABANICO</a:t>
            </a:r>
            <a:endParaRPr lang="es-ES" sz="2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1138" name="Object 2"/>
          <p:cNvGraphicFramePr>
            <a:graphicFrameLocks noChangeAspect="1"/>
          </p:cNvGraphicFramePr>
          <p:nvPr/>
        </p:nvGraphicFramePr>
        <p:xfrm>
          <a:off x="2771775" y="908050"/>
          <a:ext cx="4189413" cy="4805363"/>
        </p:xfrm>
        <a:graphic>
          <a:graphicData uri="http://schemas.openxmlformats.org/presentationml/2006/ole">
            <p:oleObj spid="_x0000_s731138" name="Fotografía de Photo Editor" r:id="rId3" imgW="4923810" imgH="5649114" progId="MSPhotoEd.3">
              <p:embed/>
            </p:oleObj>
          </a:graphicData>
        </a:graphic>
      </p:graphicFrame>
      <p:sp>
        <p:nvSpPr>
          <p:cNvPr id="731139" name="Text Box 3"/>
          <p:cNvSpPr txBox="1">
            <a:spLocks noChangeArrowheads="1"/>
          </p:cNvSpPr>
          <p:nvPr/>
        </p:nvSpPr>
        <p:spPr bwMode="auto">
          <a:xfrm>
            <a:off x="1752600" y="5867400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chemeClr val="tx1"/>
                </a:solidFill>
              </a:rPr>
              <a:t>CANALIZACION</a:t>
            </a:r>
          </a:p>
          <a:p>
            <a:pPr algn="ctr"/>
            <a:r>
              <a:rPr lang="en-US" sz="2200">
                <a:solidFill>
                  <a:schemeClr val="tx1"/>
                </a:solidFill>
              </a:rPr>
              <a:t>RADIAL</a:t>
            </a:r>
            <a:endParaRPr lang="es-ES" sz="2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ChangeArrowheads="1"/>
          </p:cNvSpPr>
          <p:nvPr/>
        </p:nvSpPr>
        <p:spPr bwMode="auto">
          <a:xfrm>
            <a:off x="914400" y="1905000"/>
            <a:ext cx="7772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NORMAS DE DISEÑO DE REDES</a:t>
            </a:r>
          </a:p>
          <a:p>
            <a:pPr algn="ctr"/>
            <a:endParaRPr lang="en-US" sz="2800" b="1">
              <a:solidFill>
                <a:schemeClr val="tx1"/>
              </a:solidFill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</a:rPr>
              <a:t>DE ALCANTARILLADO DE LA</a:t>
            </a:r>
          </a:p>
          <a:p>
            <a:pPr algn="ctr"/>
            <a:endParaRPr lang="en-US" sz="2800" b="1">
              <a:solidFill>
                <a:schemeClr val="tx1"/>
              </a:solidFill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</a:rPr>
              <a:t>EMPRESA MUNICIPAL DE</a:t>
            </a:r>
          </a:p>
          <a:p>
            <a:pPr algn="ctr"/>
            <a:endParaRPr lang="en-US" sz="2800" b="1">
              <a:solidFill>
                <a:schemeClr val="tx1"/>
              </a:solidFill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</a:rPr>
              <a:t> ALCANTARILLADO DE GUAYAQUIL</a:t>
            </a:r>
            <a:endParaRPr lang="es-ES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Text Box 2"/>
          <p:cNvSpPr txBox="1">
            <a:spLocks noChangeArrowheads="1"/>
          </p:cNvSpPr>
          <p:nvPr/>
        </p:nvSpPr>
        <p:spPr bwMode="auto">
          <a:xfrm>
            <a:off x="1660525" y="1489075"/>
            <a:ext cx="214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34211" name="Text Box 3"/>
          <p:cNvSpPr txBox="1">
            <a:spLocks noChangeArrowheads="1"/>
          </p:cNvSpPr>
          <p:nvPr/>
        </p:nvSpPr>
        <p:spPr bwMode="auto">
          <a:xfrm>
            <a:off x="1371600" y="914400"/>
            <a:ext cx="7288213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lphaUcParenR"/>
            </a:pPr>
            <a:r>
              <a:rPr lang="en-US" b="1">
                <a:solidFill>
                  <a:schemeClr val="tx1"/>
                </a:solidFill>
              </a:rPr>
              <a:t>Sistemas de Aguas Servidas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1.-Aportación de Aguas Residuales.- 80 – 90% de la 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dotación de agua potable.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2.-Velocidades Minimas.-  0.50m/s para ramales de 6”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y 8”en acera. 0.60 m/s para colectores en calle.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3.-Diámetro Minimo.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a) Ramales en acera : 6”.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b) Colectores Principales y Secundarias: 8”.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c) Tramo de conexión entre caja en acera y cámara de 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colector en calle.: 8”.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4.- Caudal Maximo de AA.SS..- Las tuberías deberán 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ser diseñadas para un caudal igual al caudal promedio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diario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</a:t>
            </a:r>
          </a:p>
          <a:p>
            <a:pPr marL="457200" indent="-457200"/>
            <a:endParaRPr lang="en-US">
              <a:solidFill>
                <a:schemeClr val="tx1"/>
              </a:solidFill>
            </a:endParaRPr>
          </a:p>
          <a:p>
            <a:pPr marL="457200" indent="-457200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Text Box 2"/>
          <p:cNvSpPr txBox="1">
            <a:spLocks noChangeArrowheads="1"/>
          </p:cNvSpPr>
          <p:nvPr/>
        </p:nvSpPr>
        <p:spPr bwMode="auto">
          <a:xfrm>
            <a:off x="879475" y="838200"/>
            <a:ext cx="78105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endParaRPr lang="en-US">
              <a:solidFill>
                <a:schemeClr val="tx1"/>
              </a:solidFill>
            </a:endParaRP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5.- Infiltración.-  Se considerará una tolerancia para los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efectos de infiltraciones, dimensionando las alcantari-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llas de tal manera que se deje en la tubería un volumen 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no ocupado, sobre la altura neta  de diseño de las aguas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negras.</a:t>
            </a:r>
          </a:p>
          <a:p>
            <a:pPr marL="457200" indent="-457200"/>
            <a:endParaRPr lang="en-US">
              <a:solidFill>
                <a:schemeClr val="tx1"/>
              </a:solidFill>
            </a:endParaRPr>
          </a:p>
          <a:p>
            <a:pPr marL="457200" indent="-457200"/>
            <a:r>
              <a:rPr lang="es-ES">
                <a:solidFill>
                  <a:schemeClr val="tx1"/>
                </a:solidFill>
              </a:rPr>
              <a:t>      Para tuberías de 36”ó más d/D menor ó igual a 0.70 y</a:t>
            </a:r>
          </a:p>
          <a:p>
            <a:pPr marL="457200" indent="-457200"/>
            <a:r>
              <a:rPr lang="es-ES">
                <a:solidFill>
                  <a:schemeClr val="tx1"/>
                </a:solidFill>
              </a:rPr>
              <a:t>		( a/a &lt;=  0.85)</a:t>
            </a:r>
          </a:p>
          <a:p>
            <a:pPr marL="457200" indent="-457200"/>
            <a:endParaRPr lang="es-ES">
              <a:solidFill>
                <a:schemeClr val="tx1"/>
              </a:solidFill>
            </a:endParaRPr>
          </a:p>
          <a:p>
            <a:pPr marL="457200" indent="-457200"/>
            <a:r>
              <a:rPr lang="es-ES">
                <a:solidFill>
                  <a:schemeClr val="tx1"/>
                </a:solidFill>
              </a:rPr>
              <a:t>	En donde: d= profundidad neta del flujo de diseño</a:t>
            </a:r>
          </a:p>
          <a:p>
            <a:pPr marL="457200" indent="-457200"/>
            <a:r>
              <a:rPr lang="es-ES">
                <a:solidFill>
                  <a:schemeClr val="tx1"/>
                </a:solidFill>
              </a:rPr>
              <a:t>			    de aguas  negras</a:t>
            </a:r>
          </a:p>
          <a:p>
            <a:pPr marL="457200" indent="-457200"/>
            <a:r>
              <a:rPr lang="es-ES">
                <a:solidFill>
                  <a:schemeClr val="tx1"/>
                </a:solidFill>
              </a:rPr>
              <a:t>			D= Diámetro de tubería. </a:t>
            </a:r>
            <a:endParaRPr lang="en-US">
              <a:solidFill>
                <a:schemeClr val="tx1"/>
              </a:solidFill>
            </a:endParaRP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Text Box 2"/>
          <p:cNvSpPr txBox="1">
            <a:spLocks noChangeArrowheads="1"/>
          </p:cNvSpPr>
          <p:nvPr/>
        </p:nvSpPr>
        <p:spPr bwMode="auto">
          <a:xfrm>
            <a:off x="990600" y="990600"/>
            <a:ext cx="69056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US">
                <a:solidFill>
                  <a:schemeClr val="tx1"/>
                </a:solidFill>
              </a:rPr>
              <a:t>	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6.-Localización y Distancias Maximas de Camaras 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de Inspeccion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Se colocarán en los siguientes lugares: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	a)Al comienzo de todo colector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	b) En toda intersección de colectores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	c) En todo cambio de dirección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	d) En todo cambio de pendiente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		e) En todo cambio de diámetro</a:t>
            </a:r>
            <a:endParaRPr lang="es-ES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6" name="Text Box 6"/>
          <p:cNvSpPr txBox="1">
            <a:spLocks noChangeArrowheads="1"/>
          </p:cNvSpPr>
          <p:nvPr/>
        </p:nvSpPr>
        <p:spPr bwMode="auto">
          <a:xfrm>
            <a:off x="1042988" y="1125538"/>
            <a:ext cx="810101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7.- Analisis Hidráulico.- Se recomienda usar la fórmula de </a:t>
            </a:r>
          </a:p>
          <a:p>
            <a:r>
              <a:rPr lang="en-US">
                <a:solidFill>
                  <a:schemeClr val="tx1"/>
                </a:solidFill>
              </a:rPr>
              <a:t>Manning en la cual la tubería trabaja por gravedad parcialmente</a:t>
            </a:r>
          </a:p>
          <a:p>
            <a:r>
              <a:rPr lang="en-US">
                <a:solidFill>
                  <a:schemeClr val="tx1"/>
                </a:solidFill>
              </a:rPr>
              <a:t>Llena. Para tubería de concreto se utilizará un n=0.013.</a:t>
            </a:r>
          </a:p>
          <a:p>
            <a:endParaRPr lang="en-US">
              <a:solidFill>
                <a:schemeClr val="tx1"/>
              </a:solidFill>
            </a:endParaRPr>
          </a:p>
          <a:p>
            <a:r>
              <a:rPr lang="en-US">
                <a:solidFill>
                  <a:schemeClr val="tx1"/>
                </a:solidFill>
              </a:rPr>
              <a:t>8.- Cambio de Diametro.- Cuando aumenta el diámetro de las </a:t>
            </a:r>
          </a:p>
          <a:p>
            <a:r>
              <a:rPr lang="en-US">
                <a:solidFill>
                  <a:schemeClr val="tx1"/>
                </a:solidFill>
              </a:rPr>
              <a:t>Tuberías o cuando se une una tubería pequeña con una mayor,</a:t>
            </a:r>
          </a:p>
          <a:p>
            <a:r>
              <a:rPr lang="en-US">
                <a:solidFill>
                  <a:schemeClr val="tx1"/>
                </a:solidFill>
              </a:rPr>
              <a:t>El invert de la tubería más grande se coloca más abajo, lo su-</a:t>
            </a:r>
          </a:p>
          <a:p>
            <a:r>
              <a:rPr lang="en-US">
                <a:solidFill>
                  <a:schemeClr val="tx1"/>
                </a:solidFill>
              </a:rPr>
              <a:t>Ficiente para obtener la misma gradiente de energía.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Text Box 2"/>
          <p:cNvSpPr txBox="1">
            <a:spLocks noChangeArrowheads="1"/>
          </p:cNvSpPr>
          <p:nvPr/>
        </p:nvSpPr>
        <p:spPr bwMode="auto">
          <a:xfrm>
            <a:off x="1177925" y="1143000"/>
            <a:ext cx="72485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	Para obtener estos resultados es necesarios que los</a:t>
            </a:r>
          </a:p>
          <a:p>
            <a:r>
              <a:rPr lang="en-US">
                <a:solidFill>
                  <a:schemeClr val="tx1"/>
                </a:solidFill>
              </a:rPr>
              <a:t>            niveles correspondientes a 0.83 de los diámetros</a:t>
            </a:r>
          </a:p>
          <a:p>
            <a:r>
              <a:rPr lang="en-US">
                <a:solidFill>
                  <a:schemeClr val="tx1"/>
                </a:solidFill>
              </a:rPr>
              <a:t>	de ambas tuberías, se hallen a la misma altura.</a:t>
            </a:r>
          </a:p>
          <a:p>
            <a:r>
              <a:rPr lang="en-US">
                <a:solidFill>
                  <a:schemeClr val="tx1"/>
                </a:solidFill>
              </a:rPr>
              <a:t>B)</a:t>
            </a:r>
            <a:r>
              <a:rPr lang="en-US" b="1">
                <a:solidFill>
                  <a:schemeClr val="tx1"/>
                </a:solidFill>
              </a:rPr>
              <a:t>Sistemas de Aguas Lluvias</a:t>
            </a:r>
          </a:p>
          <a:p>
            <a:r>
              <a:rPr lang="en-US">
                <a:solidFill>
                  <a:schemeClr val="tx1"/>
                </a:solidFill>
              </a:rPr>
              <a:t>	Coeficiente de Impermeabilidad.- Dependien-</a:t>
            </a:r>
          </a:p>
          <a:p>
            <a:r>
              <a:rPr lang="en-US">
                <a:solidFill>
                  <a:schemeClr val="tx1"/>
                </a:solidFill>
              </a:rPr>
              <a:t>	do del uso del suelo se podrá considerar algunos</a:t>
            </a:r>
          </a:p>
          <a:p>
            <a:r>
              <a:rPr lang="en-US">
                <a:solidFill>
                  <a:schemeClr val="tx1"/>
                </a:solidFill>
              </a:rPr>
              <a:t>	de los valores siguientes de coeficiente de escurri-</a:t>
            </a:r>
          </a:p>
          <a:p>
            <a:r>
              <a:rPr lang="en-US">
                <a:solidFill>
                  <a:schemeClr val="tx1"/>
                </a:solidFill>
              </a:rPr>
              <a:t>	mientos C para su uso en la fórmula racional.</a:t>
            </a: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s-ES">
              <a:solidFill>
                <a:schemeClr val="tx1"/>
              </a:solidFill>
            </a:endParaRPr>
          </a:p>
        </p:txBody>
      </p:sp>
      <p:sp>
        <p:nvSpPr>
          <p:cNvPr id="738307" name="Line 3"/>
          <p:cNvSpPr>
            <a:spLocks noChangeShapeType="1"/>
          </p:cNvSpPr>
          <p:nvPr/>
        </p:nvSpPr>
        <p:spPr bwMode="auto">
          <a:xfrm>
            <a:off x="6324600" y="3048000"/>
            <a:ext cx="457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8308" name="Text Box 4"/>
          <p:cNvSpPr txBox="1">
            <a:spLocks noChangeArrowheads="1"/>
          </p:cNvSpPr>
          <p:nvPr/>
        </p:nvSpPr>
        <p:spPr bwMode="auto">
          <a:xfrm>
            <a:off x="6553200" y="304800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0.50</a:t>
            </a:r>
            <a:endParaRPr lang="es-ES" sz="1000">
              <a:solidFill>
                <a:schemeClr val="bg1"/>
              </a:solidFill>
            </a:endParaRPr>
          </a:p>
        </p:txBody>
      </p:sp>
      <p:sp>
        <p:nvSpPr>
          <p:cNvPr id="738309" name="Text Box 5"/>
          <p:cNvSpPr txBox="1">
            <a:spLocks noChangeArrowheads="1"/>
          </p:cNvSpPr>
          <p:nvPr/>
        </p:nvSpPr>
        <p:spPr bwMode="auto">
          <a:xfrm>
            <a:off x="5715000" y="2819400"/>
            <a:ext cx="51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i =</a:t>
            </a:r>
            <a:endParaRPr lang="es-E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90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681991" name="AutoShape 7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681996" name="Object 12"/>
          <p:cNvGraphicFramePr>
            <a:graphicFrameLocks noChangeAspect="1"/>
          </p:cNvGraphicFramePr>
          <p:nvPr/>
        </p:nvGraphicFramePr>
        <p:xfrm>
          <a:off x="1219200" y="1511300"/>
          <a:ext cx="3597275" cy="4279900"/>
        </p:xfrm>
        <a:graphic>
          <a:graphicData uri="http://schemas.openxmlformats.org/presentationml/2006/ole">
            <p:oleObj spid="_x0000_s681996" name="Fotografía de Photo Editor" r:id="rId4" imgW="4885714" imgH="5191850" progId="MSPhotoEd.3">
              <p:embed/>
            </p:oleObj>
          </a:graphicData>
        </a:graphic>
      </p:graphicFrame>
      <p:sp>
        <p:nvSpPr>
          <p:cNvPr id="681997" name="Text Box 13"/>
          <p:cNvSpPr txBox="1">
            <a:spLocks noChangeArrowheads="1"/>
          </p:cNvSpPr>
          <p:nvPr/>
        </p:nvSpPr>
        <p:spPr bwMode="auto">
          <a:xfrm>
            <a:off x="1219200" y="1524000"/>
            <a:ext cx="248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LONGITUDINAL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681998" name="Text Box 14"/>
          <p:cNvSpPr txBox="1">
            <a:spLocks noChangeArrowheads="1"/>
          </p:cNvSpPr>
          <p:nvPr/>
        </p:nvSpPr>
        <p:spPr bwMode="auto">
          <a:xfrm>
            <a:off x="5105400" y="1858963"/>
            <a:ext cx="34258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Es aquel en que  las cuencas de </a:t>
            </a:r>
          </a:p>
          <a:p>
            <a:r>
              <a:rPr lang="en-US" sz="2000">
                <a:solidFill>
                  <a:schemeClr val="tx1"/>
                </a:solidFill>
              </a:rPr>
              <a:t>vertido son paralelas al colector</a:t>
            </a:r>
          </a:p>
          <a:p>
            <a:r>
              <a:rPr lang="en-US" sz="2000">
                <a:solidFill>
                  <a:schemeClr val="tx1"/>
                </a:solidFill>
              </a:rPr>
              <a:t>principal, recogiendose en un </a:t>
            </a:r>
          </a:p>
          <a:p>
            <a:r>
              <a:rPr lang="en-US" sz="2000">
                <a:solidFill>
                  <a:schemeClr val="tx1"/>
                </a:solidFill>
              </a:rPr>
              <a:t>emisor común, a través del cual</a:t>
            </a:r>
          </a:p>
          <a:p>
            <a:r>
              <a:rPr lang="en-US" sz="2000">
                <a:solidFill>
                  <a:schemeClr val="tx1"/>
                </a:solidFill>
              </a:rPr>
              <a:t>se realiza el vertido final.</a:t>
            </a:r>
          </a:p>
          <a:p>
            <a:r>
              <a:rPr lang="en-US" sz="2000">
                <a:solidFill>
                  <a:schemeClr val="tx1"/>
                </a:solidFill>
              </a:rPr>
              <a:t>Este sistema es adecuado en te-</a:t>
            </a:r>
          </a:p>
          <a:p>
            <a:r>
              <a:rPr lang="en-US" sz="2000">
                <a:solidFill>
                  <a:schemeClr val="tx1"/>
                </a:solidFill>
              </a:rPr>
              <a:t>rrenos  de acusada pendiente,</a:t>
            </a:r>
          </a:p>
          <a:p>
            <a:r>
              <a:rPr lang="en-US" sz="2000">
                <a:solidFill>
                  <a:schemeClr val="tx1"/>
                </a:solidFill>
              </a:rPr>
              <a:t>distribuyendo los emisores por</a:t>
            </a:r>
          </a:p>
          <a:p>
            <a:r>
              <a:rPr lang="en-US" sz="2000">
                <a:solidFill>
                  <a:schemeClr val="tx1"/>
                </a:solidFill>
              </a:rPr>
              <a:t>zonas, uniéndose todos ellos al</a:t>
            </a:r>
          </a:p>
          <a:p>
            <a:r>
              <a:rPr lang="en-US" sz="2000">
                <a:solidFill>
                  <a:schemeClr val="tx1"/>
                </a:solidFill>
              </a:rPr>
              <a:t>final.</a:t>
            </a:r>
            <a:endParaRPr lang="es-ES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1" name="Text Box 3"/>
          <p:cNvSpPr txBox="1">
            <a:spLocks noChangeArrowheads="1"/>
          </p:cNvSpPr>
          <p:nvPr/>
        </p:nvSpPr>
        <p:spPr bwMode="auto">
          <a:xfrm>
            <a:off x="1050925" y="1031875"/>
            <a:ext cx="3422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Tipo de Area de Drenaje o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superficie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739332" name="Text Box 4"/>
          <p:cNvSpPr txBox="1">
            <a:spLocks noChangeArrowheads="1"/>
          </p:cNvSpPr>
          <p:nvPr/>
        </p:nvSpPr>
        <p:spPr bwMode="auto">
          <a:xfrm>
            <a:off x="5029200" y="1066800"/>
            <a:ext cx="34115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Coeficiente de Escorrentia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“C”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Minima	Maxima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739333" name="Text Box 5"/>
          <p:cNvSpPr txBox="1">
            <a:spLocks noChangeArrowheads="1"/>
          </p:cNvSpPr>
          <p:nvPr/>
        </p:nvSpPr>
        <p:spPr bwMode="auto">
          <a:xfrm>
            <a:off x="1138238" y="2487613"/>
            <a:ext cx="36369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000">
                <a:solidFill>
                  <a:schemeClr val="tx1"/>
                </a:solidFill>
              </a:rPr>
              <a:t>Pavimentos de hormigón y </a:t>
            </a: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   Hormigón asfáltico.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000">
                <a:solidFill>
                  <a:schemeClr val="tx1"/>
                </a:solidFill>
              </a:rPr>
              <a:t>Zonas Comerciales en area</a:t>
            </a: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   Urbanizada.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000">
                <a:solidFill>
                  <a:schemeClr val="tx1"/>
                </a:solidFill>
              </a:rPr>
              <a:t>Zonas residenciales densamente</a:t>
            </a: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   Pobladas.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000">
                <a:solidFill>
                  <a:schemeClr val="tx1"/>
                </a:solidFill>
              </a:rPr>
              <a:t>Areas de Residencia normal.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000">
                <a:solidFill>
                  <a:schemeClr val="tx1"/>
                </a:solidFill>
              </a:rPr>
              <a:t>Parques, canchas deportivas en </a:t>
            </a: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   cesped</a:t>
            </a:r>
          </a:p>
          <a:p>
            <a:pPr algn="just">
              <a:buFont typeface="Wingdings" pitchFamily="2" charset="2"/>
              <a:buChar char="ü"/>
            </a:pPr>
            <a:endParaRPr lang="es-ES" sz="2000">
              <a:solidFill>
                <a:schemeClr val="tx1"/>
              </a:solidFill>
            </a:endParaRPr>
          </a:p>
        </p:txBody>
      </p:sp>
      <p:sp>
        <p:nvSpPr>
          <p:cNvPr id="739334" name="Text Box 6"/>
          <p:cNvSpPr txBox="1">
            <a:spLocks noChangeArrowheads="1"/>
          </p:cNvSpPr>
          <p:nvPr/>
        </p:nvSpPr>
        <p:spPr bwMode="auto">
          <a:xfrm>
            <a:off x="5486400" y="2514600"/>
            <a:ext cx="24574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0.75		0.95</a:t>
            </a:r>
          </a:p>
          <a:p>
            <a:pPr algn="just">
              <a:buFont typeface="Wingdings" pitchFamily="2" charset="2"/>
              <a:buNone/>
            </a:pPr>
            <a:endParaRPr lang="en-US" sz="200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0.60		0.80</a:t>
            </a:r>
          </a:p>
          <a:p>
            <a:pPr algn="just">
              <a:buFont typeface="Wingdings" pitchFamily="2" charset="2"/>
              <a:buNone/>
            </a:pPr>
            <a:endParaRPr lang="en-US" sz="200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0.50		0.70</a:t>
            </a:r>
          </a:p>
          <a:p>
            <a:pPr algn="just">
              <a:buFont typeface="Wingdings" pitchFamily="2" charset="2"/>
              <a:buNone/>
            </a:pPr>
            <a:endParaRPr lang="en-US" sz="200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0.35		0.60</a:t>
            </a:r>
          </a:p>
          <a:p>
            <a:pPr algn="just">
              <a:buFont typeface="Wingdings" pitchFamily="2" charset="2"/>
              <a:buNone/>
            </a:pPr>
            <a:endParaRPr lang="en-US" sz="200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en-US" sz="2000">
                <a:solidFill>
                  <a:schemeClr val="tx1"/>
                </a:solidFill>
              </a:rPr>
              <a:t>0.15		0.30</a:t>
            </a:r>
            <a:endParaRPr lang="es-ES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Text Box 2"/>
          <p:cNvSpPr txBox="1">
            <a:spLocks noChangeArrowheads="1"/>
          </p:cNvSpPr>
          <p:nvPr/>
        </p:nvSpPr>
        <p:spPr bwMode="auto">
          <a:xfrm>
            <a:off x="838200" y="914400"/>
            <a:ext cx="74580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endParaRPr lang="en-US">
              <a:solidFill>
                <a:schemeClr val="tx1"/>
              </a:solidFill>
            </a:endParaRP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3.- Tiempo de Concentración.-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a) 15 minutos para terrenos de Topografías plana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b) 10 minutos para terrenos con pendiente modera-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     da.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c) 5 minutos para terrenos con pendiente fuerte</a:t>
            </a:r>
          </a:p>
          <a:p>
            <a:pPr marL="457200" indent="-457200"/>
            <a:endParaRPr lang="en-US">
              <a:solidFill>
                <a:schemeClr val="tx1"/>
              </a:solidFill>
            </a:endParaRP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4.- Velocidades Minimas.- 0.70 m/s  para colectores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			       secundarios.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			        0.90 m/s para colectores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			        principales.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</a:rPr>
              <a:t>		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6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686087" name="AutoShape 7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743424" name="Object 0"/>
          <p:cNvGraphicFramePr>
            <a:graphicFrameLocks noChangeAspect="1"/>
          </p:cNvGraphicFramePr>
          <p:nvPr/>
        </p:nvGraphicFramePr>
        <p:xfrm>
          <a:off x="1828800" y="1066800"/>
          <a:ext cx="5943600" cy="3524250"/>
        </p:xfrm>
        <a:graphic>
          <a:graphicData uri="http://schemas.openxmlformats.org/presentationml/2006/ole">
            <p:oleObj spid="_x0000_s743424" name="Fotografía de Photo Editor" r:id="rId4" imgW="7020905" imgH="4161905" progId="MSPhotoEd.3">
              <p:embed/>
            </p:oleObj>
          </a:graphicData>
        </a:graphic>
      </p:graphicFrame>
      <p:sp>
        <p:nvSpPr>
          <p:cNvPr id="686091" name="Text Box 11"/>
          <p:cNvSpPr txBox="1">
            <a:spLocks noChangeArrowheads="1"/>
          </p:cNvSpPr>
          <p:nvPr/>
        </p:nvSpPr>
        <p:spPr bwMode="auto">
          <a:xfrm>
            <a:off x="5334000" y="4038600"/>
            <a:ext cx="2370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TRANSVERSAL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686092" name="Text Box 12"/>
          <p:cNvSpPr txBox="1">
            <a:spLocks noChangeArrowheads="1"/>
          </p:cNvSpPr>
          <p:nvPr/>
        </p:nvSpPr>
        <p:spPr bwMode="auto">
          <a:xfrm>
            <a:off x="1812925" y="4662488"/>
            <a:ext cx="64277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Es aquel en que las cuencas de vertido son perpendiculares al</a:t>
            </a:r>
          </a:p>
          <a:p>
            <a:r>
              <a:rPr lang="en-US" sz="2000">
                <a:solidFill>
                  <a:schemeClr val="tx1"/>
                </a:solidFill>
              </a:rPr>
              <a:t>colector principal, realizando el vertido, bien de una manera</a:t>
            </a:r>
          </a:p>
          <a:p>
            <a:r>
              <a:rPr lang="en-US" sz="2000">
                <a:solidFill>
                  <a:schemeClr val="tx1"/>
                </a:solidFill>
              </a:rPr>
              <a:t>directa, o bien mediante la instalación de colector que haga la</a:t>
            </a:r>
          </a:p>
          <a:p>
            <a:r>
              <a:rPr lang="en-US" sz="2000">
                <a:solidFill>
                  <a:schemeClr val="tx1"/>
                </a:solidFill>
              </a:rPr>
              <a:t>recogida de todos los anteriores y prolongue el desague  de </a:t>
            </a:r>
          </a:p>
          <a:p>
            <a:r>
              <a:rPr lang="en-US" sz="2000">
                <a:solidFill>
                  <a:schemeClr val="tx1"/>
                </a:solidFill>
              </a:rPr>
              <a:t>las alcantarillas, aguas abajo de la población.</a:t>
            </a:r>
            <a:endParaRPr lang="es-ES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4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688135" name="AutoShape 7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688139" name="Object 11"/>
          <p:cNvGraphicFramePr>
            <a:graphicFrameLocks noChangeAspect="1"/>
          </p:cNvGraphicFramePr>
          <p:nvPr/>
        </p:nvGraphicFramePr>
        <p:xfrm>
          <a:off x="4800600" y="1524000"/>
          <a:ext cx="4038600" cy="4572000"/>
        </p:xfrm>
        <a:graphic>
          <a:graphicData uri="http://schemas.openxmlformats.org/presentationml/2006/ole">
            <p:oleObj spid="_x0000_s688139" name="Fotografía de Photo Editor" r:id="rId4" imgW="6373115" imgH="5304762" progId="MSPhotoEd.3">
              <p:embed/>
            </p:oleObj>
          </a:graphicData>
        </a:graphic>
      </p:graphicFrame>
      <p:sp>
        <p:nvSpPr>
          <p:cNvPr id="688141" name="Text Box 13"/>
          <p:cNvSpPr txBox="1">
            <a:spLocks noChangeArrowheads="1"/>
          </p:cNvSpPr>
          <p:nvPr/>
        </p:nvSpPr>
        <p:spPr bwMode="auto">
          <a:xfrm>
            <a:off x="4953000" y="5562600"/>
            <a:ext cx="157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ABANICO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688142" name="Text Box 14"/>
          <p:cNvSpPr txBox="1">
            <a:spLocks noChangeArrowheads="1"/>
          </p:cNvSpPr>
          <p:nvPr/>
        </p:nvSpPr>
        <p:spPr bwMode="auto">
          <a:xfrm>
            <a:off x="974725" y="1843088"/>
            <a:ext cx="362108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US" sz="2000">
                <a:solidFill>
                  <a:schemeClr val="tx1"/>
                </a:solidFill>
              </a:rPr>
              <a:t>Es el adecuado para la topografía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En circo, existiendo una serie de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Colectores concurrentes en un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Punto  de donde parte el colector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Principal. En muchos casos, este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Sistema precisa bombeo de las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Aguas a evacuar.  Como hemos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Visto, la disposición del trazado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De un sistema de alcantarillado,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Esta condicionado por motivos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Infraestructurales, topográficos, </a:t>
            </a:r>
          </a:p>
          <a:p>
            <a:pPr algn="just"/>
            <a:r>
              <a:rPr lang="en-US" sz="2000">
                <a:solidFill>
                  <a:schemeClr val="tx1"/>
                </a:solidFill>
              </a:rPr>
              <a:t>Técnicos, económicos, etc.</a:t>
            </a:r>
            <a:endParaRPr lang="es-ES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3" name="AutoShape 5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713734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744448" name="Object 0"/>
          <p:cNvGraphicFramePr>
            <a:graphicFrameLocks noChangeAspect="1"/>
          </p:cNvGraphicFramePr>
          <p:nvPr/>
        </p:nvGraphicFramePr>
        <p:xfrm>
          <a:off x="1143000" y="1295400"/>
          <a:ext cx="3886200" cy="4876800"/>
        </p:xfrm>
        <a:graphic>
          <a:graphicData uri="http://schemas.openxmlformats.org/presentationml/2006/ole">
            <p:oleObj spid="_x0000_s744448" name="Fotografía de Photo Editor" r:id="rId4" imgW="5342857" imgH="5723810" progId="MSPhotoEd.3">
              <p:embed/>
            </p:oleObj>
          </a:graphicData>
        </a:graphic>
      </p:graphicFrame>
      <p:sp>
        <p:nvSpPr>
          <p:cNvPr id="713738" name="Text Box 10"/>
          <p:cNvSpPr txBox="1">
            <a:spLocks noChangeArrowheads="1"/>
          </p:cNvSpPr>
          <p:nvPr/>
        </p:nvSpPr>
        <p:spPr bwMode="auto">
          <a:xfrm>
            <a:off x="1219200" y="1447800"/>
            <a:ext cx="1336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RADIAL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713739" name="Text Box 11"/>
          <p:cNvSpPr txBox="1">
            <a:spLocks noChangeArrowheads="1"/>
          </p:cNvSpPr>
          <p:nvPr/>
        </p:nvSpPr>
        <p:spPr bwMode="auto">
          <a:xfrm>
            <a:off x="5334000" y="1752600"/>
            <a:ext cx="35639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Es adecuado para urbanizaciones</a:t>
            </a:r>
          </a:p>
          <a:p>
            <a:r>
              <a:rPr lang="en-US" sz="2000">
                <a:solidFill>
                  <a:schemeClr val="tx1"/>
                </a:solidFill>
              </a:rPr>
              <a:t>que crecen en torno a un cerro o </a:t>
            </a:r>
          </a:p>
          <a:p>
            <a:r>
              <a:rPr lang="en-US" sz="2000">
                <a:solidFill>
                  <a:schemeClr val="tx1"/>
                </a:solidFill>
              </a:rPr>
              <a:t>colina, disponiéndose colectores</a:t>
            </a:r>
          </a:p>
          <a:p>
            <a:r>
              <a:rPr lang="en-US" sz="2000">
                <a:solidFill>
                  <a:schemeClr val="tx1"/>
                </a:solidFill>
              </a:rPr>
              <a:t>principales que recogen cada una</a:t>
            </a:r>
          </a:p>
          <a:p>
            <a:r>
              <a:rPr lang="en-US" sz="2000">
                <a:solidFill>
                  <a:schemeClr val="tx1"/>
                </a:solidFill>
              </a:rPr>
              <a:t>de las vertientes, teniendo que </a:t>
            </a:r>
          </a:p>
          <a:p>
            <a:r>
              <a:rPr lang="en-US" sz="2000">
                <a:solidFill>
                  <a:schemeClr val="tx1"/>
                </a:solidFill>
              </a:rPr>
              <a:t>disponer en ocasiones, para la </a:t>
            </a:r>
          </a:p>
          <a:p>
            <a:r>
              <a:rPr lang="en-US" sz="2000">
                <a:solidFill>
                  <a:schemeClr val="tx1"/>
                </a:solidFill>
              </a:rPr>
              <a:t>reunión de colectores, túneles de </a:t>
            </a:r>
          </a:p>
          <a:p>
            <a:r>
              <a:rPr lang="en-US" sz="2000">
                <a:solidFill>
                  <a:schemeClr val="tx1"/>
                </a:solidFill>
              </a:rPr>
              <a:t>unión o estaciones de bombeo.</a:t>
            </a:r>
            <a:endParaRPr lang="es-ES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81" name="AutoShape 5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715782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715785" name="Object 9"/>
          <p:cNvGraphicFramePr>
            <a:graphicFrameLocks noChangeAspect="1"/>
          </p:cNvGraphicFramePr>
          <p:nvPr/>
        </p:nvGraphicFramePr>
        <p:xfrm>
          <a:off x="2987675" y="908050"/>
          <a:ext cx="3851275" cy="4673600"/>
        </p:xfrm>
        <a:graphic>
          <a:graphicData uri="http://schemas.openxmlformats.org/presentationml/2006/ole">
            <p:oleObj spid="_x0000_s715785" name="Fotografía de Photo Editor" r:id="rId4" imgW="3209524" imgH="3895238" progId="MSPhotoEd.3">
              <p:embed/>
            </p:oleObj>
          </a:graphicData>
        </a:graphic>
      </p:graphicFrame>
      <p:sp>
        <p:nvSpPr>
          <p:cNvPr id="715787" name="Text Box 11"/>
          <p:cNvSpPr txBox="1">
            <a:spLocks noChangeArrowheads="1"/>
          </p:cNvSpPr>
          <p:nvPr/>
        </p:nvSpPr>
        <p:spPr bwMode="auto">
          <a:xfrm>
            <a:off x="3348038" y="5734050"/>
            <a:ext cx="294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PEINE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9" name="AutoShape 5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717830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717833" name="Object 9"/>
          <p:cNvGraphicFramePr>
            <a:graphicFrameLocks noChangeAspect="1"/>
          </p:cNvGraphicFramePr>
          <p:nvPr/>
        </p:nvGraphicFramePr>
        <p:xfrm>
          <a:off x="2700338" y="908050"/>
          <a:ext cx="4718050" cy="4581525"/>
        </p:xfrm>
        <a:graphic>
          <a:graphicData uri="http://schemas.openxmlformats.org/presentationml/2006/ole">
            <p:oleObj spid="_x0000_s717833" name="Fotografía de Photo Editor" r:id="rId4" imgW="3933333" imgH="3820058" progId="MSPhotoEd.3">
              <p:embed/>
            </p:oleObj>
          </a:graphicData>
        </a:graphic>
      </p:graphicFrame>
      <p:sp>
        <p:nvSpPr>
          <p:cNvPr id="717834" name="Text Box 10"/>
          <p:cNvSpPr txBox="1">
            <a:spLocks noChangeArrowheads="1"/>
          </p:cNvSpPr>
          <p:nvPr/>
        </p:nvSpPr>
        <p:spPr bwMode="auto">
          <a:xfrm>
            <a:off x="3492500" y="5734050"/>
            <a:ext cx="294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DOBLE PEINE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7" name="AutoShape 5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719878" name="AutoShape 6" descr="main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aphicFrame>
        <p:nvGraphicFramePr>
          <p:cNvPr id="719881" name="Object 9"/>
          <p:cNvGraphicFramePr>
            <a:graphicFrameLocks noChangeAspect="1"/>
          </p:cNvGraphicFramePr>
          <p:nvPr/>
        </p:nvGraphicFramePr>
        <p:xfrm>
          <a:off x="2484438" y="836613"/>
          <a:ext cx="4695825" cy="4619625"/>
        </p:xfrm>
        <a:graphic>
          <a:graphicData uri="http://schemas.openxmlformats.org/presentationml/2006/ole">
            <p:oleObj spid="_x0000_s719881" name="Fotografía de Photo Editor" r:id="rId4" imgW="4695238" imgH="4619048" progId="MSPhotoEd.3">
              <p:embed/>
            </p:oleObj>
          </a:graphicData>
        </a:graphic>
      </p:graphicFrame>
      <p:sp>
        <p:nvSpPr>
          <p:cNvPr id="719882" name="Text Box 10"/>
          <p:cNvSpPr txBox="1">
            <a:spLocks noChangeArrowheads="1"/>
          </p:cNvSpPr>
          <p:nvPr/>
        </p:nvSpPr>
        <p:spPr bwMode="auto">
          <a:xfrm>
            <a:off x="3492500" y="5589588"/>
            <a:ext cx="294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BAYONETA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5472" name="Object 0"/>
          <p:cNvGraphicFramePr>
            <a:graphicFrameLocks noChangeAspect="1"/>
          </p:cNvGraphicFramePr>
          <p:nvPr/>
        </p:nvGraphicFramePr>
        <p:xfrm>
          <a:off x="2771775" y="908050"/>
          <a:ext cx="3932238" cy="4641850"/>
        </p:xfrm>
        <a:graphic>
          <a:graphicData uri="http://schemas.openxmlformats.org/presentationml/2006/ole">
            <p:oleObj spid="_x0000_s745472" name="Fotografía de Photo Editor" r:id="rId4" imgW="2943636" imgH="3476190" progId="MSPhotoEd.3">
              <p:embed/>
            </p:oleObj>
          </a:graphicData>
        </a:graphic>
      </p:graphicFrame>
      <p:sp>
        <p:nvSpPr>
          <p:cNvPr id="690184" name="Text Box 8"/>
          <p:cNvSpPr txBox="1">
            <a:spLocks noChangeArrowheads="1"/>
          </p:cNvSpPr>
          <p:nvPr/>
        </p:nvSpPr>
        <p:spPr bwMode="auto">
          <a:xfrm>
            <a:off x="2051050" y="5661025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chemeClr val="tx1"/>
                </a:solidFill>
              </a:rPr>
              <a:t>CANALIZACION</a:t>
            </a:r>
          </a:p>
          <a:p>
            <a:pPr algn="ctr"/>
            <a:r>
              <a:rPr lang="en-US" sz="2200">
                <a:solidFill>
                  <a:schemeClr val="tx1"/>
                </a:solidFill>
              </a:rPr>
              <a:t>PERPENDICULAR CON INTERCEPTOR</a:t>
            </a:r>
            <a:endParaRPr lang="es-ES" sz="2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7130</TotalTime>
  <Words>399</Words>
  <Application>Microsoft PowerPoint</Application>
  <PresentationFormat>Presentación en pantalla (4:3)</PresentationFormat>
  <Paragraphs>167</Paragraphs>
  <Slides>21</Slides>
  <Notes>10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6" baseType="lpstr">
      <vt:lpstr>Times New Roman</vt:lpstr>
      <vt:lpstr>Arial</vt:lpstr>
      <vt:lpstr>Wingdings</vt:lpstr>
      <vt:lpstr>Presentación en blanco</vt:lpstr>
      <vt:lpstr>Foto de Microsoft Photo Editor 3.0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Company>UNIANDES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RENOVACION REHABILITACION TUBERÍAS</dc:title>
  <dc:creator>HUMBERTO AVILA</dc:creator>
  <cp:lastModifiedBy>bbarrera</cp:lastModifiedBy>
  <cp:revision>235</cp:revision>
  <dcterms:created xsi:type="dcterms:W3CDTF">1999-04-06T19:49:54Z</dcterms:created>
  <dcterms:modified xsi:type="dcterms:W3CDTF">2009-07-06T20:26:52Z</dcterms:modified>
</cp:coreProperties>
</file>