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77" r:id="rId12"/>
    <p:sldId id="266" r:id="rId13"/>
    <p:sldId id="274" r:id="rId14"/>
    <p:sldId id="267" r:id="rId15"/>
    <p:sldId id="268" r:id="rId16"/>
    <p:sldId id="269" r:id="rId17"/>
    <p:sldId id="272" r:id="rId18"/>
  </p:sldIdLst>
  <p:sldSz cx="9144000" cy="6858000" type="screen4x3"/>
  <p:notesSz cx="6858000" cy="9144000"/>
  <p:defaultTextStyle>
    <a:defPPr>
      <a:defRPr lang="es-ES"/>
    </a:defPPr>
    <a:lvl1pPr algn="l" rtl="0" fontAlgn="base">
      <a:spcBef>
        <a:spcPct val="50000"/>
      </a:spcBef>
      <a:spcAft>
        <a:spcPct val="0"/>
      </a:spcAft>
      <a:defRPr sz="3600" kern="1200">
        <a:solidFill>
          <a:schemeClr val="tx2"/>
        </a:solidFill>
        <a:latin typeface="Times New Roman" charset="0"/>
        <a:ea typeface="+mn-ea"/>
        <a:cs typeface="+mn-cs"/>
      </a:defRPr>
    </a:lvl1pPr>
    <a:lvl2pPr marL="457200" algn="l" rtl="0" fontAlgn="base">
      <a:spcBef>
        <a:spcPct val="50000"/>
      </a:spcBef>
      <a:spcAft>
        <a:spcPct val="0"/>
      </a:spcAft>
      <a:defRPr sz="3600" kern="1200">
        <a:solidFill>
          <a:schemeClr val="tx2"/>
        </a:solidFill>
        <a:latin typeface="Times New Roman" charset="0"/>
        <a:ea typeface="+mn-ea"/>
        <a:cs typeface="+mn-cs"/>
      </a:defRPr>
    </a:lvl2pPr>
    <a:lvl3pPr marL="914400" algn="l" rtl="0" fontAlgn="base">
      <a:spcBef>
        <a:spcPct val="50000"/>
      </a:spcBef>
      <a:spcAft>
        <a:spcPct val="0"/>
      </a:spcAft>
      <a:defRPr sz="3600" kern="1200">
        <a:solidFill>
          <a:schemeClr val="tx2"/>
        </a:solidFill>
        <a:latin typeface="Times New Roman" charset="0"/>
        <a:ea typeface="+mn-ea"/>
        <a:cs typeface="+mn-cs"/>
      </a:defRPr>
    </a:lvl3pPr>
    <a:lvl4pPr marL="1371600" algn="l" rtl="0" fontAlgn="base">
      <a:spcBef>
        <a:spcPct val="50000"/>
      </a:spcBef>
      <a:spcAft>
        <a:spcPct val="0"/>
      </a:spcAft>
      <a:defRPr sz="3600" kern="1200">
        <a:solidFill>
          <a:schemeClr val="tx2"/>
        </a:solidFill>
        <a:latin typeface="Times New Roman" charset="0"/>
        <a:ea typeface="+mn-ea"/>
        <a:cs typeface="+mn-cs"/>
      </a:defRPr>
    </a:lvl4pPr>
    <a:lvl5pPr marL="1828800" algn="l" rtl="0" fontAlgn="base">
      <a:spcBef>
        <a:spcPct val="50000"/>
      </a:spcBef>
      <a:spcAft>
        <a:spcPct val="0"/>
      </a:spcAft>
      <a:defRPr sz="3600" kern="1200">
        <a:solidFill>
          <a:schemeClr val="tx2"/>
        </a:solidFill>
        <a:latin typeface="Times New Roman" charset="0"/>
        <a:ea typeface="+mn-ea"/>
        <a:cs typeface="+mn-cs"/>
      </a:defRPr>
    </a:lvl5pPr>
    <a:lvl6pPr marL="2286000" algn="l" defTabSz="914400" rtl="0" eaLnBrk="1" latinLnBrk="0" hangingPunct="1">
      <a:defRPr sz="3600" kern="1200">
        <a:solidFill>
          <a:schemeClr val="tx2"/>
        </a:solidFill>
        <a:latin typeface="Times New Roman" charset="0"/>
        <a:ea typeface="+mn-ea"/>
        <a:cs typeface="+mn-cs"/>
      </a:defRPr>
    </a:lvl6pPr>
    <a:lvl7pPr marL="2743200" algn="l" defTabSz="914400" rtl="0" eaLnBrk="1" latinLnBrk="0" hangingPunct="1">
      <a:defRPr sz="3600" kern="1200">
        <a:solidFill>
          <a:schemeClr val="tx2"/>
        </a:solidFill>
        <a:latin typeface="Times New Roman" charset="0"/>
        <a:ea typeface="+mn-ea"/>
        <a:cs typeface="+mn-cs"/>
      </a:defRPr>
    </a:lvl7pPr>
    <a:lvl8pPr marL="3200400" algn="l" defTabSz="914400" rtl="0" eaLnBrk="1" latinLnBrk="0" hangingPunct="1">
      <a:defRPr sz="3600" kern="1200">
        <a:solidFill>
          <a:schemeClr val="tx2"/>
        </a:solidFill>
        <a:latin typeface="Times New Roman" charset="0"/>
        <a:ea typeface="+mn-ea"/>
        <a:cs typeface="+mn-cs"/>
      </a:defRPr>
    </a:lvl8pPr>
    <a:lvl9pPr marL="3657600" algn="l" defTabSz="914400" rtl="0" eaLnBrk="1" latinLnBrk="0" hangingPunct="1">
      <a:defRPr sz="3600" kern="1200">
        <a:solidFill>
          <a:schemeClr val="tx2"/>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00FF99"/>
    <a:srgbClr val="336600"/>
    <a:srgbClr val="CC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p:scale>
          <a:sx n="75" d="100"/>
          <a:sy n="75" d="100"/>
        </p:scale>
        <p:origin x="-1956" y="-41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3" Type="http://schemas.openxmlformats.org/officeDocument/2006/relationships/slide" Target="slides/slide4.xml"/><Relationship Id="rId7" Type="http://schemas.openxmlformats.org/officeDocument/2006/relationships/slide" Target="slides/slide9.xml"/><Relationship Id="rId12" Type="http://schemas.openxmlformats.org/officeDocument/2006/relationships/slide" Target="slides/slide14.xml"/><Relationship Id="rId2" Type="http://schemas.openxmlformats.org/officeDocument/2006/relationships/slide" Target="slides/slide3.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3.xml"/><Relationship Id="rId5" Type="http://schemas.openxmlformats.org/officeDocument/2006/relationships/slide" Target="slides/slide6.xml"/><Relationship Id="rId15" Type="http://schemas.openxmlformats.org/officeDocument/2006/relationships/slide" Target="slides/slide17.xml"/><Relationship Id="rId10" Type="http://schemas.openxmlformats.org/officeDocument/2006/relationships/slide" Target="slides/slide12.xml"/><Relationship Id="rId4" Type="http://schemas.openxmlformats.org/officeDocument/2006/relationships/slide" Target="slides/slide5.xml"/><Relationship Id="rId9" Type="http://schemas.openxmlformats.org/officeDocument/2006/relationships/slide" Target="slides/slide11.xml"/><Relationship Id="rId14" Type="http://schemas.openxmlformats.org/officeDocument/2006/relationships/slide" Target="slides/slide1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1746" name="Group 2050"/>
          <p:cNvGrpSpPr>
            <a:grpSpLocks/>
          </p:cNvGrpSpPr>
          <p:nvPr/>
        </p:nvGrpSpPr>
        <p:grpSpPr bwMode="auto">
          <a:xfrm>
            <a:off x="-38100" y="-12700"/>
            <a:ext cx="9239250" cy="6940550"/>
            <a:chOff x="-12" y="-10"/>
            <a:chExt cx="5820" cy="4372"/>
          </a:xfrm>
        </p:grpSpPr>
        <p:sp>
          <p:nvSpPr>
            <p:cNvPr id="31747" name="Rectangle 2051"/>
            <p:cNvSpPr>
              <a:spLocks noChangeArrowheads="1"/>
            </p:cNvSpPr>
            <p:nvPr userDrawn="1"/>
          </p:nvSpPr>
          <p:spPr bwMode="lt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s-EC"/>
            </a:p>
          </p:txBody>
        </p:sp>
        <p:sp>
          <p:nvSpPr>
            <p:cNvPr id="31748" name="Rectangle 2052"/>
            <p:cNvSpPr>
              <a:spLocks noChangeArrowheads="1"/>
            </p:cNvSpPr>
            <p:nvPr userDrawn="1"/>
          </p:nvSpPr>
          <p:spPr bwMode="lt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s-EC"/>
            </a:p>
          </p:txBody>
        </p:sp>
        <p:sp>
          <p:nvSpPr>
            <p:cNvPr id="31749" name="AutoShape 2053"/>
            <p:cNvSpPr>
              <a:spLocks noChangeArrowheads="1"/>
            </p:cNvSpPr>
            <p:nvPr userDrawn="1"/>
          </p:nvSpPr>
          <p:spPr bwMode="lt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s-EC"/>
            </a:p>
          </p:txBody>
        </p:sp>
        <p:sp>
          <p:nvSpPr>
            <p:cNvPr id="31750" name="AutoShape 2054"/>
            <p:cNvSpPr>
              <a:spLocks noChangeArrowheads="1"/>
            </p:cNvSpPr>
            <p:nvPr userDrawn="1"/>
          </p:nvSpPr>
          <p:spPr bwMode="lt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s-EC"/>
            </a:p>
          </p:txBody>
        </p:sp>
        <p:sp>
          <p:nvSpPr>
            <p:cNvPr id="31751" name="Rectangle 2055" descr="Green marble"/>
            <p:cNvSpPr>
              <a:spLocks noChangeArrowheads="1"/>
            </p:cNvSpPr>
            <p:nvPr userDrawn="1"/>
          </p:nvSpPr>
          <p:spPr bwMode="ltGray">
            <a:xfrm>
              <a:off x="184" y="176"/>
              <a:ext cx="5432" cy="3988"/>
            </a:xfrm>
            <a:prstGeom prst="rect">
              <a:avLst/>
            </a:prstGeom>
            <a:blipFill dpi="0" rotWithShape="0">
              <a:blip r:embed="rId2"/>
              <a:srcRect/>
              <a:tile tx="0" ty="0" sx="100000" sy="100000" flip="none" algn="tl"/>
            </a:blipFill>
            <a:ln w="12700">
              <a:noFill/>
              <a:miter lim="800000"/>
              <a:headEnd type="none" w="sm" len="sm"/>
              <a:tailEnd type="none" w="sm" len="sm"/>
            </a:ln>
            <a:effectLst/>
          </p:spPr>
          <p:txBody>
            <a:bodyPr wrap="none" anchor="ctr"/>
            <a:lstStyle/>
            <a:p>
              <a:endParaRPr lang="es-EC"/>
            </a:p>
          </p:txBody>
        </p:sp>
      </p:grpSp>
      <p:sp>
        <p:nvSpPr>
          <p:cNvPr id="31752" name="Rectangle 2056"/>
          <p:cNvSpPr>
            <a:spLocks noGrp="1" noChangeArrowheads="1"/>
          </p:cNvSpPr>
          <p:nvPr>
            <p:ph type="ctrTitle"/>
          </p:nvPr>
        </p:nvSpPr>
        <p:spPr>
          <a:xfrm>
            <a:off x="685800" y="1828800"/>
            <a:ext cx="7772400" cy="1143000"/>
          </a:xfrm>
        </p:spPr>
        <p:txBody>
          <a:bodyPr/>
          <a:lstStyle>
            <a:lvl1pPr>
              <a:defRPr/>
            </a:lvl1pPr>
          </a:lstStyle>
          <a:p>
            <a:r>
              <a:rPr lang="es-ES"/>
              <a:t>Haga clic para modificar el estilo de título del patrón</a:t>
            </a:r>
          </a:p>
        </p:txBody>
      </p:sp>
      <p:sp>
        <p:nvSpPr>
          <p:cNvPr id="31753" name="Rectangle 2057"/>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s-ES"/>
              <a:t>Haga clic para modificar el estilo de subtítulo del patrón</a:t>
            </a:r>
          </a:p>
        </p:txBody>
      </p:sp>
      <p:sp>
        <p:nvSpPr>
          <p:cNvPr id="31754" name="Rectangle 2058"/>
          <p:cNvSpPr>
            <a:spLocks noGrp="1" noChangeArrowheads="1"/>
          </p:cNvSpPr>
          <p:nvPr>
            <p:ph type="dt" sz="half" idx="2"/>
          </p:nvPr>
        </p:nvSpPr>
        <p:spPr>
          <a:xfrm>
            <a:off x="698500" y="6154738"/>
            <a:ext cx="1905000" cy="457200"/>
          </a:xfrm>
        </p:spPr>
        <p:txBody>
          <a:bodyPr/>
          <a:lstStyle>
            <a:lvl1pPr>
              <a:defRPr/>
            </a:lvl1pPr>
          </a:lstStyle>
          <a:p>
            <a:endParaRPr lang="es-ES"/>
          </a:p>
        </p:txBody>
      </p:sp>
      <p:sp>
        <p:nvSpPr>
          <p:cNvPr id="31755" name="Rectangle 2059"/>
          <p:cNvSpPr>
            <a:spLocks noGrp="1" noChangeArrowheads="1"/>
          </p:cNvSpPr>
          <p:nvPr>
            <p:ph type="ftr" sz="quarter" idx="3"/>
          </p:nvPr>
        </p:nvSpPr>
        <p:spPr>
          <a:xfrm>
            <a:off x="3136900" y="6154738"/>
            <a:ext cx="2895600" cy="457200"/>
          </a:xfrm>
        </p:spPr>
        <p:txBody>
          <a:bodyPr/>
          <a:lstStyle>
            <a:lvl1pPr>
              <a:defRPr/>
            </a:lvl1pPr>
          </a:lstStyle>
          <a:p>
            <a:endParaRPr lang="es-ES"/>
          </a:p>
        </p:txBody>
      </p:sp>
      <p:sp>
        <p:nvSpPr>
          <p:cNvPr id="31756" name="Rectangle 2060"/>
          <p:cNvSpPr>
            <a:spLocks noGrp="1" noChangeArrowheads="1"/>
          </p:cNvSpPr>
          <p:nvPr>
            <p:ph type="sldNum" sz="quarter" idx="4"/>
          </p:nvPr>
        </p:nvSpPr>
        <p:spPr>
          <a:xfrm>
            <a:off x="6565900" y="6154738"/>
            <a:ext cx="1905000" cy="457200"/>
          </a:xfrm>
        </p:spPr>
        <p:txBody>
          <a:bodyPr/>
          <a:lstStyle>
            <a:lvl1pPr>
              <a:defRPr/>
            </a:lvl1pPr>
          </a:lstStyle>
          <a:p>
            <a:fld id="{08EA624D-4432-47BF-AB48-973F867C066D}" type="slidenum">
              <a:rPr lang="es-ES"/>
              <a:pPr/>
              <a:t>‹Nº›</a:t>
            </a:fld>
            <a:endParaRPr lang="es-ES"/>
          </a:p>
        </p:txBody>
      </p:sp>
      <p:grpSp>
        <p:nvGrpSpPr>
          <p:cNvPr id="31757" name="Group 2061"/>
          <p:cNvGrpSpPr>
            <a:grpSpLocks/>
          </p:cNvGrpSpPr>
          <p:nvPr/>
        </p:nvGrpSpPr>
        <p:grpSpPr bwMode="auto">
          <a:xfrm>
            <a:off x="609600" y="3324225"/>
            <a:ext cx="8001000" cy="374650"/>
            <a:chOff x="384" y="2094"/>
            <a:chExt cx="5040" cy="236"/>
          </a:xfrm>
        </p:grpSpPr>
        <p:sp>
          <p:nvSpPr>
            <p:cNvPr id="31758" name="Rectangle 2062"/>
            <p:cNvSpPr>
              <a:spLocks noChangeArrowheads="1"/>
            </p:cNvSpPr>
            <p:nvPr/>
          </p:nvSpPr>
          <p:spPr bwMode="auto">
            <a:xfrm>
              <a:off x="384" y="2186"/>
              <a:ext cx="5040" cy="144"/>
            </a:xfrm>
            <a:prstGeom prst="rect">
              <a:avLst/>
            </a:prstGeom>
            <a:solidFill>
              <a:schemeClr val="bg2"/>
            </a:solidFill>
            <a:ln w="9525">
              <a:noFill/>
              <a:miter lim="800000"/>
              <a:headEnd/>
              <a:tailEnd/>
            </a:ln>
            <a:effectLst/>
          </p:spPr>
          <p:txBody>
            <a:bodyPr wrap="none" anchor="ctr"/>
            <a:lstStyle/>
            <a:p>
              <a:endParaRPr lang="es-EC"/>
            </a:p>
          </p:txBody>
        </p:sp>
        <p:sp>
          <p:nvSpPr>
            <p:cNvPr id="31759" name="Rectangle 2063"/>
            <p:cNvSpPr>
              <a:spLocks noChangeArrowheads="1"/>
            </p:cNvSpPr>
            <p:nvPr/>
          </p:nvSpPr>
          <p:spPr bwMode="auto">
            <a:xfrm>
              <a:off x="388" y="2094"/>
              <a:ext cx="4941" cy="175"/>
            </a:xfrm>
            <a:prstGeom prst="rect">
              <a:avLst/>
            </a:prstGeom>
            <a:gradFill rotWithShape="0">
              <a:gsLst>
                <a:gs pos="0">
                  <a:srgbClr val="E6DCAC"/>
                </a:gs>
                <a:gs pos="12000">
                  <a:srgbClr val="E6D78A"/>
                </a:gs>
                <a:gs pos="30000">
                  <a:srgbClr val="C7AC4C"/>
                </a:gs>
                <a:gs pos="45000">
                  <a:srgbClr val="E6D78A"/>
                </a:gs>
                <a:gs pos="77000">
                  <a:srgbClr val="C7AC4C"/>
                </a:gs>
                <a:gs pos="100000">
                  <a:srgbClr val="E6DCAC"/>
                </a:gs>
              </a:gsLst>
              <a:lin ang="2700000" scaled="1"/>
            </a:gradFill>
            <a:ln w="12700">
              <a:solidFill>
                <a:schemeClr val="folHlink"/>
              </a:solidFill>
              <a:miter lim="800000"/>
              <a:headEnd/>
              <a:tailEnd/>
            </a:ln>
            <a:effectLst/>
          </p:spPr>
          <p:txBody>
            <a:bodyPr wrap="none" anchor="ctr"/>
            <a:lstStyle/>
            <a:p>
              <a:endParaRPr lang="es-EC"/>
            </a:p>
          </p:txBody>
        </p:sp>
        <p:sp>
          <p:nvSpPr>
            <p:cNvPr id="31760" name="Line 2064"/>
            <p:cNvSpPr>
              <a:spLocks noChangeShapeType="1"/>
            </p:cNvSpPr>
            <p:nvPr/>
          </p:nvSpPr>
          <p:spPr bwMode="auto">
            <a:xfrm>
              <a:off x="392" y="2138"/>
              <a:ext cx="4939" cy="0"/>
            </a:xfrm>
            <a:prstGeom prst="line">
              <a:avLst/>
            </a:prstGeom>
            <a:noFill/>
            <a:ln w="12700">
              <a:solidFill>
                <a:schemeClr val="folHlink"/>
              </a:solidFill>
              <a:round/>
              <a:headEnd type="none" w="sm" len="sm"/>
              <a:tailEnd type="none" w="sm" len="sm"/>
            </a:ln>
            <a:effectLst/>
          </p:spPr>
          <p:txBody>
            <a:bodyPr wrap="none" anchor="ctr"/>
            <a:lstStyle/>
            <a:p>
              <a:endParaRPr lang="es-EC"/>
            </a:p>
          </p:txBody>
        </p:sp>
        <p:sp>
          <p:nvSpPr>
            <p:cNvPr id="31761" name="Line 2065"/>
            <p:cNvSpPr>
              <a:spLocks noChangeShapeType="1"/>
            </p:cNvSpPr>
            <p:nvPr/>
          </p:nvSpPr>
          <p:spPr bwMode="auto">
            <a:xfrm>
              <a:off x="392" y="2186"/>
              <a:ext cx="4939" cy="0"/>
            </a:xfrm>
            <a:prstGeom prst="line">
              <a:avLst/>
            </a:prstGeom>
            <a:noFill/>
            <a:ln w="12700">
              <a:solidFill>
                <a:schemeClr val="folHlink"/>
              </a:solidFill>
              <a:round/>
              <a:headEnd type="none" w="sm" len="sm"/>
              <a:tailEnd type="none" w="sm" len="sm"/>
            </a:ln>
            <a:effectLst/>
          </p:spPr>
          <p:txBody>
            <a:bodyPr wrap="none" anchor="ctr"/>
            <a:lstStyle/>
            <a:p>
              <a:endParaRPr lang="es-EC"/>
            </a:p>
          </p:txBody>
        </p:sp>
        <p:sp>
          <p:nvSpPr>
            <p:cNvPr id="31762" name="Line 2066"/>
            <p:cNvSpPr>
              <a:spLocks noChangeShapeType="1"/>
            </p:cNvSpPr>
            <p:nvPr/>
          </p:nvSpPr>
          <p:spPr bwMode="auto">
            <a:xfrm>
              <a:off x="392" y="2234"/>
              <a:ext cx="4939" cy="0"/>
            </a:xfrm>
            <a:prstGeom prst="line">
              <a:avLst/>
            </a:prstGeom>
            <a:noFill/>
            <a:ln w="12700">
              <a:solidFill>
                <a:schemeClr val="folHlink"/>
              </a:solidFill>
              <a:round/>
              <a:headEnd type="none" w="sm" len="sm"/>
              <a:tailEnd type="none" w="sm" len="sm"/>
            </a:ln>
            <a:effectLst/>
          </p:spPr>
          <p:txBody>
            <a:bodyPr wrap="none" anchor="ctr"/>
            <a:lstStyle/>
            <a:p>
              <a:endParaRPr lang="es-EC"/>
            </a:p>
          </p:txBody>
        </p:sp>
        <p:sp>
          <p:nvSpPr>
            <p:cNvPr id="31763" name="Line 2067"/>
            <p:cNvSpPr>
              <a:spLocks noChangeShapeType="1"/>
            </p:cNvSpPr>
            <p:nvPr/>
          </p:nvSpPr>
          <p:spPr bwMode="auto">
            <a:xfrm>
              <a:off x="392" y="2129"/>
              <a:ext cx="4939" cy="0"/>
            </a:xfrm>
            <a:prstGeom prst="line">
              <a:avLst/>
            </a:prstGeom>
            <a:noFill/>
            <a:ln w="12700">
              <a:solidFill>
                <a:schemeClr val="tx2"/>
              </a:solidFill>
              <a:round/>
              <a:headEnd type="none" w="sm" len="sm"/>
              <a:tailEnd type="none" w="sm" len="sm"/>
            </a:ln>
            <a:effectLst/>
          </p:spPr>
          <p:txBody>
            <a:bodyPr wrap="none" anchor="ctr"/>
            <a:lstStyle/>
            <a:p>
              <a:endParaRPr lang="es-EC"/>
            </a:p>
          </p:txBody>
        </p:sp>
        <p:sp>
          <p:nvSpPr>
            <p:cNvPr id="31764" name="Line 2068"/>
            <p:cNvSpPr>
              <a:spLocks noChangeShapeType="1"/>
            </p:cNvSpPr>
            <p:nvPr/>
          </p:nvSpPr>
          <p:spPr bwMode="auto">
            <a:xfrm>
              <a:off x="392" y="2177"/>
              <a:ext cx="4939" cy="0"/>
            </a:xfrm>
            <a:prstGeom prst="line">
              <a:avLst/>
            </a:prstGeom>
            <a:noFill/>
            <a:ln w="12700">
              <a:solidFill>
                <a:schemeClr val="tx2"/>
              </a:solidFill>
              <a:round/>
              <a:headEnd type="none" w="sm" len="sm"/>
              <a:tailEnd type="none" w="sm" len="sm"/>
            </a:ln>
            <a:effectLst/>
          </p:spPr>
          <p:txBody>
            <a:bodyPr wrap="none" anchor="ctr"/>
            <a:lstStyle/>
            <a:p>
              <a:endParaRPr lang="es-EC"/>
            </a:p>
          </p:txBody>
        </p:sp>
        <p:sp>
          <p:nvSpPr>
            <p:cNvPr id="31765" name="Line 2069"/>
            <p:cNvSpPr>
              <a:spLocks noChangeShapeType="1"/>
            </p:cNvSpPr>
            <p:nvPr/>
          </p:nvSpPr>
          <p:spPr bwMode="auto">
            <a:xfrm>
              <a:off x="392" y="2225"/>
              <a:ext cx="4939" cy="0"/>
            </a:xfrm>
            <a:prstGeom prst="line">
              <a:avLst/>
            </a:prstGeom>
            <a:noFill/>
            <a:ln w="12700">
              <a:solidFill>
                <a:schemeClr val="tx2"/>
              </a:solidFill>
              <a:round/>
              <a:headEnd type="none" w="sm" len="sm"/>
              <a:tailEnd type="none" w="sm" len="sm"/>
            </a:ln>
            <a:effectLst/>
          </p:spPr>
          <p:txBody>
            <a:bodyPr wrap="none" anchor="ctr"/>
            <a:lstStyle/>
            <a:p>
              <a:endParaRPr lang="es-EC"/>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9DEAA9F-C790-43D6-9420-FA9E1353265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24625" y="350838"/>
            <a:ext cx="1946275" cy="542925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350838"/>
            <a:ext cx="5686425" cy="54292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8A8820C-61C8-43A2-ABBD-FB5B80905ED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87A32AB-03B2-4DBB-B057-991E30867AE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E7E8F0-ED7F-4C18-97FF-7F17D05F5380}"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985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60900" y="16652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F340E24-EE8B-40BB-A6E4-316C5B8D0150}"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2CC7FFCB-5C39-4F43-A9D8-3A99AE895CD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6FB17F5-F265-4ECC-A832-E92D099DC52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273DCD1-0F1B-4F23-877B-812E74585C46}"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3B3C870-BB61-4811-AE47-F4A4BCB472DC}"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52F0C97-A1EC-4893-A56B-0E613E2D8BF6}"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38100" y="-12700"/>
            <a:ext cx="9239250" cy="6940550"/>
            <a:chOff x="-12" y="-10"/>
            <a:chExt cx="5820" cy="4372"/>
          </a:xfrm>
        </p:grpSpPr>
        <p:sp>
          <p:nvSpPr>
            <p:cNvPr id="30723" name="Rectangle 3"/>
            <p:cNvSpPr>
              <a:spLocks noChangeArrowheads="1"/>
            </p:cNvSpPr>
            <p:nvPr userDrawn="1"/>
          </p:nvSpPr>
          <p:spPr bwMode="invGray">
            <a:xfrm>
              <a:off x="5520" y="-8"/>
              <a:ext cx="287" cy="4364"/>
            </a:xfrm>
            <a:prstGeom prst="rect">
              <a:avLst/>
            </a:prstGeom>
            <a:gradFill rotWithShape="0">
              <a:gsLst>
                <a:gs pos="0">
                  <a:schemeClr val="bg2"/>
                </a:gs>
                <a:gs pos="100000">
                  <a:srgbClr val="006600"/>
                </a:gs>
              </a:gsLst>
              <a:lin ang="0" scaled="1"/>
            </a:gradFill>
            <a:ln w="9525">
              <a:noFill/>
              <a:miter lim="800000"/>
              <a:headEnd/>
              <a:tailEnd/>
            </a:ln>
            <a:effectLst/>
          </p:spPr>
          <p:txBody>
            <a:bodyPr wrap="none" anchor="ctr"/>
            <a:lstStyle/>
            <a:p>
              <a:endParaRPr lang="es-EC"/>
            </a:p>
          </p:txBody>
        </p:sp>
        <p:sp>
          <p:nvSpPr>
            <p:cNvPr id="30724" name="Rectangle 4"/>
            <p:cNvSpPr>
              <a:spLocks noChangeArrowheads="1"/>
            </p:cNvSpPr>
            <p:nvPr userDrawn="1"/>
          </p:nvSpPr>
          <p:spPr bwMode="invGray">
            <a:xfrm>
              <a:off x="-8" y="-8"/>
              <a:ext cx="288" cy="4368"/>
            </a:xfrm>
            <a:prstGeom prst="rect">
              <a:avLst/>
            </a:prstGeom>
            <a:gradFill rotWithShape="0">
              <a:gsLst>
                <a:gs pos="0">
                  <a:srgbClr val="006600"/>
                </a:gs>
                <a:gs pos="100000">
                  <a:schemeClr val="bg2"/>
                </a:gs>
              </a:gsLst>
              <a:lin ang="0" scaled="1"/>
            </a:gradFill>
            <a:ln w="9525">
              <a:noFill/>
              <a:miter lim="800000"/>
              <a:headEnd/>
              <a:tailEnd/>
            </a:ln>
            <a:effectLst/>
          </p:spPr>
          <p:txBody>
            <a:bodyPr wrap="none" anchor="ctr"/>
            <a:lstStyle/>
            <a:p>
              <a:endParaRPr lang="es-EC"/>
            </a:p>
          </p:txBody>
        </p:sp>
        <p:sp>
          <p:nvSpPr>
            <p:cNvPr id="30725" name="AutoShape 5"/>
            <p:cNvSpPr>
              <a:spLocks noChangeArrowheads="1"/>
            </p:cNvSpPr>
            <p:nvPr userDrawn="1"/>
          </p:nvSpPr>
          <p:spPr bwMode="invGray">
            <a:xfrm rot="-10800000" flipH="1" flipV="1">
              <a:off x="2" y="-10"/>
              <a:ext cx="5798" cy="288"/>
            </a:xfrm>
            <a:custGeom>
              <a:avLst/>
              <a:gdLst>
                <a:gd name="G0" fmla="+- 1089 0 0"/>
                <a:gd name="G1" fmla="+- 21600 0 1089"/>
                <a:gd name="G2" fmla="*/ 1089 1 2"/>
                <a:gd name="G3" fmla="+- 21600 0 G2"/>
                <a:gd name="G4" fmla="+/ 1089 21600 2"/>
                <a:gd name="G5" fmla="+/ G1 0 2"/>
                <a:gd name="G6" fmla="*/ 21600 21600 1089"/>
                <a:gd name="G7" fmla="*/ G6 1 2"/>
                <a:gd name="G8" fmla="+- 21600 0 G7"/>
                <a:gd name="G9" fmla="*/ 21600 1 2"/>
                <a:gd name="G10" fmla="+- 1089 0 G9"/>
                <a:gd name="G11" fmla="?: G10 G8 0"/>
                <a:gd name="G12" fmla="?: G10 G7 21600"/>
                <a:gd name="T0" fmla="*/ 21055 w 21600"/>
                <a:gd name="T1" fmla="*/ 10800 h 21600"/>
                <a:gd name="T2" fmla="*/ 10800 w 21600"/>
                <a:gd name="T3" fmla="*/ 21600 h 21600"/>
                <a:gd name="T4" fmla="*/ 545 w 21600"/>
                <a:gd name="T5" fmla="*/ 10800 h 21600"/>
                <a:gd name="T6" fmla="*/ 10800 w 21600"/>
                <a:gd name="T7" fmla="*/ 0 h 21600"/>
                <a:gd name="T8" fmla="*/ 2345 w 21600"/>
                <a:gd name="T9" fmla="*/ 2345 h 21600"/>
                <a:gd name="T10" fmla="*/ 19255 w 21600"/>
                <a:gd name="T11" fmla="*/ 19255 h 21600"/>
              </a:gdLst>
              <a:ahLst/>
              <a:cxnLst>
                <a:cxn ang="0">
                  <a:pos x="T0" y="T1"/>
                </a:cxn>
                <a:cxn ang="0">
                  <a:pos x="T2" y="T3"/>
                </a:cxn>
                <a:cxn ang="0">
                  <a:pos x="T4" y="T5"/>
                </a:cxn>
                <a:cxn ang="0">
                  <a:pos x="T6" y="T7"/>
                </a:cxn>
              </a:cxnLst>
              <a:rect l="T8" t="T9" r="T10" b="T11"/>
              <a:pathLst>
                <a:path w="21600" h="21600">
                  <a:moveTo>
                    <a:pt x="0" y="0"/>
                  </a:moveTo>
                  <a:lnTo>
                    <a:pt x="1089" y="21600"/>
                  </a:lnTo>
                  <a:lnTo>
                    <a:pt x="20511" y="21600"/>
                  </a:lnTo>
                  <a:lnTo>
                    <a:pt x="21600" y="0"/>
                  </a:lnTo>
                  <a:close/>
                </a:path>
              </a:pathLst>
            </a:custGeom>
            <a:gradFill rotWithShape="0">
              <a:gsLst>
                <a:gs pos="0">
                  <a:srgbClr val="006600"/>
                </a:gs>
                <a:gs pos="100000">
                  <a:schemeClr val="bg2"/>
                </a:gs>
              </a:gsLst>
              <a:lin ang="5400000" scaled="1"/>
            </a:gradFill>
            <a:ln w="9525">
              <a:noFill/>
              <a:miter lim="800000"/>
              <a:headEnd/>
              <a:tailEnd/>
            </a:ln>
            <a:effectLst/>
          </p:spPr>
          <p:txBody>
            <a:bodyPr wrap="none" anchor="ctr"/>
            <a:lstStyle/>
            <a:p>
              <a:endParaRPr lang="es-EC"/>
            </a:p>
          </p:txBody>
        </p:sp>
        <p:sp>
          <p:nvSpPr>
            <p:cNvPr id="30726" name="AutoShape 6"/>
            <p:cNvSpPr>
              <a:spLocks noChangeArrowheads="1"/>
            </p:cNvSpPr>
            <p:nvPr userDrawn="1"/>
          </p:nvSpPr>
          <p:spPr bwMode="invGray">
            <a:xfrm flipV="1">
              <a:off x="-12" y="4072"/>
              <a:ext cx="5820" cy="290"/>
            </a:xfrm>
            <a:custGeom>
              <a:avLst/>
              <a:gdLst>
                <a:gd name="G0" fmla="+- 1100 0 0"/>
                <a:gd name="G1" fmla="+- 21600 0 1100"/>
                <a:gd name="G2" fmla="*/ 1100 1 2"/>
                <a:gd name="G3" fmla="+- 21600 0 G2"/>
                <a:gd name="G4" fmla="+/ 1100 21600 2"/>
                <a:gd name="G5" fmla="+/ G1 0 2"/>
                <a:gd name="G6" fmla="*/ 21600 21600 1100"/>
                <a:gd name="G7" fmla="*/ G6 1 2"/>
                <a:gd name="G8" fmla="+- 21600 0 G7"/>
                <a:gd name="G9" fmla="*/ 21600 1 2"/>
                <a:gd name="G10" fmla="+- 1100 0 G9"/>
                <a:gd name="G11" fmla="?: G10 G8 0"/>
                <a:gd name="G12" fmla="?: G10 G7 21600"/>
                <a:gd name="T0" fmla="*/ 21050 w 21600"/>
                <a:gd name="T1" fmla="*/ 10800 h 21600"/>
                <a:gd name="T2" fmla="*/ 10800 w 21600"/>
                <a:gd name="T3" fmla="*/ 21600 h 21600"/>
                <a:gd name="T4" fmla="*/ 550 w 21600"/>
                <a:gd name="T5" fmla="*/ 10800 h 21600"/>
                <a:gd name="T6" fmla="*/ 10800 w 21600"/>
                <a:gd name="T7" fmla="*/ 0 h 21600"/>
                <a:gd name="T8" fmla="*/ 2350 w 21600"/>
                <a:gd name="T9" fmla="*/ 2350 h 21600"/>
                <a:gd name="T10" fmla="*/ 19250 w 21600"/>
                <a:gd name="T11" fmla="*/ 19250 h 21600"/>
              </a:gdLst>
              <a:ahLst/>
              <a:cxnLst>
                <a:cxn ang="0">
                  <a:pos x="T0" y="T1"/>
                </a:cxn>
                <a:cxn ang="0">
                  <a:pos x="T2" y="T3"/>
                </a:cxn>
                <a:cxn ang="0">
                  <a:pos x="T4" y="T5"/>
                </a:cxn>
                <a:cxn ang="0">
                  <a:pos x="T6" y="T7"/>
                </a:cxn>
              </a:cxnLst>
              <a:rect l="T8" t="T9" r="T10" b="T11"/>
              <a:pathLst>
                <a:path w="21600" h="21600">
                  <a:moveTo>
                    <a:pt x="0" y="0"/>
                  </a:moveTo>
                  <a:lnTo>
                    <a:pt x="1100" y="21600"/>
                  </a:lnTo>
                  <a:lnTo>
                    <a:pt x="20500" y="21600"/>
                  </a:lnTo>
                  <a:lnTo>
                    <a:pt x="21600" y="0"/>
                  </a:lnTo>
                  <a:close/>
                </a:path>
              </a:pathLst>
            </a:custGeom>
            <a:gradFill rotWithShape="0">
              <a:gsLst>
                <a:gs pos="0">
                  <a:schemeClr val="bg2"/>
                </a:gs>
                <a:gs pos="100000">
                  <a:srgbClr val="006600"/>
                </a:gs>
              </a:gsLst>
              <a:lin ang="5400000" scaled="1"/>
            </a:gradFill>
            <a:ln w="9525">
              <a:noFill/>
              <a:miter lim="800000"/>
              <a:headEnd/>
              <a:tailEnd/>
            </a:ln>
            <a:effectLst/>
          </p:spPr>
          <p:txBody>
            <a:bodyPr wrap="none" anchor="ctr"/>
            <a:lstStyle/>
            <a:p>
              <a:endParaRPr lang="es-EC"/>
            </a:p>
          </p:txBody>
        </p:sp>
        <p:sp>
          <p:nvSpPr>
            <p:cNvPr id="30727" name="Rectangle 7" descr="Green marble"/>
            <p:cNvSpPr>
              <a:spLocks noChangeArrowheads="1"/>
            </p:cNvSpPr>
            <p:nvPr userDrawn="1"/>
          </p:nvSpPr>
          <p:spPr bwMode="invGray">
            <a:xfrm>
              <a:off x="184" y="176"/>
              <a:ext cx="5432" cy="3988"/>
            </a:xfrm>
            <a:prstGeom prst="rect">
              <a:avLst/>
            </a:prstGeom>
            <a:blipFill dpi="0" rotWithShape="0">
              <a:blip r:embed="rId13"/>
              <a:srcRect/>
              <a:tile tx="0" ty="0" sx="100000" sy="100000" flip="none" algn="tl"/>
            </a:blipFill>
            <a:ln w="12700">
              <a:noFill/>
              <a:miter lim="800000"/>
              <a:headEnd type="none" w="sm" len="sm"/>
              <a:tailEnd type="none" w="sm" len="sm"/>
            </a:ln>
            <a:effectLst/>
          </p:spPr>
          <p:txBody>
            <a:bodyPr wrap="none" anchor="ctr"/>
            <a:lstStyle/>
            <a:p>
              <a:endParaRPr lang="es-EC"/>
            </a:p>
          </p:txBody>
        </p:sp>
      </p:grpSp>
      <p:sp>
        <p:nvSpPr>
          <p:cNvPr id="30728" name="Rectangle 8"/>
          <p:cNvSpPr>
            <a:spLocks noGrp="1" noChangeArrowheads="1"/>
          </p:cNvSpPr>
          <p:nvPr>
            <p:ph type="title"/>
          </p:nvPr>
        </p:nvSpPr>
        <p:spPr bwMode="auto">
          <a:xfrm>
            <a:off x="685800" y="3508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30729" name="Rectangle 9"/>
          <p:cNvSpPr>
            <a:spLocks noGrp="1" noChangeArrowheads="1"/>
          </p:cNvSpPr>
          <p:nvPr>
            <p:ph type="body" idx="1"/>
          </p:nvPr>
        </p:nvSpPr>
        <p:spPr bwMode="auto">
          <a:xfrm>
            <a:off x="698500" y="16652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730" name="Rectangle 10"/>
          <p:cNvSpPr>
            <a:spLocks noGrp="1" noChangeArrowheads="1"/>
          </p:cNvSpPr>
          <p:nvPr>
            <p:ph type="dt" sz="half" idx="2"/>
          </p:nvPr>
        </p:nvSpPr>
        <p:spPr bwMode="auto">
          <a:xfrm>
            <a:off x="6858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endParaRPr lang="es-ES"/>
          </a:p>
        </p:txBody>
      </p:sp>
      <p:sp>
        <p:nvSpPr>
          <p:cNvPr id="30731" name="Rectangle 11"/>
          <p:cNvSpPr>
            <a:spLocks noGrp="1" noChangeArrowheads="1"/>
          </p:cNvSpPr>
          <p:nvPr>
            <p:ph type="ftr" sz="quarter" idx="3"/>
          </p:nvPr>
        </p:nvSpPr>
        <p:spPr bwMode="auto">
          <a:xfrm>
            <a:off x="3124200" y="616585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endParaRPr lang="es-ES"/>
          </a:p>
        </p:txBody>
      </p:sp>
      <p:sp>
        <p:nvSpPr>
          <p:cNvPr id="30732" name="Rectangle 12"/>
          <p:cNvSpPr>
            <a:spLocks noGrp="1" noChangeArrowheads="1"/>
          </p:cNvSpPr>
          <p:nvPr>
            <p:ph type="sldNum" sz="quarter" idx="4"/>
          </p:nvPr>
        </p:nvSpPr>
        <p:spPr bwMode="auto">
          <a:xfrm>
            <a:off x="6553200" y="616585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solidFill>
                  <a:schemeClr val="tx1"/>
                </a:solidFill>
              </a:defRPr>
            </a:lvl1pPr>
          </a:lstStyle>
          <a:p>
            <a:fld id="{07775F93-A31E-40C7-9C69-CCF9CAD6F5FD}"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lr>
          <a:schemeClr val="tx2"/>
        </a:buClr>
        <a:buSzPct val="115000"/>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SzPct val="115000"/>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SzPct val="110000"/>
        <a:buChar char="•"/>
        <a:defRPr sz="2000">
          <a:solidFill>
            <a:schemeClr val="tx1"/>
          </a:solidFill>
          <a:latin typeface="+mn-lt"/>
        </a:defRPr>
      </a:lvl5pPr>
      <a:lvl6pPr marL="2514600" indent="-228600" algn="l" rtl="0" fontAlgn="base">
        <a:spcBef>
          <a:spcPct val="20000"/>
        </a:spcBef>
        <a:spcAft>
          <a:spcPct val="0"/>
        </a:spcAft>
        <a:buClr>
          <a:schemeClr val="tx2"/>
        </a:buClr>
        <a:buSzPct val="110000"/>
        <a:buChar char="•"/>
        <a:defRPr sz="2000">
          <a:solidFill>
            <a:schemeClr val="tx1"/>
          </a:solidFill>
          <a:latin typeface="+mn-lt"/>
        </a:defRPr>
      </a:lvl6pPr>
      <a:lvl7pPr marL="2971800" indent="-228600" algn="l" rtl="0" fontAlgn="base">
        <a:spcBef>
          <a:spcPct val="20000"/>
        </a:spcBef>
        <a:spcAft>
          <a:spcPct val="0"/>
        </a:spcAft>
        <a:buClr>
          <a:schemeClr val="tx2"/>
        </a:buClr>
        <a:buSzPct val="110000"/>
        <a:buChar char="•"/>
        <a:defRPr sz="2000">
          <a:solidFill>
            <a:schemeClr val="tx1"/>
          </a:solidFill>
          <a:latin typeface="+mn-lt"/>
        </a:defRPr>
      </a:lvl7pPr>
      <a:lvl8pPr marL="3429000" indent="-228600" algn="l" rtl="0" fontAlgn="base">
        <a:spcBef>
          <a:spcPct val="20000"/>
        </a:spcBef>
        <a:spcAft>
          <a:spcPct val="0"/>
        </a:spcAft>
        <a:buClr>
          <a:schemeClr val="tx2"/>
        </a:buClr>
        <a:buSzPct val="110000"/>
        <a:buChar char="•"/>
        <a:defRPr sz="2000">
          <a:solidFill>
            <a:schemeClr val="tx1"/>
          </a:solidFill>
          <a:latin typeface="+mn-lt"/>
        </a:defRPr>
      </a:lvl8pPr>
      <a:lvl9pPr marL="3886200" indent="-228600" algn="l" rtl="0" fontAlgn="base">
        <a:spcBef>
          <a:spcPct val="20000"/>
        </a:spcBef>
        <a:spcAft>
          <a:spcPct val="0"/>
        </a:spcAft>
        <a:buClr>
          <a:schemeClr val="tx2"/>
        </a:buClr>
        <a:buSzPct val="110000"/>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4" name="Rectangle 6"/>
          <p:cNvSpPr>
            <a:spLocks noGrp="1" noChangeArrowheads="1"/>
          </p:cNvSpPr>
          <p:nvPr>
            <p:ph type="ctrTitle"/>
          </p:nvPr>
        </p:nvSpPr>
        <p:spPr>
          <a:xfrm>
            <a:off x="609600" y="762000"/>
            <a:ext cx="7772400" cy="3124200"/>
          </a:xfrm>
        </p:spPr>
        <p:txBody>
          <a:bodyPr/>
          <a:lstStyle/>
          <a:p>
            <a:r>
              <a:rPr lang="es-ES_tradnl" sz="3200"/>
              <a:t>II JORNADAS IBEROAMERICANAS SOBRE</a:t>
            </a:r>
            <a:br>
              <a:rPr lang="es-ES_tradnl" sz="3200"/>
            </a:br>
            <a:r>
              <a:rPr lang="es-ES_tradnl" sz="3200"/>
              <a:t>“CARACTERIZACIÒN Y NORMALIZACIÓN DE MATERIALES DE CONSTRUCCIÓN”</a:t>
            </a:r>
            <a:br>
              <a:rPr lang="es-ES_tradnl" sz="3200"/>
            </a:br>
            <a:r>
              <a:rPr lang="es-ES_tradnl" sz="3200"/>
              <a:t/>
            </a:r>
            <a:br>
              <a:rPr lang="es-ES_tradnl" sz="3200"/>
            </a:br>
            <a:r>
              <a:rPr lang="es-ES_tradnl" sz="2400"/>
              <a:t/>
            </a:r>
            <a:br>
              <a:rPr lang="es-ES_tradnl" sz="2400"/>
            </a:br>
            <a:endParaRPr lang="es-ES" sz="2400"/>
          </a:p>
        </p:txBody>
      </p:sp>
      <p:sp>
        <p:nvSpPr>
          <p:cNvPr id="2056" name="Text Box 8"/>
          <p:cNvSpPr txBox="1">
            <a:spLocks noChangeArrowheads="1"/>
          </p:cNvSpPr>
          <p:nvPr/>
        </p:nvSpPr>
        <p:spPr bwMode="auto">
          <a:xfrm>
            <a:off x="1066800" y="3962400"/>
            <a:ext cx="7010400" cy="2289175"/>
          </a:xfrm>
          <a:prstGeom prst="rect">
            <a:avLst/>
          </a:prstGeom>
          <a:noFill/>
          <a:ln w="9525">
            <a:noFill/>
            <a:miter lim="800000"/>
            <a:headEnd/>
            <a:tailEnd/>
          </a:ln>
          <a:effectLst/>
        </p:spPr>
        <p:txBody>
          <a:bodyPr>
            <a:spAutoFit/>
          </a:bodyPr>
          <a:lstStyle/>
          <a:p>
            <a:r>
              <a:rPr lang="es-ES_tradnl"/>
              <a:t>Ciudad de la Habana – Cuba</a:t>
            </a:r>
          </a:p>
          <a:p>
            <a:endParaRPr lang="es-ES_tradnl"/>
          </a:p>
          <a:p>
            <a:r>
              <a:rPr lang="es-ES_tradnl"/>
              <a:t>Abril 1 al 6 del año 2002</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strips(downLeft)">
                                      <p:cBhvr>
                                        <p:cTn id="7" dur="500"/>
                                        <p:tgtEl>
                                          <p:spTgt spid="2054"/>
                                        </p:tgtEl>
                                      </p:cBhvr>
                                    </p:animEffect>
                                  </p:childTnLst>
                                </p:cTn>
                              </p:par>
                            </p:childTnLst>
                          </p:cTn>
                        </p:par>
                        <p:par>
                          <p:cTn id="8" fill="hold">
                            <p:stCondLst>
                              <p:cond delay="500"/>
                            </p:stCondLst>
                            <p:childTnLst>
                              <p:par>
                                <p:cTn id="9" presetID="2" presetClass="entr" presetSubtype="8" fill="hold" grpId="0" nodeType="afterEffect">
                                  <p:stCondLst>
                                    <p:cond delay="2000"/>
                                  </p:stCondLst>
                                  <p:childTnLst>
                                    <p:set>
                                      <p:cBhvr>
                                        <p:cTn id="10" dur="1" fill="hold">
                                          <p:stCondLst>
                                            <p:cond delay="0"/>
                                          </p:stCondLst>
                                        </p:cTn>
                                        <p:tgtEl>
                                          <p:spTgt spid="2056"/>
                                        </p:tgtEl>
                                        <p:attrNameLst>
                                          <p:attrName>style.visibility</p:attrName>
                                        </p:attrNameLst>
                                      </p:cBhvr>
                                      <p:to>
                                        <p:strVal val="visible"/>
                                      </p:to>
                                    </p:set>
                                    <p:anim calcmode="lin" valueType="num">
                                      <p:cBhvr additive="base">
                                        <p:cTn id="11" dur="500" fill="hold"/>
                                        <p:tgtEl>
                                          <p:spTgt spid="2056"/>
                                        </p:tgtEl>
                                        <p:attrNameLst>
                                          <p:attrName>ppt_x</p:attrName>
                                        </p:attrNameLst>
                                      </p:cBhvr>
                                      <p:tavLst>
                                        <p:tav tm="0">
                                          <p:val>
                                            <p:strVal val="0-#ppt_w/2"/>
                                          </p:val>
                                        </p:tav>
                                        <p:tav tm="100000">
                                          <p:val>
                                            <p:strVal val="#ppt_x"/>
                                          </p:val>
                                        </p:tav>
                                      </p:tavLst>
                                    </p:anim>
                                    <p:anim calcmode="lin" valueType="num">
                                      <p:cBhvr additive="base">
                                        <p:cTn id="12" dur="500" fill="hold"/>
                                        <p:tgtEl>
                                          <p:spTgt spid="20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autoUpdateAnimBg="0"/>
      <p:bldP spid="205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Text Box 7"/>
          <p:cNvSpPr txBox="1">
            <a:spLocks noChangeArrowheads="1"/>
          </p:cNvSpPr>
          <p:nvPr/>
        </p:nvSpPr>
        <p:spPr bwMode="auto">
          <a:xfrm>
            <a:off x="304800" y="381000"/>
            <a:ext cx="8382000" cy="946150"/>
          </a:xfrm>
          <a:prstGeom prst="rect">
            <a:avLst/>
          </a:prstGeom>
          <a:noFill/>
          <a:ln w="9525">
            <a:noFill/>
            <a:miter lim="800000"/>
            <a:headEnd/>
            <a:tailEnd/>
          </a:ln>
          <a:effectLst/>
        </p:spPr>
        <p:txBody>
          <a:bodyPr>
            <a:spAutoFit/>
          </a:bodyPr>
          <a:lstStyle/>
          <a:p>
            <a:pPr algn="ctr"/>
            <a:r>
              <a:rPr lang="es-ES_tradnl" sz="2800" b="1"/>
              <a:t>CARACTERIZACIÓN GEOMECÁNICA  DE  LOS  MATERIALES  DE  CONSTRUCCIÓN</a:t>
            </a:r>
            <a:endParaRPr lang="es-ES" sz="2800" b="1"/>
          </a:p>
        </p:txBody>
      </p:sp>
      <p:sp>
        <p:nvSpPr>
          <p:cNvPr id="16394" name="Text Box 10"/>
          <p:cNvSpPr txBox="1">
            <a:spLocks noChangeArrowheads="1"/>
          </p:cNvSpPr>
          <p:nvPr/>
        </p:nvSpPr>
        <p:spPr bwMode="auto">
          <a:xfrm>
            <a:off x="838200" y="1676400"/>
            <a:ext cx="7924800" cy="1803400"/>
          </a:xfrm>
          <a:prstGeom prst="rect">
            <a:avLst/>
          </a:prstGeom>
          <a:noFill/>
          <a:ln w="9525">
            <a:noFill/>
            <a:miter lim="800000"/>
            <a:headEnd/>
            <a:tailEnd/>
          </a:ln>
          <a:effectLst/>
        </p:spPr>
        <p:txBody>
          <a:bodyPr>
            <a:spAutoFit/>
          </a:bodyPr>
          <a:lstStyle/>
          <a:p>
            <a:r>
              <a:rPr lang="es-ES_tradnl" sz="1600" b="1"/>
              <a:t>NOMBRE DE LA ROCA</a:t>
            </a:r>
            <a:r>
              <a:rPr lang="es-ES_tradnl" sz="1600"/>
              <a:t>:			MICROBRECHA</a:t>
            </a:r>
          </a:p>
          <a:p>
            <a:r>
              <a:rPr lang="es-ES_tradnl" sz="1600" b="1"/>
              <a:t>FORMACIÓN GEOLÓGICA</a:t>
            </a:r>
            <a:r>
              <a:rPr lang="es-ES_tradnl" sz="1600"/>
              <a:t>:			CAYO M.  CAYO S. S.</a:t>
            </a:r>
          </a:p>
          <a:p>
            <a:r>
              <a:rPr lang="es-ES_tradnl" sz="1600" b="1"/>
              <a:t>MUESTRA #</a:t>
            </a:r>
            <a:r>
              <a:rPr lang="es-ES_tradnl" sz="1600"/>
              <a:t>				6B</a:t>
            </a:r>
          </a:p>
          <a:p>
            <a:r>
              <a:rPr lang="es-ES_tradnl" sz="1600" b="1"/>
              <a:t>SITIO DE MUESTREO</a:t>
            </a:r>
            <a:r>
              <a:rPr lang="es-ES_tradnl" sz="1600"/>
              <a:t>:			CORTE “VÍA PERIMETRAL”</a:t>
            </a:r>
          </a:p>
          <a:p>
            <a:r>
              <a:rPr lang="es-ES_tradnl" sz="1600" b="1"/>
              <a:t>COORDENADAS:</a:t>
            </a:r>
            <a:r>
              <a:rPr lang="es-ES_tradnl" sz="1600"/>
              <a:t>				617295 – 9762270</a:t>
            </a:r>
            <a:endParaRPr lang="es-ES" sz="1600"/>
          </a:p>
        </p:txBody>
      </p:sp>
      <p:graphicFrame>
        <p:nvGraphicFramePr>
          <p:cNvPr id="16514" name="Group 130"/>
          <p:cNvGraphicFramePr>
            <a:graphicFrameLocks noGrp="1"/>
          </p:cNvGraphicFramePr>
          <p:nvPr/>
        </p:nvGraphicFramePr>
        <p:xfrm>
          <a:off x="609600" y="3962400"/>
          <a:ext cx="8001000" cy="2092833"/>
        </p:xfrm>
        <a:graphic>
          <a:graphicData uri="http://schemas.openxmlformats.org/drawingml/2006/table">
            <a:tbl>
              <a:tblPr/>
              <a:tblGrid>
                <a:gridCol w="990600"/>
                <a:gridCol w="609600"/>
                <a:gridCol w="609600"/>
                <a:gridCol w="609600"/>
                <a:gridCol w="609600"/>
                <a:gridCol w="685800"/>
                <a:gridCol w="685800"/>
                <a:gridCol w="762000"/>
                <a:gridCol w="838200"/>
                <a:gridCol w="685800"/>
                <a:gridCol w="914400"/>
              </a:tblGrid>
              <a:tr h="0">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PROBETA</a:t>
                      </a: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No.</a:t>
                      </a:r>
                      <a:endParaRPr kumimoji="0" lang="es-ES" sz="1200" b="1"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G</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Gv</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n</a:t>
                      </a: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e</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A</a:t>
                      </a: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 sz="1200" b="1" i="0" u="none" strike="noStrike" cap="none" normalizeH="0" baseline="0" smtClean="0">
                          <a:ln>
                            <a:noFill/>
                          </a:ln>
                          <a:solidFill>
                            <a:schemeClr val="tx1"/>
                          </a:solidFill>
                          <a:effectLst/>
                          <a:latin typeface="Times New Roman" charset="0"/>
                          <a:cs typeface="Times New Roman" charset="0"/>
                          <a:sym typeface="Symbol" pitchFamily="18" charset="2"/>
                        </a:rPr>
                        <a:t></a:t>
                      </a:r>
                      <a:r>
                        <a:rPr kumimoji="0" lang="es-ES" sz="1200" b="1" i="0" u="none" strike="noStrike" cap="none" normalizeH="0" baseline="0" smtClean="0">
                          <a:ln>
                            <a:noFill/>
                          </a:ln>
                          <a:solidFill>
                            <a:schemeClr val="tx1"/>
                          </a:solidFill>
                          <a:effectLst/>
                          <a:latin typeface="Times New Roman" charset="0"/>
                          <a:cs typeface="Times New Roman" charset="0"/>
                        </a:rPr>
                        <a:t>d</a:t>
                      </a: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 sz="1200" b="1" i="0" u="none" strike="noStrike" cap="none" normalizeH="0" baseline="0" smtClean="0">
                          <a:ln>
                            <a:noFill/>
                          </a:ln>
                          <a:solidFill>
                            <a:schemeClr val="tx1"/>
                          </a:solidFill>
                          <a:effectLst/>
                          <a:latin typeface="Times New Roman" charset="0"/>
                          <a:cs typeface="Times New Roman" charset="0"/>
                        </a:rPr>
                        <a:t>gr/cm</a:t>
                      </a:r>
                      <a:r>
                        <a:rPr kumimoji="0" lang="es-ES" sz="1200" b="1" i="0" u="none" strike="noStrike" cap="none" normalizeH="0" baseline="30000" smtClean="0">
                          <a:ln>
                            <a:noFill/>
                          </a:ln>
                          <a:solidFill>
                            <a:schemeClr val="tx1"/>
                          </a:solidFill>
                          <a:effectLst/>
                          <a:latin typeface="Times New Roman" charset="0"/>
                          <a:cs typeface="Times New Roman" charset="0"/>
                        </a:rPr>
                        <a:t>3</a:t>
                      </a:r>
                      <a:r>
                        <a:rPr kumimoji="0" lang="es-ES" sz="1200" b="1" i="0" u="none" strike="noStrike" cap="none" normalizeH="0" baseline="0" smtClean="0">
                          <a:ln>
                            <a:noFill/>
                          </a:ln>
                          <a:solidFill>
                            <a:schemeClr val="tx1"/>
                          </a:solidFill>
                          <a:effectLst/>
                          <a:latin typeface="Times New Roman"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 sz="1200" b="1" i="0" u="none" strike="noStrike" cap="none" normalizeH="0" baseline="0" smtClean="0">
                          <a:ln>
                            <a:noFill/>
                          </a:ln>
                          <a:solidFill>
                            <a:schemeClr val="tx1"/>
                          </a:solidFill>
                          <a:effectLst/>
                          <a:latin typeface="Times New Roman" charset="0"/>
                          <a:cs typeface="Times New Roman" charset="0"/>
                          <a:sym typeface="Symbol" pitchFamily="18" charset="2"/>
                        </a:rPr>
                        <a:t></a:t>
                      </a:r>
                      <a:r>
                        <a:rPr kumimoji="0" lang="es-ES" sz="1200" b="1" i="0" u="none" strike="noStrike" cap="none" normalizeH="0" baseline="30000" smtClean="0">
                          <a:ln>
                            <a:noFill/>
                          </a:ln>
                          <a:solidFill>
                            <a:schemeClr val="tx1"/>
                          </a:solidFill>
                          <a:effectLst/>
                          <a:latin typeface="Times New Roman" charset="0"/>
                          <a:cs typeface="Times New Roman" charset="0"/>
                        </a:rPr>
                        <a:t>3</a:t>
                      </a:r>
                      <a:endParaRPr kumimoji="0" lang="es-ES" sz="1200" b="1" i="0" u="none" strike="noStrike" cap="none" normalizeH="0" baseline="0" smtClean="0">
                        <a:ln>
                          <a:noFill/>
                        </a:ln>
                        <a:solidFill>
                          <a:schemeClr val="tx1"/>
                        </a:solidFill>
                        <a:effectLst/>
                        <a:latin typeface="Times New Roman" charset="0"/>
                        <a:cs typeface="Times New Roman" charset="0"/>
                      </a:endParaRP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 sz="1200" b="1" i="0" u="none" strike="noStrike" cap="none" normalizeH="0" baseline="0" smtClean="0">
                          <a:ln>
                            <a:noFill/>
                          </a:ln>
                          <a:solidFill>
                            <a:schemeClr val="tx1"/>
                          </a:solidFill>
                          <a:effectLst/>
                          <a:latin typeface="Times New Roman" charset="0"/>
                          <a:cs typeface="Times New Roman" charset="0"/>
                        </a:rPr>
                        <a:t>gr/cm</a:t>
                      </a:r>
                      <a:r>
                        <a:rPr kumimoji="0" lang="es-ES" sz="1200" b="1" i="0" u="none" strike="noStrike" cap="none" normalizeH="0" baseline="30000" smtClean="0">
                          <a:ln>
                            <a:noFill/>
                          </a:ln>
                          <a:solidFill>
                            <a:schemeClr val="tx1"/>
                          </a:solidFill>
                          <a:effectLst/>
                          <a:latin typeface="Times New Roman" charset="0"/>
                          <a:cs typeface="Times New Roman" charset="0"/>
                        </a:rPr>
                        <a:t>3</a:t>
                      </a:r>
                      <a:r>
                        <a:rPr kumimoji="0" lang="es-ES" sz="1200" b="1" i="0" u="none" strike="noStrike" cap="none" normalizeH="0" baseline="0" smtClean="0">
                          <a:ln>
                            <a:noFill/>
                          </a:ln>
                          <a:solidFill>
                            <a:schemeClr val="tx1"/>
                          </a:solidFill>
                          <a:effectLst/>
                          <a:latin typeface="Times New Roman"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 typeface="Symbol" pitchFamily="18" charset="2"/>
                        <a:buNone/>
                        <a:tabLst/>
                      </a:pPr>
                      <a:r>
                        <a:rPr kumimoji="0" lang="es-ES" sz="1200" b="1" i="0" u="none" strike="noStrike" cap="none" normalizeH="0" baseline="0" smtClean="0">
                          <a:ln>
                            <a:noFill/>
                          </a:ln>
                          <a:solidFill>
                            <a:schemeClr val="tx1"/>
                          </a:solidFill>
                          <a:effectLst/>
                          <a:latin typeface="Times New Roman" charset="0"/>
                          <a:cs typeface="Times New Roman" charset="0"/>
                          <a:sym typeface="Symbol" pitchFamily="18" charset="2"/>
                        </a:rPr>
                        <a:t></a:t>
                      </a:r>
                      <a:r>
                        <a:rPr kumimoji="0" lang="es-ES" sz="1200" b="1" i="0" u="none" strike="noStrike" cap="none" normalizeH="0" baseline="0" smtClean="0">
                          <a:ln>
                            <a:noFill/>
                          </a:ln>
                          <a:solidFill>
                            <a:schemeClr val="tx1"/>
                          </a:solidFill>
                          <a:effectLst/>
                          <a:latin typeface="Times New Roman" charset="0"/>
                          <a:cs typeface="Times New Roman" charset="0"/>
                        </a:rPr>
                        <a:t> sat</a:t>
                      </a:r>
                    </a:p>
                    <a:p>
                      <a:pPr marL="0" marR="0" lvl="0" indent="0" algn="ctr" defTabSz="914400" rtl="0" eaLnBrk="1" fontAlgn="base" latinLnBrk="0" hangingPunct="1">
                        <a:lnSpc>
                          <a:spcPct val="100000"/>
                        </a:lnSpc>
                        <a:spcBef>
                          <a:spcPct val="20000"/>
                        </a:spcBef>
                        <a:spcAft>
                          <a:spcPct val="0"/>
                        </a:spcAft>
                        <a:buClr>
                          <a:schemeClr val="tx2"/>
                        </a:buClr>
                        <a:buSzPct val="115000"/>
                        <a:buFont typeface="Symbol" pitchFamily="18" charset="2"/>
                        <a:buNone/>
                        <a:tabLst/>
                      </a:pPr>
                      <a:r>
                        <a:rPr kumimoji="0" lang="es-ES" sz="1200" b="1" i="0" u="none" strike="noStrike" cap="none" normalizeH="0" baseline="0" smtClean="0">
                          <a:ln>
                            <a:noFill/>
                          </a:ln>
                          <a:solidFill>
                            <a:schemeClr val="tx1"/>
                          </a:solidFill>
                          <a:effectLst/>
                          <a:latin typeface="Times New Roman" charset="0"/>
                          <a:cs typeface="Times New Roman" charset="0"/>
                        </a:rPr>
                        <a:t>gr/cm</a:t>
                      </a:r>
                      <a:r>
                        <a:rPr kumimoji="0" lang="es-ES" sz="1200" b="1" i="0" u="none" strike="noStrike" cap="none" normalizeH="0" baseline="30000" smtClean="0">
                          <a:ln>
                            <a:noFill/>
                          </a:ln>
                          <a:solidFill>
                            <a:schemeClr val="tx1"/>
                          </a:solidFill>
                          <a:effectLst/>
                          <a:latin typeface="Times New Roman" charset="0"/>
                          <a:cs typeface="Times New Roman" charset="0"/>
                        </a:rPr>
                        <a:t>3</a:t>
                      </a:r>
                      <a:r>
                        <a:rPr kumimoji="0" lang="es-ES" sz="1200" b="1" i="0" u="none" strike="noStrike" cap="none" normalizeH="0" baseline="0" smtClean="0">
                          <a:ln>
                            <a:noFill/>
                          </a:ln>
                          <a:solidFill>
                            <a:schemeClr val="tx1"/>
                          </a:solidFill>
                          <a:effectLst/>
                          <a:latin typeface="Times New Roman"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K</a:t>
                      </a:r>
                    </a:p>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Darcy</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1" i="0" u="none" strike="noStrike" cap="none" normalizeH="0" baseline="0" smtClean="0">
                          <a:ln>
                            <a:noFill/>
                          </a:ln>
                          <a:solidFill>
                            <a:schemeClr val="tx1"/>
                          </a:solidFill>
                          <a:effectLst/>
                          <a:latin typeface="Times New Roman" charset="0"/>
                        </a:rPr>
                        <a:t>H</a:t>
                      </a:r>
                      <a:endParaRPr kumimoji="0" lang="es-ES" sz="1200" b="1"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1</a:t>
                      </a:r>
                      <a:endParaRPr kumimoji="0" lang="es-ES" sz="1200" b="0"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2.26</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2.45</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8.30</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0.091</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3.53</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2.26</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1.34</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2.34</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N</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5.5</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a:t>
                      </a:r>
                      <a:endParaRPr kumimoji="0" lang="es-ES" sz="1200" b="0"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2.21</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2.45</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10.76</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0.121</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4.53</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2.21</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1.32</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2.32</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U</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5.5</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3</a:t>
                      </a:r>
                      <a:endParaRPr kumimoji="0" lang="es-ES" sz="1200" b="0"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2.20</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2.40</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8.56</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0.094</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3.60</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2.20</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1.29</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2.29</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L</a:t>
                      </a:r>
                    </a:p>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endParaRPr kumimoji="0" lang="es-ES_tradnl" sz="1200" b="0" i="0" u="none" strike="noStrike" cap="none" normalizeH="0" baseline="0" smtClean="0">
                        <a:ln>
                          <a:noFill/>
                        </a:ln>
                        <a:solidFill>
                          <a:schemeClr val="tx1"/>
                        </a:solidFill>
                        <a:effectLst/>
                        <a:latin typeface="Times New Roman" charset="0"/>
                      </a:endParaRPr>
                    </a:p>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A</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115000"/>
                        <a:buFontTx/>
                        <a:buNone/>
                        <a:tabLst/>
                      </a:pPr>
                      <a:r>
                        <a:rPr kumimoji="0" lang="es-ES_tradnl" sz="1200" b="0" i="0" u="none" strike="noStrike" cap="none" normalizeH="0" baseline="0" smtClean="0">
                          <a:ln>
                            <a:noFill/>
                          </a:ln>
                          <a:solidFill>
                            <a:schemeClr val="tx1"/>
                          </a:solidFill>
                          <a:effectLst/>
                          <a:latin typeface="Times New Roman" charset="0"/>
                        </a:rPr>
                        <a:t>5.5</a:t>
                      </a:r>
                      <a:endParaRPr kumimoji="0" lang="es-ES" sz="12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515" name="Text Box 131"/>
          <p:cNvSpPr txBox="1">
            <a:spLocks noChangeArrowheads="1"/>
          </p:cNvSpPr>
          <p:nvPr/>
        </p:nvSpPr>
        <p:spPr bwMode="auto">
          <a:xfrm>
            <a:off x="1828800" y="3581400"/>
            <a:ext cx="5029200" cy="336550"/>
          </a:xfrm>
          <a:prstGeom prst="rect">
            <a:avLst/>
          </a:prstGeom>
          <a:noFill/>
          <a:ln w="9525">
            <a:noFill/>
            <a:miter lim="800000"/>
            <a:headEnd/>
            <a:tailEnd/>
          </a:ln>
          <a:effectLst/>
        </p:spPr>
        <p:txBody>
          <a:bodyPr>
            <a:spAutoFit/>
          </a:bodyPr>
          <a:lstStyle/>
          <a:p>
            <a:pPr algn="ctr"/>
            <a:r>
              <a:rPr lang="es-ES_tradnl" sz="1600" b="1"/>
              <a:t>PROPIEDADES INTRINSECAS</a:t>
            </a:r>
            <a:endParaRPr lang="es-ES" sz="16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16391"/>
                                        </p:tgtEl>
                                        <p:attrNameLst>
                                          <p:attrName>style.visibility</p:attrName>
                                        </p:attrNameLst>
                                      </p:cBhvr>
                                      <p:to>
                                        <p:strVal val="visible"/>
                                      </p:to>
                                    </p:set>
                                    <p:anim calcmode="lin" valueType="num">
                                      <p:cBhvr>
                                        <p:cTn id="7" dur="500" fill="hold"/>
                                        <p:tgtEl>
                                          <p:spTgt spid="16391"/>
                                        </p:tgtEl>
                                        <p:attrNameLst>
                                          <p:attrName>ppt_w</p:attrName>
                                        </p:attrNameLst>
                                      </p:cBhvr>
                                      <p:tavLst>
                                        <p:tav tm="0">
                                          <p:val>
                                            <p:fltVal val="0"/>
                                          </p:val>
                                        </p:tav>
                                        <p:tav tm="100000">
                                          <p:val>
                                            <p:strVal val="#ppt_w"/>
                                          </p:val>
                                        </p:tav>
                                      </p:tavLst>
                                    </p:anim>
                                    <p:anim calcmode="lin" valueType="num">
                                      <p:cBhvr>
                                        <p:cTn id="8" dur="500" fill="hold"/>
                                        <p:tgtEl>
                                          <p:spTgt spid="16391"/>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9" presetClass="entr" presetSubtype="0" fill="hold" grpId="0" nodeType="afterEffect">
                                  <p:stCondLst>
                                    <p:cond delay="2000"/>
                                  </p:stCondLst>
                                  <p:childTnLst>
                                    <p:set>
                                      <p:cBhvr>
                                        <p:cTn id="11" dur="1" fill="hold">
                                          <p:stCondLst>
                                            <p:cond delay="0"/>
                                          </p:stCondLst>
                                        </p:cTn>
                                        <p:tgtEl>
                                          <p:spTgt spid="16394"/>
                                        </p:tgtEl>
                                        <p:attrNameLst>
                                          <p:attrName>style.visibility</p:attrName>
                                        </p:attrNameLst>
                                      </p:cBhvr>
                                      <p:to>
                                        <p:strVal val="visible"/>
                                      </p:to>
                                    </p:set>
                                    <p:animEffect transition="in" filter="dissolve">
                                      <p:cBhvr>
                                        <p:cTn id="12" dur="500"/>
                                        <p:tgtEl>
                                          <p:spTgt spid="16394"/>
                                        </p:tgtEl>
                                      </p:cBhvr>
                                    </p:animEffect>
                                  </p:childTnLst>
                                </p:cTn>
                              </p:par>
                            </p:childTnLst>
                          </p:cTn>
                        </p:par>
                        <p:par>
                          <p:cTn id="13" fill="hold">
                            <p:stCondLst>
                              <p:cond delay="4000"/>
                            </p:stCondLst>
                            <p:childTnLst>
                              <p:par>
                                <p:cTn id="14" presetID="2" presetClass="entr" presetSubtype="4" fill="hold" grpId="0" nodeType="afterEffect">
                                  <p:stCondLst>
                                    <p:cond delay="2000"/>
                                  </p:stCondLst>
                                  <p:childTnLst>
                                    <p:set>
                                      <p:cBhvr>
                                        <p:cTn id="15" dur="1" fill="hold">
                                          <p:stCondLst>
                                            <p:cond delay="0"/>
                                          </p:stCondLst>
                                        </p:cTn>
                                        <p:tgtEl>
                                          <p:spTgt spid="16515"/>
                                        </p:tgtEl>
                                        <p:attrNameLst>
                                          <p:attrName>style.visibility</p:attrName>
                                        </p:attrNameLst>
                                      </p:cBhvr>
                                      <p:to>
                                        <p:strVal val="visible"/>
                                      </p:to>
                                    </p:set>
                                    <p:anim calcmode="lin" valueType="num">
                                      <p:cBhvr additive="base">
                                        <p:cTn id="16" dur="500" fill="hold"/>
                                        <p:tgtEl>
                                          <p:spTgt spid="16515"/>
                                        </p:tgtEl>
                                        <p:attrNameLst>
                                          <p:attrName>ppt_x</p:attrName>
                                        </p:attrNameLst>
                                      </p:cBhvr>
                                      <p:tavLst>
                                        <p:tav tm="0">
                                          <p:val>
                                            <p:strVal val="#ppt_x"/>
                                          </p:val>
                                        </p:tav>
                                        <p:tav tm="100000">
                                          <p:val>
                                            <p:strVal val="#ppt_x"/>
                                          </p:val>
                                        </p:tav>
                                      </p:tavLst>
                                    </p:anim>
                                    <p:anim calcmode="lin" valueType="num">
                                      <p:cBhvr additive="base">
                                        <p:cTn id="17" dur="500" fill="hold"/>
                                        <p:tgtEl>
                                          <p:spTgt spid="16515"/>
                                        </p:tgtEl>
                                        <p:attrNameLst>
                                          <p:attrName>ppt_y</p:attrName>
                                        </p:attrNameLst>
                                      </p:cBhvr>
                                      <p:tavLst>
                                        <p:tav tm="0">
                                          <p:val>
                                            <p:strVal val="1+#ppt_h/2"/>
                                          </p:val>
                                        </p:tav>
                                        <p:tav tm="100000">
                                          <p:val>
                                            <p:strVal val="#ppt_y"/>
                                          </p:val>
                                        </p:tav>
                                      </p:tavLst>
                                    </p:anim>
                                  </p:childTnLst>
                                </p:cTn>
                              </p:par>
                            </p:childTnLst>
                          </p:cTn>
                        </p:par>
                        <p:par>
                          <p:cTn id="18" fill="hold">
                            <p:stCondLst>
                              <p:cond delay="6500"/>
                            </p:stCondLst>
                            <p:childTnLst>
                              <p:par>
                                <p:cTn id="19" presetID="2" presetClass="entr" presetSubtype="4" fill="hold" nodeType="afterEffect">
                                  <p:stCondLst>
                                    <p:cond delay="0"/>
                                  </p:stCondLst>
                                  <p:childTnLst>
                                    <p:set>
                                      <p:cBhvr>
                                        <p:cTn id="20" dur="1" fill="hold">
                                          <p:stCondLst>
                                            <p:cond delay="0"/>
                                          </p:stCondLst>
                                        </p:cTn>
                                        <p:tgtEl>
                                          <p:spTgt spid="16514"/>
                                        </p:tgtEl>
                                        <p:attrNameLst>
                                          <p:attrName>style.visibility</p:attrName>
                                        </p:attrNameLst>
                                      </p:cBhvr>
                                      <p:to>
                                        <p:strVal val="visible"/>
                                      </p:to>
                                    </p:set>
                                    <p:anim calcmode="lin" valueType="num">
                                      <p:cBhvr additive="base">
                                        <p:cTn id="21" dur="500" fill="hold"/>
                                        <p:tgtEl>
                                          <p:spTgt spid="16514"/>
                                        </p:tgtEl>
                                        <p:attrNameLst>
                                          <p:attrName>ppt_x</p:attrName>
                                        </p:attrNameLst>
                                      </p:cBhvr>
                                      <p:tavLst>
                                        <p:tav tm="0">
                                          <p:val>
                                            <p:strVal val="#ppt_x"/>
                                          </p:val>
                                        </p:tav>
                                        <p:tav tm="100000">
                                          <p:val>
                                            <p:strVal val="#ppt_x"/>
                                          </p:val>
                                        </p:tav>
                                      </p:tavLst>
                                    </p:anim>
                                    <p:anim calcmode="lin" valueType="num">
                                      <p:cBhvr additive="base">
                                        <p:cTn id="22" dur="500" fill="hold"/>
                                        <p:tgtEl>
                                          <p:spTgt spid="165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utoUpdateAnimBg="0"/>
      <p:bldP spid="16394" grpId="0" autoUpdateAnimBg="0"/>
      <p:bldP spid="1651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9" name="Picture 13" descr="C:\Mis documentos\Catalina  González\Exposiciones\Jornadas Iberoamericanas Abril 2002\Compresión.jpg"/>
          <p:cNvPicPr>
            <a:picLocks noChangeAspect="1" noChangeArrowheads="1"/>
          </p:cNvPicPr>
          <p:nvPr/>
        </p:nvPicPr>
        <p:blipFill>
          <a:blip r:embed="rId2"/>
          <a:srcRect/>
          <a:stretch>
            <a:fillRect/>
          </a:stretch>
        </p:blipFill>
        <p:spPr bwMode="auto">
          <a:xfrm>
            <a:off x="1524000" y="2057400"/>
            <a:ext cx="6096000" cy="4324350"/>
          </a:xfrm>
          <a:prstGeom prst="rect">
            <a:avLst/>
          </a:prstGeom>
          <a:noFill/>
        </p:spPr>
      </p:pic>
      <p:sp>
        <p:nvSpPr>
          <p:cNvPr id="29710" name="Text Box 14"/>
          <p:cNvSpPr txBox="1">
            <a:spLocks noChangeArrowheads="1"/>
          </p:cNvSpPr>
          <p:nvPr/>
        </p:nvSpPr>
        <p:spPr bwMode="auto">
          <a:xfrm>
            <a:off x="1066800" y="609600"/>
            <a:ext cx="7010400" cy="1187450"/>
          </a:xfrm>
          <a:prstGeom prst="rect">
            <a:avLst/>
          </a:prstGeom>
          <a:noFill/>
          <a:ln w="9525">
            <a:noFill/>
            <a:miter lim="800000"/>
            <a:headEnd/>
            <a:tailEnd/>
          </a:ln>
          <a:effectLst/>
        </p:spPr>
        <p:txBody>
          <a:bodyPr>
            <a:spAutoFit/>
          </a:bodyPr>
          <a:lstStyle/>
          <a:p>
            <a:pPr algn="ctr"/>
            <a:r>
              <a:rPr lang="es-ES_tradnl" sz="2400" b="1"/>
              <a:t>PRUEBA DE RESITENCIA A LA COMPRESIÓN SIMPLE EN LUTITA DE LA FORMACIÓN CAYO</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29710"/>
                                        </p:tgtEl>
                                        <p:attrNameLst>
                                          <p:attrName>style.visibility</p:attrName>
                                        </p:attrNameLst>
                                      </p:cBhvr>
                                      <p:to>
                                        <p:strVal val="visible"/>
                                      </p:to>
                                    </p:set>
                                    <p:anim calcmode="lin" valueType="num">
                                      <p:cBhvr>
                                        <p:cTn id="7" dur="500" fill="hold"/>
                                        <p:tgtEl>
                                          <p:spTgt spid="29710"/>
                                        </p:tgtEl>
                                        <p:attrNameLst>
                                          <p:attrName>ppt_w</p:attrName>
                                        </p:attrNameLst>
                                      </p:cBhvr>
                                      <p:tavLst>
                                        <p:tav tm="0">
                                          <p:val>
                                            <p:fltVal val="0"/>
                                          </p:val>
                                        </p:tav>
                                        <p:tav tm="100000">
                                          <p:val>
                                            <p:strVal val="#ppt_w"/>
                                          </p:val>
                                        </p:tav>
                                      </p:tavLst>
                                    </p:anim>
                                    <p:anim calcmode="lin" valueType="num">
                                      <p:cBhvr>
                                        <p:cTn id="8" dur="500" fill="hold"/>
                                        <p:tgtEl>
                                          <p:spTgt spid="29710"/>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19" presetClass="entr" presetSubtype="10" fill="hold" nodeType="afterEffect">
                                  <p:stCondLst>
                                    <p:cond delay="1000"/>
                                  </p:stCondLst>
                                  <p:childTnLst>
                                    <p:set>
                                      <p:cBhvr>
                                        <p:cTn id="11" dur="1" fill="hold">
                                          <p:stCondLst>
                                            <p:cond delay="0"/>
                                          </p:stCondLst>
                                        </p:cTn>
                                        <p:tgtEl>
                                          <p:spTgt spid="29709"/>
                                        </p:tgtEl>
                                        <p:attrNameLst>
                                          <p:attrName>style.visibility</p:attrName>
                                        </p:attrNameLst>
                                      </p:cBhvr>
                                      <p:to>
                                        <p:strVal val="visible"/>
                                      </p:to>
                                    </p:set>
                                    <p:anim calcmode="lin" valueType="num">
                                      <p:cBhvr>
                                        <p:cTn id="12" dur="5000" fill="hold"/>
                                        <p:tgtEl>
                                          <p:spTgt spid="29709"/>
                                        </p:tgtEl>
                                        <p:attrNameLst>
                                          <p:attrName>ppt_w</p:attrName>
                                        </p:attrNameLst>
                                      </p:cBhvr>
                                      <p:tavLst>
                                        <p:tav tm="0" fmla="#ppt_w*sin(2.5*pi*$)">
                                          <p:val>
                                            <p:fltVal val="0"/>
                                          </p:val>
                                        </p:tav>
                                        <p:tav tm="100000">
                                          <p:val>
                                            <p:fltVal val="1"/>
                                          </p:val>
                                        </p:tav>
                                      </p:tavLst>
                                    </p:anim>
                                    <p:anim calcmode="lin" valueType="num">
                                      <p:cBhvr>
                                        <p:cTn id="13" dur="5000" fill="hold"/>
                                        <p:tgtEl>
                                          <p:spTgt spid="297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0"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C:\Mis documentos\Catalina  González\Exposiciones\Jornadas Iberoamericanas Abril 2002\Foto Malecón.jpg"/>
          <p:cNvPicPr>
            <a:picLocks noChangeAspect="1" noChangeArrowheads="1"/>
          </p:cNvPicPr>
          <p:nvPr/>
        </p:nvPicPr>
        <p:blipFill>
          <a:blip r:embed="rId2"/>
          <a:srcRect/>
          <a:stretch>
            <a:fillRect/>
          </a:stretch>
        </p:blipFill>
        <p:spPr bwMode="auto">
          <a:xfrm>
            <a:off x="838200" y="3352800"/>
            <a:ext cx="7643813" cy="3114675"/>
          </a:xfrm>
          <a:prstGeom prst="rect">
            <a:avLst/>
          </a:prstGeom>
          <a:noFill/>
        </p:spPr>
      </p:pic>
      <p:pic>
        <p:nvPicPr>
          <p:cNvPr id="17415" name="Picture 7" descr="C:\Mis documentos\Catalina  González\Exposiciones\Jornadas Iberoamericanas Abril 2002\Foto Malecón 1.jpg"/>
          <p:cNvPicPr>
            <a:picLocks noChangeAspect="1" noChangeArrowheads="1"/>
          </p:cNvPicPr>
          <p:nvPr/>
        </p:nvPicPr>
        <p:blipFill>
          <a:blip r:embed="rId3"/>
          <a:srcRect/>
          <a:stretch>
            <a:fillRect/>
          </a:stretch>
        </p:blipFill>
        <p:spPr bwMode="auto">
          <a:xfrm>
            <a:off x="457200" y="381000"/>
            <a:ext cx="3636963" cy="2346325"/>
          </a:xfrm>
          <a:prstGeom prst="rect">
            <a:avLst/>
          </a:prstGeom>
          <a:noFill/>
        </p:spPr>
      </p:pic>
      <p:pic>
        <p:nvPicPr>
          <p:cNvPr id="17416" name="Picture 8" descr="C:\Mis documentos\Catalina  González\Exposiciones\Jornadas Iberoamericanas Abril 2002\Foto Malecón 2.jpg"/>
          <p:cNvPicPr>
            <a:picLocks noChangeAspect="1" noChangeArrowheads="1"/>
          </p:cNvPicPr>
          <p:nvPr/>
        </p:nvPicPr>
        <p:blipFill>
          <a:blip r:embed="rId4"/>
          <a:srcRect/>
          <a:stretch>
            <a:fillRect/>
          </a:stretch>
        </p:blipFill>
        <p:spPr bwMode="auto">
          <a:xfrm>
            <a:off x="5181600" y="381000"/>
            <a:ext cx="3505200" cy="2338388"/>
          </a:xfrm>
          <a:prstGeom prst="rect">
            <a:avLst/>
          </a:prstGeom>
          <a:noFill/>
        </p:spPr>
      </p:pic>
      <p:sp>
        <p:nvSpPr>
          <p:cNvPr id="17417" name="Text Box 9"/>
          <p:cNvSpPr txBox="1">
            <a:spLocks noChangeArrowheads="1"/>
          </p:cNvSpPr>
          <p:nvPr/>
        </p:nvSpPr>
        <p:spPr bwMode="auto">
          <a:xfrm>
            <a:off x="76200" y="2895600"/>
            <a:ext cx="8991600" cy="366713"/>
          </a:xfrm>
          <a:prstGeom prst="rect">
            <a:avLst/>
          </a:prstGeom>
          <a:noFill/>
          <a:ln w="9525">
            <a:noFill/>
            <a:miter lim="800000"/>
            <a:headEnd/>
            <a:tailEnd/>
          </a:ln>
          <a:effectLst/>
        </p:spPr>
        <p:txBody>
          <a:bodyPr>
            <a:spAutoFit/>
          </a:bodyPr>
          <a:lstStyle/>
          <a:p>
            <a:pPr algn="ctr"/>
            <a:r>
              <a:rPr lang="es-ES_tradnl" sz="1800" b="1"/>
              <a:t>USO DE MATERIALES ROCOSOS EN LA CONSTRUCCIÓN DEL MALECON 2000</a:t>
            </a:r>
            <a:endParaRPr lang="es-ES" sz="1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1000"/>
                                  </p:stCondLst>
                                  <p:childTnLst>
                                    <p:set>
                                      <p:cBhvr>
                                        <p:cTn id="6" dur="1" fill="hold">
                                          <p:stCondLst>
                                            <p:cond delay="0"/>
                                          </p:stCondLst>
                                        </p:cTn>
                                        <p:tgtEl>
                                          <p:spTgt spid="17414"/>
                                        </p:tgtEl>
                                        <p:attrNameLst>
                                          <p:attrName>style.visibility</p:attrName>
                                        </p:attrNameLst>
                                      </p:cBhvr>
                                      <p:to>
                                        <p:strVal val="visible"/>
                                      </p:to>
                                    </p:set>
                                    <p:anim calcmode="lin" valueType="num">
                                      <p:cBhvr>
                                        <p:cTn id="7" dur="500" fill="hold"/>
                                        <p:tgtEl>
                                          <p:spTgt spid="17414"/>
                                        </p:tgtEl>
                                        <p:attrNameLst>
                                          <p:attrName>ppt_w</p:attrName>
                                        </p:attrNameLst>
                                      </p:cBhvr>
                                      <p:tavLst>
                                        <p:tav tm="0">
                                          <p:val>
                                            <p:fltVal val="0"/>
                                          </p:val>
                                        </p:tav>
                                        <p:tav tm="100000">
                                          <p:val>
                                            <p:strVal val="#ppt_w"/>
                                          </p:val>
                                        </p:tav>
                                      </p:tavLst>
                                    </p:anim>
                                    <p:anim calcmode="lin" valueType="num">
                                      <p:cBhvr>
                                        <p:cTn id="8" dur="500" fill="hold"/>
                                        <p:tgtEl>
                                          <p:spTgt spid="17414"/>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2" presetClass="entr" presetSubtype="2" fill="hold" nodeType="afterEffect">
                                  <p:stCondLst>
                                    <p:cond delay="2000"/>
                                  </p:stCondLst>
                                  <p:childTnLst>
                                    <p:set>
                                      <p:cBhvr>
                                        <p:cTn id="11" dur="1" fill="hold">
                                          <p:stCondLst>
                                            <p:cond delay="0"/>
                                          </p:stCondLst>
                                        </p:cTn>
                                        <p:tgtEl>
                                          <p:spTgt spid="17415"/>
                                        </p:tgtEl>
                                        <p:attrNameLst>
                                          <p:attrName>style.visibility</p:attrName>
                                        </p:attrNameLst>
                                      </p:cBhvr>
                                      <p:to>
                                        <p:strVal val="visible"/>
                                      </p:to>
                                    </p:set>
                                    <p:anim calcmode="lin" valueType="num">
                                      <p:cBhvr additive="base">
                                        <p:cTn id="12" dur="500" fill="hold"/>
                                        <p:tgtEl>
                                          <p:spTgt spid="17415"/>
                                        </p:tgtEl>
                                        <p:attrNameLst>
                                          <p:attrName>ppt_x</p:attrName>
                                        </p:attrNameLst>
                                      </p:cBhvr>
                                      <p:tavLst>
                                        <p:tav tm="0">
                                          <p:val>
                                            <p:strVal val="1+#ppt_w/2"/>
                                          </p:val>
                                        </p:tav>
                                        <p:tav tm="100000">
                                          <p:val>
                                            <p:strVal val="#ppt_x"/>
                                          </p:val>
                                        </p:tav>
                                      </p:tavLst>
                                    </p:anim>
                                    <p:anim calcmode="lin" valueType="num">
                                      <p:cBhvr additive="base">
                                        <p:cTn id="13" dur="500" fill="hold"/>
                                        <p:tgtEl>
                                          <p:spTgt spid="17415"/>
                                        </p:tgtEl>
                                        <p:attrNameLst>
                                          <p:attrName>ppt_y</p:attrName>
                                        </p:attrNameLst>
                                      </p:cBhvr>
                                      <p:tavLst>
                                        <p:tav tm="0">
                                          <p:val>
                                            <p:strVal val="#ppt_y"/>
                                          </p:val>
                                        </p:tav>
                                        <p:tav tm="100000">
                                          <p:val>
                                            <p:strVal val="#ppt_y"/>
                                          </p:val>
                                        </p:tav>
                                      </p:tavLst>
                                    </p:anim>
                                  </p:childTnLst>
                                </p:cTn>
                              </p:par>
                            </p:childTnLst>
                          </p:cTn>
                        </p:par>
                        <p:par>
                          <p:cTn id="14" fill="hold">
                            <p:stCondLst>
                              <p:cond delay="4000"/>
                            </p:stCondLst>
                            <p:childTnLst>
                              <p:par>
                                <p:cTn id="15" presetID="2" presetClass="entr" presetSubtype="8" fill="hold" nodeType="afterEffect">
                                  <p:stCondLst>
                                    <p:cond delay="2000"/>
                                  </p:stCondLst>
                                  <p:childTnLst>
                                    <p:set>
                                      <p:cBhvr>
                                        <p:cTn id="16" dur="1" fill="hold">
                                          <p:stCondLst>
                                            <p:cond delay="0"/>
                                          </p:stCondLst>
                                        </p:cTn>
                                        <p:tgtEl>
                                          <p:spTgt spid="17416"/>
                                        </p:tgtEl>
                                        <p:attrNameLst>
                                          <p:attrName>style.visibility</p:attrName>
                                        </p:attrNameLst>
                                      </p:cBhvr>
                                      <p:to>
                                        <p:strVal val="visible"/>
                                      </p:to>
                                    </p:set>
                                    <p:anim calcmode="lin" valueType="num">
                                      <p:cBhvr additive="base">
                                        <p:cTn id="17" dur="500" fill="hold"/>
                                        <p:tgtEl>
                                          <p:spTgt spid="17416"/>
                                        </p:tgtEl>
                                        <p:attrNameLst>
                                          <p:attrName>ppt_x</p:attrName>
                                        </p:attrNameLst>
                                      </p:cBhvr>
                                      <p:tavLst>
                                        <p:tav tm="0">
                                          <p:val>
                                            <p:strVal val="0-#ppt_w/2"/>
                                          </p:val>
                                        </p:tav>
                                        <p:tav tm="100000">
                                          <p:val>
                                            <p:strVal val="#ppt_x"/>
                                          </p:val>
                                        </p:tav>
                                      </p:tavLst>
                                    </p:anim>
                                    <p:anim calcmode="lin" valueType="num">
                                      <p:cBhvr additive="base">
                                        <p:cTn id="18" dur="500" fill="hold"/>
                                        <p:tgtEl>
                                          <p:spTgt spid="17416"/>
                                        </p:tgtEl>
                                        <p:attrNameLst>
                                          <p:attrName>ppt_y</p:attrName>
                                        </p:attrNameLst>
                                      </p:cBhvr>
                                      <p:tavLst>
                                        <p:tav tm="0">
                                          <p:val>
                                            <p:strVal val="#ppt_y"/>
                                          </p:val>
                                        </p:tav>
                                        <p:tav tm="100000">
                                          <p:val>
                                            <p:strVal val="#ppt_y"/>
                                          </p:val>
                                        </p:tav>
                                      </p:tavLst>
                                    </p:anim>
                                  </p:childTnLst>
                                </p:cTn>
                              </p:par>
                            </p:childTnLst>
                          </p:cTn>
                        </p:par>
                        <p:par>
                          <p:cTn id="19" fill="hold">
                            <p:stCondLst>
                              <p:cond delay="6500"/>
                            </p:stCondLst>
                            <p:childTnLst>
                              <p:par>
                                <p:cTn id="20" presetID="23" presetClass="entr" presetSubtype="16" fill="hold" grpId="0" nodeType="afterEffect">
                                  <p:stCondLst>
                                    <p:cond delay="2000"/>
                                  </p:stCondLst>
                                  <p:childTnLst>
                                    <p:set>
                                      <p:cBhvr>
                                        <p:cTn id="21" dur="1" fill="hold">
                                          <p:stCondLst>
                                            <p:cond delay="0"/>
                                          </p:stCondLst>
                                        </p:cTn>
                                        <p:tgtEl>
                                          <p:spTgt spid="17417"/>
                                        </p:tgtEl>
                                        <p:attrNameLst>
                                          <p:attrName>style.visibility</p:attrName>
                                        </p:attrNameLst>
                                      </p:cBhvr>
                                      <p:to>
                                        <p:strVal val="visible"/>
                                      </p:to>
                                    </p:set>
                                    <p:anim calcmode="lin" valueType="num">
                                      <p:cBhvr>
                                        <p:cTn id="22" dur="500" fill="hold"/>
                                        <p:tgtEl>
                                          <p:spTgt spid="17417"/>
                                        </p:tgtEl>
                                        <p:attrNameLst>
                                          <p:attrName>ppt_w</p:attrName>
                                        </p:attrNameLst>
                                      </p:cBhvr>
                                      <p:tavLst>
                                        <p:tav tm="0">
                                          <p:val>
                                            <p:fltVal val="0"/>
                                          </p:val>
                                        </p:tav>
                                        <p:tav tm="100000">
                                          <p:val>
                                            <p:strVal val="#ppt_w"/>
                                          </p:val>
                                        </p:tav>
                                      </p:tavLst>
                                    </p:anim>
                                    <p:anim calcmode="lin" valueType="num">
                                      <p:cBhvr>
                                        <p:cTn id="23" dur="500" fill="hold"/>
                                        <p:tgtEl>
                                          <p:spTgt spid="174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C:\Mis documentos\Catalina  González\Exposiciones\Jornadas Iberoamericanas Abril 2002\Foto Malecón 3.jpg"/>
          <p:cNvPicPr>
            <a:picLocks noChangeAspect="1" noChangeArrowheads="1"/>
          </p:cNvPicPr>
          <p:nvPr/>
        </p:nvPicPr>
        <p:blipFill>
          <a:blip r:embed="rId2"/>
          <a:srcRect/>
          <a:stretch>
            <a:fillRect/>
          </a:stretch>
        </p:blipFill>
        <p:spPr bwMode="auto">
          <a:xfrm>
            <a:off x="4648200" y="3733800"/>
            <a:ext cx="4133850" cy="2720975"/>
          </a:xfrm>
          <a:prstGeom prst="rect">
            <a:avLst/>
          </a:prstGeom>
          <a:noFill/>
        </p:spPr>
      </p:pic>
      <p:pic>
        <p:nvPicPr>
          <p:cNvPr id="25607" name="Picture 7" descr="C:\Mis documentos\Catalina  González\Exposiciones\Jornadas Iberoamericanas Abril 2002\Foto Malecón 4.jpg"/>
          <p:cNvPicPr>
            <a:picLocks noChangeAspect="1" noChangeArrowheads="1"/>
          </p:cNvPicPr>
          <p:nvPr/>
        </p:nvPicPr>
        <p:blipFill>
          <a:blip r:embed="rId3"/>
          <a:srcRect/>
          <a:stretch>
            <a:fillRect/>
          </a:stretch>
        </p:blipFill>
        <p:spPr bwMode="auto">
          <a:xfrm>
            <a:off x="381000" y="381000"/>
            <a:ext cx="4876800" cy="2757488"/>
          </a:xfrm>
          <a:prstGeom prst="rect">
            <a:avLst/>
          </a:prstGeom>
          <a:noFill/>
        </p:spPr>
      </p:pic>
      <p:sp>
        <p:nvSpPr>
          <p:cNvPr id="25608" name="Text Box 8"/>
          <p:cNvSpPr txBox="1">
            <a:spLocks noChangeArrowheads="1"/>
          </p:cNvSpPr>
          <p:nvPr/>
        </p:nvSpPr>
        <p:spPr bwMode="auto">
          <a:xfrm>
            <a:off x="5334000" y="990600"/>
            <a:ext cx="3505200" cy="1739900"/>
          </a:xfrm>
          <a:prstGeom prst="rect">
            <a:avLst/>
          </a:prstGeom>
          <a:noFill/>
          <a:ln w="9525">
            <a:noFill/>
            <a:miter lim="800000"/>
            <a:headEnd/>
            <a:tailEnd/>
          </a:ln>
          <a:effectLst/>
        </p:spPr>
        <p:txBody>
          <a:bodyPr>
            <a:spAutoFit/>
          </a:bodyPr>
          <a:lstStyle/>
          <a:p>
            <a:pPr algn="ctr"/>
            <a:r>
              <a:rPr lang="es-ES_tradnl" sz="1800"/>
              <a:t>CANTERA DE AGREGADO NATURAL EN EL SECTOR  ESTE DE LA PROVINCIA DEL GUAYAS EN LAS ESTRIBACIONES DE LA COORDILLERA OCCIDENTAL</a:t>
            </a:r>
            <a:endParaRPr lang="es-ES" sz="1800"/>
          </a:p>
        </p:txBody>
      </p:sp>
      <p:sp>
        <p:nvSpPr>
          <p:cNvPr id="25609" name="Text Box 9"/>
          <p:cNvSpPr txBox="1">
            <a:spLocks noChangeArrowheads="1"/>
          </p:cNvSpPr>
          <p:nvPr/>
        </p:nvSpPr>
        <p:spPr bwMode="auto">
          <a:xfrm>
            <a:off x="381000" y="4267200"/>
            <a:ext cx="4114800" cy="1311275"/>
          </a:xfrm>
          <a:prstGeom prst="rect">
            <a:avLst/>
          </a:prstGeom>
          <a:noFill/>
          <a:ln w="9525">
            <a:noFill/>
            <a:miter lim="800000"/>
            <a:headEnd/>
            <a:tailEnd/>
          </a:ln>
          <a:effectLst/>
        </p:spPr>
        <p:txBody>
          <a:bodyPr>
            <a:spAutoFit/>
          </a:bodyPr>
          <a:lstStyle/>
          <a:p>
            <a:pPr algn="ctr"/>
            <a:r>
              <a:rPr lang="es-ES_tradnl" sz="2000"/>
              <a:t>USO DE AGREGADOS NATURALES EN LA CONSTRUCCIÓN DEL MALECÓN 2000</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1000"/>
                                  </p:stCondLst>
                                  <p:childTnLst>
                                    <p:set>
                                      <p:cBhvr>
                                        <p:cTn id="6" dur="1" fill="hold">
                                          <p:stCondLst>
                                            <p:cond delay="0"/>
                                          </p:stCondLst>
                                        </p:cTn>
                                        <p:tgtEl>
                                          <p:spTgt spid="25607"/>
                                        </p:tgtEl>
                                        <p:attrNameLst>
                                          <p:attrName>style.visibility</p:attrName>
                                        </p:attrNameLst>
                                      </p:cBhvr>
                                      <p:to>
                                        <p:strVal val="visible"/>
                                      </p:to>
                                    </p:set>
                                    <p:anim calcmode="lin" valueType="num">
                                      <p:cBhvr additive="base">
                                        <p:cTn id="7" dur="500" fill="hold"/>
                                        <p:tgtEl>
                                          <p:spTgt spid="25607"/>
                                        </p:tgtEl>
                                        <p:attrNameLst>
                                          <p:attrName>ppt_x</p:attrName>
                                        </p:attrNameLst>
                                      </p:cBhvr>
                                      <p:tavLst>
                                        <p:tav tm="0">
                                          <p:val>
                                            <p:strVal val="1+#ppt_w/2"/>
                                          </p:val>
                                        </p:tav>
                                        <p:tav tm="100000">
                                          <p:val>
                                            <p:strVal val="#ppt_x"/>
                                          </p:val>
                                        </p:tav>
                                      </p:tavLst>
                                    </p:anim>
                                    <p:anim calcmode="lin" valueType="num">
                                      <p:cBhvr additive="base">
                                        <p:cTn id="8" dur="500" fill="hold"/>
                                        <p:tgtEl>
                                          <p:spTgt spid="2560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9" fill="hold" nodeType="afterEffect">
                                  <p:stCondLst>
                                    <p:cond delay="0"/>
                                  </p:stCondLst>
                                  <p:childTnLst>
                                    <p:set>
                                      <p:cBhvr>
                                        <p:cTn id="11" dur="1" fill="hold">
                                          <p:stCondLst>
                                            <p:cond delay="0"/>
                                          </p:stCondLst>
                                        </p:cTn>
                                        <p:tgtEl>
                                          <p:spTgt spid="25606"/>
                                        </p:tgtEl>
                                        <p:attrNameLst>
                                          <p:attrName>style.visibility</p:attrName>
                                        </p:attrNameLst>
                                      </p:cBhvr>
                                      <p:to>
                                        <p:strVal val="visible"/>
                                      </p:to>
                                    </p:set>
                                    <p:anim calcmode="lin" valueType="num">
                                      <p:cBhvr additive="base">
                                        <p:cTn id="12" dur="500" fill="hold"/>
                                        <p:tgtEl>
                                          <p:spTgt spid="25606"/>
                                        </p:tgtEl>
                                        <p:attrNameLst>
                                          <p:attrName>ppt_x</p:attrName>
                                        </p:attrNameLst>
                                      </p:cBhvr>
                                      <p:tavLst>
                                        <p:tav tm="0">
                                          <p:val>
                                            <p:strVal val="0-#ppt_w/2"/>
                                          </p:val>
                                        </p:tav>
                                        <p:tav tm="100000">
                                          <p:val>
                                            <p:strVal val="#ppt_x"/>
                                          </p:val>
                                        </p:tav>
                                      </p:tavLst>
                                    </p:anim>
                                    <p:anim calcmode="lin" valueType="num">
                                      <p:cBhvr additive="base">
                                        <p:cTn id="13" dur="500" fill="hold"/>
                                        <p:tgtEl>
                                          <p:spTgt spid="25606"/>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2" fill="hold" grpId="0" nodeType="afterEffect">
                                  <p:stCondLst>
                                    <p:cond delay="4000"/>
                                  </p:stCondLst>
                                  <p:childTnLst>
                                    <p:set>
                                      <p:cBhvr>
                                        <p:cTn id="16" dur="1" fill="hold">
                                          <p:stCondLst>
                                            <p:cond delay="0"/>
                                          </p:stCondLst>
                                        </p:cTn>
                                        <p:tgtEl>
                                          <p:spTgt spid="25608"/>
                                        </p:tgtEl>
                                        <p:attrNameLst>
                                          <p:attrName>style.visibility</p:attrName>
                                        </p:attrNameLst>
                                      </p:cBhvr>
                                      <p:to>
                                        <p:strVal val="visible"/>
                                      </p:to>
                                    </p:set>
                                    <p:anim calcmode="lin" valueType="num">
                                      <p:cBhvr additive="base">
                                        <p:cTn id="17" dur="500" fill="hold"/>
                                        <p:tgtEl>
                                          <p:spTgt spid="25608"/>
                                        </p:tgtEl>
                                        <p:attrNameLst>
                                          <p:attrName>ppt_x</p:attrName>
                                        </p:attrNameLst>
                                      </p:cBhvr>
                                      <p:tavLst>
                                        <p:tav tm="0">
                                          <p:val>
                                            <p:strVal val="0-#ppt_w/2"/>
                                          </p:val>
                                        </p:tav>
                                        <p:tav tm="100000">
                                          <p:val>
                                            <p:strVal val="#ppt_x"/>
                                          </p:val>
                                        </p:tav>
                                      </p:tavLst>
                                    </p:anim>
                                    <p:anim calcmode="lin" valueType="num">
                                      <p:cBhvr additive="base">
                                        <p:cTn id="18" dur="500" fill="hold"/>
                                        <p:tgtEl>
                                          <p:spTgt spid="25608"/>
                                        </p:tgtEl>
                                        <p:attrNameLst>
                                          <p:attrName>ppt_y</p:attrName>
                                        </p:attrNameLst>
                                      </p:cBhvr>
                                      <p:tavLst>
                                        <p:tav tm="0">
                                          <p:val>
                                            <p:strVal val="1+#ppt_h/2"/>
                                          </p:val>
                                        </p:tav>
                                        <p:tav tm="100000">
                                          <p:val>
                                            <p:strVal val="#ppt_y"/>
                                          </p:val>
                                        </p:tav>
                                      </p:tavLst>
                                    </p:anim>
                                  </p:childTnLst>
                                </p:cTn>
                              </p:par>
                            </p:childTnLst>
                          </p:cTn>
                        </p:par>
                        <p:par>
                          <p:cTn id="19" fill="hold">
                            <p:stCondLst>
                              <p:cond delay="6500"/>
                            </p:stCondLst>
                            <p:childTnLst>
                              <p:par>
                                <p:cTn id="20" presetID="2" presetClass="entr" presetSubtype="3" fill="hold" grpId="0" nodeType="afterEffect">
                                  <p:stCondLst>
                                    <p:cond delay="0"/>
                                  </p:stCondLst>
                                  <p:childTnLst>
                                    <p:set>
                                      <p:cBhvr>
                                        <p:cTn id="21" dur="1" fill="hold">
                                          <p:stCondLst>
                                            <p:cond delay="0"/>
                                          </p:stCondLst>
                                        </p:cTn>
                                        <p:tgtEl>
                                          <p:spTgt spid="25609"/>
                                        </p:tgtEl>
                                        <p:attrNameLst>
                                          <p:attrName>style.visibility</p:attrName>
                                        </p:attrNameLst>
                                      </p:cBhvr>
                                      <p:to>
                                        <p:strVal val="visible"/>
                                      </p:to>
                                    </p:set>
                                    <p:anim calcmode="lin" valueType="num">
                                      <p:cBhvr additive="base">
                                        <p:cTn id="22" dur="500" fill="hold"/>
                                        <p:tgtEl>
                                          <p:spTgt spid="25609"/>
                                        </p:tgtEl>
                                        <p:attrNameLst>
                                          <p:attrName>ppt_x</p:attrName>
                                        </p:attrNameLst>
                                      </p:cBhvr>
                                      <p:tavLst>
                                        <p:tav tm="0">
                                          <p:val>
                                            <p:strVal val="1+#ppt_w/2"/>
                                          </p:val>
                                        </p:tav>
                                        <p:tav tm="100000">
                                          <p:val>
                                            <p:strVal val="#ppt_x"/>
                                          </p:val>
                                        </p:tav>
                                      </p:tavLst>
                                    </p:anim>
                                    <p:anim calcmode="lin" valueType="num">
                                      <p:cBhvr additive="base">
                                        <p:cTn id="23" dur="500" fill="hold"/>
                                        <p:tgtEl>
                                          <p:spTgt spid="2560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autoUpdateAnimBg="0"/>
      <p:bldP spid="2560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2" name="Text Box 10"/>
          <p:cNvSpPr txBox="1">
            <a:spLocks noChangeArrowheads="1"/>
          </p:cNvSpPr>
          <p:nvPr/>
        </p:nvSpPr>
        <p:spPr bwMode="auto">
          <a:xfrm>
            <a:off x="533400" y="457200"/>
            <a:ext cx="7696200" cy="1373188"/>
          </a:xfrm>
          <a:prstGeom prst="rect">
            <a:avLst/>
          </a:prstGeom>
          <a:noFill/>
          <a:ln w="9525">
            <a:noFill/>
            <a:miter lim="800000"/>
            <a:headEnd/>
            <a:tailEnd/>
          </a:ln>
          <a:effectLst/>
        </p:spPr>
        <p:txBody>
          <a:bodyPr>
            <a:spAutoFit/>
          </a:bodyPr>
          <a:lstStyle/>
          <a:p>
            <a:pPr algn="ctr"/>
            <a:r>
              <a:rPr lang="es-ES_tradnl" sz="2800" b="1"/>
              <a:t>NORMAS  APLICADAS  EN  EL  ECUADOR PARA  EL  USO  DE  LOS  MATERIALES  DE CONSTRUCCIÓN</a:t>
            </a:r>
            <a:endParaRPr lang="es-ES" sz="2800" b="1"/>
          </a:p>
        </p:txBody>
      </p:sp>
      <p:sp>
        <p:nvSpPr>
          <p:cNvPr id="18443" name="Text Box 11"/>
          <p:cNvSpPr txBox="1">
            <a:spLocks noChangeArrowheads="1"/>
          </p:cNvSpPr>
          <p:nvPr/>
        </p:nvSpPr>
        <p:spPr bwMode="auto">
          <a:xfrm>
            <a:off x="762000" y="2819400"/>
            <a:ext cx="7010400" cy="2682875"/>
          </a:xfrm>
          <a:prstGeom prst="rect">
            <a:avLst/>
          </a:prstGeom>
          <a:noFill/>
          <a:ln w="9525">
            <a:noFill/>
            <a:miter lim="800000"/>
            <a:headEnd/>
            <a:tailEnd/>
          </a:ln>
          <a:effectLst/>
        </p:spPr>
        <p:txBody>
          <a:bodyPr>
            <a:spAutoFit/>
          </a:bodyPr>
          <a:lstStyle/>
          <a:p>
            <a:pPr lvl="1" algn="just">
              <a:buFontTx/>
              <a:buChar char="•"/>
            </a:pPr>
            <a:r>
              <a:rPr lang="es-ES_tradnl" sz="2000" b="1"/>
              <a:t>ASTM</a:t>
            </a:r>
            <a:r>
              <a:rPr lang="es-ES_tradnl" sz="2000"/>
              <a:t>.-  American Societt for Testing and Materials</a:t>
            </a:r>
          </a:p>
          <a:p>
            <a:pPr lvl="1" algn="just">
              <a:buFontTx/>
              <a:buChar char="•"/>
            </a:pPr>
            <a:r>
              <a:rPr lang="es-ES_tradnl" sz="2000" b="1"/>
              <a:t>NBS</a:t>
            </a:r>
            <a:r>
              <a:rPr lang="es-ES_tradnl" sz="2000"/>
              <a:t>.- National Buerau of standards</a:t>
            </a:r>
          </a:p>
          <a:p>
            <a:pPr lvl="1" algn="just">
              <a:buFontTx/>
              <a:buChar char="•"/>
            </a:pPr>
            <a:r>
              <a:rPr lang="es-ES_tradnl" sz="2000" b="1"/>
              <a:t>ACI</a:t>
            </a:r>
            <a:r>
              <a:rPr lang="es-ES_tradnl" sz="2000"/>
              <a:t>.- American Concrete Institute</a:t>
            </a:r>
          </a:p>
          <a:p>
            <a:pPr lvl="1" algn="just">
              <a:buFontTx/>
              <a:buChar char="•"/>
            </a:pPr>
            <a:r>
              <a:rPr lang="es-ES_tradnl" sz="2000" b="1"/>
              <a:t>MOP</a:t>
            </a:r>
            <a:r>
              <a:rPr lang="es-ES_tradnl" sz="2000"/>
              <a:t>.- Ministerio de Obras Públicas</a:t>
            </a:r>
          </a:p>
          <a:p>
            <a:pPr lvl="1" algn="just">
              <a:buFontTx/>
              <a:buChar char="•"/>
            </a:pPr>
            <a:r>
              <a:rPr lang="es-ES_tradnl" sz="2000" b="1"/>
              <a:t>INEN</a:t>
            </a:r>
            <a:r>
              <a:rPr lang="es-ES_tradnl" sz="2000"/>
              <a:t>.- Instituto Ecuatoriano de Normalización</a:t>
            </a:r>
          </a:p>
          <a:p>
            <a:pPr lvl="1" algn="just">
              <a:buFontTx/>
              <a:buChar char="•"/>
            </a:pPr>
            <a:r>
              <a:rPr lang="es-ES_tradnl" sz="2000" b="1"/>
              <a:t>ISO</a:t>
            </a:r>
            <a:r>
              <a:rPr lang="es-ES_tradnl" sz="2000"/>
              <a:t>.- Organización Internacional de Normalización</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18442"/>
                                        </p:tgtEl>
                                        <p:attrNameLst>
                                          <p:attrName>style.visibility</p:attrName>
                                        </p:attrNameLst>
                                      </p:cBhvr>
                                      <p:to>
                                        <p:strVal val="visible"/>
                                      </p:to>
                                    </p:set>
                                    <p:anim calcmode="lin" valueType="num">
                                      <p:cBhvr>
                                        <p:cTn id="7" dur="500" fill="hold"/>
                                        <p:tgtEl>
                                          <p:spTgt spid="18442"/>
                                        </p:tgtEl>
                                        <p:attrNameLst>
                                          <p:attrName>ppt_w</p:attrName>
                                        </p:attrNameLst>
                                      </p:cBhvr>
                                      <p:tavLst>
                                        <p:tav tm="0">
                                          <p:val>
                                            <p:fltVal val="0"/>
                                          </p:val>
                                        </p:tav>
                                        <p:tav tm="100000">
                                          <p:val>
                                            <p:strVal val="#ppt_w"/>
                                          </p:val>
                                        </p:tav>
                                      </p:tavLst>
                                    </p:anim>
                                    <p:anim calcmode="lin" valueType="num">
                                      <p:cBhvr>
                                        <p:cTn id="8" dur="500" fill="hold"/>
                                        <p:tgtEl>
                                          <p:spTgt spid="18442"/>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9" presetClass="entr" presetSubtype="0" fill="hold" grpId="0" nodeType="afterEffect">
                                  <p:stCondLst>
                                    <p:cond delay="3000"/>
                                  </p:stCondLst>
                                  <p:childTnLst>
                                    <p:set>
                                      <p:cBhvr>
                                        <p:cTn id="11" dur="1" fill="hold">
                                          <p:stCondLst>
                                            <p:cond delay="0"/>
                                          </p:stCondLst>
                                        </p:cTn>
                                        <p:tgtEl>
                                          <p:spTgt spid="18443"/>
                                        </p:tgtEl>
                                        <p:attrNameLst>
                                          <p:attrName>style.visibility</p:attrName>
                                        </p:attrNameLst>
                                      </p:cBhvr>
                                      <p:to>
                                        <p:strVal val="visible"/>
                                      </p:to>
                                    </p:set>
                                    <p:animEffect transition="in" filter="dissolve">
                                      <p:cBhvr>
                                        <p:cTn id="12" dur="500"/>
                                        <p:tgtEl>
                                          <p:spTgt spid="18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2" grpId="0" autoUpdateAnimBg="0"/>
      <p:bldP spid="1844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5" name="Text Box 9"/>
          <p:cNvSpPr txBox="1">
            <a:spLocks noChangeArrowheads="1"/>
          </p:cNvSpPr>
          <p:nvPr/>
        </p:nvSpPr>
        <p:spPr bwMode="auto">
          <a:xfrm>
            <a:off x="2057400" y="533400"/>
            <a:ext cx="4648200" cy="701675"/>
          </a:xfrm>
          <a:prstGeom prst="rect">
            <a:avLst/>
          </a:prstGeom>
          <a:noFill/>
          <a:ln w="9525">
            <a:noFill/>
            <a:miter lim="800000"/>
            <a:headEnd/>
            <a:tailEnd/>
          </a:ln>
          <a:effectLst/>
        </p:spPr>
        <p:txBody>
          <a:bodyPr>
            <a:spAutoFit/>
          </a:bodyPr>
          <a:lstStyle/>
          <a:p>
            <a:pPr algn="ctr"/>
            <a:r>
              <a:rPr lang="es-ES_tradnl" sz="4000" b="1"/>
              <a:t>CONCLUSIONES</a:t>
            </a:r>
            <a:endParaRPr lang="es-ES" sz="4000" b="1"/>
          </a:p>
        </p:txBody>
      </p:sp>
      <p:sp>
        <p:nvSpPr>
          <p:cNvPr id="19466" name="Text Box 10"/>
          <p:cNvSpPr txBox="1">
            <a:spLocks noChangeArrowheads="1"/>
          </p:cNvSpPr>
          <p:nvPr/>
        </p:nvSpPr>
        <p:spPr bwMode="auto">
          <a:xfrm>
            <a:off x="685800" y="1447800"/>
            <a:ext cx="7543800" cy="4206875"/>
          </a:xfrm>
          <a:prstGeom prst="rect">
            <a:avLst/>
          </a:prstGeom>
          <a:noFill/>
          <a:ln w="9525">
            <a:noFill/>
            <a:miter lim="800000"/>
            <a:headEnd/>
            <a:tailEnd/>
          </a:ln>
          <a:effectLst/>
        </p:spPr>
        <p:txBody>
          <a:bodyPr>
            <a:spAutoFit/>
          </a:bodyPr>
          <a:lstStyle/>
          <a:p>
            <a:pPr algn="just">
              <a:buFontTx/>
              <a:buChar char="•"/>
            </a:pPr>
            <a:r>
              <a:rPr lang="es-ES_tradnl" sz="2000"/>
              <a:t>	La Provincia del Guayas posee un abundante patrimonio 	Geológico Minero en lo que se refiere a Materiales de 	Construcción.</a:t>
            </a:r>
          </a:p>
          <a:p>
            <a:pPr algn="just">
              <a:buFontTx/>
              <a:buChar char="•"/>
            </a:pPr>
            <a:r>
              <a:rPr lang="es-ES_tradnl" sz="2000"/>
              <a:t>	Existen muchas empresas que explotan los materiales 	pero no 	mantienen registro legal para la explotación de 	Materiales de Construcción.</a:t>
            </a:r>
          </a:p>
          <a:p>
            <a:pPr algn="just">
              <a:buFontTx/>
              <a:buChar char="•"/>
            </a:pPr>
            <a:r>
              <a:rPr lang="es-ES_tradnl" sz="2000"/>
              <a:t>	Existen normas municipales que poco a poco se van 	poniendo 	en vigencia en cuanto al método e 	impacto 	ambiental que 	causa la explotación de las Canteras.</a:t>
            </a:r>
          </a:p>
          <a:p>
            <a:pPr algn="just">
              <a:buFontTx/>
              <a:buChar char="•"/>
            </a:pPr>
            <a:r>
              <a:rPr lang="es-ES_tradnl" sz="2000"/>
              <a:t>	Falta investigación en cuanto a la caracterización 	geomecánica y 	minera para  la explotación adecuada 	de los agregados.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19465"/>
                                        </p:tgtEl>
                                        <p:attrNameLst>
                                          <p:attrName>style.visibility</p:attrName>
                                        </p:attrNameLst>
                                      </p:cBhvr>
                                      <p:to>
                                        <p:strVal val="visible"/>
                                      </p:to>
                                    </p:set>
                                    <p:anim calcmode="lin" valueType="num">
                                      <p:cBhvr>
                                        <p:cTn id="7" dur="500" fill="hold"/>
                                        <p:tgtEl>
                                          <p:spTgt spid="19465"/>
                                        </p:tgtEl>
                                        <p:attrNameLst>
                                          <p:attrName>ppt_w</p:attrName>
                                        </p:attrNameLst>
                                      </p:cBhvr>
                                      <p:tavLst>
                                        <p:tav tm="0">
                                          <p:val>
                                            <p:fltVal val="0"/>
                                          </p:val>
                                        </p:tav>
                                        <p:tav tm="100000">
                                          <p:val>
                                            <p:strVal val="#ppt_w"/>
                                          </p:val>
                                        </p:tav>
                                      </p:tavLst>
                                    </p:anim>
                                    <p:anim calcmode="lin" valueType="num">
                                      <p:cBhvr>
                                        <p:cTn id="8" dur="500" fill="hold"/>
                                        <p:tgtEl>
                                          <p:spTgt spid="19465"/>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22" presetClass="entr" presetSubtype="1" fill="hold" grpId="0" nodeType="afterEffect">
                                  <p:stCondLst>
                                    <p:cond delay="2000"/>
                                  </p:stCondLst>
                                  <p:childTnLst>
                                    <p:set>
                                      <p:cBhvr>
                                        <p:cTn id="11" dur="1" fill="hold">
                                          <p:stCondLst>
                                            <p:cond delay="0"/>
                                          </p:stCondLst>
                                        </p:cTn>
                                        <p:tgtEl>
                                          <p:spTgt spid="19466">
                                            <p:txEl>
                                              <p:pRg st="0" end="0"/>
                                            </p:txEl>
                                          </p:spTgt>
                                        </p:tgtEl>
                                        <p:attrNameLst>
                                          <p:attrName>style.visibility</p:attrName>
                                        </p:attrNameLst>
                                      </p:cBhvr>
                                      <p:to>
                                        <p:strVal val="visible"/>
                                      </p:to>
                                    </p:set>
                                    <p:animEffect transition="in" filter="wipe(up)">
                                      <p:cBhvr>
                                        <p:cTn id="12" dur="500"/>
                                        <p:tgtEl>
                                          <p:spTgt spid="19466">
                                            <p:txEl>
                                              <p:pRg st="0" end="0"/>
                                            </p:txEl>
                                          </p:spTgt>
                                        </p:tgtEl>
                                      </p:cBhvr>
                                    </p:animEffect>
                                  </p:childTnLst>
                                </p:cTn>
                              </p:par>
                            </p:childTnLst>
                          </p:cTn>
                        </p:par>
                        <p:par>
                          <p:cTn id="13" fill="hold">
                            <p:stCondLst>
                              <p:cond delay="4000"/>
                            </p:stCondLst>
                            <p:childTnLst>
                              <p:par>
                                <p:cTn id="14" presetID="22" presetClass="entr" presetSubtype="1" fill="hold" grpId="0" nodeType="afterEffect">
                                  <p:stCondLst>
                                    <p:cond delay="2000"/>
                                  </p:stCondLst>
                                  <p:childTnLst>
                                    <p:set>
                                      <p:cBhvr>
                                        <p:cTn id="15" dur="1" fill="hold">
                                          <p:stCondLst>
                                            <p:cond delay="0"/>
                                          </p:stCondLst>
                                        </p:cTn>
                                        <p:tgtEl>
                                          <p:spTgt spid="19466">
                                            <p:txEl>
                                              <p:pRg st="1" end="1"/>
                                            </p:txEl>
                                          </p:spTgt>
                                        </p:tgtEl>
                                        <p:attrNameLst>
                                          <p:attrName>style.visibility</p:attrName>
                                        </p:attrNameLst>
                                      </p:cBhvr>
                                      <p:to>
                                        <p:strVal val="visible"/>
                                      </p:to>
                                    </p:set>
                                    <p:animEffect transition="in" filter="wipe(up)">
                                      <p:cBhvr>
                                        <p:cTn id="16" dur="500"/>
                                        <p:tgtEl>
                                          <p:spTgt spid="19466">
                                            <p:txEl>
                                              <p:pRg st="1" end="1"/>
                                            </p:txEl>
                                          </p:spTgt>
                                        </p:tgtEl>
                                      </p:cBhvr>
                                    </p:animEffect>
                                  </p:childTnLst>
                                </p:cTn>
                              </p:par>
                            </p:childTnLst>
                          </p:cTn>
                        </p:par>
                        <p:par>
                          <p:cTn id="17" fill="hold">
                            <p:stCondLst>
                              <p:cond delay="6500"/>
                            </p:stCondLst>
                            <p:childTnLst>
                              <p:par>
                                <p:cTn id="18" presetID="22" presetClass="entr" presetSubtype="1" fill="hold" grpId="0" nodeType="afterEffect">
                                  <p:stCondLst>
                                    <p:cond delay="2000"/>
                                  </p:stCondLst>
                                  <p:childTnLst>
                                    <p:set>
                                      <p:cBhvr>
                                        <p:cTn id="19" dur="1" fill="hold">
                                          <p:stCondLst>
                                            <p:cond delay="0"/>
                                          </p:stCondLst>
                                        </p:cTn>
                                        <p:tgtEl>
                                          <p:spTgt spid="19466">
                                            <p:txEl>
                                              <p:pRg st="2" end="2"/>
                                            </p:txEl>
                                          </p:spTgt>
                                        </p:tgtEl>
                                        <p:attrNameLst>
                                          <p:attrName>style.visibility</p:attrName>
                                        </p:attrNameLst>
                                      </p:cBhvr>
                                      <p:to>
                                        <p:strVal val="visible"/>
                                      </p:to>
                                    </p:set>
                                    <p:animEffect transition="in" filter="wipe(up)">
                                      <p:cBhvr>
                                        <p:cTn id="20" dur="500"/>
                                        <p:tgtEl>
                                          <p:spTgt spid="19466">
                                            <p:txEl>
                                              <p:pRg st="2" end="2"/>
                                            </p:txEl>
                                          </p:spTgt>
                                        </p:tgtEl>
                                      </p:cBhvr>
                                    </p:animEffect>
                                  </p:childTnLst>
                                </p:cTn>
                              </p:par>
                            </p:childTnLst>
                          </p:cTn>
                        </p:par>
                        <p:par>
                          <p:cTn id="21" fill="hold">
                            <p:stCondLst>
                              <p:cond delay="9000"/>
                            </p:stCondLst>
                            <p:childTnLst>
                              <p:par>
                                <p:cTn id="22" presetID="22" presetClass="entr" presetSubtype="1" fill="hold" grpId="0" nodeType="afterEffect">
                                  <p:stCondLst>
                                    <p:cond delay="2000"/>
                                  </p:stCondLst>
                                  <p:childTnLst>
                                    <p:set>
                                      <p:cBhvr>
                                        <p:cTn id="23" dur="1" fill="hold">
                                          <p:stCondLst>
                                            <p:cond delay="0"/>
                                          </p:stCondLst>
                                        </p:cTn>
                                        <p:tgtEl>
                                          <p:spTgt spid="19466">
                                            <p:txEl>
                                              <p:pRg st="3" end="3"/>
                                            </p:txEl>
                                          </p:spTgt>
                                        </p:tgtEl>
                                        <p:attrNameLst>
                                          <p:attrName>style.visibility</p:attrName>
                                        </p:attrNameLst>
                                      </p:cBhvr>
                                      <p:to>
                                        <p:strVal val="visible"/>
                                      </p:to>
                                    </p:set>
                                    <p:animEffect transition="in" filter="wipe(up)">
                                      <p:cBhvr>
                                        <p:cTn id="24" dur="500"/>
                                        <p:tgtEl>
                                          <p:spTgt spid="194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5" grpId="0" autoUpdateAnimBg="0"/>
      <p:bldP spid="19466" grpId="0" build="p" autoUpdateAnimBg="0" advAuto="200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7" name="Text Box 17"/>
          <p:cNvSpPr txBox="1">
            <a:spLocks noChangeArrowheads="1"/>
          </p:cNvSpPr>
          <p:nvPr/>
        </p:nvSpPr>
        <p:spPr bwMode="auto">
          <a:xfrm>
            <a:off x="533400" y="1371600"/>
            <a:ext cx="7696200" cy="4511675"/>
          </a:xfrm>
          <a:prstGeom prst="rect">
            <a:avLst/>
          </a:prstGeom>
          <a:noFill/>
          <a:ln w="9525">
            <a:noFill/>
            <a:miter lim="800000"/>
            <a:headEnd/>
            <a:tailEnd/>
          </a:ln>
          <a:effectLst/>
        </p:spPr>
        <p:txBody>
          <a:bodyPr>
            <a:spAutoFit/>
          </a:bodyPr>
          <a:lstStyle/>
          <a:p>
            <a:pPr algn="just">
              <a:buFontTx/>
              <a:buChar char="•"/>
            </a:pPr>
            <a:r>
              <a:rPr lang="es-ES_tradnl" sz="2000"/>
              <a:t>	El Centro Técnico del Hormigón que pertenece a la Industria de 	La Cemento Nacional es el único laboratorio calificado para la 	caracterización del material rocoso.</a:t>
            </a:r>
          </a:p>
          <a:p>
            <a:pPr algn="just">
              <a:buFontTx/>
              <a:buChar char="•"/>
            </a:pPr>
            <a:r>
              <a:rPr lang="es-ES_tradnl" sz="2000"/>
              <a:t>	Se necesita la cooperación de Instituciones de países amigos 	como por ejemplo España, Cuba, Argentina, Brasil, Portugal, 	etc., para la creación de nuevos laboratorios que permitan 	realizar una caracterización adecuada de los diferentes 	materiales rocosos utilizados en el área de la construcción.</a:t>
            </a:r>
          </a:p>
          <a:p>
            <a:pPr algn="just">
              <a:buFontTx/>
              <a:buChar char="•"/>
            </a:pPr>
            <a:r>
              <a:rPr lang="es-ES_tradnl" sz="2000"/>
              <a:t>	También se necesita la colaboración y participación de Centros 	de Investigación, Universidades y Organismos calificados para 	iniciar una normalización de los materiales y técnicas a nivel de 	Ibero América.</a:t>
            </a:r>
            <a:endParaRPr lang="es-ES" sz="2000"/>
          </a:p>
          <a:p>
            <a:pPr algn="ct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000"/>
                                  </p:stCondLst>
                                  <p:childTnLst>
                                    <p:set>
                                      <p:cBhvr>
                                        <p:cTn id="6" dur="1" fill="hold">
                                          <p:stCondLst>
                                            <p:cond delay="0"/>
                                          </p:stCondLst>
                                        </p:cTn>
                                        <p:tgtEl>
                                          <p:spTgt spid="20497">
                                            <p:txEl>
                                              <p:pRg st="0" end="0"/>
                                            </p:txEl>
                                          </p:spTgt>
                                        </p:tgtEl>
                                        <p:attrNameLst>
                                          <p:attrName>style.visibility</p:attrName>
                                        </p:attrNameLst>
                                      </p:cBhvr>
                                      <p:to>
                                        <p:strVal val="visible"/>
                                      </p:to>
                                    </p:set>
                                    <p:animEffect transition="in" filter="wipe(up)">
                                      <p:cBhvr>
                                        <p:cTn id="7" dur="500"/>
                                        <p:tgtEl>
                                          <p:spTgt spid="20497">
                                            <p:txEl>
                                              <p:pRg st="0" end="0"/>
                                            </p:txEl>
                                          </p:spTgt>
                                        </p:tgtEl>
                                      </p:cBhvr>
                                    </p:animEffect>
                                  </p:childTnLst>
                                </p:cTn>
                              </p:par>
                            </p:childTnLst>
                          </p:cTn>
                        </p:par>
                        <p:par>
                          <p:cTn id="8" fill="hold">
                            <p:stCondLst>
                              <p:cond delay="2500"/>
                            </p:stCondLst>
                            <p:childTnLst>
                              <p:par>
                                <p:cTn id="9" presetID="22" presetClass="entr" presetSubtype="1" fill="hold" grpId="0" nodeType="afterEffect">
                                  <p:stCondLst>
                                    <p:cond delay="2000"/>
                                  </p:stCondLst>
                                  <p:childTnLst>
                                    <p:set>
                                      <p:cBhvr>
                                        <p:cTn id="10" dur="1" fill="hold">
                                          <p:stCondLst>
                                            <p:cond delay="0"/>
                                          </p:stCondLst>
                                        </p:cTn>
                                        <p:tgtEl>
                                          <p:spTgt spid="20497">
                                            <p:txEl>
                                              <p:pRg st="1" end="1"/>
                                            </p:txEl>
                                          </p:spTgt>
                                        </p:tgtEl>
                                        <p:attrNameLst>
                                          <p:attrName>style.visibility</p:attrName>
                                        </p:attrNameLst>
                                      </p:cBhvr>
                                      <p:to>
                                        <p:strVal val="visible"/>
                                      </p:to>
                                    </p:set>
                                    <p:animEffect transition="in" filter="wipe(up)">
                                      <p:cBhvr>
                                        <p:cTn id="11" dur="500"/>
                                        <p:tgtEl>
                                          <p:spTgt spid="20497">
                                            <p:txEl>
                                              <p:pRg st="1" end="1"/>
                                            </p:txEl>
                                          </p:spTgt>
                                        </p:tgtEl>
                                      </p:cBhvr>
                                    </p:animEffect>
                                  </p:childTnLst>
                                </p:cTn>
                              </p:par>
                            </p:childTnLst>
                          </p:cTn>
                        </p:par>
                        <p:par>
                          <p:cTn id="12" fill="hold">
                            <p:stCondLst>
                              <p:cond delay="5000"/>
                            </p:stCondLst>
                            <p:childTnLst>
                              <p:par>
                                <p:cTn id="13" presetID="22" presetClass="entr" presetSubtype="1" fill="hold" grpId="0" nodeType="afterEffect">
                                  <p:stCondLst>
                                    <p:cond delay="2000"/>
                                  </p:stCondLst>
                                  <p:childTnLst>
                                    <p:set>
                                      <p:cBhvr>
                                        <p:cTn id="14" dur="1" fill="hold">
                                          <p:stCondLst>
                                            <p:cond delay="0"/>
                                          </p:stCondLst>
                                        </p:cTn>
                                        <p:tgtEl>
                                          <p:spTgt spid="20497">
                                            <p:txEl>
                                              <p:pRg st="2" end="2"/>
                                            </p:txEl>
                                          </p:spTgt>
                                        </p:tgtEl>
                                        <p:attrNameLst>
                                          <p:attrName>style.visibility</p:attrName>
                                        </p:attrNameLst>
                                      </p:cBhvr>
                                      <p:to>
                                        <p:strVal val="visible"/>
                                      </p:to>
                                    </p:set>
                                    <p:animEffect transition="in" filter="wipe(up)">
                                      <p:cBhvr>
                                        <p:cTn id="15" dur="500"/>
                                        <p:tgtEl>
                                          <p:spTgt spid="2049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7" grpId="0" build="p" autoUpdateAnimBg="0" advAuto="200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3"/>
          <p:cNvSpPr txBox="1">
            <a:spLocks noChangeArrowheads="1"/>
          </p:cNvSpPr>
          <p:nvPr/>
        </p:nvSpPr>
        <p:spPr bwMode="auto">
          <a:xfrm>
            <a:off x="2286000" y="1905000"/>
            <a:ext cx="4724400" cy="2286000"/>
          </a:xfrm>
          <a:prstGeom prst="rect">
            <a:avLst/>
          </a:prstGeom>
          <a:noFill/>
          <a:ln w="9525">
            <a:noFill/>
            <a:miter lim="800000"/>
            <a:headEnd/>
            <a:tailEnd/>
          </a:ln>
          <a:effectLst/>
        </p:spPr>
        <p:txBody>
          <a:bodyPr>
            <a:spAutoFit/>
          </a:bodyPr>
          <a:lstStyle/>
          <a:p>
            <a:pPr algn="ctr"/>
            <a:r>
              <a:rPr lang="es-ES_tradnl" sz="7200" b="1"/>
              <a:t>MUCHAS GRACIAS</a:t>
            </a:r>
            <a:endParaRPr lang="es-ES" sz="7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200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0" fill="hold"/>
                                        <p:tgtEl>
                                          <p:spTgt spid="23555"/>
                                        </p:tgtEl>
                                        <p:attrNameLst>
                                          <p:attrName>ppt_w</p:attrName>
                                        </p:attrNameLst>
                                      </p:cBhvr>
                                      <p:tavLst>
                                        <p:tav tm="0" fmla="#ppt_w*sin(2.5*pi*$)">
                                          <p:val>
                                            <p:fltVal val="0"/>
                                          </p:val>
                                        </p:tav>
                                        <p:tav tm="100000">
                                          <p:val>
                                            <p:fltVal val="1"/>
                                          </p:val>
                                        </p:tav>
                                      </p:tavLst>
                                    </p:anim>
                                    <p:anim calcmode="lin" valueType="num">
                                      <p:cBhvr>
                                        <p:cTn id="8" dur="5000" fill="hold"/>
                                        <p:tgtEl>
                                          <p:spTgt spid="2355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idx="4294967295"/>
          </p:nvPr>
        </p:nvSpPr>
        <p:spPr>
          <a:xfrm>
            <a:off x="609600" y="533400"/>
            <a:ext cx="7772400" cy="990600"/>
          </a:xfrm>
        </p:spPr>
        <p:txBody>
          <a:bodyPr/>
          <a:lstStyle/>
          <a:p>
            <a:r>
              <a:rPr lang="es-ES_tradnl" sz="3200" b="1"/>
              <a:t>MATERIALES   DE CONSTRUCCIÓN  EN LA PROVINCIA  DEL  GUAYAS</a:t>
            </a:r>
            <a:endParaRPr lang="es-ES" sz="3200" b="1"/>
          </a:p>
        </p:txBody>
      </p:sp>
      <p:sp>
        <p:nvSpPr>
          <p:cNvPr id="6148" name="Text Box 4"/>
          <p:cNvSpPr txBox="1">
            <a:spLocks noChangeArrowheads="1"/>
          </p:cNvSpPr>
          <p:nvPr/>
        </p:nvSpPr>
        <p:spPr bwMode="auto">
          <a:xfrm>
            <a:off x="685800" y="1676400"/>
            <a:ext cx="7620000" cy="457200"/>
          </a:xfrm>
          <a:prstGeom prst="rect">
            <a:avLst/>
          </a:prstGeom>
          <a:noFill/>
          <a:ln w="9525">
            <a:noFill/>
            <a:miter lim="800000"/>
            <a:headEnd/>
            <a:tailEnd/>
          </a:ln>
          <a:effectLst/>
        </p:spPr>
        <p:txBody>
          <a:bodyPr>
            <a:spAutoFit/>
          </a:bodyPr>
          <a:lstStyle/>
          <a:p>
            <a:pPr algn="r"/>
            <a:r>
              <a:rPr lang="es-ES_tradnl" sz="2400" b="1"/>
              <a:t>Por: Ing. Gastón Proaño</a:t>
            </a:r>
            <a:endParaRPr lang="es-ES" sz="2400" b="1"/>
          </a:p>
        </p:txBody>
      </p:sp>
      <p:sp>
        <p:nvSpPr>
          <p:cNvPr id="6150" name="Text Box 6"/>
          <p:cNvSpPr txBox="1">
            <a:spLocks noChangeArrowheads="1"/>
          </p:cNvSpPr>
          <p:nvPr/>
        </p:nvSpPr>
        <p:spPr bwMode="auto">
          <a:xfrm>
            <a:off x="838200" y="2209800"/>
            <a:ext cx="7543800" cy="4054475"/>
          </a:xfrm>
          <a:prstGeom prst="rect">
            <a:avLst/>
          </a:prstGeom>
          <a:noFill/>
          <a:ln w="9525">
            <a:noFill/>
            <a:miter lim="800000"/>
            <a:headEnd/>
            <a:tailEnd/>
          </a:ln>
          <a:effectLst/>
        </p:spPr>
        <p:txBody>
          <a:bodyPr>
            <a:spAutoFit/>
          </a:bodyPr>
          <a:lstStyle/>
          <a:p>
            <a:pPr algn="just"/>
            <a:r>
              <a:rPr lang="es-ES_tradnl" sz="2000" b="1"/>
              <a:t>CONTENIDO:</a:t>
            </a:r>
          </a:p>
          <a:p>
            <a:pPr lvl="1" algn="just">
              <a:buFontTx/>
              <a:buChar char="•"/>
            </a:pPr>
            <a:r>
              <a:rPr lang="es-ES_tradnl" sz="2000"/>
              <a:t>Aspectos Geológicos</a:t>
            </a:r>
          </a:p>
          <a:p>
            <a:pPr lvl="1" algn="just">
              <a:buFontTx/>
              <a:buChar char="•"/>
            </a:pPr>
            <a:r>
              <a:rPr lang="es-ES_tradnl" sz="2000"/>
              <a:t>Fuentes de Materiales de Construcción en la Provincia del Guayas</a:t>
            </a:r>
          </a:p>
          <a:p>
            <a:pPr lvl="1" algn="just">
              <a:buFontTx/>
              <a:buChar char="•"/>
            </a:pPr>
            <a:r>
              <a:rPr lang="es-ES_tradnl" sz="2000"/>
              <a:t>Material rocoso más explotado en la Provincia del Guayas. Caliza</a:t>
            </a:r>
          </a:p>
          <a:p>
            <a:pPr lvl="1" algn="just">
              <a:buFontTx/>
              <a:buChar char="•"/>
            </a:pPr>
            <a:r>
              <a:rPr lang="es-ES_tradnl" sz="2000"/>
              <a:t>Ubicación de las Canteras</a:t>
            </a:r>
          </a:p>
          <a:p>
            <a:pPr lvl="1" algn="just">
              <a:buFontTx/>
              <a:buChar char="•"/>
            </a:pPr>
            <a:r>
              <a:rPr lang="es-ES_tradnl" sz="2000"/>
              <a:t>Caracterización Geomecánica</a:t>
            </a:r>
          </a:p>
          <a:p>
            <a:pPr lvl="1" algn="just">
              <a:buFontTx/>
              <a:buChar char="•"/>
            </a:pPr>
            <a:r>
              <a:rPr lang="es-ES_tradnl" sz="2000"/>
              <a:t>Uso de Materiales rocosos en el Malecón 2000</a:t>
            </a:r>
          </a:p>
          <a:p>
            <a:pPr lvl="1" algn="just">
              <a:buFontTx/>
              <a:buChar char="•"/>
            </a:pPr>
            <a:r>
              <a:rPr lang="es-ES_tradnl" sz="2000"/>
              <a:t>Normas para el uso de Materiales de Construcción en el Ecuador</a:t>
            </a:r>
          </a:p>
          <a:p>
            <a:pPr lvl="1" algn="just">
              <a:buFontTx/>
              <a:buChar char="•"/>
            </a:pPr>
            <a:r>
              <a:rPr lang="es-ES_tradnl" sz="2000"/>
              <a:t>Conclusiones</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3" presetClass="entr" presetSubtype="10" fill="hold" grpId="0" nodeType="afterEffect">
                                  <p:stCondLst>
                                    <p:cond delay="2000"/>
                                  </p:stCondLst>
                                  <p:childTnLst>
                                    <p:set>
                                      <p:cBhvr>
                                        <p:cTn id="11" dur="1" fill="hold">
                                          <p:stCondLst>
                                            <p:cond delay="0"/>
                                          </p:stCondLst>
                                        </p:cTn>
                                        <p:tgtEl>
                                          <p:spTgt spid="6148"/>
                                        </p:tgtEl>
                                        <p:attrNameLst>
                                          <p:attrName>style.visibility</p:attrName>
                                        </p:attrNameLst>
                                      </p:cBhvr>
                                      <p:to>
                                        <p:strVal val="visible"/>
                                      </p:to>
                                    </p:set>
                                    <p:animEffect transition="in" filter="blinds(horizontal)">
                                      <p:cBhvr>
                                        <p:cTn id="12" dur="500"/>
                                        <p:tgtEl>
                                          <p:spTgt spid="6148"/>
                                        </p:tgtEl>
                                      </p:cBhvr>
                                    </p:animEffect>
                                  </p:childTnLst>
                                </p:cTn>
                              </p:par>
                            </p:childTnLst>
                          </p:cTn>
                        </p:par>
                        <p:par>
                          <p:cTn id="13" fill="hold">
                            <p:stCondLst>
                              <p:cond delay="4000"/>
                            </p:stCondLst>
                            <p:childTnLst>
                              <p:par>
                                <p:cTn id="14" presetID="3" presetClass="entr" presetSubtype="10" fill="hold" grpId="0" nodeType="afterEffect">
                                  <p:stCondLst>
                                    <p:cond delay="2000"/>
                                  </p:stCondLst>
                                  <p:childTnLst>
                                    <p:set>
                                      <p:cBhvr>
                                        <p:cTn id="15" dur="1" fill="hold">
                                          <p:stCondLst>
                                            <p:cond delay="0"/>
                                          </p:stCondLst>
                                        </p:cTn>
                                        <p:tgtEl>
                                          <p:spTgt spid="6150"/>
                                        </p:tgtEl>
                                        <p:attrNameLst>
                                          <p:attrName>style.visibility</p:attrName>
                                        </p:attrNameLst>
                                      </p:cBhvr>
                                      <p:to>
                                        <p:strVal val="visible"/>
                                      </p:to>
                                    </p:set>
                                    <p:animEffect transition="in" filter="blinds(horizontal)">
                                      <p:cBhvr>
                                        <p:cTn id="16" dur="5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P spid="615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6" name="Picture 8" descr="C:\Mis documentos\Catalina  González\Efectivo.jpg"/>
          <p:cNvPicPr>
            <a:picLocks noChangeAspect="1" noChangeArrowheads="1"/>
          </p:cNvPicPr>
          <p:nvPr/>
        </p:nvPicPr>
        <p:blipFill>
          <a:blip r:embed="rId2"/>
          <a:srcRect/>
          <a:stretch>
            <a:fillRect/>
          </a:stretch>
        </p:blipFill>
        <p:spPr bwMode="auto">
          <a:xfrm>
            <a:off x="4572000" y="457200"/>
            <a:ext cx="4051300" cy="4616450"/>
          </a:xfrm>
          <a:prstGeom prst="rect">
            <a:avLst/>
          </a:prstGeom>
          <a:noFill/>
        </p:spPr>
      </p:pic>
      <p:pic>
        <p:nvPicPr>
          <p:cNvPr id="7177" name="Picture 9" descr="C:\Mis documentos\Catalina  González\Leyenda de Efectivo.jpg"/>
          <p:cNvPicPr>
            <a:picLocks noChangeAspect="1" noChangeArrowheads="1"/>
          </p:cNvPicPr>
          <p:nvPr/>
        </p:nvPicPr>
        <p:blipFill>
          <a:blip r:embed="rId3"/>
          <a:srcRect/>
          <a:stretch>
            <a:fillRect/>
          </a:stretch>
        </p:blipFill>
        <p:spPr bwMode="auto">
          <a:xfrm>
            <a:off x="2971800" y="5181600"/>
            <a:ext cx="5702300" cy="1257300"/>
          </a:xfrm>
          <a:prstGeom prst="rect">
            <a:avLst/>
          </a:prstGeom>
          <a:noFill/>
        </p:spPr>
      </p:pic>
      <p:sp>
        <p:nvSpPr>
          <p:cNvPr id="7178" name="Text Box 10"/>
          <p:cNvSpPr txBox="1">
            <a:spLocks noChangeArrowheads="1"/>
          </p:cNvSpPr>
          <p:nvPr/>
        </p:nvSpPr>
        <p:spPr bwMode="auto">
          <a:xfrm>
            <a:off x="381000" y="685800"/>
            <a:ext cx="3886200" cy="1190625"/>
          </a:xfrm>
          <a:prstGeom prst="rect">
            <a:avLst/>
          </a:prstGeom>
          <a:noFill/>
          <a:ln w="9525">
            <a:noFill/>
            <a:miter lim="800000"/>
            <a:headEnd/>
            <a:tailEnd/>
          </a:ln>
          <a:effectLst/>
        </p:spPr>
        <p:txBody>
          <a:bodyPr>
            <a:spAutoFit/>
          </a:bodyPr>
          <a:lstStyle/>
          <a:p>
            <a:pPr algn="ctr"/>
            <a:r>
              <a:rPr lang="es-ES_tradnl"/>
              <a:t>MAPA  POLÍTICO DEL ECUADOR</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1000"/>
                                  </p:stCondLst>
                                  <p:childTnLst>
                                    <p:set>
                                      <p:cBhvr>
                                        <p:cTn id="6" dur="1" fill="hold">
                                          <p:stCondLst>
                                            <p:cond delay="0"/>
                                          </p:stCondLst>
                                        </p:cTn>
                                        <p:tgtEl>
                                          <p:spTgt spid="7178"/>
                                        </p:tgtEl>
                                        <p:attrNameLst>
                                          <p:attrName>style.visibility</p:attrName>
                                        </p:attrNameLst>
                                      </p:cBhvr>
                                      <p:to>
                                        <p:strVal val="visible"/>
                                      </p:to>
                                    </p:set>
                                    <p:anim calcmode="lin" valueType="num">
                                      <p:cBhvr additive="base">
                                        <p:cTn id="7" dur="500" fill="hold"/>
                                        <p:tgtEl>
                                          <p:spTgt spid="7178"/>
                                        </p:tgtEl>
                                        <p:attrNameLst>
                                          <p:attrName>ppt_x</p:attrName>
                                        </p:attrNameLst>
                                      </p:cBhvr>
                                      <p:tavLst>
                                        <p:tav tm="0">
                                          <p:val>
                                            <p:strVal val="1+#ppt_w/2"/>
                                          </p:val>
                                        </p:tav>
                                        <p:tav tm="100000">
                                          <p:val>
                                            <p:strVal val="#ppt_x"/>
                                          </p:val>
                                        </p:tav>
                                      </p:tavLst>
                                    </p:anim>
                                    <p:anim calcmode="lin" valueType="num">
                                      <p:cBhvr additive="base">
                                        <p:cTn id="8" dur="500" fill="hold"/>
                                        <p:tgtEl>
                                          <p:spTgt spid="7178"/>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8" fill="hold" nodeType="afterEffect">
                                  <p:stCondLst>
                                    <p:cond delay="2000"/>
                                  </p:stCondLst>
                                  <p:childTnLst>
                                    <p:set>
                                      <p:cBhvr>
                                        <p:cTn id="11" dur="1" fill="hold">
                                          <p:stCondLst>
                                            <p:cond delay="0"/>
                                          </p:stCondLst>
                                        </p:cTn>
                                        <p:tgtEl>
                                          <p:spTgt spid="7176"/>
                                        </p:tgtEl>
                                        <p:attrNameLst>
                                          <p:attrName>style.visibility</p:attrName>
                                        </p:attrNameLst>
                                      </p:cBhvr>
                                      <p:to>
                                        <p:strVal val="visible"/>
                                      </p:to>
                                    </p:set>
                                    <p:anim calcmode="lin" valueType="num">
                                      <p:cBhvr additive="base">
                                        <p:cTn id="12" dur="500" fill="hold"/>
                                        <p:tgtEl>
                                          <p:spTgt spid="7176"/>
                                        </p:tgtEl>
                                        <p:attrNameLst>
                                          <p:attrName>ppt_x</p:attrName>
                                        </p:attrNameLst>
                                      </p:cBhvr>
                                      <p:tavLst>
                                        <p:tav tm="0">
                                          <p:val>
                                            <p:strVal val="0-#ppt_w/2"/>
                                          </p:val>
                                        </p:tav>
                                        <p:tav tm="100000">
                                          <p:val>
                                            <p:strVal val="#ppt_x"/>
                                          </p:val>
                                        </p:tav>
                                      </p:tavLst>
                                    </p:anim>
                                    <p:anim calcmode="lin" valueType="num">
                                      <p:cBhvr additive="base">
                                        <p:cTn id="13" dur="500" fill="hold"/>
                                        <p:tgtEl>
                                          <p:spTgt spid="7176"/>
                                        </p:tgtEl>
                                        <p:attrNameLst>
                                          <p:attrName>ppt_y</p:attrName>
                                        </p:attrNameLst>
                                      </p:cBhvr>
                                      <p:tavLst>
                                        <p:tav tm="0">
                                          <p:val>
                                            <p:strVal val="#ppt_y"/>
                                          </p:val>
                                        </p:tav>
                                        <p:tav tm="100000">
                                          <p:val>
                                            <p:strVal val="#ppt_y"/>
                                          </p:val>
                                        </p:tav>
                                      </p:tavLst>
                                    </p:anim>
                                  </p:childTnLst>
                                </p:cTn>
                              </p:par>
                            </p:childTnLst>
                          </p:cTn>
                        </p:par>
                        <p:par>
                          <p:cTn id="14" fill="hold">
                            <p:stCondLst>
                              <p:cond delay="4000"/>
                            </p:stCondLst>
                            <p:childTnLst>
                              <p:par>
                                <p:cTn id="15" presetID="2" presetClass="entr" presetSubtype="8" fill="hold" nodeType="afterEffect">
                                  <p:stCondLst>
                                    <p:cond delay="2000"/>
                                  </p:stCondLst>
                                  <p:childTnLst>
                                    <p:set>
                                      <p:cBhvr>
                                        <p:cTn id="16" dur="1" fill="hold">
                                          <p:stCondLst>
                                            <p:cond delay="0"/>
                                          </p:stCondLst>
                                        </p:cTn>
                                        <p:tgtEl>
                                          <p:spTgt spid="7177"/>
                                        </p:tgtEl>
                                        <p:attrNameLst>
                                          <p:attrName>style.visibility</p:attrName>
                                        </p:attrNameLst>
                                      </p:cBhvr>
                                      <p:to>
                                        <p:strVal val="visible"/>
                                      </p:to>
                                    </p:set>
                                    <p:anim calcmode="lin" valueType="num">
                                      <p:cBhvr additive="base">
                                        <p:cTn id="17" dur="500" fill="hold"/>
                                        <p:tgtEl>
                                          <p:spTgt spid="7177"/>
                                        </p:tgtEl>
                                        <p:attrNameLst>
                                          <p:attrName>ppt_x</p:attrName>
                                        </p:attrNameLst>
                                      </p:cBhvr>
                                      <p:tavLst>
                                        <p:tav tm="0">
                                          <p:val>
                                            <p:strVal val="0-#ppt_w/2"/>
                                          </p:val>
                                        </p:tav>
                                        <p:tav tm="100000">
                                          <p:val>
                                            <p:strVal val="#ppt_x"/>
                                          </p:val>
                                        </p:tav>
                                      </p:tavLst>
                                    </p:anim>
                                    <p:anim calcmode="lin" valueType="num">
                                      <p:cBhvr additive="base">
                                        <p:cTn id="18" dur="500" fill="hold"/>
                                        <p:tgtEl>
                                          <p:spTgt spid="71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C:\Mis documentos\Catalina  González\Político Guayas.jpg"/>
          <p:cNvPicPr>
            <a:picLocks noChangeAspect="1" noChangeArrowheads="1"/>
          </p:cNvPicPr>
          <p:nvPr/>
        </p:nvPicPr>
        <p:blipFill>
          <a:blip r:embed="rId2"/>
          <a:srcRect/>
          <a:stretch>
            <a:fillRect/>
          </a:stretch>
        </p:blipFill>
        <p:spPr bwMode="auto">
          <a:xfrm>
            <a:off x="533400" y="2286000"/>
            <a:ext cx="3803650" cy="4114800"/>
          </a:xfrm>
          <a:prstGeom prst="rect">
            <a:avLst/>
          </a:prstGeom>
          <a:noFill/>
        </p:spPr>
      </p:pic>
      <p:pic>
        <p:nvPicPr>
          <p:cNvPr id="10247" name="Picture 7" descr="C:\Mis documentos\Catalina  González\Geológico del Guayas.jpg"/>
          <p:cNvPicPr>
            <a:picLocks noChangeAspect="1" noChangeArrowheads="1"/>
          </p:cNvPicPr>
          <p:nvPr/>
        </p:nvPicPr>
        <p:blipFill>
          <a:blip r:embed="rId3"/>
          <a:srcRect/>
          <a:stretch>
            <a:fillRect/>
          </a:stretch>
        </p:blipFill>
        <p:spPr bwMode="auto">
          <a:xfrm>
            <a:off x="5105400" y="2286000"/>
            <a:ext cx="3562350" cy="4071938"/>
          </a:xfrm>
          <a:prstGeom prst="rect">
            <a:avLst/>
          </a:prstGeom>
          <a:noFill/>
        </p:spPr>
      </p:pic>
      <p:sp>
        <p:nvSpPr>
          <p:cNvPr id="10248" name="Text Box 8"/>
          <p:cNvSpPr txBox="1">
            <a:spLocks noChangeArrowheads="1"/>
          </p:cNvSpPr>
          <p:nvPr/>
        </p:nvSpPr>
        <p:spPr bwMode="auto">
          <a:xfrm>
            <a:off x="609600" y="228600"/>
            <a:ext cx="3810000" cy="2100263"/>
          </a:xfrm>
          <a:prstGeom prst="rect">
            <a:avLst/>
          </a:prstGeom>
          <a:noFill/>
          <a:ln w="9525">
            <a:noFill/>
            <a:miter lim="800000"/>
            <a:headEnd/>
            <a:tailEnd/>
          </a:ln>
          <a:effectLst/>
        </p:spPr>
        <p:txBody>
          <a:bodyPr>
            <a:spAutoFit/>
          </a:bodyPr>
          <a:lstStyle/>
          <a:p>
            <a:pPr algn="ctr"/>
            <a:r>
              <a:rPr lang="es-ES_tradnl" sz="2400"/>
              <a:t>AREA TERRITORIAL DE LA PROVINCIA DEL GUAYAS</a:t>
            </a:r>
          </a:p>
          <a:p>
            <a:pPr algn="ctr"/>
            <a:r>
              <a:rPr lang="es-ES_tradnl" sz="2400"/>
              <a:t>1.979.000  HECTÁREAS 3.000.000  HABITANTES</a:t>
            </a:r>
            <a:endParaRPr lang="es-ES" sz="2400"/>
          </a:p>
        </p:txBody>
      </p:sp>
      <p:sp>
        <p:nvSpPr>
          <p:cNvPr id="10249" name="Text Box 9"/>
          <p:cNvSpPr txBox="1">
            <a:spLocks noChangeArrowheads="1"/>
          </p:cNvSpPr>
          <p:nvPr/>
        </p:nvSpPr>
        <p:spPr bwMode="auto">
          <a:xfrm>
            <a:off x="4953000" y="304800"/>
            <a:ext cx="3505200" cy="1917700"/>
          </a:xfrm>
          <a:prstGeom prst="rect">
            <a:avLst/>
          </a:prstGeom>
          <a:noFill/>
          <a:ln w="9525">
            <a:noFill/>
            <a:miter lim="800000"/>
            <a:headEnd/>
            <a:tailEnd/>
          </a:ln>
          <a:effectLst/>
        </p:spPr>
        <p:txBody>
          <a:bodyPr>
            <a:spAutoFit/>
          </a:bodyPr>
          <a:lstStyle/>
          <a:p>
            <a:pPr algn="ctr"/>
            <a:r>
              <a:rPr lang="es-ES_tradnl" sz="2400"/>
              <a:t>MAPA GEOLÓGICO DEL AREA DE INFLUENCIA DE LA PROVINCIA DEL GUAYAS</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1000"/>
                                  </p:stCondLst>
                                  <p:childTnLst>
                                    <p:set>
                                      <p:cBhvr>
                                        <p:cTn id="6" dur="1" fill="hold">
                                          <p:stCondLst>
                                            <p:cond delay="0"/>
                                          </p:stCondLst>
                                        </p:cTn>
                                        <p:tgtEl>
                                          <p:spTgt spid="10246"/>
                                        </p:tgtEl>
                                        <p:attrNameLst>
                                          <p:attrName>style.visibility</p:attrName>
                                        </p:attrNameLst>
                                      </p:cBhvr>
                                      <p:to>
                                        <p:strVal val="visible"/>
                                      </p:to>
                                    </p:set>
                                    <p:anim calcmode="lin" valueType="num">
                                      <p:cBhvr additive="base">
                                        <p:cTn id="7" dur="500" fill="hold"/>
                                        <p:tgtEl>
                                          <p:spTgt spid="10246"/>
                                        </p:tgtEl>
                                        <p:attrNameLst>
                                          <p:attrName>ppt_x</p:attrName>
                                        </p:attrNameLst>
                                      </p:cBhvr>
                                      <p:tavLst>
                                        <p:tav tm="0">
                                          <p:val>
                                            <p:strVal val="#ppt_x"/>
                                          </p:val>
                                        </p:tav>
                                        <p:tav tm="100000">
                                          <p:val>
                                            <p:strVal val="#ppt_x"/>
                                          </p:val>
                                        </p:tav>
                                      </p:tavLst>
                                    </p:anim>
                                    <p:anim calcmode="lin" valueType="num">
                                      <p:cBhvr additive="base">
                                        <p:cTn id="8" dur="500" fill="hold"/>
                                        <p:tgtEl>
                                          <p:spTgt spid="10246"/>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nodeType="afterEffect">
                                  <p:stCondLst>
                                    <p:cond delay="1000"/>
                                  </p:stCondLst>
                                  <p:childTnLst>
                                    <p:set>
                                      <p:cBhvr>
                                        <p:cTn id="11" dur="1" fill="hold">
                                          <p:stCondLst>
                                            <p:cond delay="0"/>
                                          </p:stCondLst>
                                        </p:cTn>
                                        <p:tgtEl>
                                          <p:spTgt spid="10247"/>
                                        </p:tgtEl>
                                        <p:attrNameLst>
                                          <p:attrName>style.visibility</p:attrName>
                                        </p:attrNameLst>
                                      </p:cBhvr>
                                      <p:to>
                                        <p:strVal val="visible"/>
                                      </p:to>
                                    </p:set>
                                    <p:anim calcmode="lin" valueType="num">
                                      <p:cBhvr additive="base">
                                        <p:cTn id="12" dur="500" fill="hold"/>
                                        <p:tgtEl>
                                          <p:spTgt spid="10247"/>
                                        </p:tgtEl>
                                        <p:attrNameLst>
                                          <p:attrName>ppt_x</p:attrName>
                                        </p:attrNameLst>
                                      </p:cBhvr>
                                      <p:tavLst>
                                        <p:tav tm="0">
                                          <p:val>
                                            <p:strVal val="#ppt_x"/>
                                          </p:val>
                                        </p:tav>
                                        <p:tav tm="100000">
                                          <p:val>
                                            <p:strVal val="#ppt_x"/>
                                          </p:val>
                                        </p:tav>
                                      </p:tavLst>
                                    </p:anim>
                                    <p:anim calcmode="lin" valueType="num">
                                      <p:cBhvr additive="base">
                                        <p:cTn id="13" dur="500" fill="hold"/>
                                        <p:tgtEl>
                                          <p:spTgt spid="10247"/>
                                        </p:tgtEl>
                                        <p:attrNameLst>
                                          <p:attrName>ppt_y</p:attrName>
                                        </p:attrNameLst>
                                      </p:cBhvr>
                                      <p:tavLst>
                                        <p:tav tm="0">
                                          <p:val>
                                            <p:strVal val="0-#ppt_h/2"/>
                                          </p:val>
                                        </p:tav>
                                        <p:tav tm="100000">
                                          <p:val>
                                            <p:strVal val="#ppt_y"/>
                                          </p:val>
                                        </p:tav>
                                      </p:tavLst>
                                    </p:anim>
                                  </p:childTnLst>
                                </p:cTn>
                              </p:par>
                            </p:childTnLst>
                          </p:cTn>
                        </p:par>
                        <p:par>
                          <p:cTn id="14" fill="hold">
                            <p:stCondLst>
                              <p:cond delay="3000"/>
                            </p:stCondLst>
                            <p:childTnLst>
                              <p:par>
                                <p:cTn id="15" presetID="2" presetClass="entr" presetSubtype="4" fill="hold" grpId="0" nodeType="afterEffect">
                                  <p:stCondLst>
                                    <p:cond delay="2000"/>
                                  </p:stCondLst>
                                  <p:childTnLst>
                                    <p:set>
                                      <p:cBhvr>
                                        <p:cTn id="16" dur="1" fill="hold">
                                          <p:stCondLst>
                                            <p:cond delay="0"/>
                                          </p:stCondLst>
                                        </p:cTn>
                                        <p:tgtEl>
                                          <p:spTgt spid="10248"/>
                                        </p:tgtEl>
                                        <p:attrNameLst>
                                          <p:attrName>style.visibility</p:attrName>
                                        </p:attrNameLst>
                                      </p:cBhvr>
                                      <p:to>
                                        <p:strVal val="visible"/>
                                      </p:to>
                                    </p:set>
                                    <p:anim calcmode="lin" valueType="num">
                                      <p:cBhvr additive="base">
                                        <p:cTn id="17" dur="500" fill="hold"/>
                                        <p:tgtEl>
                                          <p:spTgt spid="10248"/>
                                        </p:tgtEl>
                                        <p:attrNameLst>
                                          <p:attrName>ppt_x</p:attrName>
                                        </p:attrNameLst>
                                      </p:cBhvr>
                                      <p:tavLst>
                                        <p:tav tm="0">
                                          <p:val>
                                            <p:strVal val="#ppt_x"/>
                                          </p:val>
                                        </p:tav>
                                        <p:tav tm="100000">
                                          <p:val>
                                            <p:strVal val="#ppt_x"/>
                                          </p:val>
                                        </p:tav>
                                      </p:tavLst>
                                    </p:anim>
                                    <p:anim calcmode="lin" valueType="num">
                                      <p:cBhvr additive="base">
                                        <p:cTn id="18" dur="500" fill="hold"/>
                                        <p:tgtEl>
                                          <p:spTgt spid="10248"/>
                                        </p:tgtEl>
                                        <p:attrNameLst>
                                          <p:attrName>ppt_y</p:attrName>
                                        </p:attrNameLst>
                                      </p:cBhvr>
                                      <p:tavLst>
                                        <p:tav tm="0">
                                          <p:val>
                                            <p:strVal val="1+#ppt_h/2"/>
                                          </p:val>
                                        </p:tav>
                                        <p:tav tm="100000">
                                          <p:val>
                                            <p:strVal val="#ppt_y"/>
                                          </p:val>
                                        </p:tav>
                                      </p:tavLst>
                                    </p:anim>
                                  </p:childTnLst>
                                </p:cTn>
                              </p:par>
                            </p:childTnLst>
                          </p:cTn>
                        </p:par>
                        <p:par>
                          <p:cTn id="19" fill="hold">
                            <p:stCondLst>
                              <p:cond delay="5500"/>
                            </p:stCondLst>
                            <p:childTnLst>
                              <p:par>
                                <p:cTn id="20" presetID="2" presetClass="entr" presetSubtype="4" fill="hold" grpId="0" nodeType="afterEffect">
                                  <p:stCondLst>
                                    <p:cond delay="0"/>
                                  </p:stCondLst>
                                  <p:childTnLst>
                                    <p:set>
                                      <p:cBhvr>
                                        <p:cTn id="21" dur="1" fill="hold">
                                          <p:stCondLst>
                                            <p:cond delay="0"/>
                                          </p:stCondLst>
                                        </p:cTn>
                                        <p:tgtEl>
                                          <p:spTgt spid="10249"/>
                                        </p:tgtEl>
                                        <p:attrNameLst>
                                          <p:attrName>style.visibility</p:attrName>
                                        </p:attrNameLst>
                                      </p:cBhvr>
                                      <p:to>
                                        <p:strVal val="visible"/>
                                      </p:to>
                                    </p:set>
                                    <p:anim calcmode="lin" valueType="num">
                                      <p:cBhvr additive="base">
                                        <p:cTn id="22" dur="500" fill="hold"/>
                                        <p:tgtEl>
                                          <p:spTgt spid="10249"/>
                                        </p:tgtEl>
                                        <p:attrNameLst>
                                          <p:attrName>ppt_x</p:attrName>
                                        </p:attrNameLst>
                                      </p:cBhvr>
                                      <p:tavLst>
                                        <p:tav tm="0">
                                          <p:val>
                                            <p:strVal val="#ppt_x"/>
                                          </p:val>
                                        </p:tav>
                                        <p:tav tm="100000">
                                          <p:val>
                                            <p:strVal val="#ppt_x"/>
                                          </p:val>
                                        </p:tav>
                                      </p:tavLst>
                                    </p:anim>
                                    <p:anim calcmode="lin" valueType="num">
                                      <p:cBhvr additive="base">
                                        <p:cTn id="23" dur="500" fill="hold"/>
                                        <p:tgtEl>
                                          <p:spTgt spid="102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8" grpId="0" autoUpdateAnimBg="0"/>
      <p:bldP spid="10249"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1" name="Rectangle 87"/>
          <p:cNvSpPr>
            <a:spLocks noChangeArrowheads="1"/>
          </p:cNvSpPr>
          <p:nvPr/>
        </p:nvSpPr>
        <p:spPr bwMode="auto">
          <a:xfrm>
            <a:off x="3175" y="7473950"/>
            <a:ext cx="9144000" cy="639763"/>
          </a:xfrm>
          <a:prstGeom prst="rect">
            <a:avLst/>
          </a:prstGeom>
          <a:noFill/>
          <a:ln w="9525">
            <a:noFill/>
            <a:miter lim="800000"/>
            <a:headEnd/>
            <a:tailEnd/>
          </a:ln>
          <a:effectLst/>
        </p:spPr>
        <p:txBody>
          <a:bodyPr>
            <a:spAutoFit/>
          </a:bodyPr>
          <a:lstStyle/>
          <a:p>
            <a:pPr>
              <a:spcBef>
                <a:spcPct val="0"/>
              </a:spcBef>
            </a:pPr>
            <a:r>
              <a:rPr lang="es-ES" sz="1200">
                <a:solidFill>
                  <a:schemeClr val="tx1"/>
                </a:solidFill>
                <a:cs typeface="Times New Roman" charset="0"/>
              </a:rPr>
              <a:t> </a:t>
            </a:r>
          </a:p>
          <a:p>
            <a:pPr eaLnBrk="0" hangingPunct="0">
              <a:spcBef>
                <a:spcPct val="0"/>
              </a:spcBef>
            </a:pPr>
            <a:endParaRPr lang="es-ES" sz="2400">
              <a:solidFill>
                <a:schemeClr val="tx1"/>
              </a:solidFill>
            </a:endParaRPr>
          </a:p>
        </p:txBody>
      </p:sp>
      <p:grpSp>
        <p:nvGrpSpPr>
          <p:cNvPr id="11427" name="Group 163"/>
          <p:cNvGrpSpPr>
            <a:grpSpLocks/>
          </p:cNvGrpSpPr>
          <p:nvPr/>
        </p:nvGrpSpPr>
        <p:grpSpPr bwMode="auto">
          <a:xfrm>
            <a:off x="1219200" y="1905000"/>
            <a:ext cx="6477000" cy="4191000"/>
            <a:chOff x="-3" y="515"/>
            <a:chExt cx="3747" cy="4983"/>
          </a:xfrm>
        </p:grpSpPr>
        <p:grpSp>
          <p:nvGrpSpPr>
            <p:cNvPr id="11425" name="Group 161"/>
            <p:cNvGrpSpPr>
              <a:grpSpLocks/>
            </p:cNvGrpSpPr>
            <p:nvPr/>
          </p:nvGrpSpPr>
          <p:grpSpPr bwMode="auto">
            <a:xfrm>
              <a:off x="0" y="518"/>
              <a:ext cx="3741" cy="4977"/>
              <a:chOff x="0" y="518"/>
              <a:chExt cx="3741" cy="4977"/>
            </a:xfrm>
          </p:grpSpPr>
          <p:grpSp>
            <p:nvGrpSpPr>
              <p:cNvPr id="11378" name="Group 114"/>
              <p:cNvGrpSpPr>
                <a:grpSpLocks/>
              </p:cNvGrpSpPr>
              <p:nvPr/>
            </p:nvGrpSpPr>
            <p:grpSpPr bwMode="auto">
              <a:xfrm>
                <a:off x="0" y="518"/>
                <a:ext cx="1856" cy="403"/>
                <a:chOff x="0" y="518"/>
                <a:chExt cx="1856" cy="403"/>
              </a:xfrm>
            </p:grpSpPr>
            <p:sp>
              <p:nvSpPr>
                <p:cNvPr id="11353" name="Rectangle 89"/>
                <p:cNvSpPr>
                  <a:spLocks noChangeArrowheads="1"/>
                </p:cNvSpPr>
                <p:nvPr/>
              </p:nvSpPr>
              <p:spPr bwMode="auto">
                <a:xfrm>
                  <a:off x="28" y="518"/>
                  <a:ext cx="1800" cy="403"/>
                </a:xfrm>
                <a:prstGeom prst="rect">
                  <a:avLst/>
                </a:prstGeom>
                <a:noFill/>
                <a:ln w="9525">
                  <a:noFill/>
                  <a:miter lim="800000"/>
                  <a:headEnd/>
                  <a:tailEnd/>
                </a:ln>
                <a:effectLst/>
              </p:spPr>
              <p:txBody>
                <a:bodyPr/>
                <a:lstStyle/>
                <a:p>
                  <a:pPr>
                    <a:spcBef>
                      <a:spcPct val="0"/>
                    </a:spcBef>
                  </a:pPr>
                  <a:r>
                    <a:rPr lang="es-ES" sz="1400" b="1">
                      <a:cs typeface="Times New Roman" charset="0"/>
                    </a:rPr>
                    <a:t>RECURSO  MINERAL</a:t>
                  </a:r>
                  <a:endParaRPr lang="es-ES" sz="1400">
                    <a:cs typeface="Times New Roman" charset="0"/>
                  </a:endParaRPr>
                </a:p>
                <a:p>
                  <a:pPr eaLnBrk="0" hangingPunct="0">
                    <a:spcBef>
                      <a:spcPct val="0"/>
                    </a:spcBef>
                  </a:pPr>
                  <a:endParaRPr lang="es-ES" sz="1400"/>
                </a:p>
              </p:txBody>
            </p:sp>
            <p:sp>
              <p:nvSpPr>
                <p:cNvPr id="11377" name="Rectangle 113"/>
                <p:cNvSpPr>
                  <a:spLocks noChangeArrowheads="1"/>
                </p:cNvSpPr>
                <p:nvPr/>
              </p:nvSpPr>
              <p:spPr bwMode="auto">
                <a:xfrm>
                  <a:off x="0" y="518"/>
                  <a:ext cx="1856" cy="403"/>
                </a:xfrm>
                <a:prstGeom prst="rect">
                  <a:avLst/>
                </a:prstGeom>
                <a:noFill/>
                <a:ln w="7">
                  <a:solidFill>
                    <a:srgbClr val="A0A0A0"/>
                  </a:solidFill>
                  <a:miter lim="800000"/>
                  <a:headEnd/>
                  <a:tailEnd/>
                </a:ln>
                <a:effectLst/>
              </p:spPr>
              <p:txBody>
                <a:bodyPr wrap="none"/>
                <a:lstStyle/>
                <a:p>
                  <a:endParaRPr lang="es-EC"/>
                </a:p>
              </p:txBody>
            </p:sp>
          </p:grpSp>
          <p:grpSp>
            <p:nvGrpSpPr>
              <p:cNvPr id="11380" name="Group 116"/>
              <p:cNvGrpSpPr>
                <a:grpSpLocks/>
              </p:cNvGrpSpPr>
              <p:nvPr/>
            </p:nvGrpSpPr>
            <p:grpSpPr bwMode="auto">
              <a:xfrm>
                <a:off x="1856" y="518"/>
                <a:ext cx="1885" cy="403"/>
                <a:chOff x="1856" y="518"/>
                <a:chExt cx="1885" cy="403"/>
              </a:xfrm>
            </p:grpSpPr>
            <p:sp>
              <p:nvSpPr>
                <p:cNvPr id="11354" name="Rectangle 90"/>
                <p:cNvSpPr>
                  <a:spLocks noChangeArrowheads="1"/>
                </p:cNvSpPr>
                <p:nvPr/>
              </p:nvSpPr>
              <p:spPr bwMode="auto">
                <a:xfrm>
                  <a:off x="1884" y="518"/>
                  <a:ext cx="1829" cy="403"/>
                </a:xfrm>
                <a:prstGeom prst="rect">
                  <a:avLst/>
                </a:prstGeom>
                <a:noFill/>
                <a:ln w="9525">
                  <a:noFill/>
                  <a:miter lim="800000"/>
                  <a:headEnd/>
                  <a:tailEnd/>
                </a:ln>
                <a:effectLst/>
              </p:spPr>
              <p:txBody>
                <a:bodyPr/>
                <a:lstStyle/>
                <a:p>
                  <a:pPr algn="just">
                    <a:spcBef>
                      <a:spcPct val="0"/>
                    </a:spcBef>
                  </a:pPr>
                  <a:r>
                    <a:rPr lang="es-ES" sz="1400" b="1">
                      <a:cs typeface="Times New Roman" charset="0"/>
                    </a:rPr>
                    <a:t>FUENTE (Formaciones, Miembros)</a:t>
                  </a:r>
                  <a:endParaRPr lang="es-ES" sz="1400">
                    <a:cs typeface="Times New Roman" charset="0"/>
                  </a:endParaRPr>
                </a:p>
                <a:p>
                  <a:pPr algn="just" eaLnBrk="0" hangingPunct="0">
                    <a:spcBef>
                      <a:spcPct val="0"/>
                    </a:spcBef>
                  </a:pPr>
                  <a:endParaRPr lang="es-ES" sz="1400"/>
                </a:p>
              </p:txBody>
            </p:sp>
            <p:sp>
              <p:nvSpPr>
                <p:cNvPr id="11379" name="Rectangle 115"/>
                <p:cNvSpPr>
                  <a:spLocks noChangeArrowheads="1"/>
                </p:cNvSpPr>
                <p:nvPr/>
              </p:nvSpPr>
              <p:spPr bwMode="auto">
                <a:xfrm>
                  <a:off x="1856" y="518"/>
                  <a:ext cx="1885" cy="403"/>
                </a:xfrm>
                <a:prstGeom prst="rect">
                  <a:avLst/>
                </a:prstGeom>
                <a:noFill/>
                <a:ln w="7">
                  <a:solidFill>
                    <a:srgbClr val="A0A0A0"/>
                  </a:solidFill>
                  <a:miter lim="800000"/>
                  <a:headEnd/>
                  <a:tailEnd/>
                </a:ln>
                <a:effectLst/>
              </p:spPr>
              <p:txBody>
                <a:bodyPr wrap="none"/>
                <a:lstStyle/>
                <a:p>
                  <a:endParaRPr lang="es-EC"/>
                </a:p>
              </p:txBody>
            </p:sp>
          </p:grpSp>
          <p:grpSp>
            <p:nvGrpSpPr>
              <p:cNvPr id="11382" name="Group 118"/>
              <p:cNvGrpSpPr>
                <a:grpSpLocks/>
              </p:cNvGrpSpPr>
              <p:nvPr/>
            </p:nvGrpSpPr>
            <p:grpSpPr bwMode="auto">
              <a:xfrm>
                <a:off x="0" y="921"/>
                <a:ext cx="1856" cy="374"/>
                <a:chOff x="0" y="921"/>
                <a:chExt cx="1856" cy="374"/>
              </a:xfrm>
            </p:grpSpPr>
            <p:sp>
              <p:nvSpPr>
                <p:cNvPr id="11355" name="Rectangle 91"/>
                <p:cNvSpPr>
                  <a:spLocks noChangeArrowheads="1"/>
                </p:cNvSpPr>
                <p:nvPr/>
              </p:nvSpPr>
              <p:spPr bwMode="auto">
                <a:xfrm>
                  <a:off x="28" y="921"/>
                  <a:ext cx="1800" cy="374"/>
                </a:xfrm>
                <a:prstGeom prst="rect">
                  <a:avLst/>
                </a:prstGeom>
                <a:noFill/>
                <a:ln w="9525">
                  <a:noFill/>
                  <a:miter lim="800000"/>
                  <a:headEnd/>
                  <a:tailEnd/>
                </a:ln>
                <a:effectLst/>
              </p:spPr>
              <p:txBody>
                <a:bodyPr bIns="0"/>
                <a:lstStyle/>
                <a:p>
                  <a:pPr algn="just">
                    <a:spcBef>
                      <a:spcPct val="0"/>
                    </a:spcBef>
                  </a:pPr>
                  <a:r>
                    <a:rPr lang="es-ES" sz="1200" b="1">
                      <a:solidFill>
                        <a:schemeClr val="tx1"/>
                      </a:solidFill>
                    </a:rPr>
                    <a:t>CALIZAS Y ROCA ORNAMENTAL</a:t>
                  </a:r>
                  <a:endParaRPr lang="es-ES" sz="1400" b="1">
                    <a:solidFill>
                      <a:schemeClr val="tx1"/>
                    </a:solidFill>
                  </a:endParaRPr>
                </a:p>
                <a:p>
                  <a:pPr algn="just" eaLnBrk="0" hangingPunct="0">
                    <a:spcBef>
                      <a:spcPct val="0"/>
                    </a:spcBef>
                  </a:pPr>
                  <a:endParaRPr lang="es-ES" sz="2400" b="1">
                    <a:solidFill>
                      <a:schemeClr val="tx1"/>
                    </a:solidFill>
                  </a:endParaRPr>
                </a:p>
              </p:txBody>
            </p:sp>
            <p:sp>
              <p:nvSpPr>
                <p:cNvPr id="11381" name="Rectangle 117"/>
                <p:cNvSpPr>
                  <a:spLocks noChangeArrowheads="1"/>
                </p:cNvSpPr>
                <p:nvPr/>
              </p:nvSpPr>
              <p:spPr bwMode="auto">
                <a:xfrm>
                  <a:off x="0" y="921"/>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384" name="Group 120"/>
              <p:cNvGrpSpPr>
                <a:grpSpLocks/>
              </p:cNvGrpSpPr>
              <p:nvPr/>
            </p:nvGrpSpPr>
            <p:grpSpPr bwMode="auto">
              <a:xfrm>
                <a:off x="1856" y="921"/>
                <a:ext cx="1885" cy="374"/>
                <a:chOff x="1856" y="921"/>
                <a:chExt cx="1885" cy="374"/>
              </a:xfrm>
            </p:grpSpPr>
            <p:sp>
              <p:nvSpPr>
                <p:cNvPr id="11356" name="Rectangle 92"/>
                <p:cNvSpPr>
                  <a:spLocks noChangeArrowheads="1"/>
                </p:cNvSpPr>
                <p:nvPr/>
              </p:nvSpPr>
              <p:spPr bwMode="auto">
                <a:xfrm>
                  <a:off x="1884" y="921"/>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SAN EDUARDO, SUBIBAJA</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83" name="Rectangle 119"/>
                <p:cNvSpPr>
                  <a:spLocks noChangeArrowheads="1"/>
                </p:cNvSpPr>
                <p:nvPr/>
              </p:nvSpPr>
              <p:spPr bwMode="auto">
                <a:xfrm>
                  <a:off x="1856" y="921"/>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386" name="Group 122"/>
              <p:cNvGrpSpPr>
                <a:grpSpLocks/>
              </p:cNvGrpSpPr>
              <p:nvPr/>
            </p:nvGrpSpPr>
            <p:grpSpPr bwMode="auto">
              <a:xfrm>
                <a:off x="0" y="1295"/>
                <a:ext cx="1856" cy="489"/>
                <a:chOff x="0" y="1295"/>
                <a:chExt cx="1856" cy="489"/>
              </a:xfrm>
            </p:grpSpPr>
            <p:sp>
              <p:nvSpPr>
                <p:cNvPr id="11357" name="Rectangle 93"/>
                <p:cNvSpPr>
                  <a:spLocks noChangeArrowheads="1"/>
                </p:cNvSpPr>
                <p:nvPr/>
              </p:nvSpPr>
              <p:spPr bwMode="auto">
                <a:xfrm>
                  <a:off x="28" y="1295"/>
                  <a:ext cx="1800" cy="489"/>
                </a:xfrm>
                <a:prstGeom prst="rect">
                  <a:avLst/>
                </a:prstGeom>
                <a:noFill/>
                <a:ln w="9525">
                  <a:noFill/>
                  <a:miter lim="800000"/>
                  <a:headEnd/>
                  <a:tailEnd/>
                </a:ln>
                <a:effectLst/>
              </p:spPr>
              <p:txBody>
                <a:bodyPr bIns="0"/>
                <a:lstStyle/>
                <a:p>
                  <a:pPr algn="just">
                    <a:spcBef>
                      <a:spcPct val="0"/>
                    </a:spcBef>
                  </a:pPr>
                  <a:r>
                    <a:rPr lang="es-ES" sz="1200" b="1">
                      <a:solidFill>
                        <a:schemeClr val="tx1"/>
                      </a:solidFill>
                    </a:rPr>
                    <a:t>MATERIALES DE CONSTRUCCIÓN</a:t>
                  </a:r>
                  <a:endParaRPr lang="es-ES" sz="1400" b="1">
                    <a:solidFill>
                      <a:schemeClr val="tx1"/>
                    </a:solidFill>
                  </a:endParaRPr>
                </a:p>
                <a:p>
                  <a:pPr algn="just" eaLnBrk="0" hangingPunct="0">
                    <a:spcBef>
                      <a:spcPct val="0"/>
                    </a:spcBef>
                  </a:pPr>
                  <a:r>
                    <a:rPr lang="es-ES" sz="1200" b="1">
                      <a:solidFill>
                        <a:schemeClr val="tx1"/>
                      </a:solidFill>
                      <a:cs typeface="Times New Roman" charset="0"/>
                    </a:rPr>
                    <a:t>Y ROCA ORNAMENTAL</a:t>
                  </a:r>
                </a:p>
                <a:p>
                  <a:pPr algn="just" eaLnBrk="0" hangingPunct="0">
                    <a:spcBef>
                      <a:spcPct val="0"/>
                    </a:spcBef>
                  </a:pPr>
                  <a:endParaRPr lang="es-ES" sz="2400" b="1">
                    <a:solidFill>
                      <a:schemeClr val="tx1"/>
                    </a:solidFill>
                  </a:endParaRPr>
                </a:p>
              </p:txBody>
            </p:sp>
            <p:sp>
              <p:nvSpPr>
                <p:cNvPr id="11385" name="Rectangle 121"/>
                <p:cNvSpPr>
                  <a:spLocks noChangeArrowheads="1"/>
                </p:cNvSpPr>
                <p:nvPr/>
              </p:nvSpPr>
              <p:spPr bwMode="auto">
                <a:xfrm>
                  <a:off x="0" y="1295"/>
                  <a:ext cx="1856" cy="489"/>
                </a:xfrm>
                <a:prstGeom prst="rect">
                  <a:avLst/>
                </a:prstGeom>
                <a:noFill/>
                <a:ln w="7">
                  <a:solidFill>
                    <a:srgbClr val="A0A0A0"/>
                  </a:solidFill>
                  <a:miter lim="800000"/>
                  <a:headEnd/>
                  <a:tailEnd/>
                </a:ln>
                <a:effectLst/>
              </p:spPr>
              <p:txBody>
                <a:bodyPr wrap="none"/>
                <a:lstStyle/>
                <a:p>
                  <a:endParaRPr lang="es-EC"/>
                </a:p>
              </p:txBody>
            </p:sp>
          </p:grpSp>
          <p:grpSp>
            <p:nvGrpSpPr>
              <p:cNvPr id="11388" name="Group 124"/>
              <p:cNvGrpSpPr>
                <a:grpSpLocks/>
              </p:cNvGrpSpPr>
              <p:nvPr/>
            </p:nvGrpSpPr>
            <p:grpSpPr bwMode="auto">
              <a:xfrm>
                <a:off x="1856" y="1295"/>
                <a:ext cx="1885" cy="489"/>
                <a:chOff x="1856" y="1295"/>
                <a:chExt cx="1885" cy="489"/>
              </a:xfrm>
            </p:grpSpPr>
            <p:sp>
              <p:nvSpPr>
                <p:cNvPr id="11358" name="Rectangle 94"/>
                <p:cNvSpPr>
                  <a:spLocks noChangeArrowheads="1"/>
                </p:cNvSpPr>
                <p:nvPr/>
              </p:nvSpPr>
              <p:spPr bwMode="auto">
                <a:xfrm>
                  <a:off x="1884" y="1295"/>
                  <a:ext cx="1829"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PIÑÓN, </a:t>
                  </a:r>
                  <a:r>
                    <a:rPr lang="es-ES_tradnl" sz="1200">
                      <a:solidFill>
                        <a:schemeClr val="tx1"/>
                      </a:solidFill>
                    </a:rPr>
                    <a:t> CAYO, </a:t>
                  </a:r>
                  <a:r>
                    <a:rPr lang="es-ES" sz="1200">
                      <a:solidFill>
                        <a:schemeClr val="tx1"/>
                      </a:solidFill>
                    </a:rPr>
                    <a:t>GUAYAQUIL, TABLAZO,</a:t>
                  </a:r>
                  <a:endParaRPr lang="es-ES" sz="1400">
                    <a:solidFill>
                      <a:schemeClr val="tx1"/>
                    </a:solidFill>
                  </a:endParaRPr>
                </a:p>
                <a:p>
                  <a:pPr algn="just" eaLnBrk="0" hangingPunct="0">
                    <a:spcBef>
                      <a:spcPct val="0"/>
                    </a:spcBef>
                  </a:pPr>
                  <a:r>
                    <a:rPr lang="es-ES" sz="1200">
                      <a:solidFill>
                        <a:schemeClr val="tx1"/>
                      </a:solidFill>
                      <a:cs typeface="Times New Roman" charset="0"/>
                    </a:rPr>
                    <a:t>GRAVAS  DEL CUATERNARIO</a:t>
                  </a:r>
                </a:p>
                <a:p>
                  <a:pPr algn="just" eaLnBrk="0" hangingPunct="0">
                    <a:spcBef>
                      <a:spcPct val="0"/>
                    </a:spcBef>
                  </a:pPr>
                  <a:endParaRPr lang="es-ES" sz="2400">
                    <a:solidFill>
                      <a:schemeClr val="tx1"/>
                    </a:solidFill>
                  </a:endParaRPr>
                </a:p>
              </p:txBody>
            </p:sp>
            <p:sp>
              <p:nvSpPr>
                <p:cNvPr id="11387" name="Rectangle 123"/>
                <p:cNvSpPr>
                  <a:spLocks noChangeArrowheads="1"/>
                </p:cNvSpPr>
                <p:nvPr/>
              </p:nvSpPr>
              <p:spPr bwMode="auto">
                <a:xfrm>
                  <a:off x="1856" y="1295"/>
                  <a:ext cx="1885" cy="489"/>
                </a:xfrm>
                <a:prstGeom prst="rect">
                  <a:avLst/>
                </a:prstGeom>
                <a:noFill/>
                <a:ln w="7">
                  <a:solidFill>
                    <a:srgbClr val="A0A0A0"/>
                  </a:solidFill>
                  <a:miter lim="800000"/>
                  <a:headEnd/>
                  <a:tailEnd/>
                </a:ln>
                <a:effectLst/>
              </p:spPr>
              <p:txBody>
                <a:bodyPr wrap="none"/>
                <a:lstStyle/>
                <a:p>
                  <a:endParaRPr lang="es-EC"/>
                </a:p>
              </p:txBody>
            </p:sp>
          </p:grpSp>
          <p:grpSp>
            <p:nvGrpSpPr>
              <p:cNvPr id="11390" name="Group 126"/>
              <p:cNvGrpSpPr>
                <a:grpSpLocks/>
              </p:cNvGrpSpPr>
              <p:nvPr/>
            </p:nvGrpSpPr>
            <p:grpSpPr bwMode="auto">
              <a:xfrm>
                <a:off x="0" y="1784"/>
                <a:ext cx="1856" cy="489"/>
                <a:chOff x="0" y="1784"/>
                <a:chExt cx="1856" cy="489"/>
              </a:xfrm>
            </p:grpSpPr>
            <p:sp>
              <p:nvSpPr>
                <p:cNvPr id="11359" name="Rectangle 95"/>
                <p:cNvSpPr>
                  <a:spLocks noChangeArrowheads="1"/>
                </p:cNvSpPr>
                <p:nvPr/>
              </p:nvSpPr>
              <p:spPr bwMode="auto">
                <a:xfrm>
                  <a:off x="28" y="1784"/>
                  <a:ext cx="1800"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ARCILLAS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89" name="Rectangle 125"/>
                <p:cNvSpPr>
                  <a:spLocks noChangeArrowheads="1"/>
                </p:cNvSpPr>
                <p:nvPr/>
              </p:nvSpPr>
              <p:spPr bwMode="auto">
                <a:xfrm>
                  <a:off x="0" y="1784"/>
                  <a:ext cx="1856" cy="489"/>
                </a:xfrm>
                <a:prstGeom prst="rect">
                  <a:avLst/>
                </a:prstGeom>
                <a:noFill/>
                <a:ln w="7">
                  <a:solidFill>
                    <a:srgbClr val="A0A0A0"/>
                  </a:solidFill>
                  <a:miter lim="800000"/>
                  <a:headEnd/>
                  <a:tailEnd/>
                </a:ln>
                <a:effectLst/>
              </p:spPr>
              <p:txBody>
                <a:bodyPr wrap="none"/>
                <a:lstStyle/>
                <a:p>
                  <a:endParaRPr lang="es-EC"/>
                </a:p>
              </p:txBody>
            </p:sp>
          </p:grpSp>
          <p:grpSp>
            <p:nvGrpSpPr>
              <p:cNvPr id="11392" name="Group 128"/>
              <p:cNvGrpSpPr>
                <a:grpSpLocks/>
              </p:cNvGrpSpPr>
              <p:nvPr/>
            </p:nvGrpSpPr>
            <p:grpSpPr bwMode="auto">
              <a:xfrm>
                <a:off x="1856" y="1784"/>
                <a:ext cx="1885" cy="489"/>
                <a:chOff x="1856" y="1784"/>
                <a:chExt cx="1885" cy="489"/>
              </a:xfrm>
            </p:grpSpPr>
            <p:sp>
              <p:nvSpPr>
                <p:cNvPr id="11360" name="Rectangle 96"/>
                <p:cNvSpPr>
                  <a:spLocks noChangeArrowheads="1"/>
                </p:cNvSpPr>
                <p:nvPr/>
              </p:nvSpPr>
              <p:spPr bwMode="auto">
                <a:xfrm>
                  <a:off x="1884" y="1784"/>
                  <a:ext cx="1829"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ANCÓN, SEDIMENTOS CUATERNARIOS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91" name="Rectangle 127"/>
                <p:cNvSpPr>
                  <a:spLocks noChangeArrowheads="1"/>
                </p:cNvSpPr>
                <p:nvPr/>
              </p:nvSpPr>
              <p:spPr bwMode="auto">
                <a:xfrm>
                  <a:off x="1856" y="1784"/>
                  <a:ext cx="1885" cy="489"/>
                </a:xfrm>
                <a:prstGeom prst="rect">
                  <a:avLst/>
                </a:prstGeom>
                <a:noFill/>
                <a:ln w="7">
                  <a:solidFill>
                    <a:srgbClr val="A0A0A0"/>
                  </a:solidFill>
                  <a:miter lim="800000"/>
                  <a:headEnd/>
                  <a:tailEnd/>
                </a:ln>
                <a:effectLst/>
              </p:spPr>
              <p:txBody>
                <a:bodyPr wrap="none"/>
                <a:lstStyle/>
                <a:p>
                  <a:endParaRPr lang="es-EC"/>
                </a:p>
              </p:txBody>
            </p:sp>
          </p:grpSp>
          <p:grpSp>
            <p:nvGrpSpPr>
              <p:cNvPr id="11394" name="Group 130"/>
              <p:cNvGrpSpPr>
                <a:grpSpLocks/>
              </p:cNvGrpSpPr>
              <p:nvPr/>
            </p:nvGrpSpPr>
            <p:grpSpPr bwMode="auto">
              <a:xfrm>
                <a:off x="0" y="2273"/>
                <a:ext cx="1856" cy="374"/>
                <a:chOff x="0" y="2273"/>
                <a:chExt cx="1856" cy="374"/>
              </a:xfrm>
            </p:grpSpPr>
            <p:sp>
              <p:nvSpPr>
                <p:cNvPr id="11361" name="Rectangle 97"/>
                <p:cNvSpPr>
                  <a:spLocks noChangeArrowheads="1"/>
                </p:cNvSpPr>
                <p:nvPr/>
              </p:nvSpPr>
              <p:spPr bwMode="auto">
                <a:xfrm>
                  <a:off x="28" y="2273"/>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ZEOLITAS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93" name="Rectangle 129"/>
                <p:cNvSpPr>
                  <a:spLocks noChangeArrowheads="1"/>
                </p:cNvSpPr>
                <p:nvPr/>
              </p:nvSpPr>
              <p:spPr bwMode="auto">
                <a:xfrm>
                  <a:off x="0" y="2273"/>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396" name="Group 132"/>
              <p:cNvGrpSpPr>
                <a:grpSpLocks/>
              </p:cNvGrpSpPr>
              <p:nvPr/>
            </p:nvGrpSpPr>
            <p:grpSpPr bwMode="auto">
              <a:xfrm>
                <a:off x="1856" y="2273"/>
                <a:ext cx="1885" cy="374"/>
                <a:chOff x="1856" y="2273"/>
                <a:chExt cx="1885" cy="374"/>
              </a:xfrm>
            </p:grpSpPr>
            <p:sp>
              <p:nvSpPr>
                <p:cNvPr id="11362" name="Rectangle 98"/>
                <p:cNvSpPr>
                  <a:spLocks noChangeArrowheads="1"/>
                </p:cNvSpPr>
                <p:nvPr/>
              </p:nvSpPr>
              <p:spPr bwMode="auto">
                <a:xfrm>
                  <a:off x="1884" y="2273"/>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CAYO</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95" name="Rectangle 131"/>
                <p:cNvSpPr>
                  <a:spLocks noChangeArrowheads="1"/>
                </p:cNvSpPr>
                <p:nvPr/>
              </p:nvSpPr>
              <p:spPr bwMode="auto">
                <a:xfrm>
                  <a:off x="1856" y="2273"/>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398" name="Group 134"/>
              <p:cNvGrpSpPr>
                <a:grpSpLocks/>
              </p:cNvGrpSpPr>
              <p:nvPr/>
            </p:nvGrpSpPr>
            <p:grpSpPr bwMode="auto">
              <a:xfrm>
                <a:off x="0" y="2647"/>
                <a:ext cx="1856" cy="374"/>
                <a:chOff x="0" y="2647"/>
                <a:chExt cx="1856" cy="374"/>
              </a:xfrm>
            </p:grpSpPr>
            <p:sp>
              <p:nvSpPr>
                <p:cNvPr id="11363" name="Rectangle 99"/>
                <p:cNvSpPr>
                  <a:spLocks noChangeArrowheads="1"/>
                </p:cNvSpPr>
                <p:nvPr/>
              </p:nvSpPr>
              <p:spPr bwMode="auto">
                <a:xfrm>
                  <a:off x="28" y="2647"/>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BENTONITAS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97" name="Rectangle 133"/>
                <p:cNvSpPr>
                  <a:spLocks noChangeArrowheads="1"/>
                </p:cNvSpPr>
                <p:nvPr/>
              </p:nvSpPr>
              <p:spPr bwMode="auto">
                <a:xfrm>
                  <a:off x="0" y="2647"/>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400" name="Group 136"/>
              <p:cNvGrpSpPr>
                <a:grpSpLocks/>
              </p:cNvGrpSpPr>
              <p:nvPr/>
            </p:nvGrpSpPr>
            <p:grpSpPr bwMode="auto">
              <a:xfrm>
                <a:off x="1856" y="2647"/>
                <a:ext cx="1885" cy="374"/>
                <a:chOff x="1856" y="2647"/>
                <a:chExt cx="1885" cy="374"/>
              </a:xfrm>
            </p:grpSpPr>
            <p:sp>
              <p:nvSpPr>
                <p:cNvPr id="11364" name="Rectangle 100"/>
                <p:cNvSpPr>
                  <a:spLocks noChangeArrowheads="1"/>
                </p:cNvSpPr>
                <p:nvPr/>
              </p:nvSpPr>
              <p:spPr bwMode="auto">
                <a:xfrm>
                  <a:off x="1884" y="2647"/>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TOSAGUA – DOS BOCAS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399" name="Rectangle 135"/>
                <p:cNvSpPr>
                  <a:spLocks noChangeArrowheads="1"/>
                </p:cNvSpPr>
                <p:nvPr/>
              </p:nvSpPr>
              <p:spPr bwMode="auto">
                <a:xfrm>
                  <a:off x="1856" y="2647"/>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402" name="Group 138"/>
              <p:cNvGrpSpPr>
                <a:grpSpLocks/>
              </p:cNvGrpSpPr>
              <p:nvPr/>
            </p:nvGrpSpPr>
            <p:grpSpPr bwMode="auto">
              <a:xfrm>
                <a:off x="0" y="3021"/>
                <a:ext cx="1856" cy="374"/>
                <a:chOff x="0" y="3021"/>
                <a:chExt cx="1856" cy="374"/>
              </a:xfrm>
            </p:grpSpPr>
            <p:sp>
              <p:nvSpPr>
                <p:cNvPr id="11365" name="Rectangle 101"/>
                <p:cNvSpPr>
                  <a:spLocks noChangeArrowheads="1"/>
                </p:cNvSpPr>
                <p:nvPr/>
              </p:nvSpPr>
              <p:spPr bwMode="auto">
                <a:xfrm>
                  <a:off x="28" y="3021"/>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DIATOMITAS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01" name="Rectangle 137"/>
                <p:cNvSpPr>
                  <a:spLocks noChangeArrowheads="1"/>
                </p:cNvSpPr>
                <p:nvPr/>
              </p:nvSpPr>
              <p:spPr bwMode="auto">
                <a:xfrm>
                  <a:off x="0" y="3021"/>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404" name="Group 140"/>
              <p:cNvGrpSpPr>
                <a:grpSpLocks/>
              </p:cNvGrpSpPr>
              <p:nvPr/>
            </p:nvGrpSpPr>
            <p:grpSpPr bwMode="auto">
              <a:xfrm>
                <a:off x="1856" y="3021"/>
                <a:ext cx="1885" cy="374"/>
                <a:chOff x="1856" y="3021"/>
                <a:chExt cx="1885" cy="374"/>
              </a:xfrm>
            </p:grpSpPr>
            <p:sp>
              <p:nvSpPr>
                <p:cNvPr id="11366" name="Rectangle 102"/>
                <p:cNvSpPr>
                  <a:spLocks noChangeArrowheads="1"/>
                </p:cNvSpPr>
                <p:nvPr/>
              </p:nvSpPr>
              <p:spPr bwMode="auto">
                <a:xfrm>
                  <a:off x="1884" y="3021"/>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VILLINGOTA</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03" name="Rectangle 139"/>
                <p:cNvSpPr>
                  <a:spLocks noChangeArrowheads="1"/>
                </p:cNvSpPr>
                <p:nvPr/>
              </p:nvSpPr>
              <p:spPr bwMode="auto">
                <a:xfrm>
                  <a:off x="1856" y="3021"/>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406" name="Group 142"/>
              <p:cNvGrpSpPr>
                <a:grpSpLocks/>
              </p:cNvGrpSpPr>
              <p:nvPr/>
            </p:nvGrpSpPr>
            <p:grpSpPr bwMode="auto">
              <a:xfrm>
                <a:off x="0" y="3395"/>
                <a:ext cx="1856" cy="374"/>
                <a:chOff x="0" y="3395"/>
                <a:chExt cx="1856" cy="374"/>
              </a:xfrm>
            </p:grpSpPr>
            <p:sp>
              <p:nvSpPr>
                <p:cNvPr id="11367" name="Rectangle 103"/>
                <p:cNvSpPr>
                  <a:spLocks noChangeArrowheads="1"/>
                </p:cNvSpPr>
                <p:nvPr/>
              </p:nvSpPr>
              <p:spPr bwMode="auto">
                <a:xfrm>
                  <a:off x="28" y="3395"/>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YESO</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05" name="Rectangle 141"/>
                <p:cNvSpPr>
                  <a:spLocks noChangeArrowheads="1"/>
                </p:cNvSpPr>
                <p:nvPr/>
              </p:nvSpPr>
              <p:spPr bwMode="auto">
                <a:xfrm>
                  <a:off x="0" y="3395"/>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408" name="Group 144"/>
              <p:cNvGrpSpPr>
                <a:grpSpLocks/>
              </p:cNvGrpSpPr>
              <p:nvPr/>
            </p:nvGrpSpPr>
            <p:grpSpPr bwMode="auto">
              <a:xfrm>
                <a:off x="1856" y="3395"/>
                <a:ext cx="1885" cy="374"/>
                <a:chOff x="1856" y="3395"/>
                <a:chExt cx="1885" cy="374"/>
              </a:xfrm>
            </p:grpSpPr>
            <p:sp>
              <p:nvSpPr>
                <p:cNvPr id="11368" name="Rectangle 104"/>
                <p:cNvSpPr>
                  <a:spLocks noChangeArrowheads="1"/>
                </p:cNvSpPr>
                <p:nvPr/>
              </p:nvSpPr>
              <p:spPr bwMode="auto">
                <a:xfrm>
                  <a:off x="1884" y="3395"/>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TOSAGUA  - DOS BOCAS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07" name="Rectangle 143"/>
                <p:cNvSpPr>
                  <a:spLocks noChangeArrowheads="1"/>
                </p:cNvSpPr>
                <p:nvPr/>
              </p:nvSpPr>
              <p:spPr bwMode="auto">
                <a:xfrm>
                  <a:off x="1856" y="3395"/>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410" name="Group 146"/>
              <p:cNvGrpSpPr>
                <a:grpSpLocks/>
              </p:cNvGrpSpPr>
              <p:nvPr/>
            </p:nvGrpSpPr>
            <p:grpSpPr bwMode="auto">
              <a:xfrm>
                <a:off x="0" y="3769"/>
                <a:ext cx="1856" cy="374"/>
                <a:chOff x="0" y="3769"/>
                <a:chExt cx="1856" cy="374"/>
              </a:xfrm>
            </p:grpSpPr>
            <p:sp>
              <p:nvSpPr>
                <p:cNvPr id="11369" name="Rectangle 105"/>
                <p:cNvSpPr>
                  <a:spLocks noChangeArrowheads="1"/>
                </p:cNvSpPr>
                <p:nvPr/>
              </p:nvSpPr>
              <p:spPr bwMode="auto">
                <a:xfrm>
                  <a:off x="28" y="3769"/>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ARENISCAS CUARZOSAS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09" name="Rectangle 145"/>
                <p:cNvSpPr>
                  <a:spLocks noChangeArrowheads="1"/>
                </p:cNvSpPr>
                <p:nvPr/>
              </p:nvSpPr>
              <p:spPr bwMode="auto">
                <a:xfrm>
                  <a:off x="0" y="3769"/>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412" name="Group 148"/>
              <p:cNvGrpSpPr>
                <a:grpSpLocks/>
              </p:cNvGrpSpPr>
              <p:nvPr/>
            </p:nvGrpSpPr>
            <p:grpSpPr bwMode="auto">
              <a:xfrm>
                <a:off x="1856" y="3769"/>
                <a:ext cx="1885" cy="374"/>
                <a:chOff x="1856" y="3769"/>
                <a:chExt cx="1885" cy="374"/>
              </a:xfrm>
            </p:grpSpPr>
            <p:sp>
              <p:nvSpPr>
                <p:cNvPr id="11370" name="Rectangle 106"/>
                <p:cNvSpPr>
                  <a:spLocks noChangeArrowheads="1"/>
                </p:cNvSpPr>
                <p:nvPr/>
              </p:nvSpPr>
              <p:spPr bwMode="auto">
                <a:xfrm>
                  <a:off x="1884" y="3769"/>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TOSAGUA – ZAPOTAL</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11" name="Rectangle 147"/>
                <p:cNvSpPr>
                  <a:spLocks noChangeArrowheads="1"/>
                </p:cNvSpPr>
                <p:nvPr/>
              </p:nvSpPr>
              <p:spPr bwMode="auto">
                <a:xfrm>
                  <a:off x="1856" y="3769"/>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414" name="Group 150"/>
              <p:cNvGrpSpPr>
                <a:grpSpLocks/>
              </p:cNvGrpSpPr>
              <p:nvPr/>
            </p:nvGrpSpPr>
            <p:grpSpPr bwMode="auto">
              <a:xfrm>
                <a:off x="0" y="4143"/>
                <a:ext cx="1856" cy="374"/>
                <a:chOff x="0" y="4143"/>
                <a:chExt cx="1856" cy="374"/>
              </a:xfrm>
            </p:grpSpPr>
            <p:sp>
              <p:nvSpPr>
                <p:cNvPr id="11371" name="Rectangle 107"/>
                <p:cNvSpPr>
                  <a:spLocks noChangeArrowheads="1"/>
                </p:cNvSpPr>
                <p:nvPr/>
              </p:nvSpPr>
              <p:spPr bwMode="auto">
                <a:xfrm>
                  <a:off x="28" y="4143"/>
                  <a:ext cx="1800"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ARENAS  FERROSAS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13" name="Rectangle 149"/>
                <p:cNvSpPr>
                  <a:spLocks noChangeArrowheads="1"/>
                </p:cNvSpPr>
                <p:nvPr/>
              </p:nvSpPr>
              <p:spPr bwMode="auto">
                <a:xfrm>
                  <a:off x="0" y="4143"/>
                  <a:ext cx="1856" cy="374"/>
                </a:xfrm>
                <a:prstGeom prst="rect">
                  <a:avLst/>
                </a:prstGeom>
                <a:noFill/>
                <a:ln w="7">
                  <a:solidFill>
                    <a:srgbClr val="A0A0A0"/>
                  </a:solidFill>
                  <a:miter lim="800000"/>
                  <a:headEnd/>
                  <a:tailEnd/>
                </a:ln>
                <a:effectLst/>
              </p:spPr>
              <p:txBody>
                <a:bodyPr wrap="none"/>
                <a:lstStyle/>
                <a:p>
                  <a:endParaRPr lang="es-EC"/>
                </a:p>
              </p:txBody>
            </p:sp>
          </p:grpSp>
          <p:grpSp>
            <p:nvGrpSpPr>
              <p:cNvPr id="11416" name="Group 152"/>
              <p:cNvGrpSpPr>
                <a:grpSpLocks/>
              </p:cNvGrpSpPr>
              <p:nvPr/>
            </p:nvGrpSpPr>
            <p:grpSpPr bwMode="auto">
              <a:xfrm>
                <a:off x="1856" y="4143"/>
                <a:ext cx="1885" cy="374"/>
                <a:chOff x="1856" y="4143"/>
                <a:chExt cx="1885" cy="374"/>
              </a:xfrm>
            </p:grpSpPr>
            <p:sp>
              <p:nvSpPr>
                <p:cNvPr id="11372" name="Rectangle 108"/>
                <p:cNvSpPr>
                  <a:spLocks noChangeArrowheads="1"/>
                </p:cNvSpPr>
                <p:nvPr/>
              </p:nvSpPr>
              <p:spPr bwMode="auto">
                <a:xfrm>
                  <a:off x="1884" y="4143"/>
                  <a:ext cx="1829" cy="374"/>
                </a:xfrm>
                <a:prstGeom prst="rect">
                  <a:avLst/>
                </a:prstGeom>
                <a:noFill/>
                <a:ln w="9525">
                  <a:noFill/>
                  <a:miter lim="800000"/>
                  <a:headEnd/>
                  <a:tailEnd/>
                </a:ln>
                <a:effectLst/>
              </p:spPr>
              <p:txBody>
                <a:bodyPr bIns="0"/>
                <a:lstStyle/>
                <a:p>
                  <a:pPr algn="just">
                    <a:spcBef>
                      <a:spcPct val="0"/>
                    </a:spcBef>
                  </a:pPr>
                  <a:r>
                    <a:rPr lang="es-ES" sz="1200">
                      <a:solidFill>
                        <a:schemeClr val="tx1"/>
                      </a:solidFill>
                    </a:rPr>
                    <a:t>ACUMULACIONES DE PLAYA</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15" name="Rectangle 151"/>
                <p:cNvSpPr>
                  <a:spLocks noChangeArrowheads="1"/>
                </p:cNvSpPr>
                <p:nvPr/>
              </p:nvSpPr>
              <p:spPr bwMode="auto">
                <a:xfrm>
                  <a:off x="1856" y="4143"/>
                  <a:ext cx="1885" cy="374"/>
                </a:xfrm>
                <a:prstGeom prst="rect">
                  <a:avLst/>
                </a:prstGeom>
                <a:noFill/>
                <a:ln w="7">
                  <a:solidFill>
                    <a:srgbClr val="A0A0A0"/>
                  </a:solidFill>
                  <a:miter lim="800000"/>
                  <a:headEnd/>
                  <a:tailEnd/>
                </a:ln>
                <a:effectLst/>
              </p:spPr>
              <p:txBody>
                <a:bodyPr wrap="none"/>
                <a:lstStyle/>
                <a:p>
                  <a:endParaRPr lang="es-EC"/>
                </a:p>
              </p:txBody>
            </p:sp>
          </p:grpSp>
          <p:grpSp>
            <p:nvGrpSpPr>
              <p:cNvPr id="11418" name="Group 154"/>
              <p:cNvGrpSpPr>
                <a:grpSpLocks/>
              </p:cNvGrpSpPr>
              <p:nvPr/>
            </p:nvGrpSpPr>
            <p:grpSpPr bwMode="auto">
              <a:xfrm>
                <a:off x="0" y="4517"/>
                <a:ext cx="1856" cy="489"/>
                <a:chOff x="0" y="4517"/>
                <a:chExt cx="1856" cy="489"/>
              </a:xfrm>
            </p:grpSpPr>
            <p:sp>
              <p:nvSpPr>
                <p:cNvPr id="11373" name="Rectangle 109"/>
                <p:cNvSpPr>
                  <a:spLocks noChangeArrowheads="1"/>
                </p:cNvSpPr>
                <p:nvPr/>
              </p:nvSpPr>
              <p:spPr bwMode="auto">
                <a:xfrm>
                  <a:off x="28" y="4517"/>
                  <a:ext cx="1800"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ORO</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17" name="Rectangle 153"/>
                <p:cNvSpPr>
                  <a:spLocks noChangeArrowheads="1"/>
                </p:cNvSpPr>
                <p:nvPr/>
              </p:nvSpPr>
              <p:spPr bwMode="auto">
                <a:xfrm>
                  <a:off x="0" y="4517"/>
                  <a:ext cx="1856" cy="489"/>
                </a:xfrm>
                <a:prstGeom prst="rect">
                  <a:avLst/>
                </a:prstGeom>
                <a:noFill/>
                <a:ln w="7">
                  <a:solidFill>
                    <a:srgbClr val="A0A0A0"/>
                  </a:solidFill>
                  <a:miter lim="800000"/>
                  <a:headEnd/>
                  <a:tailEnd/>
                </a:ln>
                <a:effectLst/>
              </p:spPr>
              <p:txBody>
                <a:bodyPr wrap="none"/>
                <a:lstStyle/>
                <a:p>
                  <a:endParaRPr lang="es-EC"/>
                </a:p>
              </p:txBody>
            </p:sp>
          </p:grpSp>
          <p:grpSp>
            <p:nvGrpSpPr>
              <p:cNvPr id="11420" name="Group 156"/>
              <p:cNvGrpSpPr>
                <a:grpSpLocks/>
              </p:cNvGrpSpPr>
              <p:nvPr/>
            </p:nvGrpSpPr>
            <p:grpSpPr bwMode="auto">
              <a:xfrm>
                <a:off x="1856" y="4517"/>
                <a:ext cx="1885" cy="489"/>
                <a:chOff x="1856" y="4517"/>
                <a:chExt cx="1885" cy="489"/>
              </a:xfrm>
            </p:grpSpPr>
            <p:sp>
              <p:nvSpPr>
                <p:cNvPr id="11374" name="Rectangle 110"/>
                <p:cNvSpPr>
                  <a:spLocks noChangeArrowheads="1"/>
                </p:cNvSpPr>
                <p:nvPr/>
              </p:nvSpPr>
              <p:spPr bwMode="auto">
                <a:xfrm>
                  <a:off x="1884" y="4517"/>
                  <a:ext cx="1829"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PIÑÓN, MACUCHI, APAGUA</a:t>
                  </a:r>
                  <a:endParaRPr lang="es-ES" sz="1400">
                    <a:solidFill>
                      <a:schemeClr val="tx1"/>
                    </a:solidFill>
                  </a:endParaRPr>
                </a:p>
                <a:p>
                  <a:pPr algn="just" eaLnBrk="0" hangingPunct="0">
                    <a:spcBef>
                      <a:spcPct val="0"/>
                    </a:spcBef>
                  </a:pPr>
                  <a:r>
                    <a:rPr lang="es-ES" sz="1200">
                      <a:solidFill>
                        <a:schemeClr val="tx1"/>
                      </a:solidFill>
                      <a:cs typeface="Times New Roman" charset="0"/>
                    </a:rPr>
                    <a:t>GRAVAS CUATERNARIAS</a:t>
                  </a:r>
                </a:p>
                <a:p>
                  <a:pPr algn="just" eaLnBrk="0" hangingPunct="0">
                    <a:spcBef>
                      <a:spcPct val="0"/>
                    </a:spcBef>
                  </a:pPr>
                  <a:endParaRPr lang="es-ES" sz="2400">
                    <a:solidFill>
                      <a:schemeClr val="tx1"/>
                    </a:solidFill>
                  </a:endParaRPr>
                </a:p>
              </p:txBody>
            </p:sp>
            <p:sp>
              <p:nvSpPr>
                <p:cNvPr id="11419" name="Rectangle 155"/>
                <p:cNvSpPr>
                  <a:spLocks noChangeArrowheads="1"/>
                </p:cNvSpPr>
                <p:nvPr/>
              </p:nvSpPr>
              <p:spPr bwMode="auto">
                <a:xfrm>
                  <a:off x="1856" y="4517"/>
                  <a:ext cx="1885" cy="489"/>
                </a:xfrm>
                <a:prstGeom prst="rect">
                  <a:avLst/>
                </a:prstGeom>
                <a:noFill/>
                <a:ln w="7">
                  <a:solidFill>
                    <a:srgbClr val="A0A0A0"/>
                  </a:solidFill>
                  <a:miter lim="800000"/>
                  <a:headEnd/>
                  <a:tailEnd/>
                </a:ln>
                <a:effectLst/>
              </p:spPr>
              <p:txBody>
                <a:bodyPr wrap="none"/>
                <a:lstStyle/>
                <a:p>
                  <a:endParaRPr lang="es-EC"/>
                </a:p>
              </p:txBody>
            </p:sp>
          </p:grpSp>
          <p:grpSp>
            <p:nvGrpSpPr>
              <p:cNvPr id="11422" name="Group 158"/>
              <p:cNvGrpSpPr>
                <a:grpSpLocks/>
              </p:cNvGrpSpPr>
              <p:nvPr/>
            </p:nvGrpSpPr>
            <p:grpSpPr bwMode="auto">
              <a:xfrm>
                <a:off x="0" y="5006"/>
                <a:ext cx="1856" cy="489"/>
                <a:chOff x="0" y="5006"/>
                <a:chExt cx="1856" cy="489"/>
              </a:xfrm>
            </p:grpSpPr>
            <p:sp>
              <p:nvSpPr>
                <p:cNvPr id="11375" name="Rectangle 111"/>
                <p:cNvSpPr>
                  <a:spLocks noChangeArrowheads="1"/>
                </p:cNvSpPr>
                <p:nvPr/>
              </p:nvSpPr>
              <p:spPr bwMode="auto">
                <a:xfrm>
                  <a:off x="28" y="5006"/>
                  <a:ext cx="1800" cy="489"/>
                </a:xfrm>
                <a:prstGeom prst="rect">
                  <a:avLst/>
                </a:prstGeom>
                <a:noFill/>
                <a:ln w="9525">
                  <a:noFill/>
                  <a:miter lim="800000"/>
                  <a:headEnd/>
                  <a:tailEnd/>
                </a:ln>
                <a:effectLst/>
              </p:spPr>
              <p:txBody>
                <a:bodyPr bIns="0"/>
                <a:lstStyle/>
                <a:p>
                  <a:pPr algn="just">
                    <a:spcBef>
                      <a:spcPct val="0"/>
                    </a:spcBef>
                  </a:pPr>
                  <a:r>
                    <a:rPr lang="es-ES" sz="1200">
                      <a:solidFill>
                        <a:schemeClr val="tx1"/>
                      </a:solidFill>
                    </a:rPr>
                    <a:t>POLIMETÁLICOS Y ROCAS ORNAMENTALES</a:t>
                  </a:r>
                  <a:endParaRPr lang="es-ES" sz="1400">
                    <a:solidFill>
                      <a:schemeClr val="tx1"/>
                    </a:solidFill>
                  </a:endParaRPr>
                </a:p>
                <a:p>
                  <a:pPr algn="just" eaLnBrk="0" hangingPunct="0">
                    <a:spcBef>
                      <a:spcPct val="0"/>
                    </a:spcBef>
                  </a:pPr>
                  <a:endParaRPr lang="es-ES" sz="2400">
                    <a:solidFill>
                      <a:schemeClr val="tx1"/>
                    </a:solidFill>
                  </a:endParaRPr>
                </a:p>
              </p:txBody>
            </p:sp>
            <p:sp>
              <p:nvSpPr>
                <p:cNvPr id="11421" name="Rectangle 157"/>
                <p:cNvSpPr>
                  <a:spLocks noChangeArrowheads="1"/>
                </p:cNvSpPr>
                <p:nvPr/>
              </p:nvSpPr>
              <p:spPr bwMode="auto">
                <a:xfrm>
                  <a:off x="0" y="5006"/>
                  <a:ext cx="1856" cy="489"/>
                </a:xfrm>
                <a:prstGeom prst="rect">
                  <a:avLst/>
                </a:prstGeom>
                <a:noFill/>
                <a:ln w="7">
                  <a:solidFill>
                    <a:srgbClr val="A0A0A0"/>
                  </a:solidFill>
                  <a:miter lim="800000"/>
                  <a:headEnd/>
                  <a:tailEnd/>
                </a:ln>
                <a:effectLst/>
              </p:spPr>
              <p:txBody>
                <a:bodyPr wrap="none"/>
                <a:lstStyle/>
                <a:p>
                  <a:endParaRPr lang="es-EC"/>
                </a:p>
              </p:txBody>
            </p:sp>
          </p:grpSp>
          <p:grpSp>
            <p:nvGrpSpPr>
              <p:cNvPr id="11424" name="Group 160"/>
              <p:cNvGrpSpPr>
                <a:grpSpLocks/>
              </p:cNvGrpSpPr>
              <p:nvPr/>
            </p:nvGrpSpPr>
            <p:grpSpPr bwMode="auto">
              <a:xfrm>
                <a:off x="1856" y="5006"/>
                <a:ext cx="1885" cy="489"/>
                <a:chOff x="1856" y="5006"/>
                <a:chExt cx="1885" cy="489"/>
              </a:xfrm>
            </p:grpSpPr>
            <p:sp>
              <p:nvSpPr>
                <p:cNvPr id="11376" name="Rectangle 112"/>
                <p:cNvSpPr>
                  <a:spLocks noChangeArrowheads="1"/>
                </p:cNvSpPr>
                <p:nvPr/>
              </p:nvSpPr>
              <p:spPr bwMode="auto">
                <a:xfrm>
                  <a:off x="1884" y="5006"/>
                  <a:ext cx="1829" cy="489"/>
                </a:xfrm>
                <a:prstGeom prst="rect">
                  <a:avLst/>
                </a:prstGeom>
                <a:noFill/>
                <a:ln w="9525">
                  <a:noFill/>
                  <a:miter lim="800000"/>
                  <a:headEnd/>
                  <a:tailEnd/>
                </a:ln>
                <a:effectLst/>
              </p:spPr>
              <p:txBody>
                <a:bodyPr/>
                <a:lstStyle/>
                <a:p>
                  <a:pPr algn="just">
                    <a:spcBef>
                      <a:spcPct val="0"/>
                    </a:spcBef>
                  </a:pPr>
                  <a:r>
                    <a:rPr lang="es-ES" sz="1200">
                      <a:solidFill>
                        <a:schemeClr val="tx1"/>
                      </a:solidFill>
                      <a:cs typeface="Times New Roman" charset="0"/>
                    </a:rPr>
                    <a:t>PIÑÓN,  SAN  EDUARDO, MACUCHI.</a:t>
                  </a:r>
                </a:p>
                <a:p>
                  <a:pPr algn="just" eaLnBrk="0" hangingPunct="0">
                    <a:spcBef>
                      <a:spcPct val="0"/>
                    </a:spcBef>
                  </a:pPr>
                  <a:endParaRPr lang="es-ES" sz="2400">
                    <a:solidFill>
                      <a:schemeClr val="tx1"/>
                    </a:solidFill>
                  </a:endParaRPr>
                </a:p>
              </p:txBody>
            </p:sp>
            <p:sp>
              <p:nvSpPr>
                <p:cNvPr id="11423" name="Rectangle 159"/>
                <p:cNvSpPr>
                  <a:spLocks noChangeArrowheads="1"/>
                </p:cNvSpPr>
                <p:nvPr/>
              </p:nvSpPr>
              <p:spPr bwMode="auto">
                <a:xfrm>
                  <a:off x="1856" y="5006"/>
                  <a:ext cx="1885" cy="489"/>
                </a:xfrm>
                <a:prstGeom prst="rect">
                  <a:avLst/>
                </a:prstGeom>
                <a:noFill/>
                <a:ln w="7">
                  <a:solidFill>
                    <a:srgbClr val="A0A0A0"/>
                  </a:solidFill>
                  <a:miter lim="800000"/>
                  <a:headEnd/>
                  <a:tailEnd/>
                </a:ln>
                <a:effectLst/>
              </p:spPr>
              <p:txBody>
                <a:bodyPr wrap="none"/>
                <a:lstStyle/>
                <a:p>
                  <a:endParaRPr lang="es-EC"/>
                </a:p>
              </p:txBody>
            </p:sp>
          </p:grpSp>
        </p:grpSp>
        <p:sp>
          <p:nvSpPr>
            <p:cNvPr id="11426" name="Rectangle 162"/>
            <p:cNvSpPr>
              <a:spLocks noChangeArrowheads="1"/>
            </p:cNvSpPr>
            <p:nvPr/>
          </p:nvSpPr>
          <p:spPr bwMode="auto">
            <a:xfrm>
              <a:off x="-3" y="515"/>
              <a:ext cx="3747" cy="4983"/>
            </a:xfrm>
            <a:prstGeom prst="rect">
              <a:avLst/>
            </a:prstGeom>
            <a:noFill/>
            <a:ln w="9525">
              <a:solidFill>
                <a:srgbClr val="A0A0A0"/>
              </a:solidFill>
              <a:miter lim="800000"/>
              <a:headEnd/>
              <a:tailEnd/>
            </a:ln>
            <a:effectLst/>
          </p:spPr>
          <p:txBody>
            <a:bodyPr wrap="none"/>
            <a:lstStyle/>
            <a:p>
              <a:endParaRPr lang="es-EC"/>
            </a:p>
          </p:txBody>
        </p:sp>
      </p:grpSp>
      <p:sp>
        <p:nvSpPr>
          <p:cNvPr id="11428" name="Text Box 164"/>
          <p:cNvSpPr txBox="1">
            <a:spLocks noChangeArrowheads="1"/>
          </p:cNvSpPr>
          <p:nvPr/>
        </p:nvSpPr>
        <p:spPr bwMode="auto">
          <a:xfrm>
            <a:off x="762000" y="609600"/>
            <a:ext cx="7696200" cy="457200"/>
          </a:xfrm>
          <a:prstGeom prst="rect">
            <a:avLst/>
          </a:prstGeom>
          <a:noFill/>
          <a:ln w="9525">
            <a:noFill/>
            <a:miter lim="800000"/>
            <a:headEnd/>
            <a:tailEnd/>
          </a:ln>
          <a:effectLst/>
        </p:spPr>
        <p:txBody>
          <a:bodyPr>
            <a:spAutoFit/>
          </a:bodyPr>
          <a:lstStyle/>
          <a:p>
            <a:r>
              <a:rPr lang="es-ES_tradnl" sz="2400" b="1"/>
              <a:t>FUENTES  DE  MATERIALES  DE  CONSTRUCCIÓN</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1000"/>
                                  </p:stCondLst>
                                  <p:childTnLst>
                                    <p:set>
                                      <p:cBhvr>
                                        <p:cTn id="6" dur="1" fill="hold">
                                          <p:stCondLst>
                                            <p:cond delay="0"/>
                                          </p:stCondLst>
                                        </p:cTn>
                                        <p:tgtEl>
                                          <p:spTgt spid="11428"/>
                                        </p:tgtEl>
                                        <p:attrNameLst>
                                          <p:attrName>style.visibility</p:attrName>
                                        </p:attrNameLst>
                                      </p:cBhvr>
                                      <p:to>
                                        <p:strVal val="visible"/>
                                      </p:to>
                                    </p:set>
                                    <p:animEffect transition="in" filter="blinds(horizontal)">
                                      <p:cBhvr>
                                        <p:cTn id="7" dur="500"/>
                                        <p:tgtEl>
                                          <p:spTgt spid="11428"/>
                                        </p:tgtEl>
                                      </p:cBhvr>
                                    </p:animEffect>
                                  </p:childTnLst>
                                </p:cTn>
                              </p:par>
                            </p:childTnLst>
                          </p:cTn>
                        </p:par>
                        <p:par>
                          <p:cTn id="8" fill="hold">
                            <p:stCondLst>
                              <p:cond delay="1500"/>
                            </p:stCondLst>
                            <p:childTnLst>
                              <p:par>
                                <p:cTn id="9" presetID="9" presetClass="entr" presetSubtype="0" fill="hold" nodeType="afterEffect">
                                  <p:stCondLst>
                                    <p:cond delay="2000"/>
                                  </p:stCondLst>
                                  <p:childTnLst>
                                    <p:set>
                                      <p:cBhvr>
                                        <p:cTn id="10" dur="1" fill="hold">
                                          <p:stCondLst>
                                            <p:cond delay="0"/>
                                          </p:stCondLst>
                                        </p:cTn>
                                        <p:tgtEl>
                                          <p:spTgt spid="11427"/>
                                        </p:tgtEl>
                                        <p:attrNameLst>
                                          <p:attrName>style.visibility</p:attrName>
                                        </p:attrNameLst>
                                      </p:cBhvr>
                                      <p:to>
                                        <p:strVal val="visible"/>
                                      </p:to>
                                    </p:set>
                                    <p:animEffect transition="in" filter="dissolve">
                                      <p:cBhvr>
                                        <p:cTn id="11" dur="500"/>
                                        <p:tgtEl>
                                          <p:spTgt spid="11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2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descr="C:\Mis documentos\Catalina  González\Producción Caliza Guayas.jpg"/>
          <p:cNvPicPr>
            <a:picLocks noChangeAspect="1" noChangeArrowheads="1"/>
          </p:cNvPicPr>
          <p:nvPr/>
        </p:nvPicPr>
        <p:blipFill>
          <a:blip r:embed="rId2" cstate="print"/>
          <a:srcRect/>
          <a:stretch>
            <a:fillRect/>
          </a:stretch>
        </p:blipFill>
        <p:spPr bwMode="auto">
          <a:xfrm>
            <a:off x="381000" y="457200"/>
            <a:ext cx="3657600" cy="3090863"/>
          </a:xfrm>
          <a:prstGeom prst="rect">
            <a:avLst/>
          </a:prstGeom>
          <a:noFill/>
        </p:spPr>
      </p:pic>
      <p:pic>
        <p:nvPicPr>
          <p:cNvPr id="12294" name="Picture 6" descr="C:\Mis documentos\Catalina  González\Foto Prod. Caliza.jpg"/>
          <p:cNvPicPr>
            <a:picLocks noChangeAspect="1" noChangeArrowheads="1"/>
          </p:cNvPicPr>
          <p:nvPr/>
        </p:nvPicPr>
        <p:blipFill>
          <a:blip r:embed="rId3"/>
          <a:srcRect/>
          <a:stretch>
            <a:fillRect/>
          </a:stretch>
        </p:blipFill>
        <p:spPr bwMode="auto">
          <a:xfrm>
            <a:off x="4038600" y="3581400"/>
            <a:ext cx="4730750" cy="2659063"/>
          </a:xfrm>
          <a:prstGeom prst="rect">
            <a:avLst/>
          </a:prstGeom>
          <a:noFill/>
        </p:spPr>
      </p:pic>
      <p:sp>
        <p:nvSpPr>
          <p:cNvPr id="12295" name="Text Box 7"/>
          <p:cNvSpPr txBox="1">
            <a:spLocks noChangeArrowheads="1"/>
          </p:cNvSpPr>
          <p:nvPr/>
        </p:nvSpPr>
        <p:spPr bwMode="auto">
          <a:xfrm>
            <a:off x="1066800" y="3733800"/>
            <a:ext cx="2667000" cy="2536825"/>
          </a:xfrm>
          <a:prstGeom prst="rect">
            <a:avLst/>
          </a:prstGeom>
          <a:noFill/>
          <a:ln w="9525">
            <a:noFill/>
            <a:miter lim="800000"/>
            <a:headEnd/>
            <a:tailEnd/>
          </a:ln>
          <a:effectLst/>
        </p:spPr>
        <p:txBody>
          <a:bodyPr>
            <a:spAutoFit/>
          </a:bodyPr>
          <a:lstStyle/>
          <a:p>
            <a:pPr algn="just"/>
            <a:r>
              <a:rPr lang="es-ES_tradnl" sz="1600">
                <a:solidFill>
                  <a:schemeClr val="tx1"/>
                </a:solidFill>
              </a:rPr>
              <a:t>Vertedero de la Presa San Vicente en la Península de Santa Elena y amortiguador de energía construido de Pedraplen.</a:t>
            </a:r>
          </a:p>
          <a:p>
            <a:pPr algn="just"/>
            <a:endParaRPr lang="es-ES_tradnl" sz="1600">
              <a:solidFill>
                <a:schemeClr val="tx1"/>
              </a:solidFill>
            </a:endParaRPr>
          </a:p>
          <a:p>
            <a:pPr algn="just"/>
            <a:r>
              <a:rPr lang="es-ES_tradnl" sz="1600">
                <a:solidFill>
                  <a:schemeClr val="tx1"/>
                </a:solidFill>
              </a:rPr>
              <a:t>El agregado para el Hormigón y la piedra para el Pedraplen es de Caliza</a:t>
            </a:r>
            <a:endParaRPr lang="es-ES" sz="1600">
              <a:solidFill>
                <a:schemeClr val="tx1"/>
              </a:solidFill>
            </a:endParaRPr>
          </a:p>
        </p:txBody>
      </p:sp>
      <p:sp>
        <p:nvSpPr>
          <p:cNvPr id="12296" name="Text Box 8"/>
          <p:cNvSpPr txBox="1">
            <a:spLocks noChangeArrowheads="1"/>
          </p:cNvSpPr>
          <p:nvPr/>
        </p:nvSpPr>
        <p:spPr bwMode="auto">
          <a:xfrm>
            <a:off x="4495800" y="1295400"/>
            <a:ext cx="3810000" cy="915988"/>
          </a:xfrm>
          <a:prstGeom prst="rect">
            <a:avLst/>
          </a:prstGeom>
          <a:noFill/>
          <a:ln w="9525">
            <a:noFill/>
            <a:miter lim="800000"/>
            <a:headEnd/>
            <a:tailEnd/>
          </a:ln>
          <a:effectLst/>
        </p:spPr>
        <p:txBody>
          <a:bodyPr>
            <a:spAutoFit/>
          </a:bodyPr>
          <a:lstStyle/>
          <a:p>
            <a:pPr algn="ctr"/>
            <a:r>
              <a:rPr lang="es-ES_tradnl" sz="1800" b="1">
                <a:solidFill>
                  <a:schemeClr val="tx1"/>
                </a:solidFill>
              </a:rPr>
              <a:t>A nivel nacional la Provincia del Guayas es la mayor productora de piedra Caliza.</a:t>
            </a:r>
            <a:endParaRPr lang="es-ES" sz="1800" b="1">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1000"/>
                                  </p:stCondLst>
                                  <p:childTnLst>
                                    <p:set>
                                      <p:cBhvr>
                                        <p:cTn id="6" dur="1" fill="hold">
                                          <p:stCondLst>
                                            <p:cond delay="0"/>
                                          </p:stCondLst>
                                        </p:cTn>
                                        <p:tgtEl>
                                          <p:spTgt spid="12296"/>
                                        </p:tgtEl>
                                        <p:attrNameLst>
                                          <p:attrName>style.visibility</p:attrName>
                                        </p:attrNameLst>
                                      </p:cBhvr>
                                      <p:to>
                                        <p:strVal val="visible"/>
                                      </p:to>
                                    </p:set>
                                    <p:anim calcmode="lin" valueType="num">
                                      <p:cBhvr additive="base">
                                        <p:cTn id="7" dur="500" fill="hold"/>
                                        <p:tgtEl>
                                          <p:spTgt spid="12296"/>
                                        </p:tgtEl>
                                        <p:attrNameLst>
                                          <p:attrName>ppt_x</p:attrName>
                                        </p:attrNameLst>
                                      </p:cBhvr>
                                      <p:tavLst>
                                        <p:tav tm="0">
                                          <p:val>
                                            <p:strVal val="#ppt_x"/>
                                          </p:val>
                                        </p:tav>
                                        <p:tav tm="100000">
                                          <p:val>
                                            <p:strVal val="#ppt_x"/>
                                          </p:val>
                                        </p:tav>
                                      </p:tavLst>
                                    </p:anim>
                                    <p:anim calcmode="lin" valueType="num">
                                      <p:cBhvr additive="base">
                                        <p:cTn id="8" dur="500" fill="hold"/>
                                        <p:tgtEl>
                                          <p:spTgt spid="1229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2000"/>
                                  </p:stCondLst>
                                  <p:childTnLst>
                                    <p:set>
                                      <p:cBhvr>
                                        <p:cTn id="11" dur="1" fill="hold">
                                          <p:stCondLst>
                                            <p:cond delay="0"/>
                                          </p:stCondLst>
                                        </p:cTn>
                                        <p:tgtEl>
                                          <p:spTgt spid="12293"/>
                                        </p:tgtEl>
                                        <p:attrNameLst>
                                          <p:attrName>style.visibility</p:attrName>
                                        </p:attrNameLst>
                                      </p:cBhvr>
                                      <p:to>
                                        <p:strVal val="visible"/>
                                      </p:to>
                                    </p:set>
                                    <p:anim calcmode="lin" valueType="num">
                                      <p:cBhvr additive="base">
                                        <p:cTn id="12" dur="500" fill="hold"/>
                                        <p:tgtEl>
                                          <p:spTgt spid="12293"/>
                                        </p:tgtEl>
                                        <p:attrNameLst>
                                          <p:attrName>ppt_x</p:attrName>
                                        </p:attrNameLst>
                                      </p:cBhvr>
                                      <p:tavLst>
                                        <p:tav tm="0">
                                          <p:val>
                                            <p:strVal val="1+#ppt_w/2"/>
                                          </p:val>
                                        </p:tav>
                                        <p:tav tm="100000">
                                          <p:val>
                                            <p:strVal val="#ppt_x"/>
                                          </p:val>
                                        </p:tav>
                                      </p:tavLst>
                                    </p:anim>
                                    <p:anim calcmode="lin" valueType="num">
                                      <p:cBhvr additive="base">
                                        <p:cTn id="13" dur="500" fill="hold"/>
                                        <p:tgtEl>
                                          <p:spTgt spid="12293"/>
                                        </p:tgtEl>
                                        <p:attrNameLst>
                                          <p:attrName>ppt_y</p:attrName>
                                        </p:attrNameLst>
                                      </p:cBhvr>
                                      <p:tavLst>
                                        <p:tav tm="0">
                                          <p:val>
                                            <p:strVal val="#ppt_y"/>
                                          </p:val>
                                        </p:tav>
                                        <p:tav tm="100000">
                                          <p:val>
                                            <p:strVal val="#ppt_y"/>
                                          </p:val>
                                        </p:tav>
                                      </p:tavLst>
                                    </p:anim>
                                  </p:childTnLst>
                                </p:cTn>
                              </p:par>
                            </p:childTnLst>
                          </p:cTn>
                        </p:par>
                        <p:par>
                          <p:cTn id="14" fill="hold">
                            <p:stCondLst>
                              <p:cond delay="4000"/>
                            </p:stCondLst>
                            <p:childTnLst>
                              <p:par>
                                <p:cTn id="15" presetID="2" presetClass="entr" presetSubtype="1" fill="hold" grpId="0" nodeType="afterEffect">
                                  <p:stCondLst>
                                    <p:cond delay="2000"/>
                                  </p:stCondLst>
                                  <p:childTnLst>
                                    <p:set>
                                      <p:cBhvr>
                                        <p:cTn id="16" dur="1" fill="hold">
                                          <p:stCondLst>
                                            <p:cond delay="0"/>
                                          </p:stCondLst>
                                        </p:cTn>
                                        <p:tgtEl>
                                          <p:spTgt spid="12295"/>
                                        </p:tgtEl>
                                        <p:attrNameLst>
                                          <p:attrName>style.visibility</p:attrName>
                                        </p:attrNameLst>
                                      </p:cBhvr>
                                      <p:to>
                                        <p:strVal val="visible"/>
                                      </p:to>
                                    </p:set>
                                    <p:anim calcmode="lin" valueType="num">
                                      <p:cBhvr additive="base">
                                        <p:cTn id="17" dur="500" fill="hold"/>
                                        <p:tgtEl>
                                          <p:spTgt spid="12295"/>
                                        </p:tgtEl>
                                        <p:attrNameLst>
                                          <p:attrName>ppt_x</p:attrName>
                                        </p:attrNameLst>
                                      </p:cBhvr>
                                      <p:tavLst>
                                        <p:tav tm="0">
                                          <p:val>
                                            <p:strVal val="#ppt_x"/>
                                          </p:val>
                                        </p:tav>
                                        <p:tav tm="100000">
                                          <p:val>
                                            <p:strVal val="#ppt_x"/>
                                          </p:val>
                                        </p:tav>
                                      </p:tavLst>
                                    </p:anim>
                                    <p:anim calcmode="lin" valueType="num">
                                      <p:cBhvr additive="base">
                                        <p:cTn id="18" dur="500" fill="hold"/>
                                        <p:tgtEl>
                                          <p:spTgt spid="12295"/>
                                        </p:tgtEl>
                                        <p:attrNameLst>
                                          <p:attrName>ppt_y</p:attrName>
                                        </p:attrNameLst>
                                      </p:cBhvr>
                                      <p:tavLst>
                                        <p:tav tm="0">
                                          <p:val>
                                            <p:strVal val="0-#ppt_h/2"/>
                                          </p:val>
                                        </p:tav>
                                        <p:tav tm="100000">
                                          <p:val>
                                            <p:strVal val="#ppt_y"/>
                                          </p:val>
                                        </p:tav>
                                      </p:tavLst>
                                    </p:anim>
                                  </p:childTnLst>
                                </p:cTn>
                              </p:par>
                            </p:childTnLst>
                          </p:cTn>
                        </p:par>
                        <p:par>
                          <p:cTn id="19" fill="hold">
                            <p:stCondLst>
                              <p:cond delay="6500"/>
                            </p:stCondLst>
                            <p:childTnLst>
                              <p:par>
                                <p:cTn id="20" presetID="2" presetClass="entr" presetSubtype="2" fill="hold" nodeType="afterEffect">
                                  <p:stCondLst>
                                    <p:cond delay="2000"/>
                                  </p:stCondLst>
                                  <p:childTnLst>
                                    <p:set>
                                      <p:cBhvr>
                                        <p:cTn id="21" dur="1" fill="hold">
                                          <p:stCondLst>
                                            <p:cond delay="0"/>
                                          </p:stCondLst>
                                        </p:cTn>
                                        <p:tgtEl>
                                          <p:spTgt spid="12294"/>
                                        </p:tgtEl>
                                        <p:attrNameLst>
                                          <p:attrName>style.visibility</p:attrName>
                                        </p:attrNameLst>
                                      </p:cBhvr>
                                      <p:to>
                                        <p:strVal val="visible"/>
                                      </p:to>
                                    </p:set>
                                    <p:anim calcmode="lin" valueType="num">
                                      <p:cBhvr additive="base">
                                        <p:cTn id="22" dur="500" fill="hold"/>
                                        <p:tgtEl>
                                          <p:spTgt spid="12294"/>
                                        </p:tgtEl>
                                        <p:attrNameLst>
                                          <p:attrName>ppt_x</p:attrName>
                                        </p:attrNameLst>
                                      </p:cBhvr>
                                      <p:tavLst>
                                        <p:tav tm="0">
                                          <p:val>
                                            <p:strVal val="1+#ppt_w/2"/>
                                          </p:val>
                                        </p:tav>
                                        <p:tav tm="100000">
                                          <p:val>
                                            <p:strVal val="#ppt_x"/>
                                          </p:val>
                                        </p:tav>
                                      </p:tavLst>
                                    </p:anim>
                                    <p:anim calcmode="lin" valueType="num">
                                      <p:cBhvr additive="base">
                                        <p:cTn id="23" dur="500" fill="hold"/>
                                        <p:tgtEl>
                                          <p:spTgt spid="122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autoUpdateAnimBg="0"/>
      <p:bldP spid="1229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1" name="Text Box 9"/>
          <p:cNvSpPr txBox="1">
            <a:spLocks noChangeArrowheads="1"/>
          </p:cNvSpPr>
          <p:nvPr/>
        </p:nvSpPr>
        <p:spPr bwMode="auto">
          <a:xfrm>
            <a:off x="304800" y="609600"/>
            <a:ext cx="3581400" cy="1800225"/>
          </a:xfrm>
          <a:prstGeom prst="rect">
            <a:avLst/>
          </a:prstGeom>
          <a:noFill/>
          <a:ln w="9525">
            <a:noFill/>
            <a:miter lim="800000"/>
            <a:headEnd/>
            <a:tailEnd/>
          </a:ln>
          <a:effectLst/>
        </p:spPr>
        <p:txBody>
          <a:bodyPr>
            <a:spAutoFit/>
          </a:bodyPr>
          <a:lstStyle/>
          <a:p>
            <a:pPr algn="ctr"/>
            <a:r>
              <a:rPr lang="es-ES_tradnl" sz="2800"/>
              <a:t>Ubicación de las canteras en explotación de los Materiales de Construcción</a:t>
            </a:r>
            <a:endParaRPr lang="es-ES" sz="2800"/>
          </a:p>
        </p:txBody>
      </p:sp>
      <p:pic>
        <p:nvPicPr>
          <p:cNvPr id="13322" name="Picture 10" descr="C:\Mis documentos\Catalina  González\No metalicos Guayas.jpg"/>
          <p:cNvPicPr>
            <a:picLocks noChangeAspect="1" noChangeArrowheads="1"/>
          </p:cNvPicPr>
          <p:nvPr/>
        </p:nvPicPr>
        <p:blipFill>
          <a:blip r:embed="rId2"/>
          <a:srcRect/>
          <a:stretch>
            <a:fillRect/>
          </a:stretch>
        </p:blipFill>
        <p:spPr bwMode="auto">
          <a:xfrm>
            <a:off x="3886200" y="457200"/>
            <a:ext cx="4843463" cy="59293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13322"/>
                                        </p:tgtEl>
                                        <p:attrNameLst>
                                          <p:attrName>style.visibility</p:attrName>
                                        </p:attrNameLst>
                                      </p:cBhvr>
                                      <p:to>
                                        <p:strVal val="visible"/>
                                      </p:to>
                                    </p:set>
                                    <p:animEffect transition="in" filter="dissolve">
                                      <p:cBhvr>
                                        <p:cTn id="7" dur="500"/>
                                        <p:tgtEl>
                                          <p:spTgt spid="13322"/>
                                        </p:tgtEl>
                                      </p:cBhvr>
                                    </p:animEffect>
                                  </p:childTnLst>
                                </p:cTn>
                              </p:par>
                            </p:childTnLst>
                          </p:cTn>
                        </p:par>
                        <p:par>
                          <p:cTn id="8" fill="hold">
                            <p:stCondLst>
                              <p:cond delay="1500"/>
                            </p:stCondLst>
                            <p:childTnLst>
                              <p:par>
                                <p:cTn id="9" presetID="2" presetClass="entr" presetSubtype="6" fill="hold" grpId="0" nodeType="afterEffect">
                                  <p:stCondLst>
                                    <p:cond delay="2000"/>
                                  </p:stCondLst>
                                  <p:childTnLst>
                                    <p:set>
                                      <p:cBhvr>
                                        <p:cTn id="10" dur="1" fill="hold">
                                          <p:stCondLst>
                                            <p:cond delay="0"/>
                                          </p:stCondLst>
                                        </p:cTn>
                                        <p:tgtEl>
                                          <p:spTgt spid="13321"/>
                                        </p:tgtEl>
                                        <p:attrNameLst>
                                          <p:attrName>style.visibility</p:attrName>
                                        </p:attrNameLst>
                                      </p:cBhvr>
                                      <p:to>
                                        <p:strVal val="visible"/>
                                      </p:to>
                                    </p:set>
                                    <p:anim calcmode="lin" valueType="num">
                                      <p:cBhvr additive="base">
                                        <p:cTn id="11" dur="500" fill="hold"/>
                                        <p:tgtEl>
                                          <p:spTgt spid="13321"/>
                                        </p:tgtEl>
                                        <p:attrNameLst>
                                          <p:attrName>ppt_x</p:attrName>
                                        </p:attrNameLst>
                                      </p:cBhvr>
                                      <p:tavLst>
                                        <p:tav tm="0">
                                          <p:val>
                                            <p:strVal val="1+#ppt_w/2"/>
                                          </p:val>
                                        </p:tav>
                                        <p:tav tm="100000">
                                          <p:val>
                                            <p:strVal val="#ppt_x"/>
                                          </p:val>
                                        </p:tav>
                                      </p:tavLst>
                                    </p:anim>
                                    <p:anim calcmode="lin" valueType="num">
                                      <p:cBhvr additive="base">
                                        <p:cTn id="12" dur="500" fill="hold"/>
                                        <p:tgtEl>
                                          <p:spTgt spid="133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8" name="Picture 12" descr="C:\Mis documentos\Catalina  González\Exposiciones\Jornadas Iberoamericanas Abril 2002\Foto  Canteras en Guayaquil.jpg"/>
          <p:cNvPicPr>
            <a:picLocks noChangeAspect="1" noChangeArrowheads="1"/>
          </p:cNvPicPr>
          <p:nvPr/>
        </p:nvPicPr>
        <p:blipFill>
          <a:blip r:embed="rId2"/>
          <a:srcRect/>
          <a:stretch>
            <a:fillRect/>
          </a:stretch>
        </p:blipFill>
        <p:spPr bwMode="auto">
          <a:xfrm>
            <a:off x="3810000" y="609600"/>
            <a:ext cx="4830763" cy="5715000"/>
          </a:xfrm>
          <a:prstGeom prst="rect">
            <a:avLst/>
          </a:prstGeom>
          <a:noFill/>
        </p:spPr>
      </p:pic>
      <p:sp>
        <p:nvSpPr>
          <p:cNvPr id="14349" name="Text Box 13"/>
          <p:cNvSpPr txBox="1">
            <a:spLocks noChangeArrowheads="1"/>
          </p:cNvSpPr>
          <p:nvPr/>
        </p:nvSpPr>
        <p:spPr bwMode="auto">
          <a:xfrm>
            <a:off x="304800" y="533400"/>
            <a:ext cx="3429000" cy="3081338"/>
          </a:xfrm>
          <a:prstGeom prst="rect">
            <a:avLst/>
          </a:prstGeom>
          <a:noFill/>
          <a:ln w="9525">
            <a:noFill/>
            <a:miter lim="800000"/>
            <a:headEnd/>
            <a:tailEnd/>
          </a:ln>
          <a:effectLst/>
        </p:spPr>
        <p:txBody>
          <a:bodyPr>
            <a:spAutoFit/>
          </a:bodyPr>
          <a:lstStyle/>
          <a:p>
            <a:pPr algn="ctr"/>
            <a:r>
              <a:rPr lang="es-ES_tradnl" sz="2800"/>
              <a:t>Vista General de la Ciudad de Guayaquil y ubicación de Canteras para la Explotación de Materiales de Construcción</a:t>
            </a:r>
            <a:endParaRPr lang="es-ES" sz="2800"/>
          </a:p>
        </p:txBody>
      </p:sp>
      <p:grpSp>
        <p:nvGrpSpPr>
          <p:cNvPr id="14358" name="Group 22"/>
          <p:cNvGrpSpPr>
            <a:grpSpLocks/>
          </p:cNvGrpSpPr>
          <p:nvPr/>
        </p:nvGrpSpPr>
        <p:grpSpPr bwMode="auto">
          <a:xfrm>
            <a:off x="3733800" y="762000"/>
            <a:ext cx="2438400" cy="1066800"/>
            <a:chOff x="2352" y="480"/>
            <a:chExt cx="1536" cy="672"/>
          </a:xfrm>
        </p:grpSpPr>
        <p:sp>
          <p:nvSpPr>
            <p:cNvPr id="14352" name="Oval 16"/>
            <p:cNvSpPr>
              <a:spLocks noChangeArrowheads="1"/>
            </p:cNvSpPr>
            <p:nvPr/>
          </p:nvSpPr>
          <p:spPr bwMode="auto">
            <a:xfrm>
              <a:off x="2352" y="480"/>
              <a:ext cx="288" cy="336"/>
            </a:xfrm>
            <a:prstGeom prst="ellipse">
              <a:avLst/>
            </a:prstGeom>
            <a:noFill/>
            <a:ln w="25400">
              <a:solidFill>
                <a:srgbClr val="000080"/>
              </a:solidFill>
              <a:prstDash val="sysDot"/>
              <a:round/>
              <a:headEnd/>
              <a:tailEnd/>
            </a:ln>
            <a:effectLst/>
          </p:spPr>
          <p:txBody>
            <a:bodyPr wrap="none" anchor="ctr"/>
            <a:lstStyle/>
            <a:p>
              <a:endParaRPr lang="es-EC"/>
            </a:p>
          </p:txBody>
        </p:sp>
        <p:sp>
          <p:nvSpPr>
            <p:cNvPr id="14353" name="Oval 17"/>
            <p:cNvSpPr>
              <a:spLocks noChangeArrowheads="1"/>
            </p:cNvSpPr>
            <p:nvPr/>
          </p:nvSpPr>
          <p:spPr bwMode="auto">
            <a:xfrm>
              <a:off x="2832" y="672"/>
              <a:ext cx="384" cy="384"/>
            </a:xfrm>
            <a:prstGeom prst="ellipse">
              <a:avLst/>
            </a:prstGeom>
            <a:noFill/>
            <a:ln w="25400">
              <a:solidFill>
                <a:srgbClr val="000080"/>
              </a:solidFill>
              <a:prstDash val="sysDot"/>
              <a:round/>
              <a:headEnd/>
              <a:tailEnd/>
            </a:ln>
            <a:effectLst/>
          </p:spPr>
          <p:txBody>
            <a:bodyPr wrap="none" anchor="ctr"/>
            <a:lstStyle/>
            <a:p>
              <a:endParaRPr lang="es-EC"/>
            </a:p>
          </p:txBody>
        </p:sp>
        <p:sp>
          <p:nvSpPr>
            <p:cNvPr id="14354" name="Oval 18"/>
            <p:cNvSpPr>
              <a:spLocks noChangeArrowheads="1"/>
            </p:cNvSpPr>
            <p:nvPr/>
          </p:nvSpPr>
          <p:spPr bwMode="auto">
            <a:xfrm>
              <a:off x="3168" y="912"/>
              <a:ext cx="240" cy="240"/>
            </a:xfrm>
            <a:prstGeom prst="ellipse">
              <a:avLst/>
            </a:prstGeom>
            <a:noFill/>
            <a:ln w="25400">
              <a:solidFill>
                <a:srgbClr val="000080"/>
              </a:solidFill>
              <a:prstDash val="sysDot"/>
              <a:round/>
              <a:headEnd/>
              <a:tailEnd/>
            </a:ln>
            <a:effectLst/>
          </p:spPr>
          <p:txBody>
            <a:bodyPr wrap="none" anchor="ctr"/>
            <a:lstStyle/>
            <a:p>
              <a:endParaRPr lang="es-EC"/>
            </a:p>
          </p:txBody>
        </p:sp>
        <p:sp>
          <p:nvSpPr>
            <p:cNvPr id="14355" name="Oval 19"/>
            <p:cNvSpPr>
              <a:spLocks noChangeArrowheads="1"/>
            </p:cNvSpPr>
            <p:nvPr/>
          </p:nvSpPr>
          <p:spPr bwMode="auto">
            <a:xfrm>
              <a:off x="3408" y="816"/>
              <a:ext cx="240" cy="240"/>
            </a:xfrm>
            <a:prstGeom prst="ellipse">
              <a:avLst/>
            </a:prstGeom>
            <a:noFill/>
            <a:ln w="25400">
              <a:solidFill>
                <a:srgbClr val="000080"/>
              </a:solidFill>
              <a:prstDash val="sysDot"/>
              <a:round/>
              <a:headEnd/>
              <a:tailEnd/>
            </a:ln>
            <a:effectLst/>
          </p:spPr>
          <p:txBody>
            <a:bodyPr wrap="none" anchor="ctr"/>
            <a:lstStyle/>
            <a:p>
              <a:endParaRPr lang="es-EC"/>
            </a:p>
          </p:txBody>
        </p:sp>
        <p:sp>
          <p:nvSpPr>
            <p:cNvPr id="14356" name="Oval 20"/>
            <p:cNvSpPr>
              <a:spLocks noChangeArrowheads="1"/>
            </p:cNvSpPr>
            <p:nvPr/>
          </p:nvSpPr>
          <p:spPr bwMode="auto">
            <a:xfrm>
              <a:off x="3648" y="864"/>
              <a:ext cx="240" cy="240"/>
            </a:xfrm>
            <a:prstGeom prst="ellipse">
              <a:avLst/>
            </a:prstGeom>
            <a:noFill/>
            <a:ln w="25400">
              <a:solidFill>
                <a:srgbClr val="000080"/>
              </a:solidFill>
              <a:prstDash val="sysDot"/>
              <a:round/>
              <a:headEnd/>
              <a:tailEnd/>
            </a:ln>
            <a:effectLst/>
          </p:spPr>
          <p:txBody>
            <a:bodyPr wrap="none" anchor="ctr"/>
            <a:lstStyle/>
            <a:p>
              <a:endParaRPr lang="es-EC"/>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1000"/>
                                  </p:stCondLst>
                                  <p:childTnLst>
                                    <p:set>
                                      <p:cBhvr>
                                        <p:cTn id="6" dur="1" fill="hold">
                                          <p:stCondLst>
                                            <p:cond delay="0"/>
                                          </p:stCondLst>
                                        </p:cTn>
                                        <p:tgtEl>
                                          <p:spTgt spid="14349"/>
                                        </p:tgtEl>
                                        <p:attrNameLst>
                                          <p:attrName>style.visibility</p:attrName>
                                        </p:attrNameLst>
                                      </p:cBhvr>
                                      <p:to>
                                        <p:strVal val="visible"/>
                                      </p:to>
                                    </p:set>
                                    <p:anim calcmode="lin" valueType="num">
                                      <p:cBhvr additive="base">
                                        <p:cTn id="7" dur="500" fill="hold"/>
                                        <p:tgtEl>
                                          <p:spTgt spid="14349"/>
                                        </p:tgtEl>
                                        <p:attrNameLst>
                                          <p:attrName>ppt_x</p:attrName>
                                        </p:attrNameLst>
                                      </p:cBhvr>
                                      <p:tavLst>
                                        <p:tav tm="0">
                                          <p:val>
                                            <p:strVal val="1+#ppt_w/2"/>
                                          </p:val>
                                        </p:tav>
                                        <p:tav tm="100000">
                                          <p:val>
                                            <p:strVal val="#ppt_x"/>
                                          </p:val>
                                        </p:tav>
                                      </p:tavLst>
                                    </p:anim>
                                    <p:anim calcmode="lin" valueType="num">
                                      <p:cBhvr additive="base">
                                        <p:cTn id="8" dur="500" fill="hold"/>
                                        <p:tgtEl>
                                          <p:spTgt spid="14349"/>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8" fill="hold" nodeType="afterEffect">
                                  <p:stCondLst>
                                    <p:cond delay="2000"/>
                                  </p:stCondLst>
                                  <p:childTnLst>
                                    <p:set>
                                      <p:cBhvr>
                                        <p:cTn id="11" dur="1" fill="hold">
                                          <p:stCondLst>
                                            <p:cond delay="0"/>
                                          </p:stCondLst>
                                        </p:cTn>
                                        <p:tgtEl>
                                          <p:spTgt spid="14348"/>
                                        </p:tgtEl>
                                        <p:attrNameLst>
                                          <p:attrName>style.visibility</p:attrName>
                                        </p:attrNameLst>
                                      </p:cBhvr>
                                      <p:to>
                                        <p:strVal val="visible"/>
                                      </p:to>
                                    </p:set>
                                    <p:anim calcmode="lin" valueType="num">
                                      <p:cBhvr additive="base">
                                        <p:cTn id="12" dur="500" fill="hold"/>
                                        <p:tgtEl>
                                          <p:spTgt spid="14348"/>
                                        </p:tgtEl>
                                        <p:attrNameLst>
                                          <p:attrName>ppt_x</p:attrName>
                                        </p:attrNameLst>
                                      </p:cBhvr>
                                      <p:tavLst>
                                        <p:tav tm="0">
                                          <p:val>
                                            <p:strVal val="0-#ppt_w/2"/>
                                          </p:val>
                                        </p:tav>
                                        <p:tav tm="100000">
                                          <p:val>
                                            <p:strVal val="#ppt_x"/>
                                          </p:val>
                                        </p:tav>
                                      </p:tavLst>
                                    </p:anim>
                                    <p:anim calcmode="lin" valueType="num">
                                      <p:cBhvr additive="base">
                                        <p:cTn id="13" dur="500" fill="hold"/>
                                        <p:tgtEl>
                                          <p:spTgt spid="14348"/>
                                        </p:tgtEl>
                                        <p:attrNameLst>
                                          <p:attrName>ppt_y</p:attrName>
                                        </p:attrNameLst>
                                      </p:cBhvr>
                                      <p:tavLst>
                                        <p:tav tm="0">
                                          <p:val>
                                            <p:strVal val="#ppt_y"/>
                                          </p:val>
                                        </p:tav>
                                        <p:tav tm="100000">
                                          <p:val>
                                            <p:strVal val="#ppt_y"/>
                                          </p:val>
                                        </p:tav>
                                      </p:tavLst>
                                    </p:anim>
                                  </p:childTnLst>
                                </p:cTn>
                              </p:par>
                            </p:childTnLst>
                          </p:cTn>
                        </p:par>
                        <p:par>
                          <p:cTn id="14" fill="hold">
                            <p:stCondLst>
                              <p:cond delay="4000"/>
                            </p:stCondLst>
                            <p:childTnLst>
                              <p:par>
                                <p:cTn id="15" presetID="23" presetClass="entr" presetSubtype="16" fill="hold" nodeType="afterEffect">
                                  <p:stCondLst>
                                    <p:cond delay="2000"/>
                                  </p:stCondLst>
                                  <p:childTnLst>
                                    <p:set>
                                      <p:cBhvr>
                                        <p:cTn id="16" dur="1" fill="hold">
                                          <p:stCondLst>
                                            <p:cond delay="0"/>
                                          </p:stCondLst>
                                        </p:cTn>
                                        <p:tgtEl>
                                          <p:spTgt spid="14358"/>
                                        </p:tgtEl>
                                        <p:attrNameLst>
                                          <p:attrName>style.visibility</p:attrName>
                                        </p:attrNameLst>
                                      </p:cBhvr>
                                      <p:to>
                                        <p:strVal val="visible"/>
                                      </p:to>
                                    </p:set>
                                    <p:anim calcmode="lin" valueType="num">
                                      <p:cBhvr>
                                        <p:cTn id="17" dur="500" fill="hold"/>
                                        <p:tgtEl>
                                          <p:spTgt spid="14358"/>
                                        </p:tgtEl>
                                        <p:attrNameLst>
                                          <p:attrName>ppt_w</p:attrName>
                                        </p:attrNameLst>
                                      </p:cBhvr>
                                      <p:tavLst>
                                        <p:tav tm="0">
                                          <p:val>
                                            <p:fltVal val="0"/>
                                          </p:val>
                                        </p:tav>
                                        <p:tav tm="100000">
                                          <p:val>
                                            <p:strVal val="#ppt_w"/>
                                          </p:val>
                                        </p:tav>
                                      </p:tavLst>
                                    </p:anim>
                                    <p:anim calcmode="lin" valueType="num">
                                      <p:cBhvr>
                                        <p:cTn id="18" dur="500" fill="hold"/>
                                        <p:tgtEl>
                                          <p:spTgt spid="143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8" name="Picture 8" descr="C:\Mis documentos\Catalina  González\Exposiciones\Jornadas Iberoamericanas Abril 2002\Foto Cantera.jpg"/>
          <p:cNvPicPr>
            <a:picLocks noChangeAspect="1" noChangeArrowheads="1"/>
          </p:cNvPicPr>
          <p:nvPr/>
        </p:nvPicPr>
        <p:blipFill>
          <a:blip r:embed="rId2"/>
          <a:srcRect/>
          <a:stretch>
            <a:fillRect/>
          </a:stretch>
        </p:blipFill>
        <p:spPr bwMode="auto">
          <a:xfrm>
            <a:off x="4267200" y="4179888"/>
            <a:ext cx="4495800" cy="2328862"/>
          </a:xfrm>
          <a:prstGeom prst="rect">
            <a:avLst/>
          </a:prstGeom>
          <a:noFill/>
        </p:spPr>
      </p:pic>
      <p:pic>
        <p:nvPicPr>
          <p:cNvPr id="15369" name="Picture 9" descr="C:\Mis documentos\Catalina  González\Exposiciones\Jornadas Iberoamericanas Abril 2002\Agregados.jpg"/>
          <p:cNvPicPr>
            <a:picLocks noChangeAspect="1" noChangeArrowheads="1"/>
          </p:cNvPicPr>
          <p:nvPr/>
        </p:nvPicPr>
        <p:blipFill>
          <a:blip r:embed="rId3"/>
          <a:srcRect/>
          <a:stretch>
            <a:fillRect/>
          </a:stretch>
        </p:blipFill>
        <p:spPr bwMode="auto">
          <a:xfrm>
            <a:off x="457200" y="4191000"/>
            <a:ext cx="3581400" cy="2320925"/>
          </a:xfrm>
          <a:prstGeom prst="rect">
            <a:avLst/>
          </a:prstGeom>
          <a:noFill/>
        </p:spPr>
      </p:pic>
      <p:sp>
        <p:nvSpPr>
          <p:cNvPr id="15370" name="Text Box 10"/>
          <p:cNvSpPr txBox="1">
            <a:spLocks noChangeArrowheads="1"/>
          </p:cNvSpPr>
          <p:nvPr/>
        </p:nvSpPr>
        <p:spPr bwMode="auto">
          <a:xfrm>
            <a:off x="990600" y="609600"/>
            <a:ext cx="6781800" cy="1373188"/>
          </a:xfrm>
          <a:prstGeom prst="rect">
            <a:avLst/>
          </a:prstGeom>
          <a:noFill/>
          <a:ln w="9525">
            <a:noFill/>
            <a:miter lim="800000"/>
            <a:headEnd/>
            <a:tailEnd/>
          </a:ln>
          <a:effectLst/>
        </p:spPr>
        <p:txBody>
          <a:bodyPr>
            <a:spAutoFit/>
          </a:bodyPr>
          <a:lstStyle/>
          <a:p>
            <a:pPr algn="ctr"/>
            <a:r>
              <a:rPr lang="es-ES_tradnl" sz="2800"/>
              <a:t>EXPLOTACIÓN  DE AGREGADOS EN LAS CANTERAS  CERCANAS A GUAYAQUIL</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15370"/>
                                        </p:tgtEl>
                                        <p:attrNameLst>
                                          <p:attrName>style.visibility</p:attrName>
                                        </p:attrNameLst>
                                      </p:cBhvr>
                                      <p:to>
                                        <p:strVal val="visible"/>
                                      </p:to>
                                    </p:set>
                                    <p:anim calcmode="lin" valueType="num">
                                      <p:cBhvr>
                                        <p:cTn id="7" dur="500" fill="hold"/>
                                        <p:tgtEl>
                                          <p:spTgt spid="15370"/>
                                        </p:tgtEl>
                                        <p:attrNameLst>
                                          <p:attrName>ppt_w</p:attrName>
                                        </p:attrNameLst>
                                      </p:cBhvr>
                                      <p:tavLst>
                                        <p:tav tm="0">
                                          <p:val>
                                            <p:fltVal val="0"/>
                                          </p:val>
                                        </p:tav>
                                        <p:tav tm="100000">
                                          <p:val>
                                            <p:strVal val="#ppt_w"/>
                                          </p:val>
                                        </p:tav>
                                      </p:tavLst>
                                    </p:anim>
                                    <p:anim calcmode="lin" valueType="num">
                                      <p:cBhvr>
                                        <p:cTn id="8" dur="500" fill="hold"/>
                                        <p:tgtEl>
                                          <p:spTgt spid="15370"/>
                                        </p:tgtEl>
                                        <p:attrNameLst>
                                          <p:attrName>ppt_h</p:attrName>
                                        </p:attrNameLst>
                                      </p:cBhvr>
                                      <p:tavLst>
                                        <p:tav tm="0">
                                          <p:val>
                                            <p:fltVal val="0"/>
                                          </p:val>
                                        </p:tav>
                                        <p:tav tm="100000">
                                          <p:val>
                                            <p:strVal val="#ppt_h"/>
                                          </p:val>
                                        </p:tav>
                                      </p:tavLst>
                                    </p:anim>
                                  </p:childTnLst>
                                </p:cTn>
                              </p:par>
                            </p:childTnLst>
                          </p:cTn>
                        </p:par>
                        <p:par>
                          <p:cTn id="9" fill="hold">
                            <p:stCondLst>
                              <p:cond delay="1500"/>
                            </p:stCondLst>
                            <p:childTnLst>
                              <p:par>
                                <p:cTn id="10" presetID="2" presetClass="entr" presetSubtype="3" fill="hold" nodeType="afterEffect">
                                  <p:stCondLst>
                                    <p:cond delay="2000"/>
                                  </p:stCondLst>
                                  <p:childTnLst>
                                    <p:set>
                                      <p:cBhvr>
                                        <p:cTn id="11" dur="1" fill="hold">
                                          <p:stCondLst>
                                            <p:cond delay="0"/>
                                          </p:stCondLst>
                                        </p:cTn>
                                        <p:tgtEl>
                                          <p:spTgt spid="15369"/>
                                        </p:tgtEl>
                                        <p:attrNameLst>
                                          <p:attrName>style.visibility</p:attrName>
                                        </p:attrNameLst>
                                      </p:cBhvr>
                                      <p:to>
                                        <p:strVal val="visible"/>
                                      </p:to>
                                    </p:set>
                                    <p:anim calcmode="lin" valueType="num">
                                      <p:cBhvr additive="base">
                                        <p:cTn id="12" dur="500" fill="hold"/>
                                        <p:tgtEl>
                                          <p:spTgt spid="15369"/>
                                        </p:tgtEl>
                                        <p:attrNameLst>
                                          <p:attrName>ppt_x</p:attrName>
                                        </p:attrNameLst>
                                      </p:cBhvr>
                                      <p:tavLst>
                                        <p:tav tm="0">
                                          <p:val>
                                            <p:strVal val="1+#ppt_w/2"/>
                                          </p:val>
                                        </p:tav>
                                        <p:tav tm="100000">
                                          <p:val>
                                            <p:strVal val="#ppt_x"/>
                                          </p:val>
                                        </p:tav>
                                      </p:tavLst>
                                    </p:anim>
                                    <p:anim calcmode="lin" valueType="num">
                                      <p:cBhvr additive="base">
                                        <p:cTn id="13" dur="500" fill="hold"/>
                                        <p:tgtEl>
                                          <p:spTgt spid="15369"/>
                                        </p:tgtEl>
                                        <p:attrNameLst>
                                          <p:attrName>ppt_y</p:attrName>
                                        </p:attrNameLst>
                                      </p:cBhvr>
                                      <p:tavLst>
                                        <p:tav tm="0">
                                          <p:val>
                                            <p:strVal val="0-#ppt_h/2"/>
                                          </p:val>
                                        </p:tav>
                                        <p:tav tm="100000">
                                          <p:val>
                                            <p:strVal val="#ppt_y"/>
                                          </p:val>
                                        </p:tav>
                                      </p:tavLst>
                                    </p:anim>
                                  </p:childTnLst>
                                </p:cTn>
                              </p:par>
                            </p:childTnLst>
                          </p:cTn>
                        </p:par>
                        <p:par>
                          <p:cTn id="14" fill="hold">
                            <p:stCondLst>
                              <p:cond delay="4000"/>
                            </p:stCondLst>
                            <p:childTnLst>
                              <p:par>
                                <p:cTn id="15" presetID="2" presetClass="entr" presetSubtype="9" fill="hold" nodeType="afterEffect">
                                  <p:stCondLst>
                                    <p:cond delay="2000"/>
                                  </p:stCondLst>
                                  <p:childTnLst>
                                    <p:set>
                                      <p:cBhvr>
                                        <p:cTn id="16" dur="1" fill="hold">
                                          <p:stCondLst>
                                            <p:cond delay="0"/>
                                          </p:stCondLst>
                                        </p:cTn>
                                        <p:tgtEl>
                                          <p:spTgt spid="15368"/>
                                        </p:tgtEl>
                                        <p:attrNameLst>
                                          <p:attrName>style.visibility</p:attrName>
                                        </p:attrNameLst>
                                      </p:cBhvr>
                                      <p:to>
                                        <p:strVal val="visible"/>
                                      </p:to>
                                    </p:set>
                                    <p:anim calcmode="lin" valueType="num">
                                      <p:cBhvr additive="base">
                                        <p:cTn id="17" dur="500" fill="hold"/>
                                        <p:tgtEl>
                                          <p:spTgt spid="15368"/>
                                        </p:tgtEl>
                                        <p:attrNameLst>
                                          <p:attrName>ppt_x</p:attrName>
                                        </p:attrNameLst>
                                      </p:cBhvr>
                                      <p:tavLst>
                                        <p:tav tm="0">
                                          <p:val>
                                            <p:strVal val="0-#ppt_w/2"/>
                                          </p:val>
                                        </p:tav>
                                        <p:tav tm="100000">
                                          <p:val>
                                            <p:strVal val="#ppt_x"/>
                                          </p:val>
                                        </p:tav>
                                      </p:tavLst>
                                    </p:anim>
                                    <p:anim calcmode="lin" valueType="num">
                                      <p:cBhvr additive="base">
                                        <p:cTn id="18" dur="500" fill="hold"/>
                                        <p:tgtEl>
                                          <p:spTgt spid="153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0" grpId="0" autoUpdateAnimBg="0"/>
    </p:bldLst>
  </p:timing>
</p:sld>
</file>

<file path=ppt/theme/theme1.xml><?xml version="1.0" encoding="utf-8"?>
<a:theme xmlns:a="http://schemas.openxmlformats.org/drawingml/2006/main" name="Mármol">
  <a:themeElements>
    <a:clrScheme name="Mármol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fontScheme name="Mármo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s-ES" sz="3600" b="0" i="0" u="none" strike="noStrike" cap="none" normalizeH="0" baseline="0" smtClean="0">
            <a:ln>
              <a:noFill/>
            </a:ln>
            <a:solidFill>
              <a:schemeClr val="tx2"/>
            </a:solidFill>
            <a:effectLst/>
            <a:latin typeface="Times New Roman"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s-ES" sz="3600" b="0" i="0" u="none" strike="noStrike" cap="none" normalizeH="0" baseline="0" smtClean="0">
            <a:ln>
              <a:noFill/>
            </a:ln>
            <a:solidFill>
              <a:schemeClr val="tx2"/>
            </a:solidFill>
            <a:effectLst/>
            <a:latin typeface="Times New Roman" charset="0"/>
          </a:defRPr>
        </a:defPPr>
      </a:lstStyle>
    </a:lnDef>
  </a:objectDefaults>
  <a:extraClrSchemeLst>
    <a:extraClrScheme>
      <a:clrScheme name="Mármol 1">
        <a:dk1>
          <a:srgbClr val="000000"/>
        </a:dk1>
        <a:lt1>
          <a:srgbClr val="EAEAEA"/>
        </a:lt1>
        <a:dk2>
          <a:srgbClr val="006600"/>
        </a:dk2>
        <a:lt2>
          <a:srgbClr val="FFCC66"/>
        </a:lt2>
        <a:accent1>
          <a:srgbClr val="3366FF"/>
        </a:accent1>
        <a:accent2>
          <a:srgbClr val="60371C"/>
        </a:accent2>
        <a:accent3>
          <a:srgbClr val="AAB8AA"/>
        </a:accent3>
        <a:accent4>
          <a:srgbClr val="C8C8C8"/>
        </a:accent4>
        <a:accent5>
          <a:srgbClr val="ADB8FF"/>
        </a:accent5>
        <a:accent6>
          <a:srgbClr val="563118"/>
        </a:accent6>
        <a:hlink>
          <a:srgbClr val="FF0033"/>
        </a:hlink>
        <a:folHlink>
          <a:srgbClr val="CC9967"/>
        </a:folHlink>
      </a:clrScheme>
      <a:clrMap bg1="dk2" tx1="lt1" bg2="dk1" tx2="lt2" accent1="accent1" accent2="accent2" accent3="accent3" accent4="accent4" accent5="accent5" accent6="accent6" hlink="hlink" folHlink="folHlink"/>
    </a:extraClrScheme>
    <a:extraClrScheme>
      <a:clrScheme name="Mármol 2">
        <a:dk1>
          <a:srgbClr val="000000"/>
        </a:dk1>
        <a:lt1>
          <a:srgbClr val="EAEAEA"/>
        </a:lt1>
        <a:dk2>
          <a:srgbClr val="FFCC99"/>
        </a:dk2>
        <a:lt2>
          <a:srgbClr val="FFCC66"/>
        </a:lt2>
        <a:accent1>
          <a:srgbClr val="FF9933"/>
        </a:accent1>
        <a:accent2>
          <a:srgbClr val="996600"/>
        </a:accent2>
        <a:accent3>
          <a:srgbClr val="FFE2CA"/>
        </a:accent3>
        <a:accent4>
          <a:srgbClr val="C8C8C8"/>
        </a:accent4>
        <a:accent5>
          <a:srgbClr val="FFCAAD"/>
        </a:accent5>
        <a:accent6>
          <a:srgbClr val="8A5C00"/>
        </a:accent6>
        <a:hlink>
          <a:srgbClr val="FF5050"/>
        </a:hlink>
        <a:folHlink>
          <a:srgbClr val="FFCC99"/>
        </a:folHlink>
      </a:clrScheme>
      <a:clrMap bg1="dk2" tx1="lt1" bg2="dk1" tx2="lt2" accent1="accent1" accent2="accent2" accent3="accent3" accent4="accent4" accent5="accent5" accent6="accent6" hlink="hlink" folHlink="folHlink"/>
    </a:extraClrScheme>
    <a:extraClrScheme>
      <a:clrScheme name="Mármol 3">
        <a:dk1>
          <a:srgbClr val="000000"/>
        </a:dk1>
        <a:lt1>
          <a:srgbClr val="FFFFFF"/>
        </a:lt1>
        <a:dk2>
          <a:srgbClr val="EAEAEA"/>
        </a:dk2>
        <a:lt2>
          <a:srgbClr val="FFFFFF"/>
        </a:lt2>
        <a:accent1>
          <a:srgbClr val="CBCBCB"/>
        </a:accent1>
        <a:accent2>
          <a:srgbClr val="333333"/>
        </a:accent2>
        <a:accent3>
          <a:srgbClr val="F3F3F3"/>
        </a:accent3>
        <a:accent4>
          <a:srgbClr val="DADADA"/>
        </a:accent4>
        <a:accent5>
          <a:srgbClr val="E2E2E2"/>
        </a:accent5>
        <a:accent6>
          <a:srgbClr val="2D2D2D"/>
        </a:accent6>
        <a:hlink>
          <a:srgbClr val="C0C0C0"/>
        </a:hlink>
        <a:folHlink>
          <a:srgbClr val="EAEAEA"/>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presentaciones\Mármol.pot</Template>
  <TotalTime>798</TotalTime>
  <Words>457</Words>
  <Application>Microsoft Office PowerPoint</Application>
  <PresentationFormat>Presentación en pantalla (4:3)</PresentationFormat>
  <Paragraphs>135</Paragraphs>
  <Slides>17</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17</vt:i4>
      </vt:variant>
    </vt:vector>
  </HeadingPairs>
  <TitlesOfParts>
    <vt:vector size="20" baseType="lpstr">
      <vt:lpstr>Times New Roman</vt:lpstr>
      <vt:lpstr>Symbol</vt:lpstr>
      <vt:lpstr>Mármol</vt:lpstr>
      <vt:lpstr>II JORNADAS IBEROAMERICANAS SOBRE “CARACTERIZACIÒN Y NORMALIZACIÓN DE MATERIALES DE CONSTRUCCIÓN”   </vt:lpstr>
      <vt:lpstr>MATERIALES   DE CONSTRUCCIÓN  EN LA PROVINCIA  DEL  GUAYAS</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  CONGRESO ECUATORIANO DE MECANICA DE SUELOS E INGNIERÍA GEOTÉCNICA Y I SEMINARIO  TALLER BINACIONAL SOBRE DESASTRES NATURALES Y ANTRÓPICOS</dc:title>
  <dc:creator>windows</dc:creator>
  <cp:lastModifiedBy>Hewlett Packard</cp:lastModifiedBy>
  <cp:revision>84</cp:revision>
  <dcterms:created xsi:type="dcterms:W3CDTF">2001-11-24T15:37:45Z</dcterms:created>
  <dcterms:modified xsi:type="dcterms:W3CDTF">2009-07-10T14:26:29Z</dcterms:modified>
</cp:coreProperties>
</file>