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64" r:id="rId2"/>
    <p:sldId id="283" r:id="rId3"/>
    <p:sldId id="266" r:id="rId4"/>
    <p:sldId id="267" r:id="rId5"/>
    <p:sldId id="268" r:id="rId6"/>
    <p:sldId id="269" r:id="rId7"/>
    <p:sldId id="256" r:id="rId8"/>
    <p:sldId id="284" r:id="rId9"/>
    <p:sldId id="270" r:id="rId10"/>
    <p:sldId id="259" r:id="rId11"/>
    <p:sldId id="271" r:id="rId12"/>
    <p:sldId id="272" r:id="rId13"/>
    <p:sldId id="273" r:id="rId14"/>
    <p:sldId id="285" r:id="rId15"/>
    <p:sldId id="260" r:id="rId16"/>
    <p:sldId id="274" r:id="rId17"/>
    <p:sldId id="276" r:id="rId18"/>
    <p:sldId id="277" r:id="rId19"/>
    <p:sldId id="286" r:id="rId20"/>
    <p:sldId id="261" r:id="rId21"/>
    <p:sldId id="279" r:id="rId22"/>
    <p:sldId id="280" r:id="rId23"/>
    <p:sldId id="287" r:id="rId24"/>
    <p:sldId id="262" r:id="rId25"/>
    <p:sldId id="265" r:id="rId26"/>
    <p:sldId id="263" r:id="rId27"/>
    <p:sldId id="281" r:id="rId28"/>
    <p:sldId id="275" r:id="rId29"/>
    <p:sldId id="282" r:id="rId30"/>
  </p:sldIdLst>
  <p:sldSz cx="9144000" cy="6858000" type="screen4x3"/>
  <p:notesSz cx="6858000" cy="9144000"/>
  <p:defaultTextStyle>
    <a:defPPr>
      <a:defRPr lang="es-ES"/>
    </a:defPPr>
    <a:lvl1pPr algn="ctr" rtl="0" fontAlgn="base">
      <a:spcBef>
        <a:spcPct val="0"/>
      </a:spcBef>
      <a:spcAft>
        <a:spcPct val="0"/>
      </a:spcAft>
      <a:defRPr sz="1400" kern="1200">
        <a:solidFill>
          <a:schemeClr val="tx1"/>
        </a:solidFill>
        <a:latin typeface="Arial Unicode MS" pitchFamily="34" charset="-128"/>
        <a:ea typeface="+mn-ea"/>
        <a:cs typeface="+mn-cs"/>
      </a:defRPr>
    </a:lvl1pPr>
    <a:lvl2pPr marL="457200" algn="ctr" rtl="0" fontAlgn="base">
      <a:spcBef>
        <a:spcPct val="0"/>
      </a:spcBef>
      <a:spcAft>
        <a:spcPct val="0"/>
      </a:spcAft>
      <a:defRPr sz="1400" kern="1200">
        <a:solidFill>
          <a:schemeClr val="tx1"/>
        </a:solidFill>
        <a:latin typeface="Arial Unicode MS" pitchFamily="34" charset="-128"/>
        <a:ea typeface="+mn-ea"/>
        <a:cs typeface="+mn-cs"/>
      </a:defRPr>
    </a:lvl2pPr>
    <a:lvl3pPr marL="914400" algn="ctr" rtl="0" fontAlgn="base">
      <a:spcBef>
        <a:spcPct val="0"/>
      </a:spcBef>
      <a:spcAft>
        <a:spcPct val="0"/>
      </a:spcAft>
      <a:defRPr sz="1400" kern="1200">
        <a:solidFill>
          <a:schemeClr val="tx1"/>
        </a:solidFill>
        <a:latin typeface="Arial Unicode MS" pitchFamily="34" charset="-128"/>
        <a:ea typeface="+mn-ea"/>
        <a:cs typeface="+mn-cs"/>
      </a:defRPr>
    </a:lvl3pPr>
    <a:lvl4pPr marL="1371600" algn="ctr" rtl="0" fontAlgn="base">
      <a:spcBef>
        <a:spcPct val="0"/>
      </a:spcBef>
      <a:spcAft>
        <a:spcPct val="0"/>
      </a:spcAft>
      <a:defRPr sz="1400" kern="1200">
        <a:solidFill>
          <a:schemeClr val="tx1"/>
        </a:solidFill>
        <a:latin typeface="Arial Unicode MS" pitchFamily="34" charset="-128"/>
        <a:ea typeface="+mn-ea"/>
        <a:cs typeface="+mn-cs"/>
      </a:defRPr>
    </a:lvl4pPr>
    <a:lvl5pPr marL="1828800" algn="ctr" rtl="0" fontAlgn="base">
      <a:spcBef>
        <a:spcPct val="0"/>
      </a:spcBef>
      <a:spcAft>
        <a:spcPct val="0"/>
      </a:spcAft>
      <a:defRPr sz="1400" kern="1200">
        <a:solidFill>
          <a:schemeClr val="tx1"/>
        </a:solidFill>
        <a:latin typeface="Arial Unicode MS" pitchFamily="34" charset="-128"/>
        <a:ea typeface="+mn-ea"/>
        <a:cs typeface="+mn-cs"/>
      </a:defRPr>
    </a:lvl5pPr>
    <a:lvl6pPr marL="2286000" algn="l" defTabSz="914400" rtl="0" eaLnBrk="1" latinLnBrk="0" hangingPunct="1">
      <a:defRPr sz="1400" kern="1200">
        <a:solidFill>
          <a:schemeClr val="tx1"/>
        </a:solidFill>
        <a:latin typeface="Arial Unicode MS" pitchFamily="34" charset="-128"/>
        <a:ea typeface="+mn-ea"/>
        <a:cs typeface="+mn-cs"/>
      </a:defRPr>
    </a:lvl6pPr>
    <a:lvl7pPr marL="2743200" algn="l" defTabSz="914400" rtl="0" eaLnBrk="1" latinLnBrk="0" hangingPunct="1">
      <a:defRPr sz="1400" kern="1200">
        <a:solidFill>
          <a:schemeClr val="tx1"/>
        </a:solidFill>
        <a:latin typeface="Arial Unicode MS" pitchFamily="34" charset="-128"/>
        <a:ea typeface="+mn-ea"/>
        <a:cs typeface="+mn-cs"/>
      </a:defRPr>
    </a:lvl7pPr>
    <a:lvl8pPr marL="3200400" algn="l" defTabSz="914400" rtl="0" eaLnBrk="1" latinLnBrk="0" hangingPunct="1">
      <a:defRPr sz="1400" kern="1200">
        <a:solidFill>
          <a:schemeClr val="tx1"/>
        </a:solidFill>
        <a:latin typeface="Arial Unicode MS" pitchFamily="34" charset="-128"/>
        <a:ea typeface="+mn-ea"/>
        <a:cs typeface="+mn-cs"/>
      </a:defRPr>
    </a:lvl8pPr>
    <a:lvl9pPr marL="3657600" algn="l" defTabSz="914400" rtl="0" eaLnBrk="1" latinLnBrk="0" hangingPunct="1">
      <a:defRPr sz="1400" kern="1200">
        <a:solidFill>
          <a:schemeClr val="tx1"/>
        </a:solidFill>
        <a:latin typeface="Arial Unicode MS" pitchFamily="34" charset="-128"/>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FF0000"/>
    <a:srgbClr val="33CC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83" autoAdjust="0"/>
  </p:normalViewPr>
  <p:slideViewPr>
    <p:cSldViewPr>
      <p:cViewPr>
        <p:scale>
          <a:sx n="75" d="100"/>
          <a:sy n="75" d="100"/>
        </p:scale>
        <p:origin x="-18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8194" name="Group 2"/>
          <p:cNvGrpSpPr>
            <a:grpSpLocks/>
          </p:cNvGrpSpPr>
          <p:nvPr/>
        </p:nvGrpSpPr>
        <p:grpSpPr bwMode="auto">
          <a:xfrm>
            <a:off x="319088" y="1752600"/>
            <a:ext cx="8824912" cy="5129213"/>
            <a:chOff x="201" y="1104"/>
            <a:chExt cx="5559" cy="3231"/>
          </a:xfrm>
        </p:grpSpPr>
        <p:sp>
          <p:nvSpPr>
            <p:cNvPr id="819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endParaRPr lang="es-ES"/>
            </a:p>
          </p:txBody>
        </p:sp>
        <p:sp>
          <p:nvSpPr>
            <p:cNvPr id="819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es-ES"/>
            </a:p>
          </p:txBody>
        </p:sp>
        <p:sp>
          <p:nvSpPr>
            <p:cNvPr id="819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s-ES"/>
            </a:p>
          </p:txBody>
        </p:sp>
        <p:sp>
          <p:nvSpPr>
            <p:cNvPr id="819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s-ES"/>
            </a:p>
          </p:txBody>
        </p:sp>
        <p:sp>
          <p:nvSpPr>
            <p:cNvPr id="819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s-ES"/>
            </a:p>
          </p:txBody>
        </p:sp>
        <p:sp>
          <p:nvSpPr>
            <p:cNvPr id="820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s-ES"/>
            </a:p>
          </p:txBody>
        </p:sp>
      </p:grpSp>
      <p:sp>
        <p:nvSpPr>
          <p:cNvPr id="8201"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es-ES"/>
              <a:t>Haga clic para cambiar el estilo de título	</a:t>
            </a:r>
          </a:p>
        </p:txBody>
      </p:sp>
      <p:sp>
        <p:nvSpPr>
          <p:cNvPr id="8202"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es-ES"/>
              <a:t>Haga clic para modificar el estilo de subtítulo del patrón</a:t>
            </a:r>
          </a:p>
        </p:txBody>
      </p:sp>
      <p:sp>
        <p:nvSpPr>
          <p:cNvPr id="8203" name="Rectangle 11"/>
          <p:cNvSpPr>
            <a:spLocks noGrp="1" noChangeArrowheads="1"/>
          </p:cNvSpPr>
          <p:nvPr>
            <p:ph type="dt" sz="quarter" idx="2"/>
          </p:nvPr>
        </p:nvSpPr>
        <p:spPr>
          <a:xfrm>
            <a:off x="990600" y="6245225"/>
            <a:ext cx="1901825" cy="476250"/>
          </a:xfrm>
        </p:spPr>
        <p:txBody>
          <a:bodyPr/>
          <a:lstStyle>
            <a:lvl1pPr>
              <a:defRPr/>
            </a:lvl1pPr>
          </a:lstStyle>
          <a:p>
            <a:endParaRPr lang="es-ES"/>
          </a:p>
        </p:txBody>
      </p:sp>
      <p:sp>
        <p:nvSpPr>
          <p:cNvPr id="8204" name="Rectangle 12"/>
          <p:cNvSpPr>
            <a:spLocks noGrp="1" noChangeArrowheads="1"/>
          </p:cNvSpPr>
          <p:nvPr>
            <p:ph type="ftr" sz="quarter" idx="3"/>
          </p:nvPr>
        </p:nvSpPr>
        <p:spPr>
          <a:xfrm>
            <a:off x="3468688" y="6245225"/>
            <a:ext cx="2895600" cy="476250"/>
          </a:xfrm>
        </p:spPr>
        <p:txBody>
          <a:bodyPr/>
          <a:lstStyle>
            <a:lvl1pPr>
              <a:defRPr/>
            </a:lvl1pPr>
          </a:lstStyle>
          <a:p>
            <a:endParaRPr lang="es-ES"/>
          </a:p>
        </p:txBody>
      </p:sp>
      <p:sp>
        <p:nvSpPr>
          <p:cNvPr id="8205" name="Rectangle 13"/>
          <p:cNvSpPr>
            <a:spLocks noGrp="1" noChangeArrowheads="1"/>
          </p:cNvSpPr>
          <p:nvPr>
            <p:ph type="sldNum" sz="quarter" idx="4"/>
          </p:nvPr>
        </p:nvSpPr>
        <p:spPr/>
        <p:txBody>
          <a:bodyPr/>
          <a:lstStyle>
            <a:lvl1pPr>
              <a:defRPr/>
            </a:lvl1pPr>
          </a:lstStyle>
          <a:p>
            <a:fld id="{B4852C0C-97B9-48D0-8684-820F0C8442E4}" type="slidenum">
              <a:rPr lang="es-ES"/>
              <a:pPr/>
              <a:t>‹Nº›</a:t>
            </a:fld>
            <a:endParaRPr lang="es-E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B4BC8CC-4CA2-4423-80F8-FF0B3478010F}" type="slidenum">
              <a:rPr lang="es-ES"/>
              <a:pPr/>
              <a:t>‹Nº›</a:t>
            </a:fld>
            <a:endParaRPr lang="es-E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48463" y="244475"/>
            <a:ext cx="2097087"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44475"/>
            <a:ext cx="6138863"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C7B327A-214B-46AD-A0B6-BE38C38149D0}" type="slidenum">
              <a:rPr lang="es-ES"/>
              <a:pPr/>
              <a:t>‹Nº›</a:t>
            </a:fld>
            <a:endParaRPr lang="es-ES"/>
          </a:p>
        </p:txBody>
      </p:sp>
    </p:spTree>
  </p:cSld>
  <p:clrMapOvr>
    <a:masterClrMapping/>
  </p:clrMapOvr>
  <p:transition>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ítulo, 1 obje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4475"/>
            <a:ext cx="8385175" cy="1431925"/>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38200" y="1905000"/>
            <a:ext cx="3927475" cy="4191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918075" y="1905000"/>
            <a:ext cx="3927475" cy="2019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918075" y="4076700"/>
            <a:ext cx="3927475" cy="2019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838200" y="6245225"/>
            <a:ext cx="1901825" cy="476250"/>
          </a:xfrm>
        </p:spPr>
        <p:txBody>
          <a:bodyPr/>
          <a:lstStyle>
            <a:lvl1pPr>
              <a:defRPr/>
            </a:lvl1pPr>
          </a:lstStyle>
          <a:p>
            <a:endParaRPr lang="es-ES"/>
          </a:p>
        </p:txBody>
      </p:sp>
      <p:sp>
        <p:nvSpPr>
          <p:cNvPr id="7" name="6 Marcador de pie de página"/>
          <p:cNvSpPr>
            <a:spLocks noGrp="1"/>
          </p:cNvSpPr>
          <p:nvPr>
            <p:ph type="ftr" sz="quarter" idx="11"/>
          </p:nvPr>
        </p:nvSpPr>
        <p:spPr>
          <a:xfrm>
            <a:off x="3429000" y="6245225"/>
            <a:ext cx="2895600" cy="47625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6937375" y="6245225"/>
            <a:ext cx="1901825" cy="476250"/>
          </a:xfrm>
        </p:spPr>
        <p:txBody>
          <a:bodyPr/>
          <a:lstStyle>
            <a:lvl1pPr>
              <a:defRPr/>
            </a:lvl1pPr>
          </a:lstStyle>
          <a:p>
            <a:fld id="{9C7EDF6C-2E61-463A-A78E-51A24C623FC4}" type="slidenum">
              <a:rPr lang="es-ES"/>
              <a:pPr/>
              <a:t>‹Nº›</a:t>
            </a:fld>
            <a:endParaRPr lang="es-ES"/>
          </a:p>
        </p:txBody>
      </p:sp>
    </p:spTree>
  </p:cSld>
  <p:clrMapOvr>
    <a:masterClrMapping/>
  </p:clrMapOvr>
  <p:transition>
    <p:random/>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457200" y="244475"/>
            <a:ext cx="8385175" cy="1431925"/>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838200" y="1905000"/>
            <a:ext cx="3927475" cy="2019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918075" y="1905000"/>
            <a:ext cx="3927475" cy="2019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838200" y="4076700"/>
            <a:ext cx="3927475" cy="2019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918075" y="4076700"/>
            <a:ext cx="3927475" cy="20193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838200" y="6245225"/>
            <a:ext cx="1901825" cy="476250"/>
          </a:xfrm>
        </p:spPr>
        <p:txBody>
          <a:bodyPr/>
          <a:lstStyle>
            <a:lvl1pPr>
              <a:defRPr/>
            </a:lvl1pPr>
          </a:lstStyle>
          <a:p>
            <a:endParaRPr lang="es-ES"/>
          </a:p>
        </p:txBody>
      </p:sp>
      <p:sp>
        <p:nvSpPr>
          <p:cNvPr id="8" name="7 Marcador de pie de página"/>
          <p:cNvSpPr>
            <a:spLocks noGrp="1"/>
          </p:cNvSpPr>
          <p:nvPr>
            <p:ph type="ftr" sz="quarter" idx="11"/>
          </p:nvPr>
        </p:nvSpPr>
        <p:spPr>
          <a:xfrm>
            <a:off x="3429000" y="6245225"/>
            <a:ext cx="2895600" cy="476250"/>
          </a:xfrm>
        </p:spPr>
        <p:txBody>
          <a:bodyPr/>
          <a:lstStyle>
            <a:lvl1pPr>
              <a:defRPr/>
            </a:lvl1pPr>
          </a:lstStyle>
          <a:p>
            <a:endParaRPr lang="es-ES"/>
          </a:p>
        </p:txBody>
      </p:sp>
      <p:sp>
        <p:nvSpPr>
          <p:cNvPr id="9" name="8 Marcador de número de diapositiva"/>
          <p:cNvSpPr>
            <a:spLocks noGrp="1"/>
          </p:cNvSpPr>
          <p:nvPr>
            <p:ph type="sldNum" sz="quarter" idx="12"/>
          </p:nvPr>
        </p:nvSpPr>
        <p:spPr>
          <a:xfrm>
            <a:off x="6937375" y="6245225"/>
            <a:ext cx="1901825" cy="476250"/>
          </a:xfrm>
        </p:spPr>
        <p:txBody>
          <a:bodyPr/>
          <a:lstStyle>
            <a:lvl1pPr>
              <a:defRPr/>
            </a:lvl1pPr>
          </a:lstStyle>
          <a:p>
            <a:fld id="{CF88E8E6-3DE7-4D2D-871E-9C1250CA981E}" type="slidenum">
              <a:rPr lang="es-ES"/>
              <a:pPr/>
              <a:t>‹Nº›</a:t>
            </a:fld>
            <a:endParaRPr lang="es-E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DFCA07D2-9CB5-45A4-B11C-1056860FBB63}" type="slidenum">
              <a:rPr lang="es-ES"/>
              <a:pPr/>
              <a:t>‹Nº›</a:t>
            </a:fld>
            <a:endParaRPr lang="es-E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F5E05B7-ECEB-45D1-A939-206C4C98F226}" type="slidenum">
              <a:rPr lang="es-ES"/>
              <a:pPr/>
              <a:t>‹Nº›</a:t>
            </a:fld>
            <a:endParaRPr lang="es-ES"/>
          </a:p>
        </p:txBody>
      </p:sp>
    </p:spTree>
  </p:cSld>
  <p:clrMapOvr>
    <a:masterClrMapping/>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B37047A-DBF9-46E0-86F8-75CEE769E58E}" type="slidenum">
              <a:rPr lang="es-ES"/>
              <a:pPr/>
              <a:t>‹Nº›</a:t>
            </a:fld>
            <a:endParaRPr lang="es-E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3E67A868-8ABD-4599-AC9B-40C970185FAD}" type="slidenum">
              <a:rPr lang="es-ES"/>
              <a:pPr/>
              <a:t>‹Nº›</a:t>
            </a:fld>
            <a:endParaRPr lang="es-E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4F26E82B-8ED6-44DD-8B3B-801215AB575C}" type="slidenum">
              <a:rPr lang="es-ES"/>
              <a:pPr/>
              <a:t>‹Nº›</a:t>
            </a:fld>
            <a:endParaRPr lang="es-E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5FCDCBB2-F298-48E4-93A7-632480BEC17D}" type="slidenum">
              <a:rPr lang="es-ES"/>
              <a:pPr/>
              <a:t>‹Nº›</a:t>
            </a:fld>
            <a:endParaRPr lang="es-E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D87077EB-D2EB-4335-A01F-8F5896EC3F6B}" type="slidenum">
              <a:rPr lang="es-ES"/>
              <a:pPr/>
              <a:t>‹Nº›</a:t>
            </a:fld>
            <a:endParaRPr lang="es-ES"/>
          </a:p>
        </p:txBody>
      </p:sp>
    </p:spTree>
  </p:cSld>
  <p:clrMapOvr>
    <a:masterClrMapping/>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3439D4A9-8CDC-420D-814B-FBC12C9E8F12}" type="slidenum">
              <a:rPr lang="es-ES"/>
              <a:pPr/>
              <a:t>‹Nº›</a:t>
            </a:fld>
            <a:endParaRPr lang="es-E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5400000" scaled="1"/>
        </a:gradFill>
        <a:effectLst/>
      </p:bgPr>
    </p:bg>
    <p:spTree>
      <p:nvGrpSpPr>
        <p:cNvPr id="1" name=""/>
        <p:cNvGrpSpPr/>
        <p:nvPr/>
      </p:nvGrpSpPr>
      <p:grpSpPr>
        <a:xfrm>
          <a:off x="0" y="0"/>
          <a:ext cx="0" cy="0"/>
          <a:chOff x="0" y="0"/>
          <a:chExt cx="0" cy="0"/>
        </a:xfrm>
      </p:grpSpPr>
      <p:grpSp>
        <p:nvGrpSpPr>
          <p:cNvPr id="7170" name="Group 2"/>
          <p:cNvGrpSpPr>
            <a:grpSpLocks/>
          </p:cNvGrpSpPr>
          <p:nvPr/>
        </p:nvGrpSpPr>
        <p:grpSpPr bwMode="auto">
          <a:xfrm>
            <a:off x="319088" y="1828800"/>
            <a:ext cx="8824912" cy="5029200"/>
            <a:chOff x="201" y="1152"/>
            <a:chExt cx="5559" cy="3168"/>
          </a:xfrm>
        </p:grpSpPr>
        <p:sp>
          <p:nvSpPr>
            <p:cNvPr id="7171"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es-ES"/>
            </a:p>
          </p:txBody>
        </p:sp>
        <p:sp>
          <p:nvSpPr>
            <p:cNvPr id="7172"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endParaRPr lang="es-ES"/>
            </a:p>
          </p:txBody>
        </p:sp>
        <p:sp>
          <p:nvSpPr>
            <p:cNvPr id="7173"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endParaRPr lang="es-ES"/>
            </a:p>
          </p:txBody>
        </p:sp>
        <p:sp>
          <p:nvSpPr>
            <p:cNvPr id="7174"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s-ES"/>
            </a:p>
          </p:txBody>
        </p:sp>
        <p:sp>
          <p:nvSpPr>
            <p:cNvPr id="7175"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s-ES"/>
            </a:p>
          </p:txBody>
        </p:sp>
        <p:sp>
          <p:nvSpPr>
            <p:cNvPr id="7176"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s-ES"/>
            </a:p>
          </p:txBody>
        </p:sp>
        <p:sp>
          <p:nvSpPr>
            <p:cNvPr id="7177"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s-ES"/>
            </a:p>
          </p:txBody>
        </p:sp>
        <p:sp>
          <p:nvSpPr>
            <p:cNvPr id="7178"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endParaRPr lang="es-ES"/>
            </a:p>
          </p:txBody>
        </p:sp>
      </p:grpSp>
      <p:sp>
        <p:nvSpPr>
          <p:cNvPr id="7179"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a:effectLst>
                  <a:outerShdw blurRad="38100" dist="38100" dir="2700000" algn="tl">
                    <a:srgbClr val="000000"/>
                  </a:outerShdw>
                </a:effectLst>
                <a:latin typeface="+mn-lt"/>
              </a:defRPr>
            </a:lvl1pPr>
          </a:lstStyle>
          <a:p>
            <a:endParaRPr lang="es-ES"/>
          </a:p>
        </p:txBody>
      </p:sp>
      <p:sp>
        <p:nvSpPr>
          <p:cNvPr id="7180"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a:effectLst>
                  <a:outerShdw blurRad="38100" dist="38100" dir="2700000" algn="tl">
                    <a:srgbClr val="000000"/>
                  </a:outerShdw>
                </a:effectLst>
                <a:latin typeface="+mn-lt"/>
              </a:defRPr>
            </a:lvl1pPr>
          </a:lstStyle>
          <a:p>
            <a:endParaRPr lang="es-ES"/>
          </a:p>
        </p:txBody>
      </p:sp>
      <p:sp>
        <p:nvSpPr>
          <p:cNvPr id="7181"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a:effectLst>
                  <a:outerShdw blurRad="38100" dist="38100" dir="2700000" algn="tl">
                    <a:srgbClr val="000000"/>
                  </a:outerShdw>
                </a:effectLst>
                <a:latin typeface="+mn-lt"/>
              </a:defRPr>
            </a:lvl1pPr>
          </a:lstStyle>
          <a:p>
            <a:fld id="{E06506CC-ACC8-4C67-AD2E-3537CFA886A2}" type="slidenum">
              <a:rPr lang="es-ES"/>
              <a:pPr/>
              <a:t>‹Nº›</a:t>
            </a:fld>
            <a:endParaRPr lang="es-ES"/>
          </a:p>
        </p:txBody>
      </p:sp>
      <p:sp>
        <p:nvSpPr>
          <p:cNvPr id="7182"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7183"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ransition>
    <p:random/>
  </p:transition>
  <p:txStyles>
    <p:titleStyle>
      <a:lvl1pPr algn="l" rtl="0" fontAlgn="base">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2pPr>
      <a:lvl3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3pPr>
      <a:lvl4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4pPr>
      <a:lvl5pPr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5pPr>
      <a:lvl6pPr marL="4572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6pPr>
      <a:lvl7pPr marL="9144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7pPr>
      <a:lvl8pPr marL="13716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8pPr>
      <a:lvl9pPr marL="1828800" algn="l" rtl="0" fontAlgn="base">
        <a:spcBef>
          <a:spcPct val="0"/>
        </a:spcBef>
        <a:spcAft>
          <a:spcPct val="0"/>
        </a:spcAft>
        <a:defRPr sz="4400" b="1">
          <a:solidFill>
            <a:schemeClr val="tx2"/>
          </a:solidFill>
          <a:effectLst>
            <a:outerShdw blurRad="38100" dist="38100" dir="2700000" algn="tl">
              <a:srgbClr val="000000"/>
            </a:outerShdw>
          </a:effectLst>
          <a:latin typeface="Arial Black" pitchFamily="34" charset="0"/>
        </a:defRPr>
      </a:lvl9pPr>
    </p:titleStyle>
    <p:bodyStyle>
      <a:lvl1pPr marL="342900" indent="-342900" algn="l" rtl="0" fontAlgn="base">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accent2"/>
        </a:buClr>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accent2"/>
        </a:buClr>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Programa%20de%20capacitaci&#243;n.mpp" TargetMode="External"/><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slide" Target="slide7.xml"/><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jpeg"/><Relationship Id="rId1" Type="http://schemas.openxmlformats.org/officeDocument/2006/relationships/slideLayout" Target="../slideLayouts/slideLayout12.xml"/><Relationship Id="rId6" Type="http://schemas.openxmlformats.org/officeDocument/2006/relationships/image" Target="../media/image13.emf"/><Relationship Id="rId5" Type="http://schemas.openxmlformats.org/officeDocument/2006/relationships/slide" Target="slide28.xml"/><Relationship Id="rId4" Type="http://schemas.openxmlformats.org/officeDocument/2006/relationships/hyperlink" Target="Plan%20Financiero-formula.xl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image" Target="../media/image15.emf"/><Relationship Id="rId7" Type="http://schemas.openxmlformats.org/officeDocument/2006/relationships/image" Target="../media/image7.png"/><Relationship Id="rId2"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slide" Target="slide29.xml"/><Relationship Id="rId5" Type="http://schemas.openxmlformats.org/officeDocument/2006/relationships/hyperlink" Target="Plan%20Financiero-formula.xls" TargetMode="External"/><Relationship Id="rId4" Type="http://schemas.openxmlformats.org/officeDocument/2006/relationships/image" Target="../media/image16.emf"/></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slide" Target="slide16.xml"/></Relationships>
</file>

<file path=ppt/slides/_rels/slide2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1.jpeg"/><Relationship Id="rId1" Type="http://schemas.openxmlformats.org/officeDocument/2006/relationships/slideLayout" Target="../slideLayouts/slideLayout12.xml"/><Relationship Id="rId5" Type="http://schemas.openxmlformats.org/officeDocument/2006/relationships/image" Target="../media/image22.emf"/><Relationship Id="rId4" Type="http://schemas.openxmlformats.org/officeDocument/2006/relationships/slide" Target="slide18.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12.xml"/><Relationship Id="rId4"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jpeg"/><Relationship Id="rId1" Type="http://schemas.openxmlformats.org/officeDocument/2006/relationships/slideLayout" Target="../slideLayouts/slideLayout12.xml"/><Relationship Id="rId4" Type="http://schemas.openxmlformats.org/officeDocument/2006/relationships/image" Target="../media/image6.emf"/></Relationships>
</file>

<file path=ppt/slides/_rels/slide7.xml.rels><?xml version="1.0" encoding="UTF-8" standalone="yes"?>
<Relationships xmlns="http://schemas.openxmlformats.org/package/2006/relationships"><Relationship Id="rId3" Type="http://schemas.openxmlformats.org/officeDocument/2006/relationships/slide" Target="slide19.xml"/><Relationship Id="rId7" Type="http://schemas.openxmlformats.org/officeDocument/2006/relationships/slide" Target="slide23.xml"/><Relationship Id="rId2" Type="http://schemas.openxmlformats.org/officeDocument/2006/relationships/image" Target="../media/image1.jpeg"/><Relationship Id="rId1" Type="http://schemas.openxmlformats.org/officeDocument/2006/relationships/slideLayout" Target="../slideLayouts/slideLayout13.xml"/><Relationship Id="rId6" Type="http://schemas.openxmlformats.org/officeDocument/2006/relationships/slide" Target="slide8.xml"/><Relationship Id="rId5" Type="http://schemas.openxmlformats.org/officeDocument/2006/relationships/slide" Target="slide14.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1.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Text Box 3"/>
          <p:cNvSpPr txBox="1">
            <a:spLocks noChangeArrowheads="1"/>
          </p:cNvSpPr>
          <p:nvPr/>
        </p:nvSpPr>
        <p:spPr bwMode="auto">
          <a:xfrm>
            <a:off x="250825" y="1814513"/>
            <a:ext cx="8642350" cy="2838450"/>
          </a:xfrm>
          <a:prstGeom prst="rect">
            <a:avLst/>
          </a:prstGeom>
          <a:noFill/>
          <a:ln w="9525">
            <a:noFill/>
            <a:miter lim="800000"/>
            <a:headEnd/>
            <a:tailEnd/>
          </a:ln>
          <a:effectLst/>
        </p:spPr>
        <p:txBody>
          <a:bodyPr>
            <a:spAutoFit/>
          </a:bodyPr>
          <a:lstStyle/>
          <a:p>
            <a:r>
              <a:rPr lang="es-ES" sz="3600" b="1">
                <a:effectLst>
                  <a:outerShdw blurRad="38100" dist="38100" dir="2700000" algn="tl">
                    <a:srgbClr val="000000"/>
                  </a:outerShdw>
                </a:effectLst>
                <a:latin typeface="Lucida Sans Unicode" pitchFamily="34" charset="0"/>
              </a:rPr>
              <a:t>“Desarrollo de un Plan Administrativo para un Programa de Reciclaje de desechos sólidos en la zona céntrica regenerada de la ciudad Santiago de Guayaquil” </a:t>
            </a:r>
          </a:p>
        </p:txBody>
      </p:sp>
      <p:pic>
        <p:nvPicPr>
          <p:cNvPr id="18434" name="Picture 2" descr="recycling"/>
          <p:cNvPicPr>
            <a:picLocks noChangeAspect="1" noChangeArrowheads="1"/>
          </p:cNvPicPr>
          <p:nvPr>
            <p:ph sz="half" idx="1"/>
          </p:nvPr>
        </p:nvPicPr>
        <p:blipFill>
          <a:blip r:embed="rId2"/>
          <a:srcRect/>
          <a:stretch>
            <a:fillRect/>
          </a:stretch>
        </p:blipFill>
        <p:spPr>
          <a:xfrm>
            <a:off x="250825" y="188913"/>
            <a:ext cx="1428750" cy="1379537"/>
          </a:xfrm>
          <a:noFill/>
          <a:ln/>
        </p:spPr>
      </p:pic>
      <p:sp>
        <p:nvSpPr>
          <p:cNvPr id="18436" name="Text Box 4"/>
          <p:cNvSpPr txBox="1">
            <a:spLocks noChangeArrowheads="1"/>
          </p:cNvSpPr>
          <p:nvPr/>
        </p:nvSpPr>
        <p:spPr bwMode="auto">
          <a:xfrm>
            <a:off x="1116013" y="5805488"/>
            <a:ext cx="7632700" cy="579437"/>
          </a:xfrm>
          <a:prstGeom prst="rect">
            <a:avLst/>
          </a:prstGeom>
          <a:noFill/>
          <a:ln w="9525">
            <a:noFill/>
            <a:miter lim="800000"/>
            <a:headEnd/>
            <a:tailEnd/>
          </a:ln>
          <a:effectLst/>
        </p:spPr>
        <p:txBody>
          <a:bodyPr>
            <a:spAutoFit/>
          </a:bodyPr>
          <a:lstStyle/>
          <a:p>
            <a:r>
              <a:rPr lang="es-ES" sz="3200" b="1">
                <a:effectLst>
                  <a:outerShdw blurRad="38100" dist="38100" dir="2700000" algn="tl">
                    <a:srgbClr val="000000"/>
                  </a:outerShdw>
                </a:effectLst>
                <a:latin typeface="Amazone BT" pitchFamily="66" charset="0"/>
              </a:rPr>
              <a:t>María del Carmen Intriago Dueñas</a:t>
            </a:r>
          </a:p>
        </p:txBody>
      </p:sp>
      <p:pic>
        <p:nvPicPr>
          <p:cNvPr id="18437" name="Picture 5"/>
          <p:cNvPicPr>
            <a:picLocks noChangeAspect="1" noChangeArrowheads="1"/>
          </p:cNvPicPr>
          <p:nvPr>
            <p:ph sz="half" idx="2"/>
          </p:nvPr>
        </p:nvPicPr>
        <p:blipFill>
          <a:blip r:embed="rId3"/>
          <a:srcRect/>
          <a:stretch>
            <a:fillRect/>
          </a:stretch>
        </p:blipFill>
        <p:spPr>
          <a:xfrm>
            <a:off x="6948488" y="4292600"/>
            <a:ext cx="1565275" cy="1387475"/>
          </a:xfrm>
          <a:noFill/>
          <a:ln/>
        </p:spPr>
      </p:pic>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1" name="Picture 3" descr="recycling"/>
          <p:cNvPicPr>
            <a:picLocks noChangeAspect="1" noChangeArrowheads="1"/>
          </p:cNvPicPr>
          <p:nvPr>
            <p:ph idx="1"/>
          </p:nvPr>
        </p:nvPicPr>
        <p:blipFill>
          <a:blip r:embed="rId2"/>
          <a:srcRect/>
          <a:stretch>
            <a:fillRect/>
          </a:stretch>
        </p:blipFill>
        <p:spPr>
          <a:xfrm>
            <a:off x="179388" y="188913"/>
            <a:ext cx="1428750" cy="1379537"/>
          </a:xfrm>
          <a:noFill/>
          <a:ln/>
        </p:spPr>
      </p:pic>
      <p:sp>
        <p:nvSpPr>
          <p:cNvPr id="12292" name="Text Box 4"/>
          <p:cNvSpPr txBox="1">
            <a:spLocks noChangeArrowheads="1"/>
          </p:cNvSpPr>
          <p:nvPr/>
        </p:nvSpPr>
        <p:spPr bwMode="auto">
          <a:xfrm>
            <a:off x="5905500" y="260350"/>
            <a:ext cx="2970213"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PLAN DE RRHH </a:t>
            </a:r>
          </a:p>
        </p:txBody>
      </p:sp>
      <p:sp>
        <p:nvSpPr>
          <p:cNvPr id="12293" name="Rectangle 5"/>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12296" name="Text Box 8"/>
          <p:cNvSpPr txBox="1">
            <a:spLocks noChangeArrowheads="1"/>
          </p:cNvSpPr>
          <p:nvPr/>
        </p:nvSpPr>
        <p:spPr bwMode="auto">
          <a:xfrm>
            <a:off x="2212975" y="836613"/>
            <a:ext cx="6823075" cy="1947862"/>
          </a:xfrm>
          <a:prstGeom prst="rect">
            <a:avLst/>
          </a:prstGeom>
          <a:noFill/>
          <a:ln w="9525">
            <a:noFill/>
            <a:miter lim="800000"/>
            <a:headEnd/>
            <a:tailEnd/>
          </a:ln>
          <a:effectLst/>
        </p:spPr>
        <p:txBody>
          <a:bodyPr wrap="none">
            <a:spAutoFit/>
          </a:bodyPr>
          <a:lstStyle/>
          <a:p>
            <a:pPr marL="342900" indent="-342900" algn="l"/>
            <a:r>
              <a:rPr lang="es-ES" sz="3200" b="1" u="sng">
                <a:solidFill>
                  <a:schemeClr val="tx2"/>
                </a:solidFill>
                <a:effectLst>
                  <a:outerShdw blurRad="38100" dist="38100" dir="2700000" algn="tl">
                    <a:srgbClr val="000000"/>
                  </a:outerShdw>
                </a:effectLst>
                <a:latin typeface="Lucida Sans Unicode" pitchFamily="34" charset="0"/>
              </a:rPr>
              <a:t>Reclutamiento</a:t>
            </a:r>
            <a:endParaRPr lang="es-ES" sz="2000" b="1" u="sng">
              <a:solidFill>
                <a:schemeClr val="tx2"/>
              </a:solidFill>
              <a:effectLst>
                <a:outerShdw blurRad="38100" dist="38100" dir="2700000" algn="tl">
                  <a:srgbClr val="000000"/>
                </a:outerShdw>
              </a:effectLst>
              <a:latin typeface="Lucida Sans Unicode" pitchFamily="34" charset="0"/>
            </a:endParaRPr>
          </a:p>
          <a:p>
            <a:pPr marL="342900" indent="-342900" algn="l"/>
            <a:r>
              <a:rPr lang="es-ES" sz="2000" b="1">
                <a:solidFill>
                  <a:schemeClr val="tx2"/>
                </a:solidFill>
                <a:effectLst>
                  <a:outerShdw blurRad="38100" dist="38100" dir="2700000" algn="tl">
                    <a:srgbClr val="000000"/>
                  </a:outerShdw>
                </a:effectLst>
                <a:latin typeface="Lucida Sans Unicode" pitchFamily="34" charset="0"/>
              </a:rPr>
              <a:t>Entidades públicas</a:t>
            </a:r>
          </a:p>
          <a:p>
            <a:pPr marL="800100" lvl="1" indent="-342900" algn="l">
              <a:buFont typeface="Wingdings" pitchFamily="2" charset="2"/>
              <a:buChar char="Ø"/>
            </a:pPr>
            <a:r>
              <a:rPr lang="es-ES">
                <a:solidFill>
                  <a:schemeClr val="tx2"/>
                </a:solidFill>
                <a:latin typeface="Lucida Sans Unicode" pitchFamily="34" charset="0"/>
              </a:rPr>
              <a:t>Departamento de Aseo Urbano y Rural-Municipalidad de Guayaquil </a:t>
            </a:r>
          </a:p>
          <a:p>
            <a:pPr marL="800100" lvl="1" indent="-342900" algn="l">
              <a:buFont typeface="Wingdings" pitchFamily="2" charset="2"/>
              <a:buChar char="Ø"/>
            </a:pPr>
            <a:r>
              <a:rPr lang="es-ES">
                <a:solidFill>
                  <a:schemeClr val="tx2"/>
                </a:solidFill>
                <a:latin typeface="Lucida Sans Unicode" pitchFamily="34" charset="0"/>
              </a:rPr>
              <a:t>Ministerio de Medio Ambiente</a:t>
            </a:r>
          </a:p>
          <a:p>
            <a:pPr marL="800100" lvl="1" indent="-342900" algn="l">
              <a:buFont typeface="Wingdings" pitchFamily="2" charset="2"/>
              <a:buChar char="Ø"/>
            </a:pPr>
            <a:r>
              <a:rPr lang="es-ES">
                <a:solidFill>
                  <a:schemeClr val="tx2"/>
                </a:solidFill>
                <a:latin typeface="Lucida Sans Unicode" pitchFamily="34" charset="0"/>
              </a:rPr>
              <a:t>Ministerio de Bienestar Social</a:t>
            </a:r>
          </a:p>
          <a:p>
            <a:pPr marL="800100" lvl="1" indent="-342900" algn="l">
              <a:buFont typeface="Wingdings" pitchFamily="2" charset="2"/>
              <a:buChar char="Ø"/>
            </a:pPr>
            <a:r>
              <a:rPr lang="es-ES">
                <a:solidFill>
                  <a:schemeClr val="tx2"/>
                </a:solidFill>
                <a:latin typeface="Lucida Sans Unicode" pitchFamily="34" charset="0"/>
              </a:rPr>
              <a:t>Ministerio de Trabajo</a:t>
            </a:r>
          </a:p>
          <a:p>
            <a:pPr marL="800100" lvl="1" indent="-342900" algn="l">
              <a:buFont typeface="Wingdings" pitchFamily="2" charset="2"/>
              <a:buChar char="Ø"/>
            </a:pPr>
            <a:r>
              <a:rPr lang="es-ES">
                <a:solidFill>
                  <a:schemeClr val="tx2"/>
                </a:solidFill>
                <a:latin typeface="Lucida Sans Unicode" pitchFamily="34" charset="0"/>
              </a:rPr>
              <a:t>Fundación Natura</a:t>
            </a:r>
            <a:endParaRPr lang="es-ES" sz="2000" b="1">
              <a:solidFill>
                <a:schemeClr val="tx2"/>
              </a:solidFill>
              <a:effectLst>
                <a:outerShdw blurRad="38100" dist="38100" dir="2700000" algn="tl">
                  <a:srgbClr val="000000"/>
                </a:outerShdw>
              </a:effectLst>
              <a:latin typeface="Lucida Sans Unicode" pitchFamily="34" charset="0"/>
            </a:endParaRPr>
          </a:p>
        </p:txBody>
      </p:sp>
      <p:sp>
        <p:nvSpPr>
          <p:cNvPr id="12298" name="Text Box 10"/>
          <p:cNvSpPr txBox="1">
            <a:spLocks noChangeArrowheads="1"/>
          </p:cNvSpPr>
          <p:nvPr/>
        </p:nvSpPr>
        <p:spPr bwMode="auto">
          <a:xfrm>
            <a:off x="2209800" y="2770188"/>
            <a:ext cx="4708525" cy="2098675"/>
          </a:xfrm>
          <a:prstGeom prst="rect">
            <a:avLst/>
          </a:prstGeom>
          <a:noFill/>
          <a:ln w="9525">
            <a:noFill/>
            <a:miter lim="800000"/>
            <a:headEnd/>
            <a:tailEnd/>
          </a:ln>
          <a:effectLst/>
        </p:spPr>
        <p:txBody>
          <a:bodyPr wrap="none">
            <a:spAutoFit/>
          </a:bodyPr>
          <a:lstStyle/>
          <a:p>
            <a:pPr marL="342900" indent="-342900" algn="l"/>
            <a:r>
              <a:rPr lang="es-ES" sz="2000" b="1">
                <a:solidFill>
                  <a:schemeClr val="tx2"/>
                </a:solidFill>
                <a:effectLst>
                  <a:outerShdw blurRad="38100" dist="38100" dir="2700000" algn="tl">
                    <a:srgbClr val="000000"/>
                  </a:outerShdw>
                </a:effectLst>
                <a:latin typeface="Lucida Sans Unicode" pitchFamily="34" charset="0"/>
              </a:rPr>
              <a:t>Referencias de Compañías asociadas</a:t>
            </a:r>
          </a:p>
          <a:p>
            <a:pPr marL="800100" lvl="1" indent="-342900" algn="l">
              <a:buFont typeface="Wingdings" pitchFamily="2" charset="2"/>
              <a:buChar char="Ø"/>
            </a:pPr>
            <a:r>
              <a:rPr lang="es-ES">
                <a:solidFill>
                  <a:schemeClr val="tx2"/>
                </a:solidFill>
                <a:latin typeface="Lucida Sans Unicode" pitchFamily="34" charset="0"/>
              </a:rPr>
              <a:t>EMASEO</a:t>
            </a:r>
          </a:p>
          <a:p>
            <a:pPr marL="800100" lvl="1" indent="-342900" algn="l">
              <a:buFont typeface="Wingdings" pitchFamily="2" charset="2"/>
              <a:buChar char="Ø"/>
            </a:pPr>
            <a:r>
              <a:rPr lang="es-ES">
                <a:solidFill>
                  <a:schemeClr val="tx2"/>
                </a:solidFill>
                <a:latin typeface="Lucida Sans Unicode" pitchFamily="34" charset="0"/>
              </a:rPr>
              <a:t>Vachagnon</a:t>
            </a:r>
          </a:p>
          <a:p>
            <a:pPr marL="800100" lvl="1" indent="-342900" algn="l">
              <a:buFont typeface="Wingdings" pitchFamily="2" charset="2"/>
              <a:buChar char="Ø"/>
            </a:pPr>
            <a:r>
              <a:rPr lang="es-ES">
                <a:solidFill>
                  <a:schemeClr val="tx2"/>
                </a:solidFill>
                <a:latin typeface="Lucida Sans Unicode" pitchFamily="34" charset="0"/>
              </a:rPr>
              <a:t>REIPA</a:t>
            </a:r>
          </a:p>
          <a:p>
            <a:pPr marL="800100" lvl="1" indent="-342900" algn="l">
              <a:buFont typeface="Wingdings" pitchFamily="2" charset="2"/>
              <a:buChar char="Ø"/>
            </a:pPr>
            <a:r>
              <a:rPr lang="es-ES">
                <a:solidFill>
                  <a:schemeClr val="tx2"/>
                </a:solidFill>
                <a:latin typeface="Lucida Sans Unicode" pitchFamily="34" charset="0"/>
              </a:rPr>
              <a:t>PIKA Plastigama</a:t>
            </a:r>
          </a:p>
          <a:p>
            <a:pPr marL="800100" lvl="1" indent="-342900" algn="l">
              <a:buFont typeface="Wingdings" pitchFamily="2" charset="2"/>
              <a:buChar char="Ø"/>
            </a:pPr>
            <a:r>
              <a:rPr lang="es-ES">
                <a:solidFill>
                  <a:schemeClr val="tx2"/>
                </a:solidFill>
                <a:latin typeface="Lucida Sans Unicode" pitchFamily="34" charset="0"/>
              </a:rPr>
              <a:t>Plásticos del Ecudor</a:t>
            </a:r>
          </a:p>
          <a:p>
            <a:pPr marL="800100" lvl="1" indent="-342900" algn="l">
              <a:buFont typeface="Wingdings" pitchFamily="2" charset="2"/>
              <a:buChar char="Ø"/>
            </a:pPr>
            <a:r>
              <a:rPr lang="es-ES">
                <a:solidFill>
                  <a:schemeClr val="tx2"/>
                </a:solidFill>
                <a:latin typeface="Lucida Sans Unicode" pitchFamily="34" charset="0"/>
              </a:rPr>
              <a:t>ANDEC</a:t>
            </a:r>
          </a:p>
          <a:p>
            <a:pPr marL="800100" lvl="1" indent="-342900" algn="l">
              <a:buFont typeface="Wingdings" pitchFamily="2" charset="2"/>
              <a:buChar char="Ø"/>
            </a:pPr>
            <a:r>
              <a:rPr lang="es-ES">
                <a:solidFill>
                  <a:schemeClr val="tx2"/>
                </a:solidFill>
                <a:latin typeface="Lucida Sans Unicode" pitchFamily="34" charset="0"/>
              </a:rPr>
              <a:t>IPAC</a:t>
            </a:r>
          </a:p>
          <a:p>
            <a:pPr marL="800100" lvl="1" indent="-342900" algn="l">
              <a:buFont typeface="Wingdings" pitchFamily="2" charset="2"/>
              <a:buChar char="Ø"/>
            </a:pPr>
            <a:r>
              <a:rPr lang="es-ES">
                <a:solidFill>
                  <a:schemeClr val="tx2"/>
                </a:solidFill>
              </a:rPr>
              <a:t>Intercia</a:t>
            </a:r>
            <a:endParaRPr lang="es-ES">
              <a:solidFill>
                <a:schemeClr val="tx2"/>
              </a:solidFill>
              <a:latin typeface="Lucida Sans Unicode" pitchFamily="34" charset="0"/>
            </a:endParaRPr>
          </a:p>
        </p:txBody>
      </p:sp>
      <p:sp>
        <p:nvSpPr>
          <p:cNvPr id="12299" name="Text Box 11"/>
          <p:cNvSpPr txBox="1">
            <a:spLocks noChangeArrowheads="1"/>
          </p:cNvSpPr>
          <p:nvPr/>
        </p:nvSpPr>
        <p:spPr bwMode="auto">
          <a:xfrm>
            <a:off x="4946650" y="3157538"/>
            <a:ext cx="2663825" cy="623887"/>
          </a:xfrm>
          <a:prstGeom prst="rect">
            <a:avLst/>
          </a:prstGeom>
          <a:noFill/>
          <a:ln w="9525" algn="ctr">
            <a:noFill/>
            <a:miter lim="800000"/>
            <a:headEnd/>
            <a:tailEnd/>
          </a:ln>
          <a:effectLst/>
        </p:spPr>
        <p:txBody>
          <a:bodyPr>
            <a:spAutoFit/>
          </a:bodyPr>
          <a:lstStyle/>
          <a:p>
            <a:pPr algn="l">
              <a:lnSpc>
                <a:spcPct val="50000"/>
              </a:lnSpc>
              <a:spcBef>
                <a:spcPct val="50000"/>
              </a:spcBef>
            </a:pPr>
            <a:r>
              <a:rPr lang="es-ES" b="1" i="1">
                <a:solidFill>
                  <a:schemeClr val="tx2"/>
                </a:solidFill>
              </a:rPr>
              <a:t>Recolección y reciclaje</a:t>
            </a:r>
          </a:p>
          <a:p>
            <a:pPr algn="l">
              <a:lnSpc>
                <a:spcPct val="50000"/>
              </a:lnSpc>
              <a:spcBef>
                <a:spcPct val="50000"/>
              </a:spcBef>
            </a:pPr>
            <a:r>
              <a:rPr lang="es-ES" b="1" i="1">
                <a:solidFill>
                  <a:schemeClr val="tx2"/>
                </a:solidFill>
              </a:rPr>
              <a:t>Recolección</a:t>
            </a:r>
          </a:p>
          <a:p>
            <a:pPr algn="l">
              <a:lnSpc>
                <a:spcPct val="50000"/>
              </a:lnSpc>
              <a:spcBef>
                <a:spcPct val="50000"/>
              </a:spcBef>
            </a:pPr>
            <a:r>
              <a:rPr lang="es-ES" b="1" i="1">
                <a:solidFill>
                  <a:schemeClr val="tx2"/>
                </a:solidFill>
              </a:rPr>
              <a:t>Separación y comercialización</a:t>
            </a:r>
          </a:p>
        </p:txBody>
      </p:sp>
      <p:sp>
        <p:nvSpPr>
          <p:cNvPr id="12302" name="AutoShape 14"/>
          <p:cNvSpPr>
            <a:spLocks/>
          </p:cNvSpPr>
          <p:nvPr/>
        </p:nvSpPr>
        <p:spPr bwMode="auto">
          <a:xfrm>
            <a:off x="1993900" y="1341438"/>
            <a:ext cx="360363" cy="3600450"/>
          </a:xfrm>
          <a:prstGeom prst="leftBrace">
            <a:avLst>
              <a:gd name="adj1" fmla="val 83260"/>
              <a:gd name="adj2" fmla="val 50000"/>
            </a:avLst>
          </a:prstGeom>
          <a:noFill/>
          <a:ln w="38100">
            <a:solidFill>
              <a:schemeClr val="tx2"/>
            </a:solidFill>
            <a:round/>
            <a:headEnd/>
            <a:tailEnd/>
          </a:ln>
          <a:effectLst/>
        </p:spPr>
        <p:txBody>
          <a:bodyPr anchor="ctr">
            <a:spAutoFit/>
          </a:bodyPr>
          <a:lstStyle/>
          <a:p>
            <a:endParaRPr lang="es-ES"/>
          </a:p>
        </p:txBody>
      </p:sp>
      <p:sp>
        <p:nvSpPr>
          <p:cNvPr id="12303" name="Text Box 15"/>
          <p:cNvSpPr txBox="1">
            <a:spLocks noChangeArrowheads="1"/>
          </p:cNvSpPr>
          <p:nvPr/>
        </p:nvSpPr>
        <p:spPr bwMode="auto">
          <a:xfrm rot="16200000">
            <a:off x="42069" y="2774156"/>
            <a:ext cx="3384550" cy="230188"/>
          </a:xfrm>
          <a:prstGeom prst="rect">
            <a:avLst/>
          </a:prstGeom>
          <a:noFill/>
          <a:ln w="9525" algn="ctr">
            <a:noFill/>
            <a:miter lim="800000"/>
            <a:headEnd/>
            <a:tailEnd/>
          </a:ln>
          <a:effectLst/>
        </p:spPr>
        <p:txBody>
          <a:bodyPr anchor="ctr" anchorCtr="1">
            <a:spAutoFit/>
          </a:bodyPr>
          <a:lstStyle/>
          <a:p>
            <a:pPr algn="l">
              <a:lnSpc>
                <a:spcPct val="50000"/>
              </a:lnSpc>
              <a:spcBef>
                <a:spcPct val="50000"/>
              </a:spcBef>
            </a:pPr>
            <a:r>
              <a:rPr lang="es-ES" sz="1800" b="1" i="1">
                <a:solidFill>
                  <a:schemeClr val="tx2"/>
                </a:solidFill>
              </a:rPr>
              <a:t>JEFATURAS Y PRESIDENCIA</a:t>
            </a:r>
          </a:p>
        </p:txBody>
      </p:sp>
      <p:sp>
        <p:nvSpPr>
          <p:cNvPr id="12304" name="Text Box 16"/>
          <p:cNvSpPr txBox="1">
            <a:spLocks noChangeArrowheads="1"/>
          </p:cNvSpPr>
          <p:nvPr/>
        </p:nvSpPr>
        <p:spPr bwMode="auto">
          <a:xfrm>
            <a:off x="2195513" y="5075238"/>
            <a:ext cx="6438900" cy="1035050"/>
          </a:xfrm>
          <a:prstGeom prst="rect">
            <a:avLst/>
          </a:prstGeom>
          <a:noFill/>
          <a:ln w="9525">
            <a:noFill/>
            <a:miter lim="800000"/>
            <a:headEnd/>
            <a:tailEnd/>
          </a:ln>
          <a:effectLst/>
        </p:spPr>
        <p:txBody>
          <a:bodyPr wrap="none">
            <a:spAutoFit/>
          </a:bodyPr>
          <a:lstStyle/>
          <a:p>
            <a:pPr marL="342900" indent="-342900" algn="l"/>
            <a:r>
              <a:rPr lang="es-ES" sz="2000" b="1">
                <a:solidFill>
                  <a:schemeClr val="tx2"/>
                </a:solidFill>
                <a:effectLst>
                  <a:outerShdw blurRad="38100" dist="38100" dir="2700000" algn="tl">
                    <a:srgbClr val="000000"/>
                  </a:outerShdw>
                </a:effectLst>
                <a:latin typeface="Lucida Sans Unicode" pitchFamily="34" charset="0"/>
              </a:rPr>
              <a:t>Publicidad</a:t>
            </a:r>
          </a:p>
          <a:p>
            <a:pPr marL="800100" lvl="1" indent="-342900" algn="l">
              <a:buFont typeface="Wingdings" pitchFamily="2" charset="2"/>
              <a:buChar char="Ø"/>
            </a:pPr>
            <a:r>
              <a:rPr lang="es-ES">
                <a:solidFill>
                  <a:schemeClr val="tx2"/>
                </a:solidFill>
                <a:latin typeface="Lucida Sans Unicode" pitchFamily="34" charset="0"/>
              </a:rPr>
              <a:t>Televisión			Como invitados en programas</a:t>
            </a:r>
          </a:p>
          <a:p>
            <a:pPr marL="800100" lvl="1" indent="-342900" algn="l">
              <a:buFont typeface="Wingdings" pitchFamily="2" charset="2"/>
              <a:buChar char="Ø"/>
            </a:pPr>
            <a:r>
              <a:rPr lang="es-ES">
                <a:solidFill>
                  <a:schemeClr val="tx2"/>
                </a:solidFill>
                <a:latin typeface="Lucida Sans Unicode" pitchFamily="34" charset="0"/>
              </a:rPr>
              <a:t>Periódicos			2 domingos</a:t>
            </a:r>
          </a:p>
          <a:p>
            <a:pPr marL="800100" lvl="1" indent="-342900" algn="l">
              <a:buFont typeface="Wingdings" pitchFamily="2" charset="2"/>
              <a:buChar char="Ø"/>
            </a:pPr>
            <a:r>
              <a:rPr lang="es-ES">
                <a:solidFill>
                  <a:schemeClr val="tx2"/>
                </a:solidFill>
                <a:latin typeface="Lucida Sans Unicode" pitchFamily="34" charset="0"/>
              </a:rPr>
              <a:t>Revistas relacionadas		1 artículo con temática</a:t>
            </a:r>
          </a:p>
        </p:txBody>
      </p:sp>
    </p:spTree>
  </p:cSld>
  <p:clrMapOvr>
    <a:masterClrMapping/>
  </p:clrMapOvr>
  <p:transition>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recycling"/>
          <p:cNvPicPr>
            <a:picLocks noChangeAspect="1" noChangeArrowheads="1"/>
          </p:cNvPicPr>
          <p:nvPr>
            <p:ph idx="1"/>
          </p:nvPr>
        </p:nvPicPr>
        <p:blipFill>
          <a:blip r:embed="rId2"/>
          <a:srcRect/>
          <a:stretch>
            <a:fillRect/>
          </a:stretch>
        </p:blipFill>
        <p:spPr>
          <a:xfrm>
            <a:off x="179388" y="188913"/>
            <a:ext cx="1428750" cy="1379537"/>
          </a:xfrm>
          <a:noFill/>
          <a:ln/>
        </p:spPr>
      </p:pic>
      <p:sp>
        <p:nvSpPr>
          <p:cNvPr id="39939" name="Text Box 3"/>
          <p:cNvSpPr txBox="1">
            <a:spLocks noChangeArrowheads="1"/>
          </p:cNvSpPr>
          <p:nvPr/>
        </p:nvSpPr>
        <p:spPr bwMode="auto">
          <a:xfrm>
            <a:off x="5905500" y="260350"/>
            <a:ext cx="2970213"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PLAN DE RRHH </a:t>
            </a:r>
          </a:p>
        </p:txBody>
      </p:sp>
      <p:sp>
        <p:nvSpPr>
          <p:cNvPr id="39940"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39941" name="Text Box 5"/>
          <p:cNvSpPr txBox="1">
            <a:spLocks noChangeArrowheads="1"/>
          </p:cNvSpPr>
          <p:nvPr/>
        </p:nvSpPr>
        <p:spPr bwMode="auto">
          <a:xfrm>
            <a:off x="1709738" y="620713"/>
            <a:ext cx="7177087" cy="1952625"/>
          </a:xfrm>
          <a:prstGeom prst="rect">
            <a:avLst/>
          </a:prstGeom>
          <a:noFill/>
          <a:ln w="9525">
            <a:noFill/>
            <a:miter lim="800000"/>
            <a:headEnd/>
            <a:tailEnd/>
          </a:ln>
          <a:effectLst/>
        </p:spPr>
        <p:txBody>
          <a:bodyPr wrap="none">
            <a:spAutoFit/>
          </a:bodyPr>
          <a:lstStyle/>
          <a:p>
            <a:pPr marL="342900" indent="-342900" algn="l"/>
            <a:r>
              <a:rPr lang="es-ES" sz="4000" b="1" u="sng">
                <a:solidFill>
                  <a:schemeClr val="tx2"/>
                </a:solidFill>
                <a:effectLst>
                  <a:outerShdw blurRad="38100" dist="38100" dir="2700000" algn="tl">
                    <a:srgbClr val="000000"/>
                  </a:outerShdw>
                </a:effectLst>
                <a:latin typeface="Lucida Sans Unicode" pitchFamily="34" charset="0"/>
              </a:rPr>
              <a:t>Selección</a:t>
            </a:r>
            <a:endParaRPr lang="es-ES" sz="2800" b="1" u="sng">
              <a:solidFill>
                <a:schemeClr val="tx2"/>
              </a:solidFill>
              <a:effectLst>
                <a:outerShdw blurRad="38100" dist="38100" dir="2700000" algn="tl">
                  <a:srgbClr val="000000"/>
                </a:outerShdw>
              </a:effectLst>
              <a:latin typeface="Lucida Sans Unicode" pitchFamily="34" charset="0"/>
            </a:endParaRPr>
          </a:p>
          <a:p>
            <a:pPr marL="342900" indent="-342900" algn="l"/>
            <a:r>
              <a:rPr lang="es-ES" sz="2800" b="1">
                <a:solidFill>
                  <a:schemeClr val="tx2"/>
                </a:solidFill>
                <a:effectLst>
                  <a:outerShdw blurRad="38100" dist="38100" dir="2700000" algn="tl">
                    <a:srgbClr val="000000"/>
                  </a:outerShdw>
                </a:effectLst>
                <a:latin typeface="Lucida Sans Unicode" pitchFamily="34" charset="0"/>
              </a:rPr>
              <a:t>Entrevistador</a:t>
            </a:r>
          </a:p>
          <a:p>
            <a:pPr marL="800100" lvl="1" indent="-342900" algn="l">
              <a:buFont typeface="Wingdings" pitchFamily="2" charset="2"/>
              <a:buChar char="Ø"/>
            </a:pPr>
            <a:r>
              <a:rPr lang="es-ES" sz="1800">
                <a:solidFill>
                  <a:schemeClr val="tx2"/>
                </a:solidFill>
                <a:latin typeface="Lucida Sans Unicode" pitchFamily="34" charset="0"/>
              </a:rPr>
              <a:t>Capacitado e informarte sobre la vacante </a:t>
            </a:r>
          </a:p>
          <a:p>
            <a:pPr marL="800100" lvl="1" indent="-342900" algn="l">
              <a:buFont typeface="Wingdings" pitchFamily="2" charset="2"/>
              <a:buChar char="Ø"/>
            </a:pPr>
            <a:r>
              <a:rPr lang="es-ES" sz="1800">
                <a:solidFill>
                  <a:schemeClr val="tx2"/>
                </a:solidFill>
                <a:latin typeface="Lucida Sans Unicode" pitchFamily="34" charset="0"/>
              </a:rPr>
              <a:t>Requisitos y metodología de la entrevista</a:t>
            </a:r>
          </a:p>
          <a:p>
            <a:pPr marL="800100" lvl="1" indent="-342900" algn="l">
              <a:buFont typeface="Wingdings" pitchFamily="2" charset="2"/>
              <a:buChar char="Ø"/>
            </a:pPr>
            <a:r>
              <a:rPr lang="es-ES" sz="1800">
                <a:solidFill>
                  <a:schemeClr val="tx2"/>
                </a:solidFill>
                <a:latin typeface="Lucida Sans Unicode" pitchFamily="34" charset="0"/>
              </a:rPr>
              <a:t>Seguridad, transparencia, objetividad y profesionalismo</a:t>
            </a:r>
          </a:p>
        </p:txBody>
      </p:sp>
      <p:sp>
        <p:nvSpPr>
          <p:cNvPr id="39942" name="Text Box 6"/>
          <p:cNvSpPr txBox="1">
            <a:spLocks noChangeArrowheads="1"/>
          </p:cNvSpPr>
          <p:nvPr/>
        </p:nvSpPr>
        <p:spPr bwMode="auto">
          <a:xfrm>
            <a:off x="1706563" y="2459038"/>
            <a:ext cx="7113587" cy="1617662"/>
          </a:xfrm>
          <a:prstGeom prst="rect">
            <a:avLst/>
          </a:prstGeom>
          <a:noFill/>
          <a:ln w="9525">
            <a:noFill/>
            <a:miter lim="800000"/>
            <a:headEnd/>
            <a:tailEnd/>
          </a:ln>
          <a:effectLst/>
        </p:spPr>
        <p:txBody>
          <a:bodyPr>
            <a:spAutoFit/>
          </a:bodyPr>
          <a:lstStyle/>
          <a:p>
            <a:pPr marL="342900" indent="-342900" algn="l"/>
            <a:r>
              <a:rPr lang="es-ES" sz="2800" b="1">
                <a:solidFill>
                  <a:schemeClr val="tx2"/>
                </a:solidFill>
                <a:effectLst>
                  <a:outerShdw blurRad="38100" dist="38100" dir="2700000" algn="tl">
                    <a:srgbClr val="000000"/>
                  </a:outerShdw>
                </a:effectLst>
                <a:latin typeface="Lucida Sans Unicode" pitchFamily="34" charset="0"/>
              </a:rPr>
              <a:t>1.	Preselección	</a:t>
            </a:r>
          </a:p>
          <a:p>
            <a:pPr marL="800100" lvl="1" indent="-342900" algn="l">
              <a:buFont typeface="Wingdings" pitchFamily="2" charset="2"/>
              <a:buChar char="Ø"/>
            </a:pPr>
            <a:r>
              <a:rPr lang="es-ES" sz="1800">
                <a:solidFill>
                  <a:schemeClr val="tx2"/>
                </a:solidFill>
                <a:latin typeface="Lucida Sans Unicode" pitchFamily="34" charset="0"/>
              </a:rPr>
              <a:t>Conocimiento del proceso de reciclaje</a:t>
            </a:r>
          </a:p>
          <a:p>
            <a:pPr marL="800100" lvl="1" indent="-342900" algn="l">
              <a:buFont typeface="Wingdings" pitchFamily="2" charset="2"/>
              <a:buChar char="Ø"/>
            </a:pPr>
            <a:r>
              <a:rPr lang="es-ES" sz="1800">
                <a:solidFill>
                  <a:schemeClr val="tx2"/>
                </a:solidFill>
                <a:latin typeface="Lucida Sans Unicode" pitchFamily="34" charset="0"/>
              </a:rPr>
              <a:t>Disposición de tiempo</a:t>
            </a:r>
          </a:p>
          <a:p>
            <a:pPr marL="800100" lvl="1" indent="-342900" algn="l">
              <a:buFont typeface="Wingdings" pitchFamily="2" charset="2"/>
              <a:buChar char="Ø"/>
            </a:pPr>
            <a:r>
              <a:rPr lang="es-ES" sz="1800">
                <a:solidFill>
                  <a:schemeClr val="tx2"/>
                </a:solidFill>
                <a:latin typeface="Lucida Sans Unicode" pitchFamily="34" charset="0"/>
              </a:rPr>
              <a:t>Predisposición para trabajar (aptitud) para un beneficio comunitario</a:t>
            </a:r>
          </a:p>
        </p:txBody>
      </p:sp>
      <p:sp>
        <p:nvSpPr>
          <p:cNvPr id="39947" name="Text Box 11"/>
          <p:cNvSpPr txBox="1">
            <a:spLocks noChangeArrowheads="1"/>
          </p:cNvSpPr>
          <p:nvPr/>
        </p:nvSpPr>
        <p:spPr bwMode="auto">
          <a:xfrm>
            <a:off x="1751013" y="3933825"/>
            <a:ext cx="7893050" cy="2593975"/>
          </a:xfrm>
          <a:prstGeom prst="rect">
            <a:avLst/>
          </a:prstGeom>
          <a:noFill/>
          <a:ln w="9525">
            <a:noFill/>
            <a:miter lim="800000"/>
            <a:headEnd/>
            <a:tailEnd/>
          </a:ln>
          <a:effectLst/>
        </p:spPr>
        <p:txBody>
          <a:bodyPr wrap="none">
            <a:spAutoFit/>
          </a:bodyPr>
          <a:lstStyle/>
          <a:p>
            <a:pPr marL="342900" indent="-342900" algn="l">
              <a:buFontTx/>
              <a:buAutoNum type="arabicPeriod" startAt="2"/>
            </a:pPr>
            <a:r>
              <a:rPr lang="es-ES" sz="2800" b="1">
                <a:solidFill>
                  <a:schemeClr val="tx2"/>
                </a:solidFill>
                <a:effectLst>
                  <a:outerShdw blurRad="38100" dist="38100" dir="2700000" algn="tl">
                    <a:srgbClr val="000000"/>
                  </a:outerShdw>
                </a:effectLst>
                <a:latin typeface="Lucida Sans Unicode" pitchFamily="34" charset="0"/>
              </a:rPr>
              <a:t>Referencias laborales</a:t>
            </a:r>
          </a:p>
          <a:p>
            <a:pPr marL="342900" indent="-342900" algn="l">
              <a:buFontTx/>
              <a:buAutoNum type="arabicPeriod" startAt="2"/>
            </a:pPr>
            <a:r>
              <a:rPr lang="es-ES" sz="2800" b="1">
                <a:solidFill>
                  <a:schemeClr val="tx2"/>
                </a:solidFill>
                <a:effectLst>
                  <a:outerShdw blurRad="38100" dist="38100" dir="2700000" algn="tl">
                    <a:srgbClr val="000000"/>
                  </a:outerShdw>
                </a:effectLst>
                <a:latin typeface="Lucida Sans Unicode" pitchFamily="34" charset="0"/>
              </a:rPr>
              <a:t>Selección final (Método Jerarquía Analítica)</a:t>
            </a:r>
          </a:p>
          <a:p>
            <a:pPr marL="800100" lvl="1" indent="-342900" algn="l">
              <a:buFont typeface="Wingdings" pitchFamily="2" charset="2"/>
              <a:buChar char="Ø"/>
            </a:pPr>
            <a:r>
              <a:rPr lang="es-ES" sz="1800">
                <a:solidFill>
                  <a:schemeClr val="tx2"/>
                </a:solidFill>
                <a:latin typeface="Lucida Sans Unicode" pitchFamily="34" charset="0"/>
              </a:rPr>
              <a:t>3 alternativas</a:t>
            </a:r>
          </a:p>
          <a:p>
            <a:pPr marL="800100" lvl="1" indent="-342900" algn="l">
              <a:buFont typeface="Wingdings" pitchFamily="2" charset="2"/>
              <a:buChar char="Ø"/>
            </a:pPr>
            <a:r>
              <a:rPr lang="es-ES" sz="1800">
                <a:solidFill>
                  <a:schemeClr val="tx2"/>
                </a:solidFill>
                <a:latin typeface="Lucida Sans Unicode" pitchFamily="34" charset="0"/>
              </a:rPr>
              <a:t>Criterios de selección</a:t>
            </a:r>
          </a:p>
          <a:p>
            <a:pPr marL="800100" lvl="1" indent="-342900" algn="l">
              <a:buFont typeface="Wingdings" pitchFamily="2" charset="2"/>
              <a:buChar char="Ø"/>
            </a:pPr>
            <a:r>
              <a:rPr lang="es-ES" sz="1800">
                <a:solidFill>
                  <a:schemeClr val="tx2"/>
                </a:solidFill>
                <a:latin typeface="Lucida Sans Unicode" pitchFamily="34" charset="0"/>
              </a:rPr>
              <a:t>Ponderar criterios según el puesto</a:t>
            </a:r>
          </a:p>
          <a:p>
            <a:pPr marL="800100" lvl="1" indent="-342900" algn="l">
              <a:buFont typeface="Wingdings" pitchFamily="2" charset="2"/>
              <a:buChar char="Ø"/>
            </a:pPr>
            <a:r>
              <a:rPr lang="es-ES" sz="1800">
                <a:solidFill>
                  <a:schemeClr val="tx2"/>
                </a:solidFill>
                <a:latin typeface="Lucida Sans Unicode" pitchFamily="34" charset="0"/>
              </a:rPr>
              <a:t>Medir cada alternativa en cada criterio</a:t>
            </a:r>
          </a:p>
          <a:p>
            <a:pPr marL="800100" lvl="1" indent="-342900" algn="l">
              <a:buFont typeface="Wingdings" pitchFamily="2" charset="2"/>
              <a:buChar char="Ø"/>
            </a:pPr>
            <a:r>
              <a:rPr lang="es-ES" sz="1800">
                <a:solidFill>
                  <a:schemeClr val="tx2"/>
                </a:solidFill>
                <a:latin typeface="Lucida Sans Unicode" pitchFamily="34" charset="0"/>
              </a:rPr>
              <a:t>Mayor puntaje será el elegido</a:t>
            </a:r>
          </a:p>
          <a:p>
            <a:pPr marL="800100" lvl="1" indent="-342900" algn="l">
              <a:buFont typeface="Wingdings" pitchFamily="2" charset="2"/>
              <a:buChar char="Ø"/>
            </a:pPr>
            <a:endParaRPr lang="es-ES" sz="1800">
              <a:solidFill>
                <a:schemeClr val="tx2"/>
              </a:solidFill>
              <a:latin typeface="Lucida Sans Unicode" pitchFamily="34" charset="0"/>
            </a:endParaRPr>
          </a:p>
        </p:txBody>
      </p:sp>
      <p:sp>
        <p:nvSpPr>
          <p:cNvPr id="39948" name="AutoShape 12"/>
          <p:cNvSpPr>
            <a:spLocks noChangeArrowheads="1"/>
          </p:cNvSpPr>
          <p:nvPr/>
        </p:nvSpPr>
        <p:spPr bwMode="auto">
          <a:xfrm>
            <a:off x="7200900" y="2708275"/>
            <a:ext cx="1943100" cy="1773238"/>
          </a:xfrm>
          <a:prstGeom prst="cloudCallout">
            <a:avLst>
              <a:gd name="adj1" fmla="val -120995"/>
              <a:gd name="adj2" fmla="val 15444"/>
            </a:avLst>
          </a:prstGeom>
          <a:gradFill rotWithShape="1">
            <a:gsLst>
              <a:gs pos="0">
                <a:schemeClr val="accent1">
                  <a:gamma/>
                  <a:shade val="46275"/>
                  <a:invGamma/>
                </a:schemeClr>
              </a:gs>
              <a:gs pos="100000">
                <a:schemeClr val="accent1"/>
              </a:gs>
            </a:gsLst>
            <a:path path="rect">
              <a:fillToRect l="50000" t="50000" r="50000" b="50000"/>
            </a:path>
          </a:gradFill>
          <a:ln w="9525">
            <a:noFill/>
            <a:round/>
            <a:headEnd/>
            <a:tailEnd/>
          </a:ln>
          <a:effectLst/>
        </p:spPr>
        <p:txBody>
          <a:bodyPr>
            <a:spAutoFit/>
          </a:bodyPr>
          <a:lstStyle/>
          <a:p>
            <a:r>
              <a:rPr lang="es-ES" sz="1200"/>
              <a:t>Objetivo</a:t>
            </a:r>
          </a:p>
          <a:p>
            <a:r>
              <a:rPr lang="es-ES" sz="1200"/>
              <a:t>Aunque no se pierde subjetividad al calificar aspirantes </a:t>
            </a:r>
          </a:p>
        </p:txBody>
      </p:sp>
      <p:sp>
        <p:nvSpPr>
          <p:cNvPr id="39949" name="Text Box 13"/>
          <p:cNvSpPr txBox="1">
            <a:spLocks noChangeArrowheads="1"/>
          </p:cNvSpPr>
          <p:nvPr/>
        </p:nvSpPr>
        <p:spPr bwMode="auto">
          <a:xfrm>
            <a:off x="1692275" y="6237288"/>
            <a:ext cx="2874963" cy="396875"/>
          </a:xfrm>
          <a:prstGeom prst="rect">
            <a:avLst/>
          </a:prstGeom>
          <a:noFill/>
          <a:ln w="9525">
            <a:noFill/>
            <a:miter lim="800000"/>
            <a:headEnd/>
            <a:tailEnd/>
          </a:ln>
          <a:effectLst/>
        </p:spPr>
        <p:txBody>
          <a:bodyPr wrap="none">
            <a:spAutoFit/>
          </a:bodyPr>
          <a:lstStyle/>
          <a:p>
            <a:pPr marL="342900" indent="-342900" algn="l"/>
            <a:r>
              <a:rPr lang="es-ES" sz="2000" b="1">
                <a:solidFill>
                  <a:schemeClr val="tx2"/>
                </a:solidFill>
                <a:effectLst>
                  <a:outerShdw blurRad="38100" dist="38100" dir="2700000" algn="tl">
                    <a:srgbClr val="000000"/>
                  </a:outerShdw>
                </a:effectLst>
                <a:latin typeface="Lucida Sans Unicode" pitchFamily="34" charset="0"/>
              </a:rPr>
              <a:t>4.	Exámenes médicos</a:t>
            </a:r>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recycling"/>
          <p:cNvPicPr>
            <a:picLocks noChangeAspect="1" noChangeArrowheads="1"/>
          </p:cNvPicPr>
          <p:nvPr>
            <p:ph sz="half" idx="1"/>
          </p:nvPr>
        </p:nvPicPr>
        <p:blipFill>
          <a:blip r:embed="rId2"/>
          <a:srcRect/>
          <a:stretch>
            <a:fillRect/>
          </a:stretch>
        </p:blipFill>
        <p:spPr>
          <a:xfrm>
            <a:off x="179388" y="188913"/>
            <a:ext cx="1428750" cy="1379537"/>
          </a:xfrm>
          <a:noFill/>
          <a:ln/>
        </p:spPr>
      </p:pic>
      <p:sp>
        <p:nvSpPr>
          <p:cNvPr id="40963" name="Text Box 3"/>
          <p:cNvSpPr txBox="1">
            <a:spLocks noChangeArrowheads="1"/>
          </p:cNvSpPr>
          <p:nvPr/>
        </p:nvSpPr>
        <p:spPr bwMode="auto">
          <a:xfrm>
            <a:off x="5905500" y="260350"/>
            <a:ext cx="2970213"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PLAN DE RRHH </a:t>
            </a:r>
          </a:p>
        </p:txBody>
      </p:sp>
      <p:sp>
        <p:nvSpPr>
          <p:cNvPr id="40964"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40965" name="Text Box 5"/>
          <p:cNvSpPr txBox="1">
            <a:spLocks noChangeArrowheads="1"/>
          </p:cNvSpPr>
          <p:nvPr/>
        </p:nvSpPr>
        <p:spPr bwMode="auto">
          <a:xfrm>
            <a:off x="1709738" y="736600"/>
            <a:ext cx="7408862" cy="1952625"/>
          </a:xfrm>
          <a:prstGeom prst="rect">
            <a:avLst/>
          </a:prstGeom>
          <a:noFill/>
          <a:ln w="9525">
            <a:noFill/>
            <a:miter lim="800000"/>
            <a:headEnd/>
            <a:tailEnd/>
          </a:ln>
          <a:effectLst/>
        </p:spPr>
        <p:txBody>
          <a:bodyPr wrap="none">
            <a:spAutoFit/>
          </a:bodyPr>
          <a:lstStyle/>
          <a:p>
            <a:pPr marL="342900" indent="-342900" algn="l"/>
            <a:r>
              <a:rPr lang="es-ES" sz="4000" b="1" u="sng">
                <a:solidFill>
                  <a:schemeClr val="tx2"/>
                </a:solidFill>
                <a:effectLst>
                  <a:outerShdw blurRad="38100" dist="38100" dir="2700000" algn="tl">
                    <a:srgbClr val="000000"/>
                  </a:outerShdw>
                </a:effectLst>
                <a:latin typeface="Lucida Sans Unicode" pitchFamily="34" charset="0"/>
              </a:rPr>
              <a:t>Capacitación al RRHH interno</a:t>
            </a:r>
            <a:endParaRPr lang="es-ES" sz="2800" b="1" u="sng">
              <a:solidFill>
                <a:schemeClr val="tx2"/>
              </a:solidFill>
              <a:effectLst>
                <a:outerShdw blurRad="38100" dist="38100" dir="2700000" algn="tl">
                  <a:srgbClr val="000000"/>
                </a:outerShdw>
              </a:effectLst>
              <a:latin typeface="Lucida Sans Unicode" pitchFamily="34" charset="0"/>
            </a:endParaRPr>
          </a:p>
          <a:p>
            <a:pPr marL="342900" indent="-342900" algn="l"/>
            <a:r>
              <a:rPr lang="es-ES" sz="2800" b="1">
                <a:solidFill>
                  <a:schemeClr val="tx2"/>
                </a:solidFill>
                <a:effectLst>
                  <a:outerShdw blurRad="38100" dist="38100" dir="2700000" algn="tl">
                    <a:srgbClr val="000000"/>
                  </a:outerShdw>
                </a:effectLst>
                <a:latin typeface="Lucida Sans Unicode" pitchFamily="34" charset="0"/>
              </a:rPr>
              <a:t>Plan de capacitación Académico (teórico)</a:t>
            </a:r>
          </a:p>
          <a:p>
            <a:pPr marL="800100" lvl="1" indent="-342900" algn="l">
              <a:buFont typeface="Wingdings" pitchFamily="2" charset="2"/>
              <a:buChar char="Ø"/>
            </a:pPr>
            <a:r>
              <a:rPr lang="es-ES" sz="1800">
                <a:solidFill>
                  <a:schemeClr val="tx2"/>
                </a:solidFill>
                <a:latin typeface="Lucida Sans Unicode" pitchFamily="34" charset="0"/>
              </a:rPr>
              <a:t>Personal interno capacitado</a:t>
            </a:r>
          </a:p>
          <a:p>
            <a:pPr marL="800100" lvl="1" indent="-342900" algn="l">
              <a:buFont typeface="Wingdings" pitchFamily="2" charset="2"/>
              <a:buChar char="Ø"/>
            </a:pPr>
            <a:r>
              <a:rPr lang="es-ES" sz="1800">
                <a:solidFill>
                  <a:schemeClr val="tx2"/>
                </a:solidFill>
                <a:latin typeface="Lucida Sans Unicode" pitchFamily="34" charset="0"/>
              </a:rPr>
              <a:t>Desde el inicio con conocimiento de reciclaje</a:t>
            </a:r>
          </a:p>
          <a:p>
            <a:pPr marL="800100" lvl="1" indent="-342900" algn="l">
              <a:buFont typeface="Wingdings" pitchFamily="2" charset="2"/>
              <a:buChar char="Ø"/>
            </a:pPr>
            <a:r>
              <a:rPr lang="es-ES" sz="1800">
                <a:solidFill>
                  <a:schemeClr val="tx2"/>
                </a:solidFill>
                <a:latin typeface="Lucida Sans Unicode" pitchFamily="34" charset="0"/>
              </a:rPr>
              <a:t>Capacitación de toma de decisiones estratégicas</a:t>
            </a:r>
          </a:p>
        </p:txBody>
      </p:sp>
      <p:sp>
        <p:nvSpPr>
          <p:cNvPr id="40966" name="Text Box 6"/>
          <p:cNvSpPr txBox="1">
            <a:spLocks noChangeArrowheads="1"/>
          </p:cNvSpPr>
          <p:nvPr/>
        </p:nvSpPr>
        <p:spPr bwMode="auto">
          <a:xfrm>
            <a:off x="36513" y="5013325"/>
            <a:ext cx="9072562" cy="1770063"/>
          </a:xfrm>
          <a:prstGeom prst="rect">
            <a:avLst/>
          </a:prstGeom>
          <a:noFill/>
          <a:ln w="9525">
            <a:noFill/>
            <a:miter lim="800000"/>
            <a:headEnd/>
            <a:tailEnd/>
          </a:ln>
          <a:effectLst/>
        </p:spPr>
        <p:txBody>
          <a:bodyPr>
            <a:spAutoFit/>
          </a:bodyPr>
          <a:lstStyle/>
          <a:p>
            <a:pPr marL="342900" indent="-342900" algn="l"/>
            <a:r>
              <a:rPr lang="es-ES" sz="2800" b="1">
                <a:solidFill>
                  <a:schemeClr val="tx2"/>
                </a:solidFill>
                <a:effectLst>
                  <a:outerShdw blurRad="38100" dist="38100" dir="2700000" algn="tl">
                    <a:srgbClr val="000000"/>
                  </a:outerShdw>
                </a:effectLst>
                <a:latin typeface="Lucida Sans Unicode" pitchFamily="34" charset="0"/>
              </a:rPr>
              <a:t>Plan de capacitación “On Hand” (práctico –workshop) </a:t>
            </a:r>
          </a:p>
          <a:p>
            <a:pPr marL="800100" lvl="1" indent="-342900" algn="l">
              <a:buFont typeface="Wingdings" pitchFamily="2" charset="2"/>
              <a:buChar char="Ø"/>
            </a:pPr>
            <a:r>
              <a:rPr lang="es-ES" sz="1800">
                <a:solidFill>
                  <a:schemeClr val="tx2"/>
                </a:solidFill>
                <a:latin typeface="Lucida Sans Unicode" pitchFamily="34" charset="0"/>
              </a:rPr>
              <a:t>Practicar procesos de reciclaje de cada uno de los materiales</a:t>
            </a:r>
          </a:p>
          <a:p>
            <a:pPr marL="800100" lvl="1" indent="-342900" algn="l">
              <a:buFont typeface="Wingdings" pitchFamily="2" charset="2"/>
              <a:buChar char="Ø"/>
            </a:pPr>
            <a:r>
              <a:rPr lang="es-ES" sz="1800">
                <a:solidFill>
                  <a:schemeClr val="tx2"/>
                </a:solidFill>
                <a:latin typeface="Lucida Sans Unicode" pitchFamily="34" charset="0"/>
              </a:rPr>
              <a:t>Explicación previa de quienes conocen más detalle</a:t>
            </a:r>
          </a:p>
          <a:p>
            <a:pPr marL="800100" lvl="1" indent="-342900" algn="l">
              <a:buFont typeface="Wingdings" pitchFamily="2" charset="2"/>
              <a:buChar char="Ø"/>
            </a:pPr>
            <a:r>
              <a:rPr lang="es-ES" sz="1800">
                <a:solidFill>
                  <a:schemeClr val="tx2"/>
                </a:solidFill>
                <a:latin typeface="Lucida Sans Unicode" pitchFamily="34" charset="0"/>
              </a:rPr>
              <a:t>Conformación de grupo (diversidad de departamentos)</a:t>
            </a:r>
          </a:p>
        </p:txBody>
      </p:sp>
      <p:sp>
        <p:nvSpPr>
          <p:cNvPr id="40970" name="Text Box 10"/>
          <p:cNvSpPr txBox="1">
            <a:spLocks noChangeArrowheads="1"/>
          </p:cNvSpPr>
          <p:nvPr/>
        </p:nvSpPr>
        <p:spPr bwMode="auto">
          <a:xfrm>
            <a:off x="2555875" y="2855913"/>
            <a:ext cx="6408738" cy="2157412"/>
          </a:xfrm>
          <a:prstGeom prst="rect">
            <a:avLst/>
          </a:prstGeom>
          <a:solidFill>
            <a:schemeClr val="accent1"/>
          </a:solidFill>
          <a:ln w="57150" cmpd="thinThick">
            <a:solidFill>
              <a:schemeClr val="bg2"/>
            </a:solidFill>
            <a:miter lim="800000"/>
            <a:headEnd/>
            <a:tailEnd/>
          </a:ln>
          <a:effectLst/>
        </p:spPr>
        <p:txBody>
          <a:bodyPr>
            <a:spAutoFit/>
          </a:bodyPr>
          <a:lstStyle/>
          <a:p>
            <a:pPr marL="342900" indent="-342900" algn="l"/>
            <a:r>
              <a:rPr lang="es-ES" sz="1200" b="1">
                <a:solidFill>
                  <a:srgbClr val="000000"/>
                </a:solidFill>
              </a:rPr>
              <a:t>Sesión # 1.- “Definición de misión, visión y metas a corto plazo para el programa de reciclaje”</a:t>
            </a:r>
          </a:p>
          <a:p>
            <a:pPr marL="342900" indent="-342900" algn="l"/>
            <a:r>
              <a:rPr lang="es-ES" sz="1200" b="1">
                <a:solidFill>
                  <a:srgbClr val="000000"/>
                </a:solidFill>
              </a:rPr>
              <a:t>Sesión # 2.- “Refuerzo en el compromiso del equipo para el éxito del proyecto”.</a:t>
            </a:r>
          </a:p>
          <a:p>
            <a:pPr marL="342900" indent="-342900" algn="l"/>
            <a:r>
              <a:rPr lang="es-ES" sz="1200" b="1">
                <a:solidFill>
                  <a:srgbClr val="000000"/>
                </a:solidFill>
              </a:rPr>
              <a:t>Sesión # 3.- “Incentivo al mejoramiento continuo de los procesos de reciclaje como responsabilidad de todo el personal”</a:t>
            </a:r>
          </a:p>
          <a:p>
            <a:pPr marL="342900" indent="-342900" algn="l"/>
            <a:r>
              <a:rPr lang="es-ES" sz="1200" b="1">
                <a:solidFill>
                  <a:srgbClr val="000000"/>
                </a:solidFill>
              </a:rPr>
              <a:t>Sesión # 4.- “Medidas de seguridad a tomar en una Planta de 	Reciclaje”</a:t>
            </a:r>
          </a:p>
          <a:p>
            <a:pPr marL="1257300" lvl="2" indent="-342900" algn="l">
              <a:buFont typeface="Wingdings" pitchFamily="2" charset="2"/>
              <a:buChar char="ü"/>
            </a:pPr>
            <a:r>
              <a:rPr lang="es-ES" sz="1200" b="1">
                <a:solidFill>
                  <a:srgbClr val="000000"/>
                </a:solidFill>
              </a:rPr>
              <a:t>Identificación de riesgos</a:t>
            </a:r>
          </a:p>
          <a:p>
            <a:pPr marL="1257300" lvl="2" indent="-342900" algn="l">
              <a:buFont typeface="Wingdings" pitchFamily="2" charset="2"/>
              <a:buChar char="ü"/>
            </a:pPr>
            <a:r>
              <a:rPr lang="es-ES" sz="1200" b="1">
                <a:solidFill>
                  <a:srgbClr val="000000"/>
                </a:solidFill>
              </a:rPr>
              <a:t>Equipos de Protección Personal</a:t>
            </a:r>
          </a:p>
          <a:p>
            <a:pPr marL="1257300" lvl="2" indent="-342900" algn="l">
              <a:buFont typeface="Wingdings" pitchFamily="2" charset="2"/>
              <a:buChar char="ü"/>
            </a:pPr>
            <a:r>
              <a:rPr lang="es-ES" sz="1200" b="1">
                <a:solidFill>
                  <a:srgbClr val="000000"/>
                </a:solidFill>
              </a:rPr>
              <a:t>Normas y procedimientos alineados con las medidas de seguridad</a:t>
            </a:r>
          </a:p>
          <a:p>
            <a:pPr marL="342900" indent="-342900" algn="l"/>
            <a:r>
              <a:rPr lang="es-ES" sz="1200" b="1">
                <a:solidFill>
                  <a:srgbClr val="000000"/>
                </a:solidFill>
              </a:rPr>
              <a:t>Sesión # 5.- “Identificación de oportunidades de negocio con empresas 	relacionadas”</a:t>
            </a:r>
          </a:p>
        </p:txBody>
      </p:sp>
      <p:pic>
        <p:nvPicPr>
          <p:cNvPr id="40971" name="Picture 11" descr="recycling_talk"/>
          <p:cNvPicPr>
            <a:picLocks noChangeAspect="1" noChangeArrowheads="1"/>
          </p:cNvPicPr>
          <p:nvPr>
            <p:ph sz="half" idx="2"/>
          </p:nvPr>
        </p:nvPicPr>
        <p:blipFill>
          <a:blip r:embed="rId3"/>
          <a:srcRect/>
          <a:stretch>
            <a:fillRect/>
          </a:stretch>
        </p:blipFill>
        <p:spPr>
          <a:xfrm>
            <a:off x="103188" y="2887663"/>
            <a:ext cx="2381250" cy="1981200"/>
          </a:xfrm>
          <a:noFill/>
          <a:ln/>
        </p:spPr>
      </p:pic>
    </p:spTree>
  </p:cSld>
  <p:clrMapOvr>
    <a:masterClrMapping/>
  </p:clrMapOvr>
  <p:transition>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recycling"/>
          <p:cNvPicPr>
            <a:picLocks noChangeAspect="1" noChangeArrowheads="1"/>
          </p:cNvPicPr>
          <p:nvPr>
            <p:ph sz="half" idx="1"/>
          </p:nvPr>
        </p:nvPicPr>
        <p:blipFill>
          <a:blip r:embed="rId2"/>
          <a:srcRect/>
          <a:stretch>
            <a:fillRect/>
          </a:stretch>
        </p:blipFill>
        <p:spPr>
          <a:xfrm>
            <a:off x="179388" y="188913"/>
            <a:ext cx="1428750" cy="1379537"/>
          </a:xfrm>
          <a:noFill/>
          <a:ln/>
        </p:spPr>
      </p:pic>
      <p:sp>
        <p:nvSpPr>
          <p:cNvPr id="41987" name="Text Box 3"/>
          <p:cNvSpPr txBox="1">
            <a:spLocks noChangeArrowheads="1"/>
          </p:cNvSpPr>
          <p:nvPr/>
        </p:nvSpPr>
        <p:spPr bwMode="auto">
          <a:xfrm>
            <a:off x="5905500" y="260350"/>
            <a:ext cx="2970213"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PLAN DE RRHH </a:t>
            </a:r>
          </a:p>
        </p:txBody>
      </p:sp>
      <p:sp>
        <p:nvSpPr>
          <p:cNvPr id="41988"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41989" name="Text Box 5"/>
          <p:cNvSpPr txBox="1">
            <a:spLocks noChangeArrowheads="1"/>
          </p:cNvSpPr>
          <p:nvPr/>
        </p:nvSpPr>
        <p:spPr bwMode="auto">
          <a:xfrm>
            <a:off x="1709738" y="736600"/>
            <a:ext cx="7110412" cy="2319338"/>
          </a:xfrm>
          <a:prstGeom prst="rect">
            <a:avLst/>
          </a:prstGeom>
          <a:noFill/>
          <a:ln w="9525">
            <a:noFill/>
            <a:miter lim="800000"/>
            <a:headEnd/>
            <a:tailEnd/>
          </a:ln>
          <a:effectLst/>
        </p:spPr>
        <p:txBody>
          <a:bodyPr>
            <a:spAutoFit/>
          </a:bodyPr>
          <a:lstStyle/>
          <a:p>
            <a:pPr marL="342900" indent="-342900" algn="l"/>
            <a:r>
              <a:rPr lang="es-ES" sz="3600" b="1" u="sng">
                <a:solidFill>
                  <a:schemeClr val="tx2"/>
                </a:solidFill>
                <a:effectLst>
                  <a:outerShdw blurRad="38100" dist="38100" dir="2700000" algn="tl">
                    <a:srgbClr val="000000"/>
                  </a:outerShdw>
                </a:effectLst>
                <a:latin typeface="Lucida Sans Unicode" pitchFamily="34" charset="0"/>
              </a:rPr>
              <a:t>Capacitación al RRHH externo</a:t>
            </a:r>
            <a:endParaRPr lang="es-ES" sz="3600" b="1">
              <a:solidFill>
                <a:schemeClr val="tx2"/>
              </a:solidFill>
              <a:effectLst>
                <a:outerShdw blurRad="38100" dist="38100" dir="2700000" algn="tl">
                  <a:srgbClr val="000000"/>
                </a:outerShdw>
              </a:effectLst>
              <a:latin typeface="Lucida Sans Unicode" pitchFamily="34" charset="0"/>
            </a:endParaRPr>
          </a:p>
          <a:p>
            <a:pPr marL="342900" indent="-342900" algn="l"/>
            <a:r>
              <a:rPr lang="es-ES" sz="2800" b="1">
                <a:solidFill>
                  <a:schemeClr val="tx2"/>
                </a:solidFill>
                <a:effectLst>
                  <a:outerShdw blurRad="38100" dist="38100" dir="2700000" algn="tl">
                    <a:srgbClr val="000000"/>
                  </a:outerShdw>
                </a:effectLst>
                <a:latin typeface="Lucida Sans Unicode" pitchFamily="34" charset="0"/>
              </a:rPr>
              <a:t>Educación a la ciudadanía</a:t>
            </a:r>
          </a:p>
          <a:p>
            <a:pPr marL="342900" indent="-342900" algn="l"/>
            <a:r>
              <a:rPr lang="es-ES" sz="2800" b="1">
                <a:solidFill>
                  <a:schemeClr val="tx2"/>
                </a:solidFill>
                <a:effectLst>
                  <a:outerShdw blurRad="38100" dist="38100" dir="2700000" algn="tl">
                    <a:srgbClr val="000000"/>
                  </a:outerShdw>
                </a:effectLst>
                <a:latin typeface="Lucida Sans Unicode" pitchFamily="34" charset="0"/>
              </a:rPr>
              <a:t>Participación de la ciudadanía</a:t>
            </a:r>
          </a:p>
          <a:p>
            <a:pPr marL="800100" lvl="1" indent="-342900" algn="l">
              <a:buFont typeface="Wingdings" pitchFamily="2" charset="2"/>
              <a:buChar char="Ø"/>
            </a:pPr>
            <a:r>
              <a:rPr lang="es-ES" sz="1800">
                <a:solidFill>
                  <a:schemeClr val="tx2"/>
                </a:solidFill>
              </a:rPr>
              <a:t>Activo y comprometido</a:t>
            </a:r>
          </a:p>
          <a:p>
            <a:pPr marL="800100" lvl="1" indent="-342900" algn="l">
              <a:buFont typeface="Wingdings" pitchFamily="2" charset="2"/>
              <a:buChar char="Ø"/>
            </a:pPr>
            <a:r>
              <a:rPr lang="es-ES" sz="1800">
                <a:solidFill>
                  <a:schemeClr val="tx2"/>
                </a:solidFill>
              </a:rPr>
              <a:t>Entrega de desechos sólidos ya separados y diferenciados por fundas plásticas de distintos colores</a:t>
            </a:r>
            <a:endParaRPr lang="es-ES" sz="2800" b="1">
              <a:solidFill>
                <a:schemeClr val="tx2"/>
              </a:solidFill>
              <a:effectLst>
                <a:outerShdw blurRad="38100" dist="38100" dir="2700000" algn="tl">
                  <a:srgbClr val="000000"/>
                </a:outerShdw>
              </a:effectLst>
              <a:latin typeface="Lucida Sans Unicode" pitchFamily="34" charset="0"/>
            </a:endParaRPr>
          </a:p>
        </p:txBody>
      </p:sp>
      <p:sp>
        <p:nvSpPr>
          <p:cNvPr id="41992" name="AutoShape 8">
            <a:hlinkClick r:id="rId3" action="ppaction://hlinkfile" highlightClick="1"/>
          </p:cNvPr>
          <p:cNvSpPr>
            <a:spLocks noChangeArrowheads="1"/>
          </p:cNvSpPr>
          <p:nvPr/>
        </p:nvSpPr>
        <p:spPr bwMode="auto">
          <a:xfrm>
            <a:off x="7164388" y="1341438"/>
            <a:ext cx="503237" cy="504825"/>
          </a:xfrm>
          <a:prstGeom prst="actionButtonDocument">
            <a:avLst/>
          </a:prstGeom>
          <a:solidFill>
            <a:schemeClr val="accent1"/>
          </a:solidFill>
          <a:ln w="38100">
            <a:solidFill>
              <a:schemeClr val="bg2"/>
            </a:solidFill>
            <a:miter lim="800000"/>
            <a:headEnd/>
            <a:tailEnd/>
          </a:ln>
          <a:effectLst/>
        </p:spPr>
        <p:txBody>
          <a:bodyPr wrap="none" anchor="ctr">
            <a:spAutoFit/>
          </a:bodyPr>
          <a:lstStyle/>
          <a:p>
            <a:endParaRPr lang="es-ES"/>
          </a:p>
        </p:txBody>
      </p:sp>
      <p:pic>
        <p:nvPicPr>
          <p:cNvPr id="41994" name="Picture 10" descr="recycling%20drums"/>
          <p:cNvPicPr>
            <a:picLocks noChangeAspect="1" noChangeArrowheads="1"/>
          </p:cNvPicPr>
          <p:nvPr>
            <p:ph sz="half" idx="2"/>
          </p:nvPr>
        </p:nvPicPr>
        <p:blipFill>
          <a:blip r:embed="rId4"/>
          <a:srcRect/>
          <a:stretch>
            <a:fillRect/>
          </a:stretch>
        </p:blipFill>
        <p:spPr>
          <a:xfrm>
            <a:off x="2627313" y="3284538"/>
            <a:ext cx="4392612" cy="3294062"/>
          </a:xfrm>
          <a:noFill/>
          <a:ln/>
        </p:spPr>
      </p:pic>
      <p:sp>
        <p:nvSpPr>
          <p:cNvPr id="41997" name="AutoShape 13">
            <a:hlinkClick r:id="rId5" action="ppaction://hlinksldjump"/>
          </p:cNvPr>
          <p:cNvSpPr>
            <a:spLocks noChangeArrowheads="1"/>
          </p:cNvSpPr>
          <p:nvPr/>
        </p:nvSpPr>
        <p:spPr bwMode="auto">
          <a:xfrm rot="15941171">
            <a:off x="8335169" y="5876131"/>
            <a:ext cx="611188" cy="504825"/>
          </a:xfrm>
          <a:prstGeom prst="curvedUpArrow">
            <a:avLst>
              <a:gd name="adj1" fmla="val 24214"/>
              <a:gd name="adj2" fmla="val 48428"/>
              <a:gd name="adj3" fmla="val 33333"/>
            </a:avLst>
          </a:prstGeom>
          <a:solidFill>
            <a:schemeClr val="bg2"/>
          </a:solidFill>
          <a:ln w="38100">
            <a:solidFill>
              <a:schemeClr val="accent1"/>
            </a:solidFill>
            <a:miter lim="800000"/>
            <a:headEnd/>
            <a:tailEnd/>
          </a:ln>
          <a:effectLst/>
        </p:spPr>
        <p:txBody>
          <a:bodyPr wrap="none" anchor="ctr">
            <a:spAutoFit/>
          </a:bodyPr>
          <a:lstStyle/>
          <a:p>
            <a:endParaRPr lang="es-ES"/>
          </a:p>
        </p:txBody>
      </p:sp>
    </p:spTree>
  </p:cSld>
  <p:clrMapOvr>
    <a:masterClrMapping/>
  </p:clrMapOvr>
  <p:transition>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2"/>
          <p:cNvSpPr txBox="1">
            <a:spLocks noChangeArrowheads="1"/>
          </p:cNvSpPr>
          <p:nvPr/>
        </p:nvSpPr>
        <p:spPr bwMode="auto">
          <a:xfrm>
            <a:off x="827088" y="2349500"/>
            <a:ext cx="7813675" cy="1098550"/>
          </a:xfrm>
          <a:prstGeom prst="rect">
            <a:avLst/>
          </a:prstGeom>
          <a:noFill/>
          <a:ln w="9525">
            <a:noFill/>
            <a:miter lim="800000"/>
            <a:headEnd/>
            <a:tailEnd/>
          </a:ln>
          <a:effectLst/>
        </p:spPr>
        <p:txBody>
          <a:bodyPr>
            <a:spAutoFit/>
          </a:bodyPr>
          <a:lstStyle/>
          <a:p>
            <a:r>
              <a:rPr lang="es-ES" sz="6600" b="1">
                <a:effectLst>
                  <a:outerShdw blurRad="38100" dist="38100" dir="2700000" algn="tl">
                    <a:srgbClr val="000000"/>
                  </a:outerShdw>
                </a:effectLst>
                <a:latin typeface="Lucida Sans Unicode" pitchFamily="34" charset="0"/>
              </a:rPr>
              <a:t>PLAN FINANCIERO </a:t>
            </a:r>
          </a:p>
        </p:txBody>
      </p:sp>
      <p:pic>
        <p:nvPicPr>
          <p:cNvPr id="72707" name="Picture 3" descr="recycling"/>
          <p:cNvPicPr>
            <a:picLocks noChangeAspect="1" noChangeArrowheads="1"/>
          </p:cNvPicPr>
          <p:nvPr>
            <p:ph sz="half" idx="1"/>
          </p:nvPr>
        </p:nvPicPr>
        <p:blipFill>
          <a:blip r:embed="rId2"/>
          <a:srcRect/>
          <a:stretch>
            <a:fillRect/>
          </a:stretch>
        </p:blipFill>
        <p:spPr>
          <a:xfrm>
            <a:off x="250825" y="188913"/>
            <a:ext cx="1428750" cy="1379537"/>
          </a:xfrm>
          <a:noFill/>
          <a:ln/>
        </p:spPr>
      </p:pic>
      <p:pic>
        <p:nvPicPr>
          <p:cNvPr id="72708" name="Picture 4"/>
          <p:cNvPicPr>
            <a:picLocks noChangeAspect="1" noChangeArrowheads="1"/>
          </p:cNvPicPr>
          <p:nvPr>
            <p:ph sz="half" idx="2"/>
          </p:nvPr>
        </p:nvPicPr>
        <p:blipFill>
          <a:blip r:embed="rId3"/>
          <a:srcRect/>
          <a:stretch>
            <a:fillRect/>
          </a:stretch>
        </p:blipFill>
        <p:spPr>
          <a:xfrm>
            <a:off x="3563938" y="3500438"/>
            <a:ext cx="2449512" cy="2171700"/>
          </a:xfrm>
          <a:noFill/>
          <a:ln/>
        </p:spPr>
      </p:pic>
    </p:spTree>
  </p:cSld>
  <p:clrMapOvr>
    <a:masterClrMapping/>
  </p:clrMapOvr>
  <p:transition>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descr="recycling"/>
          <p:cNvPicPr>
            <a:picLocks noChangeAspect="1" noChangeArrowheads="1"/>
          </p:cNvPicPr>
          <p:nvPr>
            <p:ph sz="half" idx="1"/>
          </p:nvPr>
        </p:nvPicPr>
        <p:blipFill>
          <a:blip r:embed="rId2"/>
          <a:srcRect/>
          <a:stretch>
            <a:fillRect/>
          </a:stretch>
        </p:blipFill>
        <p:spPr>
          <a:xfrm>
            <a:off x="179388" y="188913"/>
            <a:ext cx="1428750" cy="1379537"/>
          </a:xfrm>
          <a:noFill/>
          <a:ln/>
        </p:spPr>
      </p:pic>
      <p:sp>
        <p:nvSpPr>
          <p:cNvPr id="13316" name="Text Box 4"/>
          <p:cNvSpPr txBox="1">
            <a:spLocks noChangeArrowheads="1"/>
          </p:cNvSpPr>
          <p:nvPr/>
        </p:nvSpPr>
        <p:spPr bwMode="auto">
          <a:xfrm>
            <a:off x="1908175" y="115888"/>
            <a:ext cx="7118350" cy="641350"/>
          </a:xfrm>
          <a:prstGeom prst="rect">
            <a:avLst/>
          </a:prstGeom>
          <a:noFill/>
          <a:ln w="9525">
            <a:noFill/>
            <a:miter lim="800000"/>
            <a:headEnd/>
            <a:tailEnd/>
          </a:ln>
          <a:effectLst/>
        </p:spPr>
        <p:txBody>
          <a:bodyPr>
            <a:spAutoFit/>
          </a:bodyPr>
          <a:lstStyle/>
          <a:p>
            <a:pPr algn="r"/>
            <a:r>
              <a:rPr lang="es-ES" sz="1800">
                <a:solidFill>
                  <a:schemeClr val="tx2"/>
                </a:solidFill>
                <a:effectLst>
                  <a:outerShdw blurRad="38100" dist="38100" dir="2700000" algn="tl">
                    <a:srgbClr val="000000"/>
                  </a:outerShdw>
                </a:effectLst>
                <a:latin typeface="Arial" charset="0"/>
              </a:rPr>
              <a:t>PLAN FINANCIERO: DETERMINACIÓN DE COSTOS DE INVERSIÓN Y FINANCIAMIENTO</a:t>
            </a:r>
          </a:p>
        </p:txBody>
      </p:sp>
      <p:sp>
        <p:nvSpPr>
          <p:cNvPr id="13317" name="Rectangle 5"/>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pic>
        <p:nvPicPr>
          <p:cNvPr id="13320" name="Picture 8"/>
          <p:cNvPicPr>
            <a:picLocks noChangeAspect="1" noChangeArrowheads="1"/>
          </p:cNvPicPr>
          <p:nvPr>
            <p:ph sz="half" idx="2"/>
          </p:nvPr>
        </p:nvPicPr>
        <p:blipFill>
          <a:blip r:embed="rId3"/>
          <a:srcRect/>
          <a:stretch>
            <a:fillRect/>
          </a:stretch>
        </p:blipFill>
        <p:spPr>
          <a:xfrm>
            <a:off x="2268538" y="1052513"/>
            <a:ext cx="5834062" cy="4389437"/>
          </a:xfrm>
          <a:noFill/>
          <a:ln/>
        </p:spPr>
      </p:pic>
      <p:sp>
        <p:nvSpPr>
          <p:cNvPr id="13323" name="Text Box 11"/>
          <p:cNvSpPr txBox="1">
            <a:spLocks noChangeArrowheads="1"/>
          </p:cNvSpPr>
          <p:nvPr/>
        </p:nvSpPr>
        <p:spPr bwMode="auto">
          <a:xfrm>
            <a:off x="3275013" y="765175"/>
            <a:ext cx="4033837" cy="396875"/>
          </a:xfrm>
          <a:prstGeom prst="rect">
            <a:avLst/>
          </a:prstGeom>
          <a:noFill/>
          <a:ln w="9525">
            <a:noFill/>
            <a:miter lim="800000"/>
            <a:headEnd/>
            <a:tailEnd/>
          </a:ln>
          <a:effectLst/>
        </p:spPr>
        <p:txBody>
          <a:bodyPr wrap="none">
            <a:spAutoFit/>
          </a:bodyPr>
          <a:lstStyle/>
          <a:p>
            <a:pPr marL="342900" indent="-342900" algn="l"/>
            <a:r>
              <a:rPr lang="es-ES" sz="2000" b="1">
                <a:solidFill>
                  <a:schemeClr val="tx2"/>
                </a:solidFill>
                <a:effectLst>
                  <a:outerShdw blurRad="38100" dist="38100" dir="2700000" algn="tl">
                    <a:srgbClr val="000000"/>
                  </a:outerShdw>
                </a:effectLst>
                <a:latin typeface="Lucida Sans Unicode" pitchFamily="34" charset="0"/>
              </a:rPr>
              <a:t>Layout de la Planta de Reciclaje</a:t>
            </a:r>
          </a:p>
        </p:txBody>
      </p:sp>
      <p:sp>
        <p:nvSpPr>
          <p:cNvPr id="13324" name="Text Box 12"/>
          <p:cNvSpPr txBox="1">
            <a:spLocks noChangeArrowheads="1"/>
          </p:cNvSpPr>
          <p:nvPr/>
        </p:nvSpPr>
        <p:spPr bwMode="auto">
          <a:xfrm>
            <a:off x="2627313" y="5405438"/>
            <a:ext cx="1441450" cy="1552575"/>
          </a:xfrm>
          <a:prstGeom prst="rect">
            <a:avLst/>
          </a:prstGeom>
          <a:noFill/>
          <a:ln w="9525" algn="ctr">
            <a:noFill/>
            <a:miter lim="800000"/>
            <a:headEnd/>
            <a:tailEnd/>
          </a:ln>
          <a:effectLst/>
        </p:spPr>
        <p:txBody>
          <a:bodyPr wrap="none">
            <a:spAutoFit/>
          </a:bodyPr>
          <a:lstStyle/>
          <a:p>
            <a:pPr marL="342900" indent="-342900" algn="l"/>
            <a:r>
              <a:rPr lang="es-ES" altLang="zh-CN" sz="1200" b="1">
                <a:solidFill>
                  <a:schemeClr val="tx2"/>
                </a:solidFill>
                <a:ea typeface="Arial Unicode MS" pitchFamily="34" charset="-128"/>
                <a:cs typeface="Arial Unicode MS" pitchFamily="34" charset="-128"/>
              </a:rPr>
              <a:t>Plástico</a:t>
            </a:r>
            <a:endParaRPr lang="es-ES" altLang="zh-CN" sz="1200">
              <a:solidFill>
                <a:schemeClr val="tx2"/>
              </a:solidFill>
              <a:ea typeface="Arial Unicode MS" pitchFamily="34" charset="-128"/>
              <a:cs typeface="Arial Unicode MS" pitchFamily="34" charset="-128"/>
            </a:endParaRPr>
          </a:p>
          <a:p>
            <a:pPr marL="342900" indent="-342900" algn="l">
              <a:buFontTx/>
              <a:buAutoNum type="arabicPeriod"/>
            </a:pPr>
            <a:r>
              <a:rPr lang="es-ES" altLang="zh-CN" sz="1200">
                <a:solidFill>
                  <a:schemeClr val="tx2"/>
                </a:solidFill>
                <a:ea typeface="Arial Unicode MS" pitchFamily="34" charset="-128"/>
                <a:cs typeface="Arial Unicode MS" pitchFamily="34" charset="-128"/>
              </a:rPr>
              <a:t>Molienda</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Lavado</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Secado</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Secadora</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Extrusión</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Pelletización</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Almacenamiento</a:t>
            </a:r>
            <a:endParaRPr lang="es-ES" altLang="zh-CN" sz="1200" b="1">
              <a:solidFill>
                <a:schemeClr val="tx2"/>
              </a:solidFill>
              <a:ea typeface="Arial Unicode MS" pitchFamily="34" charset="-128"/>
              <a:cs typeface="Arial Unicode MS" pitchFamily="34" charset="-128"/>
            </a:endParaRPr>
          </a:p>
        </p:txBody>
      </p:sp>
      <p:sp>
        <p:nvSpPr>
          <p:cNvPr id="13326" name="Text Box 14"/>
          <p:cNvSpPr txBox="1">
            <a:spLocks noChangeArrowheads="1"/>
          </p:cNvSpPr>
          <p:nvPr/>
        </p:nvSpPr>
        <p:spPr bwMode="auto">
          <a:xfrm>
            <a:off x="4356100" y="5373688"/>
            <a:ext cx="1657350" cy="1370012"/>
          </a:xfrm>
          <a:prstGeom prst="rect">
            <a:avLst/>
          </a:prstGeom>
          <a:noFill/>
          <a:ln w="9525" algn="ctr">
            <a:noFill/>
            <a:miter lim="800000"/>
            <a:headEnd/>
            <a:tailEnd/>
          </a:ln>
          <a:effectLst/>
        </p:spPr>
        <p:txBody>
          <a:bodyPr wrap="none">
            <a:spAutoFit/>
          </a:bodyPr>
          <a:lstStyle/>
          <a:p>
            <a:pPr marL="342900" indent="-342900" algn="l"/>
            <a:r>
              <a:rPr lang="es-ES" altLang="zh-CN" sz="1200" b="1">
                <a:solidFill>
                  <a:schemeClr val="tx2"/>
                </a:solidFill>
                <a:ea typeface="Arial Unicode MS" pitchFamily="34" charset="-128"/>
                <a:cs typeface="Arial Unicode MS" pitchFamily="34" charset="-128"/>
              </a:rPr>
              <a:t>Vidrio</a:t>
            </a:r>
            <a:endParaRPr lang="es-ES" altLang="zh-CN" sz="1200">
              <a:solidFill>
                <a:schemeClr val="tx2"/>
              </a:solidFill>
              <a:ea typeface="Arial Unicode MS" pitchFamily="34" charset="-128"/>
              <a:cs typeface="Arial Unicode MS" pitchFamily="34" charset="-128"/>
            </a:endParaRPr>
          </a:p>
          <a:p>
            <a:pPr marL="342900" indent="-342900" algn="l">
              <a:buFontTx/>
              <a:buAutoNum type="arabicPeriod"/>
            </a:pPr>
            <a:r>
              <a:rPr lang="es-ES" altLang="zh-CN" sz="1200">
                <a:solidFill>
                  <a:schemeClr val="tx2"/>
                </a:solidFill>
                <a:ea typeface="Arial Unicode MS" pitchFamily="34" charset="-128"/>
                <a:cs typeface="Arial Unicode MS" pitchFamily="34" charset="-128"/>
              </a:rPr>
              <a:t>Lavado</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Secado</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Trituración</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Fusión</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Fritado</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Almacenamiento</a:t>
            </a:r>
            <a:endParaRPr lang="es-ES" sz="1200">
              <a:solidFill>
                <a:schemeClr val="tx2"/>
              </a:solidFill>
            </a:endParaRPr>
          </a:p>
        </p:txBody>
      </p:sp>
      <p:sp>
        <p:nvSpPr>
          <p:cNvPr id="13327" name="Text Box 15"/>
          <p:cNvSpPr txBox="1">
            <a:spLocks noChangeArrowheads="1"/>
          </p:cNvSpPr>
          <p:nvPr/>
        </p:nvSpPr>
        <p:spPr bwMode="auto">
          <a:xfrm>
            <a:off x="6181725" y="5373688"/>
            <a:ext cx="1919288" cy="1552575"/>
          </a:xfrm>
          <a:prstGeom prst="rect">
            <a:avLst/>
          </a:prstGeom>
          <a:noFill/>
          <a:ln w="9525" algn="ctr">
            <a:noFill/>
            <a:miter lim="800000"/>
            <a:headEnd/>
            <a:tailEnd/>
          </a:ln>
          <a:effectLst/>
        </p:spPr>
        <p:txBody>
          <a:bodyPr wrap="none">
            <a:spAutoFit/>
          </a:bodyPr>
          <a:lstStyle/>
          <a:p>
            <a:pPr marL="342900" indent="-342900" algn="l"/>
            <a:r>
              <a:rPr lang="es-ES" altLang="zh-CN" sz="1200" b="1">
                <a:solidFill>
                  <a:schemeClr val="tx2"/>
                </a:solidFill>
                <a:ea typeface="Arial Unicode MS" pitchFamily="34" charset="-128"/>
                <a:cs typeface="Arial Unicode MS" pitchFamily="34" charset="-128"/>
              </a:rPr>
              <a:t>Papel</a:t>
            </a:r>
            <a:endParaRPr lang="es-ES" altLang="zh-CN" sz="1200">
              <a:solidFill>
                <a:schemeClr val="tx2"/>
              </a:solidFill>
              <a:ea typeface="Arial Unicode MS" pitchFamily="34" charset="-128"/>
              <a:cs typeface="Arial Unicode MS" pitchFamily="34" charset="-128"/>
            </a:endParaRPr>
          </a:p>
          <a:p>
            <a:pPr marL="342900" indent="-342900" algn="l">
              <a:buFontTx/>
              <a:buAutoNum type="arabicPeriod"/>
            </a:pPr>
            <a:r>
              <a:rPr lang="es-ES" altLang="zh-CN" sz="1200">
                <a:solidFill>
                  <a:schemeClr val="tx2"/>
                </a:solidFill>
                <a:ea typeface="Arial Unicode MS" pitchFamily="34" charset="-128"/>
                <a:cs typeface="Arial Unicode MS" pitchFamily="34" charset="-128"/>
              </a:rPr>
              <a:t>Pulpeado</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Depuración gruesa</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Flotación</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Depuración fina</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Lavado  y dispersión</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Blanqueo</a:t>
            </a:r>
          </a:p>
          <a:p>
            <a:pPr marL="342900" indent="-342900" algn="l">
              <a:buFontTx/>
              <a:buAutoNum type="arabicPeriod"/>
            </a:pPr>
            <a:r>
              <a:rPr lang="es-ES" altLang="zh-CN" sz="1200">
                <a:solidFill>
                  <a:schemeClr val="tx2"/>
                </a:solidFill>
                <a:ea typeface="Arial Unicode MS" pitchFamily="34" charset="-128"/>
                <a:cs typeface="Arial Unicode MS" pitchFamily="34" charset="-128"/>
              </a:rPr>
              <a:t>Almacenamiento</a:t>
            </a:r>
            <a:endParaRPr lang="es-ES" sz="1200">
              <a:solidFill>
                <a:schemeClr val="tx2"/>
              </a:solidFill>
            </a:endParaRPr>
          </a:p>
        </p:txBody>
      </p:sp>
    </p:spTree>
  </p:cSld>
  <p:clrMapOvr>
    <a:masterClrMapping/>
  </p:clrMapOvr>
  <p:transition>
    <p:rand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2" name="Picture 2" descr="recycling"/>
          <p:cNvPicPr>
            <a:picLocks noChangeAspect="1" noChangeArrowheads="1"/>
          </p:cNvPicPr>
          <p:nvPr>
            <p:ph sz="half" idx="1"/>
          </p:nvPr>
        </p:nvPicPr>
        <p:blipFill>
          <a:blip r:embed="rId2"/>
          <a:srcRect/>
          <a:stretch>
            <a:fillRect/>
          </a:stretch>
        </p:blipFill>
        <p:spPr>
          <a:xfrm>
            <a:off x="107950" y="115888"/>
            <a:ext cx="1428750" cy="1379537"/>
          </a:xfrm>
          <a:noFill/>
          <a:ln/>
        </p:spPr>
      </p:pic>
      <p:pic>
        <p:nvPicPr>
          <p:cNvPr id="46259" name="Picture 179"/>
          <p:cNvPicPr>
            <a:picLocks noChangeAspect="1" noChangeArrowheads="1"/>
          </p:cNvPicPr>
          <p:nvPr>
            <p:ph sz="quarter" idx="3"/>
          </p:nvPr>
        </p:nvPicPr>
        <p:blipFill>
          <a:blip r:embed="rId3"/>
          <a:srcRect/>
          <a:stretch>
            <a:fillRect/>
          </a:stretch>
        </p:blipFill>
        <p:spPr>
          <a:xfrm>
            <a:off x="179388" y="2060575"/>
            <a:ext cx="3876675" cy="4681538"/>
          </a:xfrm>
          <a:noFill/>
          <a:ln/>
        </p:spPr>
      </p:pic>
      <p:sp>
        <p:nvSpPr>
          <p:cNvPr id="46083" name="Text Box 3"/>
          <p:cNvSpPr txBox="1">
            <a:spLocks noChangeArrowheads="1"/>
          </p:cNvSpPr>
          <p:nvPr/>
        </p:nvSpPr>
        <p:spPr bwMode="auto">
          <a:xfrm>
            <a:off x="1908175" y="115888"/>
            <a:ext cx="7118350" cy="641350"/>
          </a:xfrm>
          <a:prstGeom prst="rect">
            <a:avLst/>
          </a:prstGeom>
          <a:noFill/>
          <a:ln w="9525">
            <a:noFill/>
            <a:miter lim="800000"/>
            <a:headEnd/>
            <a:tailEnd/>
          </a:ln>
          <a:effectLst/>
        </p:spPr>
        <p:txBody>
          <a:bodyPr>
            <a:spAutoFit/>
          </a:bodyPr>
          <a:lstStyle/>
          <a:p>
            <a:pPr algn="r"/>
            <a:r>
              <a:rPr lang="es-ES" sz="1800">
                <a:solidFill>
                  <a:schemeClr val="tx2"/>
                </a:solidFill>
                <a:effectLst>
                  <a:outerShdw blurRad="38100" dist="38100" dir="2700000" algn="tl">
                    <a:srgbClr val="000000"/>
                  </a:outerShdw>
                </a:effectLst>
                <a:latin typeface="Arial" charset="0"/>
              </a:rPr>
              <a:t>PLAN FINANCIERO: DETERMINACIÓN DE COSTOS DE INVERSIÓN Y FINANCIAMIENTO</a:t>
            </a:r>
          </a:p>
        </p:txBody>
      </p:sp>
      <p:sp>
        <p:nvSpPr>
          <p:cNvPr id="46084"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46244" name="AutoShape 164">
            <a:hlinkClick r:id="rId4" action="ppaction://hlinkfile" highlightClick="1"/>
          </p:cNvPr>
          <p:cNvSpPr>
            <a:spLocks noChangeArrowheads="1"/>
          </p:cNvSpPr>
          <p:nvPr/>
        </p:nvSpPr>
        <p:spPr bwMode="auto">
          <a:xfrm>
            <a:off x="3995738" y="1376363"/>
            <a:ext cx="215900" cy="217487"/>
          </a:xfrm>
          <a:prstGeom prst="actionButtonForwardNext">
            <a:avLst/>
          </a:prstGeom>
          <a:solidFill>
            <a:schemeClr val="accent1"/>
          </a:solidFill>
          <a:ln w="38100">
            <a:solidFill>
              <a:schemeClr val="bg2"/>
            </a:solidFill>
            <a:miter lim="800000"/>
            <a:headEnd/>
            <a:tailEnd/>
          </a:ln>
          <a:effectLst/>
        </p:spPr>
        <p:txBody>
          <a:bodyPr anchor="ctr">
            <a:spAutoFit/>
          </a:bodyPr>
          <a:lstStyle/>
          <a:p>
            <a:endParaRPr lang="es-ES"/>
          </a:p>
        </p:txBody>
      </p:sp>
      <p:sp>
        <p:nvSpPr>
          <p:cNvPr id="46245" name="AutoShape 165">
            <a:hlinkClick r:id="rId5" action="ppaction://hlinksldjump" highlightClick="1"/>
          </p:cNvPr>
          <p:cNvSpPr>
            <a:spLocks noChangeArrowheads="1"/>
          </p:cNvSpPr>
          <p:nvPr/>
        </p:nvSpPr>
        <p:spPr bwMode="auto">
          <a:xfrm>
            <a:off x="3995738" y="1663700"/>
            <a:ext cx="215900" cy="217488"/>
          </a:xfrm>
          <a:prstGeom prst="actionButtonForwardNext">
            <a:avLst/>
          </a:prstGeom>
          <a:solidFill>
            <a:schemeClr val="accent1"/>
          </a:solidFill>
          <a:ln w="12700">
            <a:solidFill>
              <a:schemeClr val="tx2"/>
            </a:solidFill>
            <a:miter lim="800000"/>
            <a:headEnd/>
            <a:tailEnd/>
          </a:ln>
          <a:effectLst/>
        </p:spPr>
        <p:txBody>
          <a:bodyPr anchor="ctr">
            <a:spAutoFit/>
          </a:bodyPr>
          <a:lstStyle/>
          <a:p>
            <a:endParaRPr lang="es-ES"/>
          </a:p>
        </p:txBody>
      </p:sp>
      <p:sp>
        <p:nvSpPr>
          <p:cNvPr id="46258" name="Text Box 178"/>
          <p:cNvSpPr txBox="1">
            <a:spLocks noChangeArrowheads="1"/>
          </p:cNvSpPr>
          <p:nvPr/>
        </p:nvSpPr>
        <p:spPr bwMode="auto">
          <a:xfrm>
            <a:off x="4643438" y="908050"/>
            <a:ext cx="4275137" cy="396875"/>
          </a:xfrm>
          <a:prstGeom prst="rect">
            <a:avLst/>
          </a:prstGeom>
          <a:noFill/>
          <a:ln w="9525">
            <a:noFill/>
            <a:miter lim="800000"/>
            <a:headEnd/>
            <a:tailEnd/>
          </a:ln>
          <a:effectLst/>
        </p:spPr>
        <p:txBody>
          <a:bodyPr wrap="none">
            <a:spAutoFit/>
          </a:bodyPr>
          <a:lstStyle/>
          <a:p>
            <a:pPr marL="342900" indent="-342900" algn="l"/>
            <a:r>
              <a:rPr lang="es-ES" sz="2000" b="1">
                <a:solidFill>
                  <a:schemeClr val="tx2"/>
                </a:solidFill>
                <a:effectLst>
                  <a:outerShdw blurRad="38100" dist="38100" dir="2700000" algn="tl">
                    <a:srgbClr val="000000"/>
                  </a:outerShdw>
                </a:effectLst>
                <a:latin typeface="Lucida Sans Unicode" pitchFamily="34" charset="0"/>
              </a:rPr>
              <a:t>Costos de maquinarias y equipos</a:t>
            </a:r>
          </a:p>
        </p:txBody>
      </p:sp>
      <p:pic>
        <p:nvPicPr>
          <p:cNvPr id="46263" name="Picture 183"/>
          <p:cNvPicPr>
            <a:picLocks noChangeAspect="1" noChangeArrowheads="1"/>
          </p:cNvPicPr>
          <p:nvPr>
            <p:ph sz="quarter" idx="2"/>
          </p:nvPr>
        </p:nvPicPr>
        <p:blipFill>
          <a:blip r:embed="rId6"/>
          <a:srcRect/>
          <a:stretch>
            <a:fillRect/>
          </a:stretch>
        </p:blipFill>
        <p:spPr>
          <a:xfrm>
            <a:off x="4356100" y="1236663"/>
            <a:ext cx="4608513" cy="1795462"/>
          </a:xfrm>
          <a:noFill/>
          <a:ln/>
        </p:spPr>
      </p:pic>
      <p:sp>
        <p:nvSpPr>
          <p:cNvPr id="46266" name="Text Box 186"/>
          <p:cNvSpPr txBox="1">
            <a:spLocks noChangeArrowheads="1"/>
          </p:cNvSpPr>
          <p:nvPr/>
        </p:nvSpPr>
        <p:spPr bwMode="auto">
          <a:xfrm>
            <a:off x="825500" y="1663700"/>
            <a:ext cx="2809875" cy="396875"/>
          </a:xfrm>
          <a:prstGeom prst="rect">
            <a:avLst/>
          </a:prstGeom>
          <a:noFill/>
          <a:ln w="9525">
            <a:noFill/>
            <a:miter lim="800000"/>
            <a:headEnd/>
            <a:tailEnd/>
          </a:ln>
          <a:effectLst/>
        </p:spPr>
        <p:txBody>
          <a:bodyPr wrap="none">
            <a:spAutoFit/>
          </a:bodyPr>
          <a:lstStyle/>
          <a:p>
            <a:pPr marL="342900" indent="-342900" algn="l"/>
            <a:r>
              <a:rPr lang="es-ES" sz="2000" b="1">
                <a:solidFill>
                  <a:schemeClr val="tx2"/>
                </a:solidFill>
                <a:effectLst>
                  <a:outerShdw blurRad="38100" dist="38100" dir="2700000" algn="tl">
                    <a:srgbClr val="000000"/>
                  </a:outerShdw>
                </a:effectLst>
                <a:latin typeface="Lucida Sans Unicode" pitchFamily="34" charset="0"/>
              </a:rPr>
              <a:t>Costos operacionales</a:t>
            </a:r>
          </a:p>
        </p:txBody>
      </p:sp>
      <p:sp>
        <p:nvSpPr>
          <p:cNvPr id="46267" name="Text Box 187"/>
          <p:cNvSpPr txBox="1">
            <a:spLocks noChangeArrowheads="1"/>
          </p:cNvSpPr>
          <p:nvPr/>
        </p:nvSpPr>
        <p:spPr bwMode="auto">
          <a:xfrm>
            <a:off x="4189413" y="3429000"/>
            <a:ext cx="4486275" cy="1920875"/>
          </a:xfrm>
          <a:prstGeom prst="rect">
            <a:avLst/>
          </a:prstGeom>
          <a:noFill/>
          <a:ln w="9525" algn="ctr">
            <a:noFill/>
            <a:miter lim="800000"/>
            <a:headEnd/>
            <a:tailEnd/>
          </a:ln>
          <a:effectLst/>
        </p:spPr>
        <p:txBody>
          <a:bodyPr>
            <a:spAutoFit/>
          </a:bodyPr>
          <a:lstStyle/>
          <a:p>
            <a:r>
              <a:rPr lang="es-ES" sz="4000" b="1" u="sng">
                <a:solidFill>
                  <a:schemeClr val="tx2"/>
                </a:solidFill>
                <a:effectLst>
                  <a:outerShdw blurRad="38100" dist="38100" dir="2700000" algn="tl">
                    <a:srgbClr val="000000"/>
                  </a:outerShdw>
                </a:effectLst>
                <a:latin typeface="Lucida Sans Unicode" pitchFamily="34" charset="0"/>
              </a:rPr>
              <a:t>Determinación de Costos del Plan Operativo</a:t>
            </a:r>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66" name="Text Box 14"/>
          <p:cNvSpPr txBox="1">
            <a:spLocks noChangeArrowheads="1"/>
          </p:cNvSpPr>
          <p:nvPr/>
        </p:nvSpPr>
        <p:spPr bwMode="auto">
          <a:xfrm>
            <a:off x="1692275" y="1341438"/>
            <a:ext cx="4641850" cy="2524125"/>
          </a:xfrm>
          <a:prstGeom prst="rect">
            <a:avLst/>
          </a:prstGeom>
          <a:noFill/>
          <a:ln w="9525">
            <a:noFill/>
            <a:miter lim="800000"/>
            <a:headEnd/>
            <a:tailEnd/>
          </a:ln>
          <a:effectLst/>
        </p:spPr>
        <p:txBody>
          <a:bodyPr wrap="none">
            <a:spAutoFit/>
          </a:bodyPr>
          <a:lstStyle/>
          <a:p>
            <a:pPr marL="342900" indent="-342900" algn="l"/>
            <a:r>
              <a:rPr lang="es-ES" sz="2000" b="1">
                <a:solidFill>
                  <a:schemeClr val="tx2"/>
                </a:solidFill>
                <a:effectLst>
                  <a:outerShdw blurRad="38100" dist="38100" dir="2700000" algn="tl">
                    <a:srgbClr val="000000"/>
                  </a:outerShdw>
                </a:effectLst>
                <a:latin typeface="Lucida Sans Unicode" pitchFamily="34" charset="0"/>
              </a:rPr>
              <a:t>Costos de reclutamiento</a:t>
            </a:r>
          </a:p>
          <a:p>
            <a:pPr marL="800100" lvl="1" indent="-342900" algn="l">
              <a:buFont typeface="Wingdings" pitchFamily="2" charset="2"/>
              <a:buChar char="Ø"/>
            </a:pPr>
            <a:r>
              <a:rPr lang="es-ES">
                <a:solidFill>
                  <a:schemeClr val="tx2"/>
                </a:solidFill>
                <a:latin typeface="Lucida Sans Unicode" pitchFamily="34" charset="0"/>
              </a:rPr>
              <a:t>Publicidad</a:t>
            </a:r>
          </a:p>
          <a:p>
            <a:pPr marL="1257300" lvl="2" indent="-342900" algn="l">
              <a:buFont typeface="Wingdings" pitchFamily="2" charset="2"/>
              <a:buChar char="Ø"/>
            </a:pPr>
            <a:r>
              <a:rPr lang="es-ES">
                <a:solidFill>
                  <a:schemeClr val="tx2"/>
                </a:solidFill>
                <a:latin typeface="Lucida Sans Unicode" pitchFamily="34" charset="0"/>
              </a:rPr>
              <a:t>$15/anuncio</a:t>
            </a:r>
          </a:p>
          <a:p>
            <a:pPr marL="1257300" lvl="2" indent="-342900" algn="l">
              <a:buFont typeface="Wingdings" pitchFamily="2" charset="2"/>
              <a:buChar char="Ø"/>
            </a:pPr>
            <a:r>
              <a:rPr lang="es-ES">
                <a:solidFill>
                  <a:schemeClr val="tx2"/>
                </a:solidFill>
                <a:latin typeface="Lucida Sans Unicode" pitchFamily="34" charset="0"/>
              </a:rPr>
              <a:t>2 domingos</a:t>
            </a:r>
          </a:p>
          <a:p>
            <a:pPr marL="1257300" lvl="2" indent="-342900" algn="l">
              <a:buFont typeface="Wingdings" pitchFamily="2" charset="2"/>
              <a:buChar char="Ø"/>
            </a:pPr>
            <a:r>
              <a:rPr lang="es-ES">
                <a:solidFill>
                  <a:schemeClr val="tx2"/>
                </a:solidFill>
                <a:latin typeface="Lucida Sans Unicode" pitchFamily="34" charset="0"/>
              </a:rPr>
              <a:t>Gastos de publicidad $30</a:t>
            </a:r>
          </a:p>
          <a:p>
            <a:pPr marL="800100" lvl="1" indent="-342900" algn="l">
              <a:buFont typeface="Wingdings" pitchFamily="2" charset="2"/>
              <a:buChar char="Ø"/>
            </a:pPr>
            <a:r>
              <a:rPr lang="es-ES">
                <a:solidFill>
                  <a:schemeClr val="tx2"/>
                </a:solidFill>
                <a:latin typeface="Lucida Sans Unicode" pitchFamily="34" charset="0"/>
              </a:rPr>
              <a:t>Referencias de compañías asociadas</a:t>
            </a:r>
          </a:p>
          <a:p>
            <a:pPr marL="1257300" lvl="2" indent="-342900" algn="l">
              <a:buFont typeface="Wingdings" pitchFamily="2" charset="2"/>
              <a:buChar char="Ø"/>
            </a:pPr>
            <a:r>
              <a:rPr lang="es-ES">
                <a:solidFill>
                  <a:schemeClr val="tx2"/>
                </a:solidFill>
                <a:latin typeface="Lucida Sans Unicode" pitchFamily="34" charset="0"/>
              </a:rPr>
              <a:t>2 visitantes</a:t>
            </a:r>
          </a:p>
          <a:p>
            <a:pPr marL="1257300" lvl="2" indent="-342900" algn="l">
              <a:buFont typeface="Wingdings" pitchFamily="2" charset="2"/>
              <a:buChar char="Ø"/>
            </a:pPr>
            <a:r>
              <a:rPr lang="es-ES">
                <a:solidFill>
                  <a:schemeClr val="tx2"/>
                </a:solidFill>
                <a:latin typeface="Lucida Sans Unicode" pitchFamily="34" charset="0"/>
              </a:rPr>
              <a:t>10-15 corridas/entidad</a:t>
            </a:r>
          </a:p>
          <a:p>
            <a:pPr marL="1257300" lvl="2" indent="-342900" algn="l">
              <a:buFont typeface="Wingdings" pitchFamily="2" charset="2"/>
              <a:buChar char="Ø"/>
            </a:pPr>
            <a:r>
              <a:rPr lang="es-ES">
                <a:solidFill>
                  <a:schemeClr val="tx2"/>
                </a:solidFill>
                <a:latin typeface="Lucida Sans Unicode" pitchFamily="34" charset="0"/>
              </a:rPr>
              <a:t>$10/corrida</a:t>
            </a:r>
          </a:p>
          <a:p>
            <a:pPr marL="1257300" lvl="2" indent="-342900" algn="l">
              <a:buFont typeface="Wingdings" pitchFamily="2" charset="2"/>
              <a:buChar char="Ø"/>
            </a:pPr>
            <a:r>
              <a:rPr lang="es-ES">
                <a:solidFill>
                  <a:schemeClr val="tx2"/>
                </a:solidFill>
                <a:latin typeface="Lucida Sans Unicode" pitchFamily="34" charset="0"/>
              </a:rPr>
              <a:t>10 entidades</a:t>
            </a:r>
          </a:p>
          <a:p>
            <a:pPr marL="1257300" lvl="2" indent="-342900" algn="l">
              <a:buFont typeface="Wingdings" pitchFamily="2" charset="2"/>
              <a:buChar char="Ø"/>
            </a:pPr>
            <a:r>
              <a:rPr lang="es-ES">
                <a:solidFill>
                  <a:schemeClr val="tx2"/>
                </a:solidFill>
                <a:latin typeface="Lucida Sans Unicode" pitchFamily="34" charset="0"/>
              </a:rPr>
              <a:t>Gastos en transporte $1000 - $1500</a:t>
            </a:r>
          </a:p>
        </p:txBody>
      </p:sp>
      <p:pic>
        <p:nvPicPr>
          <p:cNvPr id="49154" name="Picture 2" descr="recycling"/>
          <p:cNvPicPr>
            <a:picLocks noChangeArrowheads="1"/>
          </p:cNvPicPr>
          <p:nvPr>
            <p:ph sz="half" idx="1"/>
          </p:nvPr>
        </p:nvPicPr>
        <p:blipFill>
          <a:blip r:embed="rId2"/>
          <a:srcRect/>
          <a:stretch>
            <a:fillRect/>
          </a:stretch>
        </p:blipFill>
        <p:spPr>
          <a:xfrm>
            <a:off x="179388" y="188913"/>
            <a:ext cx="1428750" cy="1377950"/>
          </a:xfrm>
          <a:noFill/>
          <a:ln/>
        </p:spPr>
      </p:pic>
      <p:pic>
        <p:nvPicPr>
          <p:cNvPr id="49168" name="Picture 16"/>
          <p:cNvPicPr>
            <a:picLocks noChangeAspect="1" noChangeArrowheads="1"/>
          </p:cNvPicPr>
          <p:nvPr>
            <p:ph sz="quarter" idx="2"/>
          </p:nvPr>
        </p:nvPicPr>
        <p:blipFill>
          <a:blip r:embed="rId3"/>
          <a:srcRect/>
          <a:stretch>
            <a:fillRect/>
          </a:stretch>
        </p:blipFill>
        <p:spPr>
          <a:xfrm>
            <a:off x="1835150" y="4292600"/>
            <a:ext cx="5041900" cy="1966913"/>
          </a:xfrm>
          <a:noFill/>
          <a:ln/>
        </p:spPr>
      </p:pic>
      <p:sp>
        <p:nvSpPr>
          <p:cNvPr id="49156" name="Text Box 4"/>
          <p:cNvSpPr txBox="1">
            <a:spLocks noChangeArrowheads="1"/>
          </p:cNvSpPr>
          <p:nvPr/>
        </p:nvSpPr>
        <p:spPr bwMode="auto">
          <a:xfrm>
            <a:off x="1908175" y="115888"/>
            <a:ext cx="7118350" cy="641350"/>
          </a:xfrm>
          <a:prstGeom prst="rect">
            <a:avLst/>
          </a:prstGeom>
          <a:noFill/>
          <a:ln w="9525">
            <a:noFill/>
            <a:miter lim="800000"/>
            <a:headEnd/>
            <a:tailEnd/>
          </a:ln>
          <a:effectLst/>
        </p:spPr>
        <p:txBody>
          <a:bodyPr>
            <a:spAutoFit/>
          </a:bodyPr>
          <a:lstStyle/>
          <a:p>
            <a:pPr algn="r"/>
            <a:r>
              <a:rPr lang="es-ES" sz="1800">
                <a:solidFill>
                  <a:schemeClr val="tx2"/>
                </a:solidFill>
                <a:effectLst>
                  <a:outerShdw blurRad="38100" dist="38100" dir="2700000" algn="tl">
                    <a:srgbClr val="000000"/>
                  </a:outerShdw>
                </a:effectLst>
                <a:latin typeface="Arial" charset="0"/>
              </a:rPr>
              <a:t>PLAN FINANCIERO: DETERMINACIÓN DE COSTOS DE INVERSIÓN Y FINANCIAMIENTO</a:t>
            </a:r>
          </a:p>
        </p:txBody>
      </p:sp>
      <p:sp>
        <p:nvSpPr>
          <p:cNvPr id="49157" name="Rectangle 5"/>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49163" name="Text Box 11"/>
          <p:cNvSpPr txBox="1">
            <a:spLocks noChangeArrowheads="1"/>
          </p:cNvSpPr>
          <p:nvPr/>
        </p:nvSpPr>
        <p:spPr bwMode="auto">
          <a:xfrm>
            <a:off x="1692275" y="981075"/>
            <a:ext cx="7272338" cy="457200"/>
          </a:xfrm>
          <a:prstGeom prst="rect">
            <a:avLst/>
          </a:prstGeom>
          <a:noFill/>
          <a:ln w="9525" algn="ctr">
            <a:noFill/>
            <a:miter lim="800000"/>
            <a:headEnd/>
            <a:tailEnd/>
          </a:ln>
          <a:effectLst/>
        </p:spPr>
        <p:txBody>
          <a:bodyPr>
            <a:spAutoFit/>
          </a:bodyPr>
          <a:lstStyle/>
          <a:p>
            <a:r>
              <a:rPr lang="es-ES" sz="2400" b="1" u="sng">
                <a:solidFill>
                  <a:schemeClr val="tx2"/>
                </a:solidFill>
                <a:effectLst>
                  <a:outerShdw blurRad="38100" dist="38100" dir="2700000" algn="tl">
                    <a:srgbClr val="000000"/>
                  </a:outerShdw>
                </a:effectLst>
                <a:latin typeface="Lucida Sans Unicode" pitchFamily="34" charset="0"/>
              </a:rPr>
              <a:t>Determinación de Costos del Plan de RRHH</a:t>
            </a:r>
          </a:p>
        </p:txBody>
      </p:sp>
      <p:sp>
        <p:nvSpPr>
          <p:cNvPr id="49167" name="Text Box 15"/>
          <p:cNvSpPr txBox="1">
            <a:spLocks noChangeArrowheads="1"/>
          </p:cNvSpPr>
          <p:nvPr/>
        </p:nvSpPr>
        <p:spPr bwMode="auto">
          <a:xfrm>
            <a:off x="1692275" y="3933825"/>
            <a:ext cx="3014663" cy="396875"/>
          </a:xfrm>
          <a:prstGeom prst="rect">
            <a:avLst/>
          </a:prstGeom>
          <a:noFill/>
          <a:ln w="9525">
            <a:noFill/>
            <a:miter lim="800000"/>
            <a:headEnd/>
            <a:tailEnd/>
          </a:ln>
          <a:effectLst/>
        </p:spPr>
        <p:txBody>
          <a:bodyPr wrap="none">
            <a:spAutoFit/>
          </a:bodyPr>
          <a:lstStyle/>
          <a:p>
            <a:pPr marL="342900" indent="-342900" algn="l"/>
            <a:r>
              <a:rPr lang="es-ES" sz="2000" b="1">
                <a:solidFill>
                  <a:schemeClr val="tx2"/>
                </a:solidFill>
                <a:effectLst>
                  <a:outerShdw blurRad="38100" dist="38100" dir="2700000" algn="tl">
                    <a:srgbClr val="000000"/>
                  </a:outerShdw>
                </a:effectLst>
                <a:latin typeface="Lucida Sans Unicode" pitchFamily="34" charset="0"/>
              </a:rPr>
              <a:t>Costos de capacitación</a:t>
            </a:r>
          </a:p>
        </p:txBody>
      </p:sp>
      <p:pic>
        <p:nvPicPr>
          <p:cNvPr id="49174" name="Picture 22" descr="check"/>
          <p:cNvPicPr>
            <a:picLocks noChangeAspect="1" noChangeArrowheads="1"/>
          </p:cNvPicPr>
          <p:nvPr>
            <p:ph sz="quarter" idx="3"/>
          </p:nvPr>
        </p:nvPicPr>
        <p:blipFill>
          <a:blip r:embed="rId4"/>
          <a:srcRect/>
          <a:stretch>
            <a:fillRect/>
          </a:stretch>
        </p:blipFill>
        <p:spPr>
          <a:xfrm>
            <a:off x="1403350" y="4508500"/>
            <a:ext cx="360363" cy="360363"/>
          </a:xfrm>
          <a:noFill/>
          <a:ln/>
        </p:spPr>
      </p:pic>
    </p:spTree>
  </p:cSld>
  <p:clrMapOvr>
    <a:masterClrMapping/>
  </p:clrMapOvr>
  <p:transition>
    <p:rand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3" name="Picture 3" descr="recycling"/>
          <p:cNvPicPr>
            <a:picLocks noChangeAspect="1" noChangeArrowheads="1"/>
          </p:cNvPicPr>
          <p:nvPr>
            <p:ph sz="quarter" idx="1"/>
          </p:nvPr>
        </p:nvPicPr>
        <p:blipFill>
          <a:blip r:embed="rId2"/>
          <a:srcRect/>
          <a:stretch>
            <a:fillRect/>
          </a:stretch>
        </p:blipFill>
        <p:spPr>
          <a:xfrm>
            <a:off x="179388" y="188913"/>
            <a:ext cx="1428750" cy="1379537"/>
          </a:xfrm>
          <a:noFill/>
          <a:ln/>
        </p:spPr>
      </p:pic>
      <p:pic>
        <p:nvPicPr>
          <p:cNvPr id="56332" name="Picture 12"/>
          <p:cNvPicPr>
            <a:picLocks noChangeAspect="1" noChangeArrowheads="1"/>
          </p:cNvPicPr>
          <p:nvPr>
            <p:ph sz="quarter" idx="2"/>
          </p:nvPr>
        </p:nvPicPr>
        <p:blipFill>
          <a:blip r:embed="rId3"/>
          <a:srcRect/>
          <a:stretch>
            <a:fillRect/>
          </a:stretch>
        </p:blipFill>
        <p:spPr>
          <a:xfrm>
            <a:off x="3059113" y="1450975"/>
            <a:ext cx="4681537" cy="984250"/>
          </a:xfrm>
          <a:noFill/>
          <a:ln/>
        </p:spPr>
      </p:pic>
      <p:pic>
        <p:nvPicPr>
          <p:cNvPr id="56338" name="Picture 18"/>
          <p:cNvPicPr>
            <a:picLocks noChangeAspect="1" noChangeArrowheads="1"/>
          </p:cNvPicPr>
          <p:nvPr>
            <p:ph sz="quarter" idx="3"/>
          </p:nvPr>
        </p:nvPicPr>
        <p:blipFill>
          <a:blip r:embed="rId4"/>
          <a:srcRect/>
          <a:stretch>
            <a:fillRect/>
          </a:stretch>
        </p:blipFill>
        <p:spPr>
          <a:xfrm>
            <a:off x="2411413" y="5157788"/>
            <a:ext cx="6553200" cy="1541462"/>
          </a:xfrm>
          <a:noFill/>
          <a:ln/>
        </p:spPr>
      </p:pic>
      <p:sp>
        <p:nvSpPr>
          <p:cNvPr id="56325" name="Text Box 5"/>
          <p:cNvSpPr txBox="1">
            <a:spLocks noChangeArrowheads="1"/>
          </p:cNvSpPr>
          <p:nvPr/>
        </p:nvSpPr>
        <p:spPr bwMode="auto">
          <a:xfrm>
            <a:off x="1908175" y="115888"/>
            <a:ext cx="7118350" cy="641350"/>
          </a:xfrm>
          <a:prstGeom prst="rect">
            <a:avLst/>
          </a:prstGeom>
          <a:noFill/>
          <a:ln w="9525">
            <a:noFill/>
            <a:miter lim="800000"/>
            <a:headEnd/>
            <a:tailEnd/>
          </a:ln>
          <a:effectLst/>
        </p:spPr>
        <p:txBody>
          <a:bodyPr>
            <a:spAutoFit/>
          </a:bodyPr>
          <a:lstStyle/>
          <a:p>
            <a:pPr algn="r"/>
            <a:r>
              <a:rPr lang="es-ES" sz="1800">
                <a:solidFill>
                  <a:schemeClr val="tx2"/>
                </a:solidFill>
                <a:effectLst>
                  <a:outerShdw blurRad="38100" dist="38100" dir="2700000" algn="tl">
                    <a:srgbClr val="000000"/>
                  </a:outerShdw>
                </a:effectLst>
                <a:latin typeface="Arial" charset="0"/>
              </a:rPr>
              <a:t>PLAN FINANCIERO: DETERMINACIÓN DE COSTOS DE INVERSIÓN Y FINANCIAMIENTO</a:t>
            </a:r>
          </a:p>
        </p:txBody>
      </p:sp>
      <p:sp>
        <p:nvSpPr>
          <p:cNvPr id="56326" name="Rectangle 6"/>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56327" name="Text Box 7"/>
          <p:cNvSpPr txBox="1">
            <a:spLocks noChangeArrowheads="1"/>
          </p:cNvSpPr>
          <p:nvPr/>
        </p:nvSpPr>
        <p:spPr bwMode="auto">
          <a:xfrm>
            <a:off x="1692275" y="981075"/>
            <a:ext cx="7272338" cy="457200"/>
          </a:xfrm>
          <a:prstGeom prst="rect">
            <a:avLst/>
          </a:prstGeom>
          <a:noFill/>
          <a:ln w="9525" algn="ctr">
            <a:noFill/>
            <a:miter lim="800000"/>
            <a:headEnd/>
            <a:tailEnd/>
          </a:ln>
          <a:effectLst/>
        </p:spPr>
        <p:txBody>
          <a:bodyPr>
            <a:spAutoFit/>
          </a:bodyPr>
          <a:lstStyle/>
          <a:p>
            <a:r>
              <a:rPr lang="es-ES" sz="2400" b="1" u="sng">
                <a:solidFill>
                  <a:schemeClr val="tx2"/>
                </a:solidFill>
                <a:effectLst>
                  <a:outerShdw blurRad="38100" dist="38100" dir="2700000" algn="tl">
                    <a:srgbClr val="000000"/>
                  </a:outerShdw>
                </a:effectLst>
                <a:latin typeface="Lucida Sans Unicode" pitchFamily="34" charset="0"/>
              </a:rPr>
              <a:t>Financiamiento inicial para el Proyecto</a:t>
            </a:r>
          </a:p>
        </p:txBody>
      </p:sp>
      <p:sp>
        <p:nvSpPr>
          <p:cNvPr id="56335" name="Text Box 15"/>
          <p:cNvSpPr txBox="1">
            <a:spLocks noChangeArrowheads="1"/>
          </p:cNvSpPr>
          <p:nvPr/>
        </p:nvSpPr>
        <p:spPr bwMode="auto">
          <a:xfrm>
            <a:off x="2051050" y="2420938"/>
            <a:ext cx="6049963" cy="1803400"/>
          </a:xfrm>
          <a:prstGeom prst="rect">
            <a:avLst/>
          </a:prstGeom>
          <a:noFill/>
          <a:ln w="9525">
            <a:noFill/>
            <a:miter lim="800000"/>
            <a:headEnd/>
            <a:tailEnd/>
          </a:ln>
          <a:effectLst/>
        </p:spPr>
        <p:txBody>
          <a:bodyPr>
            <a:spAutoFit/>
          </a:bodyPr>
          <a:lstStyle/>
          <a:p>
            <a:pPr marL="800100" lvl="1" indent="-342900" algn="l">
              <a:buFont typeface="Wingdings" pitchFamily="2" charset="2"/>
              <a:buChar char="Ø"/>
            </a:pPr>
            <a:r>
              <a:rPr lang="es-ES" sz="1600">
                <a:solidFill>
                  <a:schemeClr val="tx2"/>
                </a:solidFill>
                <a:latin typeface="Lucida Sans Unicode" pitchFamily="34" charset="0"/>
              </a:rPr>
              <a:t>50% financiado por empresas relacionadas e interesadas a cambio Precio de venta diferenciado y Mejora continua en proceso</a:t>
            </a:r>
          </a:p>
          <a:p>
            <a:pPr marL="800100" lvl="1" indent="-342900" algn="l">
              <a:buFont typeface="Wingdings" pitchFamily="2" charset="2"/>
              <a:buChar char="Ø"/>
            </a:pPr>
            <a:r>
              <a:rPr lang="es-ES" sz="1600">
                <a:solidFill>
                  <a:schemeClr val="tx2"/>
                </a:solidFill>
                <a:latin typeface="Lucida Sans Unicode" pitchFamily="34" charset="0"/>
              </a:rPr>
              <a:t>50% financiado por institución financiera</a:t>
            </a:r>
          </a:p>
          <a:p>
            <a:pPr marL="1257300" lvl="2" indent="-342900" algn="l">
              <a:buFont typeface="Wingdings" pitchFamily="2" charset="2"/>
              <a:buChar char="Ø"/>
            </a:pPr>
            <a:r>
              <a:rPr lang="es-ES" sz="1600">
                <a:solidFill>
                  <a:schemeClr val="tx2"/>
                </a:solidFill>
                <a:latin typeface="Lucida Sans Unicode" pitchFamily="34" charset="0"/>
              </a:rPr>
              <a:t>Plazo 15 años</a:t>
            </a:r>
          </a:p>
          <a:p>
            <a:pPr marL="1257300" lvl="2" indent="-342900" algn="l">
              <a:buFont typeface="Wingdings" pitchFamily="2" charset="2"/>
              <a:buChar char="Ø"/>
            </a:pPr>
            <a:r>
              <a:rPr lang="es-ES" sz="1600">
                <a:solidFill>
                  <a:schemeClr val="tx2"/>
                </a:solidFill>
                <a:latin typeface="Lucida Sans Unicode" pitchFamily="34" charset="0"/>
              </a:rPr>
              <a:t>Interés 5%</a:t>
            </a:r>
          </a:p>
          <a:p>
            <a:pPr marL="1257300" lvl="2" indent="-342900" algn="l">
              <a:buFont typeface="Wingdings" pitchFamily="2" charset="2"/>
              <a:buChar char="Ø"/>
            </a:pPr>
            <a:r>
              <a:rPr lang="es-ES" sz="1600">
                <a:solidFill>
                  <a:schemeClr val="tx2"/>
                </a:solidFill>
                <a:latin typeface="Lucida Sans Unicode" pitchFamily="34" charset="0"/>
              </a:rPr>
              <a:t>2 años de gracia</a:t>
            </a:r>
          </a:p>
        </p:txBody>
      </p:sp>
      <p:sp>
        <p:nvSpPr>
          <p:cNvPr id="56336" name="Text Box 16"/>
          <p:cNvSpPr txBox="1">
            <a:spLocks noChangeArrowheads="1"/>
          </p:cNvSpPr>
          <p:nvPr/>
        </p:nvSpPr>
        <p:spPr bwMode="auto">
          <a:xfrm>
            <a:off x="1692275" y="4005263"/>
            <a:ext cx="7272338" cy="457200"/>
          </a:xfrm>
          <a:prstGeom prst="rect">
            <a:avLst/>
          </a:prstGeom>
          <a:noFill/>
          <a:ln w="9525" algn="ctr">
            <a:noFill/>
            <a:miter lim="800000"/>
            <a:headEnd/>
            <a:tailEnd/>
          </a:ln>
          <a:effectLst/>
        </p:spPr>
        <p:txBody>
          <a:bodyPr>
            <a:spAutoFit/>
          </a:bodyPr>
          <a:lstStyle/>
          <a:p>
            <a:r>
              <a:rPr lang="es-ES" sz="2400" b="1" u="sng">
                <a:solidFill>
                  <a:schemeClr val="tx2"/>
                </a:solidFill>
                <a:effectLst>
                  <a:outerShdw blurRad="38100" dist="38100" dir="2700000" algn="tl">
                    <a:srgbClr val="000000"/>
                  </a:outerShdw>
                </a:effectLst>
                <a:latin typeface="Lucida Sans Unicode" pitchFamily="34" charset="0"/>
              </a:rPr>
              <a:t>Financiamiento hasta el final del Proyecto</a:t>
            </a:r>
          </a:p>
        </p:txBody>
      </p:sp>
      <p:sp>
        <p:nvSpPr>
          <p:cNvPr id="56337" name="Text Box 17"/>
          <p:cNvSpPr txBox="1">
            <a:spLocks noChangeArrowheads="1"/>
          </p:cNvSpPr>
          <p:nvPr/>
        </p:nvSpPr>
        <p:spPr bwMode="auto">
          <a:xfrm>
            <a:off x="2051050" y="4437063"/>
            <a:ext cx="6049963" cy="825500"/>
          </a:xfrm>
          <a:prstGeom prst="rect">
            <a:avLst/>
          </a:prstGeom>
          <a:noFill/>
          <a:ln w="9525">
            <a:noFill/>
            <a:miter lim="800000"/>
            <a:headEnd/>
            <a:tailEnd/>
          </a:ln>
          <a:effectLst/>
        </p:spPr>
        <p:txBody>
          <a:bodyPr>
            <a:spAutoFit/>
          </a:bodyPr>
          <a:lstStyle/>
          <a:p>
            <a:pPr marL="800100" lvl="1" indent="-342900" algn="l">
              <a:buFont typeface="Wingdings" pitchFamily="2" charset="2"/>
              <a:buNone/>
            </a:pPr>
            <a:r>
              <a:rPr lang="es-ES" sz="1600" b="1">
                <a:solidFill>
                  <a:schemeClr val="tx2"/>
                </a:solidFill>
                <a:latin typeface="Lucida Sans Unicode" pitchFamily="34" charset="0"/>
              </a:rPr>
              <a:t>DATOS</a:t>
            </a:r>
          </a:p>
          <a:p>
            <a:pPr marL="800100" lvl="1" indent="-342900" algn="l">
              <a:buFont typeface="Wingdings" pitchFamily="2" charset="2"/>
              <a:buChar char="Ø"/>
            </a:pPr>
            <a:r>
              <a:rPr lang="es-ES" sz="1600">
                <a:solidFill>
                  <a:schemeClr val="tx2"/>
                </a:solidFill>
                <a:latin typeface="Lucida Sans Unicode" pitchFamily="34" charset="0"/>
              </a:rPr>
              <a:t>Volumen reciclado anualmente 1,700 toneladas.</a:t>
            </a:r>
          </a:p>
          <a:p>
            <a:pPr marL="800100" lvl="1" indent="-342900">
              <a:buFont typeface="Wingdings" pitchFamily="2" charset="2"/>
              <a:buNone/>
            </a:pPr>
            <a:r>
              <a:rPr lang="es-ES" sz="1600" b="1">
                <a:solidFill>
                  <a:schemeClr val="tx2"/>
                </a:solidFill>
                <a:effectLst>
                  <a:outerShdw blurRad="38100" dist="38100" dir="2700000" algn="tl">
                    <a:srgbClr val="000000"/>
                  </a:outerShdw>
                </a:effectLst>
                <a:latin typeface="Lucida Sans Unicode" pitchFamily="34" charset="0"/>
              </a:rPr>
              <a:t>INGRESOS ANUALES</a:t>
            </a:r>
          </a:p>
        </p:txBody>
      </p:sp>
      <p:sp>
        <p:nvSpPr>
          <p:cNvPr id="56341" name="Rectangle 21">
            <a:hlinkClick r:id="rId5" action="ppaction://hlinkfile"/>
          </p:cNvPr>
          <p:cNvSpPr>
            <a:spLocks noChangeArrowheads="1"/>
          </p:cNvSpPr>
          <p:nvPr/>
        </p:nvSpPr>
        <p:spPr bwMode="auto">
          <a:xfrm>
            <a:off x="84138" y="6051550"/>
            <a:ext cx="2079625" cy="473075"/>
          </a:xfrm>
          <a:prstGeom prst="rect">
            <a:avLst/>
          </a:prstGeom>
          <a:gradFill rotWithShape="1">
            <a:gsLst>
              <a:gs pos="0">
                <a:srgbClr val="FFFFFF"/>
              </a:gs>
              <a:gs pos="100000">
                <a:schemeClr val="tx2"/>
              </a:gs>
            </a:gsLst>
            <a:path path="shape">
              <a:fillToRect l="50000" t="50000" r="50000" b="50000"/>
            </a:path>
          </a:gradFill>
          <a:ln w="76200" cmpd="tri" algn="ctr">
            <a:solidFill>
              <a:schemeClr val="accent1"/>
            </a:solidFill>
            <a:miter lim="800000"/>
            <a:headEnd/>
            <a:tailEnd/>
          </a:ln>
          <a:effectLst/>
        </p:spPr>
        <p:txBody>
          <a:bodyPr wrap="none" anchor="ctr">
            <a:spAutoFit/>
          </a:bodyPr>
          <a:lstStyle/>
          <a:p>
            <a:r>
              <a:rPr lang="es-ES" sz="2000" b="1">
                <a:solidFill>
                  <a:srgbClr val="000000"/>
                </a:solidFill>
                <a:effectLst>
                  <a:outerShdw blurRad="38100" dist="38100" dir="2700000" algn="tl">
                    <a:srgbClr val="FFFFFF"/>
                  </a:outerShdw>
                </a:effectLst>
                <a:latin typeface="Lucida Sans Unicode" pitchFamily="34" charset="0"/>
              </a:rPr>
              <a:t>FLUJO DE CAJA</a:t>
            </a:r>
          </a:p>
        </p:txBody>
      </p:sp>
      <p:pic>
        <p:nvPicPr>
          <p:cNvPr id="56342" name="Picture 22" descr="check">
            <a:hlinkClick r:id="rId6" action="ppaction://hlinksldjump"/>
          </p:cNvPr>
          <p:cNvPicPr>
            <a:picLocks noChangeAspect="1" noChangeArrowheads="1"/>
          </p:cNvPicPr>
          <p:nvPr>
            <p:ph sz="quarter" idx="4"/>
          </p:nvPr>
        </p:nvPicPr>
        <p:blipFill>
          <a:blip r:embed="rId7"/>
          <a:srcRect/>
          <a:stretch>
            <a:fillRect/>
          </a:stretch>
        </p:blipFill>
        <p:spPr>
          <a:xfrm>
            <a:off x="2051050" y="4651375"/>
            <a:ext cx="433388" cy="433388"/>
          </a:xfrm>
          <a:ln/>
        </p:spPr>
      </p:pic>
      <p:sp>
        <p:nvSpPr>
          <p:cNvPr id="56345" name="AutoShape 25">
            <a:hlinkClick r:id="rId8" action="ppaction://hlinksldjump"/>
          </p:cNvPr>
          <p:cNvSpPr>
            <a:spLocks noChangeArrowheads="1"/>
          </p:cNvSpPr>
          <p:nvPr/>
        </p:nvSpPr>
        <p:spPr bwMode="auto">
          <a:xfrm rot="15941171">
            <a:off x="846932" y="5210969"/>
            <a:ext cx="611187" cy="504825"/>
          </a:xfrm>
          <a:prstGeom prst="curvedUpArrow">
            <a:avLst>
              <a:gd name="adj1" fmla="val 24214"/>
              <a:gd name="adj2" fmla="val 48428"/>
              <a:gd name="adj3" fmla="val 33333"/>
            </a:avLst>
          </a:prstGeom>
          <a:solidFill>
            <a:schemeClr val="bg2"/>
          </a:solidFill>
          <a:ln w="38100">
            <a:solidFill>
              <a:schemeClr val="accent1"/>
            </a:solidFill>
            <a:miter lim="800000"/>
            <a:headEnd/>
            <a:tailEnd/>
          </a:ln>
          <a:effectLst/>
        </p:spPr>
        <p:txBody>
          <a:bodyPr wrap="none" anchor="ctr">
            <a:spAutoFit/>
          </a:bodyPr>
          <a:lstStyle/>
          <a:p>
            <a:endParaRPr lang="es-ES"/>
          </a:p>
        </p:txBody>
      </p:sp>
    </p:spTree>
  </p:cSld>
  <p:clrMapOvr>
    <a:masterClrMapping/>
  </p:clrMapOvr>
  <p:transition>
    <p:rand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2"/>
          <p:cNvSpPr txBox="1">
            <a:spLocks noChangeArrowheads="1"/>
          </p:cNvSpPr>
          <p:nvPr/>
        </p:nvSpPr>
        <p:spPr bwMode="auto">
          <a:xfrm>
            <a:off x="900113" y="1628775"/>
            <a:ext cx="7632700" cy="2105025"/>
          </a:xfrm>
          <a:prstGeom prst="rect">
            <a:avLst/>
          </a:prstGeom>
          <a:noFill/>
          <a:ln w="9525">
            <a:noFill/>
            <a:miter lim="800000"/>
            <a:headEnd/>
            <a:tailEnd/>
          </a:ln>
          <a:effectLst/>
        </p:spPr>
        <p:txBody>
          <a:bodyPr>
            <a:spAutoFit/>
          </a:bodyPr>
          <a:lstStyle/>
          <a:p>
            <a:r>
              <a:rPr lang="es-ES" sz="6600" b="1">
                <a:effectLst>
                  <a:outerShdw blurRad="38100" dist="38100" dir="2700000" algn="tl">
                    <a:srgbClr val="000000"/>
                  </a:outerShdw>
                </a:effectLst>
                <a:latin typeface="Lucida Sans Unicode" pitchFamily="34" charset="0"/>
              </a:rPr>
              <a:t>PLAN DE MERCADEO </a:t>
            </a:r>
          </a:p>
        </p:txBody>
      </p:sp>
      <p:pic>
        <p:nvPicPr>
          <p:cNvPr id="73731" name="Picture 3" descr="recycling"/>
          <p:cNvPicPr>
            <a:picLocks noChangeAspect="1" noChangeArrowheads="1"/>
          </p:cNvPicPr>
          <p:nvPr>
            <p:ph sz="half" idx="1"/>
          </p:nvPr>
        </p:nvPicPr>
        <p:blipFill>
          <a:blip r:embed="rId2"/>
          <a:srcRect/>
          <a:stretch>
            <a:fillRect/>
          </a:stretch>
        </p:blipFill>
        <p:spPr>
          <a:xfrm>
            <a:off x="250825" y="188913"/>
            <a:ext cx="1428750" cy="1379537"/>
          </a:xfrm>
          <a:noFill/>
          <a:ln/>
        </p:spPr>
      </p:pic>
      <p:pic>
        <p:nvPicPr>
          <p:cNvPr id="73732" name="Picture 4"/>
          <p:cNvPicPr>
            <a:picLocks noChangeAspect="1" noChangeArrowheads="1"/>
          </p:cNvPicPr>
          <p:nvPr>
            <p:ph sz="half" idx="2"/>
          </p:nvPr>
        </p:nvPicPr>
        <p:blipFill>
          <a:blip r:embed="rId3"/>
          <a:srcRect/>
          <a:stretch>
            <a:fillRect/>
          </a:stretch>
        </p:blipFill>
        <p:spPr>
          <a:xfrm>
            <a:off x="3563938" y="3500438"/>
            <a:ext cx="2449512" cy="2171700"/>
          </a:xfrm>
          <a:noFill/>
          <a:ln/>
        </p:spPr>
      </p:pic>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1330325" y="2349500"/>
            <a:ext cx="6842125" cy="1098550"/>
          </a:xfrm>
          <a:prstGeom prst="rect">
            <a:avLst/>
          </a:prstGeom>
          <a:noFill/>
          <a:ln w="9525">
            <a:noFill/>
            <a:miter lim="800000"/>
            <a:headEnd/>
            <a:tailEnd/>
          </a:ln>
          <a:effectLst/>
        </p:spPr>
        <p:txBody>
          <a:bodyPr>
            <a:spAutoFit/>
          </a:bodyPr>
          <a:lstStyle/>
          <a:p>
            <a:r>
              <a:rPr lang="es-ES" sz="6600" b="1">
                <a:effectLst>
                  <a:outerShdw blurRad="38100" dist="38100" dir="2700000" algn="tl">
                    <a:srgbClr val="000000"/>
                  </a:outerShdw>
                </a:effectLst>
                <a:latin typeface="Lucida Sans Unicode" pitchFamily="34" charset="0"/>
              </a:rPr>
              <a:t>ANTECEDENTES </a:t>
            </a:r>
          </a:p>
        </p:txBody>
      </p:sp>
      <p:pic>
        <p:nvPicPr>
          <p:cNvPr id="70659" name="Picture 3" descr="recycling"/>
          <p:cNvPicPr>
            <a:picLocks noChangeAspect="1" noChangeArrowheads="1"/>
          </p:cNvPicPr>
          <p:nvPr>
            <p:ph sz="half" idx="1"/>
          </p:nvPr>
        </p:nvPicPr>
        <p:blipFill>
          <a:blip r:embed="rId2"/>
          <a:srcRect/>
          <a:stretch>
            <a:fillRect/>
          </a:stretch>
        </p:blipFill>
        <p:spPr>
          <a:xfrm>
            <a:off x="250825" y="188913"/>
            <a:ext cx="1428750" cy="1379537"/>
          </a:xfrm>
          <a:noFill/>
          <a:ln/>
        </p:spPr>
      </p:pic>
      <p:pic>
        <p:nvPicPr>
          <p:cNvPr id="70661" name="Picture 5"/>
          <p:cNvPicPr>
            <a:picLocks noChangeAspect="1" noChangeArrowheads="1"/>
          </p:cNvPicPr>
          <p:nvPr>
            <p:ph sz="half" idx="2"/>
          </p:nvPr>
        </p:nvPicPr>
        <p:blipFill>
          <a:blip r:embed="rId3"/>
          <a:srcRect/>
          <a:stretch>
            <a:fillRect/>
          </a:stretch>
        </p:blipFill>
        <p:spPr>
          <a:xfrm>
            <a:off x="3563938" y="3500438"/>
            <a:ext cx="2449512" cy="2171700"/>
          </a:xfrm>
          <a:noFill/>
          <a:ln/>
        </p:spPr>
      </p:pic>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9" name="Picture 3" descr="recycling"/>
          <p:cNvPicPr>
            <a:picLocks noChangeAspect="1" noChangeArrowheads="1"/>
          </p:cNvPicPr>
          <p:nvPr>
            <p:ph sz="half" idx="1"/>
          </p:nvPr>
        </p:nvPicPr>
        <p:blipFill>
          <a:blip r:embed="rId2"/>
          <a:srcRect/>
          <a:stretch>
            <a:fillRect/>
          </a:stretch>
        </p:blipFill>
        <p:spPr>
          <a:xfrm>
            <a:off x="179388" y="188913"/>
            <a:ext cx="1428750" cy="1379537"/>
          </a:xfrm>
          <a:noFill/>
          <a:ln/>
        </p:spPr>
      </p:pic>
      <p:sp>
        <p:nvSpPr>
          <p:cNvPr id="14340" name="Text Box 4"/>
          <p:cNvSpPr txBox="1">
            <a:spLocks noChangeArrowheads="1"/>
          </p:cNvSpPr>
          <p:nvPr/>
        </p:nvSpPr>
        <p:spPr bwMode="auto">
          <a:xfrm>
            <a:off x="5076825" y="260350"/>
            <a:ext cx="4016375"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PLAN DE MERCADEO </a:t>
            </a:r>
          </a:p>
        </p:txBody>
      </p:sp>
      <p:sp>
        <p:nvSpPr>
          <p:cNvPr id="14341" name="Rectangle 5"/>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14344" name="Text Box 8"/>
          <p:cNvSpPr txBox="1">
            <a:spLocks noChangeArrowheads="1"/>
          </p:cNvSpPr>
          <p:nvPr/>
        </p:nvSpPr>
        <p:spPr bwMode="auto">
          <a:xfrm>
            <a:off x="1692275" y="908050"/>
            <a:ext cx="6911975" cy="1924050"/>
          </a:xfrm>
          <a:prstGeom prst="rect">
            <a:avLst/>
          </a:prstGeom>
          <a:noFill/>
          <a:ln w="9525">
            <a:noFill/>
            <a:miter lim="800000"/>
            <a:headEnd/>
            <a:tailEnd/>
          </a:ln>
          <a:effectLst/>
        </p:spPr>
        <p:txBody>
          <a:bodyPr>
            <a:spAutoFit/>
          </a:bodyPr>
          <a:lstStyle/>
          <a:p>
            <a:pPr marL="342900" indent="-342900" algn="l"/>
            <a:r>
              <a:rPr lang="es-ES" sz="2400" b="1">
                <a:solidFill>
                  <a:schemeClr val="tx2"/>
                </a:solidFill>
                <a:effectLst>
                  <a:outerShdw blurRad="38100" dist="38100" dir="2700000" algn="tl">
                    <a:srgbClr val="000000"/>
                  </a:outerShdw>
                </a:effectLst>
                <a:latin typeface="Lucida Sans Unicode" pitchFamily="34" charset="0"/>
              </a:rPr>
              <a:t>Identificación del mercado objetivo</a:t>
            </a:r>
          </a:p>
          <a:p>
            <a:pPr marL="800100" lvl="1" indent="-342900" algn="l">
              <a:buFont typeface="Wingdings" pitchFamily="2" charset="2"/>
              <a:buChar char="Ø"/>
            </a:pPr>
            <a:r>
              <a:rPr lang="es-ES" sz="1600">
                <a:solidFill>
                  <a:schemeClr val="tx2"/>
                </a:solidFill>
                <a:latin typeface="Lucida Sans Unicode" pitchFamily="34" charset="0"/>
              </a:rPr>
              <a:t>Número de empresas según listado de Superintendencia de Compañías están asociadas a la producción de los materiales en cuestión (aprox 100)</a:t>
            </a:r>
          </a:p>
          <a:p>
            <a:pPr marL="800100" lvl="1" indent="-342900" algn="l">
              <a:buFont typeface="Wingdings" pitchFamily="2" charset="2"/>
              <a:buChar char="Ø"/>
            </a:pPr>
            <a:r>
              <a:rPr lang="es-ES" sz="1600">
                <a:solidFill>
                  <a:schemeClr val="tx2"/>
                </a:solidFill>
                <a:latin typeface="Lucida Sans Unicode" pitchFamily="34" charset="0"/>
              </a:rPr>
              <a:t>Abono,  plástico y papel tienen una mayor oportunidad de captación de mercado.</a:t>
            </a:r>
          </a:p>
          <a:p>
            <a:pPr marL="800100" lvl="1" indent="-342900" algn="l">
              <a:buFont typeface="Wingdings" pitchFamily="2" charset="2"/>
              <a:buChar char="Ø"/>
            </a:pPr>
            <a:r>
              <a:rPr lang="es-ES" sz="1600">
                <a:solidFill>
                  <a:schemeClr val="tx2"/>
                </a:solidFill>
                <a:latin typeface="Lucida Sans Unicode" pitchFamily="34" charset="0"/>
              </a:rPr>
              <a:t>Calidad del vidrio reciclado es óptima.</a:t>
            </a:r>
          </a:p>
        </p:txBody>
      </p:sp>
      <p:pic>
        <p:nvPicPr>
          <p:cNvPr id="14345" name="Picture 9"/>
          <p:cNvPicPr>
            <a:picLocks noChangeAspect="1" noChangeArrowheads="1"/>
          </p:cNvPicPr>
          <p:nvPr>
            <p:ph sz="half" idx="2"/>
          </p:nvPr>
        </p:nvPicPr>
        <p:blipFill>
          <a:blip r:embed="rId3"/>
          <a:srcRect/>
          <a:stretch>
            <a:fillRect/>
          </a:stretch>
        </p:blipFill>
        <p:spPr>
          <a:xfrm>
            <a:off x="3276600" y="2944813"/>
            <a:ext cx="3167063" cy="2068512"/>
          </a:xfrm>
          <a:solidFill>
            <a:schemeClr val="tx2"/>
          </a:solidFill>
          <a:ln/>
        </p:spPr>
      </p:pic>
      <p:sp>
        <p:nvSpPr>
          <p:cNvPr id="14348" name="Text Box 12"/>
          <p:cNvSpPr txBox="1">
            <a:spLocks noChangeArrowheads="1"/>
          </p:cNvSpPr>
          <p:nvPr/>
        </p:nvSpPr>
        <p:spPr bwMode="auto">
          <a:xfrm>
            <a:off x="971550" y="5013325"/>
            <a:ext cx="7632700" cy="1719263"/>
          </a:xfrm>
          <a:prstGeom prst="rect">
            <a:avLst/>
          </a:prstGeom>
          <a:noFill/>
          <a:ln w="9525">
            <a:noFill/>
            <a:miter lim="800000"/>
            <a:headEnd/>
            <a:tailEnd/>
          </a:ln>
          <a:effectLst/>
        </p:spPr>
        <p:txBody>
          <a:bodyPr>
            <a:spAutoFit/>
          </a:bodyPr>
          <a:lstStyle/>
          <a:p>
            <a:pPr marL="342900" indent="-342900" algn="l">
              <a:lnSpc>
                <a:spcPct val="130000"/>
              </a:lnSpc>
            </a:pPr>
            <a:r>
              <a:rPr lang="es-ES" sz="2800" b="1">
                <a:solidFill>
                  <a:schemeClr val="tx2"/>
                </a:solidFill>
                <a:effectLst>
                  <a:outerShdw blurRad="38100" dist="38100" dir="2700000" algn="tl">
                    <a:srgbClr val="000000"/>
                  </a:outerShdw>
                </a:effectLst>
                <a:latin typeface="Lucida Sans Unicode" pitchFamily="34" charset="0"/>
              </a:rPr>
              <a:t>Propuesta estratégica</a:t>
            </a:r>
          </a:p>
          <a:p>
            <a:pPr marL="800100" lvl="1" indent="-342900" algn="l">
              <a:lnSpc>
                <a:spcPct val="130000"/>
              </a:lnSpc>
              <a:buFont typeface="Wingdings" pitchFamily="2" charset="2"/>
              <a:buAutoNum type="arabicPeriod"/>
            </a:pPr>
            <a:r>
              <a:rPr lang="es-ES" sz="1800">
                <a:solidFill>
                  <a:schemeClr val="tx2"/>
                </a:solidFill>
                <a:latin typeface="Lucida Sans Unicode" pitchFamily="34" charset="0"/>
              </a:rPr>
              <a:t>¿En qué consiste el sistema de reciclaje planteado?</a:t>
            </a:r>
          </a:p>
          <a:p>
            <a:pPr marL="800100" lvl="1" indent="-342900" algn="l">
              <a:lnSpc>
                <a:spcPct val="130000"/>
              </a:lnSpc>
              <a:buFont typeface="Wingdings" pitchFamily="2" charset="2"/>
              <a:buAutoNum type="arabicPeriod"/>
            </a:pPr>
            <a:r>
              <a:rPr lang="es-ES" sz="1800">
                <a:solidFill>
                  <a:schemeClr val="tx2"/>
                </a:solidFill>
                <a:latin typeface="Lucida Sans Unicode" pitchFamily="34" charset="0"/>
              </a:rPr>
              <a:t>¿Qué papel asume la compañía ante dicho proyecto?</a:t>
            </a:r>
          </a:p>
          <a:p>
            <a:pPr marL="800100" lvl="1" indent="-342900" algn="l">
              <a:lnSpc>
                <a:spcPct val="130000"/>
              </a:lnSpc>
              <a:buFont typeface="Wingdings" pitchFamily="2" charset="2"/>
              <a:buAutoNum type="arabicPeriod"/>
            </a:pPr>
            <a:r>
              <a:rPr lang="es-ES" sz="1800">
                <a:solidFill>
                  <a:schemeClr val="tx2"/>
                </a:solidFill>
                <a:latin typeface="Lucida Sans Unicode" pitchFamily="34" charset="0"/>
              </a:rPr>
              <a:t>¿Cuáles serían las ventajas y desventajas para la compañía?</a:t>
            </a:r>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4" name="Text Box 8"/>
          <p:cNvSpPr txBox="1">
            <a:spLocks noChangeArrowheads="1"/>
          </p:cNvSpPr>
          <p:nvPr/>
        </p:nvSpPr>
        <p:spPr bwMode="auto">
          <a:xfrm>
            <a:off x="1692275" y="692150"/>
            <a:ext cx="6911975" cy="4059238"/>
          </a:xfrm>
          <a:prstGeom prst="rect">
            <a:avLst/>
          </a:prstGeom>
          <a:noFill/>
          <a:ln w="9525">
            <a:noFill/>
            <a:miter lim="800000"/>
            <a:headEnd/>
            <a:tailEnd/>
          </a:ln>
          <a:effectLst/>
        </p:spPr>
        <p:txBody>
          <a:bodyPr>
            <a:spAutoFit/>
          </a:bodyPr>
          <a:lstStyle/>
          <a:p>
            <a:pPr marL="342900" indent="-342900" algn="l">
              <a:lnSpc>
                <a:spcPct val="130000"/>
              </a:lnSpc>
            </a:pPr>
            <a:r>
              <a:rPr lang="es-ES" sz="2400" b="1">
                <a:solidFill>
                  <a:schemeClr val="tx2"/>
                </a:solidFill>
                <a:effectLst>
                  <a:outerShdw blurRad="38100" dist="38100" dir="2700000" algn="tl">
                    <a:srgbClr val="000000"/>
                  </a:outerShdw>
                </a:effectLst>
                <a:latin typeface="Lucida Sans Unicode" pitchFamily="34" charset="0"/>
              </a:rPr>
              <a:t>Ventajas</a:t>
            </a:r>
          </a:p>
          <a:p>
            <a:pPr marL="800100" lvl="1" indent="-342900" algn="l">
              <a:lnSpc>
                <a:spcPct val="130000"/>
              </a:lnSpc>
              <a:buFont typeface="Wingdings" pitchFamily="2" charset="2"/>
              <a:buChar char="Ø"/>
            </a:pPr>
            <a:r>
              <a:rPr lang="es-ES" sz="1600">
                <a:solidFill>
                  <a:schemeClr val="tx2"/>
                </a:solidFill>
                <a:latin typeface="Lucida Sans Unicode" pitchFamily="34" charset="0"/>
              </a:rPr>
              <a:t>Reducción de costos (MP, reproceso)</a:t>
            </a:r>
          </a:p>
          <a:p>
            <a:pPr marL="800100" lvl="1" indent="-342900" algn="l">
              <a:lnSpc>
                <a:spcPct val="130000"/>
              </a:lnSpc>
              <a:buFont typeface="Wingdings" pitchFamily="2" charset="2"/>
              <a:buChar char="Ø"/>
            </a:pPr>
            <a:r>
              <a:rPr lang="es-ES" sz="1600">
                <a:solidFill>
                  <a:schemeClr val="tx2"/>
                </a:solidFill>
                <a:latin typeface="Lucida Sans Unicode" pitchFamily="34" charset="0"/>
              </a:rPr>
              <a:t>Ahorro en divisas por importación de materia prima virgen</a:t>
            </a:r>
          </a:p>
          <a:p>
            <a:pPr marL="800100" lvl="1" indent="-342900" algn="l">
              <a:lnSpc>
                <a:spcPct val="130000"/>
              </a:lnSpc>
              <a:buFont typeface="Wingdings" pitchFamily="2" charset="2"/>
              <a:buChar char="Ø"/>
            </a:pPr>
            <a:r>
              <a:rPr lang="es-ES" sz="1600">
                <a:solidFill>
                  <a:schemeClr val="tx2"/>
                </a:solidFill>
                <a:latin typeface="Lucida Sans Unicode" pitchFamily="34" charset="0"/>
              </a:rPr>
              <a:t>Alineados a normativas internacionales de utilizar material reciclado</a:t>
            </a:r>
          </a:p>
          <a:p>
            <a:pPr marL="800100" lvl="1" indent="-342900" algn="l">
              <a:lnSpc>
                <a:spcPct val="130000"/>
              </a:lnSpc>
              <a:buFont typeface="Wingdings" pitchFamily="2" charset="2"/>
              <a:buChar char="Ø"/>
            </a:pPr>
            <a:r>
              <a:rPr lang="es-ES" sz="1600">
                <a:solidFill>
                  <a:schemeClr val="tx2"/>
                </a:solidFill>
                <a:latin typeface="Lucida Sans Unicode" pitchFamily="34" charset="0"/>
              </a:rPr>
              <a:t>Empresas competitivas mundialmente</a:t>
            </a:r>
          </a:p>
          <a:p>
            <a:pPr marL="800100" lvl="1" indent="-342900" algn="l">
              <a:lnSpc>
                <a:spcPct val="130000"/>
              </a:lnSpc>
              <a:buFont typeface="Wingdings" pitchFamily="2" charset="2"/>
              <a:buChar char="Ø"/>
            </a:pPr>
            <a:r>
              <a:rPr lang="es-ES" sz="1600">
                <a:solidFill>
                  <a:schemeClr val="tx2"/>
                </a:solidFill>
                <a:latin typeface="Lucida Sans Unicode" pitchFamily="34" charset="0"/>
              </a:rPr>
              <a:t>Concientización tanto del personal interno como de la ciudadanía</a:t>
            </a:r>
          </a:p>
          <a:p>
            <a:pPr marL="800100" lvl="1" indent="-342900" algn="l">
              <a:lnSpc>
                <a:spcPct val="130000"/>
              </a:lnSpc>
              <a:buFont typeface="Wingdings" pitchFamily="2" charset="2"/>
              <a:buChar char="Ø"/>
            </a:pPr>
            <a:r>
              <a:rPr lang="es-ES" sz="1600">
                <a:solidFill>
                  <a:schemeClr val="tx2"/>
                </a:solidFill>
                <a:latin typeface="Lucida Sans Unicode" pitchFamily="34" charset="0"/>
              </a:rPr>
              <a:t>Zona regenerada como ejemplo para demás sectores de Gye</a:t>
            </a:r>
          </a:p>
          <a:p>
            <a:pPr marL="800100" lvl="1" indent="-342900" algn="l">
              <a:lnSpc>
                <a:spcPct val="130000"/>
              </a:lnSpc>
              <a:buFont typeface="Wingdings" pitchFamily="2" charset="2"/>
              <a:buChar char="Ø"/>
            </a:pPr>
            <a:r>
              <a:rPr lang="es-ES" sz="1600">
                <a:solidFill>
                  <a:schemeClr val="tx2"/>
                </a:solidFill>
                <a:latin typeface="Lucida Sans Unicode" pitchFamily="34" charset="0"/>
              </a:rPr>
              <a:t>Embellecimiento urbano</a:t>
            </a:r>
          </a:p>
          <a:p>
            <a:pPr marL="800100" lvl="1" indent="-342900" algn="l">
              <a:lnSpc>
                <a:spcPct val="130000"/>
              </a:lnSpc>
              <a:buFont typeface="Wingdings" pitchFamily="2" charset="2"/>
              <a:buChar char="Ø"/>
            </a:pPr>
            <a:r>
              <a:rPr lang="es-ES" sz="1600">
                <a:solidFill>
                  <a:schemeClr val="tx2"/>
                </a:solidFill>
                <a:latin typeface="Lucida Sans Unicode" pitchFamily="34" charset="0"/>
              </a:rPr>
              <a:t>Oportunidad de exportar a zona Andina</a:t>
            </a:r>
          </a:p>
        </p:txBody>
      </p:sp>
      <p:pic>
        <p:nvPicPr>
          <p:cNvPr id="60418" name="Picture 2" descr="recycling"/>
          <p:cNvPicPr>
            <a:picLocks noChangeAspect="1" noChangeArrowheads="1"/>
          </p:cNvPicPr>
          <p:nvPr>
            <p:ph sz="half" idx="1"/>
          </p:nvPr>
        </p:nvPicPr>
        <p:blipFill>
          <a:blip r:embed="rId2"/>
          <a:srcRect/>
          <a:stretch>
            <a:fillRect/>
          </a:stretch>
        </p:blipFill>
        <p:spPr>
          <a:xfrm>
            <a:off x="250825" y="260350"/>
            <a:ext cx="1428750" cy="1379538"/>
          </a:xfrm>
          <a:noFill/>
          <a:ln/>
        </p:spPr>
      </p:pic>
      <p:pic>
        <p:nvPicPr>
          <p:cNvPr id="60427" name="Picture 11"/>
          <p:cNvPicPr>
            <a:picLocks noChangeAspect="1" noChangeArrowheads="1"/>
          </p:cNvPicPr>
          <p:nvPr>
            <p:ph sz="quarter" idx="2"/>
          </p:nvPr>
        </p:nvPicPr>
        <p:blipFill>
          <a:blip r:embed="rId3"/>
          <a:srcRect/>
          <a:stretch>
            <a:fillRect/>
          </a:stretch>
        </p:blipFill>
        <p:spPr>
          <a:xfrm>
            <a:off x="179388" y="4838700"/>
            <a:ext cx="1697037" cy="2019300"/>
          </a:xfrm>
          <a:noFill/>
          <a:ln/>
        </p:spPr>
      </p:pic>
      <p:sp>
        <p:nvSpPr>
          <p:cNvPr id="60419" name="Text Box 3"/>
          <p:cNvSpPr txBox="1">
            <a:spLocks noChangeArrowheads="1"/>
          </p:cNvSpPr>
          <p:nvPr/>
        </p:nvSpPr>
        <p:spPr bwMode="auto">
          <a:xfrm>
            <a:off x="5076825" y="260350"/>
            <a:ext cx="4016375"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PLAN DE MERCADEO </a:t>
            </a:r>
          </a:p>
        </p:txBody>
      </p:sp>
      <p:sp>
        <p:nvSpPr>
          <p:cNvPr id="60420"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60425" name="AutoShape 9"/>
          <p:cNvSpPr>
            <a:spLocks noChangeArrowheads="1"/>
          </p:cNvSpPr>
          <p:nvPr/>
        </p:nvSpPr>
        <p:spPr bwMode="auto">
          <a:xfrm>
            <a:off x="6516688" y="765175"/>
            <a:ext cx="2301875" cy="1073150"/>
          </a:xfrm>
          <a:prstGeom prst="cloudCallout">
            <a:avLst>
              <a:gd name="adj1" fmla="val -68139"/>
              <a:gd name="adj2" fmla="val 17306"/>
            </a:avLst>
          </a:prstGeom>
          <a:gradFill rotWithShape="1">
            <a:gsLst>
              <a:gs pos="0">
                <a:schemeClr val="accent1">
                  <a:gamma/>
                  <a:shade val="46275"/>
                  <a:invGamma/>
                </a:schemeClr>
              </a:gs>
              <a:gs pos="100000">
                <a:schemeClr val="accent1"/>
              </a:gs>
            </a:gsLst>
            <a:path path="rect">
              <a:fillToRect l="50000" t="50000" r="50000" b="50000"/>
            </a:path>
          </a:gradFill>
          <a:ln w="9525">
            <a:noFill/>
            <a:round/>
            <a:headEnd/>
            <a:tailEnd/>
          </a:ln>
          <a:effectLst/>
        </p:spPr>
        <p:txBody>
          <a:bodyPr>
            <a:spAutoFit/>
          </a:bodyPr>
          <a:lstStyle/>
          <a:p>
            <a:r>
              <a:rPr lang="es-ES"/>
              <a:t>Social, productivo y económico </a:t>
            </a:r>
          </a:p>
        </p:txBody>
      </p:sp>
      <p:sp>
        <p:nvSpPr>
          <p:cNvPr id="60426" name="Text Box 10"/>
          <p:cNvSpPr txBox="1">
            <a:spLocks noChangeArrowheads="1"/>
          </p:cNvSpPr>
          <p:nvPr/>
        </p:nvSpPr>
        <p:spPr bwMode="auto">
          <a:xfrm>
            <a:off x="1692275" y="4652963"/>
            <a:ext cx="6911975" cy="2103437"/>
          </a:xfrm>
          <a:prstGeom prst="rect">
            <a:avLst/>
          </a:prstGeom>
          <a:noFill/>
          <a:ln w="9525">
            <a:noFill/>
            <a:miter lim="800000"/>
            <a:headEnd/>
            <a:tailEnd/>
          </a:ln>
          <a:effectLst/>
        </p:spPr>
        <p:txBody>
          <a:bodyPr>
            <a:spAutoFit/>
          </a:bodyPr>
          <a:lstStyle/>
          <a:p>
            <a:pPr marL="342900" indent="-342900" algn="l">
              <a:lnSpc>
                <a:spcPct val="110000"/>
              </a:lnSpc>
            </a:pPr>
            <a:r>
              <a:rPr lang="es-ES" sz="2400" b="1">
                <a:solidFill>
                  <a:schemeClr val="tx2"/>
                </a:solidFill>
                <a:effectLst>
                  <a:outerShdw blurRad="38100" dist="38100" dir="2700000" algn="tl">
                    <a:srgbClr val="000000"/>
                  </a:outerShdw>
                </a:effectLst>
                <a:latin typeface="Lucida Sans Unicode" pitchFamily="34" charset="0"/>
              </a:rPr>
              <a:t>Desventajas</a:t>
            </a:r>
          </a:p>
          <a:p>
            <a:pPr marL="800100" lvl="1" indent="-342900" algn="l">
              <a:lnSpc>
                <a:spcPct val="110000"/>
              </a:lnSpc>
              <a:buFont typeface="Wingdings" pitchFamily="2" charset="2"/>
              <a:buChar char="Ø"/>
            </a:pPr>
            <a:r>
              <a:rPr lang="es-ES" sz="1600">
                <a:solidFill>
                  <a:schemeClr val="tx2"/>
                </a:solidFill>
                <a:latin typeface="Lucida Sans Unicode" pitchFamily="34" charset="0"/>
              </a:rPr>
              <a:t>Posible contaminación del suelo, aire o agua</a:t>
            </a:r>
          </a:p>
          <a:p>
            <a:pPr marL="800100" lvl="1" indent="-342900" algn="l">
              <a:lnSpc>
                <a:spcPct val="110000"/>
              </a:lnSpc>
              <a:buFont typeface="Wingdings" pitchFamily="2" charset="2"/>
              <a:buChar char="Ø"/>
            </a:pPr>
            <a:r>
              <a:rPr lang="es-ES" sz="1600">
                <a:solidFill>
                  <a:schemeClr val="tx2"/>
                </a:solidFill>
                <a:latin typeface="Lucida Sans Unicode" pitchFamily="34" charset="0"/>
              </a:rPr>
              <a:t>Riesgo en la mala utilización de equipos y herramientas en planta</a:t>
            </a:r>
          </a:p>
          <a:p>
            <a:pPr marL="800100" lvl="1" indent="-342900" algn="l">
              <a:lnSpc>
                <a:spcPct val="110000"/>
              </a:lnSpc>
              <a:buFont typeface="Wingdings" pitchFamily="2" charset="2"/>
              <a:buChar char="Ø"/>
            </a:pPr>
            <a:r>
              <a:rPr lang="es-ES" sz="1600">
                <a:solidFill>
                  <a:schemeClr val="tx2"/>
                </a:solidFill>
                <a:latin typeface="Lucida Sans Unicode" pitchFamily="34" charset="0"/>
              </a:rPr>
              <a:t>Partículas microscópica en la planta producto de los desechos</a:t>
            </a:r>
          </a:p>
          <a:p>
            <a:pPr marL="800100" lvl="1" indent="-342900" algn="l">
              <a:lnSpc>
                <a:spcPct val="110000"/>
              </a:lnSpc>
              <a:buFont typeface="Wingdings" pitchFamily="2" charset="2"/>
              <a:buChar char="Ø"/>
            </a:pPr>
            <a:r>
              <a:rPr lang="es-ES" sz="1600">
                <a:solidFill>
                  <a:schemeClr val="tx2"/>
                </a:solidFill>
                <a:latin typeface="Lucida Sans Unicode" pitchFamily="34" charset="0"/>
              </a:rPr>
              <a:t>Ruido ocupacional</a:t>
            </a:r>
          </a:p>
        </p:txBody>
      </p:sp>
    </p:spTree>
  </p:cSld>
  <p:clrMapOvr>
    <a:masterClrMapping/>
  </p:clrMapOvr>
  <p:transition>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recycling"/>
          <p:cNvPicPr>
            <a:picLocks noChangeAspect="1" noChangeArrowheads="1"/>
          </p:cNvPicPr>
          <p:nvPr>
            <p:ph idx="1"/>
          </p:nvPr>
        </p:nvPicPr>
        <p:blipFill>
          <a:blip r:embed="rId2"/>
          <a:srcRect/>
          <a:stretch>
            <a:fillRect/>
          </a:stretch>
        </p:blipFill>
        <p:spPr>
          <a:xfrm>
            <a:off x="179388" y="188913"/>
            <a:ext cx="1428750" cy="1379537"/>
          </a:xfrm>
          <a:noFill/>
          <a:ln/>
        </p:spPr>
      </p:pic>
      <p:sp>
        <p:nvSpPr>
          <p:cNvPr id="62467" name="Text Box 3"/>
          <p:cNvSpPr txBox="1">
            <a:spLocks noChangeArrowheads="1"/>
          </p:cNvSpPr>
          <p:nvPr/>
        </p:nvSpPr>
        <p:spPr bwMode="auto">
          <a:xfrm>
            <a:off x="5076825" y="260350"/>
            <a:ext cx="4016375"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PLAN DE MERCADEO </a:t>
            </a:r>
          </a:p>
        </p:txBody>
      </p:sp>
      <p:sp>
        <p:nvSpPr>
          <p:cNvPr id="62468"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62472" name="Text Box 8"/>
          <p:cNvSpPr txBox="1">
            <a:spLocks noChangeArrowheads="1"/>
          </p:cNvSpPr>
          <p:nvPr/>
        </p:nvSpPr>
        <p:spPr bwMode="auto">
          <a:xfrm>
            <a:off x="3130550" y="908050"/>
            <a:ext cx="3673475" cy="519113"/>
          </a:xfrm>
          <a:prstGeom prst="rect">
            <a:avLst/>
          </a:prstGeom>
          <a:noFill/>
          <a:ln w="9525">
            <a:noFill/>
            <a:miter lim="800000"/>
            <a:headEnd/>
            <a:tailEnd/>
          </a:ln>
          <a:effectLst/>
        </p:spPr>
        <p:txBody>
          <a:bodyPr>
            <a:spAutoFit/>
          </a:bodyPr>
          <a:lstStyle/>
          <a:p>
            <a:pPr marL="342900" indent="-342900">
              <a:lnSpc>
                <a:spcPct val="140000"/>
              </a:lnSpc>
            </a:pPr>
            <a:r>
              <a:rPr lang="es-ES" sz="2000" b="1">
                <a:solidFill>
                  <a:schemeClr val="tx2"/>
                </a:solidFill>
                <a:effectLst>
                  <a:outerShdw blurRad="38100" dist="38100" dir="2700000" algn="tl">
                    <a:srgbClr val="000000"/>
                  </a:outerShdw>
                </a:effectLst>
                <a:latin typeface="Lucida Sans Unicode" pitchFamily="34" charset="0"/>
              </a:rPr>
              <a:t>Análisis Costo - Beneficio</a:t>
            </a:r>
          </a:p>
        </p:txBody>
      </p:sp>
      <p:grpSp>
        <p:nvGrpSpPr>
          <p:cNvPr id="62476" name="Group 12"/>
          <p:cNvGrpSpPr>
            <a:grpSpLocks/>
          </p:cNvGrpSpPr>
          <p:nvPr/>
        </p:nvGrpSpPr>
        <p:grpSpPr bwMode="auto">
          <a:xfrm>
            <a:off x="468313" y="1628775"/>
            <a:ext cx="8424862" cy="1022350"/>
            <a:chOff x="793" y="1117"/>
            <a:chExt cx="4808" cy="644"/>
          </a:xfrm>
        </p:grpSpPr>
        <p:sp>
          <p:nvSpPr>
            <p:cNvPr id="62473" name="Text Box 9"/>
            <p:cNvSpPr txBox="1">
              <a:spLocks noChangeArrowheads="1"/>
            </p:cNvSpPr>
            <p:nvPr/>
          </p:nvSpPr>
          <p:spPr bwMode="auto">
            <a:xfrm>
              <a:off x="793" y="1117"/>
              <a:ext cx="4808" cy="644"/>
            </a:xfrm>
            <a:prstGeom prst="rect">
              <a:avLst/>
            </a:prstGeom>
            <a:solidFill>
              <a:schemeClr val="accent1"/>
            </a:solidFill>
            <a:ln w="76200" cmpd="tri">
              <a:solidFill>
                <a:schemeClr val="bg2"/>
              </a:solidFill>
              <a:miter lim="800000"/>
              <a:headEnd/>
              <a:tailEnd/>
            </a:ln>
            <a:effectLst/>
          </p:spPr>
          <p:txBody>
            <a:bodyPr>
              <a:spAutoFit/>
            </a:bodyPr>
            <a:lstStyle/>
            <a:p>
              <a:pPr marL="800100" lvl="1" indent="-342900">
                <a:lnSpc>
                  <a:spcPct val="140000"/>
                </a:lnSpc>
              </a:pPr>
              <a:r>
                <a:rPr lang="es-ES" sz="2000">
                  <a:solidFill>
                    <a:srgbClr val="000000"/>
                  </a:solidFill>
                  <a:latin typeface="Lucida Sans Unicode" pitchFamily="34" charset="0"/>
                </a:rPr>
                <a:t>B/C = Beneficios – Pérdidas (desbeneficios) = Beneficio Neto</a:t>
              </a:r>
            </a:p>
            <a:p>
              <a:pPr marL="800100" lvl="1" indent="-342900">
                <a:lnSpc>
                  <a:spcPct val="140000"/>
                </a:lnSpc>
              </a:pPr>
              <a:r>
                <a:rPr lang="es-ES" sz="2000">
                  <a:solidFill>
                    <a:srgbClr val="000000"/>
                  </a:solidFill>
                  <a:latin typeface="Lucida Sans Unicode" pitchFamily="34" charset="0"/>
                </a:rPr>
                <a:t>	Inversión + Costo	                       Inversión + Costo</a:t>
              </a:r>
            </a:p>
          </p:txBody>
        </p:sp>
        <p:sp>
          <p:nvSpPr>
            <p:cNvPr id="62474" name="Line 10"/>
            <p:cNvSpPr>
              <a:spLocks noChangeShapeType="1"/>
            </p:cNvSpPr>
            <p:nvPr/>
          </p:nvSpPr>
          <p:spPr bwMode="auto">
            <a:xfrm>
              <a:off x="1020" y="1434"/>
              <a:ext cx="3130" cy="0"/>
            </a:xfrm>
            <a:prstGeom prst="line">
              <a:avLst/>
            </a:prstGeom>
            <a:noFill/>
            <a:ln w="28575">
              <a:solidFill>
                <a:srgbClr val="000000"/>
              </a:solidFill>
              <a:round/>
              <a:headEnd/>
              <a:tailEnd/>
            </a:ln>
            <a:effectLst/>
          </p:spPr>
          <p:txBody>
            <a:bodyPr>
              <a:spAutoFit/>
            </a:bodyPr>
            <a:lstStyle/>
            <a:p>
              <a:endParaRPr lang="es-ES"/>
            </a:p>
          </p:txBody>
        </p:sp>
        <p:sp>
          <p:nvSpPr>
            <p:cNvPr id="62475" name="Line 11"/>
            <p:cNvSpPr>
              <a:spLocks noChangeShapeType="1"/>
            </p:cNvSpPr>
            <p:nvPr/>
          </p:nvSpPr>
          <p:spPr bwMode="auto">
            <a:xfrm>
              <a:off x="4286" y="1434"/>
              <a:ext cx="1088" cy="0"/>
            </a:xfrm>
            <a:prstGeom prst="line">
              <a:avLst/>
            </a:prstGeom>
            <a:noFill/>
            <a:ln w="28575">
              <a:solidFill>
                <a:srgbClr val="000000"/>
              </a:solidFill>
              <a:round/>
              <a:headEnd/>
              <a:tailEnd/>
            </a:ln>
            <a:effectLst/>
          </p:spPr>
          <p:txBody>
            <a:bodyPr>
              <a:spAutoFit/>
            </a:bodyPr>
            <a:lstStyle/>
            <a:p>
              <a:endParaRPr lang="es-ES"/>
            </a:p>
          </p:txBody>
        </p:sp>
      </p:grpSp>
      <p:sp>
        <p:nvSpPr>
          <p:cNvPr id="62478" name="Text Box 14"/>
          <p:cNvSpPr txBox="1">
            <a:spLocks noChangeArrowheads="1"/>
          </p:cNvSpPr>
          <p:nvPr/>
        </p:nvSpPr>
        <p:spPr bwMode="auto">
          <a:xfrm>
            <a:off x="1908175" y="2679700"/>
            <a:ext cx="6696075" cy="1541463"/>
          </a:xfrm>
          <a:prstGeom prst="rect">
            <a:avLst/>
          </a:prstGeom>
          <a:solidFill>
            <a:schemeClr val="accent1"/>
          </a:solidFill>
          <a:ln w="76200" cmpd="tri">
            <a:solidFill>
              <a:schemeClr val="bg2"/>
            </a:solidFill>
            <a:miter lim="800000"/>
            <a:headEnd/>
            <a:tailEnd/>
          </a:ln>
          <a:effectLst/>
        </p:spPr>
        <p:txBody>
          <a:bodyPr>
            <a:spAutoFit/>
          </a:bodyPr>
          <a:lstStyle/>
          <a:p>
            <a:pPr marL="800100" lvl="1" indent="-342900"/>
            <a:r>
              <a:rPr lang="es-ES" sz="1800">
                <a:solidFill>
                  <a:srgbClr val="000000"/>
                </a:solidFill>
                <a:latin typeface="Lucida Sans Unicode" pitchFamily="34" charset="0"/>
              </a:rPr>
              <a:t>0 &lt; B/C &lt; 1 	Beneficio Neto &lt; Inversión + Costo</a:t>
            </a:r>
          </a:p>
          <a:p>
            <a:pPr marL="800100" lvl="1" indent="-342900"/>
            <a:r>
              <a:rPr lang="es-ES" sz="1800">
                <a:solidFill>
                  <a:srgbClr val="000000"/>
                </a:solidFill>
                <a:latin typeface="Lucida Sans Unicode" pitchFamily="34" charset="0"/>
              </a:rPr>
              <a:t>B/C = 1 	Beneficio Neto = Inversión + Costo</a:t>
            </a:r>
          </a:p>
          <a:p>
            <a:pPr marL="800100" lvl="1" indent="-342900"/>
            <a:r>
              <a:rPr lang="es-ES" sz="1800">
                <a:solidFill>
                  <a:srgbClr val="000000"/>
                </a:solidFill>
                <a:latin typeface="Lucida Sans Unicode" pitchFamily="34" charset="0"/>
              </a:rPr>
              <a:t>B/C &gt;1 		Beneficio Neto &gt; Inversión + Costo</a:t>
            </a:r>
          </a:p>
        </p:txBody>
      </p:sp>
      <p:grpSp>
        <p:nvGrpSpPr>
          <p:cNvPr id="62483" name="Group 19"/>
          <p:cNvGrpSpPr>
            <a:grpSpLocks/>
          </p:cNvGrpSpPr>
          <p:nvPr/>
        </p:nvGrpSpPr>
        <p:grpSpPr bwMode="auto">
          <a:xfrm>
            <a:off x="107950" y="4076700"/>
            <a:ext cx="4751388" cy="1712913"/>
            <a:chOff x="431" y="2523"/>
            <a:chExt cx="2993" cy="1079"/>
          </a:xfrm>
        </p:grpSpPr>
        <p:sp>
          <p:nvSpPr>
            <p:cNvPr id="62481" name="Text Box 17"/>
            <p:cNvSpPr txBox="1">
              <a:spLocks noChangeArrowheads="1"/>
            </p:cNvSpPr>
            <p:nvPr/>
          </p:nvSpPr>
          <p:spPr bwMode="auto">
            <a:xfrm>
              <a:off x="431" y="2523"/>
              <a:ext cx="2993" cy="1079"/>
            </a:xfrm>
            <a:prstGeom prst="rect">
              <a:avLst/>
            </a:prstGeom>
            <a:noFill/>
            <a:ln w="9525">
              <a:noFill/>
              <a:miter lim="800000"/>
              <a:headEnd/>
              <a:tailEnd/>
            </a:ln>
            <a:effectLst/>
          </p:spPr>
          <p:txBody>
            <a:bodyPr>
              <a:spAutoFit/>
            </a:bodyPr>
            <a:lstStyle/>
            <a:p>
              <a:pPr marL="342900" indent="-342900" algn="l">
                <a:lnSpc>
                  <a:spcPct val="140000"/>
                </a:lnSpc>
              </a:pPr>
              <a:r>
                <a:rPr lang="es-ES" sz="2000" b="1">
                  <a:solidFill>
                    <a:schemeClr val="tx2"/>
                  </a:solidFill>
                  <a:effectLst>
                    <a:outerShdw blurRad="38100" dist="38100" dir="2700000" algn="tl">
                      <a:srgbClr val="000000"/>
                    </a:outerShdw>
                  </a:effectLst>
                  <a:latin typeface="Lucida Sans Unicode" pitchFamily="34" charset="0"/>
                </a:rPr>
                <a:t>Beneficio neto</a:t>
              </a:r>
            </a:p>
            <a:p>
              <a:pPr marL="800100" lvl="1" indent="-342900" algn="l">
                <a:lnSpc>
                  <a:spcPct val="140000"/>
                </a:lnSpc>
                <a:buFont typeface="Wingdings" pitchFamily="2" charset="2"/>
                <a:buChar char="Ø"/>
              </a:pPr>
              <a:r>
                <a:rPr lang="es-ES">
                  <a:solidFill>
                    <a:schemeClr val="tx2"/>
                  </a:solidFill>
                  <a:latin typeface="Lucida Sans Unicode" pitchFamily="34" charset="0"/>
                </a:rPr>
                <a:t>Ingresos			1’270.000</a:t>
              </a:r>
            </a:p>
            <a:p>
              <a:pPr marL="800100" lvl="1" indent="-342900" algn="l">
                <a:lnSpc>
                  <a:spcPct val="140000"/>
                </a:lnSpc>
                <a:buFont typeface="Wingdings" pitchFamily="2" charset="2"/>
                <a:buChar char="Ø"/>
              </a:pPr>
              <a:r>
                <a:rPr lang="es-ES">
                  <a:solidFill>
                    <a:schemeClr val="tx2"/>
                  </a:solidFill>
                  <a:latin typeface="Lucida Sans Unicode" pitchFamily="34" charset="0"/>
                </a:rPr>
                <a:t>Sueldos (beneficio social)	   125.000</a:t>
              </a:r>
            </a:p>
            <a:p>
              <a:pPr marL="800100" lvl="1" indent="-342900" algn="l">
                <a:lnSpc>
                  <a:spcPct val="140000"/>
                </a:lnSpc>
                <a:buFont typeface="Wingdings" pitchFamily="2" charset="2"/>
                <a:buChar char="Ø"/>
              </a:pPr>
              <a:r>
                <a:rPr lang="es-ES">
                  <a:solidFill>
                    <a:schemeClr val="tx2"/>
                  </a:solidFill>
                  <a:latin typeface="Lucida Sans Unicode" pitchFamily="34" charset="0"/>
                </a:rPr>
                <a:t>Aumento de turistas		     60.000</a:t>
              </a:r>
            </a:p>
            <a:p>
              <a:pPr marL="800100" lvl="1" indent="-342900" algn="l">
                <a:lnSpc>
                  <a:spcPct val="140000"/>
                </a:lnSpc>
                <a:buFont typeface="Wingdings" pitchFamily="2" charset="2"/>
                <a:buNone/>
              </a:pPr>
              <a:r>
                <a:rPr lang="es-ES">
                  <a:solidFill>
                    <a:schemeClr val="tx2"/>
                  </a:solidFill>
                  <a:latin typeface="Lucida Sans Unicode" pitchFamily="34" charset="0"/>
                </a:rPr>
                <a:t>					1’455.000</a:t>
              </a:r>
            </a:p>
          </p:txBody>
        </p:sp>
        <p:sp>
          <p:nvSpPr>
            <p:cNvPr id="62482" name="Line 18"/>
            <p:cNvSpPr>
              <a:spLocks noChangeShapeType="1"/>
            </p:cNvSpPr>
            <p:nvPr/>
          </p:nvSpPr>
          <p:spPr bwMode="auto">
            <a:xfrm>
              <a:off x="2699" y="3385"/>
              <a:ext cx="725" cy="0"/>
            </a:xfrm>
            <a:prstGeom prst="line">
              <a:avLst/>
            </a:prstGeom>
            <a:noFill/>
            <a:ln w="19050">
              <a:solidFill>
                <a:schemeClr val="tx2"/>
              </a:solidFill>
              <a:round/>
              <a:headEnd/>
              <a:tailEnd/>
            </a:ln>
            <a:effectLst/>
          </p:spPr>
          <p:txBody>
            <a:bodyPr>
              <a:spAutoFit/>
            </a:bodyPr>
            <a:lstStyle/>
            <a:p>
              <a:endParaRPr lang="es-ES"/>
            </a:p>
          </p:txBody>
        </p:sp>
      </p:grpSp>
      <p:sp>
        <p:nvSpPr>
          <p:cNvPr id="62485" name="Text Box 21"/>
          <p:cNvSpPr txBox="1">
            <a:spLocks noChangeArrowheads="1"/>
          </p:cNvSpPr>
          <p:nvPr/>
        </p:nvSpPr>
        <p:spPr bwMode="auto">
          <a:xfrm>
            <a:off x="4932363" y="4076700"/>
            <a:ext cx="3743325" cy="817563"/>
          </a:xfrm>
          <a:prstGeom prst="rect">
            <a:avLst/>
          </a:prstGeom>
          <a:noFill/>
          <a:ln w="9525">
            <a:noFill/>
            <a:miter lim="800000"/>
            <a:headEnd/>
            <a:tailEnd/>
          </a:ln>
          <a:effectLst/>
        </p:spPr>
        <p:txBody>
          <a:bodyPr>
            <a:spAutoFit/>
          </a:bodyPr>
          <a:lstStyle/>
          <a:p>
            <a:pPr marL="342900" indent="-342900" algn="l">
              <a:lnSpc>
                <a:spcPct val="140000"/>
              </a:lnSpc>
            </a:pPr>
            <a:r>
              <a:rPr lang="es-ES" sz="2000" b="1">
                <a:solidFill>
                  <a:schemeClr val="tx2"/>
                </a:solidFill>
                <a:effectLst>
                  <a:outerShdw blurRad="38100" dist="38100" dir="2700000" algn="tl">
                    <a:srgbClr val="000000"/>
                  </a:outerShdw>
                </a:effectLst>
                <a:latin typeface="Lucida Sans Unicode" pitchFamily="34" charset="0"/>
              </a:rPr>
              <a:t>Inversión + Costo</a:t>
            </a:r>
          </a:p>
          <a:p>
            <a:pPr marL="800100" lvl="1" indent="-342900" algn="l">
              <a:lnSpc>
                <a:spcPct val="140000"/>
              </a:lnSpc>
              <a:buFont typeface="Wingdings" pitchFamily="2" charset="2"/>
              <a:buChar char="Ø"/>
            </a:pPr>
            <a:r>
              <a:rPr lang="es-ES">
                <a:solidFill>
                  <a:schemeClr val="tx2"/>
                </a:solidFill>
                <a:latin typeface="Lucida Sans Unicode" pitchFamily="34" charset="0"/>
              </a:rPr>
              <a:t>Inversión + Costos	231.000</a:t>
            </a:r>
          </a:p>
        </p:txBody>
      </p:sp>
      <p:sp>
        <p:nvSpPr>
          <p:cNvPr id="62487" name="Text Box 23"/>
          <p:cNvSpPr txBox="1">
            <a:spLocks noChangeArrowheads="1"/>
          </p:cNvSpPr>
          <p:nvPr/>
        </p:nvSpPr>
        <p:spPr bwMode="auto">
          <a:xfrm>
            <a:off x="3276600" y="5875338"/>
            <a:ext cx="3024188" cy="869950"/>
          </a:xfrm>
          <a:prstGeom prst="rect">
            <a:avLst/>
          </a:prstGeom>
          <a:solidFill>
            <a:schemeClr val="bg2"/>
          </a:solidFill>
          <a:ln w="76200" cmpd="tri">
            <a:solidFill>
              <a:schemeClr val="accent1"/>
            </a:solidFill>
            <a:miter lim="800000"/>
            <a:headEnd/>
            <a:tailEnd/>
          </a:ln>
          <a:effectLst/>
        </p:spPr>
        <p:txBody>
          <a:bodyPr>
            <a:spAutoFit/>
          </a:bodyPr>
          <a:lstStyle/>
          <a:p>
            <a:pPr marL="342900" indent="-342900" algn="l"/>
            <a:r>
              <a:rPr lang="es-ES" sz="2800" b="1">
                <a:solidFill>
                  <a:schemeClr val="tx2"/>
                </a:solidFill>
                <a:effectLst>
                  <a:outerShdw blurRad="38100" dist="38100" dir="2700000" algn="tl">
                    <a:srgbClr val="000000"/>
                  </a:outerShdw>
                </a:effectLst>
                <a:latin typeface="Lucida Sans Unicode" pitchFamily="34" charset="0"/>
              </a:rPr>
              <a:t>B/C</a:t>
            </a:r>
          </a:p>
          <a:p>
            <a:pPr marL="800100" lvl="1" indent="-342900" algn="l">
              <a:buFont typeface="Wingdings" pitchFamily="2" charset="2"/>
              <a:buChar char="Ø"/>
            </a:pPr>
            <a:r>
              <a:rPr lang="es-ES" sz="1800">
                <a:solidFill>
                  <a:schemeClr val="tx2"/>
                </a:solidFill>
                <a:latin typeface="Lucida Sans Unicode" pitchFamily="34" charset="0"/>
              </a:rPr>
              <a:t>1’455/231 = 6,3</a:t>
            </a:r>
          </a:p>
        </p:txBody>
      </p:sp>
      <p:sp>
        <p:nvSpPr>
          <p:cNvPr id="62488" name="AutoShape 24">
            <a:hlinkClick r:id="rId3" action="ppaction://hlinksldjump"/>
          </p:cNvPr>
          <p:cNvSpPr>
            <a:spLocks noChangeArrowheads="1"/>
          </p:cNvSpPr>
          <p:nvPr/>
        </p:nvSpPr>
        <p:spPr bwMode="auto">
          <a:xfrm rot="15941171">
            <a:off x="8335169" y="5876131"/>
            <a:ext cx="611188" cy="504825"/>
          </a:xfrm>
          <a:prstGeom prst="curvedUpArrow">
            <a:avLst>
              <a:gd name="adj1" fmla="val 24214"/>
              <a:gd name="adj2" fmla="val 48428"/>
              <a:gd name="adj3" fmla="val 33333"/>
            </a:avLst>
          </a:prstGeom>
          <a:solidFill>
            <a:schemeClr val="bg2"/>
          </a:solidFill>
          <a:ln w="38100">
            <a:solidFill>
              <a:schemeClr val="accent1"/>
            </a:solidFill>
            <a:miter lim="800000"/>
            <a:headEnd/>
            <a:tailEnd/>
          </a:ln>
          <a:effectLst/>
        </p:spPr>
        <p:txBody>
          <a:bodyPr wrap="none" anchor="ctr">
            <a:spAutoFit/>
          </a:bodyPr>
          <a:lstStyle/>
          <a:p>
            <a:endParaRPr lang="es-ES"/>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395288" y="1611313"/>
            <a:ext cx="8532812" cy="2105025"/>
          </a:xfrm>
          <a:prstGeom prst="rect">
            <a:avLst/>
          </a:prstGeom>
          <a:noFill/>
          <a:ln w="9525">
            <a:noFill/>
            <a:miter lim="800000"/>
            <a:headEnd/>
            <a:tailEnd/>
          </a:ln>
          <a:effectLst/>
        </p:spPr>
        <p:txBody>
          <a:bodyPr>
            <a:spAutoFit/>
          </a:bodyPr>
          <a:lstStyle/>
          <a:p>
            <a:r>
              <a:rPr lang="es-ES" sz="6600" b="1">
                <a:effectLst>
                  <a:outerShdw blurRad="38100" dist="38100" dir="2700000" algn="tl">
                    <a:srgbClr val="000000"/>
                  </a:outerShdw>
                </a:effectLst>
                <a:latin typeface="Lucida Sans Unicode" pitchFamily="34" charset="0"/>
              </a:rPr>
              <a:t>CONCLUSIONES Y RECOMENDACIONES </a:t>
            </a:r>
          </a:p>
        </p:txBody>
      </p:sp>
      <p:pic>
        <p:nvPicPr>
          <p:cNvPr id="74755" name="Picture 3" descr="recycling"/>
          <p:cNvPicPr>
            <a:picLocks noChangeAspect="1" noChangeArrowheads="1"/>
          </p:cNvPicPr>
          <p:nvPr>
            <p:ph sz="half" idx="1"/>
          </p:nvPr>
        </p:nvPicPr>
        <p:blipFill>
          <a:blip r:embed="rId2"/>
          <a:srcRect/>
          <a:stretch>
            <a:fillRect/>
          </a:stretch>
        </p:blipFill>
        <p:spPr>
          <a:xfrm>
            <a:off x="250825" y="188913"/>
            <a:ext cx="1428750" cy="1379537"/>
          </a:xfrm>
          <a:noFill/>
          <a:ln/>
        </p:spPr>
      </p:pic>
      <p:pic>
        <p:nvPicPr>
          <p:cNvPr id="74756" name="Picture 4"/>
          <p:cNvPicPr>
            <a:picLocks noChangeAspect="1" noChangeArrowheads="1"/>
          </p:cNvPicPr>
          <p:nvPr>
            <p:ph sz="half" idx="2"/>
          </p:nvPr>
        </p:nvPicPr>
        <p:blipFill>
          <a:blip r:embed="rId3"/>
          <a:srcRect/>
          <a:stretch>
            <a:fillRect/>
          </a:stretch>
        </p:blipFill>
        <p:spPr>
          <a:xfrm>
            <a:off x="3563938" y="3500438"/>
            <a:ext cx="2449512" cy="2171700"/>
          </a:xfrm>
          <a:noFill/>
          <a:ln/>
        </p:spPr>
      </p:pic>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recycling"/>
          <p:cNvPicPr>
            <a:picLocks noChangeAspect="1" noChangeArrowheads="1"/>
          </p:cNvPicPr>
          <p:nvPr>
            <p:ph idx="1"/>
          </p:nvPr>
        </p:nvPicPr>
        <p:blipFill>
          <a:blip r:embed="rId2"/>
          <a:srcRect/>
          <a:stretch>
            <a:fillRect/>
          </a:stretch>
        </p:blipFill>
        <p:spPr>
          <a:xfrm>
            <a:off x="179388" y="188913"/>
            <a:ext cx="1428750" cy="1379537"/>
          </a:xfrm>
          <a:noFill/>
          <a:ln/>
        </p:spPr>
      </p:pic>
      <p:sp>
        <p:nvSpPr>
          <p:cNvPr id="15363" name="Text Box 3"/>
          <p:cNvSpPr txBox="1">
            <a:spLocks noChangeArrowheads="1"/>
          </p:cNvSpPr>
          <p:nvPr/>
        </p:nvSpPr>
        <p:spPr bwMode="auto">
          <a:xfrm>
            <a:off x="5514975" y="260350"/>
            <a:ext cx="3146425"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CONCLUSIONES </a:t>
            </a:r>
          </a:p>
        </p:txBody>
      </p:sp>
      <p:sp>
        <p:nvSpPr>
          <p:cNvPr id="15364"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15368" name="Text Box 8"/>
          <p:cNvSpPr txBox="1">
            <a:spLocks noChangeArrowheads="1"/>
          </p:cNvSpPr>
          <p:nvPr/>
        </p:nvSpPr>
        <p:spPr bwMode="auto">
          <a:xfrm>
            <a:off x="1692275" y="908050"/>
            <a:ext cx="6911975" cy="3265488"/>
          </a:xfrm>
          <a:prstGeom prst="rect">
            <a:avLst/>
          </a:prstGeom>
          <a:noFill/>
          <a:ln w="9525">
            <a:noFill/>
            <a:miter lim="800000"/>
            <a:headEnd/>
            <a:tailEnd/>
          </a:ln>
          <a:effectLst/>
        </p:spPr>
        <p:txBody>
          <a:bodyPr>
            <a:spAutoFit/>
          </a:bodyPr>
          <a:lstStyle/>
          <a:p>
            <a:pPr marL="342900" indent="-342900" algn="l"/>
            <a:r>
              <a:rPr lang="es-ES" sz="2800" b="1">
                <a:solidFill>
                  <a:schemeClr val="tx2"/>
                </a:solidFill>
                <a:effectLst>
                  <a:outerShdw blurRad="38100" dist="38100" dir="2700000" algn="tl">
                    <a:srgbClr val="000000"/>
                  </a:outerShdw>
                </a:effectLst>
                <a:latin typeface="Lucida Sans Unicode" pitchFamily="34" charset="0"/>
              </a:rPr>
              <a:t>RECURSOS HUMANOS</a:t>
            </a:r>
          </a:p>
          <a:p>
            <a:pPr marL="342900" indent="-342900" algn="l">
              <a:buFont typeface="Wingdings" pitchFamily="2" charset="2"/>
              <a:buChar char="Ø"/>
            </a:pPr>
            <a:r>
              <a:rPr lang="es-ES" sz="1800">
                <a:solidFill>
                  <a:schemeClr val="tx2"/>
                </a:solidFill>
              </a:rPr>
              <a:t>Estructura organizacional plana</a:t>
            </a:r>
          </a:p>
          <a:p>
            <a:pPr marL="342900" indent="-342900" algn="l">
              <a:buFont typeface="Wingdings" pitchFamily="2" charset="2"/>
              <a:buChar char="Ø"/>
            </a:pPr>
            <a:r>
              <a:rPr lang="es-ES" sz="1800">
                <a:solidFill>
                  <a:schemeClr val="tx2"/>
                </a:solidFill>
              </a:rPr>
              <a:t>Número de empleados menor a cien personas. </a:t>
            </a:r>
          </a:p>
          <a:p>
            <a:pPr marL="342900" indent="-342900" algn="l">
              <a:buFont typeface="Wingdings" pitchFamily="2" charset="2"/>
              <a:buChar char="Ø"/>
            </a:pPr>
            <a:r>
              <a:rPr lang="es-ES" sz="1800">
                <a:solidFill>
                  <a:schemeClr val="tx2"/>
                </a:solidFill>
              </a:rPr>
              <a:t>Altos mandos conformados por jefes. </a:t>
            </a:r>
          </a:p>
          <a:p>
            <a:pPr marL="342900" indent="-342900" algn="l">
              <a:buFont typeface="Wingdings" pitchFamily="2" charset="2"/>
              <a:buChar char="Ø"/>
            </a:pPr>
            <a:r>
              <a:rPr lang="es-ES" sz="1800">
                <a:solidFill>
                  <a:schemeClr val="tx2"/>
                </a:solidFill>
              </a:rPr>
              <a:t>El personal operativo inician con conocimientos concretos del manejo de desechos sólidos a ser reciclados.</a:t>
            </a:r>
          </a:p>
          <a:p>
            <a:pPr marL="342900" indent="-342900" algn="l">
              <a:buFont typeface="Wingdings" pitchFamily="2" charset="2"/>
              <a:buChar char="Ø"/>
            </a:pPr>
            <a:r>
              <a:rPr lang="es-ES" sz="1800">
                <a:solidFill>
                  <a:schemeClr val="tx2"/>
                </a:solidFill>
              </a:rPr>
              <a:t>Proceso de reclutamiento y selección diferenciada según el personal.</a:t>
            </a:r>
          </a:p>
          <a:p>
            <a:pPr marL="342900" indent="-342900" algn="l">
              <a:buFont typeface="Wingdings" pitchFamily="2" charset="2"/>
              <a:buChar char="Ø"/>
            </a:pPr>
            <a:r>
              <a:rPr lang="es-ES" sz="1800">
                <a:solidFill>
                  <a:schemeClr val="tx2"/>
                </a:solidFill>
              </a:rPr>
              <a:t>El plan de capacitación planteado generar el mayor ahorro posible </a:t>
            </a:r>
            <a:br>
              <a:rPr lang="es-ES" sz="1800">
                <a:solidFill>
                  <a:schemeClr val="tx2"/>
                </a:solidFill>
              </a:rPr>
            </a:br>
            <a:endParaRPr lang="es-ES" sz="1800">
              <a:solidFill>
                <a:schemeClr val="tx2"/>
              </a:solidFill>
            </a:endParaRPr>
          </a:p>
        </p:txBody>
      </p:sp>
      <p:sp>
        <p:nvSpPr>
          <p:cNvPr id="15369" name="Text Box 9"/>
          <p:cNvSpPr txBox="1">
            <a:spLocks noChangeArrowheads="1"/>
          </p:cNvSpPr>
          <p:nvPr/>
        </p:nvSpPr>
        <p:spPr bwMode="auto">
          <a:xfrm>
            <a:off x="1692275" y="3894138"/>
            <a:ext cx="6911975" cy="3041650"/>
          </a:xfrm>
          <a:prstGeom prst="rect">
            <a:avLst/>
          </a:prstGeom>
          <a:noFill/>
          <a:ln w="9525">
            <a:noFill/>
            <a:miter lim="800000"/>
            <a:headEnd/>
            <a:tailEnd/>
          </a:ln>
          <a:effectLst/>
        </p:spPr>
        <p:txBody>
          <a:bodyPr>
            <a:spAutoFit/>
          </a:bodyPr>
          <a:lstStyle/>
          <a:p>
            <a:pPr marL="342900" indent="-342900" algn="l">
              <a:lnSpc>
                <a:spcPct val="110000"/>
              </a:lnSpc>
            </a:pPr>
            <a:r>
              <a:rPr lang="es-ES" sz="3600" b="1">
                <a:solidFill>
                  <a:schemeClr val="tx2"/>
                </a:solidFill>
                <a:effectLst>
                  <a:outerShdw blurRad="38100" dist="38100" dir="2700000" algn="tl">
                    <a:srgbClr val="000000"/>
                  </a:outerShdw>
                </a:effectLst>
                <a:latin typeface="Lucida Sans Unicode" pitchFamily="34" charset="0"/>
              </a:rPr>
              <a:t>FINANCIERO</a:t>
            </a:r>
          </a:p>
          <a:p>
            <a:pPr marL="342900" indent="-342900" algn="l">
              <a:lnSpc>
                <a:spcPct val="110000"/>
              </a:lnSpc>
              <a:buFont typeface="Wingdings" pitchFamily="2" charset="2"/>
              <a:buChar char="Ø"/>
            </a:pPr>
            <a:r>
              <a:rPr lang="es-ES" sz="2000">
                <a:solidFill>
                  <a:schemeClr val="tx2"/>
                </a:solidFill>
                <a:ea typeface="Arial Unicode MS" pitchFamily="34" charset="-128"/>
                <a:cs typeface="Arial Unicode MS" pitchFamily="34" charset="-128"/>
              </a:rPr>
              <a:t>Escenario conservador. </a:t>
            </a:r>
          </a:p>
          <a:p>
            <a:pPr marL="342900" indent="-342900" algn="l">
              <a:lnSpc>
                <a:spcPct val="110000"/>
              </a:lnSpc>
              <a:buFont typeface="Wingdings" pitchFamily="2" charset="2"/>
              <a:buChar char="Ø"/>
            </a:pPr>
            <a:r>
              <a:rPr lang="es-ES" sz="2000">
                <a:solidFill>
                  <a:schemeClr val="tx2"/>
                </a:solidFill>
                <a:ea typeface="Arial Unicode MS" pitchFamily="34" charset="-128"/>
                <a:cs typeface="Arial Unicode MS" pitchFamily="34" charset="-128"/>
              </a:rPr>
              <a:t>Inversión relativamente baja en relación al potencial volumen de ventas,</a:t>
            </a:r>
          </a:p>
          <a:p>
            <a:pPr marL="342900" indent="-342900" algn="l">
              <a:lnSpc>
                <a:spcPct val="110000"/>
              </a:lnSpc>
              <a:buFont typeface="Wingdings" pitchFamily="2" charset="2"/>
              <a:buChar char="Ø"/>
            </a:pPr>
            <a:r>
              <a:rPr lang="es-ES" sz="2000">
                <a:solidFill>
                  <a:schemeClr val="tx2"/>
                </a:solidFill>
                <a:ea typeface="Arial Unicode MS" pitchFamily="34" charset="-128"/>
                <a:cs typeface="Arial Unicode MS" pitchFamily="34" charset="-128"/>
              </a:rPr>
              <a:t>Duración del proyecto 15 años. </a:t>
            </a:r>
          </a:p>
          <a:p>
            <a:pPr marL="342900" indent="-342900" algn="l">
              <a:lnSpc>
                <a:spcPct val="110000"/>
              </a:lnSpc>
              <a:buFont typeface="Wingdings" pitchFamily="2" charset="2"/>
              <a:buChar char="Ø"/>
            </a:pPr>
            <a:r>
              <a:rPr lang="es-ES" sz="2000">
                <a:solidFill>
                  <a:schemeClr val="tx2"/>
                </a:solidFill>
                <a:ea typeface="Arial Unicode MS" pitchFamily="34" charset="-128"/>
                <a:cs typeface="Arial Unicode MS" pitchFamily="34" charset="-128"/>
              </a:rPr>
              <a:t>Inversión será recuperada en 7,5 años.</a:t>
            </a:r>
          </a:p>
          <a:p>
            <a:pPr marL="342900" indent="-342900" algn="l">
              <a:lnSpc>
                <a:spcPct val="110000"/>
              </a:lnSpc>
              <a:buFont typeface="Wingdings" pitchFamily="2" charset="2"/>
              <a:buChar char="Ø"/>
            </a:pPr>
            <a:r>
              <a:rPr lang="es-ES" sz="2000">
                <a:solidFill>
                  <a:schemeClr val="tx2"/>
                </a:solidFill>
                <a:ea typeface="Arial Unicode MS" pitchFamily="34" charset="-128"/>
                <a:cs typeface="Arial Unicode MS" pitchFamily="34" charset="-128"/>
              </a:rPr>
              <a:t>TIR =40%</a:t>
            </a:r>
          </a:p>
          <a:p>
            <a:pPr marL="342900" indent="-342900" algn="l">
              <a:lnSpc>
                <a:spcPct val="110000"/>
              </a:lnSpc>
              <a:buFont typeface="Wingdings" pitchFamily="2" charset="2"/>
              <a:buChar char="Ø"/>
            </a:pPr>
            <a:r>
              <a:rPr lang="es-ES" sz="2000">
                <a:solidFill>
                  <a:schemeClr val="tx2"/>
                </a:solidFill>
                <a:ea typeface="Arial Unicode MS" pitchFamily="34" charset="-128"/>
                <a:cs typeface="Arial Unicode MS" pitchFamily="34" charset="-128"/>
              </a:rPr>
              <a:t>Proyecto altamente rentable</a:t>
            </a:r>
            <a:r>
              <a:rPr lang="es-ES" sz="2000">
                <a:latin typeface="Lucida Sans Unicode" pitchFamily="34" charset="0"/>
              </a:rPr>
              <a:t> </a:t>
            </a:r>
            <a:endParaRPr lang="es-ES" sz="2400">
              <a:solidFill>
                <a:schemeClr val="tx2"/>
              </a:solidFill>
              <a:latin typeface="Lucida Sans Unicode" pitchFamily="34" charset="0"/>
            </a:endParaRPr>
          </a:p>
        </p:txBody>
      </p:sp>
    </p:spTree>
  </p:cSld>
  <p:clrMapOvr>
    <a:masterClrMapping/>
  </p:clrMapOvr>
  <p:transition>
    <p:rand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recycling"/>
          <p:cNvPicPr>
            <a:picLocks noChangeAspect="1" noChangeArrowheads="1"/>
          </p:cNvPicPr>
          <p:nvPr>
            <p:ph sz="half" idx="1"/>
          </p:nvPr>
        </p:nvPicPr>
        <p:blipFill>
          <a:blip r:embed="rId2"/>
          <a:srcRect/>
          <a:stretch>
            <a:fillRect/>
          </a:stretch>
        </p:blipFill>
        <p:spPr>
          <a:xfrm>
            <a:off x="395288" y="0"/>
            <a:ext cx="1428750" cy="1379538"/>
          </a:xfrm>
          <a:noFill/>
          <a:ln/>
        </p:spPr>
      </p:pic>
      <p:sp>
        <p:nvSpPr>
          <p:cNvPr id="19459" name="Text Box 3"/>
          <p:cNvSpPr txBox="1">
            <a:spLocks noChangeArrowheads="1"/>
          </p:cNvSpPr>
          <p:nvPr/>
        </p:nvSpPr>
        <p:spPr bwMode="auto">
          <a:xfrm>
            <a:off x="5514975" y="260350"/>
            <a:ext cx="3146425"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CONCLUSIONES </a:t>
            </a:r>
          </a:p>
        </p:txBody>
      </p:sp>
      <p:sp>
        <p:nvSpPr>
          <p:cNvPr id="19460"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pic>
        <p:nvPicPr>
          <p:cNvPr id="19468" name="Picture 12"/>
          <p:cNvPicPr>
            <a:picLocks noChangeAspect="1" noChangeArrowheads="1"/>
          </p:cNvPicPr>
          <p:nvPr>
            <p:ph sz="half" idx="2"/>
          </p:nvPr>
        </p:nvPicPr>
        <p:blipFill>
          <a:blip r:embed="rId3"/>
          <a:srcRect/>
          <a:stretch>
            <a:fillRect/>
          </a:stretch>
        </p:blipFill>
        <p:spPr>
          <a:xfrm>
            <a:off x="179388" y="4003675"/>
            <a:ext cx="8858250" cy="1873250"/>
          </a:xfrm>
          <a:solidFill>
            <a:schemeClr val="tx1"/>
          </a:solidFill>
          <a:ln/>
        </p:spPr>
      </p:pic>
      <p:sp>
        <p:nvSpPr>
          <p:cNvPr id="19471" name="Text Box 15"/>
          <p:cNvSpPr txBox="1">
            <a:spLocks noChangeArrowheads="1"/>
          </p:cNvSpPr>
          <p:nvPr/>
        </p:nvSpPr>
        <p:spPr bwMode="auto">
          <a:xfrm>
            <a:off x="1836738" y="765175"/>
            <a:ext cx="6911975" cy="3346450"/>
          </a:xfrm>
          <a:prstGeom prst="rect">
            <a:avLst/>
          </a:prstGeom>
          <a:noFill/>
          <a:ln w="9525">
            <a:noFill/>
            <a:miter lim="800000"/>
            <a:headEnd/>
            <a:tailEnd/>
          </a:ln>
          <a:effectLst/>
        </p:spPr>
        <p:txBody>
          <a:bodyPr>
            <a:spAutoFit/>
          </a:bodyPr>
          <a:lstStyle/>
          <a:p>
            <a:pPr marL="342900" indent="-342900" algn="l">
              <a:lnSpc>
                <a:spcPct val="130000"/>
              </a:lnSpc>
            </a:pPr>
            <a:r>
              <a:rPr lang="es-ES" sz="2000" b="1">
                <a:solidFill>
                  <a:schemeClr val="tx2"/>
                </a:solidFill>
                <a:effectLst>
                  <a:outerShdw blurRad="38100" dist="38100" dir="2700000" algn="tl">
                    <a:srgbClr val="000000"/>
                  </a:outerShdw>
                </a:effectLst>
                <a:latin typeface="Lucida Sans Unicode" pitchFamily="34" charset="0"/>
              </a:rPr>
              <a:t>MERCADEO</a:t>
            </a:r>
          </a:p>
          <a:p>
            <a:pPr marL="342900" indent="-342900" algn="l">
              <a:lnSpc>
                <a:spcPct val="130000"/>
              </a:lnSpc>
              <a:buFont typeface="Wingdings" pitchFamily="2" charset="2"/>
              <a:buChar char="Ø"/>
            </a:pPr>
            <a:r>
              <a:rPr lang="es-ES" sz="1800">
                <a:solidFill>
                  <a:schemeClr val="tx2"/>
                </a:solidFill>
              </a:rPr>
              <a:t>Metodología de Jerarquía Analítica</a:t>
            </a:r>
          </a:p>
          <a:p>
            <a:pPr marL="342900" indent="-342900" algn="l">
              <a:lnSpc>
                <a:spcPct val="130000"/>
              </a:lnSpc>
              <a:buFont typeface="Wingdings" pitchFamily="2" charset="2"/>
              <a:buChar char="Ø"/>
            </a:pPr>
            <a:r>
              <a:rPr lang="es-ES" sz="1800">
                <a:solidFill>
                  <a:schemeClr val="tx2"/>
                </a:solidFill>
              </a:rPr>
              <a:t>Criterios de peso para comercializar productos reciclados (Pesos = Rentabilidad 75%; Inversión 25%)</a:t>
            </a:r>
          </a:p>
          <a:p>
            <a:pPr marL="342900" indent="-342900" algn="l">
              <a:lnSpc>
                <a:spcPct val="130000"/>
              </a:lnSpc>
              <a:buFont typeface="Wingdings" pitchFamily="2" charset="2"/>
              <a:buChar char="Ø"/>
            </a:pPr>
            <a:r>
              <a:rPr lang="es-ES" sz="1800">
                <a:solidFill>
                  <a:schemeClr val="tx2"/>
                </a:solidFill>
              </a:rPr>
              <a:t>Resultado deseado = menor inversión y mayor rentabilidad. </a:t>
            </a:r>
          </a:p>
          <a:p>
            <a:pPr marL="342900" indent="-342900" algn="l">
              <a:lnSpc>
                <a:spcPct val="130000"/>
              </a:lnSpc>
              <a:buFont typeface="Wingdings" pitchFamily="2" charset="2"/>
              <a:buChar char="Ø"/>
            </a:pPr>
            <a:r>
              <a:rPr lang="es-ES" sz="1800">
                <a:solidFill>
                  <a:schemeClr val="tx2"/>
                </a:solidFill>
              </a:rPr>
              <a:t>Interés: Que el producto sea 3 veces más rentable que costosa la inversión. </a:t>
            </a:r>
          </a:p>
          <a:p>
            <a:pPr marL="342900" indent="-342900">
              <a:lnSpc>
                <a:spcPct val="130000"/>
              </a:lnSpc>
              <a:buFont typeface="Wingdings" pitchFamily="2" charset="2"/>
              <a:buNone/>
            </a:pPr>
            <a:r>
              <a:rPr lang="es-ES" sz="1800" b="1">
                <a:solidFill>
                  <a:schemeClr val="tx2"/>
                </a:solidFill>
              </a:rPr>
              <a:t>Tabla 10</a:t>
            </a:r>
            <a:r>
              <a:rPr lang="es-ES" sz="1800" b="1"/>
              <a:t> </a:t>
            </a:r>
            <a:r>
              <a:rPr lang="es-ES" sz="1800" b="1">
                <a:solidFill>
                  <a:schemeClr val="tx2"/>
                </a:solidFill>
              </a:rPr>
              <a:t/>
            </a:r>
            <a:br>
              <a:rPr lang="es-ES" sz="1800" b="1">
                <a:solidFill>
                  <a:schemeClr val="tx2"/>
                </a:solidFill>
              </a:rPr>
            </a:br>
            <a:endParaRPr lang="es-ES" sz="1800" b="1">
              <a:solidFill>
                <a:schemeClr val="tx2"/>
              </a:solidFill>
            </a:endParaRPr>
          </a:p>
        </p:txBody>
      </p:sp>
    </p:spTree>
  </p:cSld>
  <p:clrMapOvr>
    <a:masterClrMapping/>
  </p:clrMapOvr>
  <p:transition>
    <p:rand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recycling"/>
          <p:cNvPicPr>
            <a:picLocks noChangeAspect="1" noChangeArrowheads="1"/>
          </p:cNvPicPr>
          <p:nvPr>
            <p:ph idx="1"/>
          </p:nvPr>
        </p:nvPicPr>
        <p:blipFill>
          <a:blip r:embed="rId2"/>
          <a:srcRect/>
          <a:stretch>
            <a:fillRect/>
          </a:stretch>
        </p:blipFill>
        <p:spPr>
          <a:xfrm>
            <a:off x="179388" y="188913"/>
            <a:ext cx="1428750" cy="1379537"/>
          </a:xfrm>
          <a:noFill/>
          <a:ln/>
        </p:spPr>
      </p:pic>
      <p:sp>
        <p:nvSpPr>
          <p:cNvPr id="16387" name="Text Box 3"/>
          <p:cNvSpPr txBox="1">
            <a:spLocks noChangeArrowheads="1"/>
          </p:cNvSpPr>
          <p:nvPr/>
        </p:nvSpPr>
        <p:spPr bwMode="auto">
          <a:xfrm>
            <a:off x="5100638" y="260350"/>
            <a:ext cx="3976687"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RECOMENDACIONES </a:t>
            </a:r>
          </a:p>
        </p:txBody>
      </p:sp>
      <p:sp>
        <p:nvSpPr>
          <p:cNvPr id="16388"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16392" name="Text Box 8"/>
          <p:cNvSpPr txBox="1">
            <a:spLocks noChangeArrowheads="1"/>
          </p:cNvSpPr>
          <p:nvPr/>
        </p:nvSpPr>
        <p:spPr bwMode="auto">
          <a:xfrm>
            <a:off x="1619250" y="836613"/>
            <a:ext cx="7273925" cy="5949950"/>
          </a:xfrm>
          <a:prstGeom prst="rect">
            <a:avLst/>
          </a:prstGeom>
          <a:noFill/>
          <a:ln w="9525" algn="ctr">
            <a:noFill/>
            <a:miter lim="800000"/>
            <a:headEnd/>
            <a:tailEnd/>
          </a:ln>
          <a:effectLst/>
        </p:spPr>
        <p:txBody>
          <a:bodyPr>
            <a:spAutoFit/>
          </a:bodyPr>
          <a:lstStyle/>
          <a:p>
            <a:pPr marL="342900" indent="-342900" algn="l">
              <a:lnSpc>
                <a:spcPct val="160000"/>
              </a:lnSpc>
              <a:buFontTx/>
              <a:buAutoNum type="arabicPeriod"/>
            </a:pPr>
            <a:r>
              <a:rPr lang="es-ES" sz="1600">
                <a:solidFill>
                  <a:schemeClr val="tx2"/>
                </a:solidFill>
                <a:latin typeface="Lucida Sans Unicode" pitchFamily="34" charset="0"/>
              </a:rPr>
              <a:t>Realizar el mismo estudio extendido a más zonas de la ciudad. </a:t>
            </a:r>
          </a:p>
          <a:p>
            <a:pPr marL="342900" indent="-342900" algn="l">
              <a:lnSpc>
                <a:spcPct val="160000"/>
              </a:lnSpc>
              <a:buFontTx/>
              <a:buAutoNum type="arabicPeriod"/>
            </a:pPr>
            <a:r>
              <a:rPr lang="es-ES" sz="1600">
                <a:solidFill>
                  <a:schemeClr val="tx2"/>
                </a:solidFill>
                <a:latin typeface="Lucida Sans Unicode" pitchFamily="34" charset="0"/>
              </a:rPr>
              <a:t>Realizar muestreos anuales de la composición de desechos sólidos, para estar alineados con la gestión administrativa y planificación de la producción en la planta de reciclaje. </a:t>
            </a:r>
          </a:p>
          <a:p>
            <a:pPr marL="342900" indent="-342900" algn="l">
              <a:lnSpc>
                <a:spcPct val="160000"/>
              </a:lnSpc>
              <a:buFontTx/>
              <a:buAutoNum type="arabicPeriod"/>
            </a:pPr>
            <a:r>
              <a:rPr lang="es-ES" sz="1600">
                <a:solidFill>
                  <a:schemeClr val="tx2"/>
                </a:solidFill>
                <a:latin typeface="Lucida Sans Unicode" pitchFamily="34" charset="0"/>
              </a:rPr>
              <a:t>Elaborar una mejor estimación acerca de la densidad poblacional concentrado en la zona regenerada céntrica que determine con mayor exactitud el potencial volumen de basura recolectada.</a:t>
            </a:r>
          </a:p>
          <a:p>
            <a:pPr marL="342900" indent="-342900" algn="l">
              <a:lnSpc>
                <a:spcPct val="160000"/>
              </a:lnSpc>
              <a:buFontTx/>
              <a:buAutoNum type="arabicPeriod"/>
            </a:pPr>
            <a:r>
              <a:rPr lang="es-ES" sz="1600">
                <a:solidFill>
                  <a:schemeClr val="tx2"/>
                </a:solidFill>
                <a:latin typeface="Lucida Sans Unicode" pitchFamily="34" charset="0"/>
              </a:rPr>
              <a:t>Auditar procesos tanto de la planta de reciclaje como de la recolección cada seis meses.</a:t>
            </a:r>
          </a:p>
          <a:p>
            <a:pPr marL="342900" indent="-342900" algn="l">
              <a:lnSpc>
                <a:spcPct val="160000"/>
              </a:lnSpc>
              <a:buFontTx/>
              <a:buAutoNum type="arabicPeriod"/>
            </a:pPr>
            <a:r>
              <a:rPr lang="es-ES" sz="1600">
                <a:solidFill>
                  <a:schemeClr val="tx2"/>
                </a:solidFill>
                <a:latin typeface="Lucida Sans Unicode" pitchFamily="34" charset="0"/>
              </a:rPr>
              <a:t>Asegurar que el plan de capacitación “Hands On” cumpla con las normas de seguridad</a:t>
            </a:r>
          </a:p>
          <a:p>
            <a:pPr marL="342900" indent="-342900" algn="l">
              <a:lnSpc>
                <a:spcPct val="160000"/>
              </a:lnSpc>
              <a:buFontTx/>
              <a:buAutoNum type="arabicPeriod"/>
            </a:pPr>
            <a:r>
              <a:rPr lang="es-ES" sz="1600">
                <a:solidFill>
                  <a:schemeClr val="tx2"/>
                </a:solidFill>
                <a:latin typeface="Lucida Sans Unicode" pitchFamily="34" charset="0"/>
              </a:rPr>
              <a:t> Cuantificar los beneficios no tangibles.</a:t>
            </a:r>
          </a:p>
          <a:p>
            <a:pPr marL="342900" indent="-342900" algn="l">
              <a:lnSpc>
                <a:spcPct val="160000"/>
              </a:lnSpc>
              <a:buFontTx/>
              <a:buAutoNum type="arabicPeriod"/>
            </a:pPr>
            <a:r>
              <a:rPr lang="es-ES" sz="1600">
                <a:solidFill>
                  <a:schemeClr val="tx2"/>
                </a:solidFill>
                <a:latin typeface="Lucida Sans Unicode" pitchFamily="34" charset="0"/>
              </a:rPr>
              <a:t>Conversar directamente con las instituciones o empresas a las que se hace mención que determine un valor real del monto de aportación y el volumen de venta.</a:t>
            </a:r>
            <a:endParaRPr lang="es-ES" altLang="zh-CN" sz="1600">
              <a:solidFill>
                <a:schemeClr val="tx2"/>
              </a:solidFill>
              <a:latin typeface="Lucida Sans Unicode" pitchFamily="34" charset="0"/>
              <a:ea typeface="宋体" pitchFamily="2" charset="-122"/>
            </a:endParaRPr>
          </a:p>
        </p:txBody>
      </p:sp>
    </p:spTree>
  </p:cSld>
  <p:clrMapOvr>
    <a:masterClrMapping/>
  </p:clrMapOvr>
  <p:transition>
    <p:rand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65539" name="Text Box 3"/>
          <p:cNvSpPr txBox="1">
            <a:spLocks noChangeArrowheads="1"/>
          </p:cNvSpPr>
          <p:nvPr/>
        </p:nvSpPr>
        <p:spPr bwMode="auto">
          <a:xfrm>
            <a:off x="1331913" y="2060575"/>
            <a:ext cx="6911975" cy="2286000"/>
          </a:xfrm>
          <a:prstGeom prst="rect">
            <a:avLst/>
          </a:prstGeom>
          <a:noFill/>
          <a:ln w="9525">
            <a:noFill/>
            <a:miter lim="800000"/>
            <a:headEnd/>
            <a:tailEnd/>
          </a:ln>
          <a:effectLst/>
        </p:spPr>
        <p:txBody>
          <a:bodyPr>
            <a:spAutoFit/>
          </a:bodyPr>
          <a:lstStyle/>
          <a:p>
            <a:pPr marL="342900" indent="-342900">
              <a:lnSpc>
                <a:spcPct val="120000"/>
              </a:lnSpc>
            </a:pPr>
            <a:r>
              <a:rPr lang="es-ES" sz="6000" b="1">
                <a:solidFill>
                  <a:schemeClr val="tx2"/>
                </a:solidFill>
                <a:effectLst>
                  <a:outerShdw blurRad="38100" dist="38100" dir="2700000" algn="tl">
                    <a:srgbClr val="000000"/>
                  </a:outerShdw>
                </a:effectLst>
                <a:latin typeface="Lucida Sans Unicode" pitchFamily="34" charset="0"/>
              </a:rPr>
              <a:t>¡Gracias por su atención!</a:t>
            </a:r>
          </a:p>
        </p:txBody>
      </p:sp>
    </p:spTree>
  </p:cSld>
  <p:clrMapOvr>
    <a:masterClrMapping/>
  </p:clrMapOvr>
  <p:transition>
    <p:rand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recycling"/>
          <p:cNvPicPr>
            <a:picLocks noChangeAspect="1" noChangeArrowheads="1"/>
          </p:cNvPicPr>
          <p:nvPr>
            <p:ph sz="half" idx="1"/>
          </p:nvPr>
        </p:nvPicPr>
        <p:blipFill>
          <a:blip r:embed="rId2"/>
          <a:srcRect/>
          <a:stretch>
            <a:fillRect/>
          </a:stretch>
        </p:blipFill>
        <p:spPr>
          <a:xfrm>
            <a:off x="179388" y="188913"/>
            <a:ext cx="1428750" cy="1379537"/>
          </a:xfrm>
          <a:noFill/>
          <a:ln/>
        </p:spPr>
      </p:pic>
      <p:sp>
        <p:nvSpPr>
          <p:cNvPr id="47107" name="Text Box 3"/>
          <p:cNvSpPr txBox="1">
            <a:spLocks noChangeArrowheads="1"/>
          </p:cNvSpPr>
          <p:nvPr/>
        </p:nvSpPr>
        <p:spPr bwMode="auto">
          <a:xfrm>
            <a:off x="1908175" y="115888"/>
            <a:ext cx="7118350" cy="641350"/>
          </a:xfrm>
          <a:prstGeom prst="rect">
            <a:avLst/>
          </a:prstGeom>
          <a:noFill/>
          <a:ln w="9525">
            <a:noFill/>
            <a:miter lim="800000"/>
            <a:headEnd/>
            <a:tailEnd/>
          </a:ln>
          <a:effectLst/>
        </p:spPr>
        <p:txBody>
          <a:bodyPr>
            <a:spAutoFit/>
          </a:bodyPr>
          <a:lstStyle/>
          <a:p>
            <a:pPr algn="r"/>
            <a:r>
              <a:rPr lang="es-ES" sz="1800">
                <a:solidFill>
                  <a:schemeClr val="tx2"/>
                </a:solidFill>
                <a:effectLst>
                  <a:outerShdw blurRad="38100" dist="38100" dir="2700000" algn="tl">
                    <a:srgbClr val="000000"/>
                  </a:outerShdw>
                </a:effectLst>
                <a:latin typeface="Arial" charset="0"/>
              </a:rPr>
              <a:t>PLAN FINANCIERO: DETERMINACIÓN DE COSTOS DE INVERSIÓN Y FINANCIAMIENTO</a:t>
            </a:r>
          </a:p>
        </p:txBody>
      </p:sp>
      <p:sp>
        <p:nvSpPr>
          <p:cNvPr id="47108"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pic>
        <p:nvPicPr>
          <p:cNvPr id="47116" name="Picture 12"/>
          <p:cNvPicPr>
            <a:picLocks noChangeAspect="1" noChangeArrowheads="1"/>
          </p:cNvPicPr>
          <p:nvPr>
            <p:ph sz="half" idx="2"/>
          </p:nvPr>
        </p:nvPicPr>
        <p:blipFill>
          <a:blip r:embed="rId3"/>
          <a:srcRect/>
          <a:stretch>
            <a:fillRect/>
          </a:stretch>
        </p:blipFill>
        <p:spPr>
          <a:xfrm>
            <a:off x="2051050" y="933450"/>
            <a:ext cx="6073775" cy="5808663"/>
          </a:xfrm>
          <a:noFill/>
          <a:ln/>
        </p:spPr>
      </p:pic>
      <p:sp>
        <p:nvSpPr>
          <p:cNvPr id="47119" name="AutoShape 15">
            <a:hlinkClick r:id="rId4" action="ppaction://hlinksldjump"/>
          </p:cNvPr>
          <p:cNvSpPr>
            <a:spLocks noChangeArrowheads="1"/>
          </p:cNvSpPr>
          <p:nvPr/>
        </p:nvSpPr>
        <p:spPr bwMode="auto">
          <a:xfrm rot="15941171">
            <a:off x="8335169" y="5876131"/>
            <a:ext cx="611188" cy="504825"/>
          </a:xfrm>
          <a:prstGeom prst="curvedUpArrow">
            <a:avLst>
              <a:gd name="adj1" fmla="val 24214"/>
              <a:gd name="adj2" fmla="val 48428"/>
              <a:gd name="adj3" fmla="val 33333"/>
            </a:avLst>
          </a:prstGeom>
          <a:solidFill>
            <a:schemeClr val="bg2"/>
          </a:solidFill>
          <a:ln w="38100">
            <a:solidFill>
              <a:schemeClr val="accent1"/>
            </a:solidFill>
            <a:miter lim="800000"/>
            <a:headEnd/>
            <a:tailEnd/>
          </a:ln>
          <a:effectLst/>
        </p:spPr>
        <p:txBody>
          <a:bodyPr wrap="none" anchor="ctr">
            <a:spAutoFit/>
          </a:bodyPr>
          <a:lstStyle/>
          <a:p>
            <a:endParaRPr lang="es-ES"/>
          </a:p>
        </p:txBody>
      </p:sp>
    </p:spTree>
  </p:cSld>
  <p:clrMapOvr>
    <a:masterClrMapping/>
  </p:clrMapOvr>
  <p:transition>
    <p:rand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6" name="Picture 2" descr="recycling"/>
          <p:cNvPicPr>
            <a:picLocks noChangeAspect="1" noChangeArrowheads="1"/>
          </p:cNvPicPr>
          <p:nvPr>
            <p:ph sz="half" idx="1"/>
          </p:nvPr>
        </p:nvPicPr>
        <p:blipFill>
          <a:blip r:embed="rId2"/>
          <a:srcRect/>
          <a:stretch>
            <a:fillRect/>
          </a:stretch>
        </p:blipFill>
        <p:spPr>
          <a:xfrm>
            <a:off x="250825" y="188913"/>
            <a:ext cx="1428750" cy="1379537"/>
          </a:xfrm>
          <a:noFill/>
          <a:ln/>
        </p:spPr>
      </p:pic>
      <p:pic>
        <p:nvPicPr>
          <p:cNvPr id="67592" name="Picture 8"/>
          <p:cNvPicPr>
            <a:picLocks noChangeAspect="1" noChangeArrowheads="1"/>
          </p:cNvPicPr>
          <p:nvPr>
            <p:ph sz="quarter" idx="2"/>
          </p:nvPr>
        </p:nvPicPr>
        <p:blipFill>
          <a:blip r:embed="rId3"/>
          <a:srcRect/>
          <a:stretch>
            <a:fillRect/>
          </a:stretch>
        </p:blipFill>
        <p:spPr>
          <a:xfrm>
            <a:off x="2555875" y="881063"/>
            <a:ext cx="4895850" cy="3067050"/>
          </a:xfrm>
          <a:noFill/>
          <a:ln/>
        </p:spPr>
      </p:pic>
      <p:sp>
        <p:nvSpPr>
          <p:cNvPr id="67587" name="Text Box 3"/>
          <p:cNvSpPr txBox="1">
            <a:spLocks noChangeArrowheads="1"/>
          </p:cNvSpPr>
          <p:nvPr/>
        </p:nvSpPr>
        <p:spPr bwMode="auto">
          <a:xfrm>
            <a:off x="1908175" y="115888"/>
            <a:ext cx="7118350" cy="641350"/>
          </a:xfrm>
          <a:prstGeom prst="rect">
            <a:avLst/>
          </a:prstGeom>
          <a:noFill/>
          <a:ln w="9525">
            <a:noFill/>
            <a:miter lim="800000"/>
            <a:headEnd/>
            <a:tailEnd/>
          </a:ln>
          <a:effectLst/>
        </p:spPr>
        <p:txBody>
          <a:bodyPr>
            <a:spAutoFit/>
          </a:bodyPr>
          <a:lstStyle/>
          <a:p>
            <a:pPr algn="r"/>
            <a:r>
              <a:rPr lang="es-ES" sz="1800">
                <a:solidFill>
                  <a:schemeClr val="tx2"/>
                </a:solidFill>
                <a:effectLst>
                  <a:outerShdw blurRad="38100" dist="38100" dir="2700000" algn="tl">
                    <a:srgbClr val="000000"/>
                  </a:outerShdw>
                </a:effectLst>
                <a:latin typeface="Arial" charset="0"/>
              </a:rPr>
              <a:t>PLAN FINANCIERO: DETERMINACIÓN DE COSTOS DE INVERSIÓN Y FINANCIAMIENTO</a:t>
            </a:r>
          </a:p>
        </p:txBody>
      </p:sp>
      <p:sp>
        <p:nvSpPr>
          <p:cNvPr id="67588"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67590" name="AutoShape 6">
            <a:hlinkClick r:id="rId4" action="ppaction://hlinksldjump"/>
          </p:cNvPr>
          <p:cNvSpPr>
            <a:spLocks noChangeArrowheads="1"/>
          </p:cNvSpPr>
          <p:nvPr/>
        </p:nvSpPr>
        <p:spPr bwMode="auto">
          <a:xfrm rot="15941171">
            <a:off x="8335169" y="5876131"/>
            <a:ext cx="611188" cy="504825"/>
          </a:xfrm>
          <a:prstGeom prst="curvedUpArrow">
            <a:avLst>
              <a:gd name="adj1" fmla="val 24214"/>
              <a:gd name="adj2" fmla="val 48428"/>
              <a:gd name="adj3" fmla="val 33333"/>
            </a:avLst>
          </a:prstGeom>
          <a:solidFill>
            <a:schemeClr val="bg2"/>
          </a:solidFill>
          <a:ln w="38100">
            <a:solidFill>
              <a:schemeClr val="accent1"/>
            </a:solidFill>
            <a:miter lim="800000"/>
            <a:headEnd/>
            <a:tailEnd/>
          </a:ln>
          <a:effectLst/>
        </p:spPr>
        <p:txBody>
          <a:bodyPr wrap="none" anchor="ctr">
            <a:spAutoFit/>
          </a:bodyPr>
          <a:lstStyle/>
          <a:p>
            <a:endParaRPr lang="es-ES"/>
          </a:p>
        </p:txBody>
      </p:sp>
      <p:pic>
        <p:nvPicPr>
          <p:cNvPr id="67595" name="Picture 11"/>
          <p:cNvPicPr>
            <a:picLocks noChangeAspect="1" noChangeArrowheads="1"/>
          </p:cNvPicPr>
          <p:nvPr>
            <p:ph sz="quarter" idx="3"/>
          </p:nvPr>
        </p:nvPicPr>
        <p:blipFill>
          <a:blip r:embed="rId5"/>
          <a:srcRect/>
          <a:stretch>
            <a:fillRect/>
          </a:stretch>
        </p:blipFill>
        <p:spPr>
          <a:xfrm>
            <a:off x="468313" y="4133850"/>
            <a:ext cx="8161337" cy="1382713"/>
          </a:xfrm>
          <a:noFill/>
          <a:ln/>
        </p:spPr>
      </p:pic>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recycling"/>
          <p:cNvPicPr>
            <a:picLocks noChangeAspect="1" noChangeArrowheads="1"/>
          </p:cNvPicPr>
          <p:nvPr>
            <p:ph idx="1"/>
          </p:nvPr>
        </p:nvPicPr>
        <p:blipFill>
          <a:blip r:embed="rId2"/>
          <a:srcRect/>
          <a:stretch>
            <a:fillRect/>
          </a:stretch>
        </p:blipFill>
        <p:spPr>
          <a:xfrm>
            <a:off x="179388" y="188913"/>
            <a:ext cx="1428750" cy="1379537"/>
          </a:xfrm>
          <a:noFill/>
          <a:ln/>
        </p:spPr>
      </p:pic>
      <p:sp>
        <p:nvSpPr>
          <p:cNvPr id="23555" name="Text Box 3"/>
          <p:cNvSpPr txBox="1">
            <a:spLocks noChangeArrowheads="1"/>
          </p:cNvSpPr>
          <p:nvPr/>
        </p:nvSpPr>
        <p:spPr bwMode="auto">
          <a:xfrm>
            <a:off x="5795963" y="260350"/>
            <a:ext cx="3186112"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ANTECEDENTES </a:t>
            </a:r>
          </a:p>
        </p:txBody>
      </p:sp>
      <p:sp>
        <p:nvSpPr>
          <p:cNvPr id="23556"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23561" name="Text Box 9"/>
          <p:cNvSpPr txBox="1">
            <a:spLocks noChangeArrowheads="1"/>
          </p:cNvSpPr>
          <p:nvPr/>
        </p:nvSpPr>
        <p:spPr bwMode="auto">
          <a:xfrm>
            <a:off x="663575" y="4295775"/>
            <a:ext cx="3044825" cy="427038"/>
          </a:xfrm>
          <a:prstGeom prst="rect">
            <a:avLst/>
          </a:prstGeom>
          <a:noFill/>
          <a:ln w="9525" algn="ctr">
            <a:noFill/>
            <a:miter lim="800000"/>
            <a:headEnd/>
            <a:tailEnd/>
          </a:ln>
          <a:effectLst/>
        </p:spPr>
        <p:txBody>
          <a:bodyPr anchorCtr="1">
            <a:spAutoFit/>
          </a:bodyPr>
          <a:lstStyle/>
          <a:p>
            <a:pPr marL="838200" indent="-838200">
              <a:lnSpc>
                <a:spcPct val="110000"/>
              </a:lnSpc>
            </a:pPr>
            <a:endParaRPr lang="es-ES" sz="2000" b="1">
              <a:solidFill>
                <a:schemeClr val="tx2"/>
              </a:solidFill>
              <a:latin typeface="Lucida Sans Unicode" pitchFamily="34" charset="0"/>
            </a:endParaRPr>
          </a:p>
        </p:txBody>
      </p:sp>
      <p:sp>
        <p:nvSpPr>
          <p:cNvPr id="23563" name="Text Box 11"/>
          <p:cNvSpPr txBox="1">
            <a:spLocks noChangeArrowheads="1"/>
          </p:cNvSpPr>
          <p:nvPr/>
        </p:nvSpPr>
        <p:spPr bwMode="auto">
          <a:xfrm>
            <a:off x="1979613" y="3284538"/>
            <a:ext cx="2597150" cy="1096962"/>
          </a:xfrm>
          <a:prstGeom prst="rect">
            <a:avLst/>
          </a:prstGeom>
          <a:noFill/>
          <a:ln w="9525" algn="ctr">
            <a:noFill/>
            <a:miter lim="800000"/>
            <a:headEnd/>
            <a:tailEnd/>
          </a:ln>
          <a:effectLst/>
        </p:spPr>
        <p:txBody>
          <a:bodyPr wrap="none">
            <a:spAutoFit/>
          </a:bodyPr>
          <a:lstStyle/>
          <a:p>
            <a:pPr marL="838200" indent="-838200" algn="l">
              <a:lnSpc>
                <a:spcPct val="110000"/>
              </a:lnSpc>
              <a:buFont typeface="Lucida Sans Unicode" pitchFamily="34" charset="0"/>
              <a:buChar char="•"/>
            </a:pPr>
            <a:r>
              <a:rPr lang="es-ES" sz="2000" b="1">
                <a:solidFill>
                  <a:schemeClr val="tx2"/>
                </a:solidFill>
                <a:latin typeface="Lucida Sans Unicode" pitchFamily="34" charset="0"/>
              </a:rPr>
              <a:t>Reutilización</a:t>
            </a:r>
          </a:p>
          <a:p>
            <a:pPr marL="838200" indent="-838200" algn="l">
              <a:lnSpc>
                <a:spcPct val="110000"/>
              </a:lnSpc>
              <a:buFont typeface="Lucida Sans Unicode" pitchFamily="34" charset="0"/>
              <a:buChar char="•"/>
            </a:pPr>
            <a:r>
              <a:rPr lang="es-ES" sz="2000" b="1">
                <a:solidFill>
                  <a:schemeClr val="tx2"/>
                </a:solidFill>
                <a:latin typeface="Lucida Sans Unicode" pitchFamily="34" charset="0"/>
              </a:rPr>
              <a:t>Reducción</a:t>
            </a:r>
          </a:p>
          <a:p>
            <a:pPr marL="838200" indent="-838200" algn="l">
              <a:lnSpc>
                <a:spcPct val="110000"/>
              </a:lnSpc>
              <a:buFont typeface="Lucida Sans Unicode" pitchFamily="34" charset="0"/>
              <a:buChar char="•"/>
            </a:pPr>
            <a:r>
              <a:rPr lang="es-ES" sz="2000" b="1">
                <a:solidFill>
                  <a:schemeClr val="tx2"/>
                </a:solidFill>
                <a:latin typeface="Lucida Sans Unicode" pitchFamily="34" charset="0"/>
              </a:rPr>
              <a:t>Reciclaje</a:t>
            </a:r>
          </a:p>
        </p:txBody>
      </p:sp>
      <p:sp>
        <p:nvSpPr>
          <p:cNvPr id="23570" name="Text Box 18"/>
          <p:cNvSpPr txBox="1">
            <a:spLocks noChangeArrowheads="1"/>
          </p:cNvSpPr>
          <p:nvPr/>
        </p:nvSpPr>
        <p:spPr bwMode="auto">
          <a:xfrm>
            <a:off x="5076825" y="1052513"/>
            <a:ext cx="3790950" cy="2225675"/>
          </a:xfrm>
          <a:prstGeom prst="rect">
            <a:avLst/>
          </a:prstGeom>
          <a:noFill/>
          <a:ln w="9525">
            <a:noFill/>
            <a:miter lim="800000"/>
            <a:headEnd/>
            <a:tailEnd/>
          </a:ln>
          <a:effectLst/>
        </p:spPr>
        <p:txBody>
          <a:bodyPr wrap="none">
            <a:spAutoFit/>
          </a:bodyPr>
          <a:lstStyle/>
          <a:p>
            <a:pPr marL="342900" indent="-342900" algn="l">
              <a:buFontTx/>
              <a:buAutoNum type="arabicPeriod"/>
            </a:pPr>
            <a:r>
              <a:rPr lang="es-ES" sz="2000" b="1">
                <a:solidFill>
                  <a:schemeClr val="tx2"/>
                </a:solidFill>
                <a:latin typeface="Lucida Sans Unicode" pitchFamily="34" charset="0"/>
              </a:rPr>
              <a:t>Calentamiento global</a:t>
            </a:r>
          </a:p>
          <a:p>
            <a:pPr marL="342900" indent="-342900" algn="l">
              <a:buFontTx/>
              <a:buAutoNum type="arabicPeriod"/>
            </a:pPr>
            <a:r>
              <a:rPr lang="es-ES" sz="2000" b="1">
                <a:solidFill>
                  <a:schemeClr val="tx2"/>
                </a:solidFill>
                <a:latin typeface="Lucida Sans Unicode" pitchFamily="34" charset="0"/>
              </a:rPr>
              <a:t>Aumento del nivel del mar</a:t>
            </a:r>
          </a:p>
          <a:p>
            <a:pPr marL="342900" indent="-342900" algn="l">
              <a:buFontTx/>
              <a:buAutoNum type="arabicPeriod"/>
            </a:pPr>
            <a:r>
              <a:rPr lang="es-ES" sz="2000" b="1">
                <a:solidFill>
                  <a:schemeClr val="tx2"/>
                </a:solidFill>
                <a:latin typeface="Lucida Sans Unicode" pitchFamily="34" charset="0"/>
              </a:rPr>
              <a:t>Derretimiento de glaciares</a:t>
            </a:r>
          </a:p>
          <a:p>
            <a:pPr marL="342900" indent="-342900" algn="l">
              <a:buFontTx/>
              <a:buAutoNum type="arabicPeriod"/>
            </a:pPr>
            <a:r>
              <a:rPr lang="es-ES" sz="2000" b="1">
                <a:solidFill>
                  <a:schemeClr val="tx2"/>
                </a:solidFill>
                <a:latin typeface="Lucida Sans Unicode" pitchFamily="34" charset="0"/>
              </a:rPr>
              <a:t>Ecosistemas alterados</a:t>
            </a:r>
          </a:p>
          <a:p>
            <a:pPr marL="342900" indent="-342900" algn="l">
              <a:buFontTx/>
              <a:buAutoNum type="arabicPeriod"/>
            </a:pPr>
            <a:r>
              <a:rPr lang="es-ES" sz="2000" b="1">
                <a:solidFill>
                  <a:schemeClr val="tx2"/>
                </a:solidFill>
                <a:latin typeface="Lucida Sans Unicode" pitchFamily="34" charset="0"/>
              </a:rPr>
              <a:t>Inundaciones </a:t>
            </a:r>
          </a:p>
          <a:p>
            <a:pPr marL="342900" indent="-342900" algn="l">
              <a:buFontTx/>
              <a:buAutoNum type="arabicPeriod"/>
            </a:pPr>
            <a:r>
              <a:rPr lang="es-ES" sz="2000" b="1">
                <a:solidFill>
                  <a:schemeClr val="tx2"/>
                </a:solidFill>
                <a:latin typeface="Lucida Sans Unicode" pitchFamily="34" charset="0"/>
              </a:rPr>
              <a:t>Sequías prolongadas</a:t>
            </a:r>
          </a:p>
          <a:p>
            <a:pPr marL="342900" indent="-342900" algn="l">
              <a:buFontTx/>
              <a:buAutoNum type="arabicPeriod"/>
            </a:pPr>
            <a:r>
              <a:rPr lang="es-ES" sz="2000" b="1">
                <a:solidFill>
                  <a:schemeClr val="tx2"/>
                </a:solidFill>
                <a:latin typeface="Lucida Sans Unicode" pitchFamily="34" charset="0"/>
              </a:rPr>
              <a:t>“Efecto invernadero”</a:t>
            </a:r>
          </a:p>
        </p:txBody>
      </p:sp>
      <p:sp>
        <p:nvSpPr>
          <p:cNvPr id="23571" name="AutoShape 19"/>
          <p:cNvSpPr>
            <a:spLocks/>
          </p:cNvSpPr>
          <p:nvPr/>
        </p:nvSpPr>
        <p:spPr bwMode="auto">
          <a:xfrm>
            <a:off x="4762500" y="1052513"/>
            <a:ext cx="360363" cy="2160587"/>
          </a:xfrm>
          <a:prstGeom prst="leftBrace">
            <a:avLst>
              <a:gd name="adj1" fmla="val 49963"/>
              <a:gd name="adj2" fmla="val 50000"/>
            </a:avLst>
          </a:prstGeom>
          <a:noFill/>
          <a:ln w="38100">
            <a:solidFill>
              <a:schemeClr val="tx2"/>
            </a:solidFill>
            <a:round/>
            <a:headEnd/>
            <a:tailEnd/>
          </a:ln>
          <a:effectLst/>
        </p:spPr>
        <p:txBody>
          <a:bodyPr wrap="none" anchor="ctr">
            <a:spAutoFit/>
          </a:bodyPr>
          <a:lstStyle/>
          <a:p>
            <a:endParaRPr lang="es-ES"/>
          </a:p>
        </p:txBody>
      </p:sp>
      <p:sp>
        <p:nvSpPr>
          <p:cNvPr id="23573" name="Text Box 21"/>
          <p:cNvSpPr txBox="1">
            <a:spLocks noChangeArrowheads="1"/>
          </p:cNvSpPr>
          <p:nvPr/>
        </p:nvSpPr>
        <p:spPr bwMode="auto">
          <a:xfrm>
            <a:off x="1762125" y="1287463"/>
            <a:ext cx="3241675" cy="701675"/>
          </a:xfrm>
          <a:prstGeom prst="rect">
            <a:avLst/>
          </a:prstGeom>
          <a:noFill/>
          <a:ln w="9525">
            <a:noFill/>
            <a:miter lim="800000"/>
            <a:headEnd/>
            <a:tailEnd/>
          </a:ln>
          <a:effectLst/>
        </p:spPr>
        <p:txBody>
          <a:bodyPr>
            <a:spAutoFit/>
          </a:bodyPr>
          <a:lstStyle/>
          <a:p>
            <a:pPr marL="342900" indent="-342900"/>
            <a:r>
              <a:rPr lang="es-ES" sz="2000" b="1" u="sng">
                <a:solidFill>
                  <a:schemeClr val="tx2"/>
                </a:solidFill>
                <a:effectLst>
                  <a:outerShdw blurRad="38100" dist="38100" dir="2700000" algn="tl">
                    <a:srgbClr val="000000"/>
                  </a:outerShdw>
                </a:effectLst>
                <a:latin typeface="Lucida Sans Unicode" pitchFamily="34" charset="0"/>
              </a:rPr>
              <a:t>Temática: Conservación del Medio Ambiente</a:t>
            </a:r>
          </a:p>
        </p:txBody>
      </p:sp>
      <p:sp>
        <p:nvSpPr>
          <p:cNvPr id="23575" name="Text Box 23"/>
          <p:cNvSpPr txBox="1">
            <a:spLocks noChangeArrowheads="1"/>
          </p:cNvSpPr>
          <p:nvPr/>
        </p:nvSpPr>
        <p:spPr bwMode="auto">
          <a:xfrm>
            <a:off x="250825" y="2781300"/>
            <a:ext cx="4278313" cy="427038"/>
          </a:xfrm>
          <a:prstGeom prst="rect">
            <a:avLst/>
          </a:prstGeom>
          <a:noFill/>
          <a:ln w="9525" algn="ctr">
            <a:noFill/>
            <a:miter lim="800000"/>
            <a:headEnd/>
            <a:tailEnd/>
          </a:ln>
          <a:effectLst/>
        </p:spPr>
        <p:txBody>
          <a:bodyPr wrap="none" anchorCtr="1">
            <a:spAutoFit/>
          </a:bodyPr>
          <a:lstStyle/>
          <a:p>
            <a:pPr marL="838200" indent="-838200">
              <a:lnSpc>
                <a:spcPct val="110000"/>
              </a:lnSpc>
            </a:pPr>
            <a:r>
              <a:rPr lang="es-ES" sz="2000" b="1" u="sng">
                <a:solidFill>
                  <a:schemeClr val="tx2"/>
                </a:solidFill>
                <a:effectLst>
                  <a:outerShdw blurRad="38100" dist="38100" dir="2700000" algn="tl">
                    <a:srgbClr val="000000"/>
                  </a:outerShdw>
                </a:effectLst>
                <a:latin typeface="Lucida Sans Unicode" pitchFamily="34" charset="0"/>
              </a:rPr>
              <a:t>Métodos para Preservar Recursos</a:t>
            </a:r>
          </a:p>
        </p:txBody>
      </p:sp>
      <p:sp>
        <p:nvSpPr>
          <p:cNvPr id="23576" name="AutoShape 24"/>
          <p:cNvSpPr>
            <a:spLocks/>
          </p:cNvSpPr>
          <p:nvPr/>
        </p:nvSpPr>
        <p:spPr bwMode="auto">
          <a:xfrm>
            <a:off x="1692275" y="3286125"/>
            <a:ext cx="431800" cy="1079500"/>
          </a:xfrm>
          <a:prstGeom prst="leftBrace">
            <a:avLst>
              <a:gd name="adj1" fmla="val 20833"/>
              <a:gd name="adj2" fmla="val 50000"/>
            </a:avLst>
          </a:prstGeom>
          <a:noFill/>
          <a:ln w="38100">
            <a:solidFill>
              <a:schemeClr val="tx2"/>
            </a:solidFill>
            <a:round/>
            <a:headEnd/>
            <a:tailEnd/>
          </a:ln>
          <a:effectLst/>
        </p:spPr>
        <p:txBody>
          <a:bodyPr anchor="ctr">
            <a:spAutoFit/>
          </a:bodyPr>
          <a:lstStyle/>
          <a:p>
            <a:endParaRPr lang="es-ES"/>
          </a:p>
        </p:txBody>
      </p:sp>
      <p:sp>
        <p:nvSpPr>
          <p:cNvPr id="23577" name="Text Box 25"/>
          <p:cNvSpPr txBox="1">
            <a:spLocks noChangeArrowheads="1"/>
          </p:cNvSpPr>
          <p:nvPr/>
        </p:nvSpPr>
        <p:spPr bwMode="auto">
          <a:xfrm>
            <a:off x="-33338" y="5300663"/>
            <a:ext cx="2662238" cy="427037"/>
          </a:xfrm>
          <a:prstGeom prst="rect">
            <a:avLst/>
          </a:prstGeom>
          <a:noFill/>
          <a:ln w="9525" algn="ctr">
            <a:noFill/>
            <a:miter lim="800000"/>
            <a:headEnd/>
            <a:tailEnd/>
          </a:ln>
          <a:effectLst/>
        </p:spPr>
        <p:txBody>
          <a:bodyPr wrap="none" anchorCtr="1">
            <a:spAutoFit/>
          </a:bodyPr>
          <a:lstStyle/>
          <a:p>
            <a:pPr marL="838200" indent="-838200">
              <a:lnSpc>
                <a:spcPct val="110000"/>
              </a:lnSpc>
            </a:pPr>
            <a:r>
              <a:rPr lang="es-ES" sz="2000" b="1" u="sng">
                <a:solidFill>
                  <a:schemeClr val="tx2"/>
                </a:solidFill>
                <a:effectLst>
                  <a:outerShdw blurRad="38100" dist="38100" dir="2700000" algn="tl">
                    <a:srgbClr val="000000"/>
                  </a:outerShdw>
                </a:effectLst>
                <a:latin typeface="Lucida Sans Unicode" pitchFamily="34" charset="0"/>
              </a:rPr>
              <a:t>Tendencias actuales</a:t>
            </a:r>
          </a:p>
        </p:txBody>
      </p:sp>
      <p:sp>
        <p:nvSpPr>
          <p:cNvPr id="23578" name="Text Box 26"/>
          <p:cNvSpPr txBox="1">
            <a:spLocks noChangeArrowheads="1"/>
          </p:cNvSpPr>
          <p:nvPr/>
        </p:nvSpPr>
        <p:spPr bwMode="auto">
          <a:xfrm>
            <a:off x="2846388" y="4868863"/>
            <a:ext cx="6189662" cy="1431925"/>
          </a:xfrm>
          <a:prstGeom prst="rect">
            <a:avLst/>
          </a:prstGeom>
          <a:noFill/>
          <a:ln w="9525" algn="ctr">
            <a:noFill/>
            <a:miter lim="800000"/>
            <a:headEnd/>
            <a:tailEnd/>
          </a:ln>
          <a:effectLst/>
        </p:spPr>
        <p:txBody>
          <a:bodyPr wrap="none">
            <a:spAutoFit/>
          </a:bodyPr>
          <a:lstStyle/>
          <a:p>
            <a:pPr marL="838200" indent="-838200" algn="l">
              <a:lnSpc>
                <a:spcPct val="110000"/>
              </a:lnSpc>
              <a:buFont typeface="Lucida Sans Unicode" pitchFamily="34" charset="0"/>
              <a:buChar char="•"/>
            </a:pPr>
            <a:r>
              <a:rPr lang="es-ES" sz="2000" b="1">
                <a:solidFill>
                  <a:schemeClr val="tx2"/>
                </a:solidFill>
                <a:latin typeface="Lucida Sans Unicode" pitchFamily="34" charset="0"/>
              </a:rPr>
              <a:t>Organizaciones que respalden (ONU)</a:t>
            </a:r>
          </a:p>
          <a:p>
            <a:pPr marL="838200" indent="-838200" algn="l">
              <a:lnSpc>
                <a:spcPct val="110000"/>
              </a:lnSpc>
              <a:buFont typeface="Lucida Sans Unicode" pitchFamily="34" charset="0"/>
              <a:buChar char="•"/>
            </a:pPr>
            <a:r>
              <a:rPr lang="es-ES" sz="2000" b="1">
                <a:solidFill>
                  <a:schemeClr val="tx2"/>
                </a:solidFill>
                <a:latin typeface="Lucida Sans Unicode" pitchFamily="34" charset="0"/>
              </a:rPr>
              <a:t>Empresas que practiquen</a:t>
            </a:r>
          </a:p>
          <a:p>
            <a:pPr marL="838200" indent="-838200" algn="l">
              <a:lnSpc>
                <a:spcPct val="110000"/>
              </a:lnSpc>
              <a:buFont typeface="Lucida Sans Unicode" pitchFamily="34" charset="0"/>
              <a:buChar char="•"/>
            </a:pPr>
            <a:r>
              <a:rPr lang="es-ES" sz="2000" b="1">
                <a:solidFill>
                  <a:schemeClr val="tx2"/>
                </a:solidFill>
                <a:latin typeface="Lucida Sans Unicode" pitchFamily="34" charset="0"/>
              </a:rPr>
              <a:t>Países que se integren (EEUU, China, Loja)</a:t>
            </a:r>
          </a:p>
          <a:p>
            <a:pPr marL="838200" indent="-838200" algn="l">
              <a:lnSpc>
                <a:spcPct val="110000"/>
              </a:lnSpc>
              <a:buFont typeface="Lucida Sans Unicode" pitchFamily="34" charset="0"/>
              <a:buChar char="•"/>
            </a:pPr>
            <a:r>
              <a:rPr lang="es-ES" sz="2000" b="1">
                <a:solidFill>
                  <a:schemeClr val="tx2"/>
                </a:solidFill>
                <a:latin typeface="Lucida Sans Unicode" pitchFamily="34" charset="0"/>
              </a:rPr>
              <a:t>Ciudadanía que conozca</a:t>
            </a:r>
          </a:p>
        </p:txBody>
      </p:sp>
      <p:sp>
        <p:nvSpPr>
          <p:cNvPr id="23579" name="AutoShape 27"/>
          <p:cNvSpPr>
            <a:spLocks/>
          </p:cNvSpPr>
          <p:nvPr/>
        </p:nvSpPr>
        <p:spPr bwMode="auto">
          <a:xfrm>
            <a:off x="2630488" y="4868863"/>
            <a:ext cx="360362" cy="1439862"/>
          </a:xfrm>
          <a:prstGeom prst="leftBrace">
            <a:avLst>
              <a:gd name="adj1" fmla="val 33297"/>
              <a:gd name="adj2" fmla="val 50000"/>
            </a:avLst>
          </a:prstGeom>
          <a:noFill/>
          <a:ln w="38100">
            <a:solidFill>
              <a:schemeClr val="tx2"/>
            </a:solidFill>
            <a:round/>
            <a:headEnd/>
            <a:tailEnd/>
          </a:ln>
          <a:effectLst/>
        </p:spPr>
        <p:txBody>
          <a:bodyPr anchor="ctr">
            <a:spAutoFit/>
          </a:bodyPr>
          <a:lstStyle/>
          <a:p>
            <a:endParaRPr lang="es-ES"/>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3"/>
          <p:cNvSpPr txBox="1">
            <a:spLocks noChangeArrowheads="1"/>
          </p:cNvSpPr>
          <p:nvPr/>
        </p:nvSpPr>
        <p:spPr bwMode="auto">
          <a:xfrm>
            <a:off x="5795963" y="260350"/>
            <a:ext cx="3186112"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ANTECEDENTES </a:t>
            </a:r>
          </a:p>
        </p:txBody>
      </p:sp>
      <p:sp>
        <p:nvSpPr>
          <p:cNvPr id="24580"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sp>
        <p:nvSpPr>
          <p:cNvPr id="24583" name="Text Box 7"/>
          <p:cNvSpPr txBox="1">
            <a:spLocks noChangeArrowheads="1"/>
          </p:cNvSpPr>
          <p:nvPr/>
        </p:nvSpPr>
        <p:spPr bwMode="auto">
          <a:xfrm>
            <a:off x="2195513" y="1784350"/>
            <a:ext cx="6192837" cy="2292350"/>
          </a:xfrm>
          <a:prstGeom prst="rect">
            <a:avLst/>
          </a:prstGeom>
          <a:noFill/>
          <a:ln w="9525">
            <a:noFill/>
            <a:miter lim="800000"/>
            <a:headEnd/>
            <a:tailEnd/>
          </a:ln>
          <a:effectLst/>
        </p:spPr>
        <p:txBody>
          <a:bodyPr>
            <a:spAutoFit/>
          </a:bodyPr>
          <a:lstStyle/>
          <a:p>
            <a:pPr marL="342900" indent="-342900" algn="l">
              <a:buFontTx/>
              <a:buChar char="•"/>
            </a:pPr>
            <a:r>
              <a:rPr lang="es-ES" sz="1600" b="1">
                <a:solidFill>
                  <a:schemeClr val="tx2"/>
                </a:solidFill>
                <a:latin typeface="Lucida Sans Unicode" pitchFamily="34" charset="0"/>
              </a:rPr>
              <a:t>1984		Basura era quemada en lugares baldíos y 		esteros</a:t>
            </a:r>
          </a:p>
          <a:p>
            <a:pPr marL="342900" indent="-342900" algn="l">
              <a:buFontTx/>
              <a:buChar char="•"/>
            </a:pPr>
            <a:r>
              <a:rPr lang="es-ES" sz="1600" b="1">
                <a:solidFill>
                  <a:schemeClr val="tx2"/>
                </a:solidFill>
                <a:latin typeface="Lucida Sans Unicode" pitchFamily="34" charset="0"/>
              </a:rPr>
              <a:t>1992		Declaración de emergencia sanitaria 			</a:t>
            </a:r>
            <a:r>
              <a:rPr lang="es-ES" sz="1600" b="1">
                <a:solidFill>
                  <a:schemeClr val="tx2"/>
                </a:solidFill>
                <a:latin typeface="Lucida Sans Unicode" pitchFamily="34" charset="0"/>
                <a:cs typeface="Lucida Sans Unicode" pitchFamily="34" charset="0"/>
              </a:rPr>
              <a:t>⇒Relleno y cobertura de basura.</a:t>
            </a:r>
          </a:p>
          <a:p>
            <a:pPr marL="342900" indent="-342900" algn="l">
              <a:buFontTx/>
              <a:buChar char="•"/>
            </a:pPr>
            <a:r>
              <a:rPr lang="es-ES" sz="1600" b="1">
                <a:solidFill>
                  <a:schemeClr val="tx2"/>
                </a:solidFill>
                <a:latin typeface="Lucida Sans Unicode" pitchFamily="34" charset="0"/>
                <a:cs typeface="Lucida Sans Unicode" pitchFamily="34" charset="0"/>
              </a:rPr>
              <a:t>1992-94 	Recolección de basura en hogares por 		Ecualimpia y Bande </a:t>
            </a:r>
          </a:p>
          <a:p>
            <a:pPr marL="342900" indent="-342900" algn="l">
              <a:buFontTx/>
              <a:buChar char="•"/>
            </a:pPr>
            <a:r>
              <a:rPr lang="es-ES" sz="1600" b="1">
                <a:solidFill>
                  <a:schemeClr val="tx2"/>
                </a:solidFill>
                <a:latin typeface="Lucida Sans Unicode" pitchFamily="34" charset="0"/>
                <a:cs typeface="Lucida Sans Unicode" pitchFamily="34" charset="0"/>
              </a:rPr>
              <a:t>1994-present	Consorcio I.L.M. se encarga de la 			disposición final al Relleno Sanitario Las 		Iguanas</a:t>
            </a:r>
          </a:p>
        </p:txBody>
      </p:sp>
      <p:sp>
        <p:nvSpPr>
          <p:cNvPr id="24585" name="Text Box 9"/>
          <p:cNvSpPr txBox="1">
            <a:spLocks noChangeArrowheads="1"/>
          </p:cNvSpPr>
          <p:nvPr/>
        </p:nvSpPr>
        <p:spPr bwMode="auto">
          <a:xfrm>
            <a:off x="1692275" y="1155700"/>
            <a:ext cx="7127875" cy="701675"/>
          </a:xfrm>
          <a:prstGeom prst="rect">
            <a:avLst/>
          </a:prstGeom>
          <a:noFill/>
          <a:ln w="9525">
            <a:noFill/>
            <a:miter lim="800000"/>
            <a:headEnd/>
            <a:tailEnd/>
          </a:ln>
          <a:effectLst/>
        </p:spPr>
        <p:txBody>
          <a:bodyPr>
            <a:spAutoFit/>
          </a:bodyPr>
          <a:lstStyle/>
          <a:p>
            <a:pPr marL="342900" indent="-342900"/>
            <a:r>
              <a:rPr lang="es-ES" sz="2000" b="1" u="sng">
                <a:solidFill>
                  <a:schemeClr val="tx2"/>
                </a:solidFill>
                <a:effectLst>
                  <a:outerShdw blurRad="38100" dist="38100" dir="2700000" algn="tl">
                    <a:srgbClr val="000000"/>
                  </a:outerShdw>
                </a:effectLst>
                <a:latin typeface="Lucida Sans Unicode" pitchFamily="34" charset="0"/>
              </a:rPr>
              <a:t>Evolución de la administración de los desechos sólidos en Guayaquil</a:t>
            </a:r>
          </a:p>
        </p:txBody>
      </p:sp>
      <p:sp>
        <p:nvSpPr>
          <p:cNvPr id="24591" name="AutoShape 15"/>
          <p:cNvSpPr>
            <a:spLocks/>
          </p:cNvSpPr>
          <p:nvPr/>
        </p:nvSpPr>
        <p:spPr bwMode="auto">
          <a:xfrm>
            <a:off x="1979613" y="1712913"/>
            <a:ext cx="360362" cy="2160587"/>
          </a:xfrm>
          <a:prstGeom prst="leftBrace">
            <a:avLst>
              <a:gd name="adj1" fmla="val 49963"/>
              <a:gd name="adj2" fmla="val 50000"/>
            </a:avLst>
          </a:prstGeom>
          <a:noFill/>
          <a:ln w="38100">
            <a:solidFill>
              <a:schemeClr val="tx2"/>
            </a:solidFill>
            <a:round/>
            <a:headEnd/>
            <a:tailEnd/>
          </a:ln>
          <a:effectLst/>
        </p:spPr>
        <p:txBody>
          <a:bodyPr wrap="none" anchor="ctr">
            <a:spAutoFit/>
          </a:bodyPr>
          <a:lstStyle/>
          <a:p>
            <a:endParaRPr lang="es-ES"/>
          </a:p>
        </p:txBody>
      </p:sp>
      <p:sp>
        <p:nvSpPr>
          <p:cNvPr id="24593" name="AutoShape 17"/>
          <p:cNvSpPr>
            <a:spLocks noChangeArrowheads="1"/>
          </p:cNvSpPr>
          <p:nvPr/>
        </p:nvSpPr>
        <p:spPr bwMode="auto">
          <a:xfrm>
            <a:off x="7019925" y="3716338"/>
            <a:ext cx="1762125" cy="1028700"/>
          </a:xfrm>
          <a:prstGeom prst="cloudCallout">
            <a:avLst>
              <a:gd name="adj1" fmla="val -150000"/>
              <a:gd name="adj2" fmla="val -77005"/>
            </a:avLst>
          </a:prstGeom>
          <a:gradFill rotWithShape="1">
            <a:gsLst>
              <a:gs pos="0">
                <a:schemeClr val="accent1">
                  <a:gamma/>
                  <a:shade val="46275"/>
                  <a:invGamma/>
                </a:schemeClr>
              </a:gs>
              <a:gs pos="100000">
                <a:schemeClr val="accent1"/>
              </a:gs>
            </a:gsLst>
            <a:path path="rect">
              <a:fillToRect l="50000" t="50000" r="50000" b="50000"/>
            </a:path>
          </a:gradFill>
          <a:ln w="9525">
            <a:noFill/>
            <a:round/>
            <a:headEnd/>
            <a:tailEnd/>
          </a:ln>
          <a:effectLst/>
        </p:spPr>
        <p:txBody>
          <a:bodyPr>
            <a:spAutoFit/>
          </a:bodyPr>
          <a:lstStyle/>
          <a:p>
            <a:r>
              <a:rPr lang="es-ES" sz="1000"/>
              <a:t>Deposita lo del recolector y compacta en celdas</a:t>
            </a:r>
          </a:p>
        </p:txBody>
      </p:sp>
      <p:sp>
        <p:nvSpPr>
          <p:cNvPr id="24594" name="Text Box 18"/>
          <p:cNvSpPr txBox="1">
            <a:spLocks noChangeArrowheads="1"/>
          </p:cNvSpPr>
          <p:nvPr/>
        </p:nvSpPr>
        <p:spPr bwMode="auto">
          <a:xfrm>
            <a:off x="1474788" y="4652963"/>
            <a:ext cx="7129462" cy="1495425"/>
          </a:xfrm>
          <a:prstGeom prst="rect">
            <a:avLst/>
          </a:prstGeom>
          <a:noFill/>
          <a:ln w="9525" algn="ctr">
            <a:noFill/>
            <a:miter lim="800000"/>
            <a:headEnd/>
            <a:tailEnd/>
          </a:ln>
          <a:effectLst/>
        </p:spPr>
        <p:txBody>
          <a:bodyPr>
            <a:spAutoFit/>
          </a:bodyPr>
          <a:lstStyle/>
          <a:p>
            <a:pPr algn="l"/>
            <a:r>
              <a:rPr lang="es-ES" sz="2000" b="1">
                <a:solidFill>
                  <a:srgbClr val="FF0000"/>
                </a:solidFill>
                <a:effectLst>
                  <a:outerShdw blurRad="38100" dist="38100" dir="2700000" algn="tl">
                    <a:srgbClr val="000000"/>
                  </a:outerShdw>
                </a:effectLst>
                <a:latin typeface="Lucida Sans Unicode" pitchFamily="34" charset="0"/>
                <a:sym typeface="Webdings" pitchFamily="18" charset="2"/>
              </a:rPr>
              <a:t></a:t>
            </a:r>
            <a:r>
              <a:rPr lang="es-ES" sz="1800">
                <a:solidFill>
                  <a:schemeClr val="tx2"/>
                </a:solidFill>
                <a:latin typeface="Lucida Sans Unicode" pitchFamily="34" charset="0"/>
              </a:rPr>
              <a:t>Según un estudio realizado por la compañía PIMAR S.A. consideró necesario comprar una planta procesadora y separadora de desechos sólidos que costó $24M USD. La misma nunca se utilizó y el gobierno tuvo que pagar $27M USD.</a:t>
            </a:r>
          </a:p>
        </p:txBody>
      </p:sp>
      <p:pic>
        <p:nvPicPr>
          <p:cNvPr id="24599" name="Picture 23" descr="recycling"/>
          <p:cNvPicPr>
            <a:picLocks noChangeAspect="1" noChangeArrowheads="1"/>
          </p:cNvPicPr>
          <p:nvPr>
            <p:ph idx="1"/>
          </p:nvPr>
        </p:nvPicPr>
        <p:blipFill>
          <a:blip r:embed="rId2"/>
          <a:srcRect/>
          <a:stretch>
            <a:fillRect/>
          </a:stretch>
        </p:blipFill>
        <p:spPr>
          <a:xfrm>
            <a:off x="179388" y="188913"/>
            <a:ext cx="1428750" cy="1379537"/>
          </a:xfrm>
          <a:noFill/>
          <a:ln/>
        </p:spPr>
      </p:pic>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5795963" y="260350"/>
            <a:ext cx="3186112"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ANTECEDENTES </a:t>
            </a:r>
          </a:p>
        </p:txBody>
      </p:sp>
      <p:sp>
        <p:nvSpPr>
          <p:cNvPr id="26627" name="Rectangle 3"/>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pic>
        <p:nvPicPr>
          <p:cNvPr id="26650" name="Picture 26"/>
          <p:cNvPicPr>
            <a:picLocks noChangeAspect="1" noChangeArrowheads="1"/>
          </p:cNvPicPr>
          <p:nvPr>
            <p:ph sz="half" idx="1"/>
          </p:nvPr>
        </p:nvPicPr>
        <p:blipFill>
          <a:blip r:embed="rId2"/>
          <a:srcRect/>
          <a:stretch>
            <a:fillRect/>
          </a:stretch>
        </p:blipFill>
        <p:spPr>
          <a:xfrm>
            <a:off x="1797050" y="4046538"/>
            <a:ext cx="3927475" cy="2695575"/>
          </a:xfrm>
          <a:solidFill>
            <a:schemeClr val="tx1"/>
          </a:solidFill>
          <a:ln/>
        </p:spPr>
      </p:pic>
      <p:pic>
        <p:nvPicPr>
          <p:cNvPr id="26646" name="Picture 22"/>
          <p:cNvPicPr>
            <a:picLocks noChangeAspect="1" noChangeArrowheads="1"/>
          </p:cNvPicPr>
          <p:nvPr>
            <p:ph sz="quarter" idx="2"/>
          </p:nvPr>
        </p:nvPicPr>
        <p:blipFill>
          <a:blip r:embed="rId3"/>
          <a:srcRect/>
          <a:stretch>
            <a:fillRect/>
          </a:stretch>
        </p:blipFill>
        <p:spPr>
          <a:xfrm>
            <a:off x="1763713" y="1262063"/>
            <a:ext cx="3960812" cy="2640012"/>
          </a:xfrm>
          <a:solidFill>
            <a:schemeClr val="tx1"/>
          </a:solidFill>
          <a:ln/>
        </p:spPr>
      </p:pic>
      <p:pic>
        <p:nvPicPr>
          <p:cNvPr id="26659" name="Picture 35" descr="recycling"/>
          <p:cNvPicPr>
            <a:picLocks noChangeAspect="1" noChangeArrowheads="1"/>
          </p:cNvPicPr>
          <p:nvPr>
            <p:ph sz="quarter" idx="3"/>
          </p:nvPr>
        </p:nvPicPr>
        <p:blipFill>
          <a:blip r:embed="rId4"/>
          <a:srcRect/>
          <a:stretch>
            <a:fillRect/>
          </a:stretch>
        </p:blipFill>
        <p:spPr>
          <a:xfrm>
            <a:off x="250825" y="188913"/>
            <a:ext cx="1428750" cy="1379537"/>
          </a:xfrm>
          <a:noFill/>
          <a:ln/>
        </p:spPr>
      </p:pic>
      <p:sp>
        <p:nvSpPr>
          <p:cNvPr id="26662" name="Text Box 38"/>
          <p:cNvSpPr txBox="1">
            <a:spLocks noChangeArrowheads="1"/>
          </p:cNvSpPr>
          <p:nvPr/>
        </p:nvSpPr>
        <p:spPr bwMode="auto">
          <a:xfrm>
            <a:off x="5867400" y="1343025"/>
            <a:ext cx="3097213" cy="4968875"/>
          </a:xfrm>
          <a:prstGeom prst="rect">
            <a:avLst/>
          </a:prstGeom>
          <a:noFill/>
          <a:ln w="9525" algn="ctr">
            <a:noFill/>
            <a:miter lim="800000"/>
            <a:headEnd/>
            <a:tailEnd/>
          </a:ln>
          <a:effectLst/>
        </p:spPr>
        <p:txBody>
          <a:bodyPr>
            <a:spAutoFit/>
          </a:bodyPr>
          <a:lstStyle/>
          <a:p>
            <a:pPr algn="l"/>
            <a:r>
              <a:rPr lang="es-ES" sz="2000" b="1">
                <a:solidFill>
                  <a:srgbClr val="FF0000"/>
                </a:solidFill>
                <a:effectLst>
                  <a:outerShdw blurRad="38100" dist="38100" dir="2700000" algn="tl">
                    <a:srgbClr val="000000"/>
                  </a:outerShdw>
                </a:effectLst>
                <a:latin typeface="Lucida Sans Unicode" pitchFamily="34" charset="0"/>
                <a:sym typeface="Webdings" pitchFamily="18" charset="2"/>
              </a:rPr>
              <a:t></a:t>
            </a:r>
            <a:r>
              <a:rPr lang="es-ES" sz="2000">
                <a:solidFill>
                  <a:schemeClr val="tx2"/>
                </a:solidFill>
                <a:latin typeface="Lucida Sans Unicode" pitchFamily="34" charset="0"/>
              </a:rPr>
              <a:t>1992 y 2003 Generación de 1kg/persona diariamente</a:t>
            </a:r>
          </a:p>
          <a:p>
            <a:pPr algn="l"/>
            <a:r>
              <a:rPr lang="es-ES" sz="2000" b="1">
                <a:solidFill>
                  <a:srgbClr val="FF0000"/>
                </a:solidFill>
                <a:effectLst>
                  <a:outerShdw blurRad="38100" dist="38100" dir="2700000" algn="tl">
                    <a:srgbClr val="000000"/>
                  </a:outerShdw>
                </a:effectLst>
                <a:latin typeface="Lucida Sans Unicode" pitchFamily="34" charset="0"/>
                <a:sym typeface="Webdings" pitchFamily="18" charset="2"/>
              </a:rPr>
              <a:t></a:t>
            </a:r>
            <a:r>
              <a:rPr lang="es-ES" sz="2000">
                <a:solidFill>
                  <a:schemeClr val="tx2"/>
                </a:solidFill>
                <a:latin typeface="Lucida Sans Unicode" pitchFamily="34" charset="0"/>
              </a:rPr>
              <a:t>Crecimiento de 100% basura generada</a:t>
            </a:r>
          </a:p>
          <a:p>
            <a:pPr algn="l"/>
            <a:r>
              <a:rPr lang="es-ES" sz="2000" b="1">
                <a:solidFill>
                  <a:srgbClr val="FF0000"/>
                </a:solidFill>
                <a:effectLst>
                  <a:outerShdw blurRad="38100" dist="38100" dir="2700000" algn="tl">
                    <a:srgbClr val="000000"/>
                  </a:outerShdw>
                </a:effectLst>
                <a:latin typeface="Lucida Sans Unicode" pitchFamily="34" charset="0"/>
                <a:sym typeface="Webdings" pitchFamily="18" charset="2"/>
              </a:rPr>
              <a:t></a:t>
            </a:r>
            <a:r>
              <a:rPr lang="es-ES" sz="2000">
                <a:solidFill>
                  <a:schemeClr val="tx2"/>
                </a:solidFill>
                <a:latin typeface="Lucida Sans Unicode" pitchFamily="34" charset="0"/>
              </a:rPr>
              <a:t>Crecimiento de 40% basura</a:t>
            </a:r>
            <a:r>
              <a:rPr lang="es-ES" sz="2000">
                <a:solidFill>
                  <a:schemeClr val="tx2"/>
                </a:solidFill>
              </a:rPr>
              <a:t> </a:t>
            </a:r>
            <a:r>
              <a:rPr lang="es-ES" sz="2000">
                <a:solidFill>
                  <a:schemeClr val="tx2"/>
                </a:solidFill>
                <a:latin typeface="Lucida Sans Unicode" pitchFamily="34" charset="0"/>
              </a:rPr>
              <a:t>recolectada</a:t>
            </a:r>
          </a:p>
          <a:p>
            <a:pPr algn="l"/>
            <a:endParaRPr lang="es-ES" sz="2000">
              <a:solidFill>
                <a:schemeClr val="tx2"/>
              </a:solidFill>
              <a:latin typeface="Lucida Sans Unicode" pitchFamily="34" charset="0"/>
            </a:endParaRPr>
          </a:p>
          <a:p>
            <a:pPr algn="l"/>
            <a:endParaRPr lang="es-ES" sz="2000">
              <a:solidFill>
                <a:schemeClr val="tx2"/>
              </a:solidFill>
              <a:latin typeface="Lucida Sans Unicode" pitchFamily="34" charset="0"/>
            </a:endParaRPr>
          </a:p>
          <a:p>
            <a:pPr algn="l"/>
            <a:r>
              <a:rPr lang="es-ES" sz="2000" b="1">
                <a:solidFill>
                  <a:srgbClr val="FF0000"/>
                </a:solidFill>
                <a:effectLst>
                  <a:outerShdw blurRad="38100" dist="38100" dir="2700000" algn="tl">
                    <a:srgbClr val="000000"/>
                  </a:outerShdw>
                </a:effectLst>
                <a:sym typeface="Webdings" pitchFamily="18" charset="2"/>
              </a:rPr>
              <a:t></a:t>
            </a:r>
            <a:r>
              <a:rPr lang="es-ES" sz="2000">
                <a:solidFill>
                  <a:schemeClr val="tx2"/>
                </a:solidFill>
                <a:latin typeface="Lucida Sans Unicode" pitchFamily="34" charset="0"/>
                <a:sym typeface="Webdings" pitchFamily="18" charset="2"/>
              </a:rPr>
              <a:t>1992 	</a:t>
            </a:r>
          </a:p>
          <a:p>
            <a:pPr algn="l"/>
            <a:r>
              <a:rPr lang="es-ES" sz="2000">
                <a:solidFill>
                  <a:schemeClr val="tx2"/>
                </a:solidFill>
                <a:latin typeface="Lucida Sans Unicode" pitchFamily="34" charset="0"/>
                <a:sym typeface="Webdings" pitchFamily="18" charset="2"/>
              </a:rPr>
              <a:t>41% basura recoletada/generada</a:t>
            </a:r>
          </a:p>
          <a:p>
            <a:pPr algn="l">
              <a:buFont typeface="Webdings" pitchFamily="18" charset="2"/>
              <a:buNone/>
            </a:pPr>
            <a:r>
              <a:rPr lang="es-ES" b="1">
                <a:solidFill>
                  <a:srgbClr val="FF0000"/>
                </a:solidFill>
                <a:effectLst>
                  <a:outerShdw blurRad="38100" dist="38100" dir="2700000" algn="tl">
                    <a:srgbClr val="000000"/>
                  </a:outerShdw>
                </a:effectLst>
                <a:sym typeface="Webdings" pitchFamily="18" charset="2"/>
              </a:rPr>
              <a:t></a:t>
            </a:r>
            <a:r>
              <a:rPr lang="es-ES">
                <a:sym typeface="Webdings" pitchFamily="18" charset="2"/>
              </a:rPr>
              <a:t> </a:t>
            </a:r>
            <a:r>
              <a:rPr lang="es-ES" sz="2000">
                <a:solidFill>
                  <a:schemeClr val="tx2"/>
                </a:solidFill>
                <a:latin typeface="Lucida Sans Unicode" pitchFamily="34" charset="0"/>
                <a:sym typeface="Webdings" pitchFamily="18" charset="2"/>
              </a:rPr>
              <a:t>2003 	</a:t>
            </a:r>
          </a:p>
          <a:p>
            <a:pPr algn="l">
              <a:buFont typeface="Webdings" pitchFamily="18" charset="2"/>
              <a:buNone/>
            </a:pPr>
            <a:r>
              <a:rPr lang="es-ES" sz="2000">
                <a:solidFill>
                  <a:schemeClr val="tx2"/>
                </a:solidFill>
                <a:latin typeface="Lucida Sans Unicode" pitchFamily="34" charset="0"/>
                <a:sym typeface="Webdings" pitchFamily="18" charset="2"/>
              </a:rPr>
              <a:t>32% basura recolectada/generada</a:t>
            </a:r>
          </a:p>
        </p:txBody>
      </p:sp>
      <p:sp>
        <p:nvSpPr>
          <p:cNvPr id="26663" name="Text Box 39"/>
          <p:cNvSpPr txBox="1">
            <a:spLocks noChangeArrowheads="1"/>
          </p:cNvSpPr>
          <p:nvPr/>
        </p:nvSpPr>
        <p:spPr bwMode="auto">
          <a:xfrm>
            <a:off x="2484438" y="836613"/>
            <a:ext cx="4249737" cy="457200"/>
          </a:xfrm>
          <a:prstGeom prst="rect">
            <a:avLst/>
          </a:prstGeom>
          <a:noFill/>
          <a:ln w="9525">
            <a:noFill/>
            <a:miter lim="800000"/>
            <a:headEnd/>
            <a:tailEnd/>
          </a:ln>
          <a:effectLst/>
        </p:spPr>
        <p:txBody>
          <a:bodyPr>
            <a:spAutoFit/>
          </a:bodyPr>
          <a:lstStyle/>
          <a:p>
            <a:pPr marL="342900" indent="-342900"/>
            <a:r>
              <a:rPr lang="es-ES" sz="2400" b="1" u="sng">
                <a:solidFill>
                  <a:schemeClr val="tx2"/>
                </a:solidFill>
                <a:effectLst>
                  <a:outerShdw blurRad="38100" dist="38100" dir="2700000" algn="tl">
                    <a:srgbClr val="000000"/>
                  </a:outerShdw>
                </a:effectLst>
                <a:latin typeface="Lucida Sans Unicode" pitchFamily="34" charset="0"/>
              </a:rPr>
              <a:t>Datos Estadísticos</a:t>
            </a:r>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2"/>
          <p:cNvSpPr txBox="1">
            <a:spLocks noChangeArrowheads="1"/>
          </p:cNvSpPr>
          <p:nvPr/>
        </p:nvSpPr>
        <p:spPr bwMode="auto">
          <a:xfrm>
            <a:off x="5795963" y="260350"/>
            <a:ext cx="3186112"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ANTECEDENTES </a:t>
            </a:r>
          </a:p>
        </p:txBody>
      </p:sp>
      <p:sp>
        <p:nvSpPr>
          <p:cNvPr id="32771" name="Rectangle 3"/>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pic>
        <p:nvPicPr>
          <p:cNvPr id="32774" name="Picture 6" descr="recycling"/>
          <p:cNvPicPr preferRelativeResize="0">
            <a:picLocks noChangeAspect="1" noChangeArrowheads="1"/>
          </p:cNvPicPr>
          <p:nvPr>
            <p:ph sz="half" idx="1"/>
          </p:nvPr>
        </p:nvPicPr>
        <p:blipFill>
          <a:blip r:embed="rId2"/>
          <a:srcRect/>
          <a:stretch>
            <a:fillRect/>
          </a:stretch>
        </p:blipFill>
        <p:spPr>
          <a:xfrm>
            <a:off x="250825" y="188913"/>
            <a:ext cx="1428750" cy="1379537"/>
          </a:xfrm>
          <a:noFill/>
          <a:ln/>
        </p:spPr>
      </p:pic>
      <p:pic>
        <p:nvPicPr>
          <p:cNvPr id="32782" name="Picture 14"/>
          <p:cNvPicPr>
            <a:picLocks noChangeAspect="1" noChangeArrowheads="1"/>
          </p:cNvPicPr>
          <p:nvPr>
            <p:ph sz="quarter" idx="2"/>
          </p:nvPr>
        </p:nvPicPr>
        <p:blipFill>
          <a:blip r:embed="rId3"/>
          <a:srcRect/>
          <a:stretch>
            <a:fillRect/>
          </a:stretch>
        </p:blipFill>
        <p:spPr>
          <a:xfrm>
            <a:off x="179388" y="1773238"/>
            <a:ext cx="2736850" cy="2411412"/>
          </a:xfrm>
          <a:solidFill>
            <a:schemeClr val="tx1"/>
          </a:solidFill>
          <a:ln/>
        </p:spPr>
      </p:pic>
      <p:sp>
        <p:nvSpPr>
          <p:cNvPr id="32776" name="Text Box 8"/>
          <p:cNvSpPr txBox="1">
            <a:spLocks noChangeArrowheads="1"/>
          </p:cNvSpPr>
          <p:nvPr/>
        </p:nvSpPr>
        <p:spPr bwMode="auto">
          <a:xfrm>
            <a:off x="2484438" y="836613"/>
            <a:ext cx="4249737" cy="457200"/>
          </a:xfrm>
          <a:prstGeom prst="rect">
            <a:avLst/>
          </a:prstGeom>
          <a:noFill/>
          <a:ln w="9525">
            <a:noFill/>
            <a:miter lim="800000"/>
            <a:headEnd/>
            <a:tailEnd/>
          </a:ln>
          <a:effectLst/>
        </p:spPr>
        <p:txBody>
          <a:bodyPr>
            <a:spAutoFit/>
          </a:bodyPr>
          <a:lstStyle/>
          <a:p>
            <a:pPr marL="342900" indent="-342900"/>
            <a:r>
              <a:rPr lang="es-ES" sz="2400" b="1" u="sng">
                <a:solidFill>
                  <a:schemeClr val="tx2"/>
                </a:solidFill>
                <a:effectLst>
                  <a:outerShdw blurRad="38100" dist="38100" dir="2700000" algn="tl">
                    <a:srgbClr val="000000"/>
                  </a:outerShdw>
                </a:effectLst>
                <a:latin typeface="Lucida Sans Unicode" pitchFamily="34" charset="0"/>
              </a:rPr>
              <a:t>Datos Estadísticos</a:t>
            </a:r>
          </a:p>
        </p:txBody>
      </p:sp>
      <p:pic>
        <p:nvPicPr>
          <p:cNvPr id="32788" name="Picture 20"/>
          <p:cNvPicPr>
            <a:picLocks noChangeAspect="1" noChangeArrowheads="1"/>
          </p:cNvPicPr>
          <p:nvPr>
            <p:ph sz="quarter" idx="3"/>
          </p:nvPr>
        </p:nvPicPr>
        <p:blipFill>
          <a:blip r:embed="rId4"/>
          <a:srcRect/>
          <a:stretch>
            <a:fillRect/>
          </a:stretch>
        </p:blipFill>
        <p:spPr>
          <a:xfrm>
            <a:off x="3203575" y="1820863"/>
            <a:ext cx="5618163" cy="1925637"/>
          </a:xfrm>
          <a:solidFill>
            <a:schemeClr val="tx1"/>
          </a:solidFill>
          <a:ln/>
        </p:spPr>
      </p:pic>
      <p:sp>
        <p:nvSpPr>
          <p:cNvPr id="32791" name="Text Box 23"/>
          <p:cNvSpPr txBox="1">
            <a:spLocks noChangeArrowheads="1"/>
          </p:cNvSpPr>
          <p:nvPr/>
        </p:nvSpPr>
        <p:spPr bwMode="auto">
          <a:xfrm>
            <a:off x="900113" y="4652963"/>
            <a:ext cx="7704137" cy="1917700"/>
          </a:xfrm>
          <a:prstGeom prst="rect">
            <a:avLst/>
          </a:prstGeom>
          <a:noFill/>
          <a:ln w="9525" algn="ctr">
            <a:noFill/>
            <a:miter lim="800000"/>
            <a:headEnd/>
            <a:tailEnd/>
          </a:ln>
          <a:effectLst/>
        </p:spPr>
        <p:txBody>
          <a:bodyPr>
            <a:spAutoFit/>
          </a:bodyPr>
          <a:lstStyle/>
          <a:p>
            <a:pPr algn="l"/>
            <a:r>
              <a:rPr lang="es-ES" sz="2400" b="1">
                <a:solidFill>
                  <a:srgbClr val="FF0000"/>
                </a:solidFill>
                <a:effectLst>
                  <a:outerShdw blurRad="38100" dist="38100" dir="2700000" algn="tl">
                    <a:srgbClr val="000000"/>
                  </a:outerShdw>
                </a:effectLst>
                <a:latin typeface="Lucida Sans Unicode" pitchFamily="34" charset="0"/>
                <a:sym typeface="Webdings" pitchFamily="18" charset="2"/>
              </a:rPr>
              <a:t></a:t>
            </a:r>
            <a:r>
              <a:rPr lang="es-ES" sz="2400">
                <a:solidFill>
                  <a:schemeClr val="tx2"/>
                </a:solidFill>
                <a:latin typeface="Lucida Sans Unicode" pitchFamily="34" charset="0"/>
              </a:rPr>
              <a:t>Mayor componente es el Compuesto Inorgánico</a:t>
            </a:r>
          </a:p>
          <a:p>
            <a:pPr algn="l"/>
            <a:r>
              <a:rPr lang="es-ES" sz="2400" b="1">
                <a:solidFill>
                  <a:srgbClr val="FF0000"/>
                </a:solidFill>
                <a:effectLst>
                  <a:outerShdw blurRad="38100" dist="38100" dir="2700000" algn="tl">
                    <a:srgbClr val="000000"/>
                  </a:outerShdw>
                </a:effectLst>
                <a:sym typeface="Webdings" pitchFamily="18" charset="2"/>
              </a:rPr>
              <a:t></a:t>
            </a:r>
            <a:r>
              <a:rPr lang="es-ES" sz="2400">
                <a:sym typeface="Webdings" pitchFamily="18" charset="2"/>
              </a:rPr>
              <a:t> </a:t>
            </a:r>
            <a:r>
              <a:rPr lang="es-ES" sz="2400">
                <a:solidFill>
                  <a:schemeClr val="tx2"/>
                </a:solidFill>
                <a:latin typeface="Lucida Sans Unicode" pitchFamily="34" charset="0"/>
                <a:sym typeface="Webdings" pitchFamily="18" charset="2"/>
              </a:rPr>
              <a:t>Vidrio, papel y plástico tienen una gran oportunidad de ahorro en divisas por importaciones de esta materia prima</a:t>
            </a:r>
          </a:p>
          <a:p>
            <a:pPr algn="l"/>
            <a:r>
              <a:rPr lang="es-ES" sz="2400" b="1">
                <a:solidFill>
                  <a:srgbClr val="FF0000"/>
                </a:solidFill>
                <a:effectLst>
                  <a:outerShdw blurRad="38100" dist="38100" dir="2700000" algn="tl">
                    <a:srgbClr val="000000"/>
                  </a:outerShdw>
                </a:effectLst>
                <a:sym typeface="Webdings" pitchFamily="18" charset="2"/>
              </a:rPr>
              <a:t></a:t>
            </a:r>
            <a:r>
              <a:rPr lang="es-ES" sz="2400">
                <a:sym typeface="Webdings" pitchFamily="18" charset="2"/>
              </a:rPr>
              <a:t> </a:t>
            </a:r>
            <a:r>
              <a:rPr lang="es-ES" sz="2400">
                <a:solidFill>
                  <a:schemeClr val="tx2"/>
                </a:solidFill>
                <a:latin typeface="Lucida Sans Unicode" pitchFamily="34" charset="0"/>
                <a:sym typeface="Webdings" pitchFamily="18" charset="2"/>
              </a:rPr>
              <a:t>El ahorro se aproxima a los $68M USD</a:t>
            </a:r>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5" name="Text Box 17"/>
          <p:cNvSpPr txBox="1">
            <a:spLocks noChangeArrowheads="1"/>
          </p:cNvSpPr>
          <p:nvPr/>
        </p:nvSpPr>
        <p:spPr bwMode="auto">
          <a:xfrm>
            <a:off x="1158875" y="1019175"/>
            <a:ext cx="7805738" cy="5362575"/>
          </a:xfrm>
          <a:prstGeom prst="rect">
            <a:avLst/>
          </a:prstGeom>
          <a:noFill/>
          <a:ln w="9525" algn="ctr">
            <a:noFill/>
            <a:miter lim="800000"/>
            <a:headEnd/>
            <a:tailEnd/>
          </a:ln>
          <a:effectLst/>
        </p:spPr>
        <p:txBody>
          <a:bodyPr>
            <a:spAutoFit/>
          </a:bodyPr>
          <a:lstStyle/>
          <a:p>
            <a:pPr marL="342900" indent="-342900">
              <a:lnSpc>
                <a:spcPct val="70000"/>
              </a:lnSpc>
            </a:pPr>
            <a:r>
              <a:rPr lang="es-ES" sz="2800" b="1" u="sng">
                <a:solidFill>
                  <a:schemeClr val="tx2"/>
                </a:solidFill>
                <a:effectLst>
                  <a:outerShdw blurRad="38100" dist="38100" dir="2700000" algn="tl">
                    <a:srgbClr val="000000"/>
                  </a:outerShdw>
                </a:effectLst>
                <a:latin typeface="Lucida Sans Unicode" pitchFamily="34" charset="0"/>
              </a:rPr>
              <a:t>OBJETIVO PRINCIPAL</a:t>
            </a:r>
          </a:p>
          <a:p>
            <a:pPr marL="342900" indent="-342900">
              <a:lnSpc>
                <a:spcPct val="70000"/>
              </a:lnSpc>
            </a:pPr>
            <a:endParaRPr lang="es-ES" sz="2800" b="1" u="sng">
              <a:solidFill>
                <a:schemeClr val="tx2"/>
              </a:solidFill>
              <a:effectLst>
                <a:outerShdw blurRad="38100" dist="38100" dir="2700000" algn="tl">
                  <a:srgbClr val="000000"/>
                </a:outerShdw>
              </a:effectLst>
              <a:latin typeface="Lucida Sans Unicode" pitchFamily="34" charset="0"/>
            </a:endParaRPr>
          </a:p>
          <a:p>
            <a:pPr marL="342900" indent="-342900">
              <a:lnSpc>
                <a:spcPct val="70000"/>
              </a:lnSpc>
            </a:pPr>
            <a:r>
              <a:rPr lang="es-ES" sz="1800">
                <a:solidFill>
                  <a:schemeClr val="tx2"/>
                </a:solidFill>
                <a:latin typeface="Lucida Sans Unicode" pitchFamily="34" charset="0"/>
              </a:rPr>
              <a:t>	</a:t>
            </a:r>
            <a:r>
              <a:rPr lang="es-ES" sz="2400" b="1" i="1">
                <a:solidFill>
                  <a:schemeClr val="tx2"/>
                </a:solidFill>
                <a:latin typeface="Lucida Sans Unicode" pitchFamily="34" charset="0"/>
              </a:rPr>
              <a:t>“Diseñar todos los sistemas administrativos para el correcto funcionamiento y operación de un sistema de reciclaje.”</a:t>
            </a:r>
          </a:p>
          <a:p>
            <a:pPr marL="342900" indent="-342900">
              <a:lnSpc>
                <a:spcPct val="70000"/>
              </a:lnSpc>
            </a:pPr>
            <a:endParaRPr lang="es-ES" sz="2400" b="1" i="1">
              <a:solidFill>
                <a:schemeClr val="tx2"/>
              </a:solidFill>
              <a:latin typeface="Lucida Sans Unicode" pitchFamily="34" charset="0"/>
            </a:endParaRPr>
          </a:p>
          <a:p>
            <a:pPr marL="342900" indent="-342900" algn="l">
              <a:lnSpc>
                <a:spcPct val="120000"/>
              </a:lnSpc>
              <a:buClr>
                <a:schemeClr val="tx2"/>
              </a:buClr>
              <a:buFont typeface="Wingdings" pitchFamily="2" charset="2"/>
              <a:buChar char="ü"/>
            </a:pPr>
            <a:r>
              <a:rPr lang="es-ES" sz="2000">
                <a:solidFill>
                  <a:schemeClr val="tx2"/>
                </a:solidFill>
                <a:latin typeface="Lucida Sans Unicode" pitchFamily="34" charset="0"/>
              </a:rPr>
              <a:t>La tesis contiene tres sistemas generales </a:t>
            </a:r>
          </a:p>
          <a:p>
            <a:pPr marL="342900" indent="-342900" algn="l">
              <a:lnSpc>
                <a:spcPct val="120000"/>
              </a:lnSpc>
              <a:buFontTx/>
              <a:buAutoNum type="arabicPeriod"/>
            </a:pPr>
            <a:r>
              <a:rPr lang="es-ES" sz="2000">
                <a:solidFill>
                  <a:schemeClr val="tx2"/>
                </a:solidFill>
                <a:latin typeface="Lucida Sans Unicode" pitchFamily="34" charset="0"/>
              </a:rPr>
              <a:t>Plan Administrativo de Recursos Humanos </a:t>
            </a:r>
          </a:p>
          <a:p>
            <a:pPr marL="800100" lvl="1" indent="-342900" algn="l">
              <a:lnSpc>
                <a:spcPct val="120000"/>
              </a:lnSpc>
              <a:buFont typeface="Wingdings" pitchFamily="2" charset="2"/>
              <a:buChar char="Ø"/>
            </a:pPr>
            <a:r>
              <a:rPr lang="es-ES" sz="2000">
                <a:solidFill>
                  <a:schemeClr val="tx2"/>
                </a:solidFill>
                <a:latin typeface="Lucida Sans Unicode" pitchFamily="34" charset="0"/>
              </a:rPr>
              <a:t>Interno (capacitación, control)</a:t>
            </a:r>
          </a:p>
          <a:p>
            <a:pPr marL="800100" lvl="1" indent="-342900" algn="l">
              <a:lnSpc>
                <a:spcPct val="120000"/>
              </a:lnSpc>
              <a:buFont typeface="Wingdings" pitchFamily="2" charset="2"/>
              <a:buChar char="Ø"/>
            </a:pPr>
            <a:r>
              <a:rPr lang="es-ES" sz="2000">
                <a:solidFill>
                  <a:schemeClr val="tx2"/>
                </a:solidFill>
                <a:latin typeface="Lucida Sans Unicode" pitchFamily="34" charset="0"/>
              </a:rPr>
              <a:t>Externo (concientización, incentivos)</a:t>
            </a:r>
          </a:p>
          <a:p>
            <a:pPr marL="342900" indent="-342900" algn="l">
              <a:lnSpc>
                <a:spcPct val="120000"/>
              </a:lnSpc>
              <a:buFontTx/>
              <a:buAutoNum type="arabicPeriod" startAt="2"/>
            </a:pPr>
            <a:r>
              <a:rPr lang="es-ES" sz="2000">
                <a:solidFill>
                  <a:schemeClr val="tx2"/>
                </a:solidFill>
                <a:latin typeface="Lucida Sans Unicode" pitchFamily="34" charset="0"/>
              </a:rPr>
              <a:t>Plan Administrativo Financiero</a:t>
            </a:r>
          </a:p>
          <a:p>
            <a:pPr marL="800100" lvl="1" indent="-342900" algn="l">
              <a:lnSpc>
                <a:spcPct val="120000"/>
              </a:lnSpc>
              <a:buFont typeface="Wingdings" pitchFamily="2" charset="2"/>
              <a:buChar char="Ø"/>
            </a:pPr>
            <a:r>
              <a:rPr lang="es-ES" sz="2000">
                <a:solidFill>
                  <a:schemeClr val="tx2"/>
                </a:solidFill>
                <a:latin typeface="Lucida Sans Unicode" pitchFamily="34" charset="0"/>
              </a:rPr>
              <a:t>Determinación costos Plan Operativo y RRHH</a:t>
            </a:r>
          </a:p>
          <a:p>
            <a:pPr marL="800100" lvl="1" indent="-342900" algn="l">
              <a:lnSpc>
                <a:spcPct val="120000"/>
              </a:lnSpc>
              <a:buFont typeface="Wingdings" pitchFamily="2" charset="2"/>
              <a:buChar char="Ø"/>
            </a:pPr>
            <a:r>
              <a:rPr lang="es-ES" sz="2000">
                <a:solidFill>
                  <a:schemeClr val="tx2"/>
                </a:solidFill>
                <a:latin typeface="Lucida Sans Unicode" pitchFamily="34" charset="0"/>
              </a:rPr>
              <a:t>Financiamiento inicial y a lo largo del proyecto</a:t>
            </a:r>
          </a:p>
          <a:p>
            <a:pPr marL="342900" indent="-342900" algn="l">
              <a:lnSpc>
                <a:spcPct val="120000"/>
              </a:lnSpc>
              <a:buFontTx/>
              <a:buAutoNum type="arabicPeriod" startAt="2"/>
            </a:pPr>
            <a:r>
              <a:rPr lang="es-ES" sz="2000">
                <a:solidFill>
                  <a:schemeClr val="tx2"/>
                </a:solidFill>
                <a:latin typeface="Lucida Sans Unicode" pitchFamily="34" charset="0"/>
              </a:rPr>
              <a:t>Plan de Mercadeo</a:t>
            </a:r>
          </a:p>
          <a:p>
            <a:pPr marL="800100" lvl="1" indent="-342900" algn="l">
              <a:lnSpc>
                <a:spcPct val="120000"/>
              </a:lnSpc>
              <a:buFont typeface="Wingdings" pitchFamily="2" charset="2"/>
              <a:buChar char="Ø"/>
            </a:pPr>
            <a:r>
              <a:rPr lang="es-ES" sz="2000">
                <a:solidFill>
                  <a:schemeClr val="tx2"/>
                </a:solidFill>
                <a:latin typeface="Lucida Sans Unicode" pitchFamily="34" charset="0"/>
              </a:rPr>
              <a:t>Identificación del mercado objetivo</a:t>
            </a:r>
          </a:p>
          <a:p>
            <a:pPr marL="800100" lvl="1" indent="-342900" algn="l">
              <a:lnSpc>
                <a:spcPct val="120000"/>
              </a:lnSpc>
              <a:buFont typeface="Wingdings" pitchFamily="2" charset="2"/>
              <a:buChar char="Ø"/>
            </a:pPr>
            <a:r>
              <a:rPr lang="es-ES" sz="2000">
                <a:solidFill>
                  <a:schemeClr val="tx2"/>
                </a:solidFill>
                <a:latin typeface="Lucida Sans Unicode" pitchFamily="34" charset="0"/>
              </a:rPr>
              <a:t>Análisis Costo-Beneficio</a:t>
            </a:r>
          </a:p>
        </p:txBody>
      </p:sp>
      <p:pic>
        <p:nvPicPr>
          <p:cNvPr id="2057" name="Picture 9" descr="recycling"/>
          <p:cNvPicPr>
            <a:picLocks noChangeAspect="1" noChangeArrowheads="1"/>
          </p:cNvPicPr>
          <p:nvPr>
            <p:ph sz="quarter" idx="1"/>
          </p:nvPr>
        </p:nvPicPr>
        <p:blipFill>
          <a:blip r:embed="rId2"/>
          <a:srcRect/>
          <a:stretch>
            <a:fillRect/>
          </a:stretch>
        </p:blipFill>
        <p:spPr>
          <a:xfrm>
            <a:off x="250825" y="188913"/>
            <a:ext cx="1428750" cy="1379537"/>
          </a:xfrm>
          <a:noFill/>
          <a:ln/>
        </p:spPr>
      </p:pic>
      <p:pic>
        <p:nvPicPr>
          <p:cNvPr id="2066" name="Picture 18" descr="check">
            <a:hlinkClick r:id="rId3" action="ppaction://hlinksldjump"/>
          </p:cNvPr>
          <p:cNvPicPr>
            <a:picLocks noChangeAspect="1" noChangeArrowheads="1"/>
          </p:cNvPicPr>
          <p:nvPr>
            <p:ph sz="quarter" idx="2"/>
          </p:nvPr>
        </p:nvPicPr>
        <p:blipFill>
          <a:blip r:embed="rId4"/>
          <a:srcRect/>
          <a:stretch>
            <a:fillRect/>
          </a:stretch>
        </p:blipFill>
        <p:spPr>
          <a:xfrm>
            <a:off x="900113" y="5229225"/>
            <a:ext cx="360362" cy="360363"/>
          </a:xfrm>
          <a:ln/>
        </p:spPr>
      </p:pic>
      <p:pic>
        <p:nvPicPr>
          <p:cNvPr id="2069" name="Picture 21" descr="check">
            <a:hlinkClick r:id="rId5" action="ppaction://hlinksldjump"/>
          </p:cNvPr>
          <p:cNvPicPr>
            <a:picLocks noChangeAspect="1" noChangeArrowheads="1"/>
          </p:cNvPicPr>
          <p:nvPr>
            <p:ph sz="quarter" idx="3"/>
          </p:nvPr>
        </p:nvPicPr>
        <p:blipFill>
          <a:blip r:embed="rId4"/>
          <a:srcRect/>
          <a:stretch>
            <a:fillRect/>
          </a:stretch>
        </p:blipFill>
        <p:spPr>
          <a:xfrm>
            <a:off x="900113" y="4149725"/>
            <a:ext cx="357187" cy="357188"/>
          </a:xfrm>
          <a:ln/>
        </p:spPr>
      </p:pic>
      <p:sp>
        <p:nvSpPr>
          <p:cNvPr id="2059" name="Text Box 11"/>
          <p:cNvSpPr txBox="1">
            <a:spLocks noChangeArrowheads="1"/>
          </p:cNvSpPr>
          <p:nvPr/>
        </p:nvSpPr>
        <p:spPr bwMode="auto">
          <a:xfrm>
            <a:off x="5795963" y="260350"/>
            <a:ext cx="3186112"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ANTECEDENTES </a:t>
            </a:r>
          </a:p>
        </p:txBody>
      </p:sp>
      <p:sp>
        <p:nvSpPr>
          <p:cNvPr id="2060" name="Rectangle 12"/>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pic>
        <p:nvPicPr>
          <p:cNvPr id="2072" name="Picture 24" descr="check">
            <a:hlinkClick r:id="rId6" action="ppaction://hlinksldjump"/>
          </p:cNvPr>
          <p:cNvPicPr>
            <a:picLocks noChangeAspect="1" noChangeArrowheads="1"/>
          </p:cNvPicPr>
          <p:nvPr>
            <p:ph sz="quarter" idx="4"/>
          </p:nvPr>
        </p:nvPicPr>
        <p:blipFill>
          <a:blip r:embed="rId4"/>
          <a:srcRect/>
          <a:stretch>
            <a:fillRect/>
          </a:stretch>
        </p:blipFill>
        <p:spPr>
          <a:xfrm>
            <a:off x="900113" y="3070225"/>
            <a:ext cx="287337" cy="287338"/>
          </a:xfrm>
          <a:ln/>
        </p:spPr>
      </p:pic>
      <p:sp>
        <p:nvSpPr>
          <p:cNvPr id="2075" name="AutoShape 27">
            <a:hlinkClick r:id="rId7" action="ppaction://hlinksldjump" highlightClick="1"/>
          </p:cNvPr>
          <p:cNvSpPr>
            <a:spLocks noChangeArrowheads="1"/>
          </p:cNvSpPr>
          <p:nvPr/>
        </p:nvSpPr>
        <p:spPr bwMode="auto">
          <a:xfrm>
            <a:off x="7740650" y="6237288"/>
            <a:ext cx="863600" cy="466725"/>
          </a:xfrm>
          <a:prstGeom prst="actionButtonEnd">
            <a:avLst/>
          </a:prstGeom>
          <a:solidFill>
            <a:schemeClr val="accent1"/>
          </a:solidFill>
          <a:ln w="38100">
            <a:solidFill>
              <a:schemeClr val="bg2"/>
            </a:solidFill>
            <a:miter lim="800000"/>
            <a:headEnd/>
            <a:tailEnd/>
          </a:ln>
          <a:effectLst/>
        </p:spPr>
        <p:txBody>
          <a:bodyPr anchor="ctr">
            <a:spAutoFit/>
          </a:bodyPr>
          <a:lstStyle/>
          <a:p>
            <a:endParaRPr lang="es-ES"/>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2"/>
          <p:cNvSpPr txBox="1">
            <a:spLocks noChangeArrowheads="1"/>
          </p:cNvSpPr>
          <p:nvPr/>
        </p:nvSpPr>
        <p:spPr bwMode="auto">
          <a:xfrm>
            <a:off x="1330325" y="2349500"/>
            <a:ext cx="6842125" cy="1098550"/>
          </a:xfrm>
          <a:prstGeom prst="rect">
            <a:avLst/>
          </a:prstGeom>
          <a:noFill/>
          <a:ln w="9525">
            <a:noFill/>
            <a:miter lim="800000"/>
            <a:headEnd/>
            <a:tailEnd/>
          </a:ln>
          <a:effectLst/>
        </p:spPr>
        <p:txBody>
          <a:bodyPr>
            <a:spAutoFit/>
          </a:bodyPr>
          <a:lstStyle/>
          <a:p>
            <a:r>
              <a:rPr lang="es-ES" sz="6600" b="1">
                <a:effectLst>
                  <a:outerShdw blurRad="38100" dist="38100" dir="2700000" algn="tl">
                    <a:srgbClr val="000000"/>
                  </a:outerShdw>
                </a:effectLst>
                <a:latin typeface="Lucida Sans Unicode" pitchFamily="34" charset="0"/>
              </a:rPr>
              <a:t>PLAN DE RRHH</a:t>
            </a:r>
          </a:p>
        </p:txBody>
      </p:sp>
      <p:pic>
        <p:nvPicPr>
          <p:cNvPr id="71683" name="Picture 3" descr="recycling"/>
          <p:cNvPicPr>
            <a:picLocks noChangeAspect="1" noChangeArrowheads="1"/>
          </p:cNvPicPr>
          <p:nvPr>
            <p:ph sz="half" idx="1"/>
          </p:nvPr>
        </p:nvPicPr>
        <p:blipFill>
          <a:blip r:embed="rId2"/>
          <a:srcRect/>
          <a:stretch>
            <a:fillRect/>
          </a:stretch>
        </p:blipFill>
        <p:spPr>
          <a:xfrm>
            <a:off x="250825" y="188913"/>
            <a:ext cx="1428750" cy="1379537"/>
          </a:xfrm>
          <a:noFill/>
          <a:ln/>
        </p:spPr>
      </p:pic>
      <p:pic>
        <p:nvPicPr>
          <p:cNvPr id="71684" name="Picture 4"/>
          <p:cNvPicPr>
            <a:picLocks noChangeAspect="1" noChangeArrowheads="1"/>
          </p:cNvPicPr>
          <p:nvPr>
            <p:ph sz="half" idx="2"/>
          </p:nvPr>
        </p:nvPicPr>
        <p:blipFill>
          <a:blip r:embed="rId3"/>
          <a:srcRect/>
          <a:stretch>
            <a:fillRect/>
          </a:stretch>
        </p:blipFill>
        <p:spPr>
          <a:xfrm>
            <a:off x="3563938" y="3500438"/>
            <a:ext cx="2449512" cy="2171700"/>
          </a:xfrm>
          <a:noFill/>
          <a:ln/>
        </p:spPr>
      </p:pic>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recycling"/>
          <p:cNvPicPr>
            <a:picLocks noChangeAspect="1" noChangeArrowheads="1"/>
          </p:cNvPicPr>
          <p:nvPr>
            <p:ph sz="half" idx="1"/>
          </p:nvPr>
        </p:nvPicPr>
        <p:blipFill>
          <a:blip r:embed="rId2"/>
          <a:srcRect/>
          <a:stretch>
            <a:fillRect/>
          </a:stretch>
        </p:blipFill>
        <p:spPr>
          <a:xfrm>
            <a:off x="250825" y="188913"/>
            <a:ext cx="1428750" cy="1379537"/>
          </a:xfrm>
          <a:noFill/>
          <a:ln/>
        </p:spPr>
      </p:pic>
      <p:sp>
        <p:nvSpPr>
          <p:cNvPr id="37891" name="Text Box 3"/>
          <p:cNvSpPr txBox="1">
            <a:spLocks noChangeArrowheads="1"/>
          </p:cNvSpPr>
          <p:nvPr/>
        </p:nvSpPr>
        <p:spPr bwMode="auto">
          <a:xfrm>
            <a:off x="5905500" y="260350"/>
            <a:ext cx="2970213" cy="519113"/>
          </a:xfrm>
          <a:prstGeom prst="rect">
            <a:avLst/>
          </a:prstGeom>
          <a:noFill/>
          <a:ln w="9525">
            <a:noFill/>
            <a:miter lim="800000"/>
            <a:headEnd/>
            <a:tailEnd/>
          </a:ln>
          <a:effectLst/>
        </p:spPr>
        <p:txBody>
          <a:bodyPr wrap="none">
            <a:spAutoFit/>
          </a:bodyPr>
          <a:lstStyle/>
          <a:p>
            <a:r>
              <a:rPr lang="es-ES" sz="2800" b="1">
                <a:solidFill>
                  <a:schemeClr val="tx2"/>
                </a:solidFill>
                <a:effectLst>
                  <a:outerShdw blurRad="38100" dist="38100" dir="2700000" algn="tl">
                    <a:srgbClr val="000000"/>
                  </a:outerShdw>
                </a:effectLst>
                <a:latin typeface="Arial" charset="0"/>
              </a:rPr>
              <a:t>PLAN DE RRHH </a:t>
            </a:r>
          </a:p>
        </p:txBody>
      </p:sp>
      <p:sp>
        <p:nvSpPr>
          <p:cNvPr id="37892" name="Rectangle 4"/>
          <p:cNvSpPr>
            <a:spLocks noChangeArrowheads="1"/>
          </p:cNvSpPr>
          <p:nvPr/>
        </p:nvSpPr>
        <p:spPr bwMode="auto">
          <a:xfrm>
            <a:off x="1835150" y="693738"/>
            <a:ext cx="7129463" cy="142875"/>
          </a:xfrm>
          <a:prstGeom prst="rect">
            <a:avLst/>
          </a:prstGeom>
          <a:gradFill rotWithShape="1">
            <a:gsLst>
              <a:gs pos="0">
                <a:schemeClr val="bg1"/>
              </a:gs>
              <a:gs pos="100000">
                <a:srgbClr val="33CC33"/>
              </a:gs>
            </a:gsLst>
            <a:lin ang="0" scaled="1"/>
          </a:gradFill>
          <a:ln w="9525">
            <a:noFill/>
            <a:miter lim="800000"/>
            <a:headEnd/>
            <a:tailEnd/>
          </a:ln>
          <a:effectLst/>
        </p:spPr>
        <p:txBody>
          <a:bodyPr wrap="none" anchor="ctr"/>
          <a:lstStyle/>
          <a:p>
            <a:endParaRPr lang="es-ES"/>
          </a:p>
        </p:txBody>
      </p:sp>
      <p:pic>
        <p:nvPicPr>
          <p:cNvPr id="37898" name="Picture 10"/>
          <p:cNvPicPr>
            <a:picLocks noChangeAspect="1" noChangeArrowheads="1"/>
          </p:cNvPicPr>
          <p:nvPr>
            <p:ph sz="half" idx="2"/>
          </p:nvPr>
        </p:nvPicPr>
        <p:blipFill>
          <a:blip r:embed="rId3"/>
          <a:srcRect/>
          <a:stretch>
            <a:fillRect/>
          </a:stretch>
        </p:blipFill>
        <p:spPr>
          <a:xfrm>
            <a:off x="755650" y="549275"/>
            <a:ext cx="8135938" cy="2703513"/>
          </a:xfrm>
          <a:noFill/>
          <a:ln/>
        </p:spPr>
      </p:pic>
      <p:sp>
        <p:nvSpPr>
          <p:cNvPr id="37907" name="Text Box 19"/>
          <p:cNvSpPr txBox="1">
            <a:spLocks noChangeArrowheads="1"/>
          </p:cNvSpPr>
          <p:nvPr/>
        </p:nvSpPr>
        <p:spPr bwMode="auto">
          <a:xfrm>
            <a:off x="684213" y="3141663"/>
            <a:ext cx="4751387" cy="457200"/>
          </a:xfrm>
          <a:prstGeom prst="rect">
            <a:avLst/>
          </a:prstGeom>
          <a:noFill/>
          <a:ln w="9525">
            <a:noFill/>
            <a:miter lim="800000"/>
            <a:headEnd/>
            <a:tailEnd/>
          </a:ln>
          <a:effectLst/>
        </p:spPr>
        <p:txBody>
          <a:bodyPr>
            <a:spAutoFit/>
          </a:bodyPr>
          <a:lstStyle/>
          <a:p>
            <a:pPr marL="342900" indent="-342900"/>
            <a:r>
              <a:rPr lang="es-ES" sz="2400" b="1" u="sng">
                <a:solidFill>
                  <a:schemeClr val="tx2"/>
                </a:solidFill>
                <a:effectLst>
                  <a:outerShdw blurRad="38100" dist="38100" dir="2700000" algn="tl">
                    <a:srgbClr val="000000"/>
                  </a:outerShdw>
                </a:effectLst>
                <a:latin typeface="Lucida Sans Unicode" pitchFamily="34" charset="0"/>
              </a:rPr>
              <a:t>Proceso Departamento RRHH</a:t>
            </a:r>
          </a:p>
        </p:txBody>
      </p:sp>
      <p:grpSp>
        <p:nvGrpSpPr>
          <p:cNvPr id="37909" name="Group 21"/>
          <p:cNvGrpSpPr>
            <a:grpSpLocks/>
          </p:cNvGrpSpPr>
          <p:nvPr/>
        </p:nvGrpSpPr>
        <p:grpSpPr bwMode="auto">
          <a:xfrm>
            <a:off x="890588" y="3810000"/>
            <a:ext cx="2241550" cy="2355850"/>
            <a:chOff x="878" y="2296"/>
            <a:chExt cx="1412" cy="1484"/>
          </a:xfrm>
        </p:grpSpPr>
        <p:sp>
          <p:nvSpPr>
            <p:cNvPr id="37901" name="AutoShape 13"/>
            <p:cNvSpPr>
              <a:spLocks noChangeArrowheads="1"/>
            </p:cNvSpPr>
            <p:nvPr/>
          </p:nvSpPr>
          <p:spPr bwMode="auto">
            <a:xfrm>
              <a:off x="1057" y="2296"/>
              <a:ext cx="1119" cy="214"/>
            </a:xfrm>
            <a:prstGeom prst="flowChartProcess">
              <a:avLst/>
            </a:prstGeom>
            <a:gradFill rotWithShape="1">
              <a:gsLst>
                <a:gs pos="0">
                  <a:srgbClr val="FFFFFF"/>
                </a:gs>
                <a:gs pos="100000">
                  <a:schemeClr val="tx2"/>
                </a:gs>
              </a:gsLst>
              <a:path path="shape">
                <a:fillToRect l="50000" t="50000" r="50000" b="50000"/>
              </a:path>
            </a:gradFill>
            <a:ln w="19050" algn="ctr">
              <a:solidFill>
                <a:srgbClr val="99CC00"/>
              </a:solidFill>
              <a:miter lim="800000"/>
              <a:headEnd/>
              <a:tailEnd/>
            </a:ln>
            <a:effectLst/>
          </p:spPr>
          <p:txBody>
            <a:bodyPr wrap="none" anchor="ctr">
              <a:spAutoFit/>
            </a:bodyPr>
            <a:lstStyle/>
            <a:p>
              <a:r>
                <a:rPr lang="es-ES" sz="1500" b="1">
                  <a:solidFill>
                    <a:srgbClr val="000000"/>
                  </a:solidFill>
                  <a:latin typeface="Lucida Sans Unicode" pitchFamily="34" charset="0"/>
                </a:rPr>
                <a:t>RECLUTAMIENTO</a:t>
              </a:r>
            </a:p>
          </p:txBody>
        </p:sp>
        <p:sp>
          <p:nvSpPr>
            <p:cNvPr id="37902" name="AutoShape 14"/>
            <p:cNvSpPr>
              <a:spLocks noChangeArrowheads="1"/>
            </p:cNvSpPr>
            <p:nvPr/>
          </p:nvSpPr>
          <p:spPr bwMode="auto">
            <a:xfrm>
              <a:off x="1066" y="3566"/>
              <a:ext cx="1020" cy="214"/>
            </a:xfrm>
            <a:prstGeom prst="flowChartProcess">
              <a:avLst/>
            </a:prstGeom>
            <a:gradFill rotWithShape="1">
              <a:gsLst>
                <a:gs pos="0">
                  <a:srgbClr val="FFFFFF"/>
                </a:gs>
                <a:gs pos="100000">
                  <a:schemeClr val="tx2"/>
                </a:gs>
              </a:gsLst>
              <a:path path="shape">
                <a:fillToRect l="50000" t="50000" r="50000" b="50000"/>
              </a:path>
            </a:gradFill>
            <a:ln w="19050" algn="ctr">
              <a:solidFill>
                <a:srgbClr val="99CC00"/>
              </a:solidFill>
              <a:miter lim="800000"/>
              <a:headEnd/>
              <a:tailEnd/>
            </a:ln>
            <a:effectLst/>
          </p:spPr>
          <p:txBody>
            <a:bodyPr wrap="none" anchor="ctr">
              <a:spAutoFit/>
            </a:bodyPr>
            <a:lstStyle/>
            <a:p>
              <a:r>
                <a:rPr lang="es-ES" sz="1500" b="1">
                  <a:solidFill>
                    <a:srgbClr val="000000"/>
                  </a:solidFill>
                  <a:latin typeface="Lucida Sans Unicode" pitchFamily="34" charset="0"/>
                </a:rPr>
                <a:t>CAPACITACIÓN</a:t>
              </a:r>
            </a:p>
          </p:txBody>
        </p:sp>
        <p:sp>
          <p:nvSpPr>
            <p:cNvPr id="37903" name="AutoShape 15"/>
            <p:cNvSpPr>
              <a:spLocks noChangeArrowheads="1"/>
            </p:cNvSpPr>
            <p:nvPr/>
          </p:nvSpPr>
          <p:spPr bwMode="auto">
            <a:xfrm>
              <a:off x="878" y="2840"/>
              <a:ext cx="1412" cy="358"/>
            </a:xfrm>
            <a:prstGeom prst="flowChartDecision">
              <a:avLst/>
            </a:prstGeom>
            <a:gradFill rotWithShape="1">
              <a:gsLst>
                <a:gs pos="0">
                  <a:srgbClr val="FFFFFF"/>
                </a:gs>
                <a:gs pos="100000">
                  <a:schemeClr val="tx2"/>
                </a:gs>
              </a:gsLst>
              <a:path path="shape">
                <a:fillToRect l="50000" t="50000" r="50000" b="50000"/>
              </a:path>
            </a:gradFill>
            <a:ln w="19050" algn="ctr">
              <a:solidFill>
                <a:srgbClr val="99CC00"/>
              </a:solidFill>
              <a:miter lim="800000"/>
              <a:headEnd/>
              <a:tailEnd/>
            </a:ln>
            <a:effectLst/>
          </p:spPr>
          <p:txBody>
            <a:bodyPr wrap="none" anchor="ctr">
              <a:spAutoFit/>
            </a:bodyPr>
            <a:lstStyle/>
            <a:p>
              <a:r>
                <a:rPr lang="es-ES" sz="1500" b="1">
                  <a:solidFill>
                    <a:srgbClr val="000000"/>
                  </a:solidFill>
                  <a:latin typeface="Lucida Sans Unicode" pitchFamily="34" charset="0"/>
                </a:rPr>
                <a:t>SELECCIÓN</a:t>
              </a:r>
            </a:p>
          </p:txBody>
        </p:sp>
        <p:sp>
          <p:nvSpPr>
            <p:cNvPr id="37904" name="AutoShape 16"/>
            <p:cNvSpPr>
              <a:spLocks noChangeArrowheads="1"/>
            </p:cNvSpPr>
            <p:nvPr/>
          </p:nvSpPr>
          <p:spPr bwMode="auto">
            <a:xfrm rot="5400000">
              <a:off x="1450" y="2579"/>
              <a:ext cx="308" cy="19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FFF"/>
                </a:gs>
                <a:gs pos="100000">
                  <a:schemeClr val="tx2"/>
                </a:gs>
              </a:gsLst>
              <a:path path="rect">
                <a:fillToRect l="50000" t="50000" r="50000" b="50000"/>
              </a:path>
            </a:gradFill>
            <a:ln w="19050" algn="ctr">
              <a:solidFill>
                <a:schemeClr val="accent1"/>
              </a:solidFill>
              <a:miter lim="800000"/>
              <a:headEnd/>
              <a:tailEnd/>
            </a:ln>
            <a:effectLst/>
          </p:spPr>
          <p:txBody>
            <a:bodyPr anchor="ctr">
              <a:spAutoFit/>
            </a:bodyPr>
            <a:lstStyle/>
            <a:p>
              <a:endParaRPr lang="es-ES"/>
            </a:p>
          </p:txBody>
        </p:sp>
        <p:sp>
          <p:nvSpPr>
            <p:cNvPr id="37908" name="AutoShape 20"/>
            <p:cNvSpPr>
              <a:spLocks noChangeArrowheads="1"/>
            </p:cNvSpPr>
            <p:nvPr/>
          </p:nvSpPr>
          <p:spPr bwMode="auto">
            <a:xfrm rot="5400000">
              <a:off x="1418" y="3259"/>
              <a:ext cx="308" cy="195"/>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gradFill rotWithShape="1">
              <a:gsLst>
                <a:gs pos="0">
                  <a:srgbClr val="FFFFFF"/>
                </a:gs>
                <a:gs pos="100000">
                  <a:schemeClr val="tx2"/>
                </a:gs>
              </a:gsLst>
              <a:path path="rect">
                <a:fillToRect l="50000" t="50000" r="50000" b="50000"/>
              </a:path>
            </a:gradFill>
            <a:ln w="19050" algn="ctr">
              <a:solidFill>
                <a:schemeClr val="accent1"/>
              </a:solidFill>
              <a:miter lim="800000"/>
              <a:headEnd/>
              <a:tailEnd/>
            </a:ln>
            <a:effectLst/>
          </p:spPr>
          <p:txBody>
            <a:bodyPr anchor="ctr">
              <a:spAutoFit/>
            </a:bodyPr>
            <a:lstStyle/>
            <a:p>
              <a:endParaRPr lang="es-ES"/>
            </a:p>
          </p:txBody>
        </p:sp>
      </p:grpSp>
      <p:sp>
        <p:nvSpPr>
          <p:cNvPr id="37911" name="Line 23"/>
          <p:cNvSpPr>
            <a:spLocks noChangeShapeType="1"/>
          </p:cNvSpPr>
          <p:nvPr/>
        </p:nvSpPr>
        <p:spPr bwMode="auto">
          <a:xfrm flipV="1">
            <a:off x="3132138" y="3860800"/>
            <a:ext cx="790575" cy="1008063"/>
          </a:xfrm>
          <a:prstGeom prst="line">
            <a:avLst/>
          </a:prstGeom>
          <a:noFill/>
          <a:ln w="76200">
            <a:solidFill>
              <a:schemeClr val="accent1"/>
            </a:solidFill>
            <a:round/>
            <a:headEnd/>
            <a:tailEnd type="stealth" w="lg" len="sm"/>
          </a:ln>
          <a:effectLst/>
        </p:spPr>
        <p:txBody>
          <a:bodyPr>
            <a:spAutoFit/>
          </a:bodyPr>
          <a:lstStyle/>
          <a:p>
            <a:endParaRPr lang="es-ES"/>
          </a:p>
        </p:txBody>
      </p:sp>
      <p:sp>
        <p:nvSpPr>
          <p:cNvPr id="37912" name="Line 24"/>
          <p:cNvSpPr>
            <a:spLocks noChangeShapeType="1"/>
          </p:cNvSpPr>
          <p:nvPr/>
        </p:nvSpPr>
        <p:spPr bwMode="auto">
          <a:xfrm>
            <a:off x="3132138" y="4868863"/>
            <a:ext cx="647700" cy="1223962"/>
          </a:xfrm>
          <a:prstGeom prst="line">
            <a:avLst/>
          </a:prstGeom>
          <a:noFill/>
          <a:ln w="76200">
            <a:solidFill>
              <a:schemeClr val="accent1"/>
            </a:solidFill>
            <a:round/>
            <a:headEnd/>
            <a:tailEnd type="stealth" w="lg" len="sm"/>
          </a:ln>
          <a:effectLst/>
        </p:spPr>
        <p:txBody>
          <a:bodyPr>
            <a:spAutoFit/>
          </a:bodyPr>
          <a:lstStyle/>
          <a:p>
            <a:endParaRPr lang="es-ES"/>
          </a:p>
        </p:txBody>
      </p:sp>
      <p:sp>
        <p:nvSpPr>
          <p:cNvPr id="37913" name="Text Box 25"/>
          <p:cNvSpPr txBox="1">
            <a:spLocks noChangeArrowheads="1"/>
          </p:cNvSpPr>
          <p:nvPr/>
        </p:nvSpPr>
        <p:spPr bwMode="auto">
          <a:xfrm>
            <a:off x="4067175" y="3644900"/>
            <a:ext cx="2665413" cy="457200"/>
          </a:xfrm>
          <a:prstGeom prst="rect">
            <a:avLst/>
          </a:prstGeom>
          <a:noFill/>
          <a:ln w="9525">
            <a:noFill/>
            <a:miter lim="800000"/>
            <a:headEnd/>
            <a:tailEnd/>
          </a:ln>
          <a:effectLst/>
        </p:spPr>
        <p:txBody>
          <a:bodyPr>
            <a:spAutoFit/>
          </a:bodyPr>
          <a:lstStyle/>
          <a:p>
            <a:pPr marL="342900" indent="-342900" algn="l"/>
            <a:r>
              <a:rPr lang="es-ES" sz="2400" b="1">
                <a:solidFill>
                  <a:schemeClr val="tx2"/>
                </a:solidFill>
                <a:effectLst>
                  <a:outerShdw blurRad="38100" dist="38100" dir="2700000" algn="tl">
                    <a:srgbClr val="000000"/>
                  </a:outerShdw>
                </a:effectLst>
                <a:latin typeface="Lucida Sans Unicode" pitchFamily="34" charset="0"/>
              </a:rPr>
              <a:t>Personal interno</a:t>
            </a:r>
            <a:endParaRPr lang="es-ES">
              <a:solidFill>
                <a:schemeClr val="tx2"/>
              </a:solidFill>
              <a:latin typeface="Lucida Sans Unicode" pitchFamily="34" charset="0"/>
            </a:endParaRPr>
          </a:p>
        </p:txBody>
      </p:sp>
      <p:sp>
        <p:nvSpPr>
          <p:cNvPr id="37914" name="Text Box 26"/>
          <p:cNvSpPr txBox="1">
            <a:spLocks noChangeArrowheads="1"/>
          </p:cNvSpPr>
          <p:nvPr/>
        </p:nvSpPr>
        <p:spPr bwMode="auto">
          <a:xfrm>
            <a:off x="3911600" y="5805488"/>
            <a:ext cx="2676525" cy="457200"/>
          </a:xfrm>
          <a:prstGeom prst="rect">
            <a:avLst/>
          </a:prstGeom>
          <a:noFill/>
          <a:ln w="9525">
            <a:noFill/>
            <a:miter lim="800000"/>
            <a:headEnd/>
            <a:tailEnd/>
          </a:ln>
          <a:effectLst/>
        </p:spPr>
        <p:txBody>
          <a:bodyPr wrap="none">
            <a:spAutoFit/>
          </a:bodyPr>
          <a:lstStyle/>
          <a:p>
            <a:pPr marL="342900" indent="-342900"/>
            <a:r>
              <a:rPr lang="es-ES" sz="2400" b="1">
                <a:solidFill>
                  <a:schemeClr val="tx2"/>
                </a:solidFill>
                <a:effectLst>
                  <a:outerShdw blurRad="38100" dist="38100" dir="2700000" algn="tl">
                    <a:srgbClr val="000000"/>
                  </a:outerShdw>
                </a:effectLst>
                <a:latin typeface="Lucida Sans Unicode" pitchFamily="34" charset="0"/>
              </a:rPr>
              <a:t>Personal externo</a:t>
            </a:r>
          </a:p>
        </p:txBody>
      </p:sp>
      <p:sp>
        <p:nvSpPr>
          <p:cNvPr id="37915" name="AutoShape 27"/>
          <p:cNvSpPr>
            <a:spLocks noChangeArrowheads="1"/>
          </p:cNvSpPr>
          <p:nvPr/>
        </p:nvSpPr>
        <p:spPr bwMode="auto">
          <a:xfrm>
            <a:off x="3563938" y="4076700"/>
            <a:ext cx="2301875" cy="1400175"/>
          </a:xfrm>
          <a:prstGeom prst="cloudCallout">
            <a:avLst>
              <a:gd name="adj1" fmla="val -95588"/>
              <a:gd name="adj2" fmla="val -44898"/>
            </a:avLst>
          </a:prstGeom>
          <a:gradFill rotWithShape="1">
            <a:gsLst>
              <a:gs pos="0">
                <a:schemeClr val="accent1">
                  <a:gamma/>
                  <a:shade val="46275"/>
                  <a:invGamma/>
                </a:schemeClr>
              </a:gs>
              <a:gs pos="100000">
                <a:schemeClr val="accent1"/>
              </a:gs>
            </a:gsLst>
            <a:path path="rect">
              <a:fillToRect l="50000" t="50000" r="50000" b="50000"/>
            </a:path>
          </a:gradFill>
          <a:ln w="9525">
            <a:noFill/>
            <a:round/>
            <a:headEnd/>
            <a:tailEnd/>
          </a:ln>
          <a:effectLst/>
        </p:spPr>
        <p:txBody>
          <a:bodyPr>
            <a:spAutoFit/>
          </a:bodyPr>
          <a:lstStyle/>
          <a:p>
            <a:r>
              <a:rPr lang="es-ES"/>
              <a:t>Termina cuando se presenta un grupo selecto (aprox 3/puesto)</a:t>
            </a:r>
          </a:p>
        </p:txBody>
      </p:sp>
    </p:spTree>
  </p:cSld>
  <p:clrMapOvr>
    <a:masterClrMapping/>
  </p:clrMapOvr>
  <p:transition>
    <p:random/>
  </p:transition>
  <p:timing>
    <p:tnLst>
      <p:par>
        <p:cTn id="1" dur="indefinite" restart="never" nodeType="tmRoot"/>
      </p:par>
    </p:tnLst>
  </p:timing>
</p:sld>
</file>

<file path=ppt/theme/theme1.xml><?xml version="1.0" encoding="utf-8"?>
<a:theme xmlns:a="http://schemas.openxmlformats.org/drawingml/2006/main" name="Capas de cristal">
  <a:themeElements>
    <a:clrScheme name="Capas de cristal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fontScheme name="Capas de cristal">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400" b="0" i="0" u="none" strike="noStrike" cap="none" normalizeH="0" baseline="0" smtClean="0">
            <a:ln>
              <a:noFill/>
            </a:ln>
            <a:solidFill>
              <a:schemeClr val="tx1"/>
            </a:solidFill>
            <a:effectLst/>
            <a:latin typeface="Arial Unicode MS" pitchFamily="34"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 sz="1400" b="0" i="0" u="none" strike="noStrike" cap="none" normalizeH="0" baseline="0" smtClean="0">
            <a:ln>
              <a:noFill/>
            </a:ln>
            <a:solidFill>
              <a:schemeClr val="tx1"/>
            </a:solidFill>
            <a:effectLst/>
            <a:latin typeface="Arial Unicode MS" pitchFamily="34" charset="-128"/>
          </a:defRPr>
        </a:defPPr>
      </a:lstStyle>
    </a:lnDef>
  </a:objectDefaults>
  <a:extraClrSchemeLst>
    <a:extraClrScheme>
      <a:clrScheme name="Capas de cristal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Capas de cristal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Capas de cristal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Capas de cristal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Capas de cristal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Capas de cristal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Capas de cristal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Capas de cristal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Glass Layers</Template>
  <TotalTime>586</TotalTime>
  <Words>1252</Words>
  <Application>Microsoft PowerPoint</Application>
  <PresentationFormat>Presentación en pantalla (4:3)</PresentationFormat>
  <Paragraphs>270</Paragraphs>
  <Slides>29</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29</vt:i4>
      </vt:variant>
    </vt:vector>
  </HeadingPairs>
  <TitlesOfParts>
    <vt:vector size="39" baseType="lpstr">
      <vt:lpstr>Arial</vt:lpstr>
      <vt:lpstr>Arial Black</vt:lpstr>
      <vt:lpstr>Times New Roman</vt:lpstr>
      <vt:lpstr>Wingdings</vt:lpstr>
      <vt:lpstr>Lucida Sans Unicode</vt:lpstr>
      <vt:lpstr>Amazone BT</vt:lpstr>
      <vt:lpstr>Arial Unicode MS</vt:lpstr>
      <vt:lpstr>Webdings</vt:lpstr>
      <vt:lpstr>宋体</vt:lpstr>
      <vt:lpstr>Capas de cristal</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ANTECEDENTES  Tendencias actuales de sistemas de reciclaje Gestión actual de los desechos sólidos en la ciudad de Guayaquil Datos históricos de la recolección de basura en la ciudad de Guayaquil Importación de materia prima sustituible por productos reciclables</dc:title>
  <dc:creator>Meri</dc:creator>
  <cp:lastModifiedBy>Ayudante</cp:lastModifiedBy>
  <cp:revision>33</cp:revision>
  <dcterms:created xsi:type="dcterms:W3CDTF">2004-11-27T04:12:25Z</dcterms:created>
  <dcterms:modified xsi:type="dcterms:W3CDTF">2009-07-15T15:57:51Z</dcterms:modified>
</cp:coreProperties>
</file>