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9" r:id="rId11"/>
    <p:sldId id="271" r:id="rId12"/>
    <p:sldId id="267" r:id="rId13"/>
    <p:sldId id="266" r:id="rId14"/>
    <p:sldId id="270" r:id="rId15"/>
    <p:sldId id="275" r:id="rId16"/>
    <p:sldId id="268" r:id="rId17"/>
    <p:sldId id="272" r:id="rId18"/>
    <p:sldId id="263" r:id="rId19"/>
    <p:sldId id="273" r:id="rId20"/>
    <p:sldId id="274" r:id="rId21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ts val="600"/>
      </a:spcBef>
      <a:spcAft>
        <a:spcPts val="600"/>
      </a:spcAft>
      <a:defRPr sz="20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ctr" rtl="0" fontAlgn="base">
      <a:spcBef>
        <a:spcPts val="600"/>
      </a:spcBef>
      <a:spcAft>
        <a:spcPts val="600"/>
      </a:spcAft>
      <a:defRPr sz="20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ctr" rtl="0" fontAlgn="base">
      <a:spcBef>
        <a:spcPts val="600"/>
      </a:spcBef>
      <a:spcAft>
        <a:spcPts val="600"/>
      </a:spcAft>
      <a:defRPr sz="20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ctr" rtl="0" fontAlgn="base">
      <a:spcBef>
        <a:spcPts val="600"/>
      </a:spcBef>
      <a:spcAft>
        <a:spcPts val="600"/>
      </a:spcAft>
      <a:defRPr sz="20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ctr" rtl="0" fontAlgn="base">
      <a:spcBef>
        <a:spcPts val="600"/>
      </a:spcBef>
      <a:spcAft>
        <a:spcPts val="600"/>
      </a:spcAft>
      <a:defRPr sz="20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6600"/>
    <a:srgbClr val="CCCC00"/>
    <a:srgbClr val="000000"/>
    <a:srgbClr val="B7DBFF"/>
    <a:srgbClr val="FFFF99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32787"/>
    <p:restoredTop sz="90929"/>
  </p:normalViewPr>
  <p:slideViewPr>
    <p:cSldViewPr>
      <p:cViewPr varScale="1">
        <p:scale>
          <a:sx n="99" d="100"/>
          <a:sy n="99" d="100"/>
        </p:scale>
        <p:origin x="-7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6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1026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6147" name="Freeform 1027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6148" name="Arc 1028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149" name="Rectangle 1029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6150" name="Rectangle 103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6151" name="Rectangle 103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152" name="Rectangle 103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153" name="Rectangle 103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CBB7726-6A76-49B7-90D9-80C4B315F02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82773A-6A77-4659-ACBA-AD931B5E471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BFE7A8-1E0C-4B16-AD7C-78E534F4230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CADA8F2-14A6-4F48-AF16-90C1EAC55B2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FE29B-C3E7-4ABC-BC6D-63712B704C1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7FBB34-5559-4C96-AEEF-9FDF2EBAC6B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E493A-6775-47ED-AEFE-DA741BE46F3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D89777-F79B-4DE6-A6C3-27155CA1AC4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659614-BF25-46E3-A99A-A75C7E047D3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9D088-189B-42D9-BF9D-534F93B309F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3BE634-CDE1-4FEC-830B-A5814FD337A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7F1D3-6D81-46CC-A82F-6E9ECE443F6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51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spcAft>
                <a:spcPct val="0"/>
              </a:spcAft>
              <a:defRPr sz="1400" b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spcAft>
                <a:spcPct val="0"/>
              </a:spcAft>
              <a:defRPr sz="1400" b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spcAft>
                <a:spcPct val="0"/>
              </a:spcAft>
              <a:defRPr sz="1400" b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9E61648-E573-4CC6-8FDF-F0F1EFD49C5A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40.jpeg"/><Relationship Id="rId7" Type="http://schemas.openxmlformats.org/officeDocument/2006/relationships/image" Target="../media/image43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2.jpeg"/><Relationship Id="rId5" Type="http://schemas.openxmlformats.org/officeDocument/2006/relationships/oleObject" Target="../embeddings/oleObject5.bin"/><Relationship Id="rId10" Type="http://schemas.openxmlformats.org/officeDocument/2006/relationships/image" Target="../media/image46.jpeg"/><Relationship Id="rId4" Type="http://schemas.openxmlformats.org/officeDocument/2006/relationships/image" Target="../media/image41.jpeg"/><Relationship Id="rId9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8.jpeg"/><Relationship Id="rId7" Type="http://schemas.openxmlformats.org/officeDocument/2006/relationships/image" Target="../media/image5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0.jpeg"/><Relationship Id="rId5" Type="http://schemas.openxmlformats.org/officeDocument/2006/relationships/oleObject" Target="../embeddings/oleObject6.bin"/><Relationship Id="rId4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56.jpeg"/><Relationship Id="rId4" Type="http://schemas.openxmlformats.org/officeDocument/2006/relationships/oleObject" Target="../embeddings/oleObject9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1.pn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file:///C:\WINDOWS.000\Escritorio\TESIS%20GELS\Analisis_02.xls" TargetMode="External"/><Relationship Id="rId2" Type="http://schemas.openxmlformats.org/officeDocument/2006/relationships/hyperlink" Target="Analisis_02.xls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1.wmf"/><Relationship Id="rId4" Type="http://schemas.openxmlformats.org/officeDocument/2006/relationships/image" Target="../media/image7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13" Type="http://schemas.openxmlformats.org/officeDocument/2006/relationships/image" Target="../media/image25.emf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emf"/><Relationship Id="rId11" Type="http://schemas.openxmlformats.org/officeDocument/2006/relationships/image" Target="../media/image23.emf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914400"/>
            <a:ext cx="9144000" cy="3276600"/>
          </a:xfrm>
        </p:spPr>
        <p:txBody>
          <a:bodyPr/>
          <a:lstStyle/>
          <a:p>
            <a:r>
              <a:rPr lang="en-US" sz="4600" b="1">
                <a:solidFill>
                  <a:srgbClr val="FFFF00"/>
                </a:solidFill>
              </a:rPr>
              <a:t>“MEJORAMIENTO DE UN SISTEMA DE LAVADO, SEPARACION Y ESCURRIDO PARA PIEDRA POMEZ”</a:t>
            </a:r>
            <a:endParaRPr lang="es-ES" sz="4600" b="1">
              <a:solidFill>
                <a:srgbClr val="FFFF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6019800"/>
            <a:ext cx="5257800" cy="609600"/>
          </a:xfrm>
        </p:spPr>
        <p:txBody>
          <a:bodyPr/>
          <a:lstStyle/>
          <a:p>
            <a:pPr algn="l"/>
            <a:r>
              <a:rPr lang="en-US" sz="3000" b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Por: Galo Luzuriaga Salcedo</a:t>
            </a:r>
            <a:endParaRPr lang="es-ES" sz="3000" b="1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0" name="Picture 10" descr="D:\GELS\TRANSPORTADOR\REDUCTOR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" y="838200"/>
            <a:ext cx="8458200" cy="5638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grpSp>
        <p:nvGrpSpPr>
          <p:cNvPr id="20498" name="Group 18"/>
          <p:cNvGrpSpPr>
            <a:grpSpLocks/>
          </p:cNvGrpSpPr>
          <p:nvPr/>
        </p:nvGrpSpPr>
        <p:grpSpPr bwMode="auto">
          <a:xfrm>
            <a:off x="514350" y="2054225"/>
            <a:ext cx="8134350" cy="2365375"/>
            <a:chOff x="324" y="1140"/>
            <a:chExt cx="5124" cy="1490"/>
          </a:xfrm>
        </p:grpSpPr>
        <p:pic>
          <p:nvPicPr>
            <p:cNvPr id="20499" name="Picture 19" descr="reductor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4" y="1152"/>
              <a:ext cx="5112" cy="147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0500" name="Text Box 20"/>
            <p:cNvSpPr txBox="1">
              <a:spLocks noChangeArrowheads="1"/>
            </p:cNvSpPr>
            <p:nvPr/>
          </p:nvSpPr>
          <p:spPr bwMode="auto">
            <a:xfrm>
              <a:off x="336" y="1140"/>
              <a:ext cx="5112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400">
                  <a:solidFill>
                    <a:srgbClr val="000000"/>
                  </a:solidFill>
                  <a:effectLst/>
                </a:rPr>
                <a:t>Nomenclatura de DODGE</a:t>
              </a:r>
            </a:p>
          </p:txBody>
        </p:sp>
      </p:grpSp>
      <p:pic>
        <p:nvPicPr>
          <p:cNvPr id="20491" name="Picture 11" descr="reductor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1463" y="914400"/>
            <a:ext cx="3695700" cy="4800600"/>
          </a:xfrm>
          <a:prstGeom prst="rect">
            <a:avLst/>
          </a:prstGeom>
          <a:noFill/>
        </p:spPr>
      </p:pic>
      <p:grpSp>
        <p:nvGrpSpPr>
          <p:cNvPr id="20487" name="Group 7"/>
          <p:cNvGrpSpPr>
            <a:grpSpLocks/>
          </p:cNvGrpSpPr>
          <p:nvPr/>
        </p:nvGrpSpPr>
        <p:grpSpPr bwMode="auto">
          <a:xfrm>
            <a:off x="685800" y="1371600"/>
            <a:ext cx="7772400" cy="4724400"/>
            <a:chOff x="432" y="1056"/>
            <a:chExt cx="4896" cy="2976"/>
          </a:xfrm>
        </p:grpSpPr>
        <p:sp>
          <p:nvSpPr>
            <p:cNvPr id="20488" name="Rectangle 8"/>
            <p:cNvSpPr>
              <a:spLocks noChangeArrowheads="1"/>
            </p:cNvSpPr>
            <p:nvPr/>
          </p:nvSpPr>
          <p:spPr bwMode="auto">
            <a:xfrm>
              <a:off x="432" y="3840"/>
              <a:ext cx="4896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0"/>
                </a:spcBef>
                <a:spcAft>
                  <a:spcPct val="0"/>
                </a:spcAft>
              </a:pPr>
              <a:r>
                <a:rPr lang="es-ES" sz="1800">
                  <a:effectLst>
                    <a:outerShdw blurRad="38100" dist="38100" dir="2700000" algn="tl">
                      <a:srgbClr val="000000"/>
                    </a:outerShdw>
                  </a:effectLst>
                  <a:cs typeface="Times New Roman" pitchFamily="18" charset="0"/>
                </a:rPr>
                <a:t>Tabla XVI    Tabla de Selección de Reductor</a:t>
              </a:r>
            </a:p>
            <a:p>
              <a:pPr algn="l" eaLnBrk="0" hangingPunct="0">
                <a:spcBef>
                  <a:spcPct val="0"/>
                </a:spcBef>
                <a:spcAft>
                  <a:spcPct val="0"/>
                </a:spcAft>
              </a:pPr>
              <a:endParaRPr lang="es-ES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pic>
          <p:nvPicPr>
            <p:cNvPr id="20489" name="Picture 9" descr="reductor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6" y="1056"/>
              <a:ext cx="4848" cy="2746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762000"/>
          </a:xfrm>
        </p:spPr>
        <p:txBody>
          <a:bodyPr/>
          <a:lstStyle/>
          <a:p>
            <a:r>
              <a:rPr lang="en-US" sz="4800" b="1">
                <a:solidFill>
                  <a:srgbClr val="FFFF00"/>
                </a:solidFill>
              </a:rPr>
              <a:t>REDUCTOR</a:t>
            </a:r>
            <a:endParaRPr lang="es-ES" sz="4800" b="1">
              <a:solidFill>
                <a:srgbClr val="FFFF00"/>
              </a:solidFill>
            </a:endParaRPr>
          </a:p>
        </p:txBody>
      </p:sp>
      <p:grpSp>
        <p:nvGrpSpPr>
          <p:cNvPr id="20506" name="Group 26"/>
          <p:cNvGrpSpPr>
            <a:grpSpLocks/>
          </p:cNvGrpSpPr>
          <p:nvPr/>
        </p:nvGrpSpPr>
        <p:grpSpPr bwMode="auto">
          <a:xfrm>
            <a:off x="609600" y="1066800"/>
            <a:ext cx="8043863" cy="5257800"/>
            <a:chOff x="384" y="672"/>
            <a:chExt cx="5067" cy="3312"/>
          </a:xfrm>
        </p:grpSpPr>
        <p:pic>
          <p:nvPicPr>
            <p:cNvPr id="20507" name="Picture 27" descr="reductor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84" y="672"/>
              <a:ext cx="5067" cy="3086"/>
            </a:xfrm>
            <a:prstGeom prst="rect">
              <a:avLst/>
            </a:prstGeom>
            <a:noFill/>
            <a:ln w="28575">
              <a:solidFill>
                <a:srgbClr val="FFFF00"/>
              </a:solidFill>
              <a:miter lim="800000"/>
              <a:headEnd/>
              <a:tailEnd/>
            </a:ln>
          </p:spPr>
        </p:pic>
        <p:sp>
          <p:nvSpPr>
            <p:cNvPr id="20508" name="Text Box 28"/>
            <p:cNvSpPr txBox="1">
              <a:spLocks noChangeArrowheads="1"/>
            </p:cNvSpPr>
            <p:nvPr/>
          </p:nvSpPr>
          <p:spPr bwMode="auto">
            <a:xfrm>
              <a:off x="384" y="3792"/>
              <a:ext cx="5067" cy="192"/>
            </a:xfrm>
            <a:prstGeom prst="rect">
              <a:avLst/>
            </a:prstGeom>
            <a:noFill/>
            <a:ln w="2857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/>
              <a:r>
                <a:rPr lang="en-US" sz="16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Reductor: Esquema con sus Partes Principales</a:t>
              </a:r>
            </a:p>
          </p:txBody>
        </p:sp>
      </p:grpSp>
      <p:pic>
        <p:nvPicPr>
          <p:cNvPr id="20509" name="Picture 29" descr="reductor5.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5825" y="1066800"/>
            <a:ext cx="2290763" cy="529113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9" name="Group 11"/>
          <p:cNvGrpSpPr>
            <a:grpSpLocks/>
          </p:cNvGrpSpPr>
          <p:nvPr/>
        </p:nvGrpSpPr>
        <p:grpSpPr bwMode="auto">
          <a:xfrm>
            <a:off x="304800" y="1943100"/>
            <a:ext cx="8534400" cy="2971800"/>
            <a:chOff x="192" y="1104"/>
            <a:chExt cx="5376" cy="1872"/>
          </a:xfrm>
        </p:grpSpPr>
        <p:pic>
          <p:nvPicPr>
            <p:cNvPr id="22540" name="Picture 12" descr="GENERAL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2" y="1104"/>
              <a:ext cx="5376" cy="1584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miter lim="800000"/>
              <a:headEnd/>
              <a:tailEnd/>
            </a:ln>
          </p:spPr>
        </p:pic>
        <p:sp>
          <p:nvSpPr>
            <p:cNvPr id="22541" name="Text Box 13"/>
            <p:cNvSpPr txBox="1">
              <a:spLocks noChangeArrowheads="1"/>
            </p:cNvSpPr>
            <p:nvPr/>
          </p:nvSpPr>
          <p:spPr bwMode="auto">
            <a:xfrm>
              <a:off x="192" y="2736"/>
              <a:ext cx="5375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s-ES" sz="1800" noProof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Rodillos.- Disposición Típica</a:t>
              </a:r>
              <a:endParaRPr lang="en-US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22542" name="Group 14"/>
          <p:cNvGrpSpPr>
            <a:grpSpLocks/>
          </p:cNvGrpSpPr>
          <p:nvPr/>
        </p:nvGrpSpPr>
        <p:grpSpPr bwMode="auto">
          <a:xfrm>
            <a:off x="1619250" y="1371600"/>
            <a:ext cx="5905500" cy="4579938"/>
            <a:chOff x="1032" y="717"/>
            <a:chExt cx="3720" cy="2885"/>
          </a:xfrm>
        </p:grpSpPr>
        <p:pic>
          <p:nvPicPr>
            <p:cNvPr id="22543" name="Picture 15" descr="RODILLO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32" y="717"/>
              <a:ext cx="3696" cy="2885"/>
            </a:xfrm>
            <a:prstGeom prst="rect">
              <a:avLst/>
            </a:prstGeom>
            <a:noFill/>
          </p:spPr>
        </p:pic>
        <p:sp>
          <p:nvSpPr>
            <p:cNvPr id="22544" name="Text Box 16"/>
            <p:cNvSpPr txBox="1">
              <a:spLocks noChangeArrowheads="1"/>
            </p:cNvSpPr>
            <p:nvPr/>
          </p:nvSpPr>
          <p:spPr bwMode="auto">
            <a:xfrm>
              <a:off x="2496" y="768"/>
              <a:ext cx="225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s-ES" noProof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Corte</a:t>
              </a: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de un Rodillo Típico</a:t>
              </a:r>
            </a:p>
          </p:txBody>
        </p:sp>
      </p:grpSp>
      <p:grpSp>
        <p:nvGrpSpPr>
          <p:cNvPr id="22558" name="Group 30"/>
          <p:cNvGrpSpPr>
            <a:grpSpLocks/>
          </p:cNvGrpSpPr>
          <p:nvPr/>
        </p:nvGrpSpPr>
        <p:grpSpPr bwMode="auto">
          <a:xfrm>
            <a:off x="533400" y="1219200"/>
            <a:ext cx="8001000" cy="4876800"/>
            <a:chOff x="288" y="528"/>
            <a:chExt cx="5040" cy="3072"/>
          </a:xfrm>
        </p:grpSpPr>
        <p:sp>
          <p:nvSpPr>
            <p:cNvPr id="22559" name="Rectangle 31"/>
            <p:cNvSpPr>
              <a:spLocks noChangeArrowheads="1"/>
            </p:cNvSpPr>
            <p:nvPr/>
          </p:nvSpPr>
          <p:spPr bwMode="auto">
            <a:xfrm>
              <a:off x="288" y="528"/>
              <a:ext cx="5040" cy="307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560" name="Text Box 32"/>
            <p:cNvSpPr txBox="1">
              <a:spLocks noChangeArrowheads="1"/>
            </p:cNvSpPr>
            <p:nvPr/>
          </p:nvSpPr>
          <p:spPr bwMode="auto">
            <a:xfrm>
              <a:off x="1296" y="3216"/>
              <a:ext cx="316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spcAft>
                  <a:spcPct val="0"/>
                </a:spcAft>
              </a:pPr>
              <a:r>
                <a:rPr lang="es-ES">
                  <a:solidFill>
                    <a:srgbClr val="FF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</a:rPr>
                <a:t>Efecto de Carga Sobre Banda</a:t>
              </a:r>
            </a:p>
            <a:p>
              <a:pPr algn="l" eaLnBrk="0" hangingPunct="0">
                <a:spcBef>
                  <a:spcPct val="0"/>
                </a:spcBef>
                <a:spcAft>
                  <a:spcPct val="0"/>
                </a:spcAft>
              </a:pPr>
              <a:endParaRPr lang="es-ES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grpSp>
          <p:nvGrpSpPr>
            <p:cNvPr id="22561" name="Group 33"/>
            <p:cNvGrpSpPr>
              <a:grpSpLocks/>
            </p:cNvGrpSpPr>
            <p:nvPr/>
          </p:nvGrpSpPr>
          <p:grpSpPr bwMode="auto">
            <a:xfrm>
              <a:off x="336" y="576"/>
              <a:ext cx="4953" cy="2628"/>
              <a:chOff x="336" y="576"/>
              <a:chExt cx="4953" cy="2628"/>
            </a:xfrm>
          </p:grpSpPr>
          <p:pic>
            <p:nvPicPr>
              <p:cNvPr id="22562" name="Picture 34" descr="RODILLOS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120" y="576"/>
                <a:ext cx="2169" cy="2628"/>
              </a:xfrm>
              <a:prstGeom prst="rect">
                <a:avLst/>
              </a:prstGeom>
              <a:noFill/>
            </p:spPr>
          </p:pic>
          <p:pic>
            <p:nvPicPr>
              <p:cNvPr id="22563" name="Picture 35" descr="RODILLOS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36" y="1008"/>
                <a:ext cx="2928" cy="2002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22569" name="Group 41"/>
          <p:cNvGrpSpPr>
            <a:grpSpLocks/>
          </p:cNvGrpSpPr>
          <p:nvPr/>
        </p:nvGrpSpPr>
        <p:grpSpPr bwMode="auto">
          <a:xfrm>
            <a:off x="1485900" y="914400"/>
            <a:ext cx="6172200" cy="5715000"/>
            <a:chOff x="912" y="336"/>
            <a:chExt cx="3936" cy="3792"/>
          </a:xfrm>
        </p:grpSpPr>
        <p:sp>
          <p:nvSpPr>
            <p:cNvPr id="22570" name="Rectangle 42"/>
            <p:cNvSpPr>
              <a:spLocks noChangeArrowheads="1"/>
            </p:cNvSpPr>
            <p:nvPr/>
          </p:nvSpPr>
          <p:spPr bwMode="auto">
            <a:xfrm>
              <a:off x="912" y="336"/>
              <a:ext cx="3936" cy="37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2571" name="Group 43"/>
            <p:cNvGrpSpPr>
              <a:grpSpLocks/>
            </p:cNvGrpSpPr>
            <p:nvPr/>
          </p:nvGrpSpPr>
          <p:grpSpPr bwMode="auto">
            <a:xfrm>
              <a:off x="984" y="384"/>
              <a:ext cx="3792" cy="3696"/>
              <a:chOff x="984" y="384"/>
              <a:chExt cx="3792" cy="3696"/>
            </a:xfrm>
          </p:grpSpPr>
          <p:sp>
            <p:nvSpPr>
              <p:cNvPr id="22572" name="Text Box 44"/>
              <p:cNvSpPr txBox="1">
                <a:spLocks noChangeArrowheads="1"/>
              </p:cNvSpPr>
              <p:nvPr/>
            </p:nvSpPr>
            <p:spPr bwMode="auto">
              <a:xfrm>
                <a:off x="984" y="3408"/>
                <a:ext cx="3792" cy="67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chemeClr val="tx1"/>
                  </a:solidFill>
                  <a:effectLst/>
                  <a:cs typeface="Arial" charset="0"/>
                </a:endParaRPr>
              </a:p>
              <a:p>
                <a:pPr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Arial" charset="0"/>
                  </a:rPr>
                  <a:t>Efecto Angulo de Carga de los Rodillos con la Banda</a:t>
                </a:r>
              </a:p>
              <a:p>
                <a:pPr algn="l" ea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s-ES" b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</p:txBody>
          </p:sp>
          <p:pic>
            <p:nvPicPr>
              <p:cNvPr id="22573" name="Picture 45" descr="RODILLOS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984" y="384"/>
                <a:ext cx="3792" cy="305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762000"/>
          </a:xfrm>
          <a:noFill/>
          <a:ln/>
        </p:spPr>
        <p:txBody>
          <a:bodyPr/>
          <a:lstStyle/>
          <a:p>
            <a:r>
              <a:rPr lang="en-US" sz="4800" b="1">
                <a:solidFill>
                  <a:srgbClr val="FFFF00"/>
                </a:solidFill>
              </a:rPr>
              <a:t>RODILLOS</a:t>
            </a:r>
            <a:endParaRPr lang="es-ES" sz="4800" b="1">
              <a:solidFill>
                <a:srgbClr val="FFFF00"/>
              </a:solidFill>
            </a:endParaRPr>
          </a:p>
        </p:txBody>
      </p:sp>
      <p:grpSp>
        <p:nvGrpSpPr>
          <p:cNvPr id="22574" name="Group 46"/>
          <p:cNvGrpSpPr>
            <a:grpSpLocks/>
          </p:cNvGrpSpPr>
          <p:nvPr/>
        </p:nvGrpSpPr>
        <p:grpSpPr bwMode="auto">
          <a:xfrm>
            <a:off x="1104900" y="1371600"/>
            <a:ext cx="6934200" cy="4114800"/>
            <a:chOff x="696" y="864"/>
            <a:chExt cx="4368" cy="2592"/>
          </a:xfrm>
        </p:grpSpPr>
        <p:sp>
          <p:nvSpPr>
            <p:cNvPr id="22575" name="Rectangle 47"/>
            <p:cNvSpPr>
              <a:spLocks noChangeArrowheads="1"/>
            </p:cNvSpPr>
            <p:nvPr/>
          </p:nvSpPr>
          <p:spPr bwMode="auto">
            <a:xfrm>
              <a:off x="696" y="864"/>
              <a:ext cx="4368" cy="25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2576" name="Group 48"/>
            <p:cNvGrpSpPr>
              <a:grpSpLocks/>
            </p:cNvGrpSpPr>
            <p:nvPr/>
          </p:nvGrpSpPr>
          <p:grpSpPr bwMode="auto">
            <a:xfrm>
              <a:off x="744" y="960"/>
              <a:ext cx="4272" cy="2256"/>
              <a:chOff x="864" y="816"/>
              <a:chExt cx="4272" cy="2256"/>
            </a:xfrm>
          </p:grpSpPr>
          <p:pic>
            <p:nvPicPr>
              <p:cNvPr id="22577" name="Picture 49" descr="RODILLO 1"/>
              <p:cNvPicPr preferRelativeResize="0"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2880" y="816"/>
                <a:ext cx="2160" cy="15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578" name="Text Box 50"/>
              <p:cNvSpPr txBox="1">
                <a:spLocks noChangeArrowheads="1"/>
              </p:cNvSpPr>
              <p:nvPr/>
            </p:nvSpPr>
            <p:spPr bwMode="auto">
              <a:xfrm>
                <a:off x="864" y="2880"/>
                <a:ext cx="427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800">
                    <a:effectLst>
                      <a:outerShdw blurRad="38100" dist="38100" dir="2700000" algn="tl">
                        <a:srgbClr val="000000"/>
                      </a:outerShdw>
                    </a:effectLst>
                    <a:cs typeface="Arial" charset="0"/>
                  </a:rPr>
                  <a:t>Varios Tipos de Rodillos</a:t>
                </a:r>
              </a:p>
              <a:p>
                <a:pPr ea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s-ES" sz="1800"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endParaRPr>
              </a:p>
            </p:txBody>
          </p:sp>
          <p:pic>
            <p:nvPicPr>
              <p:cNvPr id="22579" name="Picture 51" descr="RODILLO 2"/>
              <p:cNvPicPr preferRelativeResize="0">
                <a:picLocks noChangeAspect="1" noChangeArrowheads="1"/>
              </p:cNvPicPr>
              <p:nvPr/>
            </p:nvPicPr>
            <p:blipFill>
              <a:blip r:embed="rId8"/>
              <a:srcRect t="14102"/>
              <a:stretch>
                <a:fillRect/>
              </a:stretch>
            </p:blipFill>
            <p:spPr bwMode="auto">
              <a:xfrm>
                <a:off x="912" y="1595"/>
                <a:ext cx="2544" cy="10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225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225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PA023081"/>
          <p:cNvPicPr>
            <a:picLocks noChangeAspect="1" noChangeArrowheads="1"/>
          </p:cNvPicPr>
          <p:nvPr/>
        </p:nvPicPr>
        <p:blipFill>
          <a:blip r:embed="rId3"/>
          <a:srcRect t="13124"/>
          <a:stretch>
            <a:fillRect/>
          </a:stretch>
        </p:blipFill>
        <p:spPr bwMode="auto">
          <a:xfrm>
            <a:off x="1524000" y="1524000"/>
            <a:ext cx="6248400" cy="4367213"/>
          </a:xfrm>
          <a:prstGeom prst="rect">
            <a:avLst/>
          </a:prstGeom>
          <a:noFill/>
        </p:spPr>
      </p:pic>
      <p:grpSp>
        <p:nvGrpSpPr>
          <p:cNvPr id="17415" name="Group 7"/>
          <p:cNvGrpSpPr>
            <a:grpSpLocks/>
          </p:cNvGrpSpPr>
          <p:nvPr/>
        </p:nvGrpSpPr>
        <p:grpSpPr bwMode="auto">
          <a:xfrm>
            <a:off x="1600200" y="1524000"/>
            <a:ext cx="6096000" cy="4724400"/>
            <a:chOff x="1008" y="1056"/>
            <a:chExt cx="3840" cy="2976"/>
          </a:xfrm>
        </p:grpSpPr>
        <p:sp>
          <p:nvSpPr>
            <p:cNvPr id="17416" name="Rectangle 8"/>
            <p:cNvSpPr>
              <a:spLocks noChangeArrowheads="1"/>
            </p:cNvSpPr>
            <p:nvPr/>
          </p:nvSpPr>
          <p:spPr bwMode="auto">
            <a:xfrm>
              <a:off x="1008" y="1056"/>
              <a:ext cx="3840" cy="2976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17417" name="Group 9"/>
            <p:cNvGrpSpPr>
              <a:grpSpLocks/>
            </p:cNvGrpSpPr>
            <p:nvPr/>
          </p:nvGrpSpPr>
          <p:grpSpPr bwMode="auto">
            <a:xfrm>
              <a:off x="1056" y="1063"/>
              <a:ext cx="3744" cy="2921"/>
              <a:chOff x="1104" y="958"/>
              <a:chExt cx="3505" cy="2779"/>
            </a:xfrm>
          </p:grpSpPr>
          <p:sp>
            <p:nvSpPr>
              <p:cNvPr id="17418" name="Text Box 10"/>
              <p:cNvSpPr txBox="1">
                <a:spLocks noChangeArrowheads="1"/>
              </p:cNvSpPr>
              <p:nvPr/>
            </p:nvSpPr>
            <p:spPr bwMode="auto">
              <a:xfrm>
                <a:off x="1104" y="3360"/>
                <a:ext cx="3505" cy="37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Zaranda de un Sólo Piso</a:t>
                </a:r>
              </a:p>
            </p:txBody>
          </p:sp>
          <p:pic>
            <p:nvPicPr>
              <p:cNvPr id="17419" name="Picture 11" descr="ZARANDA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104" y="958"/>
                <a:ext cx="3504" cy="2403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17420" name="Group 12"/>
          <p:cNvGrpSpPr>
            <a:grpSpLocks/>
          </p:cNvGrpSpPr>
          <p:nvPr/>
        </p:nvGrpSpPr>
        <p:grpSpPr bwMode="auto">
          <a:xfrm>
            <a:off x="685800" y="1125538"/>
            <a:ext cx="7848600" cy="5351462"/>
            <a:chOff x="384" y="709"/>
            <a:chExt cx="4944" cy="3371"/>
          </a:xfrm>
        </p:grpSpPr>
        <p:grpSp>
          <p:nvGrpSpPr>
            <p:cNvPr id="17421" name="Group 13"/>
            <p:cNvGrpSpPr>
              <a:grpSpLocks/>
            </p:cNvGrpSpPr>
            <p:nvPr/>
          </p:nvGrpSpPr>
          <p:grpSpPr bwMode="auto">
            <a:xfrm>
              <a:off x="384" y="709"/>
              <a:ext cx="4944" cy="3371"/>
              <a:chOff x="384" y="709"/>
              <a:chExt cx="4944" cy="3371"/>
            </a:xfrm>
          </p:grpSpPr>
          <p:graphicFrame>
            <p:nvGraphicFramePr>
              <p:cNvPr id="17422" name="Object 14"/>
              <p:cNvGraphicFramePr>
                <a:graphicFrameLocks noChangeAspect="1"/>
              </p:cNvGraphicFramePr>
              <p:nvPr/>
            </p:nvGraphicFramePr>
            <p:xfrm>
              <a:off x="384" y="709"/>
              <a:ext cx="4944" cy="3083"/>
            </p:xfrm>
            <a:graphic>
              <a:graphicData uri="http://schemas.openxmlformats.org/presentationml/2006/ole">
                <p:oleObj spid="_x0000_s17422" r:id="rId5" imgW="3962760" imgH="2581830" progId="Word.Picture.8">
                  <p:embed/>
                </p:oleObj>
              </a:graphicData>
            </a:graphic>
          </p:graphicFrame>
          <p:sp>
            <p:nvSpPr>
              <p:cNvPr id="17423" name="Text Box 15"/>
              <p:cNvSpPr txBox="1">
                <a:spLocks noChangeArrowheads="1"/>
              </p:cNvSpPr>
              <p:nvPr/>
            </p:nvSpPr>
            <p:spPr bwMode="auto">
              <a:xfrm>
                <a:off x="384" y="3792"/>
                <a:ext cx="4944" cy="288"/>
              </a:xfrm>
              <a:prstGeom prst="rect">
                <a:avLst/>
              </a:prstGeom>
              <a:gradFill rotWithShape="0">
                <a:gsLst>
                  <a:gs pos="0">
                    <a:srgbClr val="FFFF99"/>
                  </a:gs>
                  <a:gs pos="100000">
                    <a:srgbClr val="FFCC99"/>
                  </a:gs>
                </a:gsLst>
                <a:path path="rect">
                  <a:fillToRect r="100000" b="100000"/>
                </a:path>
              </a:gra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>
                    <a:solidFill>
                      <a:srgbClr val="080808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Realizando Labor de Zarandeo</a:t>
                </a:r>
              </a:p>
            </p:txBody>
          </p:sp>
        </p:grpSp>
        <p:sp>
          <p:nvSpPr>
            <p:cNvPr id="17424" name="Rectangle 16"/>
            <p:cNvSpPr>
              <a:spLocks noChangeArrowheads="1"/>
            </p:cNvSpPr>
            <p:nvPr/>
          </p:nvSpPr>
          <p:spPr bwMode="auto">
            <a:xfrm>
              <a:off x="384" y="709"/>
              <a:ext cx="4944" cy="3371"/>
            </a:xfrm>
            <a:prstGeom prst="rect">
              <a:avLst/>
            </a:prstGeom>
            <a:noFill/>
            <a:ln w="2857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7425" name="Group 17"/>
          <p:cNvGrpSpPr>
            <a:grpSpLocks/>
          </p:cNvGrpSpPr>
          <p:nvPr/>
        </p:nvGrpSpPr>
        <p:grpSpPr bwMode="auto">
          <a:xfrm>
            <a:off x="1752600" y="1066800"/>
            <a:ext cx="5600700" cy="5562600"/>
            <a:chOff x="1344" y="839"/>
            <a:chExt cx="3072" cy="3145"/>
          </a:xfrm>
        </p:grpSpPr>
        <p:pic>
          <p:nvPicPr>
            <p:cNvPr id="17426" name="Picture 18" descr="MALLA4"/>
            <p:cNvPicPr>
              <a:picLocks noChangeAspect="1" noChangeArrowheads="1"/>
            </p:cNvPicPr>
            <p:nvPr/>
          </p:nvPicPr>
          <p:blipFill>
            <a:blip r:embed="rId6"/>
            <a:srcRect t="6462" b="4616"/>
            <a:stretch>
              <a:fillRect/>
            </a:stretch>
          </p:blipFill>
          <p:spPr bwMode="auto">
            <a:xfrm>
              <a:off x="1344" y="839"/>
              <a:ext cx="3072" cy="2857"/>
            </a:xfrm>
            <a:prstGeom prst="rect">
              <a:avLst/>
            </a:prstGeom>
            <a:noFill/>
            <a:ln w="28575">
              <a:solidFill>
                <a:srgbClr val="080808"/>
              </a:solidFill>
              <a:miter lim="800000"/>
              <a:headEnd/>
              <a:tailEnd/>
            </a:ln>
          </p:spPr>
        </p:pic>
        <p:sp>
          <p:nvSpPr>
            <p:cNvPr id="17427" name="Text Box 19"/>
            <p:cNvSpPr txBox="1">
              <a:spLocks noChangeArrowheads="1"/>
            </p:cNvSpPr>
            <p:nvPr/>
          </p:nvSpPr>
          <p:spPr bwMode="auto">
            <a:xfrm>
              <a:off x="1344" y="3696"/>
              <a:ext cx="30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Malla:  Z- Slot Z</a:t>
              </a:r>
            </a:p>
          </p:txBody>
        </p:sp>
      </p:grpSp>
      <p:grpSp>
        <p:nvGrpSpPr>
          <p:cNvPr id="17428" name="Group 20"/>
          <p:cNvGrpSpPr>
            <a:grpSpLocks/>
          </p:cNvGrpSpPr>
          <p:nvPr/>
        </p:nvGrpSpPr>
        <p:grpSpPr bwMode="auto">
          <a:xfrm>
            <a:off x="1066800" y="990600"/>
            <a:ext cx="7010400" cy="5638800"/>
            <a:chOff x="768" y="480"/>
            <a:chExt cx="4224" cy="3456"/>
          </a:xfrm>
        </p:grpSpPr>
        <p:pic>
          <p:nvPicPr>
            <p:cNvPr id="17429" name="Picture 21" descr="MALLA5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768" y="480"/>
              <a:ext cx="4224" cy="3177"/>
            </a:xfrm>
            <a:prstGeom prst="rect">
              <a:avLst/>
            </a:prstGeom>
            <a:noFill/>
            <a:ln w="28575">
              <a:solidFill>
                <a:srgbClr val="080808"/>
              </a:solidFill>
              <a:miter lim="800000"/>
              <a:headEnd/>
              <a:tailEnd/>
            </a:ln>
          </p:spPr>
        </p:pic>
        <p:sp>
          <p:nvSpPr>
            <p:cNvPr id="17430" name="Text Box 22"/>
            <p:cNvSpPr txBox="1">
              <a:spLocks noChangeArrowheads="1"/>
            </p:cNvSpPr>
            <p:nvPr/>
          </p:nvSpPr>
          <p:spPr bwMode="auto">
            <a:xfrm>
              <a:off x="768" y="3648"/>
              <a:ext cx="4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Medición de Malla (Interior)</a:t>
              </a:r>
            </a:p>
          </p:txBody>
        </p:sp>
      </p:grpSp>
      <p:grpSp>
        <p:nvGrpSpPr>
          <p:cNvPr id="17431" name="Group 23"/>
          <p:cNvGrpSpPr>
            <a:grpSpLocks/>
          </p:cNvGrpSpPr>
          <p:nvPr/>
        </p:nvGrpSpPr>
        <p:grpSpPr bwMode="auto">
          <a:xfrm>
            <a:off x="2903538" y="838200"/>
            <a:ext cx="3344862" cy="6019800"/>
            <a:chOff x="1835" y="144"/>
            <a:chExt cx="2101" cy="3888"/>
          </a:xfrm>
        </p:grpSpPr>
        <p:pic>
          <p:nvPicPr>
            <p:cNvPr id="17432" name="Picture 24" descr="alambre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835" y="144"/>
              <a:ext cx="2089" cy="3408"/>
            </a:xfrm>
            <a:prstGeom prst="rect">
              <a:avLst/>
            </a:prstGeom>
            <a:noFill/>
            <a:ln w="28575">
              <a:solidFill>
                <a:srgbClr val="080808"/>
              </a:solidFill>
              <a:miter lim="800000"/>
              <a:headEnd/>
              <a:tailEnd/>
            </a:ln>
          </p:spPr>
        </p:pic>
        <p:sp>
          <p:nvSpPr>
            <p:cNvPr id="17433" name="Text Box 25"/>
            <p:cNvSpPr txBox="1">
              <a:spLocks noChangeArrowheads="1"/>
            </p:cNvSpPr>
            <p:nvPr/>
          </p:nvSpPr>
          <p:spPr bwMode="auto">
            <a:xfrm>
              <a:off x="1848" y="3552"/>
              <a:ext cx="208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Calibres de Alambre en décimas de pulgadas</a:t>
              </a:r>
            </a:p>
          </p:txBody>
        </p:sp>
      </p:grpSp>
      <p:grpSp>
        <p:nvGrpSpPr>
          <p:cNvPr id="17434" name="Group 26"/>
          <p:cNvGrpSpPr>
            <a:grpSpLocks/>
          </p:cNvGrpSpPr>
          <p:nvPr/>
        </p:nvGrpSpPr>
        <p:grpSpPr bwMode="auto">
          <a:xfrm>
            <a:off x="1219200" y="981075"/>
            <a:ext cx="6705600" cy="5800725"/>
            <a:chOff x="816" y="378"/>
            <a:chExt cx="4224" cy="3654"/>
          </a:xfrm>
        </p:grpSpPr>
        <p:sp>
          <p:nvSpPr>
            <p:cNvPr id="17435" name="Text Box 27"/>
            <p:cNvSpPr txBox="1">
              <a:spLocks noChangeArrowheads="1"/>
            </p:cNvSpPr>
            <p:nvPr/>
          </p:nvSpPr>
          <p:spPr bwMode="auto">
            <a:xfrm>
              <a:off x="816" y="3744"/>
              <a:ext cx="4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spcAft>
                  <a:spcPct val="0"/>
                </a:spcAft>
              </a:pPr>
              <a:r>
                <a:rPr lang="es-ES"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</a:rPr>
                <a:t>Gancho Tipo 2 con Platina Metálica.</a:t>
              </a:r>
            </a:p>
            <a:p>
              <a:pPr algn="l" eaLnBrk="0" hangingPunct="0">
                <a:spcBef>
                  <a:spcPct val="0"/>
                </a:spcBef>
                <a:spcAft>
                  <a:spcPct val="0"/>
                </a:spcAft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pic>
          <p:nvPicPr>
            <p:cNvPr id="17436" name="Picture 28" descr="gancho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816" y="378"/>
              <a:ext cx="4224" cy="3363"/>
            </a:xfrm>
            <a:prstGeom prst="rect">
              <a:avLst/>
            </a:prstGeom>
            <a:noFill/>
            <a:ln w="28575">
              <a:solidFill>
                <a:srgbClr val="080808"/>
              </a:solidFill>
              <a:miter lim="800000"/>
              <a:headEnd/>
              <a:tailEnd/>
            </a:ln>
          </p:spPr>
        </p:pic>
      </p:grpSp>
      <p:grpSp>
        <p:nvGrpSpPr>
          <p:cNvPr id="17440" name="Group 32"/>
          <p:cNvGrpSpPr>
            <a:grpSpLocks/>
          </p:cNvGrpSpPr>
          <p:nvPr/>
        </p:nvGrpSpPr>
        <p:grpSpPr bwMode="auto">
          <a:xfrm>
            <a:off x="2362200" y="838200"/>
            <a:ext cx="4405313" cy="6019800"/>
            <a:chOff x="1641" y="480"/>
            <a:chExt cx="2477" cy="3264"/>
          </a:xfrm>
        </p:grpSpPr>
        <p:pic>
          <p:nvPicPr>
            <p:cNvPr id="17441" name="Picture 33" descr="ZARADA2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644" y="480"/>
              <a:ext cx="2471" cy="2865"/>
            </a:xfrm>
            <a:prstGeom prst="rect">
              <a:avLst/>
            </a:prstGeom>
            <a:noFill/>
            <a:ln w="28575">
              <a:solidFill>
                <a:srgbClr val="080808"/>
              </a:solidFill>
              <a:miter lim="800000"/>
              <a:headEnd/>
              <a:tailEnd/>
            </a:ln>
          </p:spPr>
        </p:pic>
        <p:sp>
          <p:nvSpPr>
            <p:cNvPr id="17442" name="Text Box 34"/>
            <p:cNvSpPr txBox="1">
              <a:spLocks noChangeArrowheads="1"/>
            </p:cNvSpPr>
            <p:nvPr/>
          </p:nvSpPr>
          <p:spPr bwMode="auto">
            <a:xfrm>
              <a:off x="1641" y="3331"/>
              <a:ext cx="247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Zaranda de 2 Pisos con Mallas Instaladas.</a:t>
              </a:r>
            </a:p>
          </p:txBody>
        </p:sp>
      </p:grpSp>
      <p:grpSp>
        <p:nvGrpSpPr>
          <p:cNvPr id="17775" name="Group 367"/>
          <p:cNvGrpSpPr>
            <a:grpSpLocks/>
          </p:cNvGrpSpPr>
          <p:nvPr/>
        </p:nvGrpSpPr>
        <p:grpSpPr bwMode="auto">
          <a:xfrm>
            <a:off x="228600" y="1614488"/>
            <a:ext cx="8797925" cy="3567112"/>
            <a:chOff x="144" y="1017"/>
            <a:chExt cx="5542" cy="2247"/>
          </a:xfrm>
        </p:grpSpPr>
        <p:grpSp>
          <p:nvGrpSpPr>
            <p:cNvPr id="17776" name="Group 368"/>
            <p:cNvGrpSpPr>
              <a:grpSpLocks/>
            </p:cNvGrpSpPr>
            <p:nvPr/>
          </p:nvGrpSpPr>
          <p:grpSpPr bwMode="auto">
            <a:xfrm>
              <a:off x="144" y="1017"/>
              <a:ext cx="5542" cy="2036"/>
              <a:chOff x="144" y="1017"/>
              <a:chExt cx="5542" cy="2036"/>
            </a:xfrm>
          </p:grpSpPr>
          <p:sp>
            <p:nvSpPr>
              <p:cNvPr id="17777" name="Rectangle 369"/>
              <p:cNvSpPr>
                <a:spLocks noChangeArrowheads="1"/>
              </p:cNvSpPr>
              <p:nvPr/>
            </p:nvSpPr>
            <p:spPr bwMode="auto">
              <a:xfrm>
                <a:off x="149" y="1022"/>
                <a:ext cx="5513" cy="20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778" name="Rectangle 370"/>
              <p:cNvSpPr>
                <a:spLocks noChangeArrowheads="1"/>
              </p:cNvSpPr>
              <p:nvPr/>
            </p:nvSpPr>
            <p:spPr bwMode="auto">
              <a:xfrm>
                <a:off x="1511" y="1046"/>
                <a:ext cx="2185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300">
                    <a:solidFill>
                      <a:srgbClr val="000000"/>
                    </a:solidFill>
                    <a:effectLst/>
                  </a:rPr>
                  <a:t>Capacidad Base - Bc* TPH por pie cuadrado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779" name="Rectangle 371"/>
              <p:cNvSpPr>
                <a:spLocks noChangeArrowheads="1"/>
              </p:cNvSpPr>
              <p:nvPr/>
            </p:nvSpPr>
            <p:spPr bwMode="auto">
              <a:xfrm>
                <a:off x="168" y="1178"/>
                <a:ext cx="5342" cy="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300">
                    <a:solidFill>
                      <a:srgbClr val="000000"/>
                    </a:solidFill>
                    <a:effectLst/>
                  </a:rPr>
                  <a:t>     Estos valores son basados en TPH (alimentados en el piso) por ft2 de abertura de malla (tipo cuadrada)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780" name="Rectangle 372"/>
              <p:cNvSpPr>
                <a:spLocks noChangeArrowheads="1"/>
              </p:cNvSpPr>
              <p:nvPr/>
            </p:nvSpPr>
            <p:spPr bwMode="auto">
              <a:xfrm>
                <a:off x="987" y="1320"/>
                <a:ext cx="3459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300">
                    <a:solidFill>
                      <a:srgbClr val="000000"/>
                    </a:solidFill>
                    <a:effectLst/>
                  </a:rPr>
                  <a:t>(con 25% extra grande, 40% medio, 50% area abierta y 90% eficiencia)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781" name="Rectangle 373"/>
              <p:cNvSpPr>
                <a:spLocks noChangeArrowheads="1"/>
              </p:cNvSpPr>
              <p:nvPr/>
            </p:nvSpPr>
            <p:spPr bwMode="auto">
              <a:xfrm>
                <a:off x="230" y="1516"/>
                <a:ext cx="467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200">
                    <a:solidFill>
                      <a:srgbClr val="000000"/>
                    </a:solidFill>
                    <a:effectLst/>
                  </a:rPr>
                  <a:t>Abertura 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782" name="Rectangle 374"/>
              <p:cNvSpPr>
                <a:spLocks noChangeArrowheads="1"/>
              </p:cNvSpPr>
              <p:nvPr/>
            </p:nvSpPr>
            <p:spPr bwMode="auto">
              <a:xfrm>
                <a:off x="242" y="1638"/>
                <a:ext cx="420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200">
                    <a:solidFill>
                      <a:srgbClr val="000000"/>
                    </a:solidFill>
                    <a:effectLst/>
                  </a:rPr>
                  <a:t>de Malla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783" name="Rectangle 375"/>
              <p:cNvSpPr>
                <a:spLocks noChangeArrowheads="1"/>
              </p:cNvSpPr>
              <p:nvPr/>
            </p:nvSpPr>
            <p:spPr bwMode="auto">
              <a:xfrm>
                <a:off x="772" y="1577"/>
                <a:ext cx="122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200">
                    <a:solidFill>
                      <a:srgbClr val="000000"/>
                    </a:solidFill>
                    <a:effectLst/>
                  </a:rPr>
                  <a:t>Bc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784" name="Rectangle 376"/>
              <p:cNvSpPr>
                <a:spLocks noChangeArrowheads="1"/>
              </p:cNvSpPr>
              <p:nvPr/>
            </p:nvSpPr>
            <p:spPr bwMode="auto">
              <a:xfrm>
                <a:off x="1041" y="1516"/>
                <a:ext cx="467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200">
                    <a:solidFill>
                      <a:srgbClr val="000000"/>
                    </a:solidFill>
                    <a:effectLst/>
                  </a:rPr>
                  <a:t>Abertura 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785" name="Rectangle 377"/>
              <p:cNvSpPr>
                <a:spLocks noChangeArrowheads="1"/>
              </p:cNvSpPr>
              <p:nvPr/>
            </p:nvSpPr>
            <p:spPr bwMode="auto">
              <a:xfrm>
                <a:off x="1053" y="1638"/>
                <a:ext cx="420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200">
                    <a:solidFill>
                      <a:srgbClr val="000000"/>
                    </a:solidFill>
                    <a:effectLst/>
                  </a:rPr>
                  <a:t>de Malla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786" name="Rectangle 378"/>
              <p:cNvSpPr>
                <a:spLocks noChangeArrowheads="1"/>
              </p:cNvSpPr>
              <p:nvPr/>
            </p:nvSpPr>
            <p:spPr bwMode="auto">
              <a:xfrm>
                <a:off x="1638" y="1577"/>
                <a:ext cx="122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200">
                    <a:solidFill>
                      <a:srgbClr val="000000"/>
                    </a:solidFill>
                    <a:effectLst/>
                  </a:rPr>
                  <a:t>Bc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787" name="Rectangle 379"/>
              <p:cNvSpPr>
                <a:spLocks noChangeArrowheads="1"/>
              </p:cNvSpPr>
              <p:nvPr/>
            </p:nvSpPr>
            <p:spPr bwMode="auto">
              <a:xfrm>
                <a:off x="1953" y="1516"/>
                <a:ext cx="467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200">
                    <a:solidFill>
                      <a:srgbClr val="000000"/>
                    </a:solidFill>
                    <a:effectLst/>
                  </a:rPr>
                  <a:t>Abertura 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788" name="Rectangle 380"/>
              <p:cNvSpPr>
                <a:spLocks noChangeArrowheads="1"/>
              </p:cNvSpPr>
              <p:nvPr/>
            </p:nvSpPr>
            <p:spPr bwMode="auto">
              <a:xfrm>
                <a:off x="1965" y="1638"/>
                <a:ext cx="420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200">
                    <a:solidFill>
                      <a:srgbClr val="000000"/>
                    </a:solidFill>
                    <a:effectLst/>
                  </a:rPr>
                  <a:t>de Malla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789" name="Rectangle 381"/>
              <p:cNvSpPr>
                <a:spLocks noChangeArrowheads="1"/>
              </p:cNvSpPr>
              <p:nvPr/>
            </p:nvSpPr>
            <p:spPr bwMode="auto">
              <a:xfrm>
                <a:off x="2476" y="1577"/>
                <a:ext cx="122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200">
                    <a:solidFill>
                      <a:srgbClr val="000000"/>
                    </a:solidFill>
                    <a:effectLst/>
                  </a:rPr>
                  <a:t>Bc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790" name="Rectangle 382"/>
              <p:cNvSpPr>
                <a:spLocks noChangeArrowheads="1"/>
              </p:cNvSpPr>
              <p:nvPr/>
            </p:nvSpPr>
            <p:spPr bwMode="auto">
              <a:xfrm>
                <a:off x="2706" y="1516"/>
                <a:ext cx="604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200">
                    <a:solidFill>
                      <a:srgbClr val="000000"/>
                    </a:solidFill>
                    <a:effectLst/>
                  </a:rPr>
                  <a:t>Abertura de 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791" name="Rectangle 383"/>
              <p:cNvSpPr>
                <a:spLocks noChangeArrowheads="1"/>
              </p:cNvSpPr>
              <p:nvPr/>
            </p:nvSpPr>
            <p:spPr bwMode="auto">
              <a:xfrm>
                <a:off x="2850" y="1638"/>
                <a:ext cx="284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200">
                    <a:solidFill>
                      <a:srgbClr val="000000"/>
                    </a:solidFill>
                    <a:effectLst/>
                  </a:rPr>
                  <a:t>Malla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792" name="Rectangle 384"/>
              <p:cNvSpPr>
                <a:spLocks noChangeArrowheads="1"/>
              </p:cNvSpPr>
              <p:nvPr/>
            </p:nvSpPr>
            <p:spPr bwMode="auto">
              <a:xfrm>
                <a:off x="3337" y="1577"/>
                <a:ext cx="122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200">
                    <a:solidFill>
                      <a:srgbClr val="000000"/>
                    </a:solidFill>
                    <a:effectLst/>
                  </a:rPr>
                  <a:t>Bc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793" name="Rectangle 385"/>
              <p:cNvSpPr>
                <a:spLocks noChangeArrowheads="1"/>
              </p:cNvSpPr>
              <p:nvPr/>
            </p:nvSpPr>
            <p:spPr bwMode="auto">
              <a:xfrm>
                <a:off x="3662" y="1516"/>
                <a:ext cx="604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200">
                    <a:solidFill>
                      <a:srgbClr val="000000"/>
                    </a:solidFill>
                    <a:effectLst/>
                  </a:rPr>
                  <a:t>Abertura de 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794" name="Rectangle 386"/>
              <p:cNvSpPr>
                <a:spLocks noChangeArrowheads="1"/>
              </p:cNvSpPr>
              <p:nvPr/>
            </p:nvSpPr>
            <p:spPr bwMode="auto">
              <a:xfrm>
                <a:off x="3806" y="1638"/>
                <a:ext cx="284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200">
                    <a:solidFill>
                      <a:srgbClr val="000000"/>
                    </a:solidFill>
                    <a:effectLst/>
                  </a:rPr>
                  <a:t>Malla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795" name="Rectangle 387"/>
              <p:cNvSpPr>
                <a:spLocks noChangeArrowheads="1"/>
              </p:cNvSpPr>
              <p:nvPr/>
            </p:nvSpPr>
            <p:spPr bwMode="auto">
              <a:xfrm>
                <a:off x="4420" y="1577"/>
                <a:ext cx="122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200">
                    <a:solidFill>
                      <a:srgbClr val="000000"/>
                    </a:solidFill>
                    <a:effectLst/>
                  </a:rPr>
                  <a:t>Bc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796" name="Rectangle 388"/>
              <p:cNvSpPr>
                <a:spLocks noChangeArrowheads="1"/>
              </p:cNvSpPr>
              <p:nvPr/>
            </p:nvSpPr>
            <p:spPr bwMode="auto">
              <a:xfrm>
                <a:off x="4725" y="1516"/>
                <a:ext cx="604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200">
                    <a:solidFill>
                      <a:srgbClr val="000000"/>
                    </a:solidFill>
                    <a:effectLst/>
                  </a:rPr>
                  <a:t>Abertura de 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797" name="Rectangle 389"/>
              <p:cNvSpPr>
                <a:spLocks noChangeArrowheads="1"/>
              </p:cNvSpPr>
              <p:nvPr/>
            </p:nvSpPr>
            <p:spPr bwMode="auto">
              <a:xfrm>
                <a:off x="4869" y="1638"/>
                <a:ext cx="284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200">
                    <a:solidFill>
                      <a:srgbClr val="000000"/>
                    </a:solidFill>
                    <a:effectLst/>
                  </a:rPr>
                  <a:t>Malla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798" name="Rectangle 390"/>
              <p:cNvSpPr>
                <a:spLocks noChangeArrowheads="1"/>
              </p:cNvSpPr>
              <p:nvPr/>
            </p:nvSpPr>
            <p:spPr bwMode="auto">
              <a:xfrm>
                <a:off x="5432" y="1577"/>
                <a:ext cx="122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200">
                    <a:solidFill>
                      <a:srgbClr val="000000"/>
                    </a:solidFill>
                    <a:effectLst/>
                  </a:rPr>
                  <a:t>Bc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799" name="Rectangle 391"/>
              <p:cNvSpPr>
                <a:spLocks noChangeArrowheads="1"/>
              </p:cNvSpPr>
              <p:nvPr/>
            </p:nvSpPr>
            <p:spPr bwMode="auto">
              <a:xfrm>
                <a:off x="283" y="1819"/>
                <a:ext cx="335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100M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00" name="Rectangle 392"/>
              <p:cNvSpPr>
                <a:spLocks noChangeArrowheads="1"/>
              </p:cNvSpPr>
              <p:nvPr/>
            </p:nvSpPr>
            <p:spPr bwMode="auto">
              <a:xfrm>
                <a:off x="723" y="1819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0.23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01" name="Rectangle 393"/>
              <p:cNvSpPr>
                <a:spLocks noChangeArrowheads="1"/>
              </p:cNvSpPr>
              <p:nvPr/>
            </p:nvSpPr>
            <p:spPr bwMode="auto">
              <a:xfrm>
                <a:off x="1100" y="1819"/>
                <a:ext cx="323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7/32"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02" name="Rectangle 394"/>
              <p:cNvSpPr>
                <a:spLocks noChangeArrowheads="1"/>
              </p:cNvSpPr>
              <p:nvPr/>
            </p:nvSpPr>
            <p:spPr bwMode="auto">
              <a:xfrm>
                <a:off x="1589" y="1819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2.20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03" name="Rectangle 395"/>
              <p:cNvSpPr>
                <a:spLocks noChangeArrowheads="1"/>
              </p:cNvSpPr>
              <p:nvPr/>
            </p:nvSpPr>
            <p:spPr bwMode="auto">
              <a:xfrm>
                <a:off x="1980" y="1819"/>
                <a:ext cx="386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11/16"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04" name="Rectangle 396"/>
              <p:cNvSpPr>
                <a:spLocks noChangeArrowheads="1"/>
              </p:cNvSpPr>
              <p:nvPr/>
            </p:nvSpPr>
            <p:spPr bwMode="auto">
              <a:xfrm>
                <a:off x="2427" y="1819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4.70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05" name="Rectangle 397"/>
              <p:cNvSpPr>
                <a:spLocks noChangeArrowheads="1"/>
              </p:cNvSpPr>
              <p:nvPr/>
            </p:nvSpPr>
            <p:spPr bwMode="auto">
              <a:xfrm>
                <a:off x="2814" y="1819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1-5/8"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06" name="Rectangle 398"/>
              <p:cNvSpPr>
                <a:spLocks noChangeArrowheads="1"/>
              </p:cNvSpPr>
              <p:nvPr/>
            </p:nvSpPr>
            <p:spPr bwMode="auto">
              <a:xfrm>
                <a:off x="3288" y="1819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6.80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07" name="Rectangle 399"/>
              <p:cNvSpPr>
                <a:spLocks noChangeArrowheads="1"/>
              </p:cNvSpPr>
              <p:nvPr/>
            </p:nvSpPr>
            <p:spPr bwMode="auto">
              <a:xfrm>
                <a:off x="3769" y="1819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2-5/8"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08" name="Rectangle 400"/>
              <p:cNvSpPr>
                <a:spLocks noChangeArrowheads="1"/>
              </p:cNvSpPr>
              <p:nvPr/>
            </p:nvSpPr>
            <p:spPr bwMode="auto">
              <a:xfrm>
                <a:off x="4371" y="1819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8.60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09" name="Rectangle 401"/>
              <p:cNvSpPr>
                <a:spLocks noChangeArrowheads="1"/>
              </p:cNvSpPr>
              <p:nvPr/>
            </p:nvSpPr>
            <p:spPr bwMode="auto">
              <a:xfrm>
                <a:off x="4833" y="1819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3-5/8"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10" name="Rectangle 402"/>
              <p:cNvSpPr>
                <a:spLocks noChangeArrowheads="1"/>
              </p:cNvSpPr>
              <p:nvPr/>
            </p:nvSpPr>
            <p:spPr bwMode="auto">
              <a:xfrm>
                <a:off x="5354" y="1819"/>
                <a:ext cx="33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10.50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11" name="Rectangle 403"/>
              <p:cNvSpPr>
                <a:spLocks noChangeArrowheads="1"/>
              </p:cNvSpPr>
              <p:nvPr/>
            </p:nvSpPr>
            <p:spPr bwMode="auto">
              <a:xfrm>
                <a:off x="315" y="1973"/>
                <a:ext cx="274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20M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12" name="Rectangle 404"/>
              <p:cNvSpPr>
                <a:spLocks noChangeArrowheads="1"/>
              </p:cNvSpPr>
              <p:nvPr/>
            </p:nvSpPr>
            <p:spPr bwMode="auto">
              <a:xfrm>
                <a:off x="723" y="1973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0.65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13" name="Rectangle 405"/>
              <p:cNvSpPr>
                <a:spLocks noChangeArrowheads="1"/>
              </p:cNvSpPr>
              <p:nvPr/>
            </p:nvSpPr>
            <p:spPr bwMode="auto">
              <a:xfrm>
                <a:off x="1129" y="1973"/>
                <a:ext cx="2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1/4"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14" name="Rectangle 406"/>
              <p:cNvSpPr>
                <a:spLocks noChangeArrowheads="1"/>
              </p:cNvSpPr>
              <p:nvPr/>
            </p:nvSpPr>
            <p:spPr bwMode="auto">
              <a:xfrm>
                <a:off x="1589" y="1973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2.50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15" name="Rectangle 407"/>
              <p:cNvSpPr>
                <a:spLocks noChangeArrowheads="1"/>
              </p:cNvSpPr>
              <p:nvPr/>
            </p:nvSpPr>
            <p:spPr bwMode="auto">
              <a:xfrm>
                <a:off x="2041" y="1973"/>
                <a:ext cx="2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3/4"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16" name="Rectangle 408"/>
              <p:cNvSpPr>
                <a:spLocks noChangeArrowheads="1"/>
              </p:cNvSpPr>
              <p:nvPr/>
            </p:nvSpPr>
            <p:spPr bwMode="auto">
              <a:xfrm>
                <a:off x="2427" y="1973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4.80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17" name="Rectangle 409"/>
              <p:cNvSpPr>
                <a:spLocks noChangeArrowheads="1"/>
              </p:cNvSpPr>
              <p:nvPr/>
            </p:nvSpPr>
            <p:spPr bwMode="auto">
              <a:xfrm>
                <a:off x="2814" y="1973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1-3/4"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18" name="Rectangle 410"/>
              <p:cNvSpPr>
                <a:spLocks noChangeArrowheads="1"/>
              </p:cNvSpPr>
              <p:nvPr/>
            </p:nvSpPr>
            <p:spPr bwMode="auto">
              <a:xfrm>
                <a:off x="3288" y="1973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7.00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19" name="Rectangle 411"/>
              <p:cNvSpPr>
                <a:spLocks noChangeArrowheads="1"/>
              </p:cNvSpPr>
              <p:nvPr/>
            </p:nvSpPr>
            <p:spPr bwMode="auto">
              <a:xfrm>
                <a:off x="3769" y="1973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2-3/4"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20" name="Rectangle 412"/>
              <p:cNvSpPr>
                <a:spLocks noChangeArrowheads="1"/>
              </p:cNvSpPr>
              <p:nvPr/>
            </p:nvSpPr>
            <p:spPr bwMode="auto">
              <a:xfrm>
                <a:off x="4371" y="1973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8.80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21" name="Rectangle 413"/>
              <p:cNvSpPr>
                <a:spLocks noChangeArrowheads="1"/>
              </p:cNvSpPr>
              <p:nvPr/>
            </p:nvSpPr>
            <p:spPr bwMode="auto">
              <a:xfrm>
                <a:off x="4833" y="1973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3-3/4"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22" name="Rectangle 414"/>
              <p:cNvSpPr>
                <a:spLocks noChangeArrowheads="1"/>
              </p:cNvSpPr>
              <p:nvPr/>
            </p:nvSpPr>
            <p:spPr bwMode="auto">
              <a:xfrm>
                <a:off x="5354" y="1973"/>
                <a:ext cx="33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10.70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23" name="Rectangle 415"/>
              <p:cNvSpPr>
                <a:spLocks noChangeArrowheads="1"/>
              </p:cNvSpPr>
              <p:nvPr/>
            </p:nvSpPr>
            <p:spPr bwMode="auto">
              <a:xfrm>
                <a:off x="315" y="2127"/>
                <a:ext cx="274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10M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24" name="Rectangle 416"/>
              <p:cNvSpPr>
                <a:spLocks noChangeArrowheads="1"/>
              </p:cNvSpPr>
              <p:nvPr/>
            </p:nvSpPr>
            <p:spPr bwMode="auto">
              <a:xfrm>
                <a:off x="723" y="2127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0.99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25" name="Rectangle 417"/>
              <p:cNvSpPr>
                <a:spLocks noChangeArrowheads="1"/>
              </p:cNvSpPr>
              <p:nvPr/>
            </p:nvSpPr>
            <p:spPr bwMode="auto">
              <a:xfrm>
                <a:off x="1100" y="2127"/>
                <a:ext cx="323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5/16"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26" name="Rectangle 418"/>
              <p:cNvSpPr>
                <a:spLocks noChangeArrowheads="1"/>
              </p:cNvSpPr>
              <p:nvPr/>
            </p:nvSpPr>
            <p:spPr bwMode="auto">
              <a:xfrm>
                <a:off x="1589" y="2127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2.75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27" name="Rectangle 419"/>
              <p:cNvSpPr>
                <a:spLocks noChangeArrowheads="1"/>
              </p:cNvSpPr>
              <p:nvPr/>
            </p:nvSpPr>
            <p:spPr bwMode="auto">
              <a:xfrm>
                <a:off x="2041" y="2127"/>
                <a:ext cx="2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7/8"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28" name="Rectangle 420"/>
              <p:cNvSpPr>
                <a:spLocks noChangeArrowheads="1"/>
              </p:cNvSpPr>
              <p:nvPr/>
            </p:nvSpPr>
            <p:spPr bwMode="auto">
              <a:xfrm>
                <a:off x="2427" y="2127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5.10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29" name="Rectangle 421"/>
              <p:cNvSpPr>
                <a:spLocks noChangeArrowheads="1"/>
              </p:cNvSpPr>
              <p:nvPr/>
            </p:nvSpPr>
            <p:spPr bwMode="auto">
              <a:xfrm>
                <a:off x="2814" y="2127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1-7/8"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30" name="Rectangle 422"/>
              <p:cNvSpPr>
                <a:spLocks noChangeArrowheads="1"/>
              </p:cNvSpPr>
              <p:nvPr/>
            </p:nvSpPr>
            <p:spPr bwMode="auto">
              <a:xfrm>
                <a:off x="3288" y="2127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7.25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31" name="Rectangle 423"/>
              <p:cNvSpPr>
                <a:spLocks noChangeArrowheads="1"/>
              </p:cNvSpPr>
              <p:nvPr/>
            </p:nvSpPr>
            <p:spPr bwMode="auto">
              <a:xfrm>
                <a:off x="3769" y="2127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2-7/8"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32" name="Rectangle 424"/>
              <p:cNvSpPr>
                <a:spLocks noChangeArrowheads="1"/>
              </p:cNvSpPr>
              <p:nvPr/>
            </p:nvSpPr>
            <p:spPr bwMode="auto">
              <a:xfrm>
                <a:off x="4371" y="2127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9.00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33" name="Rectangle 425"/>
              <p:cNvSpPr>
                <a:spLocks noChangeArrowheads="1"/>
              </p:cNvSpPr>
              <p:nvPr/>
            </p:nvSpPr>
            <p:spPr bwMode="auto">
              <a:xfrm>
                <a:off x="4833" y="2127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3-7/8"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34" name="Rectangle 426"/>
              <p:cNvSpPr>
                <a:spLocks noChangeArrowheads="1"/>
              </p:cNvSpPr>
              <p:nvPr/>
            </p:nvSpPr>
            <p:spPr bwMode="auto">
              <a:xfrm>
                <a:off x="5354" y="2127"/>
                <a:ext cx="33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10.90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35" name="Rectangle 427"/>
              <p:cNvSpPr>
                <a:spLocks noChangeArrowheads="1"/>
              </p:cNvSpPr>
              <p:nvPr/>
            </p:nvSpPr>
            <p:spPr bwMode="auto">
              <a:xfrm>
                <a:off x="344" y="2281"/>
                <a:ext cx="210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8M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36" name="Rectangle 428"/>
              <p:cNvSpPr>
                <a:spLocks noChangeArrowheads="1"/>
              </p:cNvSpPr>
              <p:nvPr/>
            </p:nvSpPr>
            <p:spPr bwMode="auto">
              <a:xfrm>
                <a:off x="723" y="2281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1.11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37" name="Rectangle 429"/>
              <p:cNvSpPr>
                <a:spLocks noChangeArrowheads="1"/>
              </p:cNvSpPr>
              <p:nvPr/>
            </p:nvSpPr>
            <p:spPr bwMode="auto">
              <a:xfrm>
                <a:off x="1129" y="2281"/>
                <a:ext cx="2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3/8"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38" name="Rectangle 430"/>
              <p:cNvSpPr>
                <a:spLocks noChangeArrowheads="1"/>
              </p:cNvSpPr>
              <p:nvPr/>
            </p:nvSpPr>
            <p:spPr bwMode="auto">
              <a:xfrm>
                <a:off x="1589" y="2281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3.20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39" name="Rectangle 431"/>
              <p:cNvSpPr>
                <a:spLocks noChangeArrowheads="1"/>
              </p:cNvSpPr>
              <p:nvPr/>
            </p:nvSpPr>
            <p:spPr bwMode="auto">
              <a:xfrm>
                <a:off x="2087" y="2281"/>
                <a:ext cx="169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40" name="Rectangle 432"/>
              <p:cNvSpPr>
                <a:spLocks noChangeArrowheads="1"/>
              </p:cNvSpPr>
              <p:nvPr/>
            </p:nvSpPr>
            <p:spPr bwMode="auto">
              <a:xfrm>
                <a:off x="2427" y="2281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5.50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41" name="Rectangle 433"/>
              <p:cNvSpPr>
                <a:spLocks noChangeArrowheads="1"/>
              </p:cNvSpPr>
              <p:nvPr/>
            </p:nvSpPr>
            <p:spPr bwMode="auto">
              <a:xfrm>
                <a:off x="2909" y="2281"/>
                <a:ext cx="169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2"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42" name="Rectangle 434"/>
              <p:cNvSpPr>
                <a:spLocks noChangeArrowheads="1"/>
              </p:cNvSpPr>
              <p:nvPr/>
            </p:nvSpPr>
            <p:spPr bwMode="auto">
              <a:xfrm>
                <a:off x="3288" y="2281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7.50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43" name="Rectangle 435"/>
              <p:cNvSpPr>
                <a:spLocks noChangeArrowheads="1"/>
              </p:cNvSpPr>
              <p:nvPr/>
            </p:nvSpPr>
            <p:spPr bwMode="auto">
              <a:xfrm>
                <a:off x="3865" y="2281"/>
                <a:ext cx="169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3"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44" name="Rectangle 436"/>
              <p:cNvSpPr>
                <a:spLocks noChangeArrowheads="1"/>
              </p:cNvSpPr>
              <p:nvPr/>
            </p:nvSpPr>
            <p:spPr bwMode="auto">
              <a:xfrm>
                <a:off x="4371" y="2281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9.25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45" name="Rectangle 437"/>
              <p:cNvSpPr>
                <a:spLocks noChangeArrowheads="1"/>
              </p:cNvSpPr>
              <p:nvPr/>
            </p:nvSpPr>
            <p:spPr bwMode="auto">
              <a:xfrm>
                <a:off x="4928" y="2281"/>
                <a:ext cx="169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4"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46" name="Rectangle 438"/>
              <p:cNvSpPr>
                <a:spLocks noChangeArrowheads="1"/>
              </p:cNvSpPr>
              <p:nvPr/>
            </p:nvSpPr>
            <p:spPr bwMode="auto">
              <a:xfrm>
                <a:off x="5354" y="2281"/>
                <a:ext cx="33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11.20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47" name="Rectangle 439"/>
              <p:cNvSpPr>
                <a:spLocks noChangeArrowheads="1"/>
              </p:cNvSpPr>
              <p:nvPr/>
            </p:nvSpPr>
            <p:spPr bwMode="auto">
              <a:xfrm>
                <a:off x="344" y="2435"/>
                <a:ext cx="210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7M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48" name="Rectangle 440"/>
              <p:cNvSpPr>
                <a:spLocks noChangeArrowheads="1"/>
              </p:cNvSpPr>
              <p:nvPr/>
            </p:nvSpPr>
            <p:spPr bwMode="auto">
              <a:xfrm>
                <a:off x="723" y="2435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1.24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49" name="Rectangle 441"/>
              <p:cNvSpPr>
                <a:spLocks noChangeArrowheads="1"/>
              </p:cNvSpPr>
              <p:nvPr/>
            </p:nvSpPr>
            <p:spPr bwMode="auto">
              <a:xfrm>
                <a:off x="1100" y="2435"/>
                <a:ext cx="323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7/16"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50" name="Rectangle 442"/>
              <p:cNvSpPr>
                <a:spLocks noChangeArrowheads="1"/>
              </p:cNvSpPr>
              <p:nvPr/>
            </p:nvSpPr>
            <p:spPr bwMode="auto">
              <a:xfrm>
                <a:off x="1589" y="2435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3.50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51" name="Rectangle 443"/>
              <p:cNvSpPr>
                <a:spLocks noChangeArrowheads="1"/>
              </p:cNvSpPr>
              <p:nvPr/>
            </p:nvSpPr>
            <p:spPr bwMode="auto">
              <a:xfrm>
                <a:off x="1992" y="2435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1-1/8"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52" name="Rectangle 444"/>
              <p:cNvSpPr>
                <a:spLocks noChangeArrowheads="1"/>
              </p:cNvSpPr>
              <p:nvPr/>
            </p:nvSpPr>
            <p:spPr bwMode="auto">
              <a:xfrm>
                <a:off x="2427" y="2435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5.80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53" name="Rectangle 445"/>
              <p:cNvSpPr>
                <a:spLocks noChangeArrowheads="1"/>
              </p:cNvSpPr>
              <p:nvPr/>
            </p:nvSpPr>
            <p:spPr bwMode="auto">
              <a:xfrm>
                <a:off x="2814" y="2435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2-1/8"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54" name="Rectangle 446"/>
              <p:cNvSpPr>
                <a:spLocks noChangeArrowheads="1"/>
              </p:cNvSpPr>
              <p:nvPr/>
            </p:nvSpPr>
            <p:spPr bwMode="auto">
              <a:xfrm>
                <a:off x="3288" y="2435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7.70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55" name="Rectangle 447"/>
              <p:cNvSpPr>
                <a:spLocks noChangeArrowheads="1"/>
              </p:cNvSpPr>
              <p:nvPr/>
            </p:nvSpPr>
            <p:spPr bwMode="auto">
              <a:xfrm>
                <a:off x="3769" y="2435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3-1/8"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56" name="Rectangle 448"/>
              <p:cNvSpPr>
                <a:spLocks noChangeArrowheads="1"/>
              </p:cNvSpPr>
              <p:nvPr/>
            </p:nvSpPr>
            <p:spPr bwMode="auto">
              <a:xfrm>
                <a:off x="4371" y="2435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9.50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57" name="Rectangle 449"/>
              <p:cNvSpPr>
                <a:spLocks noChangeArrowheads="1"/>
              </p:cNvSpPr>
              <p:nvPr/>
            </p:nvSpPr>
            <p:spPr bwMode="auto">
              <a:xfrm>
                <a:off x="4833" y="2435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4-1/8"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58" name="Rectangle 450"/>
              <p:cNvSpPr>
                <a:spLocks noChangeArrowheads="1"/>
              </p:cNvSpPr>
              <p:nvPr/>
            </p:nvSpPr>
            <p:spPr bwMode="auto">
              <a:xfrm>
                <a:off x="5354" y="2435"/>
                <a:ext cx="33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11.40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59" name="Rectangle 451"/>
              <p:cNvSpPr>
                <a:spLocks noChangeArrowheads="1"/>
              </p:cNvSpPr>
              <p:nvPr/>
            </p:nvSpPr>
            <p:spPr bwMode="auto">
              <a:xfrm>
                <a:off x="344" y="2589"/>
                <a:ext cx="210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6M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60" name="Rectangle 452"/>
              <p:cNvSpPr>
                <a:spLocks noChangeArrowheads="1"/>
              </p:cNvSpPr>
              <p:nvPr/>
            </p:nvSpPr>
            <p:spPr bwMode="auto">
              <a:xfrm>
                <a:off x="723" y="2589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1.39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61" name="Rectangle 453"/>
              <p:cNvSpPr>
                <a:spLocks noChangeArrowheads="1"/>
              </p:cNvSpPr>
              <p:nvPr/>
            </p:nvSpPr>
            <p:spPr bwMode="auto">
              <a:xfrm>
                <a:off x="1129" y="2589"/>
                <a:ext cx="2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1/2"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62" name="Rectangle 454"/>
              <p:cNvSpPr>
                <a:spLocks noChangeArrowheads="1"/>
              </p:cNvSpPr>
              <p:nvPr/>
            </p:nvSpPr>
            <p:spPr bwMode="auto">
              <a:xfrm>
                <a:off x="1589" y="2589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3.80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63" name="Rectangle 455"/>
              <p:cNvSpPr>
                <a:spLocks noChangeArrowheads="1"/>
              </p:cNvSpPr>
              <p:nvPr/>
            </p:nvSpPr>
            <p:spPr bwMode="auto">
              <a:xfrm>
                <a:off x="1992" y="2589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1-1/4"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64" name="Rectangle 456"/>
              <p:cNvSpPr>
                <a:spLocks noChangeArrowheads="1"/>
              </p:cNvSpPr>
              <p:nvPr/>
            </p:nvSpPr>
            <p:spPr bwMode="auto">
              <a:xfrm>
                <a:off x="2427" y="2589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6.10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65" name="Rectangle 457"/>
              <p:cNvSpPr>
                <a:spLocks noChangeArrowheads="1"/>
              </p:cNvSpPr>
              <p:nvPr/>
            </p:nvSpPr>
            <p:spPr bwMode="auto">
              <a:xfrm>
                <a:off x="2814" y="2589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2-1/4"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66" name="Rectangle 458"/>
              <p:cNvSpPr>
                <a:spLocks noChangeArrowheads="1"/>
              </p:cNvSpPr>
              <p:nvPr/>
            </p:nvSpPr>
            <p:spPr bwMode="auto">
              <a:xfrm>
                <a:off x="3288" y="2589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7.90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67" name="Rectangle 459"/>
              <p:cNvSpPr>
                <a:spLocks noChangeArrowheads="1"/>
              </p:cNvSpPr>
              <p:nvPr/>
            </p:nvSpPr>
            <p:spPr bwMode="auto">
              <a:xfrm>
                <a:off x="3769" y="2589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3-1/4"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68" name="Rectangle 460"/>
              <p:cNvSpPr>
                <a:spLocks noChangeArrowheads="1"/>
              </p:cNvSpPr>
              <p:nvPr/>
            </p:nvSpPr>
            <p:spPr bwMode="auto">
              <a:xfrm>
                <a:off x="4371" y="2589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9.75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69" name="Rectangle 461"/>
              <p:cNvSpPr>
                <a:spLocks noChangeArrowheads="1"/>
              </p:cNvSpPr>
              <p:nvPr/>
            </p:nvSpPr>
            <p:spPr bwMode="auto">
              <a:xfrm>
                <a:off x="4833" y="2589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4-1/8"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70" name="Rectangle 462"/>
              <p:cNvSpPr>
                <a:spLocks noChangeArrowheads="1"/>
              </p:cNvSpPr>
              <p:nvPr/>
            </p:nvSpPr>
            <p:spPr bwMode="auto">
              <a:xfrm>
                <a:off x="5354" y="2589"/>
                <a:ext cx="33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11.60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71" name="Rectangle 463"/>
              <p:cNvSpPr>
                <a:spLocks noChangeArrowheads="1"/>
              </p:cNvSpPr>
              <p:nvPr/>
            </p:nvSpPr>
            <p:spPr bwMode="auto">
              <a:xfrm>
                <a:off x="344" y="2743"/>
                <a:ext cx="210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5M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72" name="Rectangle 464"/>
              <p:cNvSpPr>
                <a:spLocks noChangeArrowheads="1"/>
              </p:cNvSpPr>
              <p:nvPr/>
            </p:nvSpPr>
            <p:spPr bwMode="auto">
              <a:xfrm>
                <a:off x="723" y="2743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1.57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73" name="Rectangle 465"/>
              <p:cNvSpPr>
                <a:spLocks noChangeArrowheads="1"/>
              </p:cNvSpPr>
              <p:nvPr/>
            </p:nvSpPr>
            <p:spPr bwMode="auto">
              <a:xfrm>
                <a:off x="1100" y="2743"/>
                <a:ext cx="323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9/16"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74" name="Rectangle 466"/>
              <p:cNvSpPr>
                <a:spLocks noChangeArrowheads="1"/>
              </p:cNvSpPr>
              <p:nvPr/>
            </p:nvSpPr>
            <p:spPr bwMode="auto">
              <a:xfrm>
                <a:off x="1589" y="2743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4.20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75" name="Rectangle 467"/>
              <p:cNvSpPr>
                <a:spLocks noChangeArrowheads="1"/>
              </p:cNvSpPr>
              <p:nvPr/>
            </p:nvSpPr>
            <p:spPr bwMode="auto">
              <a:xfrm>
                <a:off x="1992" y="2743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1-3/8"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76" name="Rectangle 468"/>
              <p:cNvSpPr>
                <a:spLocks noChangeArrowheads="1"/>
              </p:cNvSpPr>
              <p:nvPr/>
            </p:nvSpPr>
            <p:spPr bwMode="auto">
              <a:xfrm>
                <a:off x="2427" y="2743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6.30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77" name="Rectangle 469"/>
              <p:cNvSpPr>
                <a:spLocks noChangeArrowheads="1"/>
              </p:cNvSpPr>
              <p:nvPr/>
            </p:nvSpPr>
            <p:spPr bwMode="auto">
              <a:xfrm>
                <a:off x="2814" y="2743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2-3/8"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78" name="Rectangle 470"/>
              <p:cNvSpPr>
                <a:spLocks noChangeArrowheads="1"/>
              </p:cNvSpPr>
              <p:nvPr/>
            </p:nvSpPr>
            <p:spPr bwMode="auto">
              <a:xfrm>
                <a:off x="3288" y="2743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8.20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79" name="Rectangle 471"/>
              <p:cNvSpPr>
                <a:spLocks noChangeArrowheads="1"/>
              </p:cNvSpPr>
              <p:nvPr/>
            </p:nvSpPr>
            <p:spPr bwMode="auto">
              <a:xfrm>
                <a:off x="3769" y="2743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3-3/8"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80" name="Rectangle 472"/>
              <p:cNvSpPr>
                <a:spLocks noChangeArrowheads="1"/>
              </p:cNvSpPr>
              <p:nvPr/>
            </p:nvSpPr>
            <p:spPr bwMode="auto">
              <a:xfrm>
                <a:off x="4341" y="2743"/>
                <a:ext cx="33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10.00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81" name="Rectangle 473"/>
              <p:cNvSpPr>
                <a:spLocks noChangeArrowheads="1"/>
              </p:cNvSpPr>
              <p:nvPr/>
            </p:nvSpPr>
            <p:spPr bwMode="auto">
              <a:xfrm>
                <a:off x="4833" y="2743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4-3/8"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82" name="Rectangle 474"/>
              <p:cNvSpPr>
                <a:spLocks noChangeArrowheads="1"/>
              </p:cNvSpPr>
              <p:nvPr/>
            </p:nvSpPr>
            <p:spPr bwMode="auto">
              <a:xfrm>
                <a:off x="5354" y="2743"/>
                <a:ext cx="33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11.80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83" name="Rectangle 475"/>
              <p:cNvSpPr>
                <a:spLocks noChangeArrowheads="1"/>
              </p:cNvSpPr>
              <p:nvPr/>
            </p:nvSpPr>
            <p:spPr bwMode="auto">
              <a:xfrm>
                <a:off x="344" y="2897"/>
                <a:ext cx="210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4M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84" name="Rectangle 476"/>
              <p:cNvSpPr>
                <a:spLocks noChangeArrowheads="1"/>
              </p:cNvSpPr>
              <p:nvPr/>
            </p:nvSpPr>
            <p:spPr bwMode="auto">
              <a:xfrm>
                <a:off x="723" y="2897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1.80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85" name="Rectangle 477"/>
              <p:cNvSpPr>
                <a:spLocks noChangeArrowheads="1"/>
              </p:cNvSpPr>
              <p:nvPr/>
            </p:nvSpPr>
            <p:spPr bwMode="auto">
              <a:xfrm>
                <a:off x="1129" y="2897"/>
                <a:ext cx="2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5/8"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86" name="Rectangle 478"/>
              <p:cNvSpPr>
                <a:spLocks noChangeArrowheads="1"/>
              </p:cNvSpPr>
              <p:nvPr/>
            </p:nvSpPr>
            <p:spPr bwMode="auto">
              <a:xfrm>
                <a:off x="1589" y="2897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4.50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87" name="Rectangle 479"/>
              <p:cNvSpPr>
                <a:spLocks noChangeArrowheads="1"/>
              </p:cNvSpPr>
              <p:nvPr/>
            </p:nvSpPr>
            <p:spPr bwMode="auto">
              <a:xfrm>
                <a:off x="1992" y="2897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1-1/2"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88" name="Rectangle 480"/>
              <p:cNvSpPr>
                <a:spLocks noChangeArrowheads="1"/>
              </p:cNvSpPr>
              <p:nvPr/>
            </p:nvSpPr>
            <p:spPr bwMode="auto">
              <a:xfrm>
                <a:off x="2427" y="2897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6.50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89" name="Rectangle 481"/>
              <p:cNvSpPr>
                <a:spLocks noChangeArrowheads="1"/>
              </p:cNvSpPr>
              <p:nvPr/>
            </p:nvSpPr>
            <p:spPr bwMode="auto">
              <a:xfrm>
                <a:off x="2814" y="2897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2-1/8"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90" name="Rectangle 482"/>
              <p:cNvSpPr>
                <a:spLocks noChangeArrowheads="1"/>
              </p:cNvSpPr>
              <p:nvPr/>
            </p:nvSpPr>
            <p:spPr bwMode="auto">
              <a:xfrm>
                <a:off x="3288" y="2897"/>
                <a:ext cx="271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8.40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91" name="Rectangle 483"/>
              <p:cNvSpPr>
                <a:spLocks noChangeArrowheads="1"/>
              </p:cNvSpPr>
              <p:nvPr/>
            </p:nvSpPr>
            <p:spPr bwMode="auto">
              <a:xfrm>
                <a:off x="3769" y="2897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3-1/2"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92" name="Rectangle 484"/>
              <p:cNvSpPr>
                <a:spLocks noChangeArrowheads="1"/>
              </p:cNvSpPr>
              <p:nvPr/>
            </p:nvSpPr>
            <p:spPr bwMode="auto">
              <a:xfrm>
                <a:off x="4341" y="2897"/>
                <a:ext cx="33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10.25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93" name="Rectangle 485"/>
              <p:cNvSpPr>
                <a:spLocks noChangeArrowheads="1"/>
              </p:cNvSpPr>
              <p:nvPr/>
            </p:nvSpPr>
            <p:spPr bwMode="auto">
              <a:xfrm>
                <a:off x="4833" y="2897"/>
                <a:ext cx="36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4-1/2"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94" name="Rectangle 486"/>
              <p:cNvSpPr>
                <a:spLocks noChangeArrowheads="1"/>
              </p:cNvSpPr>
              <p:nvPr/>
            </p:nvSpPr>
            <p:spPr bwMode="auto">
              <a:xfrm>
                <a:off x="5354" y="2897"/>
                <a:ext cx="332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400">
                    <a:solidFill>
                      <a:srgbClr val="000000"/>
                    </a:solidFill>
                    <a:effectLst/>
                  </a:rPr>
                  <a:t>12.10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895" name="Line 487"/>
              <p:cNvSpPr>
                <a:spLocks noChangeShapeType="1"/>
              </p:cNvSpPr>
              <p:nvPr/>
            </p:nvSpPr>
            <p:spPr bwMode="auto">
              <a:xfrm>
                <a:off x="144" y="1017"/>
                <a:ext cx="1" cy="200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896" name="Rectangle 488"/>
              <p:cNvSpPr>
                <a:spLocks noChangeArrowheads="1"/>
              </p:cNvSpPr>
              <p:nvPr/>
            </p:nvSpPr>
            <p:spPr bwMode="auto">
              <a:xfrm>
                <a:off x="144" y="1017"/>
                <a:ext cx="10" cy="200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897" name="Line 489"/>
              <p:cNvSpPr>
                <a:spLocks noChangeShapeType="1"/>
              </p:cNvSpPr>
              <p:nvPr/>
            </p:nvSpPr>
            <p:spPr bwMode="auto">
              <a:xfrm>
                <a:off x="5654" y="1027"/>
                <a:ext cx="1" cy="199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898" name="Rectangle 490"/>
              <p:cNvSpPr>
                <a:spLocks noChangeArrowheads="1"/>
              </p:cNvSpPr>
              <p:nvPr/>
            </p:nvSpPr>
            <p:spPr bwMode="auto">
              <a:xfrm>
                <a:off x="5654" y="1027"/>
                <a:ext cx="10" cy="199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899" name="Line 491"/>
              <p:cNvSpPr>
                <a:spLocks noChangeShapeType="1"/>
              </p:cNvSpPr>
              <p:nvPr/>
            </p:nvSpPr>
            <p:spPr bwMode="auto">
              <a:xfrm>
                <a:off x="682" y="1445"/>
                <a:ext cx="1" cy="158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00" name="Rectangle 492"/>
              <p:cNvSpPr>
                <a:spLocks noChangeArrowheads="1"/>
              </p:cNvSpPr>
              <p:nvPr/>
            </p:nvSpPr>
            <p:spPr bwMode="auto">
              <a:xfrm>
                <a:off x="682" y="1445"/>
                <a:ext cx="10" cy="158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01" name="Line 493"/>
              <p:cNvSpPr>
                <a:spLocks noChangeShapeType="1"/>
              </p:cNvSpPr>
              <p:nvPr/>
            </p:nvSpPr>
            <p:spPr bwMode="auto">
              <a:xfrm>
                <a:off x="963" y="1445"/>
                <a:ext cx="1" cy="158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02" name="Rectangle 494"/>
              <p:cNvSpPr>
                <a:spLocks noChangeArrowheads="1"/>
              </p:cNvSpPr>
              <p:nvPr/>
            </p:nvSpPr>
            <p:spPr bwMode="auto">
              <a:xfrm>
                <a:off x="963" y="1445"/>
                <a:ext cx="10" cy="158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03" name="Line 495"/>
              <p:cNvSpPr>
                <a:spLocks noChangeShapeType="1"/>
              </p:cNvSpPr>
              <p:nvPr/>
            </p:nvSpPr>
            <p:spPr bwMode="auto">
              <a:xfrm>
                <a:off x="1486" y="1445"/>
                <a:ext cx="1" cy="158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04" name="Rectangle 496"/>
              <p:cNvSpPr>
                <a:spLocks noChangeArrowheads="1"/>
              </p:cNvSpPr>
              <p:nvPr/>
            </p:nvSpPr>
            <p:spPr bwMode="auto">
              <a:xfrm>
                <a:off x="1486" y="1445"/>
                <a:ext cx="10" cy="158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05" name="Line 497"/>
              <p:cNvSpPr>
                <a:spLocks noChangeShapeType="1"/>
              </p:cNvSpPr>
              <p:nvPr/>
            </p:nvSpPr>
            <p:spPr bwMode="auto">
              <a:xfrm>
                <a:off x="1887" y="1445"/>
                <a:ext cx="1" cy="158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06" name="Rectangle 498"/>
              <p:cNvSpPr>
                <a:spLocks noChangeArrowheads="1"/>
              </p:cNvSpPr>
              <p:nvPr/>
            </p:nvSpPr>
            <p:spPr bwMode="auto">
              <a:xfrm>
                <a:off x="1887" y="1445"/>
                <a:ext cx="10" cy="158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07" name="Line 499"/>
              <p:cNvSpPr>
                <a:spLocks noChangeShapeType="1"/>
              </p:cNvSpPr>
              <p:nvPr/>
            </p:nvSpPr>
            <p:spPr bwMode="auto">
              <a:xfrm>
                <a:off x="2386" y="1445"/>
                <a:ext cx="1" cy="158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08" name="Rectangle 500"/>
              <p:cNvSpPr>
                <a:spLocks noChangeArrowheads="1"/>
              </p:cNvSpPr>
              <p:nvPr/>
            </p:nvSpPr>
            <p:spPr bwMode="auto">
              <a:xfrm>
                <a:off x="2386" y="1445"/>
                <a:ext cx="10" cy="158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09" name="Line 501"/>
              <p:cNvSpPr>
                <a:spLocks noChangeShapeType="1"/>
              </p:cNvSpPr>
              <p:nvPr/>
            </p:nvSpPr>
            <p:spPr bwMode="auto">
              <a:xfrm>
                <a:off x="2667" y="1445"/>
                <a:ext cx="1" cy="158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10" name="Rectangle 502"/>
              <p:cNvSpPr>
                <a:spLocks noChangeArrowheads="1"/>
              </p:cNvSpPr>
              <p:nvPr/>
            </p:nvSpPr>
            <p:spPr bwMode="auto">
              <a:xfrm>
                <a:off x="2667" y="1445"/>
                <a:ext cx="10" cy="158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11" name="Line 503"/>
              <p:cNvSpPr>
                <a:spLocks noChangeShapeType="1"/>
              </p:cNvSpPr>
              <p:nvPr/>
            </p:nvSpPr>
            <p:spPr bwMode="auto">
              <a:xfrm>
                <a:off x="3246" y="1445"/>
                <a:ext cx="1" cy="158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12" name="Rectangle 504"/>
              <p:cNvSpPr>
                <a:spLocks noChangeArrowheads="1"/>
              </p:cNvSpPr>
              <p:nvPr/>
            </p:nvSpPr>
            <p:spPr bwMode="auto">
              <a:xfrm>
                <a:off x="3246" y="1445"/>
                <a:ext cx="10" cy="158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13" name="Line 505"/>
              <p:cNvSpPr>
                <a:spLocks noChangeShapeType="1"/>
              </p:cNvSpPr>
              <p:nvPr/>
            </p:nvSpPr>
            <p:spPr bwMode="auto">
              <a:xfrm>
                <a:off x="3527" y="1445"/>
                <a:ext cx="1" cy="158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14" name="Rectangle 506"/>
              <p:cNvSpPr>
                <a:spLocks noChangeArrowheads="1"/>
              </p:cNvSpPr>
              <p:nvPr/>
            </p:nvSpPr>
            <p:spPr bwMode="auto">
              <a:xfrm>
                <a:off x="3527" y="1445"/>
                <a:ext cx="10" cy="158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15" name="Line 507"/>
              <p:cNvSpPr>
                <a:spLocks noChangeShapeType="1"/>
              </p:cNvSpPr>
              <p:nvPr/>
            </p:nvSpPr>
            <p:spPr bwMode="auto">
              <a:xfrm>
                <a:off x="4297" y="1445"/>
                <a:ext cx="1" cy="158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16" name="Rectangle 508"/>
              <p:cNvSpPr>
                <a:spLocks noChangeArrowheads="1"/>
              </p:cNvSpPr>
              <p:nvPr/>
            </p:nvSpPr>
            <p:spPr bwMode="auto">
              <a:xfrm>
                <a:off x="4297" y="1445"/>
                <a:ext cx="10" cy="158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17" name="Line 509"/>
              <p:cNvSpPr>
                <a:spLocks noChangeShapeType="1"/>
              </p:cNvSpPr>
              <p:nvPr/>
            </p:nvSpPr>
            <p:spPr bwMode="auto">
              <a:xfrm>
                <a:off x="4642" y="1445"/>
                <a:ext cx="1" cy="158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18" name="Rectangle 510"/>
              <p:cNvSpPr>
                <a:spLocks noChangeArrowheads="1"/>
              </p:cNvSpPr>
              <p:nvPr/>
            </p:nvSpPr>
            <p:spPr bwMode="auto">
              <a:xfrm>
                <a:off x="4642" y="1445"/>
                <a:ext cx="10" cy="158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19" name="Line 511"/>
              <p:cNvSpPr>
                <a:spLocks noChangeShapeType="1"/>
              </p:cNvSpPr>
              <p:nvPr/>
            </p:nvSpPr>
            <p:spPr bwMode="auto">
              <a:xfrm>
                <a:off x="5310" y="1445"/>
                <a:ext cx="1" cy="158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20" name="Rectangle 512"/>
              <p:cNvSpPr>
                <a:spLocks noChangeArrowheads="1"/>
              </p:cNvSpPr>
              <p:nvPr/>
            </p:nvSpPr>
            <p:spPr bwMode="auto">
              <a:xfrm>
                <a:off x="5310" y="1445"/>
                <a:ext cx="9" cy="158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21" name="Line 513"/>
              <p:cNvSpPr>
                <a:spLocks noChangeShapeType="1"/>
              </p:cNvSpPr>
              <p:nvPr/>
            </p:nvSpPr>
            <p:spPr bwMode="auto">
              <a:xfrm>
                <a:off x="154" y="1017"/>
                <a:ext cx="55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22" name="Rectangle 514"/>
              <p:cNvSpPr>
                <a:spLocks noChangeArrowheads="1"/>
              </p:cNvSpPr>
              <p:nvPr/>
            </p:nvSpPr>
            <p:spPr bwMode="auto">
              <a:xfrm>
                <a:off x="154" y="1017"/>
                <a:ext cx="5510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23" name="Line 515"/>
              <p:cNvSpPr>
                <a:spLocks noChangeShapeType="1"/>
              </p:cNvSpPr>
              <p:nvPr/>
            </p:nvSpPr>
            <p:spPr bwMode="auto">
              <a:xfrm>
                <a:off x="154" y="1435"/>
                <a:ext cx="55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24" name="Rectangle 516"/>
              <p:cNvSpPr>
                <a:spLocks noChangeArrowheads="1"/>
              </p:cNvSpPr>
              <p:nvPr/>
            </p:nvSpPr>
            <p:spPr bwMode="auto">
              <a:xfrm>
                <a:off x="154" y="1435"/>
                <a:ext cx="5510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25" name="Line 517"/>
              <p:cNvSpPr>
                <a:spLocks noChangeShapeType="1"/>
              </p:cNvSpPr>
              <p:nvPr/>
            </p:nvSpPr>
            <p:spPr bwMode="auto">
              <a:xfrm>
                <a:off x="154" y="1785"/>
                <a:ext cx="55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26" name="Rectangle 518"/>
              <p:cNvSpPr>
                <a:spLocks noChangeArrowheads="1"/>
              </p:cNvSpPr>
              <p:nvPr/>
            </p:nvSpPr>
            <p:spPr bwMode="auto">
              <a:xfrm>
                <a:off x="154" y="1785"/>
                <a:ext cx="5510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27" name="Line 519"/>
              <p:cNvSpPr>
                <a:spLocks noChangeShapeType="1"/>
              </p:cNvSpPr>
              <p:nvPr/>
            </p:nvSpPr>
            <p:spPr bwMode="auto">
              <a:xfrm>
                <a:off x="154" y="1939"/>
                <a:ext cx="55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28" name="Rectangle 520"/>
              <p:cNvSpPr>
                <a:spLocks noChangeArrowheads="1"/>
              </p:cNvSpPr>
              <p:nvPr/>
            </p:nvSpPr>
            <p:spPr bwMode="auto">
              <a:xfrm>
                <a:off x="154" y="1939"/>
                <a:ext cx="5510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29" name="Line 521"/>
              <p:cNvSpPr>
                <a:spLocks noChangeShapeType="1"/>
              </p:cNvSpPr>
              <p:nvPr/>
            </p:nvSpPr>
            <p:spPr bwMode="auto">
              <a:xfrm>
                <a:off x="154" y="2093"/>
                <a:ext cx="55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30" name="Rectangle 522"/>
              <p:cNvSpPr>
                <a:spLocks noChangeArrowheads="1"/>
              </p:cNvSpPr>
              <p:nvPr/>
            </p:nvSpPr>
            <p:spPr bwMode="auto">
              <a:xfrm>
                <a:off x="154" y="2093"/>
                <a:ext cx="5510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31" name="Line 523"/>
              <p:cNvSpPr>
                <a:spLocks noChangeShapeType="1"/>
              </p:cNvSpPr>
              <p:nvPr/>
            </p:nvSpPr>
            <p:spPr bwMode="auto">
              <a:xfrm>
                <a:off x="154" y="2247"/>
                <a:ext cx="55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32" name="Line 524"/>
              <p:cNvSpPr>
                <a:spLocks noChangeShapeType="1"/>
              </p:cNvSpPr>
              <p:nvPr/>
            </p:nvSpPr>
            <p:spPr bwMode="auto">
              <a:xfrm>
                <a:off x="154" y="2401"/>
                <a:ext cx="55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33" name="Rectangle 525"/>
              <p:cNvSpPr>
                <a:spLocks noChangeArrowheads="1"/>
              </p:cNvSpPr>
              <p:nvPr/>
            </p:nvSpPr>
            <p:spPr bwMode="auto">
              <a:xfrm>
                <a:off x="154" y="2401"/>
                <a:ext cx="5510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34" name="Line 526"/>
              <p:cNvSpPr>
                <a:spLocks noChangeShapeType="1"/>
              </p:cNvSpPr>
              <p:nvPr/>
            </p:nvSpPr>
            <p:spPr bwMode="auto">
              <a:xfrm>
                <a:off x="154" y="2555"/>
                <a:ext cx="55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35" name="Rectangle 527"/>
              <p:cNvSpPr>
                <a:spLocks noChangeArrowheads="1"/>
              </p:cNvSpPr>
              <p:nvPr/>
            </p:nvSpPr>
            <p:spPr bwMode="auto">
              <a:xfrm>
                <a:off x="154" y="2555"/>
                <a:ext cx="5510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36" name="Line 528"/>
              <p:cNvSpPr>
                <a:spLocks noChangeShapeType="1"/>
              </p:cNvSpPr>
              <p:nvPr/>
            </p:nvSpPr>
            <p:spPr bwMode="auto">
              <a:xfrm>
                <a:off x="154" y="2709"/>
                <a:ext cx="55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37" name="Rectangle 529"/>
              <p:cNvSpPr>
                <a:spLocks noChangeArrowheads="1"/>
              </p:cNvSpPr>
              <p:nvPr/>
            </p:nvSpPr>
            <p:spPr bwMode="auto">
              <a:xfrm>
                <a:off x="154" y="2709"/>
                <a:ext cx="5510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38" name="Line 530"/>
              <p:cNvSpPr>
                <a:spLocks noChangeShapeType="1"/>
              </p:cNvSpPr>
              <p:nvPr/>
            </p:nvSpPr>
            <p:spPr bwMode="auto">
              <a:xfrm>
                <a:off x="154" y="2863"/>
                <a:ext cx="55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39" name="Rectangle 531"/>
              <p:cNvSpPr>
                <a:spLocks noChangeArrowheads="1"/>
              </p:cNvSpPr>
              <p:nvPr/>
            </p:nvSpPr>
            <p:spPr bwMode="auto">
              <a:xfrm>
                <a:off x="154" y="2863"/>
                <a:ext cx="5510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40" name="Line 532"/>
              <p:cNvSpPr>
                <a:spLocks noChangeShapeType="1"/>
              </p:cNvSpPr>
              <p:nvPr/>
            </p:nvSpPr>
            <p:spPr bwMode="auto">
              <a:xfrm>
                <a:off x="154" y="3017"/>
                <a:ext cx="55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941" name="Rectangle 533"/>
              <p:cNvSpPr>
                <a:spLocks noChangeArrowheads="1"/>
              </p:cNvSpPr>
              <p:nvPr/>
            </p:nvSpPr>
            <p:spPr bwMode="auto">
              <a:xfrm>
                <a:off x="154" y="3017"/>
                <a:ext cx="5510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7942" name="Text Box 534"/>
            <p:cNvSpPr txBox="1">
              <a:spLocks noChangeArrowheads="1"/>
            </p:cNvSpPr>
            <p:nvPr/>
          </p:nvSpPr>
          <p:spPr bwMode="auto">
            <a:xfrm>
              <a:off x="1296" y="3009"/>
              <a:ext cx="3168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Tabla de Capacidad Base B</a:t>
              </a:r>
            </a:p>
          </p:txBody>
        </p:sp>
      </p:grpSp>
      <p:grpSp>
        <p:nvGrpSpPr>
          <p:cNvPr id="18057" name="Group 649"/>
          <p:cNvGrpSpPr>
            <a:grpSpLocks/>
          </p:cNvGrpSpPr>
          <p:nvPr/>
        </p:nvGrpSpPr>
        <p:grpSpPr bwMode="auto">
          <a:xfrm>
            <a:off x="914400" y="1828800"/>
            <a:ext cx="7239000" cy="3048000"/>
            <a:chOff x="720" y="1152"/>
            <a:chExt cx="4560" cy="1920"/>
          </a:xfrm>
        </p:grpSpPr>
        <p:sp>
          <p:nvSpPr>
            <p:cNvPr id="18058" name="Text Box 650"/>
            <p:cNvSpPr txBox="1">
              <a:spLocks noChangeArrowheads="1"/>
            </p:cNvSpPr>
            <p:nvPr/>
          </p:nvSpPr>
          <p:spPr bwMode="auto">
            <a:xfrm>
              <a:off x="720" y="2832"/>
              <a:ext cx="4559" cy="240"/>
            </a:xfrm>
            <a:prstGeom prst="rect">
              <a:avLst/>
            </a:prstGeom>
            <a:gradFill rotWithShape="0">
              <a:gsLst>
                <a:gs pos="0">
                  <a:srgbClr val="F7A47B"/>
                </a:gs>
                <a:gs pos="100000">
                  <a:srgbClr val="FFFF99"/>
                </a:gs>
              </a:gsLst>
              <a:lin ang="2700000" scaled="1"/>
            </a:gradFill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/>
              <a:r>
                <a:rPr lang="en-US">
                  <a:solidFill>
                    <a:srgbClr val="000000"/>
                  </a:solidFill>
                  <a:effectLst/>
                </a:rPr>
                <a:t>Tabla de Factor Inclinación S</a:t>
              </a:r>
            </a:p>
          </p:txBody>
        </p:sp>
        <p:grpSp>
          <p:nvGrpSpPr>
            <p:cNvPr id="18059" name="Group 651"/>
            <p:cNvGrpSpPr>
              <a:grpSpLocks/>
            </p:cNvGrpSpPr>
            <p:nvPr/>
          </p:nvGrpSpPr>
          <p:grpSpPr bwMode="auto">
            <a:xfrm>
              <a:off x="720" y="1152"/>
              <a:ext cx="4560" cy="1713"/>
              <a:chOff x="720" y="1152"/>
              <a:chExt cx="4560" cy="1713"/>
            </a:xfrm>
          </p:grpSpPr>
          <p:sp>
            <p:nvSpPr>
              <p:cNvPr id="18060" name="Rectangle 652"/>
              <p:cNvSpPr>
                <a:spLocks noChangeArrowheads="1"/>
              </p:cNvSpPr>
              <p:nvPr/>
            </p:nvSpPr>
            <p:spPr bwMode="auto">
              <a:xfrm>
                <a:off x="720" y="1152"/>
                <a:ext cx="4556" cy="1707"/>
              </a:xfrm>
              <a:prstGeom prst="rect">
                <a:avLst/>
              </a:prstGeom>
              <a:gradFill rotWithShape="0">
                <a:gsLst>
                  <a:gs pos="0">
                    <a:srgbClr val="F7A47B"/>
                  </a:gs>
                  <a:gs pos="100000">
                    <a:srgbClr val="FF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061" name="Rectangle 653"/>
              <p:cNvSpPr>
                <a:spLocks noChangeArrowheads="1"/>
              </p:cNvSpPr>
              <p:nvPr/>
            </p:nvSpPr>
            <p:spPr bwMode="auto">
              <a:xfrm>
                <a:off x="727" y="1331"/>
                <a:ext cx="4549" cy="3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062" name="Rectangle 654"/>
              <p:cNvSpPr>
                <a:spLocks noChangeArrowheads="1"/>
              </p:cNvSpPr>
              <p:nvPr/>
            </p:nvSpPr>
            <p:spPr bwMode="auto">
              <a:xfrm>
                <a:off x="777" y="1433"/>
                <a:ext cx="392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>
                    <a:solidFill>
                      <a:srgbClr val="000000"/>
                    </a:solidFill>
                    <a:effectLst/>
                  </a:rPr>
                  <a:t>Factor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63" name="Rectangle 655"/>
              <p:cNvSpPr>
                <a:spLocks noChangeArrowheads="1"/>
              </p:cNvSpPr>
              <p:nvPr/>
            </p:nvSpPr>
            <p:spPr bwMode="auto">
              <a:xfrm>
                <a:off x="858" y="1677"/>
                <a:ext cx="249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 b="0">
                    <a:solidFill>
                      <a:srgbClr val="000000"/>
                    </a:solidFill>
                    <a:effectLst/>
                  </a:rPr>
                  <a:t>1.00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64" name="Rectangle 656"/>
              <p:cNvSpPr>
                <a:spLocks noChangeArrowheads="1"/>
              </p:cNvSpPr>
              <p:nvPr/>
            </p:nvSpPr>
            <p:spPr bwMode="auto">
              <a:xfrm>
                <a:off x="4069" y="1677"/>
                <a:ext cx="519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 b="0">
                    <a:solidFill>
                      <a:srgbClr val="000000"/>
                    </a:solidFill>
                    <a:effectLst/>
                  </a:rPr>
                  <a:t>100 FPM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65" name="Rectangle 657"/>
              <p:cNvSpPr>
                <a:spLocks noChangeArrowheads="1"/>
              </p:cNvSpPr>
              <p:nvPr/>
            </p:nvSpPr>
            <p:spPr bwMode="auto">
              <a:xfrm>
                <a:off x="858" y="1849"/>
                <a:ext cx="249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 b="0">
                    <a:solidFill>
                      <a:srgbClr val="000000"/>
                    </a:solidFill>
                    <a:effectLst/>
                  </a:rPr>
                  <a:t>1.04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66" name="Rectangle 658"/>
              <p:cNvSpPr>
                <a:spLocks noChangeArrowheads="1"/>
              </p:cNvSpPr>
              <p:nvPr/>
            </p:nvSpPr>
            <p:spPr bwMode="auto">
              <a:xfrm>
                <a:off x="4069" y="1849"/>
                <a:ext cx="44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 b="0">
                    <a:solidFill>
                      <a:srgbClr val="000000"/>
                    </a:solidFill>
                    <a:effectLst/>
                  </a:rPr>
                  <a:t>70 FPM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67" name="Rectangle 659"/>
              <p:cNvSpPr>
                <a:spLocks noChangeArrowheads="1"/>
              </p:cNvSpPr>
              <p:nvPr/>
            </p:nvSpPr>
            <p:spPr bwMode="auto">
              <a:xfrm>
                <a:off x="858" y="2021"/>
                <a:ext cx="249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 b="0">
                    <a:solidFill>
                      <a:srgbClr val="000000"/>
                    </a:solidFill>
                    <a:effectLst/>
                  </a:rPr>
                  <a:t>1.07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68" name="Rectangle 660"/>
              <p:cNvSpPr>
                <a:spLocks noChangeArrowheads="1"/>
              </p:cNvSpPr>
              <p:nvPr/>
            </p:nvSpPr>
            <p:spPr bwMode="auto">
              <a:xfrm>
                <a:off x="4069" y="2021"/>
                <a:ext cx="44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 b="0">
                    <a:solidFill>
                      <a:srgbClr val="000000"/>
                    </a:solidFill>
                    <a:effectLst/>
                  </a:rPr>
                  <a:t>40 FPM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69" name="Rectangle 661"/>
              <p:cNvSpPr>
                <a:spLocks noChangeArrowheads="1"/>
              </p:cNvSpPr>
              <p:nvPr/>
            </p:nvSpPr>
            <p:spPr bwMode="auto">
              <a:xfrm>
                <a:off x="858" y="2194"/>
                <a:ext cx="249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 b="0">
                    <a:solidFill>
                      <a:srgbClr val="000000"/>
                    </a:solidFill>
                    <a:effectLst/>
                  </a:rPr>
                  <a:t>1.15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70" name="Rectangle 662"/>
              <p:cNvSpPr>
                <a:spLocks noChangeArrowheads="1"/>
              </p:cNvSpPr>
              <p:nvPr/>
            </p:nvSpPr>
            <p:spPr bwMode="auto">
              <a:xfrm>
                <a:off x="4069" y="2194"/>
                <a:ext cx="44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 b="0">
                    <a:solidFill>
                      <a:srgbClr val="000000"/>
                    </a:solidFill>
                    <a:effectLst/>
                  </a:rPr>
                  <a:t>10 FPM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71" name="Rectangle 663"/>
              <p:cNvSpPr>
                <a:spLocks noChangeArrowheads="1"/>
              </p:cNvSpPr>
              <p:nvPr/>
            </p:nvSpPr>
            <p:spPr bwMode="auto">
              <a:xfrm>
                <a:off x="858" y="2366"/>
                <a:ext cx="249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 b="0">
                    <a:solidFill>
                      <a:srgbClr val="000000"/>
                    </a:solidFill>
                    <a:effectLst/>
                  </a:rPr>
                  <a:t>1.20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72" name="Rectangle 664"/>
              <p:cNvSpPr>
                <a:spLocks noChangeArrowheads="1"/>
              </p:cNvSpPr>
              <p:nvPr/>
            </p:nvSpPr>
            <p:spPr bwMode="auto">
              <a:xfrm>
                <a:off x="858" y="2539"/>
                <a:ext cx="249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 b="0">
                    <a:solidFill>
                      <a:srgbClr val="000000"/>
                    </a:solidFill>
                    <a:effectLst/>
                  </a:rPr>
                  <a:t>1.40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73" name="Rectangle 665"/>
              <p:cNvSpPr>
                <a:spLocks noChangeArrowheads="1"/>
              </p:cNvSpPr>
              <p:nvPr/>
            </p:nvSpPr>
            <p:spPr bwMode="auto">
              <a:xfrm>
                <a:off x="4069" y="2539"/>
                <a:ext cx="44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 b="0">
                    <a:solidFill>
                      <a:srgbClr val="000000"/>
                    </a:solidFill>
                    <a:effectLst/>
                  </a:rPr>
                  <a:t>60 FPM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74" name="Rectangle 666"/>
              <p:cNvSpPr>
                <a:spLocks noChangeArrowheads="1"/>
              </p:cNvSpPr>
              <p:nvPr/>
            </p:nvSpPr>
            <p:spPr bwMode="auto">
              <a:xfrm>
                <a:off x="858" y="2712"/>
                <a:ext cx="249" cy="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 b="0">
                    <a:solidFill>
                      <a:srgbClr val="000000"/>
                    </a:solidFill>
                    <a:effectLst/>
                  </a:rPr>
                  <a:t>1.60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75" name="Rectangle 667"/>
              <p:cNvSpPr>
                <a:spLocks noChangeArrowheads="1"/>
              </p:cNvSpPr>
              <p:nvPr/>
            </p:nvSpPr>
            <p:spPr bwMode="auto">
              <a:xfrm>
                <a:off x="1641" y="1427"/>
                <a:ext cx="1267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>
                    <a:solidFill>
                      <a:srgbClr val="000000"/>
                    </a:solidFill>
                    <a:effectLst/>
                  </a:rPr>
                  <a:t>Grado de inclinación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76" name="Rectangle 668"/>
              <p:cNvSpPr>
                <a:spLocks noChangeArrowheads="1"/>
              </p:cNvSpPr>
              <p:nvPr/>
            </p:nvSpPr>
            <p:spPr bwMode="auto">
              <a:xfrm>
                <a:off x="1309" y="2366"/>
                <a:ext cx="1834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 b="0">
                    <a:solidFill>
                      <a:srgbClr val="000000"/>
                    </a:solidFill>
                    <a:effectLst/>
                  </a:rPr>
                  <a:t>CR Horizontal - Amplitud normal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77" name="Rectangle 669"/>
              <p:cNvSpPr>
                <a:spLocks noChangeArrowheads="1"/>
              </p:cNvSpPr>
              <p:nvPr/>
            </p:nvSpPr>
            <p:spPr bwMode="auto">
              <a:xfrm>
                <a:off x="1393" y="2539"/>
                <a:ext cx="1684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 b="0">
                    <a:solidFill>
                      <a:srgbClr val="000000"/>
                    </a:solidFill>
                    <a:effectLst/>
                  </a:rPr>
                  <a:t>CR Horizontal - Amplitud baja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78" name="Rectangle 670"/>
              <p:cNvSpPr>
                <a:spLocks noChangeArrowheads="1"/>
              </p:cNvSpPr>
              <p:nvPr/>
            </p:nvSpPr>
            <p:spPr bwMode="auto">
              <a:xfrm>
                <a:off x="2201" y="1191"/>
                <a:ext cx="1402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>
                    <a:solidFill>
                      <a:srgbClr val="000000"/>
                    </a:solidFill>
                    <a:effectLst/>
                  </a:rPr>
                  <a:t>Factor de Inclinación S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79" name="Rectangle 671"/>
              <p:cNvSpPr>
                <a:spLocks noChangeArrowheads="1"/>
              </p:cNvSpPr>
              <p:nvPr/>
            </p:nvSpPr>
            <p:spPr bwMode="auto">
              <a:xfrm>
                <a:off x="1382" y="2712"/>
                <a:ext cx="1705" cy="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 b="0">
                    <a:solidFill>
                      <a:srgbClr val="000000"/>
                    </a:solidFill>
                    <a:effectLst/>
                  </a:rPr>
                  <a:t>CR Horizontal - Alta velocidad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80" name="Rectangle 672"/>
              <p:cNvSpPr>
                <a:spLocks noChangeArrowheads="1"/>
              </p:cNvSpPr>
              <p:nvPr/>
            </p:nvSpPr>
            <p:spPr bwMode="auto">
              <a:xfrm>
                <a:off x="3580" y="1341"/>
                <a:ext cx="1415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>
                    <a:solidFill>
                      <a:srgbClr val="000000"/>
                    </a:solidFill>
                    <a:effectLst/>
                  </a:rPr>
                  <a:t>Velocidad Aproximada 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81" name="Rectangle 673"/>
              <p:cNvSpPr>
                <a:spLocks noChangeArrowheads="1"/>
              </p:cNvSpPr>
              <p:nvPr/>
            </p:nvSpPr>
            <p:spPr bwMode="auto">
              <a:xfrm>
                <a:off x="3767" y="1513"/>
                <a:ext cx="1059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>
                    <a:solidFill>
                      <a:srgbClr val="000000"/>
                    </a:solidFill>
                    <a:effectLst/>
                  </a:rPr>
                  <a:t>de Transportador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82" name="Rectangle 674"/>
              <p:cNvSpPr>
                <a:spLocks noChangeArrowheads="1"/>
              </p:cNvSpPr>
              <p:nvPr/>
            </p:nvSpPr>
            <p:spPr bwMode="auto">
              <a:xfrm>
                <a:off x="2258" y="1677"/>
                <a:ext cx="188" cy="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 b="0">
                    <a:solidFill>
                      <a:srgbClr val="000000"/>
                    </a:solidFill>
                    <a:effectLst/>
                  </a:rPr>
                  <a:t>20º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83" name="Rectangle 675"/>
              <p:cNvSpPr>
                <a:spLocks noChangeArrowheads="1"/>
              </p:cNvSpPr>
              <p:nvPr/>
            </p:nvSpPr>
            <p:spPr bwMode="auto">
              <a:xfrm>
                <a:off x="2258" y="1849"/>
                <a:ext cx="188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 b="0">
                    <a:solidFill>
                      <a:srgbClr val="000000"/>
                    </a:solidFill>
                    <a:effectLst/>
                  </a:rPr>
                  <a:t>15º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84" name="Rectangle 676"/>
              <p:cNvSpPr>
                <a:spLocks noChangeArrowheads="1"/>
              </p:cNvSpPr>
              <p:nvPr/>
            </p:nvSpPr>
            <p:spPr bwMode="auto">
              <a:xfrm>
                <a:off x="2258" y="2021"/>
                <a:ext cx="1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 b="0">
                    <a:solidFill>
                      <a:srgbClr val="000000"/>
                    </a:solidFill>
                    <a:effectLst/>
                  </a:rPr>
                  <a:t>10º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85" name="Rectangle 677"/>
              <p:cNvSpPr>
                <a:spLocks noChangeArrowheads="1"/>
              </p:cNvSpPr>
              <p:nvPr/>
            </p:nvSpPr>
            <p:spPr bwMode="auto">
              <a:xfrm>
                <a:off x="2301" y="2194"/>
                <a:ext cx="118" cy="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 b="0">
                    <a:solidFill>
                      <a:srgbClr val="000000"/>
                    </a:solidFill>
                    <a:effectLst/>
                  </a:rPr>
                  <a:t>5º</a:t>
                </a:r>
                <a:endParaRPr lang="es-ES" sz="2400"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086" name="Line 678"/>
              <p:cNvSpPr>
                <a:spLocks noChangeShapeType="1"/>
              </p:cNvSpPr>
              <p:nvPr/>
            </p:nvSpPr>
            <p:spPr bwMode="auto">
              <a:xfrm>
                <a:off x="720" y="1152"/>
                <a:ext cx="1" cy="170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087" name="Rectangle 679"/>
              <p:cNvSpPr>
                <a:spLocks noChangeArrowheads="1"/>
              </p:cNvSpPr>
              <p:nvPr/>
            </p:nvSpPr>
            <p:spPr bwMode="auto">
              <a:xfrm>
                <a:off x="720" y="1152"/>
                <a:ext cx="14" cy="170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088" name="Line 680"/>
              <p:cNvSpPr>
                <a:spLocks noChangeShapeType="1"/>
              </p:cNvSpPr>
              <p:nvPr/>
            </p:nvSpPr>
            <p:spPr bwMode="auto">
              <a:xfrm>
                <a:off x="5266" y="1165"/>
                <a:ext cx="1" cy="169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089" name="Rectangle 681"/>
              <p:cNvSpPr>
                <a:spLocks noChangeArrowheads="1"/>
              </p:cNvSpPr>
              <p:nvPr/>
            </p:nvSpPr>
            <p:spPr bwMode="auto">
              <a:xfrm>
                <a:off x="5266" y="1165"/>
                <a:ext cx="14" cy="169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090" name="Line 682"/>
              <p:cNvSpPr>
                <a:spLocks noChangeShapeType="1"/>
              </p:cNvSpPr>
              <p:nvPr/>
            </p:nvSpPr>
            <p:spPr bwMode="auto">
              <a:xfrm>
                <a:off x="1255" y="1338"/>
                <a:ext cx="1" cy="152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091" name="Rectangle 683"/>
              <p:cNvSpPr>
                <a:spLocks noChangeArrowheads="1"/>
              </p:cNvSpPr>
              <p:nvPr/>
            </p:nvSpPr>
            <p:spPr bwMode="auto">
              <a:xfrm>
                <a:off x="1255" y="1338"/>
                <a:ext cx="14" cy="152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092" name="Line 684"/>
              <p:cNvSpPr>
                <a:spLocks noChangeShapeType="1"/>
              </p:cNvSpPr>
              <p:nvPr/>
            </p:nvSpPr>
            <p:spPr bwMode="auto">
              <a:xfrm>
                <a:off x="3451" y="1338"/>
                <a:ext cx="2" cy="152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093" name="Rectangle 685"/>
              <p:cNvSpPr>
                <a:spLocks noChangeArrowheads="1"/>
              </p:cNvSpPr>
              <p:nvPr/>
            </p:nvSpPr>
            <p:spPr bwMode="auto">
              <a:xfrm>
                <a:off x="3451" y="1338"/>
                <a:ext cx="15" cy="152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094" name="Line 686"/>
              <p:cNvSpPr>
                <a:spLocks noChangeShapeType="1"/>
              </p:cNvSpPr>
              <p:nvPr/>
            </p:nvSpPr>
            <p:spPr bwMode="auto">
              <a:xfrm>
                <a:off x="734" y="1152"/>
                <a:ext cx="454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095" name="Rectangle 687"/>
              <p:cNvSpPr>
                <a:spLocks noChangeArrowheads="1"/>
              </p:cNvSpPr>
              <p:nvPr/>
            </p:nvSpPr>
            <p:spPr bwMode="auto">
              <a:xfrm>
                <a:off x="734" y="1152"/>
                <a:ext cx="4546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096" name="Line 688"/>
              <p:cNvSpPr>
                <a:spLocks noChangeShapeType="1"/>
              </p:cNvSpPr>
              <p:nvPr/>
            </p:nvSpPr>
            <p:spPr bwMode="auto">
              <a:xfrm>
                <a:off x="734" y="1325"/>
                <a:ext cx="454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097" name="Rectangle 689"/>
              <p:cNvSpPr>
                <a:spLocks noChangeArrowheads="1"/>
              </p:cNvSpPr>
              <p:nvPr/>
            </p:nvSpPr>
            <p:spPr bwMode="auto">
              <a:xfrm>
                <a:off x="734" y="1325"/>
                <a:ext cx="4546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098" name="Line 690"/>
              <p:cNvSpPr>
                <a:spLocks noChangeShapeType="1"/>
              </p:cNvSpPr>
              <p:nvPr/>
            </p:nvSpPr>
            <p:spPr bwMode="auto">
              <a:xfrm>
                <a:off x="734" y="1638"/>
                <a:ext cx="454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099" name="Rectangle 691"/>
              <p:cNvSpPr>
                <a:spLocks noChangeArrowheads="1"/>
              </p:cNvSpPr>
              <p:nvPr/>
            </p:nvSpPr>
            <p:spPr bwMode="auto">
              <a:xfrm>
                <a:off x="734" y="1638"/>
                <a:ext cx="4546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100" name="Line 692"/>
              <p:cNvSpPr>
                <a:spLocks noChangeShapeType="1"/>
              </p:cNvSpPr>
              <p:nvPr/>
            </p:nvSpPr>
            <p:spPr bwMode="auto">
              <a:xfrm>
                <a:off x="734" y="1811"/>
                <a:ext cx="454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101" name="Rectangle 693"/>
              <p:cNvSpPr>
                <a:spLocks noChangeArrowheads="1"/>
              </p:cNvSpPr>
              <p:nvPr/>
            </p:nvSpPr>
            <p:spPr bwMode="auto">
              <a:xfrm>
                <a:off x="734" y="1811"/>
                <a:ext cx="4546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102" name="Line 694"/>
              <p:cNvSpPr>
                <a:spLocks noChangeShapeType="1"/>
              </p:cNvSpPr>
              <p:nvPr/>
            </p:nvSpPr>
            <p:spPr bwMode="auto">
              <a:xfrm>
                <a:off x="734" y="1983"/>
                <a:ext cx="454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103" name="Line 695"/>
              <p:cNvSpPr>
                <a:spLocks noChangeShapeType="1"/>
              </p:cNvSpPr>
              <p:nvPr/>
            </p:nvSpPr>
            <p:spPr bwMode="auto">
              <a:xfrm>
                <a:off x="734" y="2156"/>
                <a:ext cx="454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104" name="Rectangle 696"/>
              <p:cNvSpPr>
                <a:spLocks noChangeArrowheads="1"/>
              </p:cNvSpPr>
              <p:nvPr/>
            </p:nvSpPr>
            <p:spPr bwMode="auto">
              <a:xfrm>
                <a:off x="734" y="2156"/>
                <a:ext cx="4546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105" name="Line 697"/>
              <p:cNvSpPr>
                <a:spLocks noChangeShapeType="1"/>
              </p:cNvSpPr>
              <p:nvPr/>
            </p:nvSpPr>
            <p:spPr bwMode="auto">
              <a:xfrm>
                <a:off x="734" y="2328"/>
                <a:ext cx="454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106" name="Rectangle 698"/>
              <p:cNvSpPr>
                <a:spLocks noChangeArrowheads="1"/>
              </p:cNvSpPr>
              <p:nvPr/>
            </p:nvSpPr>
            <p:spPr bwMode="auto">
              <a:xfrm>
                <a:off x="734" y="2328"/>
                <a:ext cx="4546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107" name="Line 699"/>
              <p:cNvSpPr>
                <a:spLocks noChangeShapeType="1"/>
              </p:cNvSpPr>
              <p:nvPr/>
            </p:nvSpPr>
            <p:spPr bwMode="auto">
              <a:xfrm>
                <a:off x="734" y="2500"/>
                <a:ext cx="27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108" name="Rectangle 700"/>
              <p:cNvSpPr>
                <a:spLocks noChangeArrowheads="1"/>
              </p:cNvSpPr>
              <p:nvPr/>
            </p:nvSpPr>
            <p:spPr bwMode="auto">
              <a:xfrm>
                <a:off x="734" y="2500"/>
                <a:ext cx="2732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109" name="Line 701"/>
              <p:cNvSpPr>
                <a:spLocks noChangeShapeType="1"/>
              </p:cNvSpPr>
              <p:nvPr/>
            </p:nvSpPr>
            <p:spPr bwMode="auto">
              <a:xfrm>
                <a:off x="734" y="2673"/>
                <a:ext cx="27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110" name="Rectangle 702"/>
              <p:cNvSpPr>
                <a:spLocks noChangeArrowheads="1"/>
              </p:cNvSpPr>
              <p:nvPr/>
            </p:nvSpPr>
            <p:spPr bwMode="auto">
              <a:xfrm>
                <a:off x="734" y="2673"/>
                <a:ext cx="2732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111" name="Line 703"/>
              <p:cNvSpPr>
                <a:spLocks noChangeShapeType="1"/>
              </p:cNvSpPr>
              <p:nvPr/>
            </p:nvSpPr>
            <p:spPr bwMode="auto">
              <a:xfrm>
                <a:off x="734" y="2846"/>
                <a:ext cx="454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112" name="Rectangle 704"/>
              <p:cNvSpPr>
                <a:spLocks noChangeArrowheads="1"/>
              </p:cNvSpPr>
              <p:nvPr/>
            </p:nvSpPr>
            <p:spPr bwMode="auto">
              <a:xfrm>
                <a:off x="734" y="2846"/>
                <a:ext cx="4546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  <p:grpSp>
        <p:nvGrpSpPr>
          <p:cNvPr id="18113" name="Group 705"/>
          <p:cNvGrpSpPr>
            <a:grpSpLocks/>
          </p:cNvGrpSpPr>
          <p:nvPr/>
        </p:nvGrpSpPr>
        <p:grpSpPr bwMode="auto">
          <a:xfrm>
            <a:off x="1981200" y="2057400"/>
            <a:ext cx="5181600" cy="2735263"/>
            <a:chOff x="1248" y="1296"/>
            <a:chExt cx="3264" cy="1723"/>
          </a:xfrm>
        </p:grpSpPr>
        <p:sp>
          <p:nvSpPr>
            <p:cNvPr id="18114" name="Rectangle 706"/>
            <p:cNvSpPr>
              <a:spLocks noChangeArrowheads="1"/>
            </p:cNvSpPr>
            <p:nvPr/>
          </p:nvSpPr>
          <p:spPr bwMode="auto">
            <a:xfrm>
              <a:off x="1248" y="1301"/>
              <a:ext cx="3264" cy="1718"/>
            </a:xfrm>
            <a:prstGeom prst="rect">
              <a:avLst/>
            </a:prstGeom>
            <a:gradFill rotWithShape="0">
              <a:gsLst>
                <a:gs pos="0">
                  <a:srgbClr val="F7A47B"/>
                </a:gs>
                <a:gs pos="100000">
                  <a:srgbClr val="FFFF99"/>
                </a:gs>
              </a:gsLst>
              <a:lin ang="2700000" scaled="1"/>
            </a:gradFill>
            <a:ln w="9525">
              <a:solidFill>
                <a:srgbClr val="080808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15" name="Rectangle 707"/>
            <p:cNvSpPr>
              <a:spLocks noChangeArrowheads="1"/>
            </p:cNvSpPr>
            <p:nvPr/>
          </p:nvSpPr>
          <p:spPr bwMode="auto">
            <a:xfrm>
              <a:off x="1258" y="1594"/>
              <a:ext cx="324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16" name="Rectangle 708"/>
            <p:cNvSpPr>
              <a:spLocks noChangeArrowheads="1"/>
            </p:cNvSpPr>
            <p:nvPr/>
          </p:nvSpPr>
          <p:spPr bwMode="auto">
            <a:xfrm>
              <a:off x="3586" y="2437"/>
              <a:ext cx="437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800" b="0">
                  <a:solidFill>
                    <a:srgbClr val="000000"/>
                  </a:solidFill>
                  <a:effectLst/>
                </a:rPr>
                <a:t>0.80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17" name="Rectangle 709"/>
            <p:cNvSpPr>
              <a:spLocks noChangeArrowheads="1"/>
            </p:cNvSpPr>
            <p:nvPr/>
          </p:nvSpPr>
          <p:spPr bwMode="auto">
            <a:xfrm>
              <a:off x="3586" y="2720"/>
              <a:ext cx="437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800" b="0">
                  <a:solidFill>
                    <a:srgbClr val="000000"/>
                  </a:solidFill>
                  <a:effectLst/>
                </a:rPr>
                <a:t>0.70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18" name="Rectangle 710"/>
            <p:cNvSpPr>
              <a:spLocks noChangeArrowheads="1"/>
            </p:cNvSpPr>
            <p:nvPr/>
          </p:nvSpPr>
          <p:spPr bwMode="auto">
            <a:xfrm>
              <a:off x="1970" y="1296"/>
              <a:ext cx="189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800">
                  <a:solidFill>
                    <a:srgbClr val="000000"/>
                  </a:solidFill>
                  <a:effectLst/>
                </a:rPr>
                <a:t>Factor  de Piso D 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19" name="Rectangle 711"/>
            <p:cNvSpPr>
              <a:spLocks noChangeArrowheads="1"/>
            </p:cNvSpPr>
            <p:nvPr/>
          </p:nvSpPr>
          <p:spPr bwMode="auto">
            <a:xfrm>
              <a:off x="3471" y="1584"/>
              <a:ext cx="68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80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Factor</a:t>
              </a:r>
              <a:endParaRPr lang="es-ES"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8120" name="Rectangle 712"/>
            <p:cNvSpPr>
              <a:spLocks noChangeArrowheads="1"/>
            </p:cNvSpPr>
            <p:nvPr/>
          </p:nvSpPr>
          <p:spPr bwMode="auto">
            <a:xfrm>
              <a:off x="3586" y="1872"/>
              <a:ext cx="437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800" b="0">
                  <a:solidFill>
                    <a:srgbClr val="000000"/>
                  </a:solidFill>
                  <a:effectLst/>
                </a:rPr>
                <a:t>1.00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21" name="Rectangle 713"/>
            <p:cNvSpPr>
              <a:spLocks noChangeArrowheads="1"/>
            </p:cNvSpPr>
            <p:nvPr/>
          </p:nvSpPr>
          <p:spPr bwMode="auto">
            <a:xfrm>
              <a:off x="3586" y="2154"/>
              <a:ext cx="437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800" b="0">
                  <a:solidFill>
                    <a:srgbClr val="000000"/>
                  </a:solidFill>
                  <a:effectLst/>
                </a:rPr>
                <a:t>0.90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22" name="Rectangle 714"/>
            <p:cNvSpPr>
              <a:spLocks noChangeArrowheads="1"/>
            </p:cNvSpPr>
            <p:nvPr/>
          </p:nvSpPr>
          <p:spPr bwMode="auto">
            <a:xfrm>
              <a:off x="1829" y="2720"/>
              <a:ext cx="674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800" b="0">
                  <a:solidFill>
                    <a:srgbClr val="000000"/>
                  </a:solidFill>
                  <a:effectLst/>
                </a:rPr>
                <a:t>Cuarto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23" name="Rectangle 715"/>
            <p:cNvSpPr>
              <a:spLocks noChangeArrowheads="1"/>
            </p:cNvSpPr>
            <p:nvPr/>
          </p:nvSpPr>
          <p:spPr bwMode="auto">
            <a:xfrm>
              <a:off x="1614" y="1584"/>
              <a:ext cx="1159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80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Plataforma</a:t>
              </a:r>
              <a:endParaRPr lang="es-ES"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8124" name="Rectangle 716"/>
            <p:cNvSpPr>
              <a:spLocks noChangeArrowheads="1"/>
            </p:cNvSpPr>
            <p:nvPr/>
          </p:nvSpPr>
          <p:spPr bwMode="auto">
            <a:xfrm>
              <a:off x="1923" y="1872"/>
              <a:ext cx="51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800" b="0">
                  <a:solidFill>
                    <a:srgbClr val="000000"/>
                  </a:solidFill>
                  <a:effectLst/>
                </a:rPr>
                <a:t>Tope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25" name="Rectangle 717"/>
            <p:cNvSpPr>
              <a:spLocks noChangeArrowheads="1"/>
            </p:cNvSpPr>
            <p:nvPr/>
          </p:nvSpPr>
          <p:spPr bwMode="auto">
            <a:xfrm>
              <a:off x="1687" y="2154"/>
              <a:ext cx="961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800" b="0">
                  <a:solidFill>
                    <a:srgbClr val="000000"/>
                  </a:solidFill>
                  <a:effectLst/>
                </a:rPr>
                <a:t>Segundo 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26" name="Rectangle 718"/>
            <p:cNvSpPr>
              <a:spLocks noChangeArrowheads="1"/>
            </p:cNvSpPr>
            <p:nvPr/>
          </p:nvSpPr>
          <p:spPr bwMode="auto">
            <a:xfrm>
              <a:off x="1782" y="2437"/>
              <a:ext cx="774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800" b="0">
                  <a:solidFill>
                    <a:srgbClr val="000000"/>
                  </a:solidFill>
                  <a:effectLst/>
                </a:rPr>
                <a:t>Tercero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27" name="Line 719"/>
            <p:cNvSpPr>
              <a:spLocks noChangeShapeType="1"/>
            </p:cNvSpPr>
            <p:nvPr/>
          </p:nvSpPr>
          <p:spPr bwMode="auto">
            <a:xfrm>
              <a:off x="1248" y="1301"/>
              <a:ext cx="1" cy="17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28" name="Rectangle 720"/>
            <p:cNvSpPr>
              <a:spLocks noChangeArrowheads="1"/>
            </p:cNvSpPr>
            <p:nvPr/>
          </p:nvSpPr>
          <p:spPr bwMode="auto">
            <a:xfrm>
              <a:off x="1248" y="1301"/>
              <a:ext cx="21" cy="171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29" name="Line 721"/>
            <p:cNvSpPr>
              <a:spLocks noChangeShapeType="1"/>
            </p:cNvSpPr>
            <p:nvPr/>
          </p:nvSpPr>
          <p:spPr bwMode="auto">
            <a:xfrm>
              <a:off x="4491" y="1322"/>
              <a:ext cx="1" cy="16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30" name="Rectangle 722"/>
            <p:cNvSpPr>
              <a:spLocks noChangeArrowheads="1"/>
            </p:cNvSpPr>
            <p:nvPr/>
          </p:nvSpPr>
          <p:spPr bwMode="auto">
            <a:xfrm>
              <a:off x="4491" y="1322"/>
              <a:ext cx="21" cy="169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31" name="Line 723"/>
            <p:cNvSpPr>
              <a:spLocks noChangeShapeType="1"/>
            </p:cNvSpPr>
            <p:nvPr/>
          </p:nvSpPr>
          <p:spPr bwMode="auto">
            <a:xfrm>
              <a:off x="3068" y="1605"/>
              <a:ext cx="1" cy="141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32" name="Rectangle 724"/>
            <p:cNvSpPr>
              <a:spLocks noChangeArrowheads="1"/>
            </p:cNvSpPr>
            <p:nvPr/>
          </p:nvSpPr>
          <p:spPr bwMode="auto">
            <a:xfrm>
              <a:off x="3068" y="1605"/>
              <a:ext cx="21" cy="141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33" name="Line 725"/>
            <p:cNvSpPr>
              <a:spLocks noChangeShapeType="1"/>
            </p:cNvSpPr>
            <p:nvPr/>
          </p:nvSpPr>
          <p:spPr bwMode="auto">
            <a:xfrm>
              <a:off x="1269" y="1301"/>
              <a:ext cx="324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34" name="Rectangle 726"/>
            <p:cNvSpPr>
              <a:spLocks noChangeArrowheads="1"/>
            </p:cNvSpPr>
            <p:nvPr/>
          </p:nvSpPr>
          <p:spPr bwMode="auto">
            <a:xfrm>
              <a:off x="1269" y="1301"/>
              <a:ext cx="3243" cy="2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35" name="Line 727"/>
            <p:cNvSpPr>
              <a:spLocks noChangeShapeType="1"/>
            </p:cNvSpPr>
            <p:nvPr/>
          </p:nvSpPr>
          <p:spPr bwMode="auto">
            <a:xfrm>
              <a:off x="1269" y="1584"/>
              <a:ext cx="324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36" name="Rectangle 728"/>
            <p:cNvSpPr>
              <a:spLocks noChangeArrowheads="1"/>
            </p:cNvSpPr>
            <p:nvPr/>
          </p:nvSpPr>
          <p:spPr bwMode="auto">
            <a:xfrm>
              <a:off x="1269" y="1584"/>
              <a:ext cx="3243" cy="2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37" name="Line 729"/>
            <p:cNvSpPr>
              <a:spLocks noChangeShapeType="1"/>
            </p:cNvSpPr>
            <p:nvPr/>
          </p:nvSpPr>
          <p:spPr bwMode="auto">
            <a:xfrm>
              <a:off x="1269" y="1867"/>
              <a:ext cx="324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38" name="Rectangle 730"/>
            <p:cNvSpPr>
              <a:spLocks noChangeArrowheads="1"/>
            </p:cNvSpPr>
            <p:nvPr/>
          </p:nvSpPr>
          <p:spPr bwMode="auto">
            <a:xfrm>
              <a:off x="1269" y="1867"/>
              <a:ext cx="3243" cy="2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39" name="Line 731"/>
            <p:cNvSpPr>
              <a:spLocks noChangeShapeType="1"/>
            </p:cNvSpPr>
            <p:nvPr/>
          </p:nvSpPr>
          <p:spPr bwMode="auto">
            <a:xfrm>
              <a:off x="1269" y="2150"/>
              <a:ext cx="324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40" name="Rectangle 732"/>
            <p:cNvSpPr>
              <a:spLocks noChangeArrowheads="1"/>
            </p:cNvSpPr>
            <p:nvPr/>
          </p:nvSpPr>
          <p:spPr bwMode="auto">
            <a:xfrm>
              <a:off x="1269" y="2150"/>
              <a:ext cx="3243" cy="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41" name="Line 733"/>
            <p:cNvSpPr>
              <a:spLocks noChangeShapeType="1"/>
            </p:cNvSpPr>
            <p:nvPr/>
          </p:nvSpPr>
          <p:spPr bwMode="auto">
            <a:xfrm>
              <a:off x="1269" y="2432"/>
              <a:ext cx="324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42" name="Rectangle 734"/>
            <p:cNvSpPr>
              <a:spLocks noChangeArrowheads="1"/>
            </p:cNvSpPr>
            <p:nvPr/>
          </p:nvSpPr>
          <p:spPr bwMode="auto">
            <a:xfrm>
              <a:off x="1269" y="2432"/>
              <a:ext cx="3243" cy="2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43" name="Line 735"/>
            <p:cNvSpPr>
              <a:spLocks noChangeShapeType="1"/>
            </p:cNvSpPr>
            <p:nvPr/>
          </p:nvSpPr>
          <p:spPr bwMode="auto">
            <a:xfrm>
              <a:off x="1269" y="2715"/>
              <a:ext cx="324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44" name="Rectangle 736"/>
            <p:cNvSpPr>
              <a:spLocks noChangeArrowheads="1"/>
            </p:cNvSpPr>
            <p:nvPr/>
          </p:nvSpPr>
          <p:spPr bwMode="auto">
            <a:xfrm>
              <a:off x="1269" y="2715"/>
              <a:ext cx="3243" cy="2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45" name="Line 737"/>
            <p:cNvSpPr>
              <a:spLocks noChangeShapeType="1"/>
            </p:cNvSpPr>
            <p:nvPr/>
          </p:nvSpPr>
          <p:spPr bwMode="auto">
            <a:xfrm>
              <a:off x="1269" y="2998"/>
              <a:ext cx="324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46" name="Rectangle 738"/>
            <p:cNvSpPr>
              <a:spLocks noChangeArrowheads="1"/>
            </p:cNvSpPr>
            <p:nvPr/>
          </p:nvSpPr>
          <p:spPr bwMode="auto">
            <a:xfrm>
              <a:off x="1269" y="2998"/>
              <a:ext cx="3243" cy="2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762000"/>
          </a:xfrm>
        </p:spPr>
        <p:txBody>
          <a:bodyPr/>
          <a:lstStyle/>
          <a:p>
            <a:r>
              <a:rPr lang="en-US" sz="4800" b="1">
                <a:solidFill>
                  <a:srgbClr val="FFFF00"/>
                </a:solidFill>
              </a:rPr>
              <a:t>ZARANDAS</a:t>
            </a:r>
            <a:endParaRPr lang="es-ES" sz="4800" b="1">
              <a:solidFill>
                <a:srgbClr val="FFFF00"/>
              </a:solidFill>
            </a:endParaRPr>
          </a:p>
        </p:txBody>
      </p:sp>
      <p:grpSp>
        <p:nvGrpSpPr>
          <p:cNvPr id="18148" name="Group 740"/>
          <p:cNvGrpSpPr>
            <a:grpSpLocks/>
          </p:cNvGrpSpPr>
          <p:nvPr/>
        </p:nvGrpSpPr>
        <p:grpSpPr bwMode="auto">
          <a:xfrm>
            <a:off x="811213" y="1185863"/>
            <a:ext cx="7494587" cy="4486275"/>
            <a:chOff x="336" y="747"/>
            <a:chExt cx="4721" cy="2826"/>
          </a:xfrm>
        </p:grpSpPr>
        <p:sp>
          <p:nvSpPr>
            <p:cNvPr id="18149" name="Rectangle 741"/>
            <p:cNvSpPr>
              <a:spLocks noChangeArrowheads="1"/>
            </p:cNvSpPr>
            <p:nvPr/>
          </p:nvSpPr>
          <p:spPr bwMode="auto">
            <a:xfrm>
              <a:off x="336" y="747"/>
              <a:ext cx="4656" cy="2826"/>
            </a:xfrm>
            <a:prstGeom prst="rect">
              <a:avLst/>
            </a:prstGeom>
            <a:gradFill rotWithShape="0">
              <a:gsLst>
                <a:gs pos="0">
                  <a:srgbClr val="F7A47B"/>
                </a:gs>
                <a:gs pos="100000">
                  <a:srgbClr val="FFFF99"/>
                </a:gs>
              </a:gsLst>
              <a:lin ang="2700000" scaled="1"/>
            </a:gradFill>
            <a:ln w="9525">
              <a:solidFill>
                <a:srgbClr val="080808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50" name="Rectangle 742"/>
            <p:cNvSpPr>
              <a:spLocks noChangeArrowheads="1"/>
            </p:cNvSpPr>
            <p:nvPr/>
          </p:nvSpPr>
          <p:spPr bwMode="auto">
            <a:xfrm>
              <a:off x="343" y="1105"/>
              <a:ext cx="777" cy="2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51" name="Rectangle 743"/>
            <p:cNvSpPr>
              <a:spLocks noChangeArrowheads="1"/>
            </p:cNvSpPr>
            <p:nvPr/>
          </p:nvSpPr>
          <p:spPr bwMode="auto">
            <a:xfrm>
              <a:off x="2666" y="1105"/>
              <a:ext cx="777" cy="2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152" name="Rectangle 744"/>
            <p:cNvSpPr>
              <a:spLocks noChangeArrowheads="1"/>
            </p:cNvSpPr>
            <p:nvPr/>
          </p:nvSpPr>
          <p:spPr bwMode="auto">
            <a:xfrm>
              <a:off x="395" y="1232"/>
              <a:ext cx="70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600">
                  <a:solidFill>
                    <a:srgbClr val="000000"/>
                  </a:solidFill>
                  <a:effectLst/>
                </a:rPr>
                <a:t>Porcentaje*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53" name="Rectangle 745"/>
            <p:cNvSpPr>
              <a:spLocks noChangeArrowheads="1"/>
            </p:cNvSpPr>
            <p:nvPr/>
          </p:nvSpPr>
          <p:spPr bwMode="auto">
            <a:xfrm>
              <a:off x="1169" y="1151"/>
              <a:ext cx="85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600">
                  <a:solidFill>
                    <a:srgbClr val="000000"/>
                  </a:solidFill>
                  <a:effectLst/>
                </a:rPr>
                <a:t>Extra grande  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54" name="Rectangle 746"/>
            <p:cNvSpPr>
              <a:spLocks noChangeArrowheads="1"/>
            </p:cNvSpPr>
            <p:nvPr/>
          </p:nvSpPr>
          <p:spPr bwMode="auto">
            <a:xfrm>
              <a:off x="1300" y="1314"/>
              <a:ext cx="51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600">
                  <a:solidFill>
                    <a:srgbClr val="000000"/>
                  </a:solidFill>
                  <a:effectLst/>
                </a:rPr>
                <a:t>Factor V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55" name="Rectangle 747"/>
            <p:cNvSpPr>
              <a:spLocks noChangeArrowheads="1"/>
            </p:cNvSpPr>
            <p:nvPr/>
          </p:nvSpPr>
          <p:spPr bwMode="auto">
            <a:xfrm>
              <a:off x="2071" y="1151"/>
              <a:ext cx="66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600">
                  <a:solidFill>
                    <a:srgbClr val="000000"/>
                  </a:solidFill>
                  <a:effectLst/>
                </a:rPr>
                <a:t>Mediano    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56" name="Rectangle 748"/>
            <p:cNvSpPr>
              <a:spLocks noChangeArrowheads="1"/>
            </p:cNvSpPr>
            <p:nvPr/>
          </p:nvSpPr>
          <p:spPr bwMode="auto">
            <a:xfrm>
              <a:off x="2071" y="1314"/>
              <a:ext cx="51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600">
                  <a:solidFill>
                    <a:srgbClr val="000000"/>
                  </a:solidFill>
                  <a:effectLst/>
                </a:rPr>
                <a:t>Factor H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57" name="Rectangle 749"/>
            <p:cNvSpPr>
              <a:spLocks noChangeArrowheads="1"/>
            </p:cNvSpPr>
            <p:nvPr/>
          </p:nvSpPr>
          <p:spPr bwMode="auto">
            <a:xfrm>
              <a:off x="2718" y="1232"/>
              <a:ext cx="70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600">
                  <a:solidFill>
                    <a:srgbClr val="000000"/>
                  </a:solidFill>
                  <a:effectLst/>
                </a:rPr>
                <a:t>Porcentaje*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58" name="Rectangle 750"/>
            <p:cNvSpPr>
              <a:spLocks noChangeArrowheads="1"/>
            </p:cNvSpPr>
            <p:nvPr/>
          </p:nvSpPr>
          <p:spPr bwMode="auto">
            <a:xfrm>
              <a:off x="3492" y="1151"/>
              <a:ext cx="85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600">
                  <a:solidFill>
                    <a:srgbClr val="000000"/>
                  </a:solidFill>
                  <a:effectLst/>
                </a:rPr>
                <a:t>Extra grande  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59" name="Rectangle 751"/>
            <p:cNvSpPr>
              <a:spLocks noChangeArrowheads="1"/>
            </p:cNvSpPr>
            <p:nvPr/>
          </p:nvSpPr>
          <p:spPr bwMode="auto">
            <a:xfrm>
              <a:off x="3623" y="1314"/>
              <a:ext cx="51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600">
                  <a:solidFill>
                    <a:srgbClr val="000000"/>
                  </a:solidFill>
                  <a:effectLst/>
                </a:rPr>
                <a:t>Factor V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60" name="Rectangle 752"/>
            <p:cNvSpPr>
              <a:spLocks noChangeArrowheads="1"/>
            </p:cNvSpPr>
            <p:nvPr/>
          </p:nvSpPr>
          <p:spPr bwMode="auto">
            <a:xfrm>
              <a:off x="4394" y="1151"/>
              <a:ext cx="66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600">
                  <a:solidFill>
                    <a:srgbClr val="000000"/>
                  </a:solidFill>
                  <a:effectLst/>
                </a:rPr>
                <a:t>Mediano    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61" name="Rectangle 753"/>
            <p:cNvSpPr>
              <a:spLocks noChangeArrowheads="1"/>
            </p:cNvSpPr>
            <p:nvPr/>
          </p:nvSpPr>
          <p:spPr bwMode="auto">
            <a:xfrm>
              <a:off x="4394" y="1314"/>
              <a:ext cx="51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600">
                  <a:solidFill>
                    <a:srgbClr val="000000"/>
                  </a:solidFill>
                  <a:effectLst/>
                </a:rPr>
                <a:t>Factor H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62" name="Rectangle 754"/>
            <p:cNvSpPr>
              <a:spLocks noChangeArrowheads="1"/>
            </p:cNvSpPr>
            <p:nvPr/>
          </p:nvSpPr>
          <p:spPr bwMode="auto">
            <a:xfrm>
              <a:off x="695" y="1489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63" name="Rectangle 755"/>
            <p:cNvSpPr>
              <a:spLocks noChangeArrowheads="1"/>
            </p:cNvSpPr>
            <p:nvPr/>
          </p:nvSpPr>
          <p:spPr bwMode="auto">
            <a:xfrm>
              <a:off x="1414" y="1489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0.98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64" name="Rectangle 756"/>
            <p:cNvSpPr>
              <a:spLocks noChangeArrowheads="1"/>
            </p:cNvSpPr>
            <p:nvPr/>
          </p:nvSpPr>
          <p:spPr bwMode="auto">
            <a:xfrm>
              <a:off x="2228" y="1489"/>
              <a:ext cx="190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0.4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65" name="Rectangle 757"/>
            <p:cNvSpPr>
              <a:spLocks noChangeArrowheads="1"/>
            </p:cNvSpPr>
            <p:nvPr/>
          </p:nvSpPr>
          <p:spPr bwMode="auto">
            <a:xfrm>
              <a:off x="2983" y="1489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50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66" name="Rectangle 758"/>
            <p:cNvSpPr>
              <a:spLocks noChangeArrowheads="1"/>
            </p:cNvSpPr>
            <p:nvPr/>
          </p:nvSpPr>
          <p:spPr bwMode="auto">
            <a:xfrm>
              <a:off x="3737" y="1489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1.18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67" name="Rectangle 759"/>
            <p:cNvSpPr>
              <a:spLocks noChangeArrowheads="1"/>
            </p:cNvSpPr>
            <p:nvPr/>
          </p:nvSpPr>
          <p:spPr bwMode="auto">
            <a:xfrm>
              <a:off x="4551" y="1489"/>
              <a:ext cx="190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1.2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68" name="Rectangle 760"/>
            <p:cNvSpPr>
              <a:spLocks noChangeArrowheads="1"/>
            </p:cNvSpPr>
            <p:nvPr/>
          </p:nvSpPr>
          <p:spPr bwMode="auto">
            <a:xfrm>
              <a:off x="699" y="1665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69" name="Rectangle 761"/>
            <p:cNvSpPr>
              <a:spLocks noChangeArrowheads="1"/>
            </p:cNvSpPr>
            <p:nvPr/>
          </p:nvSpPr>
          <p:spPr bwMode="auto">
            <a:xfrm>
              <a:off x="1414" y="1665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0.92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70" name="Rectangle 762"/>
            <p:cNvSpPr>
              <a:spLocks noChangeArrowheads="1"/>
            </p:cNvSpPr>
            <p:nvPr/>
          </p:nvSpPr>
          <p:spPr bwMode="auto">
            <a:xfrm>
              <a:off x="2189" y="1665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0.45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71" name="Rectangle 763"/>
            <p:cNvSpPr>
              <a:spLocks noChangeArrowheads="1"/>
            </p:cNvSpPr>
            <p:nvPr/>
          </p:nvSpPr>
          <p:spPr bwMode="auto">
            <a:xfrm>
              <a:off x="2983" y="1665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55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72" name="Rectangle 764"/>
            <p:cNvSpPr>
              <a:spLocks noChangeArrowheads="1"/>
            </p:cNvSpPr>
            <p:nvPr/>
          </p:nvSpPr>
          <p:spPr bwMode="auto">
            <a:xfrm>
              <a:off x="3737" y="1665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1.25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73" name="Rectangle 765"/>
            <p:cNvSpPr>
              <a:spLocks noChangeArrowheads="1"/>
            </p:cNvSpPr>
            <p:nvPr/>
          </p:nvSpPr>
          <p:spPr bwMode="auto">
            <a:xfrm>
              <a:off x="4512" y="1665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1.30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74" name="Rectangle 766"/>
            <p:cNvSpPr>
              <a:spLocks noChangeArrowheads="1"/>
            </p:cNvSpPr>
            <p:nvPr/>
          </p:nvSpPr>
          <p:spPr bwMode="auto">
            <a:xfrm>
              <a:off x="659" y="1841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75" name="Rectangle 767"/>
            <p:cNvSpPr>
              <a:spLocks noChangeArrowheads="1"/>
            </p:cNvSpPr>
            <p:nvPr/>
          </p:nvSpPr>
          <p:spPr bwMode="auto">
            <a:xfrm>
              <a:off x="1414" y="1841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0.93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76" name="Rectangle 768"/>
            <p:cNvSpPr>
              <a:spLocks noChangeArrowheads="1"/>
            </p:cNvSpPr>
            <p:nvPr/>
          </p:nvSpPr>
          <p:spPr bwMode="auto">
            <a:xfrm>
              <a:off x="2189" y="1841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0.50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77" name="Rectangle 769"/>
            <p:cNvSpPr>
              <a:spLocks noChangeArrowheads="1"/>
            </p:cNvSpPr>
            <p:nvPr/>
          </p:nvSpPr>
          <p:spPr bwMode="auto">
            <a:xfrm>
              <a:off x="2983" y="1841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60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78" name="Rectangle 770"/>
            <p:cNvSpPr>
              <a:spLocks noChangeArrowheads="1"/>
            </p:cNvSpPr>
            <p:nvPr/>
          </p:nvSpPr>
          <p:spPr bwMode="auto">
            <a:xfrm>
              <a:off x="3737" y="1841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1.33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79" name="Rectangle 771"/>
            <p:cNvSpPr>
              <a:spLocks noChangeArrowheads="1"/>
            </p:cNvSpPr>
            <p:nvPr/>
          </p:nvSpPr>
          <p:spPr bwMode="auto">
            <a:xfrm>
              <a:off x="4512" y="1841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1.40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80" name="Rectangle 772"/>
            <p:cNvSpPr>
              <a:spLocks noChangeArrowheads="1"/>
            </p:cNvSpPr>
            <p:nvPr/>
          </p:nvSpPr>
          <p:spPr bwMode="auto">
            <a:xfrm>
              <a:off x="659" y="2017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81" name="Rectangle 773"/>
            <p:cNvSpPr>
              <a:spLocks noChangeArrowheads="1"/>
            </p:cNvSpPr>
            <p:nvPr/>
          </p:nvSpPr>
          <p:spPr bwMode="auto">
            <a:xfrm>
              <a:off x="1414" y="2017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0.95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82" name="Rectangle 774"/>
            <p:cNvSpPr>
              <a:spLocks noChangeArrowheads="1"/>
            </p:cNvSpPr>
            <p:nvPr/>
          </p:nvSpPr>
          <p:spPr bwMode="auto">
            <a:xfrm>
              <a:off x="2189" y="2017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0.55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83" name="Rectangle 775"/>
            <p:cNvSpPr>
              <a:spLocks noChangeArrowheads="1"/>
            </p:cNvSpPr>
            <p:nvPr/>
          </p:nvSpPr>
          <p:spPr bwMode="auto">
            <a:xfrm>
              <a:off x="2983" y="2017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65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84" name="Rectangle 776"/>
            <p:cNvSpPr>
              <a:spLocks noChangeArrowheads="1"/>
            </p:cNvSpPr>
            <p:nvPr/>
          </p:nvSpPr>
          <p:spPr bwMode="auto">
            <a:xfrm>
              <a:off x="3737" y="2017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1.42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85" name="Rectangle 777"/>
            <p:cNvSpPr>
              <a:spLocks noChangeArrowheads="1"/>
            </p:cNvSpPr>
            <p:nvPr/>
          </p:nvSpPr>
          <p:spPr bwMode="auto">
            <a:xfrm>
              <a:off x="4512" y="2017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1.50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86" name="Rectangle 778"/>
            <p:cNvSpPr>
              <a:spLocks noChangeArrowheads="1"/>
            </p:cNvSpPr>
            <p:nvPr/>
          </p:nvSpPr>
          <p:spPr bwMode="auto">
            <a:xfrm>
              <a:off x="659" y="2193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20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87" name="Rectangle 779"/>
            <p:cNvSpPr>
              <a:spLocks noChangeArrowheads="1"/>
            </p:cNvSpPr>
            <p:nvPr/>
          </p:nvSpPr>
          <p:spPr bwMode="auto">
            <a:xfrm>
              <a:off x="1414" y="2193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0.97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88" name="Rectangle 780"/>
            <p:cNvSpPr>
              <a:spLocks noChangeArrowheads="1"/>
            </p:cNvSpPr>
            <p:nvPr/>
          </p:nvSpPr>
          <p:spPr bwMode="auto">
            <a:xfrm>
              <a:off x="2189" y="2193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0.60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89" name="Rectangle 781"/>
            <p:cNvSpPr>
              <a:spLocks noChangeArrowheads="1"/>
            </p:cNvSpPr>
            <p:nvPr/>
          </p:nvSpPr>
          <p:spPr bwMode="auto">
            <a:xfrm>
              <a:off x="2983" y="2193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70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90" name="Rectangle 782"/>
            <p:cNvSpPr>
              <a:spLocks noChangeArrowheads="1"/>
            </p:cNvSpPr>
            <p:nvPr/>
          </p:nvSpPr>
          <p:spPr bwMode="auto">
            <a:xfrm>
              <a:off x="3737" y="2193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1.55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91" name="Rectangle 783"/>
            <p:cNvSpPr>
              <a:spLocks noChangeArrowheads="1"/>
            </p:cNvSpPr>
            <p:nvPr/>
          </p:nvSpPr>
          <p:spPr bwMode="auto">
            <a:xfrm>
              <a:off x="4512" y="2193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1.60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92" name="Rectangle 784"/>
            <p:cNvSpPr>
              <a:spLocks noChangeArrowheads="1"/>
            </p:cNvSpPr>
            <p:nvPr/>
          </p:nvSpPr>
          <p:spPr bwMode="auto">
            <a:xfrm>
              <a:off x="659" y="2368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25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93" name="Rectangle 785"/>
            <p:cNvSpPr>
              <a:spLocks noChangeArrowheads="1"/>
            </p:cNvSpPr>
            <p:nvPr/>
          </p:nvSpPr>
          <p:spPr bwMode="auto">
            <a:xfrm>
              <a:off x="1414" y="2368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1.00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94" name="Rectangle 786"/>
            <p:cNvSpPr>
              <a:spLocks noChangeArrowheads="1"/>
            </p:cNvSpPr>
            <p:nvPr/>
          </p:nvSpPr>
          <p:spPr bwMode="auto">
            <a:xfrm>
              <a:off x="2189" y="2368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0.70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95" name="Rectangle 787"/>
            <p:cNvSpPr>
              <a:spLocks noChangeArrowheads="1"/>
            </p:cNvSpPr>
            <p:nvPr/>
          </p:nvSpPr>
          <p:spPr bwMode="auto">
            <a:xfrm>
              <a:off x="2983" y="2368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75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96" name="Rectangle 788"/>
            <p:cNvSpPr>
              <a:spLocks noChangeArrowheads="1"/>
            </p:cNvSpPr>
            <p:nvPr/>
          </p:nvSpPr>
          <p:spPr bwMode="auto">
            <a:xfrm>
              <a:off x="3737" y="2368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1.75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97" name="Rectangle 789"/>
            <p:cNvSpPr>
              <a:spLocks noChangeArrowheads="1"/>
            </p:cNvSpPr>
            <p:nvPr/>
          </p:nvSpPr>
          <p:spPr bwMode="auto">
            <a:xfrm>
              <a:off x="4512" y="2368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1.70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98" name="Rectangle 790"/>
            <p:cNvSpPr>
              <a:spLocks noChangeArrowheads="1"/>
            </p:cNvSpPr>
            <p:nvPr/>
          </p:nvSpPr>
          <p:spPr bwMode="auto">
            <a:xfrm>
              <a:off x="659" y="2544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30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99" name="Rectangle 791"/>
            <p:cNvSpPr>
              <a:spLocks noChangeArrowheads="1"/>
            </p:cNvSpPr>
            <p:nvPr/>
          </p:nvSpPr>
          <p:spPr bwMode="auto">
            <a:xfrm>
              <a:off x="1414" y="2544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1.03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00" name="Rectangle 792"/>
            <p:cNvSpPr>
              <a:spLocks noChangeArrowheads="1"/>
            </p:cNvSpPr>
            <p:nvPr/>
          </p:nvSpPr>
          <p:spPr bwMode="auto">
            <a:xfrm>
              <a:off x="2189" y="2544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0.80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01" name="Rectangle 793"/>
            <p:cNvSpPr>
              <a:spLocks noChangeArrowheads="1"/>
            </p:cNvSpPr>
            <p:nvPr/>
          </p:nvSpPr>
          <p:spPr bwMode="auto">
            <a:xfrm>
              <a:off x="2983" y="2544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80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02" name="Rectangle 794"/>
            <p:cNvSpPr>
              <a:spLocks noChangeArrowheads="1"/>
            </p:cNvSpPr>
            <p:nvPr/>
          </p:nvSpPr>
          <p:spPr bwMode="auto">
            <a:xfrm>
              <a:off x="3737" y="2544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2.00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03" name="Rectangle 795"/>
            <p:cNvSpPr>
              <a:spLocks noChangeArrowheads="1"/>
            </p:cNvSpPr>
            <p:nvPr/>
          </p:nvSpPr>
          <p:spPr bwMode="auto">
            <a:xfrm>
              <a:off x="4512" y="2544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1.80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04" name="Rectangle 796"/>
            <p:cNvSpPr>
              <a:spLocks noChangeArrowheads="1"/>
            </p:cNvSpPr>
            <p:nvPr/>
          </p:nvSpPr>
          <p:spPr bwMode="auto">
            <a:xfrm>
              <a:off x="659" y="2720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35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05" name="Rectangle 797"/>
            <p:cNvSpPr>
              <a:spLocks noChangeArrowheads="1"/>
            </p:cNvSpPr>
            <p:nvPr/>
          </p:nvSpPr>
          <p:spPr bwMode="auto">
            <a:xfrm>
              <a:off x="1414" y="2720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1.06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06" name="Rectangle 798"/>
            <p:cNvSpPr>
              <a:spLocks noChangeArrowheads="1"/>
            </p:cNvSpPr>
            <p:nvPr/>
          </p:nvSpPr>
          <p:spPr bwMode="auto">
            <a:xfrm>
              <a:off x="2189" y="2720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0.90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07" name="Rectangle 799"/>
            <p:cNvSpPr>
              <a:spLocks noChangeArrowheads="1"/>
            </p:cNvSpPr>
            <p:nvPr/>
          </p:nvSpPr>
          <p:spPr bwMode="auto">
            <a:xfrm>
              <a:off x="2983" y="2720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85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08" name="Rectangle 800"/>
            <p:cNvSpPr>
              <a:spLocks noChangeArrowheads="1"/>
            </p:cNvSpPr>
            <p:nvPr/>
          </p:nvSpPr>
          <p:spPr bwMode="auto">
            <a:xfrm>
              <a:off x="3737" y="2720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2.60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09" name="Rectangle 801"/>
            <p:cNvSpPr>
              <a:spLocks noChangeArrowheads="1"/>
            </p:cNvSpPr>
            <p:nvPr/>
          </p:nvSpPr>
          <p:spPr bwMode="auto">
            <a:xfrm>
              <a:off x="4512" y="2720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1.90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10" name="Rectangle 802"/>
            <p:cNvSpPr>
              <a:spLocks noChangeArrowheads="1"/>
            </p:cNvSpPr>
            <p:nvPr/>
          </p:nvSpPr>
          <p:spPr bwMode="auto">
            <a:xfrm>
              <a:off x="659" y="2896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40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11" name="Rectangle 803"/>
            <p:cNvSpPr>
              <a:spLocks noChangeArrowheads="1"/>
            </p:cNvSpPr>
            <p:nvPr/>
          </p:nvSpPr>
          <p:spPr bwMode="auto">
            <a:xfrm>
              <a:off x="1414" y="2896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1.09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12" name="Rectangle 804"/>
            <p:cNvSpPr>
              <a:spLocks noChangeArrowheads="1"/>
            </p:cNvSpPr>
            <p:nvPr/>
          </p:nvSpPr>
          <p:spPr bwMode="auto">
            <a:xfrm>
              <a:off x="2189" y="2896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1.00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13" name="Rectangle 805"/>
            <p:cNvSpPr>
              <a:spLocks noChangeArrowheads="1"/>
            </p:cNvSpPr>
            <p:nvPr/>
          </p:nvSpPr>
          <p:spPr bwMode="auto">
            <a:xfrm>
              <a:off x="2983" y="2896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90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14" name="Rectangle 806"/>
            <p:cNvSpPr>
              <a:spLocks noChangeArrowheads="1"/>
            </p:cNvSpPr>
            <p:nvPr/>
          </p:nvSpPr>
          <p:spPr bwMode="auto">
            <a:xfrm>
              <a:off x="3737" y="2896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3.40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15" name="Rectangle 807"/>
            <p:cNvSpPr>
              <a:spLocks noChangeArrowheads="1"/>
            </p:cNvSpPr>
            <p:nvPr/>
          </p:nvSpPr>
          <p:spPr bwMode="auto">
            <a:xfrm>
              <a:off x="4512" y="2896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2.00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16" name="Rectangle 808"/>
            <p:cNvSpPr>
              <a:spLocks noChangeArrowheads="1"/>
            </p:cNvSpPr>
            <p:nvPr/>
          </p:nvSpPr>
          <p:spPr bwMode="auto">
            <a:xfrm>
              <a:off x="659" y="3072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45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17" name="Rectangle 809"/>
            <p:cNvSpPr>
              <a:spLocks noChangeArrowheads="1"/>
            </p:cNvSpPr>
            <p:nvPr/>
          </p:nvSpPr>
          <p:spPr bwMode="auto">
            <a:xfrm>
              <a:off x="1414" y="3072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1.13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18" name="Rectangle 810"/>
            <p:cNvSpPr>
              <a:spLocks noChangeArrowheads="1"/>
            </p:cNvSpPr>
            <p:nvPr/>
          </p:nvSpPr>
          <p:spPr bwMode="auto">
            <a:xfrm>
              <a:off x="2189" y="3072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1.10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19" name="Rectangle 811"/>
            <p:cNvSpPr>
              <a:spLocks noChangeArrowheads="1"/>
            </p:cNvSpPr>
            <p:nvPr/>
          </p:nvSpPr>
          <p:spPr bwMode="auto">
            <a:xfrm>
              <a:off x="2983" y="3072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95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20" name="Rectangle 812"/>
            <p:cNvSpPr>
              <a:spLocks noChangeArrowheads="1"/>
            </p:cNvSpPr>
            <p:nvPr/>
          </p:nvSpPr>
          <p:spPr bwMode="auto">
            <a:xfrm>
              <a:off x="3737" y="3072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4.30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21" name="Rectangle 813"/>
            <p:cNvSpPr>
              <a:spLocks noChangeArrowheads="1"/>
            </p:cNvSpPr>
            <p:nvPr/>
          </p:nvSpPr>
          <p:spPr bwMode="auto">
            <a:xfrm>
              <a:off x="4512" y="3072"/>
              <a:ext cx="26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2.10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22" name="Rectangle 814"/>
            <p:cNvSpPr>
              <a:spLocks noChangeArrowheads="1"/>
            </p:cNvSpPr>
            <p:nvPr/>
          </p:nvSpPr>
          <p:spPr bwMode="auto">
            <a:xfrm>
              <a:off x="369" y="3247"/>
              <a:ext cx="4325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* Para factor V porcentajes de alimentaci</a:t>
              </a:r>
              <a:r>
                <a:rPr lang="en-US" sz="1700">
                  <a:solidFill>
                    <a:srgbClr val="000000"/>
                  </a:solidFill>
                  <a:effectLst/>
                </a:rPr>
                <a:t>ó</a:t>
              </a:r>
              <a:r>
                <a:rPr lang="es-ES" sz="1700">
                  <a:solidFill>
                    <a:srgbClr val="000000"/>
                  </a:solidFill>
                  <a:effectLst/>
                </a:rPr>
                <a:t>n transcurso de abertura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23" name="Rectangle 815"/>
            <p:cNvSpPr>
              <a:spLocks noChangeArrowheads="1"/>
            </p:cNvSpPr>
            <p:nvPr/>
          </p:nvSpPr>
          <p:spPr bwMode="auto">
            <a:xfrm>
              <a:off x="369" y="3387"/>
              <a:ext cx="43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* Para factor H porcentaje of feed than half the screen opening size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24" name="Rectangle 816"/>
            <p:cNvSpPr>
              <a:spLocks noChangeArrowheads="1"/>
            </p:cNvSpPr>
            <p:nvPr/>
          </p:nvSpPr>
          <p:spPr bwMode="auto">
            <a:xfrm>
              <a:off x="1568" y="786"/>
              <a:ext cx="2219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Factores Extra grande y Mediano. 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25" name="Rectangle 817"/>
            <p:cNvSpPr>
              <a:spLocks noChangeArrowheads="1"/>
            </p:cNvSpPr>
            <p:nvPr/>
          </p:nvSpPr>
          <p:spPr bwMode="auto">
            <a:xfrm>
              <a:off x="2002" y="962"/>
              <a:ext cx="1339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1700">
                  <a:solidFill>
                    <a:srgbClr val="000000"/>
                  </a:solidFill>
                  <a:effectLst/>
                </a:rPr>
                <a:t>(Factor V y F</a:t>
              </a:r>
              <a:r>
                <a:rPr lang="en-US" sz="1700">
                  <a:solidFill>
                    <a:srgbClr val="000000"/>
                  </a:solidFill>
                  <a:effectLst/>
                </a:rPr>
                <a:t>ac</a:t>
              </a:r>
              <a:r>
                <a:rPr lang="es-ES" sz="1700">
                  <a:solidFill>
                    <a:srgbClr val="000000"/>
                  </a:solidFill>
                  <a:effectLst/>
                </a:rPr>
                <a:t>tor H)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26" name="Line 818"/>
            <p:cNvSpPr>
              <a:spLocks noChangeShapeType="1"/>
            </p:cNvSpPr>
            <p:nvPr/>
          </p:nvSpPr>
          <p:spPr bwMode="auto">
            <a:xfrm>
              <a:off x="336" y="747"/>
              <a:ext cx="1" cy="28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27" name="Rectangle 819"/>
            <p:cNvSpPr>
              <a:spLocks noChangeArrowheads="1"/>
            </p:cNvSpPr>
            <p:nvPr/>
          </p:nvSpPr>
          <p:spPr bwMode="auto">
            <a:xfrm>
              <a:off x="336" y="747"/>
              <a:ext cx="13" cy="28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28" name="Line 820"/>
            <p:cNvSpPr>
              <a:spLocks noChangeShapeType="1"/>
            </p:cNvSpPr>
            <p:nvPr/>
          </p:nvSpPr>
          <p:spPr bwMode="auto">
            <a:xfrm>
              <a:off x="1110" y="1112"/>
              <a:ext cx="1" cy="21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29" name="Rectangle 821"/>
            <p:cNvSpPr>
              <a:spLocks noChangeArrowheads="1"/>
            </p:cNvSpPr>
            <p:nvPr/>
          </p:nvSpPr>
          <p:spPr bwMode="auto">
            <a:xfrm>
              <a:off x="1110" y="1112"/>
              <a:ext cx="13" cy="210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30" name="Line 822"/>
            <p:cNvSpPr>
              <a:spLocks noChangeShapeType="1"/>
            </p:cNvSpPr>
            <p:nvPr/>
          </p:nvSpPr>
          <p:spPr bwMode="auto">
            <a:xfrm>
              <a:off x="1960" y="1112"/>
              <a:ext cx="1" cy="21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31" name="Rectangle 823"/>
            <p:cNvSpPr>
              <a:spLocks noChangeArrowheads="1"/>
            </p:cNvSpPr>
            <p:nvPr/>
          </p:nvSpPr>
          <p:spPr bwMode="auto">
            <a:xfrm>
              <a:off x="1960" y="1112"/>
              <a:ext cx="13" cy="210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32" name="Line 824"/>
            <p:cNvSpPr>
              <a:spLocks noChangeShapeType="1"/>
            </p:cNvSpPr>
            <p:nvPr/>
          </p:nvSpPr>
          <p:spPr bwMode="auto">
            <a:xfrm>
              <a:off x="2659" y="1112"/>
              <a:ext cx="1" cy="21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33" name="Rectangle 825"/>
            <p:cNvSpPr>
              <a:spLocks noChangeArrowheads="1"/>
            </p:cNvSpPr>
            <p:nvPr/>
          </p:nvSpPr>
          <p:spPr bwMode="auto">
            <a:xfrm>
              <a:off x="2659" y="1112"/>
              <a:ext cx="13" cy="210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34" name="Line 826"/>
            <p:cNvSpPr>
              <a:spLocks noChangeShapeType="1"/>
            </p:cNvSpPr>
            <p:nvPr/>
          </p:nvSpPr>
          <p:spPr bwMode="auto">
            <a:xfrm>
              <a:off x="3433" y="1112"/>
              <a:ext cx="1" cy="21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35" name="Rectangle 827"/>
            <p:cNvSpPr>
              <a:spLocks noChangeArrowheads="1"/>
            </p:cNvSpPr>
            <p:nvPr/>
          </p:nvSpPr>
          <p:spPr bwMode="auto">
            <a:xfrm>
              <a:off x="3433" y="1112"/>
              <a:ext cx="14" cy="210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36" name="Line 828"/>
            <p:cNvSpPr>
              <a:spLocks noChangeShapeType="1"/>
            </p:cNvSpPr>
            <p:nvPr/>
          </p:nvSpPr>
          <p:spPr bwMode="auto">
            <a:xfrm>
              <a:off x="4283" y="1112"/>
              <a:ext cx="1" cy="21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37" name="Rectangle 829"/>
            <p:cNvSpPr>
              <a:spLocks noChangeArrowheads="1"/>
            </p:cNvSpPr>
            <p:nvPr/>
          </p:nvSpPr>
          <p:spPr bwMode="auto">
            <a:xfrm>
              <a:off x="4283" y="1112"/>
              <a:ext cx="13" cy="210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38" name="Line 830"/>
            <p:cNvSpPr>
              <a:spLocks noChangeShapeType="1"/>
            </p:cNvSpPr>
            <p:nvPr/>
          </p:nvSpPr>
          <p:spPr bwMode="auto">
            <a:xfrm>
              <a:off x="349" y="747"/>
              <a:ext cx="464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39" name="Line 831"/>
            <p:cNvSpPr>
              <a:spLocks noChangeShapeType="1"/>
            </p:cNvSpPr>
            <p:nvPr/>
          </p:nvSpPr>
          <p:spPr bwMode="auto">
            <a:xfrm>
              <a:off x="349" y="1099"/>
              <a:ext cx="464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40" name="Rectangle 832"/>
            <p:cNvSpPr>
              <a:spLocks noChangeArrowheads="1"/>
            </p:cNvSpPr>
            <p:nvPr/>
          </p:nvSpPr>
          <p:spPr bwMode="auto">
            <a:xfrm>
              <a:off x="349" y="1099"/>
              <a:ext cx="4646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41" name="Line 833"/>
            <p:cNvSpPr>
              <a:spLocks noChangeShapeType="1"/>
            </p:cNvSpPr>
            <p:nvPr/>
          </p:nvSpPr>
          <p:spPr bwMode="auto">
            <a:xfrm>
              <a:off x="349" y="1450"/>
              <a:ext cx="464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42" name="Rectangle 834"/>
            <p:cNvSpPr>
              <a:spLocks noChangeArrowheads="1"/>
            </p:cNvSpPr>
            <p:nvPr/>
          </p:nvSpPr>
          <p:spPr bwMode="auto">
            <a:xfrm>
              <a:off x="349" y="1450"/>
              <a:ext cx="4646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43" name="Line 835"/>
            <p:cNvSpPr>
              <a:spLocks noChangeShapeType="1"/>
            </p:cNvSpPr>
            <p:nvPr/>
          </p:nvSpPr>
          <p:spPr bwMode="auto">
            <a:xfrm>
              <a:off x="349" y="1626"/>
              <a:ext cx="464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44" name="Line 836"/>
            <p:cNvSpPr>
              <a:spLocks noChangeShapeType="1"/>
            </p:cNvSpPr>
            <p:nvPr/>
          </p:nvSpPr>
          <p:spPr bwMode="auto">
            <a:xfrm>
              <a:off x="349" y="1802"/>
              <a:ext cx="464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45" name="Rectangle 837"/>
            <p:cNvSpPr>
              <a:spLocks noChangeArrowheads="1"/>
            </p:cNvSpPr>
            <p:nvPr/>
          </p:nvSpPr>
          <p:spPr bwMode="auto">
            <a:xfrm>
              <a:off x="349" y="1802"/>
              <a:ext cx="4646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46" name="Line 838"/>
            <p:cNvSpPr>
              <a:spLocks noChangeShapeType="1"/>
            </p:cNvSpPr>
            <p:nvPr/>
          </p:nvSpPr>
          <p:spPr bwMode="auto">
            <a:xfrm>
              <a:off x="349" y="1978"/>
              <a:ext cx="464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47" name="Rectangle 839"/>
            <p:cNvSpPr>
              <a:spLocks noChangeArrowheads="1"/>
            </p:cNvSpPr>
            <p:nvPr/>
          </p:nvSpPr>
          <p:spPr bwMode="auto">
            <a:xfrm>
              <a:off x="349" y="1978"/>
              <a:ext cx="4646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48" name="Line 840"/>
            <p:cNvSpPr>
              <a:spLocks noChangeShapeType="1"/>
            </p:cNvSpPr>
            <p:nvPr/>
          </p:nvSpPr>
          <p:spPr bwMode="auto">
            <a:xfrm>
              <a:off x="349" y="2153"/>
              <a:ext cx="464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49" name="Rectangle 841"/>
            <p:cNvSpPr>
              <a:spLocks noChangeArrowheads="1"/>
            </p:cNvSpPr>
            <p:nvPr/>
          </p:nvSpPr>
          <p:spPr bwMode="auto">
            <a:xfrm>
              <a:off x="349" y="2153"/>
              <a:ext cx="4646" cy="1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50" name="Line 842"/>
            <p:cNvSpPr>
              <a:spLocks noChangeShapeType="1"/>
            </p:cNvSpPr>
            <p:nvPr/>
          </p:nvSpPr>
          <p:spPr bwMode="auto">
            <a:xfrm>
              <a:off x="349" y="2329"/>
              <a:ext cx="464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51" name="Line 843"/>
            <p:cNvSpPr>
              <a:spLocks noChangeShapeType="1"/>
            </p:cNvSpPr>
            <p:nvPr/>
          </p:nvSpPr>
          <p:spPr bwMode="auto">
            <a:xfrm>
              <a:off x="349" y="2505"/>
              <a:ext cx="464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52" name="Rectangle 844"/>
            <p:cNvSpPr>
              <a:spLocks noChangeArrowheads="1"/>
            </p:cNvSpPr>
            <p:nvPr/>
          </p:nvSpPr>
          <p:spPr bwMode="auto">
            <a:xfrm>
              <a:off x="349" y="2505"/>
              <a:ext cx="4646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53" name="Line 845"/>
            <p:cNvSpPr>
              <a:spLocks noChangeShapeType="1"/>
            </p:cNvSpPr>
            <p:nvPr/>
          </p:nvSpPr>
          <p:spPr bwMode="auto">
            <a:xfrm>
              <a:off x="349" y="2681"/>
              <a:ext cx="464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54" name="Rectangle 846"/>
            <p:cNvSpPr>
              <a:spLocks noChangeArrowheads="1"/>
            </p:cNvSpPr>
            <p:nvPr/>
          </p:nvSpPr>
          <p:spPr bwMode="auto">
            <a:xfrm>
              <a:off x="349" y="2681"/>
              <a:ext cx="4646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55" name="Line 847"/>
            <p:cNvSpPr>
              <a:spLocks noChangeShapeType="1"/>
            </p:cNvSpPr>
            <p:nvPr/>
          </p:nvSpPr>
          <p:spPr bwMode="auto">
            <a:xfrm>
              <a:off x="349" y="2857"/>
              <a:ext cx="464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56" name="Rectangle 848"/>
            <p:cNvSpPr>
              <a:spLocks noChangeArrowheads="1"/>
            </p:cNvSpPr>
            <p:nvPr/>
          </p:nvSpPr>
          <p:spPr bwMode="auto">
            <a:xfrm>
              <a:off x="349" y="2857"/>
              <a:ext cx="4646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57" name="Line 849"/>
            <p:cNvSpPr>
              <a:spLocks noChangeShapeType="1"/>
            </p:cNvSpPr>
            <p:nvPr/>
          </p:nvSpPr>
          <p:spPr bwMode="auto">
            <a:xfrm>
              <a:off x="349" y="3033"/>
              <a:ext cx="464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58" name="Rectangle 850"/>
            <p:cNvSpPr>
              <a:spLocks noChangeArrowheads="1"/>
            </p:cNvSpPr>
            <p:nvPr/>
          </p:nvSpPr>
          <p:spPr bwMode="auto">
            <a:xfrm>
              <a:off x="349" y="3033"/>
              <a:ext cx="4646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59" name="Line 851"/>
            <p:cNvSpPr>
              <a:spLocks noChangeShapeType="1"/>
            </p:cNvSpPr>
            <p:nvPr/>
          </p:nvSpPr>
          <p:spPr bwMode="auto">
            <a:xfrm>
              <a:off x="349" y="3208"/>
              <a:ext cx="464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60" name="Rectangle 852"/>
            <p:cNvSpPr>
              <a:spLocks noChangeArrowheads="1"/>
            </p:cNvSpPr>
            <p:nvPr/>
          </p:nvSpPr>
          <p:spPr bwMode="auto">
            <a:xfrm>
              <a:off x="349" y="3208"/>
              <a:ext cx="4646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8261" name="Group 853"/>
          <p:cNvGrpSpPr>
            <a:grpSpLocks/>
          </p:cNvGrpSpPr>
          <p:nvPr/>
        </p:nvGrpSpPr>
        <p:grpSpPr bwMode="auto">
          <a:xfrm>
            <a:off x="1003300" y="2332038"/>
            <a:ext cx="7177088" cy="2192337"/>
            <a:chOff x="632" y="1469"/>
            <a:chExt cx="4521" cy="1381"/>
          </a:xfrm>
        </p:grpSpPr>
        <p:sp>
          <p:nvSpPr>
            <p:cNvPr id="18262" name="Rectangle 854"/>
            <p:cNvSpPr>
              <a:spLocks noChangeArrowheads="1"/>
            </p:cNvSpPr>
            <p:nvPr/>
          </p:nvSpPr>
          <p:spPr bwMode="auto">
            <a:xfrm>
              <a:off x="632" y="1469"/>
              <a:ext cx="4495" cy="1381"/>
            </a:xfrm>
            <a:prstGeom prst="rect">
              <a:avLst/>
            </a:prstGeom>
            <a:gradFill rotWithShape="0">
              <a:gsLst>
                <a:gs pos="0">
                  <a:srgbClr val="F7A47B"/>
                </a:gs>
                <a:gs pos="100000">
                  <a:srgbClr val="FFFF99"/>
                </a:gs>
              </a:gsLst>
              <a:lin ang="2700000" scaled="1"/>
            </a:gradFill>
            <a:ln w="9525">
              <a:solidFill>
                <a:srgbClr val="080808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63" name="Rectangle 855"/>
            <p:cNvSpPr>
              <a:spLocks noChangeArrowheads="1"/>
            </p:cNvSpPr>
            <p:nvPr/>
          </p:nvSpPr>
          <p:spPr bwMode="auto">
            <a:xfrm>
              <a:off x="640" y="1477"/>
              <a:ext cx="4487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64" name="Rectangle 856"/>
            <p:cNvSpPr>
              <a:spLocks noChangeArrowheads="1"/>
            </p:cNvSpPr>
            <p:nvPr/>
          </p:nvSpPr>
          <p:spPr bwMode="auto">
            <a:xfrm>
              <a:off x="4408" y="1728"/>
              <a:ext cx="343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200" b="0">
                  <a:solidFill>
                    <a:srgbClr val="000000"/>
                  </a:solidFill>
                  <a:effectLst/>
                </a:rPr>
                <a:t>1.60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65" name="Rectangle 857"/>
            <p:cNvSpPr>
              <a:spLocks noChangeArrowheads="1"/>
            </p:cNvSpPr>
            <p:nvPr/>
          </p:nvSpPr>
          <p:spPr bwMode="auto">
            <a:xfrm>
              <a:off x="4408" y="1955"/>
              <a:ext cx="343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200" b="0">
                  <a:solidFill>
                    <a:srgbClr val="000000"/>
                  </a:solidFill>
                  <a:effectLst/>
                </a:rPr>
                <a:t>1.40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66" name="Rectangle 858"/>
            <p:cNvSpPr>
              <a:spLocks noChangeArrowheads="1"/>
            </p:cNvSpPr>
            <p:nvPr/>
          </p:nvSpPr>
          <p:spPr bwMode="auto">
            <a:xfrm>
              <a:off x="4408" y="2183"/>
              <a:ext cx="343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200" b="0">
                  <a:solidFill>
                    <a:srgbClr val="000000"/>
                  </a:solidFill>
                  <a:effectLst/>
                </a:rPr>
                <a:t>1.10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67" name="Rectangle 859"/>
            <p:cNvSpPr>
              <a:spLocks noChangeArrowheads="1"/>
            </p:cNvSpPr>
            <p:nvPr/>
          </p:nvSpPr>
          <p:spPr bwMode="auto">
            <a:xfrm>
              <a:off x="4408" y="2410"/>
              <a:ext cx="343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200" b="0">
                  <a:solidFill>
                    <a:srgbClr val="000000"/>
                  </a:solidFill>
                  <a:effectLst/>
                </a:rPr>
                <a:t>1.00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68" name="Rectangle 860"/>
            <p:cNvSpPr>
              <a:spLocks noChangeArrowheads="1"/>
            </p:cNvSpPr>
            <p:nvPr/>
          </p:nvSpPr>
          <p:spPr bwMode="auto">
            <a:xfrm>
              <a:off x="4408" y="2637"/>
              <a:ext cx="343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200" b="0">
                  <a:solidFill>
                    <a:srgbClr val="000000"/>
                  </a:solidFill>
                  <a:effectLst/>
                </a:rPr>
                <a:t>0.80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69" name="Rectangle 861"/>
            <p:cNvSpPr>
              <a:spLocks noChangeArrowheads="1"/>
            </p:cNvSpPr>
            <p:nvPr/>
          </p:nvSpPr>
          <p:spPr bwMode="auto">
            <a:xfrm>
              <a:off x="674" y="2183"/>
              <a:ext cx="2812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200" b="0">
                  <a:solidFill>
                    <a:srgbClr val="000000"/>
                  </a:solidFill>
                  <a:effectLst/>
                </a:rPr>
                <a:t>Longitud agujero 2-3 veces anchura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70" name="Rectangle 862"/>
            <p:cNvSpPr>
              <a:spLocks noChangeArrowheads="1"/>
            </p:cNvSpPr>
            <p:nvPr/>
          </p:nvSpPr>
          <p:spPr bwMode="auto">
            <a:xfrm>
              <a:off x="674" y="2410"/>
              <a:ext cx="1430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200" b="0">
                  <a:solidFill>
                    <a:srgbClr val="000000"/>
                  </a:solidFill>
                  <a:effectLst/>
                </a:rPr>
                <a:t>Agujero Cuadrado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71" name="Rectangle 863"/>
            <p:cNvSpPr>
              <a:spLocks noChangeArrowheads="1"/>
            </p:cNvSpPr>
            <p:nvPr/>
          </p:nvSpPr>
          <p:spPr bwMode="auto">
            <a:xfrm>
              <a:off x="674" y="2637"/>
              <a:ext cx="1371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200" b="0">
                  <a:solidFill>
                    <a:srgbClr val="000000"/>
                  </a:solidFill>
                  <a:effectLst/>
                </a:rPr>
                <a:t>Agujero Redondo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72" name="Rectangle 864"/>
            <p:cNvSpPr>
              <a:spLocks noChangeArrowheads="1"/>
            </p:cNvSpPr>
            <p:nvPr/>
          </p:nvSpPr>
          <p:spPr bwMode="auto">
            <a:xfrm>
              <a:off x="1571" y="1488"/>
              <a:ext cx="2655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200">
                  <a:solidFill>
                    <a:srgbClr val="000000"/>
                  </a:solidFill>
                  <a:effectLst/>
                </a:rPr>
                <a:t>Proporción de Agujero Factor T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73" name="Rectangle 865"/>
            <p:cNvSpPr>
              <a:spLocks noChangeArrowheads="1"/>
            </p:cNvSpPr>
            <p:nvPr/>
          </p:nvSpPr>
          <p:spPr bwMode="auto">
            <a:xfrm>
              <a:off x="674" y="1728"/>
              <a:ext cx="3184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200" b="0">
                  <a:solidFill>
                    <a:srgbClr val="000000"/>
                  </a:solidFill>
                  <a:effectLst/>
                </a:rPr>
                <a:t>Longitud agujero 6 o mas veces anchura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74" name="Rectangle 866"/>
            <p:cNvSpPr>
              <a:spLocks noChangeArrowheads="1"/>
            </p:cNvSpPr>
            <p:nvPr/>
          </p:nvSpPr>
          <p:spPr bwMode="auto">
            <a:xfrm>
              <a:off x="674" y="1955"/>
              <a:ext cx="2812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200" b="0">
                  <a:solidFill>
                    <a:srgbClr val="000000"/>
                  </a:solidFill>
                  <a:effectLst/>
                </a:rPr>
                <a:t>Longitud agujero 3-6 veces anchura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75" name="Line 867"/>
            <p:cNvSpPr>
              <a:spLocks noChangeShapeType="1"/>
            </p:cNvSpPr>
            <p:nvPr/>
          </p:nvSpPr>
          <p:spPr bwMode="auto">
            <a:xfrm>
              <a:off x="632" y="1469"/>
              <a:ext cx="1" cy="13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76" name="Rectangle 868"/>
            <p:cNvSpPr>
              <a:spLocks noChangeArrowheads="1"/>
            </p:cNvSpPr>
            <p:nvPr/>
          </p:nvSpPr>
          <p:spPr bwMode="auto">
            <a:xfrm>
              <a:off x="632" y="1469"/>
              <a:ext cx="17" cy="138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77" name="Rectangle 869"/>
            <p:cNvSpPr>
              <a:spLocks noChangeArrowheads="1"/>
            </p:cNvSpPr>
            <p:nvPr/>
          </p:nvSpPr>
          <p:spPr bwMode="auto">
            <a:xfrm>
              <a:off x="5136" y="1478"/>
              <a:ext cx="17" cy="136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78" name="Line 870"/>
            <p:cNvSpPr>
              <a:spLocks noChangeShapeType="1"/>
            </p:cNvSpPr>
            <p:nvPr/>
          </p:nvSpPr>
          <p:spPr bwMode="auto">
            <a:xfrm>
              <a:off x="4015" y="1713"/>
              <a:ext cx="1" cy="11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79" name="Rectangle 871"/>
            <p:cNvSpPr>
              <a:spLocks noChangeArrowheads="1"/>
            </p:cNvSpPr>
            <p:nvPr/>
          </p:nvSpPr>
          <p:spPr bwMode="auto">
            <a:xfrm>
              <a:off x="4015" y="1713"/>
              <a:ext cx="17" cy="113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80" name="Line 872"/>
            <p:cNvSpPr>
              <a:spLocks noChangeShapeType="1"/>
            </p:cNvSpPr>
            <p:nvPr/>
          </p:nvSpPr>
          <p:spPr bwMode="auto">
            <a:xfrm>
              <a:off x="649" y="1469"/>
              <a:ext cx="448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81" name="Rectangle 873"/>
            <p:cNvSpPr>
              <a:spLocks noChangeArrowheads="1"/>
            </p:cNvSpPr>
            <p:nvPr/>
          </p:nvSpPr>
          <p:spPr bwMode="auto">
            <a:xfrm>
              <a:off x="649" y="1469"/>
              <a:ext cx="4482" cy="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82" name="Line 874"/>
            <p:cNvSpPr>
              <a:spLocks noChangeShapeType="1"/>
            </p:cNvSpPr>
            <p:nvPr/>
          </p:nvSpPr>
          <p:spPr bwMode="auto">
            <a:xfrm>
              <a:off x="649" y="1696"/>
              <a:ext cx="448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83" name="Rectangle 875"/>
            <p:cNvSpPr>
              <a:spLocks noChangeArrowheads="1"/>
            </p:cNvSpPr>
            <p:nvPr/>
          </p:nvSpPr>
          <p:spPr bwMode="auto">
            <a:xfrm>
              <a:off x="649" y="1696"/>
              <a:ext cx="4482" cy="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84" name="Line 876"/>
            <p:cNvSpPr>
              <a:spLocks noChangeShapeType="1"/>
            </p:cNvSpPr>
            <p:nvPr/>
          </p:nvSpPr>
          <p:spPr bwMode="auto">
            <a:xfrm>
              <a:off x="649" y="1924"/>
              <a:ext cx="448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85" name="Rectangle 877"/>
            <p:cNvSpPr>
              <a:spLocks noChangeArrowheads="1"/>
            </p:cNvSpPr>
            <p:nvPr/>
          </p:nvSpPr>
          <p:spPr bwMode="auto">
            <a:xfrm>
              <a:off x="649" y="1924"/>
              <a:ext cx="4482" cy="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86" name="Line 878"/>
            <p:cNvSpPr>
              <a:spLocks noChangeShapeType="1"/>
            </p:cNvSpPr>
            <p:nvPr/>
          </p:nvSpPr>
          <p:spPr bwMode="auto">
            <a:xfrm>
              <a:off x="649" y="2151"/>
              <a:ext cx="448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87" name="Line 879"/>
            <p:cNvSpPr>
              <a:spLocks noChangeShapeType="1"/>
            </p:cNvSpPr>
            <p:nvPr/>
          </p:nvSpPr>
          <p:spPr bwMode="auto">
            <a:xfrm>
              <a:off x="649" y="2378"/>
              <a:ext cx="448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88" name="Line 880"/>
            <p:cNvSpPr>
              <a:spLocks noChangeShapeType="1"/>
            </p:cNvSpPr>
            <p:nvPr/>
          </p:nvSpPr>
          <p:spPr bwMode="auto">
            <a:xfrm>
              <a:off x="649" y="2606"/>
              <a:ext cx="448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89" name="Rectangle 881"/>
            <p:cNvSpPr>
              <a:spLocks noChangeArrowheads="1"/>
            </p:cNvSpPr>
            <p:nvPr/>
          </p:nvSpPr>
          <p:spPr bwMode="auto">
            <a:xfrm>
              <a:off x="649" y="2606"/>
              <a:ext cx="4482" cy="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90" name="Line 882"/>
            <p:cNvSpPr>
              <a:spLocks noChangeShapeType="1"/>
            </p:cNvSpPr>
            <p:nvPr/>
          </p:nvSpPr>
          <p:spPr bwMode="auto">
            <a:xfrm>
              <a:off x="649" y="2833"/>
              <a:ext cx="448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91" name="Rectangle 883"/>
            <p:cNvSpPr>
              <a:spLocks noChangeArrowheads="1"/>
            </p:cNvSpPr>
            <p:nvPr/>
          </p:nvSpPr>
          <p:spPr bwMode="auto">
            <a:xfrm>
              <a:off x="649" y="2833"/>
              <a:ext cx="4482" cy="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8292" name="Group 884"/>
          <p:cNvGrpSpPr>
            <a:grpSpLocks/>
          </p:cNvGrpSpPr>
          <p:nvPr/>
        </p:nvGrpSpPr>
        <p:grpSpPr bwMode="auto">
          <a:xfrm>
            <a:off x="1257300" y="1371600"/>
            <a:ext cx="6635750" cy="4572000"/>
            <a:chOff x="792" y="864"/>
            <a:chExt cx="4180" cy="2880"/>
          </a:xfrm>
        </p:grpSpPr>
        <p:sp>
          <p:nvSpPr>
            <p:cNvPr id="18293" name="Rectangle 885"/>
            <p:cNvSpPr>
              <a:spLocks noChangeArrowheads="1"/>
            </p:cNvSpPr>
            <p:nvPr/>
          </p:nvSpPr>
          <p:spPr bwMode="auto">
            <a:xfrm>
              <a:off x="792" y="866"/>
              <a:ext cx="4176" cy="2878"/>
            </a:xfrm>
            <a:prstGeom prst="rect">
              <a:avLst/>
            </a:prstGeom>
            <a:gradFill rotWithShape="0">
              <a:gsLst>
                <a:gs pos="0">
                  <a:srgbClr val="F7A47B"/>
                </a:gs>
                <a:gs pos="100000">
                  <a:srgbClr val="FFFF99"/>
                </a:gs>
              </a:gsLst>
              <a:lin ang="2700000" scaled="1"/>
            </a:gradFill>
            <a:ln w="9525">
              <a:solidFill>
                <a:srgbClr val="080808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94" name="Rectangle 886"/>
            <p:cNvSpPr>
              <a:spLocks noChangeArrowheads="1"/>
            </p:cNvSpPr>
            <p:nvPr/>
          </p:nvSpPr>
          <p:spPr bwMode="auto">
            <a:xfrm>
              <a:off x="800" y="874"/>
              <a:ext cx="4168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295" name="Rectangle 887"/>
            <p:cNvSpPr>
              <a:spLocks noChangeArrowheads="1"/>
            </p:cNvSpPr>
            <p:nvPr/>
          </p:nvSpPr>
          <p:spPr bwMode="auto">
            <a:xfrm>
              <a:off x="1024" y="1104"/>
              <a:ext cx="513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>
                  <a:solidFill>
                    <a:srgbClr val="000000"/>
                  </a:solidFill>
                  <a:effectLst/>
                </a:rPr>
                <a:t>Factor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96" name="Rectangle 888"/>
            <p:cNvSpPr>
              <a:spLocks noChangeArrowheads="1"/>
            </p:cNvSpPr>
            <p:nvPr/>
          </p:nvSpPr>
          <p:spPr bwMode="auto">
            <a:xfrm>
              <a:off x="1114" y="1383"/>
              <a:ext cx="326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 b="0">
                  <a:solidFill>
                    <a:srgbClr val="000000"/>
                  </a:solidFill>
                  <a:effectLst/>
                </a:rPr>
                <a:t>0.75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97" name="Rectangle 889"/>
            <p:cNvSpPr>
              <a:spLocks noChangeArrowheads="1"/>
            </p:cNvSpPr>
            <p:nvPr/>
          </p:nvSpPr>
          <p:spPr bwMode="auto">
            <a:xfrm>
              <a:off x="1114" y="1692"/>
              <a:ext cx="326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 b="0">
                  <a:solidFill>
                    <a:srgbClr val="000000"/>
                  </a:solidFill>
                  <a:effectLst/>
                </a:rPr>
                <a:t>0.85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98" name="Rectangle 890"/>
            <p:cNvSpPr>
              <a:spLocks noChangeArrowheads="1"/>
            </p:cNvSpPr>
            <p:nvPr/>
          </p:nvSpPr>
          <p:spPr bwMode="auto">
            <a:xfrm>
              <a:off x="1114" y="2052"/>
              <a:ext cx="326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 b="0">
                  <a:solidFill>
                    <a:srgbClr val="000000"/>
                  </a:solidFill>
                  <a:effectLst/>
                </a:rPr>
                <a:t>1.00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99" name="Rectangle 891"/>
            <p:cNvSpPr>
              <a:spLocks noChangeArrowheads="1"/>
            </p:cNvSpPr>
            <p:nvPr/>
          </p:nvSpPr>
          <p:spPr bwMode="auto">
            <a:xfrm>
              <a:off x="1114" y="2702"/>
              <a:ext cx="326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 b="0">
                  <a:solidFill>
                    <a:srgbClr val="000000"/>
                  </a:solidFill>
                  <a:effectLst/>
                </a:rPr>
                <a:t>1.25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00" name="Rectangle 892"/>
            <p:cNvSpPr>
              <a:spLocks noChangeArrowheads="1"/>
            </p:cNvSpPr>
            <p:nvPr/>
          </p:nvSpPr>
          <p:spPr bwMode="auto">
            <a:xfrm>
              <a:off x="1114" y="3407"/>
              <a:ext cx="326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 b="0">
                  <a:solidFill>
                    <a:srgbClr val="000000"/>
                  </a:solidFill>
                  <a:effectLst/>
                </a:rPr>
                <a:t>1.75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01" name="Rectangle 893"/>
            <p:cNvSpPr>
              <a:spLocks noChangeArrowheads="1"/>
            </p:cNvSpPr>
            <p:nvPr/>
          </p:nvSpPr>
          <p:spPr bwMode="auto">
            <a:xfrm>
              <a:off x="2022" y="864"/>
              <a:ext cx="1882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200">
                  <a:solidFill>
                    <a:srgbClr val="000000"/>
                  </a:solidFill>
                  <a:effectLst/>
                </a:rPr>
                <a:t>Factor de Condición K</a:t>
              </a:r>
              <a:endParaRPr lang="es-ES" sz="22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02" name="Rectangle 894"/>
            <p:cNvSpPr>
              <a:spLocks noChangeArrowheads="1"/>
            </p:cNvSpPr>
            <p:nvPr/>
          </p:nvSpPr>
          <p:spPr bwMode="auto">
            <a:xfrm>
              <a:off x="1762" y="1939"/>
              <a:ext cx="2452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 b="0">
                  <a:solidFill>
                    <a:srgbClr val="000000"/>
                  </a:solidFill>
                  <a:effectLst/>
                </a:rPr>
                <a:t>Material de cantera seco, 4% de 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03" name="Rectangle 895"/>
            <p:cNvSpPr>
              <a:spLocks noChangeArrowheads="1"/>
            </p:cNvSpPr>
            <p:nvPr/>
          </p:nvSpPr>
          <p:spPr bwMode="auto">
            <a:xfrm>
              <a:off x="1762" y="2150"/>
              <a:ext cx="275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 b="0">
                  <a:solidFill>
                    <a:srgbClr val="000000"/>
                  </a:solidFill>
                  <a:effectLst/>
                </a:rPr>
                <a:t>humedad o menos, triturado o grava.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04" name="Rectangle 896"/>
            <p:cNvSpPr>
              <a:spLocks noChangeArrowheads="1"/>
            </p:cNvSpPr>
            <p:nvPr/>
          </p:nvSpPr>
          <p:spPr bwMode="auto">
            <a:xfrm>
              <a:off x="1762" y="2377"/>
              <a:ext cx="2461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 b="0">
                  <a:solidFill>
                    <a:srgbClr val="000000"/>
                  </a:solidFill>
                  <a:effectLst/>
                </a:rPr>
                <a:t>Material seco no triturado 6% de 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05" name="Rectangle 897"/>
            <p:cNvSpPr>
              <a:spLocks noChangeArrowheads="1"/>
            </p:cNvSpPr>
            <p:nvPr/>
          </p:nvSpPr>
          <p:spPr bwMode="auto">
            <a:xfrm>
              <a:off x="1762" y="2589"/>
              <a:ext cx="288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 b="0">
                  <a:solidFill>
                    <a:srgbClr val="000000"/>
                  </a:solidFill>
                  <a:effectLst/>
                </a:rPr>
                <a:t>humedad o menos, material caliente y 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06" name="Rectangle 898"/>
            <p:cNvSpPr>
              <a:spLocks noChangeArrowheads="1"/>
            </p:cNvSpPr>
            <p:nvPr/>
          </p:nvSpPr>
          <p:spPr bwMode="auto">
            <a:xfrm>
              <a:off x="1762" y="2800"/>
              <a:ext cx="2796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 b="0">
                  <a:solidFill>
                    <a:srgbClr val="000000"/>
                  </a:solidFill>
                  <a:effectLst/>
                </a:rPr>
                <a:t>seco, zarandeo h</a:t>
              </a:r>
              <a:r>
                <a:rPr lang="en-US" sz="2100" b="0">
                  <a:solidFill>
                    <a:srgbClr val="000000"/>
                  </a:solidFill>
                  <a:effectLst/>
                </a:rPr>
                <a:t>ú</a:t>
              </a:r>
              <a:r>
                <a:rPr lang="es-ES" sz="2100" b="0">
                  <a:solidFill>
                    <a:srgbClr val="000000"/>
                  </a:solidFill>
                  <a:effectLst/>
                </a:rPr>
                <a:t>medo con duchas, 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07" name="Rectangle 899"/>
            <p:cNvSpPr>
              <a:spLocks noChangeArrowheads="1"/>
            </p:cNvSpPr>
            <p:nvPr/>
          </p:nvSpPr>
          <p:spPr bwMode="auto">
            <a:xfrm>
              <a:off x="1762" y="3012"/>
              <a:ext cx="843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 b="0">
                  <a:solidFill>
                    <a:srgbClr val="000000"/>
                  </a:solidFill>
                  <a:effectLst/>
                </a:rPr>
                <a:t>material 1".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08" name="Rectangle 900"/>
            <p:cNvSpPr>
              <a:spLocks noChangeArrowheads="1"/>
            </p:cNvSpPr>
            <p:nvPr/>
          </p:nvSpPr>
          <p:spPr bwMode="auto">
            <a:xfrm>
              <a:off x="1762" y="3294"/>
              <a:ext cx="301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 b="0">
                  <a:solidFill>
                    <a:srgbClr val="000000"/>
                  </a:solidFill>
                  <a:effectLst/>
                </a:rPr>
                <a:t>Zarandeo húmedo con duchas, material 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09" name="Rectangle 901"/>
            <p:cNvSpPr>
              <a:spLocks noChangeArrowheads="1"/>
            </p:cNvSpPr>
            <p:nvPr/>
          </p:nvSpPr>
          <p:spPr bwMode="auto">
            <a:xfrm>
              <a:off x="1762" y="3505"/>
              <a:ext cx="1002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 b="0">
                  <a:solidFill>
                    <a:srgbClr val="000000"/>
                  </a:solidFill>
                  <a:effectLst/>
                </a:rPr>
                <a:t>1/4" o menor.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10" name="Rectangle 902"/>
            <p:cNvSpPr>
              <a:spLocks noChangeArrowheads="1"/>
            </p:cNvSpPr>
            <p:nvPr/>
          </p:nvSpPr>
          <p:spPr bwMode="auto">
            <a:xfrm>
              <a:off x="1762" y="1375"/>
              <a:ext cx="1742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 b="0">
                  <a:solidFill>
                    <a:srgbClr val="000000"/>
                  </a:solidFill>
                  <a:effectLst/>
                </a:rPr>
                <a:t>Piedra Húmeda o sucia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11" name="Rectangle 903"/>
            <p:cNvSpPr>
              <a:spLocks noChangeArrowheads="1"/>
            </p:cNvSpPr>
            <p:nvPr/>
          </p:nvSpPr>
          <p:spPr bwMode="auto">
            <a:xfrm>
              <a:off x="1762" y="1684"/>
              <a:ext cx="2599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 b="0">
                  <a:solidFill>
                    <a:srgbClr val="000000"/>
                  </a:solidFill>
                  <a:effectLst/>
                </a:rPr>
                <a:t>Mineral húmedo bajo tierra, carbón</a:t>
              </a:r>
              <a:endParaRPr lang="es-ES" sz="2400" b="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12" name="Rectangle 904"/>
            <p:cNvSpPr>
              <a:spLocks noChangeArrowheads="1"/>
            </p:cNvSpPr>
            <p:nvPr/>
          </p:nvSpPr>
          <p:spPr bwMode="auto">
            <a:xfrm>
              <a:off x="2414" y="1104"/>
              <a:ext cx="1933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>
                  <a:solidFill>
                    <a:srgbClr val="000000"/>
                  </a:solidFill>
                  <a:effectLst/>
                </a:rPr>
                <a:t>Condiciones de Material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13" name="Line 905"/>
            <p:cNvSpPr>
              <a:spLocks noChangeShapeType="1"/>
            </p:cNvSpPr>
            <p:nvPr/>
          </p:nvSpPr>
          <p:spPr bwMode="auto">
            <a:xfrm>
              <a:off x="792" y="866"/>
              <a:ext cx="1" cy="287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14" name="Rectangle 906"/>
            <p:cNvSpPr>
              <a:spLocks noChangeArrowheads="1"/>
            </p:cNvSpPr>
            <p:nvPr/>
          </p:nvSpPr>
          <p:spPr bwMode="auto">
            <a:xfrm>
              <a:off x="792" y="866"/>
              <a:ext cx="16" cy="287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15" name="Line 907"/>
            <p:cNvSpPr>
              <a:spLocks noChangeShapeType="1"/>
            </p:cNvSpPr>
            <p:nvPr/>
          </p:nvSpPr>
          <p:spPr bwMode="auto">
            <a:xfrm>
              <a:off x="1723" y="1093"/>
              <a:ext cx="1" cy="26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16" name="Rectangle 908"/>
            <p:cNvSpPr>
              <a:spLocks noChangeArrowheads="1"/>
            </p:cNvSpPr>
            <p:nvPr/>
          </p:nvSpPr>
          <p:spPr bwMode="auto">
            <a:xfrm>
              <a:off x="1723" y="1093"/>
              <a:ext cx="16" cy="265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17" name="Line 909"/>
            <p:cNvSpPr>
              <a:spLocks noChangeShapeType="1"/>
            </p:cNvSpPr>
            <p:nvPr/>
          </p:nvSpPr>
          <p:spPr bwMode="auto">
            <a:xfrm>
              <a:off x="808" y="866"/>
              <a:ext cx="416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18" name="Rectangle 910"/>
            <p:cNvSpPr>
              <a:spLocks noChangeArrowheads="1"/>
            </p:cNvSpPr>
            <p:nvPr/>
          </p:nvSpPr>
          <p:spPr bwMode="auto">
            <a:xfrm>
              <a:off x="808" y="866"/>
              <a:ext cx="4164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19" name="Line 911"/>
            <p:cNvSpPr>
              <a:spLocks noChangeShapeType="1"/>
            </p:cNvSpPr>
            <p:nvPr/>
          </p:nvSpPr>
          <p:spPr bwMode="auto">
            <a:xfrm>
              <a:off x="808" y="1077"/>
              <a:ext cx="416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20" name="Rectangle 912"/>
            <p:cNvSpPr>
              <a:spLocks noChangeArrowheads="1"/>
            </p:cNvSpPr>
            <p:nvPr/>
          </p:nvSpPr>
          <p:spPr bwMode="auto">
            <a:xfrm>
              <a:off x="808" y="1280"/>
              <a:ext cx="4164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21" name="Line 913"/>
            <p:cNvSpPr>
              <a:spLocks noChangeShapeType="1"/>
            </p:cNvSpPr>
            <p:nvPr/>
          </p:nvSpPr>
          <p:spPr bwMode="auto">
            <a:xfrm>
              <a:off x="808" y="1289"/>
              <a:ext cx="416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22" name="Rectangle 914"/>
            <p:cNvSpPr>
              <a:spLocks noChangeArrowheads="1"/>
            </p:cNvSpPr>
            <p:nvPr/>
          </p:nvSpPr>
          <p:spPr bwMode="auto">
            <a:xfrm>
              <a:off x="798" y="1088"/>
              <a:ext cx="4164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23" name="Line 915"/>
            <p:cNvSpPr>
              <a:spLocks noChangeShapeType="1"/>
            </p:cNvSpPr>
            <p:nvPr/>
          </p:nvSpPr>
          <p:spPr bwMode="auto">
            <a:xfrm>
              <a:off x="808" y="1598"/>
              <a:ext cx="416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24" name="Rectangle 916"/>
            <p:cNvSpPr>
              <a:spLocks noChangeArrowheads="1"/>
            </p:cNvSpPr>
            <p:nvPr/>
          </p:nvSpPr>
          <p:spPr bwMode="auto">
            <a:xfrm>
              <a:off x="808" y="1598"/>
              <a:ext cx="4164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25" name="Line 917"/>
            <p:cNvSpPr>
              <a:spLocks noChangeShapeType="1"/>
            </p:cNvSpPr>
            <p:nvPr/>
          </p:nvSpPr>
          <p:spPr bwMode="auto">
            <a:xfrm>
              <a:off x="808" y="1908"/>
              <a:ext cx="416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26" name="Line 918"/>
            <p:cNvSpPr>
              <a:spLocks noChangeShapeType="1"/>
            </p:cNvSpPr>
            <p:nvPr/>
          </p:nvSpPr>
          <p:spPr bwMode="auto">
            <a:xfrm>
              <a:off x="808" y="2315"/>
              <a:ext cx="416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27" name="Rectangle 919"/>
            <p:cNvSpPr>
              <a:spLocks noChangeArrowheads="1"/>
            </p:cNvSpPr>
            <p:nvPr/>
          </p:nvSpPr>
          <p:spPr bwMode="auto">
            <a:xfrm>
              <a:off x="808" y="2315"/>
              <a:ext cx="4164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28" name="Line 920"/>
            <p:cNvSpPr>
              <a:spLocks noChangeShapeType="1"/>
            </p:cNvSpPr>
            <p:nvPr/>
          </p:nvSpPr>
          <p:spPr bwMode="auto">
            <a:xfrm>
              <a:off x="808" y="3208"/>
              <a:ext cx="416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29" name="Line 921"/>
            <p:cNvSpPr>
              <a:spLocks noChangeShapeType="1"/>
            </p:cNvSpPr>
            <p:nvPr/>
          </p:nvSpPr>
          <p:spPr bwMode="auto">
            <a:xfrm>
              <a:off x="808" y="3743"/>
              <a:ext cx="416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8330" name="Group 922"/>
          <p:cNvGrpSpPr>
            <a:grpSpLocks/>
          </p:cNvGrpSpPr>
          <p:nvPr/>
        </p:nvGrpSpPr>
        <p:grpSpPr bwMode="auto">
          <a:xfrm>
            <a:off x="1409700" y="1676400"/>
            <a:ext cx="6324600" cy="3032125"/>
            <a:chOff x="888" y="1056"/>
            <a:chExt cx="3984" cy="1910"/>
          </a:xfrm>
        </p:grpSpPr>
        <p:sp>
          <p:nvSpPr>
            <p:cNvPr id="18331" name="Rectangle 923"/>
            <p:cNvSpPr>
              <a:spLocks noChangeArrowheads="1"/>
            </p:cNvSpPr>
            <p:nvPr/>
          </p:nvSpPr>
          <p:spPr bwMode="auto">
            <a:xfrm>
              <a:off x="888" y="1056"/>
              <a:ext cx="3984" cy="1857"/>
            </a:xfrm>
            <a:prstGeom prst="rect">
              <a:avLst/>
            </a:prstGeom>
            <a:gradFill rotWithShape="0">
              <a:gsLst>
                <a:gs pos="0">
                  <a:srgbClr val="F7A47B"/>
                </a:gs>
                <a:gs pos="100000">
                  <a:srgbClr val="FFFF99"/>
                </a:gs>
              </a:gsLst>
              <a:lin ang="2700000" scaled="1"/>
            </a:gradFill>
            <a:ln w="9525">
              <a:solidFill>
                <a:srgbClr val="080808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2" name="Rectangle 924"/>
            <p:cNvSpPr>
              <a:spLocks noChangeArrowheads="1"/>
            </p:cNvSpPr>
            <p:nvPr/>
          </p:nvSpPr>
          <p:spPr bwMode="auto">
            <a:xfrm>
              <a:off x="897" y="1304"/>
              <a:ext cx="1055" cy="1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3" name="Rectangle 925"/>
            <p:cNvSpPr>
              <a:spLocks noChangeArrowheads="1"/>
            </p:cNvSpPr>
            <p:nvPr/>
          </p:nvSpPr>
          <p:spPr bwMode="auto">
            <a:xfrm>
              <a:off x="2851" y="1304"/>
              <a:ext cx="953" cy="1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34" name="Rectangle 926"/>
            <p:cNvSpPr>
              <a:spLocks noChangeArrowheads="1"/>
            </p:cNvSpPr>
            <p:nvPr/>
          </p:nvSpPr>
          <p:spPr bwMode="auto">
            <a:xfrm>
              <a:off x="1008" y="1441"/>
              <a:ext cx="858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>
                  <a:solidFill>
                    <a:srgbClr val="000000"/>
                  </a:solidFill>
                  <a:effectLst/>
                </a:rPr>
                <a:t>P</a:t>
              </a:r>
              <a:r>
                <a:rPr lang="en-US" sz="2100">
                  <a:solidFill>
                    <a:srgbClr val="000000"/>
                  </a:solidFill>
                  <a:effectLst/>
                </a:rPr>
                <a:t>orcentaje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35" name="Rectangle 927"/>
            <p:cNvSpPr>
              <a:spLocks noChangeArrowheads="1"/>
            </p:cNvSpPr>
            <p:nvPr/>
          </p:nvSpPr>
          <p:spPr bwMode="auto">
            <a:xfrm>
              <a:off x="2151" y="1330"/>
              <a:ext cx="638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>
                  <a:solidFill>
                    <a:srgbClr val="000000"/>
                  </a:solidFill>
                  <a:effectLst/>
                </a:rPr>
                <a:t>Forma 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36" name="Rectangle 928"/>
            <p:cNvSpPr>
              <a:spLocks noChangeArrowheads="1"/>
            </p:cNvSpPr>
            <p:nvPr/>
          </p:nvSpPr>
          <p:spPr bwMode="auto">
            <a:xfrm>
              <a:off x="2071" y="1488"/>
              <a:ext cx="672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>
                  <a:solidFill>
                    <a:srgbClr val="000000"/>
                  </a:solidFill>
                  <a:effectLst/>
                </a:rPr>
                <a:t>Factor P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37" name="Rectangle 929"/>
            <p:cNvSpPr>
              <a:spLocks noChangeArrowheads="1"/>
            </p:cNvSpPr>
            <p:nvPr/>
          </p:nvSpPr>
          <p:spPr bwMode="auto">
            <a:xfrm>
              <a:off x="2880" y="1441"/>
              <a:ext cx="858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>
                  <a:solidFill>
                    <a:srgbClr val="000000"/>
                  </a:solidFill>
                  <a:effectLst/>
                </a:rPr>
                <a:t>P</a:t>
              </a:r>
              <a:r>
                <a:rPr lang="en-US" sz="2100">
                  <a:solidFill>
                    <a:srgbClr val="000000"/>
                  </a:solidFill>
                  <a:effectLst/>
                </a:rPr>
                <a:t>orcentaje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38" name="Rectangle 930"/>
            <p:cNvSpPr>
              <a:spLocks noChangeArrowheads="1"/>
            </p:cNvSpPr>
            <p:nvPr/>
          </p:nvSpPr>
          <p:spPr bwMode="auto">
            <a:xfrm>
              <a:off x="4083" y="1330"/>
              <a:ext cx="638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>
                  <a:solidFill>
                    <a:srgbClr val="000000"/>
                  </a:solidFill>
                  <a:effectLst/>
                </a:rPr>
                <a:t>Forma 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39" name="Rectangle 931"/>
            <p:cNvSpPr>
              <a:spLocks noChangeArrowheads="1"/>
            </p:cNvSpPr>
            <p:nvPr/>
          </p:nvSpPr>
          <p:spPr bwMode="auto">
            <a:xfrm>
              <a:off x="4003" y="1488"/>
              <a:ext cx="672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100">
                  <a:solidFill>
                    <a:srgbClr val="000000"/>
                  </a:solidFill>
                  <a:effectLst/>
                </a:rPr>
                <a:t>Factor P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40" name="Rectangle 932"/>
            <p:cNvSpPr>
              <a:spLocks noChangeArrowheads="1"/>
            </p:cNvSpPr>
            <p:nvPr/>
          </p:nvSpPr>
          <p:spPr bwMode="auto">
            <a:xfrm>
              <a:off x="1380" y="1755"/>
              <a:ext cx="195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300">
                  <a:solidFill>
                    <a:srgbClr val="000000"/>
                  </a:solidFill>
                  <a:effectLst/>
                </a:rPr>
                <a:t>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41" name="Rectangle 933"/>
            <p:cNvSpPr>
              <a:spLocks noChangeArrowheads="1"/>
            </p:cNvSpPr>
            <p:nvPr/>
          </p:nvSpPr>
          <p:spPr bwMode="auto">
            <a:xfrm>
              <a:off x="2226" y="1755"/>
              <a:ext cx="46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300">
                  <a:solidFill>
                    <a:srgbClr val="000000"/>
                  </a:solidFill>
                  <a:effectLst/>
                </a:rPr>
                <a:t>1.00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42" name="Rectangle 934"/>
            <p:cNvSpPr>
              <a:spLocks noChangeArrowheads="1"/>
            </p:cNvSpPr>
            <p:nvPr/>
          </p:nvSpPr>
          <p:spPr bwMode="auto">
            <a:xfrm>
              <a:off x="3232" y="1755"/>
              <a:ext cx="30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300">
                  <a:solidFill>
                    <a:srgbClr val="000000"/>
                  </a:solidFill>
                  <a:effectLst/>
                </a:rPr>
                <a:t>40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43" name="Rectangle 935"/>
            <p:cNvSpPr>
              <a:spLocks noChangeArrowheads="1"/>
            </p:cNvSpPr>
            <p:nvPr/>
          </p:nvSpPr>
          <p:spPr bwMode="auto">
            <a:xfrm>
              <a:off x="4159" y="1755"/>
              <a:ext cx="46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300">
                  <a:solidFill>
                    <a:srgbClr val="000000"/>
                  </a:solidFill>
                  <a:effectLst/>
                </a:rPr>
                <a:t>0.75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44" name="Rectangle 936"/>
            <p:cNvSpPr>
              <a:spLocks noChangeArrowheads="1"/>
            </p:cNvSpPr>
            <p:nvPr/>
          </p:nvSpPr>
          <p:spPr bwMode="auto">
            <a:xfrm>
              <a:off x="1327" y="1993"/>
              <a:ext cx="30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300">
                  <a:solidFill>
                    <a:srgbClr val="000000"/>
                  </a:solidFill>
                  <a:effectLst/>
                </a:rPr>
                <a:t>10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45" name="Rectangle 937"/>
            <p:cNvSpPr>
              <a:spLocks noChangeArrowheads="1"/>
            </p:cNvSpPr>
            <p:nvPr/>
          </p:nvSpPr>
          <p:spPr bwMode="auto">
            <a:xfrm>
              <a:off x="2226" y="1993"/>
              <a:ext cx="46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300">
                  <a:solidFill>
                    <a:srgbClr val="000000"/>
                  </a:solidFill>
                  <a:effectLst/>
                </a:rPr>
                <a:t>0.95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46" name="Rectangle 938"/>
            <p:cNvSpPr>
              <a:spLocks noChangeArrowheads="1"/>
            </p:cNvSpPr>
            <p:nvPr/>
          </p:nvSpPr>
          <p:spPr bwMode="auto">
            <a:xfrm>
              <a:off x="3232" y="1993"/>
              <a:ext cx="30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300">
                  <a:solidFill>
                    <a:srgbClr val="000000"/>
                  </a:solidFill>
                  <a:effectLst/>
                </a:rPr>
                <a:t>50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47" name="Rectangle 939"/>
            <p:cNvSpPr>
              <a:spLocks noChangeArrowheads="1"/>
            </p:cNvSpPr>
            <p:nvPr/>
          </p:nvSpPr>
          <p:spPr bwMode="auto">
            <a:xfrm>
              <a:off x="4159" y="1993"/>
              <a:ext cx="46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300">
                  <a:solidFill>
                    <a:srgbClr val="000000"/>
                  </a:solidFill>
                  <a:effectLst/>
                </a:rPr>
                <a:t>0.70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48" name="Rectangle 940"/>
            <p:cNvSpPr>
              <a:spLocks noChangeArrowheads="1"/>
            </p:cNvSpPr>
            <p:nvPr/>
          </p:nvSpPr>
          <p:spPr bwMode="auto">
            <a:xfrm>
              <a:off x="1327" y="2232"/>
              <a:ext cx="30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300">
                  <a:solidFill>
                    <a:srgbClr val="000000"/>
                  </a:solidFill>
                  <a:effectLst/>
                </a:rPr>
                <a:t>15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49" name="Rectangle 941"/>
            <p:cNvSpPr>
              <a:spLocks noChangeArrowheads="1"/>
            </p:cNvSpPr>
            <p:nvPr/>
          </p:nvSpPr>
          <p:spPr bwMode="auto">
            <a:xfrm>
              <a:off x="2226" y="2232"/>
              <a:ext cx="46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300">
                  <a:solidFill>
                    <a:srgbClr val="000000"/>
                  </a:solidFill>
                  <a:effectLst/>
                </a:rPr>
                <a:t>0.90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50" name="Rectangle 942"/>
            <p:cNvSpPr>
              <a:spLocks noChangeArrowheads="1"/>
            </p:cNvSpPr>
            <p:nvPr/>
          </p:nvSpPr>
          <p:spPr bwMode="auto">
            <a:xfrm>
              <a:off x="3232" y="2232"/>
              <a:ext cx="30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300">
                  <a:solidFill>
                    <a:srgbClr val="000000"/>
                  </a:solidFill>
                  <a:effectLst/>
                </a:rPr>
                <a:t>60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51" name="Rectangle 943"/>
            <p:cNvSpPr>
              <a:spLocks noChangeArrowheads="1"/>
            </p:cNvSpPr>
            <p:nvPr/>
          </p:nvSpPr>
          <p:spPr bwMode="auto">
            <a:xfrm>
              <a:off x="4159" y="2232"/>
              <a:ext cx="46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300">
                  <a:solidFill>
                    <a:srgbClr val="000000"/>
                  </a:solidFill>
                  <a:effectLst/>
                </a:rPr>
                <a:t>0.65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52" name="Rectangle 944"/>
            <p:cNvSpPr>
              <a:spLocks noChangeArrowheads="1"/>
            </p:cNvSpPr>
            <p:nvPr/>
          </p:nvSpPr>
          <p:spPr bwMode="auto">
            <a:xfrm>
              <a:off x="1327" y="2471"/>
              <a:ext cx="30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300">
                  <a:solidFill>
                    <a:srgbClr val="000000"/>
                  </a:solidFill>
                  <a:effectLst/>
                </a:rPr>
                <a:t>20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53" name="Rectangle 945"/>
            <p:cNvSpPr>
              <a:spLocks noChangeArrowheads="1"/>
            </p:cNvSpPr>
            <p:nvPr/>
          </p:nvSpPr>
          <p:spPr bwMode="auto">
            <a:xfrm>
              <a:off x="2226" y="2471"/>
              <a:ext cx="46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300">
                  <a:solidFill>
                    <a:srgbClr val="000000"/>
                  </a:solidFill>
                  <a:effectLst/>
                </a:rPr>
                <a:t>0.85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54" name="Rectangle 946"/>
            <p:cNvSpPr>
              <a:spLocks noChangeArrowheads="1"/>
            </p:cNvSpPr>
            <p:nvPr/>
          </p:nvSpPr>
          <p:spPr bwMode="auto">
            <a:xfrm>
              <a:off x="3232" y="2471"/>
              <a:ext cx="30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300">
                  <a:solidFill>
                    <a:srgbClr val="000000"/>
                  </a:solidFill>
                  <a:effectLst/>
                </a:rPr>
                <a:t>70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55" name="Rectangle 947"/>
            <p:cNvSpPr>
              <a:spLocks noChangeArrowheads="1"/>
            </p:cNvSpPr>
            <p:nvPr/>
          </p:nvSpPr>
          <p:spPr bwMode="auto">
            <a:xfrm>
              <a:off x="4159" y="2471"/>
              <a:ext cx="46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300">
                  <a:solidFill>
                    <a:srgbClr val="000000"/>
                  </a:solidFill>
                  <a:effectLst/>
                </a:rPr>
                <a:t>0.60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56" name="Rectangle 948"/>
            <p:cNvSpPr>
              <a:spLocks noChangeArrowheads="1"/>
            </p:cNvSpPr>
            <p:nvPr/>
          </p:nvSpPr>
          <p:spPr bwMode="auto">
            <a:xfrm>
              <a:off x="1327" y="2710"/>
              <a:ext cx="30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300">
                  <a:solidFill>
                    <a:srgbClr val="000000"/>
                  </a:solidFill>
                  <a:effectLst/>
                </a:rPr>
                <a:t>30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57" name="Rectangle 949"/>
            <p:cNvSpPr>
              <a:spLocks noChangeArrowheads="1"/>
            </p:cNvSpPr>
            <p:nvPr/>
          </p:nvSpPr>
          <p:spPr bwMode="auto">
            <a:xfrm>
              <a:off x="2226" y="2710"/>
              <a:ext cx="46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300">
                  <a:solidFill>
                    <a:srgbClr val="000000"/>
                  </a:solidFill>
                  <a:effectLst/>
                </a:rPr>
                <a:t>0.80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58" name="Rectangle 950"/>
            <p:cNvSpPr>
              <a:spLocks noChangeArrowheads="1"/>
            </p:cNvSpPr>
            <p:nvPr/>
          </p:nvSpPr>
          <p:spPr bwMode="auto">
            <a:xfrm>
              <a:off x="3232" y="2710"/>
              <a:ext cx="30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300">
                  <a:solidFill>
                    <a:srgbClr val="000000"/>
                  </a:solidFill>
                  <a:effectLst/>
                </a:rPr>
                <a:t>80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59" name="Rectangle 951"/>
            <p:cNvSpPr>
              <a:spLocks noChangeArrowheads="1"/>
            </p:cNvSpPr>
            <p:nvPr/>
          </p:nvSpPr>
          <p:spPr bwMode="auto">
            <a:xfrm>
              <a:off x="4159" y="2710"/>
              <a:ext cx="46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300">
                  <a:solidFill>
                    <a:srgbClr val="000000"/>
                  </a:solidFill>
                  <a:effectLst/>
                </a:rPr>
                <a:t>0.55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60" name="Rectangle 952"/>
            <p:cNvSpPr>
              <a:spLocks noChangeArrowheads="1"/>
            </p:cNvSpPr>
            <p:nvPr/>
          </p:nvSpPr>
          <p:spPr bwMode="auto">
            <a:xfrm>
              <a:off x="2080" y="1056"/>
              <a:ext cx="1613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300">
                  <a:solidFill>
                    <a:srgbClr val="000000"/>
                  </a:solidFill>
                  <a:effectLst/>
                </a:rPr>
                <a:t>Factor de Forma P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61" name="Line 953"/>
            <p:cNvSpPr>
              <a:spLocks noChangeShapeType="1"/>
            </p:cNvSpPr>
            <p:nvPr/>
          </p:nvSpPr>
          <p:spPr bwMode="auto">
            <a:xfrm>
              <a:off x="888" y="1056"/>
              <a:ext cx="1" cy="185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62" name="Line 954"/>
            <p:cNvSpPr>
              <a:spLocks noChangeShapeType="1"/>
            </p:cNvSpPr>
            <p:nvPr/>
          </p:nvSpPr>
          <p:spPr bwMode="auto">
            <a:xfrm>
              <a:off x="1938" y="1312"/>
              <a:ext cx="1" cy="16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63" name="Line 955"/>
            <p:cNvSpPr>
              <a:spLocks noChangeShapeType="1"/>
            </p:cNvSpPr>
            <p:nvPr/>
          </p:nvSpPr>
          <p:spPr bwMode="auto">
            <a:xfrm>
              <a:off x="2842" y="1312"/>
              <a:ext cx="1" cy="16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64" name="Line 956"/>
            <p:cNvSpPr>
              <a:spLocks noChangeShapeType="1"/>
            </p:cNvSpPr>
            <p:nvPr/>
          </p:nvSpPr>
          <p:spPr bwMode="auto">
            <a:xfrm>
              <a:off x="3791" y="1312"/>
              <a:ext cx="1" cy="16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65" name="Line 957"/>
            <p:cNvSpPr>
              <a:spLocks noChangeShapeType="1"/>
            </p:cNvSpPr>
            <p:nvPr/>
          </p:nvSpPr>
          <p:spPr bwMode="auto">
            <a:xfrm>
              <a:off x="906" y="1056"/>
              <a:ext cx="396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66" name="Rectangle 958"/>
            <p:cNvSpPr>
              <a:spLocks noChangeArrowheads="1"/>
            </p:cNvSpPr>
            <p:nvPr/>
          </p:nvSpPr>
          <p:spPr bwMode="auto">
            <a:xfrm>
              <a:off x="906" y="1295"/>
              <a:ext cx="3966" cy="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67" name="Line 959"/>
            <p:cNvSpPr>
              <a:spLocks noChangeShapeType="1"/>
            </p:cNvSpPr>
            <p:nvPr/>
          </p:nvSpPr>
          <p:spPr bwMode="auto">
            <a:xfrm>
              <a:off x="906" y="1702"/>
              <a:ext cx="396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68" name="Rectangle 960"/>
            <p:cNvSpPr>
              <a:spLocks noChangeArrowheads="1"/>
            </p:cNvSpPr>
            <p:nvPr/>
          </p:nvSpPr>
          <p:spPr bwMode="auto">
            <a:xfrm>
              <a:off x="906" y="1702"/>
              <a:ext cx="3966" cy="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69" name="Line 961"/>
            <p:cNvSpPr>
              <a:spLocks noChangeShapeType="1"/>
            </p:cNvSpPr>
            <p:nvPr/>
          </p:nvSpPr>
          <p:spPr bwMode="auto">
            <a:xfrm>
              <a:off x="906" y="1940"/>
              <a:ext cx="396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70" name="Line 962"/>
            <p:cNvSpPr>
              <a:spLocks noChangeShapeType="1"/>
            </p:cNvSpPr>
            <p:nvPr/>
          </p:nvSpPr>
          <p:spPr bwMode="auto">
            <a:xfrm>
              <a:off x="906" y="2179"/>
              <a:ext cx="396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71" name="Line 963"/>
            <p:cNvSpPr>
              <a:spLocks noChangeShapeType="1"/>
            </p:cNvSpPr>
            <p:nvPr/>
          </p:nvSpPr>
          <p:spPr bwMode="auto">
            <a:xfrm>
              <a:off x="906" y="2418"/>
              <a:ext cx="396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72" name="Line 964"/>
            <p:cNvSpPr>
              <a:spLocks noChangeShapeType="1"/>
            </p:cNvSpPr>
            <p:nvPr/>
          </p:nvSpPr>
          <p:spPr bwMode="auto">
            <a:xfrm>
              <a:off x="906" y="2657"/>
              <a:ext cx="396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73" name="Rectangle 965"/>
            <p:cNvSpPr>
              <a:spLocks noChangeArrowheads="1"/>
            </p:cNvSpPr>
            <p:nvPr/>
          </p:nvSpPr>
          <p:spPr bwMode="auto">
            <a:xfrm>
              <a:off x="906" y="2657"/>
              <a:ext cx="3966" cy="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8374" name="Group 966"/>
          <p:cNvGrpSpPr>
            <a:grpSpLocks/>
          </p:cNvGrpSpPr>
          <p:nvPr/>
        </p:nvGrpSpPr>
        <p:grpSpPr bwMode="auto">
          <a:xfrm>
            <a:off x="1592263" y="1304925"/>
            <a:ext cx="6027737" cy="4273550"/>
            <a:chOff x="1152" y="822"/>
            <a:chExt cx="3797" cy="2692"/>
          </a:xfrm>
        </p:grpSpPr>
        <p:sp>
          <p:nvSpPr>
            <p:cNvPr id="18375" name="Rectangle 967"/>
            <p:cNvSpPr>
              <a:spLocks noChangeArrowheads="1"/>
            </p:cNvSpPr>
            <p:nvPr/>
          </p:nvSpPr>
          <p:spPr bwMode="auto">
            <a:xfrm>
              <a:off x="1152" y="822"/>
              <a:ext cx="3792" cy="2675"/>
            </a:xfrm>
            <a:prstGeom prst="rect">
              <a:avLst/>
            </a:prstGeom>
            <a:gradFill rotWithShape="0">
              <a:gsLst>
                <a:gs pos="0">
                  <a:srgbClr val="F7A47B"/>
                </a:gs>
                <a:gs pos="100000">
                  <a:srgbClr val="FFFF99"/>
                </a:gs>
              </a:gsLst>
              <a:lin ang="2700000" scaled="1"/>
            </a:gradFill>
            <a:ln w="9525">
              <a:solidFill>
                <a:srgbClr val="080808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76" name="Rectangle 968"/>
            <p:cNvSpPr>
              <a:spLocks noChangeArrowheads="1"/>
            </p:cNvSpPr>
            <p:nvPr/>
          </p:nvSpPr>
          <p:spPr bwMode="auto">
            <a:xfrm>
              <a:off x="1296" y="1200"/>
              <a:ext cx="1782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400">
                  <a:solidFill>
                    <a:srgbClr val="000000"/>
                  </a:solidFill>
                  <a:effectLst/>
                </a:rPr>
                <a:t>Porcentaje Abierto*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77" name="Rectangle 969"/>
            <p:cNvSpPr>
              <a:spLocks noChangeArrowheads="1"/>
            </p:cNvSpPr>
            <p:nvPr/>
          </p:nvSpPr>
          <p:spPr bwMode="auto">
            <a:xfrm>
              <a:off x="3637" y="1200"/>
              <a:ext cx="881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400">
                  <a:solidFill>
                    <a:srgbClr val="000000"/>
                  </a:solidFill>
                  <a:effectLst/>
                </a:rPr>
                <a:t>Factor 'O'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78" name="Rectangle 970"/>
            <p:cNvSpPr>
              <a:spLocks noChangeArrowheads="1"/>
            </p:cNvSpPr>
            <p:nvPr/>
          </p:nvSpPr>
          <p:spPr bwMode="auto">
            <a:xfrm>
              <a:off x="2084" y="1538"/>
              <a:ext cx="21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400">
                  <a:solidFill>
                    <a:srgbClr val="000000"/>
                  </a:solidFill>
                  <a:effectLst/>
                </a:rPr>
                <a:t>40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79" name="Rectangle 971"/>
            <p:cNvSpPr>
              <a:spLocks noChangeArrowheads="1"/>
            </p:cNvSpPr>
            <p:nvPr/>
          </p:nvSpPr>
          <p:spPr bwMode="auto">
            <a:xfrm>
              <a:off x="3892" y="1538"/>
              <a:ext cx="37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400">
                  <a:solidFill>
                    <a:srgbClr val="000000"/>
                  </a:solidFill>
                  <a:effectLst/>
                </a:rPr>
                <a:t>0.80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80" name="Rectangle 972"/>
            <p:cNvSpPr>
              <a:spLocks noChangeArrowheads="1"/>
            </p:cNvSpPr>
            <p:nvPr/>
          </p:nvSpPr>
          <p:spPr bwMode="auto">
            <a:xfrm>
              <a:off x="2084" y="1788"/>
              <a:ext cx="21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400">
                  <a:solidFill>
                    <a:srgbClr val="000000"/>
                  </a:solidFill>
                  <a:effectLst/>
                </a:rPr>
                <a:t>45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81" name="Rectangle 973"/>
            <p:cNvSpPr>
              <a:spLocks noChangeArrowheads="1"/>
            </p:cNvSpPr>
            <p:nvPr/>
          </p:nvSpPr>
          <p:spPr bwMode="auto">
            <a:xfrm>
              <a:off x="3892" y="1788"/>
              <a:ext cx="37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400">
                  <a:solidFill>
                    <a:srgbClr val="000000"/>
                  </a:solidFill>
                  <a:effectLst/>
                </a:rPr>
                <a:t>0.90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82" name="Rectangle 974"/>
            <p:cNvSpPr>
              <a:spLocks noChangeArrowheads="1"/>
            </p:cNvSpPr>
            <p:nvPr/>
          </p:nvSpPr>
          <p:spPr bwMode="auto">
            <a:xfrm>
              <a:off x="2084" y="2037"/>
              <a:ext cx="21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400">
                  <a:solidFill>
                    <a:srgbClr val="000000"/>
                  </a:solidFill>
                  <a:effectLst/>
                </a:rPr>
                <a:t>50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83" name="Rectangle 975"/>
            <p:cNvSpPr>
              <a:spLocks noChangeArrowheads="1"/>
            </p:cNvSpPr>
            <p:nvPr/>
          </p:nvSpPr>
          <p:spPr bwMode="auto">
            <a:xfrm>
              <a:off x="3892" y="2037"/>
              <a:ext cx="37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400">
                  <a:solidFill>
                    <a:srgbClr val="000000"/>
                  </a:solidFill>
                  <a:effectLst/>
                </a:rPr>
                <a:t>1.00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84" name="Rectangle 976"/>
            <p:cNvSpPr>
              <a:spLocks noChangeArrowheads="1"/>
            </p:cNvSpPr>
            <p:nvPr/>
          </p:nvSpPr>
          <p:spPr bwMode="auto">
            <a:xfrm>
              <a:off x="2084" y="2287"/>
              <a:ext cx="21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400">
                  <a:solidFill>
                    <a:srgbClr val="000000"/>
                  </a:solidFill>
                  <a:effectLst/>
                </a:rPr>
                <a:t>55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85" name="Rectangle 977"/>
            <p:cNvSpPr>
              <a:spLocks noChangeArrowheads="1"/>
            </p:cNvSpPr>
            <p:nvPr/>
          </p:nvSpPr>
          <p:spPr bwMode="auto">
            <a:xfrm>
              <a:off x="3892" y="2287"/>
              <a:ext cx="37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400">
                  <a:solidFill>
                    <a:srgbClr val="000000"/>
                  </a:solidFill>
                  <a:effectLst/>
                </a:rPr>
                <a:t>1.10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86" name="Rectangle 978"/>
            <p:cNvSpPr>
              <a:spLocks noChangeArrowheads="1"/>
            </p:cNvSpPr>
            <p:nvPr/>
          </p:nvSpPr>
          <p:spPr bwMode="auto">
            <a:xfrm>
              <a:off x="2084" y="2536"/>
              <a:ext cx="21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400">
                  <a:solidFill>
                    <a:srgbClr val="000000"/>
                  </a:solidFill>
                  <a:effectLst/>
                </a:rPr>
                <a:t>60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87" name="Rectangle 979"/>
            <p:cNvSpPr>
              <a:spLocks noChangeArrowheads="1"/>
            </p:cNvSpPr>
            <p:nvPr/>
          </p:nvSpPr>
          <p:spPr bwMode="auto">
            <a:xfrm>
              <a:off x="3892" y="2536"/>
              <a:ext cx="37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400">
                  <a:solidFill>
                    <a:srgbClr val="000000"/>
                  </a:solidFill>
                  <a:effectLst/>
                </a:rPr>
                <a:t>1.20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88" name="Rectangle 980"/>
            <p:cNvSpPr>
              <a:spLocks noChangeArrowheads="1"/>
            </p:cNvSpPr>
            <p:nvPr/>
          </p:nvSpPr>
          <p:spPr bwMode="auto">
            <a:xfrm>
              <a:off x="2084" y="2786"/>
              <a:ext cx="21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400">
                  <a:solidFill>
                    <a:srgbClr val="000000"/>
                  </a:solidFill>
                  <a:effectLst/>
                </a:rPr>
                <a:t>65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89" name="Rectangle 981"/>
            <p:cNvSpPr>
              <a:spLocks noChangeArrowheads="1"/>
            </p:cNvSpPr>
            <p:nvPr/>
          </p:nvSpPr>
          <p:spPr bwMode="auto">
            <a:xfrm>
              <a:off x="3892" y="2786"/>
              <a:ext cx="37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400">
                  <a:solidFill>
                    <a:srgbClr val="000000"/>
                  </a:solidFill>
                  <a:effectLst/>
                </a:rPr>
                <a:t>1.30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90" name="Rectangle 982"/>
            <p:cNvSpPr>
              <a:spLocks noChangeArrowheads="1"/>
            </p:cNvSpPr>
            <p:nvPr/>
          </p:nvSpPr>
          <p:spPr bwMode="auto">
            <a:xfrm>
              <a:off x="2084" y="3035"/>
              <a:ext cx="21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400">
                  <a:solidFill>
                    <a:srgbClr val="000000"/>
                  </a:solidFill>
                  <a:effectLst/>
                </a:rPr>
                <a:t>70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91" name="Rectangle 983"/>
            <p:cNvSpPr>
              <a:spLocks noChangeArrowheads="1"/>
            </p:cNvSpPr>
            <p:nvPr/>
          </p:nvSpPr>
          <p:spPr bwMode="auto">
            <a:xfrm>
              <a:off x="3892" y="3035"/>
              <a:ext cx="37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400">
                  <a:solidFill>
                    <a:srgbClr val="000000"/>
                  </a:solidFill>
                  <a:effectLst/>
                </a:rPr>
                <a:t>1.40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92" name="Rectangle 984"/>
            <p:cNvSpPr>
              <a:spLocks noChangeArrowheads="1"/>
            </p:cNvSpPr>
            <p:nvPr/>
          </p:nvSpPr>
          <p:spPr bwMode="auto">
            <a:xfrm>
              <a:off x="2084" y="3284"/>
              <a:ext cx="21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400">
                  <a:solidFill>
                    <a:srgbClr val="000000"/>
                  </a:solidFill>
                  <a:effectLst/>
                </a:rPr>
                <a:t>75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93" name="Rectangle 985"/>
            <p:cNvSpPr>
              <a:spLocks noChangeArrowheads="1"/>
            </p:cNvSpPr>
            <p:nvPr/>
          </p:nvSpPr>
          <p:spPr bwMode="auto">
            <a:xfrm>
              <a:off x="3892" y="3284"/>
              <a:ext cx="37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400">
                  <a:solidFill>
                    <a:srgbClr val="000000"/>
                  </a:solidFill>
                  <a:effectLst/>
                </a:rPr>
                <a:t>1.50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94" name="Rectangle 986"/>
            <p:cNvSpPr>
              <a:spLocks noChangeArrowheads="1"/>
            </p:cNvSpPr>
            <p:nvPr/>
          </p:nvSpPr>
          <p:spPr bwMode="auto">
            <a:xfrm>
              <a:off x="1824" y="874"/>
              <a:ext cx="246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</a:pPr>
              <a:r>
                <a:rPr lang="es-ES" sz="2400">
                  <a:solidFill>
                    <a:srgbClr val="000000"/>
                  </a:solidFill>
                  <a:effectLst/>
                </a:rPr>
                <a:t>Factor de Area Abierta,  'O'</a:t>
              </a:r>
              <a:endParaRPr lang="es-ES" sz="2400"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95" name="Line 987"/>
            <p:cNvSpPr>
              <a:spLocks noChangeShapeType="1"/>
            </p:cNvSpPr>
            <p:nvPr/>
          </p:nvSpPr>
          <p:spPr bwMode="auto">
            <a:xfrm>
              <a:off x="1152" y="822"/>
              <a:ext cx="1" cy="2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96" name="Rectangle 988"/>
            <p:cNvSpPr>
              <a:spLocks noChangeArrowheads="1"/>
            </p:cNvSpPr>
            <p:nvPr/>
          </p:nvSpPr>
          <p:spPr bwMode="auto">
            <a:xfrm>
              <a:off x="1152" y="822"/>
              <a:ext cx="19" cy="267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97" name="Line 989"/>
            <p:cNvSpPr>
              <a:spLocks noChangeShapeType="1"/>
            </p:cNvSpPr>
            <p:nvPr/>
          </p:nvSpPr>
          <p:spPr bwMode="auto">
            <a:xfrm>
              <a:off x="4930" y="840"/>
              <a:ext cx="1" cy="265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98" name="Rectangle 990"/>
            <p:cNvSpPr>
              <a:spLocks noChangeArrowheads="1"/>
            </p:cNvSpPr>
            <p:nvPr/>
          </p:nvSpPr>
          <p:spPr bwMode="auto">
            <a:xfrm>
              <a:off x="4930" y="840"/>
              <a:ext cx="19" cy="265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399" name="Line 991"/>
            <p:cNvSpPr>
              <a:spLocks noChangeShapeType="1"/>
            </p:cNvSpPr>
            <p:nvPr/>
          </p:nvSpPr>
          <p:spPr bwMode="auto">
            <a:xfrm>
              <a:off x="3192" y="1178"/>
              <a:ext cx="1" cy="23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00" name="Rectangle 992"/>
            <p:cNvSpPr>
              <a:spLocks noChangeArrowheads="1"/>
            </p:cNvSpPr>
            <p:nvPr/>
          </p:nvSpPr>
          <p:spPr bwMode="auto">
            <a:xfrm>
              <a:off x="3192" y="1178"/>
              <a:ext cx="18" cy="231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01" name="Line 993"/>
            <p:cNvSpPr>
              <a:spLocks noChangeShapeType="1"/>
            </p:cNvSpPr>
            <p:nvPr/>
          </p:nvSpPr>
          <p:spPr bwMode="auto">
            <a:xfrm>
              <a:off x="1171" y="822"/>
              <a:ext cx="37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02" name="Rectangle 994"/>
            <p:cNvSpPr>
              <a:spLocks noChangeArrowheads="1"/>
            </p:cNvSpPr>
            <p:nvPr/>
          </p:nvSpPr>
          <p:spPr bwMode="auto">
            <a:xfrm>
              <a:off x="1171" y="822"/>
              <a:ext cx="3778" cy="1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03" name="Line 995"/>
            <p:cNvSpPr>
              <a:spLocks noChangeShapeType="1"/>
            </p:cNvSpPr>
            <p:nvPr/>
          </p:nvSpPr>
          <p:spPr bwMode="auto">
            <a:xfrm>
              <a:off x="1171" y="1159"/>
              <a:ext cx="37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04" name="Rectangle 996"/>
            <p:cNvSpPr>
              <a:spLocks noChangeArrowheads="1"/>
            </p:cNvSpPr>
            <p:nvPr/>
          </p:nvSpPr>
          <p:spPr bwMode="auto">
            <a:xfrm>
              <a:off x="1171" y="1159"/>
              <a:ext cx="3778" cy="1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05" name="Line 997"/>
            <p:cNvSpPr>
              <a:spLocks noChangeShapeType="1"/>
            </p:cNvSpPr>
            <p:nvPr/>
          </p:nvSpPr>
          <p:spPr bwMode="auto">
            <a:xfrm>
              <a:off x="1171" y="1483"/>
              <a:ext cx="37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06" name="Rectangle 998"/>
            <p:cNvSpPr>
              <a:spLocks noChangeArrowheads="1"/>
            </p:cNvSpPr>
            <p:nvPr/>
          </p:nvSpPr>
          <p:spPr bwMode="auto">
            <a:xfrm>
              <a:off x="1171" y="1483"/>
              <a:ext cx="3778" cy="1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07" name="Line 999"/>
            <p:cNvSpPr>
              <a:spLocks noChangeShapeType="1"/>
            </p:cNvSpPr>
            <p:nvPr/>
          </p:nvSpPr>
          <p:spPr bwMode="auto">
            <a:xfrm>
              <a:off x="1171" y="1732"/>
              <a:ext cx="37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08" name="Line 1000"/>
            <p:cNvSpPr>
              <a:spLocks noChangeShapeType="1"/>
            </p:cNvSpPr>
            <p:nvPr/>
          </p:nvSpPr>
          <p:spPr bwMode="auto">
            <a:xfrm>
              <a:off x="1171" y="1982"/>
              <a:ext cx="37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09" name="Line 1001"/>
            <p:cNvSpPr>
              <a:spLocks noChangeShapeType="1"/>
            </p:cNvSpPr>
            <p:nvPr/>
          </p:nvSpPr>
          <p:spPr bwMode="auto">
            <a:xfrm>
              <a:off x="1171" y="2231"/>
              <a:ext cx="37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10" name="Line 1002"/>
            <p:cNvSpPr>
              <a:spLocks noChangeShapeType="1"/>
            </p:cNvSpPr>
            <p:nvPr/>
          </p:nvSpPr>
          <p:spPr bwMode="auto">
            <a:xfrm>
              <a:off x="1171" y="2481"/>
              <a:ext cx="37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11" name="Line 1003"/>
            <p:cNvSpPr>
              <a:spLocks noChangeShapeType="1"/>
            </p:cNvSpPr>
            <p:nvPr/>
          </p:nvSpPr>
          <p:spPr bwMode="auto">
            <a:xfrm>
              <a:off x="1171" y="2730"/>
              <a:ext cx="37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12" name="Rectangle 1004"/>
            <p:cNvSpPr>
              <a:spLocks noChangeArrowheads="1"/>
            </p:cNvSpPr>
            <p:nvPr/>
          </p:nvSpPr>
          <p:spPr bwMode="auto">
            <a:xfrm>
              <a:off x="1171" y="2730"/>
              <a:ext cx="3778" cy="1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13" name="Line 1005"/>
            <p:cNvSpPr>
              <a:spLocks noChangeShapeType="1"/>
            </p:cNvSpPr>
            <p:nvPr/>
          </p:nvSpPr>
          <p:spPr bwMode="auto">
            <a:xfrm>
              <a:off x="1171" y="2980"/>
              <a:ext cx="37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14" name="Rectangle 1006"/>
            <p:cNvSpPr>
              <a:spLocks noChangeArrowheads="1"/>
            </p:cNvSpPr>
            <p:nvPr/>
          </p:nvSpPr>
          <p:spPr bwMode="auto">
            <a:xfrm>
              <a:off x="1171" y="2980"/>
              <a:ext cx="3778" cy="1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15" name="Line 1007"/>
            <p:cNvSpPr>
              <a:spLocks noChangeShapeType="1"/>
            </p:cNvSpPr>
            <p:nvPr/>
          </p:nvSpPr>
          <p:spPr bwMode="auto">
            <a:xfrm>
              <a:off x="1171" y="3229"/>
              <a:ext cx="37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16" name="Line 1008"/>
            <p:cNvSpPr>
              <a:spLocks noChangeShapeType="1"/>
            </p:cNvSpPr>
            <p:nvPr/>
          </p:nvSpPr>
          <p:spPr bwMode="auto">
            <a:xfrm>
              <a:off x="1171" y="3479"/>
              <a:ext cx="37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17" name="Rectangle 1009"/>
            <p:cNvSpPr>
              <a:spLocks noChangeArrowheads="1"/>
            </p:cNvSpPr>
            <p:nvPr/>
          </p:nvSpPr>
          <p:spPr bwMode="auto">
            <a:xfrm>
              <a:off x="1171" y="3479"/>
              <a:ext cx="3778" cy="1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18" name="Line 1010"/>
            <p:cNvSpPr>
              <a:spLocks noChangeShapeType="1"/>
            </p:cNvSpPr>
            <p:nvPr/>
          </p:nvSpPr>
          <p:spPr bwMode="auto">
            <a:xfrm>
              <a:off x="1152" y="1151"/>
              <a:ext cx="37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80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1" dur="500"/>
                                        <p:tgtEl>
                                          <p:spTgt spid="182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6" dur="500"/>
                                        <p:tgtEl>
                                          <p:spTgt spid="182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1" dur="500"/>
                                        <p:tgtEl>
                                          <p:spTgt spid="183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6" dur="500"/>
                                        <p:tgtEl>
                                          <p:spTgt spid="183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762000"/>
          </a:xfrm>
        </p:spPr>
        <p:txBody>
          <a:bodyPr/>
          <a:lstStyle/>
          <a:p>
            <a:r>
              <a:rPr lang="en-US" sz="4600" b="1">
                <a:solidFill>
                  <a:srgbClr val="FFFF00"/>
                </a:solidFill>
              </a:rPr>
              <a:t>TORNILLO TRANSPORTADOR</a:t>
            </a:r>
            <a:endParaRPr lang="es-ES" sz="4600" b="1">
              <a:solidFill>
                <a:srgbClr val="FFFF00"/>
              </a:solidFill>
            </a:endParaRPr>
          </a:p>
        </p:txBody>
      </p:sp>
      <p:pic>
        <p:nvPicPr>
          <p:cNvPr id="16388" name="Picture 4" descr="tornillo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1125538"/>
            <a:ext cx="4576763" cy="5257800"/>
          </a:xfrm>
          <a:prstGeom prst="rect">
            <a:avLst/>
          </a:prstGeom>
          <a:noFill/>
        </p:spPr>
      </p:pic>
      <p:grpSp>
        <p:nvGrpSpPr>
          <p:cNvPr id="16396" name="Group 12"/>
          <p:cNvGrpSpPr>
            <a:grpSpLocks/>
          </p:cNvGrpSpPr>
          <p:nvPr/>
        </p:nvGrpSpPr>
        <p:grpSpPr bwMode="auto">
          <a:xfrm>
            <a:off x="1371600" y="1354138"/>
            <a:ext cx="6400800" cy="4724400"/>
            <a:chOff x="864" y="912"/>
            <a:chExt cx="4032" cy="2976"/>
          </a:xfrm>
        </p:grpSpPr>
        <p:sp>
          <p:nvSpPr>
            <p:cNvPr id="16397" name="Rectangle 13"/>
            <p:cNvSpPr>
              <a:spLocks noChangeArrowheads="1"/>
            </p:cNvSpPr>
            <p:nvPr/>
          </p:nvSpPr>
          <p:spPr bwMode="auto">
            <a:xfrm>
              <a:off x="864" y="912"/>
              <a:ext cx="4032" cy="2976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16398" name="Picture 14" descr="paletas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12" y="954"/>
              <a:ext cx="3936" cy="2909"/>
            </a:xfrm>
            <a:prstGeom prst="rect">
              <a:avLst/>
            </a:prstGeom>
            <a:noFill/>
          </p:spPr>
        </p:pic>
      </p:grpSp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685800" y="1506538"/>
          <a:ext cx="7772400" cy="4402137"/>
        </p:xfrm>
        <a:graphic>
          <a:graphicData uri="http://schemas.openxmlformats.org/presentationml/2006/ole">
            <p:oleObj spid="_x0000_s16390" name="Drawing" r:id="rId5" imgW="7324560" imgH="3876840" progId="AutoCAD.Drawing.15">
              <p:embed/>
            </p:oleObj>
          </a:graphicData>
        </a:graphic>
      </p:graphicFrame>
      <p:grpSp>
        <p:nvGrpSpPr>
          <p:cNvPr id="16399" name="Group 15"/>
          <p:cNvGrpSpPr>
            <a:grpSpLocks/>
          </p:cNvGrpSpPr>
          <p:nvPr/>
        </p:nvGrpSpPr>
        <p:grpSpPr bwMode="auto">
          <a:xfrm>
            <a:off x="1905000" y="1049338"/>
            <a:ext cx="5334000" cy="5580062"/>
            <a:chOff x="1200" y="517"/>
            <a:chExt cx="3360" cy="3515"/>
          </a:xfrm>
        </p:grpSpPr>
        <p:pic>
          <p:nvPicPr>
            <p:cNvPr id="16400" name="Picture 16" descr="lubricacion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36" y="517"/>
              <a:ext cx="2674" cy="3285"/>
            </a:xfrm>
            <a:prstGeom prst="rect">
              <a:avLst/>
            </a:prstGeom>
            <a:noFill/>
            <a:ln w="28575">
              <a:solidFill>
                <a:srgbClr val="080808"/>
              </a:solidFill>
              <a:miter lim="800000"/>
              <a:headEnd/>
              <a:tailEnd/>
            </a:ln>
          </p:spPr>
        </p:pic>
        <p:sp>
          <p:nvSpPr>
            <p:cNvPr id="16401" name="Text Box 17"/>
            <p:cNvSpPr txBox="1">
              <a:spLocks noChangeArrowheads="1"/>
            </p:cNvSpPr>
            <p:nvPr/>
          </p:nvSpPr>
          <p:spPr bwMode="auto">
            <a:xfrm>
              <a:off x="1200" y="3792"/>
              <a:ext cx="336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Tuberías de Lubricación de Eje con Agua</a:t>
              </a:r>
            </a:p>
          </p:txBody>
        </p:sp>
      </p:grpSp>
      <p:grpSp>
        <p:nvGrpSpPr>
          <p:cNvPr id="16404" name="Group 20"/>
          <p:cNvGrpSpPr>
            <a:grpSpLocks/>
          </p:cNvGrpSpPr>
          <p:nvPr/>
        </p:nvGrpSpPr>
        <p:grpSpPr bwMode="auto">
          <a:xfrm>
            <a:off x="1600200" y="1277938"/>
            <a:ext cx="5867400" cy="5292725"/>
            <a:chOff x="1008" y="554"/>
            <a:chExt cx="3696" cy="3334"/>
          </a:xfrm>
        </p:grpSpPr>
        <p:pic>
          <p:nvPicPr>
            <p:cNvPr id="16405" name="Picture 21" descr="motor reductor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008" y="554"/>
              <a:ext cx="3696" cy="3094"/>
            </a:xfrm>
            <a:prstGeom prst="rect">
              <a:avLst/>
            </a:prstGeom>
            <a:noFill/>
            <a:ln w="28575">
              <a:solidFill>
                <a:srgbClr val="080808"/>
              </a:solidFill>
              <a:miter lim="800000"/>
              <a:headEnd/>
              <a:tailEnd/>
            </a:ln>
          </p:spPr>
        </p:pic>
        <p:sp>
          <p:nvSpPr>
            <p:cNvPr id="16406" name="Text Box 22"/>
            <p:cNvSpPr txBox="1">
              <a:spLocks noChangeArrowheads="1"/>
            </p:cNvSpPr>
            <p:nvPr/>
          </p:nvSpPr>
          <p:spPr bwMode="auto">
            <a:xfrm>
              <a:off x="1425" y="3648"/>
              <a:ext cx="291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Arreglo de Motor y Reductor</a:t>
              </a:r>
            </a:p>
          </p:txBody>
        </p:sp>
      </p:grpSp>
      <p:grpSp>
        <p:nvGrpSpPr>
          <p:cNvPr id="16407" name="Group 23"/>
          <p:cNvGrpSpPr>
            <a:grpSpLocks/>
          </p:cNvGrpSpPr>
          <p:nvPr/>
        </p:nvGrpSpPr>
        <p:grpSpPr bwMode="auto">
          <a:xfrm>
            <a:off x="1371600" y="1049338"/>
            <a:ext cx="6477000" cy="5562600"/>
            <a:chOff x="912" y="528"/>
            <a:chExt cx="4080" cy="3504"/>
          </a:xfrm>
        </p:grpSpPr>
        <p:pic>
          <p:nvPicPr>
            <p:cNvPr id="16408" name="Picture 24" descr="image019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912" y="528"/>
              <a:ext cx="4080" cy="3249"/>
            </a:xfrm>
            <a:prstGeom prst="rect">
              <a:avLst/>
            </a:prstGeom>
            <a:noFill/>
          </p:spPr>
        </p:pic>
        <p:sp>
          <p:nvSpPr>
            <p:cNvPr id="16409" name="Text Box 25"/>
            <p:cNvSpPr txBox="1">
              <a:spLocks noChangeArrowheads="1"/>
            </p:cNvSpPr>
            <p:nvPr/>
          </p:nvSpPr>
          <p:spPr bwMode="auto">
            <a:xfrm>
              <a:off x="1425" y="3744"/>
              <a:ext cx="291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Tornillo para Lavado de Arena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457200"/>
          </a:xfrm>
        </p:spPr>
        <p:txBody>
          <a:bodyPr/>
          <a:lstStyle/>
          <a:p>
            <a:r>
              <a:rPr lang="en-US" sz="4800" b="1">
                <a:solidFill>
                  <a:srgbClr val="FFFF00"/>
                </a:solidFill>
              </a:rPr>
              <a:t>SISTEMA DE BOMBEO</a:t>
            </a:r>
            <a:endParaRPr lang="es-ES" sz="4800" b="1">
              <a:solidFill>
                <a:srgbClr val="FFFF00"/>
              </a:solidFill>
            </a:endParaRPr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803275" y="615950"/>
          <a:ext cx="7578725" cy="6099175"/>
        </p:xfrm>
        <a:graphic>
          <a:graphicData uri="http://schemas.openxmlformats.org/presentationml/2006/ole">
            <p:oleObj spid="_x0000_s21507" name="Drawing" r:id="rId3" imgW="7324560" imgH="3876840" progId="AutoCAD.Drawing.15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457200" y="785813"/>
          <a:ext cx="8229600" cy="5843587"/>
        </p:xfrm>
        <a:graphic>
          <a:graphicData uri="http://schemas.openxmlformats.org/presentationml/2006/ole">
            <p:oleObj spid="_x0000_s27650" name="CorelPhotoPaint.Image.9" r:id="rId3" imgW="5897892" imgH="4187960" progId="CorelPhotoPaint.Image.9">
              <p:embed/>
            </p:oleObj>
          </a:graphicData>
        </a:graphic>
      </p:graphicFrame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609600" y="723900"/>
          <a:ext cx="7924800" cy="5905500"/>
        </p:xfrm>
        <a:graphic>
          <a:graphicData uri="http://schemas.openxmlformats.org/presentationml/2006/ole">
            <p:oleObj spid="_x0000_s27651" name="CorelPhotoPaint.Image.9" r:id="rId4" imgW="6390476" imgH="4761905" progId="CorelPhotoPaint.Image.9">
              <p:embed/>
            </p:oleObj>
          </a:graphicData>
        </a:graphic>
      </p:graphicFrame>
      <p:pic>
        <p:nvPicPr>
          <p:cNvPr id="27652" name="Picture 4" descr="D:\GELS\BOMBA\BMBAS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7800" y="803275"/>
            <a:ext cx="6248400" cy="5826125"/>
          </a:xfrm>
          <a:prstGeom prst="rect">
            <a:avLst/>
          </a:prstGeom>
          <a:noFill/>
        </p:spPr>
      </p:pic>
      <p:sp>
        <p:nvSpPr>
          <p:cNvPr id="27653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533400"/>
          </a:xfrm>
          <a:noFill/>
          <a:ln/>
        </p:spPr>
        <p:txBody>
          <a:bodyPr/>
          <a:lstStyle/>
          <a:p>
            <a:r>
              <a:rPr lang="en-US" sz="4800" b="1">
                <a:solidFill>
                  <a:srgbClr val="FFFF00"/>
                </a:solidFill>
              </a:rPr>
              <a:t>SELECCION DE BOMBA</a:t>
            </a:r>
            <a:endParaRPr lang="es-ES" sz="48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533400"/>
          </a:xfrm>
        </p:spPr>
        <p:txBody>
          <a:bodyPr/>
          <a:lstStyle/>
          <a:p>
            <a:r>
              <a:rPr lang="en-US" sz="4800" b="1">
                <a:solidFill>
                  <a:srgbClr val="FFFF00"/>
                </a:solidFill>
              </a:rPr>
              <a:t>DIAGRAMA DE FLUJO </a:t>
            </a:r>
            <a:r>
              <a:rPr lang="en-US" sz="3600" b="1">
                <a:solidFill>
                  <a:srgbClr val="FFFF00"/>
                </a:solidFill>
              </a:rPr>
              <a:t>(FINAL)</a:t>
            </a:r>
            <a:endParaRPr lang="es-ES" sz="3600" b="1">
              <a:solidFill>
                <a:srgbClr val="FFFF00"/>
              </a:solidFill>
            </a:endParaRPr>
          </a:p>
        </p:txBody>
      </p:sp>
      <p:pic>
        <p:nvPicPr>
          <p:cNvPr id="19464" name="Picture 8" descr="D:\D.FLUJO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817563"/>
            <a:ext cx="8763000" cy="5888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762000"/>
          </a:xfrm>
        </p:spPr>
        <p:txBody>
          <a:bodyPr/>
          <a:lstStyle/>
          <a:p>
            <a:r>
              <a:rPr lang="en-US" sz="4800" b="1">
                <a:solidFill>
                  <a:srgbClr val="FFFF00"/>
                </a:solidFill>
              </a:rPr>
              <a:t>SECUENCIA DE INSTALACION</a:t>
            </a:r>
            <a:endParaRPr lang="es-ES" sz="3600" b="1">
              <a:solidFill>
                <a:srgbClr val="FFFF00"/>
              </a:solidFill>
            </a:endParaRPr>
          </a:p>
        </p:txBody>
      </p:sp>
      <p:pic>
        <p:nvPicPr>
          <p:cNvPr id="23555" name="Picture 3" descr="D:\PRESE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563" y="1447800"/>
            <a:ext cx="8637587" cy="5041900"/>
          </a:xfrm>
          <a:prstGeom prst="rect">
            <a:avLst/>
          </a:prstGeom>
          <a:noFill/>
        </p:spPr>
      </p:pic>
      <p:pic>
        <p:nvPicPr>
          <p:cNvPr id="23556" name="Picture 4" descr="D:\PRESE2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" y="1447800"/>
            <a:ext cx="8637588" cy="5041900"/>
          </a:xfrm>
          <a:prstGeom prst="rect">
            <a:avLst/>
          </a:prstGeom>
          <a:noFill/>
        </p:spPr>
      </p:pic>
      <p:pic>
        <p:nvPicPr>
          <p:cNvPr id="23557" name="Picture 5" descr="D:\PRESE3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" y="1447800"/>
            <a:ext cx="8637588" cy="5041900"/>
          </a:xfrm>
          <a:prstGeom prst="rect">
            <a:avLst/>
          </a:prstGeom>
          <a:noFill/>
        </p:spPr>
      </p:pic>
      <p:pic>
        <p:nvPicPr>
          <p:cNvPr id="23558" name="Picture 6" descr="D:\PRESE4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1447800"/>
            <a:ext cx="8637588" cy="5043488"/>
          </a:xfrm>
          <a:prstGeom prst="rect">
            <a:avLst/>
          </a:prstGeom>
          <a:noFill/>
        </p:spPr>
      </p:pic>
      <p:pic>
        <p:nvPicPr>
          <p:cNvPr id="23559" name="Picture 7" descr="D:\PRESE5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900" y="1447800"/>
            <a:ext cx="8637588" cy="5041900"/>
          </a:xfrm>
          <a:prstGeom prst="rect">
            <a:avLst/>
          </a:prstGeom>
          <a:noFill/>
        </p:spPr>
      </p:pic>
      <p:pic>
        <p:nvPicPr>
          <p:cNvPr id="23560" name="Picture 8" descr="D:\PRESE6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800" y="1447800"/>
            <a:ext cx="8637588" cy="5041900"/>
          </a:xfrm>
          <a:prstGeom prst="rect">
            <a:avLst/>
          </a:prstGeom>
          <a:noFill/>
        </p:spPr>
      </p:pic>
      <p:pic>
        <p:nvPicPr>
          <p:cNvPr id="23561" name="Picture 9" descr="D:\PRESE7.BMP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4800" y="1447800"/>
            <a:ext cx="8637588" cy="5041900"/>
          </a:xfrm>
          <a:prstGeom prst="rect">
            <a:avLst/>
          </a:prstGeom>
          <a:noFill/>
        </p:spPr>
      </p:pic>
      <p:pic>
        <p:nvPicPr>
          <p:cNvPr id="23562" name="Picture 10" descr="D:\PRESE9.BMP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4800" y="1447800"/>
            <a:ext cx="8637588" cy="5041900"/>
          </a:xfrm>
          <a:prstGeom prst="rect">
            <a:avLst/>
          </a:prstGeom>
          <a:noFill/>
        </p:spPr>
      </p:pic>
      <p:pic>
        <p:nvPicPr>
          <p:cNvPr id="23563" name="Picture 11" descr="D:\PRESE10.BMP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77813" y="1447800"/>
            <a:ext cx="8637587" cy="5041900"/>
          </a:xfrm>
          <a:prstGeom prst="rect">
            <a:avLst/>
          </a:prstGeom>
          <a:noFill/>
        </p:spPr>
      </p:pic>
      <p:pic>
        <p:nvPicPr>
          <p:cNvPr id="23564" name="Picture 12" descr="I:\007_TESIS GELS\PLANOS_00\PRESENT2.BMP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04800" y="1447800"/>
            <a:ext cx="8686800" cy="5072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590800"/>
            <a:ext cx="7772400" cy="838200"/>
          </a:xfrm>
          <a:noFill/>
          <a:ln/>
        </p:spPr>
        <p:txBody>
          <a:bodyPr/>
          <a:lstStyle/>
          <a:p>
            <a:r>
              <a:rPr lang="en-US" sz="4800" b="1">
                <a:solidFill>
                  <a:srgbClr val="FFFF00"/>
                </a:solidFill>
                <a:hlinkClick r:id="rId2" action="ppaction://hlinkfile"/>
              </a:rPr>
              <a:t>ANALISIS ECONOMICO</a:t>
            </a:r>
            <a:endParaRPr lang="es-ES" sz="4800" b="1">
              <a:solidFill>
                <a:srgbClr val="FFFF00"/>
              </a:solidFill>
              <a:hlinkClick r:id="rId3" action="ppaction://hlinkfile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838200"/>
          </a:xfrm>
        </p:spPr>
        <p:txBody>
          <a:bodyPr/>
          <a:lstStyle/>
          <a:p>
            <a:r>
              <a:rPr lang="en-US" sz="4800" b="1">
                <a:solidFill>
                  <a:srgbClr val="FFFF00"/>
                </a:solidFill>
              </a:rPr>
              <a:t>RECOMENDACIONES</a:t>
            </a:r>
            <a:endParaRPr lang="es-ES" sz="4800" b="1">
              <a:solidFill>
                <a:srgbClr val="FFFF00"/>
              </a:solidFill>
            </a:endParaRPr>
          </a:p>
        </p:txBody>
      </p:sp>
      <p:grpSp>
        <p:nvGrpSpPr>
          <p:cNvPr id="24579" name="Group 3"/>
          <p:cNvGrpSpPr>
            <a:grpSpLocks/>
          </p:cNvGrpSpPr>
          <p:nvPr/>
        </p:nvGrpSpPr>
        <p:grpSpPr bwMode="auto">
          <a:xfrm>
            <a:off x="1743075" y="927100"/>
            <a:ext cx="5724525" cy="5930900"/>
            <a:chOff x="1098" y="152"/>
            <a:chExt cx="3606" cy="3736"/>
          </a:xfrm>
        </p:grpSpPr>
        <p:sp>
          <p:nvSpPr>
            <p:cNvPr id="24580" name="Text Box 4"/>
            <p:cNvSpPr txBox="1">
              <a:spLocks noChangeArrowheads="1"/>
            </p:cNvSpPr>
            <p:nvPr/>
          </p:nvSpPr>
          <p:spPr bwMode="auto">
            <a:xfrm>
              <a:off x="1392" y="3598"/>
              <a:ext cx="3024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spcAft>
                  <a:spcPct val="0"/>
                </a:spcAft>
              </a:pPr>
              <a:r>
                <a:rPr lang="es-ES" sz="2200"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</a:rPr>
                <a:t>Encapsulado de Zaranda</a:t>
              </a:r>
            </a:p>
            <a:p>
              <a:pPr algn="l" eaLnBrk="0" hangingPunct="0">
                <a:spcBef>
                  <a:spcPct val="0"/>
                </a:spcBef>
                <a:spcAft>
                  <a:spcPct val="0"/>
                </a:spcAft>
              </a:pPr>
              <a:endParaRPr lang="es-ES" sz="2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pic>
          <p:nvPicPr>
            <p:cNvPr id="24581" name="Picture 5" descr="encapsula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98" y="152"/>
              <a:ext cx="3606" cy="3448"/>
            </a:xfrm>
            <a:prstGeom prst="rect">
              <a:avLst/>
            </a:prstGeom>
            <a:noFill/>
          </p:spPr>
        </p:pic>
      </p:grpSp>
      <p:grpSp>
        <p:nvGrpSpPr>
          <p:cNvPr id="24582" name="Group 6"/>
          <p:cNvGrpSpPr>
            <a:grpSpLocks/>
          </p:cNvGrpSpPr>
          <p:nvPr/>
        </p:nvGrpSpPr>
        <p:grpSpPr bwMode="auto">
          <a:xfrm>
            <a:off x="228600" y="1249363"/>
            <a:ext cx="8763000" cy="5075237"/>
            <a:chOff x="144" y="720"/>
            <a:chExt cx="5520" cy="3197"/>
          </a:xfrm>
        </p:grpSpPr>
        <p:pic>
          <p:nvPicPr>
            <p:cNvPr id="24583" name="Picture 7" descr="cam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4" y="720"/>
              <a:ext cx="5520" cy="2928"/>
            </a:xfrm>
            <a:prstGeom prst="rect">
              <a:avLst/>
            </a:prstGeom>
            <a:noFill/>
          </p:spPr>
        </p:pic>
        <p:sp>
          <p:nvSpPr>
            <p:cNvPr id="24584" name="Text Box 8"/>
            <p:cNvSpPr txBox="1">
              <a:spLocks noChangeArrowheads="1"/>
            </p:cNvSpPr>
            <p:nvPr/>
          </p:nvSpPr>
          <p:spPr bwMode="auto">
            <a:xfrm>
              <a:off x="1425" y="3600"/>
              <a:ext cx="2910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2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Cama de Impacto</a:t>
              </a:r>
            </a:p>
          </p:txBody>
        </p:sp>
      </p:grpSp>
      <p:grpSp>
        <p:nvGrpSpPr>
          <p:cNvPr id="24585" name="Group 9"/>
          <p:cNvGrpSpPr>
            <a:grpSpLocks/>
          </p:cNvGrpSpPr>
          <p:nvPr/>
        </p:nvGrpSpPr>
        <p:grpSpPr bwMode="auto">
          <a:xfrm>
            <a:off x="1447800" y="914400"/>
            <a:ext cx="6248400" cy="5791200"/>
            <a:chOff x="960" y="576"/>
            <a:chExt cx="3936" cy="3648"/>
          </a:xfrm>
        </p:grpSpPr>
        <p:pic>
          <p:nvPicPr>
            <p:cNvPr id="24586" name="Picture 10" descr="tapatranspo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60" y="576"/>
              <a:ext cx="3936" cy="3418"/>
            </a:xfrm>
            <a:prstGeom prst="rect">
              <a:avLst/>
            </a:prstGeom>
            <a:noFill/>
          </p:spPr>
        </p:pic>
        <p:sp>
          <p:nvSpPr>
            <p:cNvPr id="24587" name="Text Box 11"/>
            <p:cNvSpPr txBox="1">
              <a:spLocks noChangeArrowheads="1"/>
            </p:cNvSpPr>
            <p:nvPr/>
          </p:nvSpPr>
          <p:spPr bwMode="auto">
            <a:xfrm>
              <a:off x="1425" y="3936"/>
              <a:ext cx="291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2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Cubierta para Banda</a:t>
              </a:r>
            </a:p>
          </p:txBody>
        </p:sp>
      </p:grpSp>
      <p:pic>
        <p:nvPicPr>
          <p:cNvPr id="24588" name="Picture 12" descr="G:\huayco\agth2\MEXICO_2001\DUCTO DE CONTROL DE POLVO.wmf"/>
          <p:cNvPicPr>
            <a:picLocks noChangeAspect="1" noChangeArrowheads="1"/>
          </p:cNvPicPr>
          <p:nvPr/>
        </p:nvPicPr>
        <p:blipFill>
          <a:blip r:embed="rId5"/>
          <a:srcRect l="35359" t="1514" r="35359" b="1514"/>
          <a:stretch>
            <a:fillRect/>
          </a:stretch>
        </p:blipFill>
        <p:spPr bwMode="auto">
          <a:xfrm>
            <a:off x="3067050" y="838200"/>
            <a:ext cx="302895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sz="4800" b="1">
                <a:solidFill>
                  <a:srgbClr val="FFFF00"/>
                </a:solidFill>
              </a:rPr>
              <a:t>LA PIEDRA POMEZ</a:t>
            </a:r>
            <a:endParaRPr lang="es-ES" sz="4800" b="1">
              <a:solidFill>
                <a:srgbClr val="FFFF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191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/>
              <a:t>CONSTRUCCION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HORMIGON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BLOQUES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CEMENTO</a:t>
            </a:r>
          </a:p>
          <a:p>
            <a:pPr lvl="1">
              <a:lnSpc>
                <a:spcPct val="90000"/>
              </a:lnSpc>
            </a:pPr>
            <a:endParaRPr lang="en-US" sz="2400" b="1"/>
          </a:p>
          <a:p>
            <a:pPr>
              <a:lnSpc>
                <a:spcPct val="90000"/>
              </a:lnSpc>
            </a:pPr>
            <a:r>
              <a:rPr lang="en-US" sz="2800" b="1"/>
              <a:t>INDUSTRIA TEXTIL</a:t>
            </a:r>
          </a:p>
          <a:p>
            <a:pPr>
              <a:lnSpc>
                <a:spcPct val="90000"/>
              </a:lnSpc>
            </a:pPr>
            <a:endParaRPr lang="en-US" sz="2800" b="1"/>
          </a:p>
          <a:p>
            <a:pPr>
              <a:lnSpc>
                <a:spcPct val="90000"/>
              </a:lnSpc>
            </a:pPr>
            <a:r>
              <a:rPr lang="en-US" sz="2800" b="1"/>
              <a:t>OTRAS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ARTESANIAS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COSMETICOS</a:t>
            </a:r>
            <a:endParaRPr lang="es-ES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bldLvl="2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19400"/>
            <a:ext cx="7772400" cy="838200"/>
          </a:xfrm>
        </p:spPr>
        <p:txBody>
          <a:bodyPr/>
          <a:lstStyle/>
          <a:p>
            <a:r>
              <a:rPr lang="en-US" sz="8000" b="1">
                <a:solidFill>
                  <a:srgbClr val="FFFF00"/>
                </a:solidFill>
              </a:rPr>
              <a:t>FIN</a:t>
            </a:r>
            <a:endParaRPr lang="es-ES" sz="8000" b="1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r>
              <a:rPr lang="en-US" sz="4800" b="1">
                <a:solidFill>
                  <a:srgbClr val="FFFF00"/>
                </a:solidFill>
              </a:rPr>
              <a:t>IMPUREZAS</a:t>
            </a:r>
            <a:endParaRPr lang="es-ES" sz="4800" b="1">
              <a:solidFill>
                <a:srgbClr val="FFFF00"/>
              </a:solidFill>
            </a:endParaRPr>
          </a:p>
        </p:txBody>
      </p:sp>
      <p:pic>
        <p:nvPicPr>
          <p:cNvPr id="7176" name="Picture 8" descr="C:\FOTOS TESIS\PIC00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2743200"/>
            <a:ext cx="4673600" cy="3738563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  <a:effectLst/>
        </p:spPr>
      </p:pic>
      <p:pic>
        <p:nvPicPr>
          <p:cNvPr id="7174" name="Picture 6" descr="C:\FOTOS TESIS\PIC00043.jpg"/>
          <p:cNvPicPr>
            <a:picLocks noChangeAspect="1" noChangeArrowheads="1"/>
          </p:cNvPicPr>
          <p:nvPr/>
        </p:nvPicPr>
        <p:blipFill>
          <a:blip r:embed="rId3"/>
          <a:srcRect r="8858"/>
          <a:stretch>
            <a:fillRect/>
          </a:stretch>
        </p:blipFill>
        <p:spPr bwMode="auto">
          <a:xfrm>
            <a:off x="304800" y="1752600"/>
            <a:ext cx="4305300" cy="3781425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..\..\..\Mis documentos\LATACUNGA\MINA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752600"/>
            <a:ext cx="8534400" cy="426878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8199" name="Picture 7" descr="..\..\..\Mis documentos\LATACUNGA\IMAGE042.JPG"/>
          <p:cNvPicPr>
            <a:picLocks noChangeAspect="1" noChangeArrowheads="1"/>
          </p:cNvPicPr>
          <p:nvPr/>
        </p:nvPicPr>
        <p:blipFill>
          <a:blip r:embed="rId3">
            <a:lum contrast="24000"/>
          </a:blip>
          <a:srcRect b="33218"/>
          <a:stretch>
            <a:fillRect/>
          </a:stretch>
        </p:blipFill>
        <p:spPr bwMode="auto">
          <a:xfrm>
            <a:off x="1295400" y="2057400"/>
            <a:ext cx="6553200" cy="35115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8201" name="Picture 9" descr="..\..\..\Mis documentos\LATACUNGA\IMAGE06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1371600"/>
            <a:ext cx="7924800" cy="49530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8200" name="Picture 8" descr="..\..\..\Mis documentos\LATACUNGA\PISCINAS.BMP"/>
          <p:cNvPicPr>
            <a:picLocks noChangeAspect="1" noChangeArrowheads="1"/>
          </p:cNvPicPr>
          <p:nvPr/>
        </p:nvPicPr>
        <p:blipFill>
          <a:blip r:embed="rId5"/>
          <a:srcRect l="2744" t="4007" r="4115" b="18697"/>
          <a:stretch>
            <a:fillRect/>
          </a:stretch>
        </p:blipFill>
        <p:spPr bwMode="auto">
          <a:xfrm>
            <a:off x="304800" y="1981200"/>
            <a:ext cx="8534400" cy="378777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sz="4800" b="1">
                <a:solidFill>
                  <a:srgbClr val="FFFF00"/>
                </a:solidFill>
              </a:rPr>
              <a:t>EL PROCESO</a:t>
            </a:r>
            <a:endParaRPr lang="es-ES" sz="4800" b="1">
              <a:solidFill>
                <a:srgbClr val="FFFF00"/>
              </a:solidFill>
            </a:endParaRPr>
          </a:p>
        </p:txBody>
      </p:sp>
      <p:pic>
        <p:nvPicPr>
          <p:cNvPr id="8197" name="Picture 5" descr="..\..\..\Mis documentos\LATACUNGA\LATACUNGA002.jpg"/>
          <p:cNvPicPr>
            <a:picLocks noChangeAspect="1" noChangeArrowheads="1"/>
          </p:cNvPicPr>
          <p:nvPr/>
        </p:nvPicPr>
        <p:blipFill>
          <a:blip r:embed="rId6"/>
          <a:srcRect l="47029" b="40746"/>
          <a:stretch>
            <a:fillRect/>
          </a:stretch>
        </p:blipFill>
        <p:spPr bwMode="auto">
          <a:xfrm>
            <a:off x="1524000" y="1725613"/>
            <a:ext cx="6096000" cy="43021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23" name="Object 7"/>
          <p:cNvGraphicFramePr>
            <a:graphicFrameLocks noChangeAspect="1"/>
          </p:cNvGraphicFramePr>
          <p:nvPr/>
        </p:nvGraphicFramePr>
        <p:xfrm>
          <a:off x="381000" y="1595438"/>
          <a:ext cx="8382000" cy="4595812"/>
        </p:xfrm>
        <a:graphic>
          <a:graphicData uri="http://schemas.openxmlformats.org/presentationml/2006/ole">
            <p:oleObj spid="_x0000_s9223" name="Drawing" r:id="rId3" imgW="7324560" imgH="3876840" progId="AutoCAD.Drawing.15">
              <p:embed/>
            </p:oleObj>
          </a:graphicData>
        </a:graphic>
      </p:graphicFrame>
      <p:graphicFrame>
        <p:nvGraphicFramePr>
          <p:cNvPr id="9221" name="Object 5"/>
          <p:cNvGraphicFramePr>
            <a:graphicFrameLocks noChangeAspect="1"/>
          </p:cNvGraphicFramePr>
          <p:nvPr/>
        </p:nvGraphicFramePr>
        <p:xfrm>
          <a:off x="381000" y="1600200"/>
          <a:ext cx="8382000" cy="4602163"/>
        </p:xfrm>
        <a:graphic>
          <a:graphicData uri="http://schemas.openxmlformats.org/presentationml/2006/ole">
            <p:oleObj spid="_x0000_s9221" name="Drawing" r:id="rId4" imgW="7324560" imgH="3876840" progId="AutoCAD.Drawing.15">
              <p:embed/>
            </p:oleObj>
          </a:graphicData>
        </a:graphic>
      </p:graphicFrame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2209800" y="1371600"/>
          <a:ext cx="4657725" cy="5178425"/>
        </p:xfrm>
        <a:graphic>
          <a:graphicData uri="http://schemas.openxmlformats.org/presentationml/2006/ole">
            <p:oleObj spid="_x0000_s9220" name="Drawing" r:id="rId5" imgW="7324560" imgH="3876840" progId="AutoCAD.Drawing.15">
              <p:embed/>
            </p:oleObj>
          </a:graphicData>
        </a:graphic>
      </p:graphicFrame>
      <p:graphicFrame>
        <p:nvGraphicFramePr>
          <p:cNvPr id="9222" name="Object 6"/>
          <p:cNvGraphicFramePr>
            <a:graphicFrameLocks noChangeAspect="1"/>
          </p:cNvGraphicFramePr>
          <p:nvPr/>
        </p:nvGraphicFramePr>
        <p:xfrm>
          <a:off x="457200" y="1798638"/>
          <a:ext cx="8229600" cy="4221162"/>
        </p:xfrm>
        <a:graphic>
          <a:graphicData uri="http://schemas.openxmlformats.org/presentationml/2006/ole">
            <p:oleObj spid="_x0000_s9222" name="Drawing" r:id="rId6" imgW="7324560" imgH="3876840" progId="AutoCAD.Drawing.15">
              <p:embed/>
            </p:oleObj>
          </a:graphicData>
        </a:graphic>
      </p:graphicFrame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  <a:noFill/>
          <a:ln/>
        </p:spPr>
        <p:txBody>
          <a:bodyPr/>
          <a:lstStyle/>
          <a:p>
            <a:r>
              <a:rPr lang="en-US" sz="4800" b="1">
                <a:solidFill>
                  <a:srgbClr val="FFFF00"/>
                </a:solidFill>
              </a:rPr>
              <a:t>ALTERNATIVAS</a:t>
            </a:r>
            <a:endParaRPr lang="es-ES" sz="48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990600"/>
          </a:xfrm>
        </p:spPr>
        <p:txBody>
          <a:bodyPr/>
          <a:lstStyle/>
          <a:p>
            <a:r>
              <a:rPr lang="en-US" sz="4800" b="1">
                <a:solidFill>
                  <a:srgbClr val="FFFF00"/>
                </a:solidFill>
              </a:rPr>
              <a:t>ESQUEMA DEL FLUJO</a:t>
            </a:r>
            <a:endParaRPr lang="en-US" sz="3200" b="1">
              <a:solidFill>
                <a:srgbClr val="FFFF00"/>
              </a:solidFill>
            </a:endParaRPr>
          </a:p>
        </p:txBody>
      </p:sp>
      <p:pic>
        <p:nvPicPr>
          <p:cNvPr id="10246" name="Picture 6" descr="D:\PLANOS TESIS\D.FLUJO BASE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066800"/>
            <a:ext cx="88392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sz="5400" b="1">
                <a:solidFill>
                  <a:srgbClr val="FFFF00"/>
                </a:solidFill>
              </a:rPr>
              <a:t>QUE HAY EN EL PATIO?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676400"/>
            <a:ext cx="7772400" cy="4419600"/>
          </a:xfrm>
        </p:spPr>
        <p:txBody>
          <a:bodyPr/>
          <a:lstStyle/>
          <a:p>
            <a:r>
              <a:rPr lang="en-US" sz="3600" b="1"/>
              <a:t>1 Tolva (20 m3).</a:t>
            </a:r>
          </a:p>
          <a:p>
            <a:r>
              <a:rPr lang="en-US" sz="3600" b="1"/>
              <a:t>2 Transportadores 500 x 15m.</a:t>
            </a:r>
          </a:p>
          <a:p>
            <a:r>
              <a:rPr lang="en-US" sz="3600" b="1"/>
              <a:t>1 Zaranda (3,5x1,4m).</a:t>
            </a:r>
          </a:p>
          <a:p>
            <a:r>
              <a:rPr lang="en-US" sz="3600" b="1"/>
              <a:t>1 Escurridora (3,5x1,4).</a:t>
            </a:r>
          </a:p>
          <a:p>
            <a:r>
              <a:rPr lang="en-US" sz="3600" b="1"/>
              <a:t>1 Tornillo 22”.</a:t>
            </a:r>
            <a:endParaRPr lang="es-ES" sz="36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762000"/>
          </a:xfrm>
        </p:spPr>
        <p:txBody>
          <a:bodyPr/>
          <a:lstStyle/>
          <a:p>
            <a:r>
              <a:rPr lang="en-US" sz="4800" b="1">
                <a:solidFill>
                  <a:srgbClr val="FFFF00"/>
                </a:solidFill>
              </a:rPr>
              <a:t>TOLVA</a:t>
            </a:r>
            <a:endParaRPr lang="es-ES" sz="4800" b="1">
              <a:solidFill>
                <a:srgbClr val="FFFF00"/>
              </a:solidFill>
            </a:endParaRPr>
          </a:p>
        </p:txBody>
      </p:sp>
      <p:pic>
        <p:nvPicPr>
          <p:cNvPr id="14341" name="Picture 5" descr="D:\CONJUNTO TOLVA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914400"/>
            <a:ext cx="7772400" cy="5829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61" name="Group 101"/>
          <p:cNvGrpSpPr>
            <a:grpSpLocks/>
          </p:cNvGrpSpPr>
          <p:nvPr/>
        </p:nvGrpSpPr>
        <p:grpSpPr bwMode="auto">
          <a:xfrm>
            <a:off x="228600" y="2362200"/>
            <a:ext cx="8610600" cy="1600200"/>
            <a:chOff x="336" y="2160"/>
            <a:chExt cx="5088" cy="1008"/>
          </a:xfrm>
        </p:grpSpPr>
        <p:sp>
          <p:nvSpPr>
            <p:cNvPr id="15459" name="Text Box 99"/>
            <p:cNvSpPr txBox="1">
              <a:spLocks noChangeArrowheads="1"/>
            </p:cNvSpPr>
            <p:nvPr/>
          </p:nvSpPr>
          <p:spPr bwMode="auto">
            <a:xfrm>
              <a:off x="1015" y="2976"/>
              <a:ext cx="3729" cy="192"/>
            </a:xfrm>
            <a:prstGeom prst="rect">
              <a:avLst/>
            </a:prstGeom>
            <a:gradFill rotWithShape="0">
              <a:gsLst>
                <a:gs pos="0">
                  <a:srgbClr val="F7A47B"/>
                </a:gs>
                <a:gs pos="100000">
                  <a:srgbClr val="FFFF99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400">
                  <a:solidFill>
                    <a:srgbClr val="010000"/>
                  </a:solidFill>
                  <a:effectLst/>
                </a:rPr>
                <a:t>Tabla de Velocidad Máxima de Banda Recomendada v max. (m/s)</a:t>
              </a:r>
            </a:p>
          </p:txBody>
        </p:sp>
        <p:pic>
          <p:nvPicPr>
            <p:cNvPr id="15458" name="Picture 98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36" y="2160"/>
              <a:ext cx="5088" cy="853"/>
            </a:xfrm>
            <a:prstGeom prst="rect">
              <a:avLst/>
            </a:prstGeom>
            <a:gradFill rotWithShape="0">
              <a:gsLst>
                <a:gs pos="0">
                  <a:srgbClr val="F7A47B"/>
                </a:gs>
                <a:gs pos="100000">
                  <a:srgbClr val="FFFF99"/>
                </a:gs>
              </a:gsLst>
              <a:lin ang="2700000" scaled="1"/>
            </a:gradFill>
          </p:spPr>
        </p:pic>
      </p:grpSp>
      <p:grpSp>
        <p:nvGrpSpPr>
          <p:cNvPr id="15468" name="Group 108"/>
          <p:cNvGrpSpPr>
            <a:grpSpLocks/>
          </p:cNvGrpSpPr>
          <p:nvPr/>
        </p:nvGrpSpPr>
        <p:grpSpPr bwMode="auto">
          <a:xfrm>
            <a:off x="1066800" y="1066800"/>
            <a:ext cx="7315200" cy="5486400"/>
            <a:chOff x="672" y="672"/>
            <a:chExt cx="4608" cy="3456"/>
          </a:xfrm>
        </p:grpSpPr>
        <p:sp>
          <p:nvSpPr>
            <p:cNvPr id="15463" name="Rectangle 103"/>
            <p:cNvSpPr>
              <a:spLocks noChangeArrowheads="1"/>
            </p:cNvSpPr>
            <p:nvPr/>
          </p:nvSpPr>
          <p:spPr bwMode="auto">
            <a:xfrm>
              <a:off x="672" y="3954"/>
              <a:ext cx="4608" cy="174"/>
            </a:xfrm>
            <a:prstGeom prst="rect">
              <a:avLst/>
            </a:prstGeom>
            <a:solidFill>
              <a:srgbClr val="B7DB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0"/>
                </a:spcBef>
                <a:spcAft>
                  <a:spcPct val="0"/>
                </a:spcAft>
              </a:pPr>
              <a:r>
                <a:rPr lang="es-ES" sz="1600">
                  <a:solidFill>
                    <a:srgbClr val="01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Tabla </a:t>
              </a:r>
              <a:r>
                <a:rPr lang="en-US" sz="1600">
                  <a:solidFill>
                    <a:srgbClr val="01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de </a:t>
              </a:r>
              <a:r>
                <a:rPr lang="es-ES" sz="1600">
                  <a:solidFill>
                    <a:srgbClr val="01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Capacidad Teórica Q' t (m3/h) at v = 1 m/s</a:t>
              </a:r>
            </a:p>
            <a:p>
              <a:pPr algn="l" eaLnBrk="0" hangingPunct="0">
                <a:spcBef>
                  <a:spcPct val="0"/>
                </a:spcBef>
                <a:spcAft>
                  <a:spcPct val="0"/>
                </a:spcAft>
              </a:pPr>
              <a:endParaRPr lang="es-ES" sz="1600">
                <a:solidFill>
                  <a:srgbClr val="010000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5462" name="Picture 102" descr="TABLACOORR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72" y="672"/>
              <a:ext cx="4608" cy="3287"/>
            </a:xfrm>
            <a:prstGeom prst="rect">
              <a:avLst/>
            </a:prstGeom>
            <a:noFill/>
          </p:spPr>
        </p:pic>
      </p:grpSp>
      <p:grpSp>
        <p:nvGrpSpPr>
          <p:cNvPr id="15471" name="Group 111"/>
          <p:cNvGrpSpPr>
            <a:grpSpLocks/>
          </p:cNvGrpSpPr>
          <p:nvPr/>
        </p:nvGrpSpPr>
        <p:grpSpPr bwMode="auto">
          <a:xfrm>
            <a:off x="1066800" y="3429000"/>
            <a:ext cx="7162800" cy="1295400"/>
            <a:chOff x="624" y="144"/>
            <a:chExt cx="4512" cy="816"/>
          </a:xfrm>
        </p:grpSpPr>
        <p:sp>
          <p:nvSpPr>
            <p:cNvPr id="15470" name="Rectangle 110"/>
            <p:cNvSpPr>
              <a:spLocks noChangeArrowheads="1"/>
            </p:cNvSpPr>
            <p:nvPr/>
          </p:nvSpPr>
          <p:spPr bwMode="auto">
            <a:xfrm>
              <a:off x="624" y="768"/>
              <a:ext cx="4512" cy="192"/>
            </a:xfrm>
            <a:prstGeom prst="rect">
              <a:avLst/>
            </a:prstGeom>
            <a:solidFill>
              <a:srgbClr val="B7DB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0"/>
                </a:spcBef>
                <a:spcAft>
                  <a:spcPct val="0"/>
                </a:spcAft>
              </a:pPr>
              <a:r>
                <a:rPr lang="es-ES" sz="1600">
                  <a:solidFill>
                    <a:srgbClr val="01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Tabla </a:t>
              </a:r>
              <a:r>
                <a:rPr lang="en-US" sz="1600">
                  <a:solidFill>
                    <a:srgbClr val="01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de </a:t>
              </a:r>
              <a:r>
                <a:rPr lang="es-ES" sz="1600">
                  <a:solidFill>
                    <a:srgbClr val="01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Longitud adicional (l) y Longitud del Transportador (L)</a:t>
              </a:r>
            </a:p>
            <a:p>
              <a:pPr algn="l" eaLnBrk="0" hangingPunct="0">
                <a:spcBef>
                  <a:spcPct val="0"/>
                </a:spcBef>
                <a:spcAft>
                  <a:spcPct val="0"/>
                </a:spcAft>
              </a:pPr>
              <a:endParaRPr lang="es-ES" sz="1600" b="0">
                <a:solidFill>
                  <a:srgbClr val="010000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5469" name="Picture 109" descr="tabla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24" y="144"/>
              <a:ext cx="4512" cy="670"/>
            </a:xfrm>
            <a:prstGeom prst="rect">
              <a:avLst/>
            </a:prstGeom>
            <a:noFill/>
          </p:spPr>
        </p:pic>
      </p:grpSp>
      <p:grpSp>
        <p:nvGrpSpPr>
          <p:cNvPr id="15467" name="Group 107"/>
          <p:cNvGrpSpPr>
            <a:grpSpLocks/>
          </p:cNvGrpSpPr>
          <p:nvPr/>
        </p:nvGrpSpPr>
        <p:grpSpPr bwMode="auto">
          <a:xfrm>
            <a:off x="228600" y="1676400"/>
            <a:ext cx="8686800" cy="3505200"/>
            <a:chOff x="144" y="1296"/>
            <a:chExt cx="5472" cy="2208"/>
          </a:xfrm>
        </p:grpSpPr>
        <p:sp>
          <p:nvSpPr>
            <p:cNvPr id="15466" name="Rectangle 106"/>
            <p:cNvSpPr>
              <a:spLocks noChangeArrowheads="1"/>
            </p:cNvSpPr>
            <p:nvPr/>
          </p:nvSpPr>
          <p:spPr bwMode="auto">
            <a:xfrm>
              <a:off x="144" y="3312"/>
              <a:ext cx="5472" cy="192"/>
            </a:xfrm>
            <a:prstGeom prst="rect">
              <a:avLst/>
            </a:prstGeom>
            <a:solidFill>
              <a:srgbClr val="B7DB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0"/>
                </a:spcBef>
                <a:spcAft>
                  <a:spcPct val="0"/>
                </a:spcAft>
              </a:pPr>
              <a:r>
                <a:rPr lang="es-ES" sz="1600">
                  <a:solidFill>
                    <a:srgbClr val="01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Tabla </a:t>
              </a:r>
              <a:r>
                <a:rPr lang="en-US" sz="1600">
                  <a:solidFill>
                    <a:srgbClr val="01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de</a:t>
              </a:r>
              <a:r>
                <a:rPr lang="es-ES" sz="1600">
                  <a:solidFill>
                    <a:srgbClr val="01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Factor de Capacidad k (-)</a:t>
              </a:r>
            </a:p>
            <a:p>
              <a:pPr>
                <a:spcBef>
                  <a:spcPct val="0"/>
                </a:spcBef>
                <a:spcAft>
                  <a:spcPct val="0"/>
                </a:spcAft>
              </a:pPr>
              <a:endParaRPr lang="es-ES" sz="1600">
                <a:solidFill>
                  <a:srgbClr val="01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5465" name="Picture 105" descr="tabla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44" y="1296"/>
              <a:ext cx="5472" cy="2017"/>
            </a:xfrm>
            <a:prstGeom prst="rect">
              <a:avLst/>
            </a:prstGeom>
            <a:noFill/>
          </p:spPr>
        </p:pic>
      </p:grpSp>
      <p:grpSp>
        <p:nvGrpSpPr>
          <p:cNvPr id="15474" name="Group 114"/>
          <p:cNvGrpSpPr>
            <a:grpSpLocks/>
          </p:cNvGrpSpPr>
          <p:nvPr/>
        </p:nvGrpSpPr>
        <p:grpSpPr bwMode="auto">
          <a:xfrm>
            <a:off x="898525" y="1905000"/>
            <a:ext cx="7483475" cy="3028950"/>
            <a:chOff x="523" y="1308"/>
            <a:chExt cx="4714" cy="1908"/>
          </a:xfrm>
        </p:grpSpPr>
        <p:sp>
          <p:nvSpPr>
            <p:cNvPr id="15475" name="Text Box 115"/>
            <p:cNvSpPr txBox="1">
              <a:spLocks noChangeArrowheads="1"/>
            </p:cNvSpPr>
            <p:nvPr/>
          </p:nvSpPr>
          <p:spPr bwMode="auto">
            <a:xfrm>
              <a:off x="528" y="2976"/>
              <a:ext cx="4704" cy="240"/>
            </a:xfrm>
            <a:prstGeom prst="rect">
              <a:avLst/>
            </a:prstGeom>
            <a:gradFill rotWithShape="0">
              <a:gsLst>
                <a:gs pos="0">
                  <a:srgbClr val="F7A47B"/>
                </a:gs>
                <a:gs pos="100000">
                  <a:srgbClr val="FFFF99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600">
                  <a:solidFill>
                    <a:srgbClr val="010000"/>
                  </a:solidFill>
                  <a:effectLst/>
                </a:rPr>
                <a:t>Tabla de Coeficiente de Fricción de Rodillos  f (-)</a:t>
              </a:r>
            </a:p>
          </p:txBody>
        </p:sp>
        <p:pic>
          <p:nvPicPr>
            <p:cNvPr id="15476" name="Picture 11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23" y="1308"/>
              <a:ext cx="4714" cy="1704"/>
            </a:xfrm>
            <a:prstGeom prst="rect">
              <a:avLst/>
            </a:prstGeom>
            <a:gradFill rotWithShape="0">
              <a:gsLst>
                <a:gs pos="0">
                  <a:srgbClr val="F7A47B"/>
                </a:gs>
                <a:gs pos="100000">
                  <a:srgbClr val="FFFF99"/>
                </a:gs>
              </a:gsLst>
              <a:lin ang="2700000" scaled="1"/>
            </a:gradFill>
          </p:spPr>
        </p:pic>
      </p:grpSp>
      <p:grpSp>
        <p:nvGrpSpPr>
          <p:cNvPr id="15477" name="Group 117"/>
          <p:cNvGrpSpPr>
            <a:grpSpLocks/>
          </p:cNvGrpSpPr>
          <p:nvPr/>
        </p:nvGrpSpPr>
        <p:grpSpPr bwMode="auto">
          <a:xfrm>
            <a:off x="800100" y="1219200"/>
            <a:ext cx="7543800" cy="5257800"/>
            <a:chOff x="528" y="480"/>
            <a:chExt cx="4752" cy="3312"/>
          </a:xfrm>
        </p:grpSpPr>
        <p:sp>
          <p:nvSpPr>
            <p:cNvPr id="15478" name="Rectangle 118"/>
            <p:cNvSpPr>
              <a:spLocks noChangeArrowheads="1"/>
            </p:cNvSpPr>
            <p:nvPr/>
          </p:nvSpPr>
          <p:spPr bwMode="auto">
            <a:xfrm>
              <a:off x="528" y="3600"/>
              <a:ext cx="4752" cy="192"/>
            </a:xfrm>
            <a:prstGeom prst="rect">
              <a:avLst/>
            </a:prstGeom>
            <a:solidFill>
              <a:srgbClr val="B7DB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0"/>
                </a:spcBef>
                <a:spcAft>
                  <a:spcPct val="0"/>
                </a:spcAft>
              </a:pPr>
              <a:r>
                <a:rPr lang="es-ES" sz="1600">
                  <a:solidFill>
                    <a:srgbClr val="000000"/>
                  </a:solidFill>
                  <a:effectLst/>
                  <a:cs typeface="Times New Roman" pitchFamily="18" charset="0"/>
                </a:rPr>
                <a:t>Tabla</a:t>
              </a:r>
              <a:r>
                <a:rPr lang="en-US" sz="1600">
                  <a:solidFill>
                    <a:srgbClr val="000000"/>
                  </a:solidFill>
                  <a:effectLst/>
                  <a:cs typeface="Times New Roman" pitchFamily="18" charset="0"/>
                </a:rPr>
                <a:t> de </a:t>
              </a:r>
              <a:r>
                <a:rPr lang="es-ES" sz="1600">
                  <a:solidFill>
                    <a:srgbClr val="000000"/>
                  </a:solidFill>
                  <a:effectLst/>
                  <a:cs typeface="Times New Roman" pitchFamily="18" charset="0"/>
                </a:rPr>
                <a:t>Espaciamiento entre los Rodillos de Carga y los de Retorno</a:t>
              </a:r>
            </a:p>
            <a:p>
              <a:pPr algn="l" eaLnBrk="0" hangingPunct="0">
                <a:spcBef>
                  <a:spcPct val="0"/>
                </a:spcBef>
                <a:spcAft>
                  <a:spcPct val="0"/>
                </a:spcAft>
              </a:pPr>
              <a:endParaRPr lang="es-ES" sz="1600" b="0">
                <a:solidFill>
                  <a:srgbClr val="000000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5479" name="Picture 119" descr="TABLACOORR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28" y="480"/>
              <a:ext cx="4752" cy="3148"/>
            </a:xfrm>
            <a:prstGeom prst="rect">
              <a:avLst/>
            </a:prstGeom>
            <a:noFill/>
          </p:spPr>
        </p:pic>
      </p:grpSp>
      <p:grpSp>
        <p:nvGrpSpPr>
          <p:cNvPr id="15480" name="Group 120"/>
          <p:cNvGrpSpPr>
            <a:grpSpLocks/>
          </p:cNvGrpSpPr>
          <p:nvPr/>
        </p:nvGrpSpPr>
        <p:grpSpPr bwMode="auto">
          <a:xfrm>
            <a:off x="1504950" y="1981200"/>
            <a:ext cx="6134100" cy="2133600"/>
            <a:chOff x="948" y="1104"/>
            <a:chExt cx="3864" cy="1344"/>
          </a:xfrm>
        </p:grpSpPr>
        <p:sp>
          <p:nvSpPr>
            <p:cNvPr id="15481" name="Text Box 121"/>
            <p:cNvSpPr txBox="1">
              <a:spLocks noChangeArrowheads="1"/>
            </p:cNvSpPr>
            <p:nvPr/>
          </p:nvSpPr>
          <p:spPr bwMode="auto">
            <a:xfrm>
              <a:off x="960" y="2256"/>
              <a:ext cx="3840" cy="192"/>
            </a:xfrm>
            <a:prstGeom prst="rect">
              <a:avLst/>
            </a:prstGeom>
            <a:gradFill rotWithShape="0">
              <a:gsLst>
                <a:gs pos="0">
                  <a:srgbClr val="F7A47B"/>
                </a:gs>
                <a:gs pos="100000">
                  <a:srgbClr val="FFFF99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/>
              <a:r>
                <a:rPr lang="en-US" sz="1600">
                  <a:solidFill>
                    <a:srgbClr val="000000"/>
                  </a:solidFill>
                  <a:effectLst/>
                </a:rPr>
                <a:t>Tabla de Potencia Adicional Requerida</a:t>
              </a:r>
            </a:p>
          </p:txBody>
        </p:sp>
        <p:pic>
          <p:nvPicPr>
            <p:cNvPr id="15482" name="Picture 12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948" y="1104"/>
              <a:ext cx="3864" cy="1180"/>
            </a:xfrm>
            <a:prstGeom prst="rect">
              <a:avLst/>
            </a:prstGeom>
            <a:gradFill rotWithShape="0">
              <a:gsLst>
                <a:gs pos="0">
                  <a:srgbClr val="F7A47B"/>
                </a:gs>
                <a:gs pos="100000">
                  <a:srgbClr val="FFFF99"/>
                </a:gs>
              </a:gsLst>
              <a:lin ang="2700000" scaled="1"/>
            </a:gradFill>
          </p:spPr>
        </p:pic>
      </p:grpSp>
      <p:grpSp>
        <p:nvGrpSpPr>
          <p:cNvPr id="15483" name="Group 123"/>
          <p:cNvGrpSpPr>
            <a:grpSpLocks/>
          </p:cNvGrpSpPr>
          <p:nvPr/>
        </p:nvGrpSpPr>
        <p:grpSpPr bwMode="auto">
          <a:xfrm>
            <a:off x="1676400" y="1219200"/>
            <a:ext cx="5886450" cy="4776788"/>
            <a:chOff x="1194" y="735"/>
            <a:chExt cx="3708" cy="3009"/>
          </a:xfrm>
        </p:grpSpPr>
        <p:sp>
          <p:nvSpPr>
            <p:cNvPr id="15484" name="Rectangle 124"/>
            <p:cNvSpPr>
              <a:spLocks noChangeArrowheads="1"/>
            </p:cNvSpPr>
            <p:nvPr/>
          </p:nvSpPr>
          <p:spPr bwMode="auto">
            <a:xfrm>
              <a:off x="1194" y="3552"/>
              <a:ext cx="3702" cy="192"/>
            </a:xfrm>
            <a:prstGeom prst="rect">
              <a:avLst/>
            </a:prstGeom>
            <a:solidFill>
              <a:srgbClr val="D3EBF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0"/>
                </a:spcBef>
                <a:spcAft>
                  <a:spcPct val="0"/>
                </a:spcAft>
              </a:pPr>
              <a:r>
                <a:rPr lang="es-ES" sz="1600">
                  <a:solidFill>
                    <a:srgbClr val="000000"/>
                  </a:solidFill>
                  <a:effectLst/>
                  <a:cs typeface="Arial" charset="0"/>
                </a:rPr>
                <a:t>                  </a:t>
              </a:r>
              <a:r>
                <a:rPr lang="en-US" sz="1600">
                  <a:solidFill>
                    <a:srgbClr val="000000"/>
                  </a:solidFill>
                  <a:effectLst/>
                  <a:cs typeface="Arial" charset="0"/>
                </a:rPr>
                <a:t>Tabla de </a:t>
              </a:r>
              <a:r>
                <a:rPr lang="es-ES" sz="1600">
                  <a:solidFill>
                    <a:srgbClr val="000000"/>
                  </a:solidFill>
                  <a:effectLst/>
                  <a:cs typeface="Arial" charset="0"/>
                </a:rPr>
                <a:t>Factor m (-)</a:t>
              </a:r>
            </a:p>
            <a:p>
              <a:pPr algn="l" eaLnBrk="0" hangingPunct="0">
                <a:spcBef>
                  <a:spcPct val="0"/>
                </a:spcBef>
                <a:spcAft>
                  <a:spcPct val="0"/>
                </a:spcAft>
              </a:pPr>
              <a:endParaRPr lang="es-ES" sz="1600" b="0">
                <a:solidFill>
                  <a:srgbClr val="000000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5485" name="Picture 125" descr="tabla9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200" y="735"/>
              <a:ext cx="3702" cy="28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grpSp>
        <p:nvGrpSpPr>
          <p:cNvPr id="15486" name="Group 126"/>
          <p:cNvGrpSpPr>
            <a:grpSpLocks/>
          </p:cNvGrpSpPr>
          <p:nvPr/>
        </p:nvGrpSpPr>
        <p:grpSpPr bwMode="auto">
          <a:xfrm>
            <a:off x="685800" y="1752600"/>
            <a:ext cx="7772400" cy="3508375"/>
            <a:chOff x="432" y="1122"/>
            <a:chExt cx="4896" cy="2210"/>
          </a:xfrm>
        </p:grpSpPr>
        <p:sp>
          <p:nvSpPr>
            <p:cNvPr id="15487" name="Rectangle 127"/>
            <p:cNvSpPr>
              <a:spLocks noChangeArrowheads="1"/>
            </p:cNvSpPr>
            <p:nvPr/>
          </p:nvSpPr>
          <p:spPr bwMode="auto">
            <a:xfrm>
              <a:off x="432" y="3120"/>
              <a:ext cx="4896" cy="212"/>
            </a:xfrm>
            <a:prstGeom prst="rect">
              <a:avLst/>
            </a:prstGeom>
            <a:solidFill>
              <a:srgbClr val="CADEFE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</a:pPr>
              <a:r>
                <a:rPr lang="es-ES" sz="1600">
                  <a:solidFill>
                    <a:srgbClr val="000000"/>
                  </a:solidFill>
                  <a:effectLst/>
                  <a:cs typeface="Times New Roman" pitchFamily="18" charset="0"/>
                </a:rPr>
                <a:t>Tabla </a:t>
              </a:r>
              <a:r>
                <a:rPr lang="en-US" sz="1600">
                  <a:solidFill>
                    <a:srgbClr val="000000"/>
                  </a:solidFill>
                  <a:effectLst/>
                  <a:cs typeface="Times New Roman" pitchFamily="18" charset="0"/>
                </a:rPr>
                <a:t>de </a:t>
              </a:r>
              <a:r>
                <a:rPr lang="es-ES" sz="1600">
                  <a:solidFill>
                    <a:srgbClr val="000000"/>
                  </a:solidFill>
                  <a:effectLst/>
                  <a:cs typeface="Times New Roman" pitchFamily="18" charset="0"/>
                </a:rPr>
                <a:t>Opciones de Acuerdo a la Tensión Máxima de Trabajo</a:t>
              </a:r>
              <a:r>
                <a:rPr lang="es-ES" sz="1600">
                  <a:solidFill>
                    <a:srgbClr val="000000"/>
                  </a:solidFill>
                  <a:effectLst/>
                </a:rPr>
                <a:t> </a:t>
              </a:r>
            </a:p>
          </p:txBody>
        </p:sp>
        <p:pic>
          <p:nvPicPr>
            <p:cNvPr id="15488" name="Picture 128" descr="TABLACOORR3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32" y="1122"/>
              <a:ext cx="4896" cy="199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grpSp>
        <p:nvGrpSpPr>
          <p:cNvPr id="15492" name="Group 132"/>
          <p:cNvGrpSpPr>
            <a:grpSpLocks/>
          </p:cNvGrpSpPr>
          <p:nvPr/>
        </p:nvGrpSpPr>
        <p:grpSpPr bwMode="auto">
          <a:xfrm>
            <a:off x="2436813" y="2595563"/>
            <a:ext cx="4268787" cy="2509837"/>
            <a:chOff x="1535" y="771"/>
            <a:chExt cx="2689" cy="1581"/>
          </a:xfrm>
        </p:grpSpPr>
        <p:sp>
          <p:nvSpPr>
            <p:cNvPr id="15493" name="Text Box 133"/>
            <p:cNvSpPr txBox="1">
              <a:spLocks noChangeArrowheads="1"/>
            </p:cNvSpPr>
            <p:nvPr/>
          </p:nvSpPr>
          <p:spPr bwMode="auto">
            <a:xfrm>
              <a:off x="1535" y="2160"/>
              <a:ext cx="2689" cy="192"/>
            </a:xfrm>
            <a:prstGeom prst="rect">
              <a:avLst/>
            </a:prstGeom>
            <a:gradFill rotWithShape="0">
              <a:gsLst>
                <a:gs pos="0">
                  <a:srgbClr val="F7A47B"/>
                </a:gs>
                <a:gs pos="100000">
                  <a:srgbClr val="FFFF99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/>
              <a:r>
                <a:rPr lang="en-US" sz="1400">
                  <a:solidFill>
                    <a:srgbClr val="000000"/>
                  </a:solidFill>
                  <a:effectLst/>
                </a:rPr>
                <a:t>Espesor de Banda del Lado de Rodadura</a:t>
              </a:r>
            </a:p>
          </p:txBody>
        </p:sp>
        <p:pic>
          <p:nvPicPr>
            <p:cNvPr id="15494" name="Picture 134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536" y="771"/>
              <a:ext cx="2688" cy="1437"/>
            </a:xfrm>
            <a:prstGeom prst="rect">
              <a:avLst/>
            </a:prstGeom>
            <a:gradFill rotWithShape="0">
              <a:gsLst>
                <a:gs pos="0">
                  <a:srgbClr val="F7A47B"/>
                </a:gs>
                <a:gs pos="100000">
                  <a:srgbClr val="FFFF99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5489" name="Group 129"/>
          <p:cNvGrpSpPr>
            <a:grpSpLocks/>
          </p:cNvGrpSpPr>
          <p:nvPr/>
        </p:nvGrpSpPr>
        <p:grpSpPr bwMode="auto">
          <a:xfrm>
            <a:off x="800100" y="1219200"/>
            <a:ext cx="7543800" cy="4800600"/>
            <a:chOff x="504" y="768"/>
            <a:chExt cx="4752" cy="3024"/>
          </a:xfrm>
        </p:grpSpPr>
        <p:sp>
          <p:nvSpPr>
            <p:cNvPr id="15490" name="Text Box 130"/>
            <p:cNvSpPr txBox="1">
              <a:spLocks noChangeArrowheads="1"/>
            </p:cNvSpPr>
            <p:nvPr/>
          </p:nvSpPr>
          <p:spPr bwMode="auto">
            <a:xfrm>
              <a:off x="528" y="3552"/>
              <a:ext cx="4704" cy="240"/>
            </a:xfrm>
            <a:prstGeom prst="rect">
              <a:avLst/>
            </a:prstGeom>
            <a:gradFill rotWithShape="0">
              <a:gsLst>
                <a:gs pos="0">
                  <a:srgbClr val="F7A47B"/>
                </a:gs>
                <a:gs pos="100000">
                  <a:srgbClr val="FFFF99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/>
              <a:r>
                <a:rPr lang="en-US" sz="1600">
                  <a:solidFill>
                    <a:srgbClr val="000000"/>
                  </a:solidFill>
                  <a:effectLst/>
                </a:rPr>
                <a:t>Tabla de Espesor de Banda del lado de Carga</a:t>
              </a:r>
            </a:p>
          </p:txBody>
        </p:sp>
        <p:pic>
          <p:nvPicPr>
            <p:cNvPr id="15491" name="Picture 131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504" y="768"/>
              <a:ext cx="4752" cy="2784"/>
            </a:xfrm>
            <a:prstGeom prst="rect">
              <a:avLst/>
            </a:prstGeom>
            <a:gradFill rotWithShape="0">
              <a:gsLst>
                <a:gs pos="0">
                  <a:srgbClr val="F7A47B"/>
                </a:gs>
                <a:gs pos="100000">
                  <a:srgbClr val="FFFF99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5460" name="Group 100"/>
          <p:cNvGrpSpPr>
            <a:grpSpLocks/>
          </p:cNvGrpSpPr>
          <p:nvPr/>
        </p:nvGrpSpPr>
        <p:grpSpPr bwMode="auto">
          <a:xfrm>
            <a:off x="228600" y="2438400"/>
            <a:ext cx="8686800" cy="1981200"/>
            <a:chOff x="432" y="336"/>
            <a:chExt cx="4608" cy="912"/>
          </a:xfrm>
        </p:grpSpPr>
        <p:sp>
          <p:nvSpPr>
            <p:cNvPr id="15365" name="Text Box 5"/>
            <p:cNvSpPr txBox="1">
              <a:spLocks noChangeArrowheads="1"/>
            </p:cNvSpPr>
            <p:nvPr/>
          </p:nvSpPr>
          <p:spPr bwMode="auto">
            <a:xfrm>
              <a:off x="1084" y="1056"/>
              <a:ext cx="3188" cy="192"/>
            </a:xfrm>
            <a:prstGeom prst="rect">
              <a:avLst/>
            </a:prstGeom>
            <a:gradFill rotWithShape="0">
              <a:gsLst>
                <a:gs pos="0">
                  <a:srgbClr val="F7A47B"/>
                </a:gs>
                <a:gs pos="100000">
                  <a:srgbClr val="FFFF99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600">
                  <a:solidFill>
                    <a:schemeClr val="bg2"/>
                  </a:solidFill>
                  <a:effectLst/>
                </a:rPr>
                <a:t>Tabla de Ancho Mínimo de Banda Recomendada B (mm)</a:t>
              </a:r>
            </a:p>
          </p:txBody>
        </p:sp>
        <p:pic>
          <p:nvPicPr>
            <p:cNvPr id="15364" name="Picture 4"/>
            <p:cNvPicPr preferRelativeResize="0"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432" y="336"/>
              <a:ext cx="4608" cy="768"/>
            </a:xfrm>
            <a:prstGeom prst="rect">
              <a:avLst/>
            </a:prstGeom>
            <a:gradFill rotWithShape="0">
              <a:gsLst>
                <a:gs pos="0">
                  <a:srgbClr val="F7A47B"/>
                </a:gs>
                <a:gs pos="100000">
                  <a:srgbClr val="FFFF99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762000"/>
          </a:xfrm>
        </p:spPr>
        <p:txBody>
          <a:bodyPr/>
          <a:lstStyle/>
          <a:p>
            <a:r>
              <a:rPr lang="en-US" sz="4800" b="1">
                <a:solidFill>
                  <a:srgbClr val="FFFF00"/>
                </a:solidFill>
              </a:rPr>
              <a:t>TRANSPORTADORES</a:t>
            </a:r>
            <a:endParaRPr lang="es-ES" sz="48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uelo sin motor">
  <a:themeElements>
    <a:clrScheme name="">
      <a:dk1>
        <a:srgbClr val="000094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6388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597BE7"/>
      </a:accent6>
      <a:hlink>
        <a:srgbClr val="FF0033"/>
      </a:hlink>
      <a:folHlink>
        <a:srgbClr val="FFFF00"/>
      </a:folHlink>
    </a:clrScheme>
    <a:fontScheme name="Vuelo sin motor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ts val="600"/>
          </a:spcBef>
          <a:spcAft>
            <a:spcPts val="600"/>
          </a:spcAft>
          <a:buClrTx/>
          <a:buSzTx/>
          <a:buFontTx/>
          <a:buNone/>
          <a:tabLst/>
          <a:defRPr kumimoji="0" lang="es-ES" sz="20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ts val="600"/>
          </a:spcBef>
          <a:spcAft>
            <a:spcPts val="600"/>
          </a:spcAft>
          <a:buClrTx/>
          <a:buSzTx/>
          <a:buFontTx/>
          <a:buNone/>
          <a:tabLst/>
          <a:defRPr kumimoji="0" lang="es-ES" sz="20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Vuelo sin motor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uelo sin motor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uelo sin motor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uelo sin motor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uelo sin motor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Office\Templates\Diseños de presentaciones\Vuelo sin motor.pot</Template>
  <TotalTime>2103</TotalTime>
  <Words>902</Words>
  <Application>Microsoft PowerPoint</Application>
  <PresentationFormat>Presentación en pantalla (4:3)</PresentationFormat>
  <Paragraphs>373</Paragraphs>
  <Slides>20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20</vt:i4>
      </vt:variant>
    </vt:vector>
  </HeadingPairs>
  <TitlesOfParts>
    <vt:vector size="27" baseType="lpstr">
      <vt:lpstr>Times New Roman</vt:lpstr>
      <vt:lpstr>Arial</vt:lpstr>
      <vt:lpstr>Wingdings</vt:lpstr>
      <vt:lpstr>Vuelo sin motor</vt:lpstr>
      <vt:lpstr>AutoCAD Drawing</vt:lpstr>
      <vt:lpstr>Imagen de Microsoft Word</vt:lpstr>
      <vt:lpstr>Corel PHOTO-PAINT 9.0 Image</vt:lpstr>
      <vt:lpstr>“MEJORAMIENTO DE UN SISTEMA DE LAVADO, SEPARACION Y ESCURRIDO PARA PIEDRA POMEZ”</vt:lpstr>
      <vt:lpstr>LA PIEDRA POMEZ</vt:lpstr>
      <vt:lpstr>IMPUREZAS</vt:lpstr>
      <vt:lpstr>EL PROCESO</vt:lpstr>
      <vt:lpstr>ALTERNATIVAS</vt:lpstr>
      <vt:lpstr>ESQUEMA DEL FLUJO</vt:lpstr>
      <vt:lpstr>QUE HAY EN EL PATIO?</vt:lpstr>
      <vt:lpstr>TOLVA</vt:lpstr>
      <vt:lpstr>TRANSPORTADORES</vt:lpstr>
      <vt:lpstr>REDUCTOR</vt:lpstr>
      <vt:lpstr>RODILLOS</vt:lpstr>
      <vt:lpstr>ZARANDAS</vt:lpstr>
      <vt:lpstr>TORNILLO TRANSPORTADOR</vt:lpstr>
      <vt:lpstr>SISTEMA DE BOMBEO</vt:lpstr>
      <vt:lpstr>SELECCION DE BOMBA</vt:lpstr>
      <vt:lpstr>DIAGRAMA DE FLUJO (FINAL)</vt:lpstr>
      <vt:lpstr>SECUENCIA DE INSTALACION</vt:lpstr>
      <vt:lpstr>ANALISIS ECONOMICO</vt:lpstr>
      <vt:lpstr>RECOMENDACIONES</vt:lpstr>
      <vt:lpstr>FIN</vt:lpstr>
    </vt:vector>
  </TitlesOfParts>
  <Company>FL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“MEJORAMIENTO DE UN SISTEMA DE LAVADO, SEPARACION Y ESCURRIDO PARA PIEDRA POMEZ”</dc:title>
  <dc:creator>FAMILIA LUZURIAGA</dc:creator>
  <cp:lastModifiedBy>Ayudante</cp:lastModifiedBy>
  <cp:revision>39</cp:revision>
  <dcterms:created xsi:type="dcterms:W3CDTF">2001-11-24T22:22:30Z</dcterms:created>
  <dcterms:modified xsi:type="dcterms:W3CDTF">2009-07-15T20:36:14Z</dcterms:modified>
</cp:coreProperties>
</file>