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Lst>
  <p:sldIdLst>
    <p:sldId id="256" r:id="rId2"/>
    <p:sldId id="257" r:id="rId3"/>
    <p:sldId id="258" r:id="rId4"/>
    <p:sldId id="259" r:id="rId5"/>
    <p:sldId id="260" r:id="rId6"/>
    <p:sldId id="294" r:id="rId7"/>
    <p:sldId id="261" r:id="rId8"/>
    <p:sldId id="262" r:id="rId9"/>
    <p:sldId id="263" r:id="rId10"/>
    <p:sldId id="264" r:id="rId11"/>
    <p:sldId id="265" r:id="rId12"/>
    <p:sldId id="266" r:id="rId13"/>
    <p:sldId id="267" r:id="rId14"/>
    <p:sldId id="307" r:id="rId15"/>
    <p:sldId id="295" r:id="rId16"/>
    <p:sldId id="268" r:id="rId17"/>
    <p:sldId id="290" r:id="rId18"/>
    <p:sldId id="292" r:id="rId19"/>
    <p:sldId id="269" r:id="rId20"/>
    <p:sldId id="270" r:id="rId21"/>
    <p:sldId id="271" r:id="rId22"/>
    <p:sldId id="296" r:id="rId23"/>
    <p:sldId id="297" r:id="rId24"/>
    <p:sldId id="298" r:id="rId25"/>
    <p:sldId id="299" r:id="rId26"/>
    <p:sldId id="300" r:id="rId27"/>
    <p:sldId id="302" r:id="rId28"/>
    <p:sldId id="303" r:id="rId29"/>
    <p:sldId id="304" r:id="rId30"/>
    <p:sldId id="306" r:id="rId31"/>
    <p:sldId id="305" r:id="rId32"/>
    <p:sldId id="273" r:id="rId33"/>
    <p:sldId id="274" r:id="rId34"/>
    <p:sldId id="275" r:id="rId35"/>
    <p:sldId id="276" r:id="rId36"/>
  </p:sldIdLst>
  <p:sldSz cx="9144000" cy="6858000" type="screen4x3"/>
  <p:notesSz cx="6858000" cy="9144000"/>
  <p:defaultTextStyle>
    <a:defPPr>
      <a:defRPr lang="en-US"/>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00"/>
    <a:srgbClr val="FFCC00"/>
    <a:srgbClr val="FFFF99"/>
    <a:srgbClr val="FF660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5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934200"/>
            <a:chOff x="0" y="0"/>
            <a:chExt cx="5760" cy="4368"/>
          </a:xfrm>
        </p:grpSpPr>
        <p:sp>
          <p:nvSpPr>
            <p:cNvPr id="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s-ES"/>
            </a:p>
          </p:txBody>
        </p:sp>
        <p:sp>
          <p:nvSpPr>
            <p:cNvPr id="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s-ES"/>
            </a:p>
          </p:txBody>
        </p:sp>
        <p:sp>
          <p:nvSpPr>
            <p:cNvPr id="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s-ES"/>
            </a:p>
          </p:txBody>
        </p:sp>
        <p:sp>
          <p:nvSpPr>
            <p:cNvPr id="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s-ES"/>
            </a:p>
          </p:txBody>
        </p:sp>
        <p:sp>
          <p:nvSpPr>
            <p:cNvPr id="1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es-ES"/>
            </a:p>
          </p:txBody>
        </p:sp>
        <p:sp>
          <p:nvSpPr>
            <p:cNvPr id="1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es-ES"/>
            </a:p>
          </p:txBody>
        </p:sp>
        <p:sp>
          <p:nvSpPr>
            <p:cNvPr id="1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es-ES"/>
            </a:p>
          </p:txBody>
        </p:sp>
        <p:sp>
          <p:nvSpPr>
            <p:cNvPr id="1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s-ES"/>
            </a:p>
          </p:txBody>
        </p:sp>
        <p:sp>
          <p:nvSpPr>
            <p:cNvPr id="1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s-ES"/>
            </a:p>
          </p:txBody>
        </p:sp>
        <p:sp>
          <p:nvSpPr>
            <p:cNvPr id="1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es-ES"/>
            </a:p>
          </p:txBody>
        </p:sp>
        <p:sp>
          <p:nvSpPr>
            <p:cNvPr id="1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es-ES"/>
            </a:p>
          </p:txBody>
        </p:sp>
        <p:sp>
          <p:nvSpPr>
            <p:cNvPr id="2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2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s-ES"/>
            </a:p>
          </p:txBody>
        </p:sp>
        <p:sp>
          <p:nvSpPr>
            <p:cNvPr id="2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grpSp>
      <p:sp>
        <p:nvSpPr>
          <p:cNvPr id="34837" name="Rectangle 21"/>
          <p:cNvSpPr>
            <a:spLocks noGrp="1" noChangeArrowheads="1"/>
          </p:cNvSpPr>
          <p:nvPr>
            <p:ph type="ctrTitle" sz="quarter"/>
          </p:nvPr>
        </p:nvSpPr>
        <p:spPr>
          <a:xfrm>
            <a:off x="685800" y="1828800"/>
            <a:ext cx="7772400" cy="1736725"/>
          </a:xfrm>
        </p:spPr>
        <p:txBody>
          <a:bodyPr/>
          <a:lstStyle>
            <a:lvl1pPr>
              <a:defRPr sz="5400"/>
            </a:lvl1pPr>
          </a:lstStyle>
          <a:p>
            <a:r>
              <a:rPr lang="es-ES"/>
              <a:t>Haga clic para cambiar el estilo de título	</a:t>
            </a:r>
          </a:p>
        </p:txBody>
      </p:sp>
      <p:sp>
        <p:nvSpPr>
          <p:cNvPr id="34838"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23" name="Rectangle 23"/>
          <p:cNvSpPr>
            <a:spLocks noGrp="1" noChangeArrowheads="1"/>
          </p:cNvSpPr>
          <p:nvPr>
            <p:ph type="dt" sz="quarter" idx="10"/>
          </p:nvPr>
        </p:nvSpPr>
        <p:spPr/>
        <p:txBody>
          <a:bodyPr/>
          <a:lstStyle>
            <a:lvl1pPr>
              <a:defRPr/>
            </a:lvl1pPr>
          </a:lstStyle>
          <a:p>
            <a:pPr>
              <a:defRPr/>
            </a:pPr>
            <a:endParaRPr lang="es-ES"/>
          </a:p>
        </p:txBody>
      </p:sp>
      <p:sp>
        <p:nvSpPr>
          <p:cNvPr id="24" name="Rectangle 24"/>
          <p:cNvSpPr>
            <a:spLocks noGrp="1" noChangeArrowheads="1"/>
          </p:cNvSpPr>
          <p:nvPr>
            <p:ph type="ftr" sz="quarter" idx="11"/>
          </p:nvPr>
        </p:nvSpPr>
        <p:spPr/>
        <p:txBody>
          <a:bodyPr/>
          <a:lstStyle>
            <a:lvl1pPr>
              <a:defRPr/>
            </a:lvl1pPr>
          </a:lstStyle>
          <a:p>
            <a:pPr>
              <a:defRPr/>
            </a:pPr>
            <a:endParaRPr lang="es-ES"/>
          </a:p>
        </p:txBody>
      </p:sp>
      <p:sp>
        <p:nvSpPr>
          <p:cNvPr id="25" name="Rectangle 25"/>
          <p:cNvSpPr>
            <a:spLocks noGrp="1" noChangeArrowheads="1"/>
          </p:cNvSpPr>
          <p:nvPr>
            <p:ph type="sldNum" sz="quarter" idx="12"/>
          </p:nvPr>
        </p:nvSpPr>
        <p:spPr/>
        <p:txBody>
          <a:bodyPr/>
          <a:lstStyle>
            <a:lvl1pPr>
              <a:defRPr/>
            </a:lvl1pPr>
          </a:lstStyle>
          <a:p>
            <a:pPr>
              <a:defRPr/>
            </a:pPr>
            <a:fld id="{F5B672BA-A810-48C7-A1DA-C8C28D45853E}" type="slidenum">
              <a:rPr lang="es-ES"/>
              <a:pPr>
                <a:defRPr/>
              </a:pPr>
              <a:t>‹Nº›</a:t>
            </a:fld>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3"/>
          <p:cNvSpPr>
            <a:spLocks noGrp="1" noChangeArrowheads="1"/>
          </p:cNvSpPr>
          <p:nvPr>
            <p:ph type="dt" sz="half" idx="10"/>
          </p:nvPr>
        </p:nvSpPr>
        <p:spPr>
          <a:ln/>
        </p:spPr>
        <p:txBody>
          <a:bodyPr/>
          <a:lstStyle>
            <a:lvl1pPr>
              <a:defRPr/>
            </a:lvl1pPr>
          </a:lstStyle>
          <a:p>
            <a:pPr>
              <a:defRPr/>
            </a:pPr>
            <a:endParaRPr lang="es-ES"/>
          </a:p>
        </p:txBody>
      </p:sp>
      <p:sp>
        <p:nvSpPr>
          <p:cNvPr id="5" name="Rectangle 24"/>
          <p:cNvSpPr>
            <a:spLocks noGrp="1" noChangeArrowheads="1"/>
          </p:cNvSpPr>
          <p:nvPr>
            <p:ph type="ftr" sz="quarter" idx="11"/>
          </p:nvPr>
        </p:nvSpPr>
        <p:spPr>
          <a:ln/>
        </p:spPr>
        <p:txBody>
          <a:bodyPr/>
          <a:lstStyle>
            <a:lvl1pPr>
              <a:defRPr/>
            </a:lvl1pPr>
          </a:lstStyle>
          <a:p>
            <a:pPr>
              <a:defRPr/>
            </a:pPr>
            <a:endParaRPr lang="es-ES"/>
          </a:p>
        </p:txBody>
      </p:sp>
      <p:sp>
        <p:nvSpPr>
          <p:cNvPr id="6" name="Rectangle 25"/>
          <p:cNvSpPr>
            <a:spLocks noGrp="1" noChangeArrowheads="1"/>
          </p:cNvSpPr>
          <p:nvPr>
            <p:ph type="sldNum" sz="quarter" idx="12"/>
          </p:nvPr>
        </p:nvSpPr>
        <p:spPr>
          <a:ln/>
        </p:spPr>
        <p:txBody>
          <a:bodyPr/>
          <a:lstStyle>
            <a:lvl1pPr>
              <a:defRPr/>
            </a:lvl1pPr>
          </a:lstStyle>
          <a:p>
            <a:pPr>
              <a:defRPr/>
            </a:pPr>
            <a:fld id="{DCD71AB6-15DF-4262-B62C-60E6606B3AEB}"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3"/>
          <p:cNvSpPr>
            <a:spLocks noGrp="1" noChangeArrowheads="1"/>
          </p:cNvSpPr>
          <p:nvPr>
            <p:ph type="dt" sz="half" idx="10"/>
          </p:nvPr>
        </p:nvSpPr>
        <p:spPr>
          <a:ln/>
        </p:spPr>
        <p:txBody>
          <a:bodyPr/>
          <a:lstStyle>
            <a:lvl1pPr>
              <a:defRPr/>
            </a:lvl1pPr>
          </a:lstStyle>
          <a:p>
            <a:pPr>
              <a:defRPr/>
            </a:pPr>
            <a:endParaRPr lang="es-ES"/>
          </a:p>
        </p:txBody>
      </p:sp>
      <p:sp>
        <p:nvSpPr>
          <p:cNvPr id="5" name="Rectangle 24"/>
          <p:cNvSpPr>
            <a:spLocks noGrp="1" noChangeArrowheads="1"/>
          </p:cNvSpPr>
          <p:nvPr>
            <p:ph type="ftr" sz="quarter" idx="11"/>
          </p:nvPr>
        </p:nvSpPr>
        <p:spPr>
          <a:ln/>
        </p:spPr>
        <p:txBody>
          <a:bodyPr/>
          <a:lstStyle>
            <a:lvl1pPr>
              <a:defRPr/>
            </a:lvl1pPr>
          </a:lstStyle>
          <a:p>
            <a:pPr>
              <a:defRPr/>
            </a:pPr>
            <a:endParaRPr lang="es-ES"/>
          </a:p>
        </p:txBody>
      </p:sp>
      <p:sp>
        <p:nvSpPr>
          <p:cNvPr id="6" name="Rectangle 25"/>
          <p:cNvSpPr>
            <a:spLocks noGrp="1" noChangeArrowheads="1"/>
          </p:cNvSpPr>
          <p:nvPr>
            <p:ph type="sldNum" sz="quarter" idx="12"/>
          </p:nvPr>
        </p:nvSpPr>
        <p:spPr>
          <a:ln/>
        </p:spPr>
        <p:txBody>
          <a:bodyPr/>
          <a:lstStyle>
            <a:lvl1pPr>
              <a:defRPr/>
            </a:lvl1pPr>
          </a:lstStyle>
          <a:p>
            <a:pPr>
              <a:defRPr/>
            </a:pPr>
            <a:fld id="{E69E579D-CACB-4C46-B231-5C7F384E8782}"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3"/>
          <p:cNvSpPr>
            <a:spLocks noGrp="1" noChangeArrowheads="1"/>
          </p:cNvSpPr>
          <p:nvPr>
            <p:ph type="dt" sz="half" idx="10"/>
          </p:nvPr>
        </p:nvSpPr>
        <p:spPr>
          <a:ln/>
        </p:spPr>
        <p:txBody>
          <a:bodyPr/>
          <a:lstStyle>
            <a:lvl1pPr>
              <a:defRPr/>
            </a:lvl1pPr>
          </a:lstStyle>
          <a:p>
            <a:pPr>
              <a:defRPr/>
            </a:pPr>
            <a:endParaRPr lang="es-ES"/>
          </a:p>
        </p:txBody>
      </p:sp>
      <p:sp>
        <p:nvSpPr>
          <p:cNvPr id="6" name="Rectangle 24"/>
          <p:cNvSpPr>
            <a:spLocks noGrp="1" noChangeArrowheads="1"/>
          </p:cNvSpPr>
          <p:nvPr>
            <p:ph type="ftr" sz="quarter" idx="11"/>
          </p:nvPr>
        </p:nvSpPr>
        <p:spPr>
          <a:ln/>
        </p:spPr>
        <p:txBody>
          <a:bodyPr/>
          <a:lstStyle>
            <a:lvl1pPr>
              <a:defRPr/>
            </a:lvl1pPr>
          </a:lstStyle>
          <a:p>
            <a:pPr>
              <a:defRPr/>
            </a:pPr>
            <a:endParaRPr lang="es-ES"/>
          </a:p>
        </p:txBody>
      </p:sp>
      <p:sp>
        <p:nvSpPr>
          <p:cNvPr id="7" name="Rectangle 25"/>
          <p:cNvSpPr>
            <a:spLocks noGrp="1" noChangeArrowheads="1"/>
          </p:cNvSpPr>
          <p:nvPr>
            <p:ph type="sldNum" sz="quarter" idx="12"/>
          </p:nvPr>
        </p:nvSpPr>
        <p:spPr>
          <a:ln/>
        </p:spPr>
        <p:txBody>
          <a:bodyPr/>
          <a:lstStyle>
            <a:lvl1pPr>
              <a:defRPr/>
            </a:lvl1pPr>
          </a:lstStyle>
          <a:p>
            <a:pPr>
              <a:defRPr/>
            </a:pPr>
            <a:fld id="{875CD8DE-BC69-4C78-A727-CCE6F029BC65}"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3"/>
          <p:cNvSpPr>
            <a:spLocks noGrp="1" noChangeArrowheads="1"/>
          </p:cNvSpPr>
          <p:nvPr>
            <p:ph type="dt" sz="half" idx="10"/>
          </p:nvPr>
        </p:nvSpPr>
        <p:spPr>
          <a:ln/>
        </p:spPr>
        <p:txBody>
          <a:bodyPr/>
          <a:lstStyle>
            <a:lvl1pPr>
              <a:defRPr/>
            </a:lvl1pPr>
          </a:lstStyle>
          <a:p>
            <a:pPr>
              <a:defRPr/>
            </a:pPr>
            <a:endParaRPr lang="es-ES"/>
          </a:p>
        </p:txBody>
      </p:sp>
      <p:sp>
        <p:nvSpPr>
          <p:cNvPr id="6" name="Rectangle 24"/>
          <p:cNvSpPr>
            <a:spLocks noGrp="1" noChangeArrowheads="1"/>
          </p:cNvSpPr>
          <p:nvPr>
            <p:ph type="ftr" sz="quarter" idx="11"/>
          </p:nvPr>
        </p:nvSpPr>
        <p:spPr>
          <a:ln/>
        </p:spPr>
        <p:txBody>
          <a:bodyPr/>
          <a:lstStyle>
            <a:lvl1pPr>
              <a:defRPr/>
            </a:lvl1pPr>
          </a:lstStyle>
          <a:p>
            <a:pPr>
              <a:defRPr/>
            </a:pPr>
            <a:endParaRPr lang="es-ES"/>
          </a:p>
        </p:txBody>
      </p:sp>
      <p:sp>
        <p:nvSpPr>
          <p:cNvPr id="7" name="Rectangle 25"/>
          <p:cNvSpPr>
            <a:spLocks noGrp="1" noChangeArrowheads="1"/>
          </p:cNvSpPr>
          <p:nvPr>
            <p:ph type="sldNum" sz="quarter" idx="12"/>
          </p:nvPr>
        </p:nvSpPr>
        <p:spPr>
          <a:ln/>
        </p:spPr>
        <p:txBody>
          <a:bodyPr/>
          <a:lstStyle>
            <a:lvl1pPr>
              <a:defRPr/>
            </a:lvl1pPr>
          </a:lstStyle>
          <a:p>
            <a:pPr>
              <a:defRPr/>
            </a:pPr>
            <a:fld id="{1B4397E2-D984-4B71-8555-BF30389E3AEC}"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reserve="1">
  <p:cSld name="Título, 2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57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57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half" idx="3"/>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23"/>
          <p:cNvSpPr>
            <a:spLocks noGrp="1" noChangeArrowheads="1"/>
          </p:cNvSpPr>
          <p:nvPr>
            <p:ph type="dt" sz="half" idx="10"/>
          </p:nvPr>
        </p:nvSpPr>
        <p:spPr>
          <a:ln/>
        </p:spPr>
        <p:txBody>
          <a:bodyPr/>
          <a:lstStyle>
            <a:lvl1pPr>
              <a:defRPr/>
            </a:lvl1pPr>
          </a:lstStyle>
          <a:p>
            <a:pPr>
              <a:defRPr/>
            </a:pPr>
            <a:endParaRPr lang="es-ES"/>
          </a:p>
        </p:txBody>
      </p:sp>
      <p:sp>
        <p:nvSpPr>
          <p:cNvPr id="7" name="Rectangle 24"/>
          <p:cNvSpPr>
            <a:spLocks noGrp="1" noChangeArrowheads="1"/>
          </p:cNvSpPr>
          <p:nvPr>
            <p:ph type="ftr" sz="quarter" idx="11"/>
          </p:nvPr>
        </p:nvSpPr>
        <p:spPr>
          <a:ln/>
        </p:spPr>
        <p:txBody>
          <a:bodyPr/>
          <a:lstStyle>
            <a:lvl1pPr>
              <a:defRPr/>
            </a:lvl1pPr>
          </a:lstStyle>
          <a:p>
            <a:pPr>
              <a:defRPr/>
            </a:pPr>
            <a:endParaRPr lang="es-ES"/>
          </a:p>
        </p:txBody>
      </p:sp>
      <p:sp>
        <p:nvSpPr>
          <p:cNvPr id="8" name="Rectangle 25"/>
          <p:cNvSpPr>
            <a:spLocks noGrp="1" noChangeArrowheads="1"/>
          </p:cNvSpPr>
          <p:nvPr>
            <p:ph type="sldNum" sz="quarter" idx="12"/>
          </p:nvPr>
        </p:nvSpPr>
        <p:spPr>
          <a:ln/>
        </p:spPr>
        <p:txBody>
          <a:bodyPr/>
          <a:lstStyle>
            <a:lvl1pPr>
              <a:defRPr/>
            </a:lvl1pPr>
          </a:lstStyle>
          <a:p>
            <a:pPr>
              <a:defRPr/>
            </a:pPr>
            <a:fld id="{B8B28D94-2AA1-4EE7-9E72-23878B854F85}" type="slidenum">
              <a:rPr lang="es-ES"/>
              <a:pPr>
                <a:defRPr/>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3"/>
          <p:cNvSpPr>
            <a:spLocks noGrp="1" noChangeArrowheads="1"/>
          </p:cNvSpPr>
          <p:nvPr>
            <p:ph type="dt" sz="half" idx="10"/>
          </p:nvPr>
        </p:nvSpPr>
        <p:spPr>
          <a:ln/>
        </p:spPr>
        <p:txBody>
          <a:bodyPr/>
          <a:lstStyle>
            <a:lvl1pPr>
              <a:defRPr/>
            </a:lvl1pPr>
          </a:lstStyle>
          <a:p>
            <a:pPr>
              <a:defRPr/>
            </a:pPr>
            <a:endParaRPr lang="es-ES"/>
          </a:p>
        </p:txBody>
      </p:sp>
      <p:sp>
        <p:nvSpPr>
          <p:cNvPr id="6" name="Rectangle 24"/>
          <p:cNvSpPr>
            <a:spLocks noGrp="1" noChangeArrowheads="1"/>
          </p:cNvSpPr>
          <p:nvPr>
            <p:ph type="ftr" sz="quarter" idx="11"/>
          </p:nvPr>
        </p:nvSpPr>
        <p:spPr>
          <a:ln/>
        </p:spPr>
        <p:txBody>
          <a:bodyPr/>
          <a:lstStyle>
            <a:lvl1pPr>
              <a:defRPr/>
            </a:lvl1pPr>
          </a:lstStyle>
          <a:p>
            <a:pPr>
              <a:defRPr/>
            </a:pPr>
            <a:endParaRPr lang="es-ES"/>
          </a:p>
        </p:txBody>
      </p:sp>
      <p:sp>
        <p:nvSpPr>
          <p:cNvPr id="7" name="Rectangle 25"/>
          <p:cNvSpPr>
            <a:spLocks noGrp="1" noChangeArrowheads="1"/>
          </p:cNvSpPr>
          <p:nvPr>
            <p:ph type="sldNum" sz="quarter" idx="12"/>
          </p:nvPr>
        </p:nvSpPr>
        <p:spPr>
          <a:ln/>
        </p:spPr>
        <p:txBody>
          <a:bodyPr/>
          <a:lstStyle>
            <a:lvl1pPr>
              <a:defRPr/>
            </a:lvl1pPr>
          </a:lstStyle>
          <a:p>
            <a:pPr>
              <a:defRPr/>
            </a:pPr>
            <a:fld id="{4EBFE9BB-B081-4953-B180-C8F1D99556DE}"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23"/>
          <p:cNvSpPr>
            <a:spLocks noGrp="1" noChangeArrowheads="1"/>
          </p:cNvSpPr>
          <p:nvPr>
            <p:ph type="dt" sz="half" idx="10"/>
          </p:nvPr>
        </p:nvSpPr>
        <p:spPr>
          <a:ln/>
        </p:spPr>
        <p:txBody>
          <a:bodyPr/>
          <a:lstStyle>
            <a:lvl1pPr>
              <a:defRPr/>
            </a:lvl1pPr>
          </a:lstStyle>
          <a:p>
            <a:pPr>
              <a:defRPr/>
            </a:pPr>
            <a:endParaRPr lang="es-ES"/>
          </a:p>
        </p:txBody>
      </p:sp>
      <p:sp>
        <p:nvSpPr>
          <p:cNvPr id="5" name="Rectangle 24"/>
          <p:cNvSpPr>
            <a:spLocks noGrp="1" noChangeArrowheads="1"/>
          </p:cNvSpPr>
          <p:nvPr>
            <p:ph type="ftr" sz="quarter" idx="11"/>
          </p:nvPr>
        </p:nvSpPr>
        <p:spPr>
          <a:ln/>
        </p:spPr>
        <p:txBody>
          <a:bodyPr/>
          <a:lstStyle>
            <a:lvl1pPr>
              <a:defRPr/>
            </a:lvl1pPr>
          </a:lstStyle>
          <a:p>
            <a:pPr>
              <a:defRPr/>
            </a:pPr>
            <a:endParaRPr lang="es-ES"/>
          </a:p>
        </p:txBody>
      </p:sp>
      <p:sp>
        <p:nvSpPr>
          <p:cNvPr id="6" name="Rectangle 25"/>
          <p:cNvSpPr>
            <a:spLocks noGrp="1" noChangeArrowheads="1"/>
          </p:cNvSpPr>
          <p:nvPr>
            <p:ph type="sldNum" sz="quarter" idx="12"/>
          </p:nvPr>
        </p:nvSpPr>
        <p:spPr>
          <a:ln/>
        </p:spPr>
        <p:txBody>
          <a:bodyPr/>
          <a:lstStyle>
            <a:lvl1pPr>
              <a:defRPr/>
            </a:lvl1pPr>
          </a:lstStyle>
          <a:p>
            <a:pPr>
              <a:defRPr/>
            </a:pPr>
            <a:fld id="{869A56ED-EDBF-43AB-893D-8A7E4AB1CAD5}"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23"/>
          <p:cNvSpPr>
            <a:spLocks noGrp="1" noChangeArrowheads="1"/>
          </p:cNvSpPr>
          <p:nvPr>
            <p:ph type="dt" sz="half" idx="10"/>
          </p:nvPr>
        </p:nvSpPr>
        <p:spPr>
          <a:ln/>
        </p:spPr>
        <p:txBody>
          <a:bodyPr/>
          <a:lstStyle>
            <a:lvl1pPr>
              <a:defRPr/>
            </a:lvl1pPr>
          </a:lstStyle>
          <a:p>
            <a:pPr>
              <a:defRPr/>
            </a:pPr>
            <a:endParaRPr lang="es-ES"/>
          </a:p>
        </p:txBody>
      </p:sp>
      <p:sp>
        <p:nvSpPr>
          <p:cNvPr id="5" name="Rectangle 24"/>
          <p:cNvSpPr>
            <a:spLocks noGrp="1" noChangeArrowheads="1"/>
          </p:cNvSpPr>
          <p:nvPr>
            <p:ph type="ftr" sz="quarter" idx="11"/>
          </p:nvPr>
        </p:nvSpPr>
        <p:spPr>
          <a:ln/>
        </p:spPr>
        <p:txBody>
          <a:bodyPr/>
          <a:lstStyle>
            <a:lvl1pPr>
              <a:defRPr/>
            </a:lvl1pPr>
          </a:lstStyle>
          <a:p>
            <a:pPr>
              <a:defRPr/>
            </a:pPr>
            <a:endParaRPr lang="es-ES"/>
          </a:p>
        </p:txBody>
      </p:sp>
      <p:sp>
        <p:nvSpPr>
          <p:cNvPr id="6" name="Rectangle 25"/>
          <p:cNvSpPr>
            <a:spLocks noGrp="1" noChangeArrowheads="1"/>
          </p:cNvSpPr>
          <p:nvPr>
            <p:ph type="sldNum" sz="quarter" idx="12"/>
          </p:nvPr>
        </p:nvSpPr>
        <p:spPr>
          <a:ln/>
        </p:spPr>
        <p:txBody>
          <a:bodyPr/>
          <a:lstStyle>
            <a:lvl1pPr>
              <a:defRPr/>
            </a:lvl1pPr>
          </a:lstStyle>
          <a:p>
            <a:pPr>
              <a:defRPr/>
            </a:pPr>
            <a:fld id="{AD8609F3-62D4-4F6D-8B0E-28A49CE152FF}"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23"/>
          <p:cNvSpPr>
            <a:spLocks noGrp="1" noChangeArrowheads="1"/>
          </p:cNvSpPr>
          <p:nvPr>
            <p:ph type="dt" sz="half" idx="10"/>
          </p:nvPr>
        </p:nvSpPr>
        <p:spPr>
          <a:ln/>
        </p:spPr>
        <p:txBody>
          <a:bodyPr/>
          <a:lstStyle>
            <a:lvl1pPr>
              <a:defRPr/>
            </a:lvl1pPr>
          </a:lstStyle>
          <a:p>
            <a:pPr>
              <a:defRPr/>
            </a:pPr>
            <a:endParaRPr lang="es-ES"/>
          </a:p>
        </p:txBody>
      </p:sp>
      <p:sp>
        <p:nvSpPr>
          <p:cNvPr id="6" name="Rectangle 24"/>
          <p:cNvSpPr>
            <a:spLocks noGrp="1" noChangeArrowheads="1"/>
          </p:cNvSpPr>
          <p:nvPr>
            <p:ph type="ftr" sz="quarter" idx="11"/>
          </p:nvPr>
        </p:nvSpPr>
        <p:spPr>
          <a:ln/>
        </p:spPr>
        <p:txBody>
          <a:bodyPr/>
          <a:lstStyle>
            <a:lvl1pPr>
              <a:defRPr/>
            </a:lvl1pPr>
          </a:lstStyle>
          <a:p>
            <a:pPr>
              <a:defRPr/>
            </a:pPr>
            <a:endParaRPr lang="es-ES"/>
          </a:p>
        </p:txBody>
      </p:sp>
      <p:sp>
        <p:nvSpPr>
          <p:cNvPr id="7" name="Rectangle 25"/>
          <p:cNvSpPr>
            <a:spLocks noGrp="1" noChangeArrowheads="1"/>
          </p:cNvSpPr>
          <p:nvPr>
            <p:ph type="sldNum" sz="quarter" idx="12"/>
          </p:nvPr>
        </p:nvSpPr>
        <p:spPr>
          <a:ln/>
        </p:spPr>
        <p:txBody>
          <a:bodyPr/>
          <a:lstStyle>
            <a:lvl1pPr>
              <a:defRPr/>
            </a:lvl1pPr>
          </a:lstStyle>
          <a:p>
            <a:pPr>
              <a:defRPr/>
            </a:pPr>
            <a:fld id="{9CF6B272-DA66-4C2B-A694-3C84C7DF55D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23"/>
          <p:cNvSpPr>
            <a:spLocks noGrp="1" noChangeArrowheads="1"/>
          </p:cNvSpPr>
          <p:nvPr>
            <p:ph type="dt" sz="half" idx="10"/>
          </p:nvPr>
        </p:nvSpPr>
        <p:spPr>
          <a:ln/>
        </p:spPr>
        <p:txBody>
          <a:bodyPr/>
          <a:lstStyle>
            <a:lvl1pPr>
              <a:defRPr/>
            </a:lvl1pPr>
          </a:lstStyle>
          <a:p>
            <a:pPr>
              <a:defRPr/>
            </a:pPr>
            <a:endParaRPr lang="es-ES"/>
          </a:p>
        </p:txBody>
      </p:sp>
      <p:sp>
        <p:nvSpPr>
          <p:cNvPr id="8" name="Rectangle 24"/>
          <p:cNvSpPr>
            <a:spLocks noGrp="1" noChangeArrowheads="1"/>
          </p:cNvSpPr>
          <p:nvPr>
            <p:ph type="ftr" sz="quarter" idx="11"/>
          </p:nvPr>
        </p:nvSpPr>
        <p:spPr>
          <a:ln/>
        </p:spPr>
        <p:txBody>
          <a:bodyPr/>
          <a:lstStyle>
            <a:lvl1pPr>
              <a:defRPr/>
            </a:lvl1pPr>
          </a:lstStyle>
          <a:p>
            <a:pPr>
              <a:defRPr/>
            </a:pPr>
            <a:endParaRPr lang="es-ES"/>
          </a:p>
        </p:txBody>
      </p:sp>
      <p:sp>
        <p:nvSpPr>
          <p:cNvPr id="9" name="Rectangle 25"/>
          <p:cNvSpPr>
            <a:spLocks noGrp="1" noChangeArrowheads="1"/>
          </p:cNvSpPr>
          <p:nvPr>
            <p:ph type="sldNum" sz="quarter" idx="12"/>
          </p:nvPr>
        </p:nvSpPr>
        <p:spPr>
          <a:ln/>
        </p:spPr>
        <p:txBody>
          <a:bodyPr/>
          <a:lstStyle>
            <a:lvl1pPr>
              <a:defRPr/>
            </a:lvl1pPr>
          </a:lstStyle>
          <a:p>
            <a:pPr>
              <a:defRPr/>
            </a:pPr>
            <a:fld id="{E20179F1-1B72-4F34-A29F-CE02BFF6CD2A}"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23"/>
          <p:cNvSpPr>
            <a:spLocks noGrp="1" noChangeArrowheads="1"/>
          </p:cNvSpPr>
          <p:nvPr>
            <p:ph type="dt" sz="half" idx="10"/>
          </p:nvPr>
        </p:nvSpPr>
        <p:spPr>
          <a:ln/>
        </p:spPr>
        <p:txBody>
          <a:bodyPr/>
          <a:lstStyle>
            <a:lvl1pPr>
              <a:defRPr/>
            </a:lvl1pPr>
          </a:lstStyle>
          <a:p>
            <a:pPr>
              <a:defRPr/>
            </a:pPr>
            <a:endParaRPr lang="es-ES"/>
          </a:p>
        </p:txBody>
      </p:sp>
      <p:sp>
        <p:nvSpPr>
          <p:cNvPr id="4" name="Rectangle 24"/>
          <p:cNvSpPr>
            <a:spLocks noGrp="1" noChangeArrowheads="1"/>
          </p:cNvSpPr>
          <p:nvPr>
            <p:ph type="ftr" sz="quarter" idx="11"/>
          </p:nvPr>
        </p:nvSpPr>
        <p:spPr>
          <a:ln/>
        </p:spPr>
        <p:txBody>
          <a:bodyPr/>
          <a:lstStyle>
            <a:lvl1pPr>
              <a:defRPr/>
            </a:lvl1pPr>
          </a:lstStyle>
          <a:p>
            <a:pPr>
              <a:defRPr/>
            </a:pPr>
            <a:endParaRPr lang="es-ES"/>
          </a:p>
        </p:txBody>
      </p:sp>
      <p:sp>
        <p:nvSpPr>
          <p:cNvPr id="5" name="Rectangle 25"/>
          <p:cNvSpPr>
            <a:spLocks noGrp="1" noChangeArrowheads="1"/>
          </p:cNvSpPr>
          <p:nvPr>
            <p:ph type="sldNum" sz="quarter" idx="12"/>
          </p:nvPr>
        </p:nvSpPr>
        <p:spPr>
          <a:ln/>
        </p:spPr>
        <p:txBody>
          <a:bodyPr/>
          <a:lstStyle>
            <a:lvl1pPr>
              <a:defRPr/>
            </a:lvl1pPr>
          </a:lstStyle>
          <a:p>
            <a:pPr>
              <a:defRPr/>
            </a:pPr>
            <a:fld id="{06060FC1-EADD-4566-89C9-0BDCABFE9534}"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endParaRPr lang="es-ES"/>
          </a:p>
        </p:txBody>
      </p:sp>
      <p:sp>
        <p:nvSpPr>
          <p:cNvPr id="3" name="Rectangle 24"/>
          <p:cNvSpPr>
            <a:spLocks noGrp="1" noChangeArrowheads="1"/>
          </p:cNvSpPr>
          <p:nvPr>
            <p:ph type="ftr" sz="quarter" idx="11"/>
          </p:nvPr>
        </p:nvSpPr>
        <p:spPr>
          <a:ln/>
        </p:spPr>
        <p:txBody>
          <a:bodyPr/>
          <a:lstStyle>
            <a:lvl1pPr>
              <a:defRPr/>
            </a:lvl1pPr>
          </a:lstStyle>
          <a:p>
            <a:pPr>
              <a:defRPr/>
            </a:pPr>
            <a:endParaRPr lang="es-ES"/>
          </a:p>
        </p:txBody>
      </p:sp>
      <p:sp>
        <p:nvSpPr>
          <p:cNvPr id="4" name="Rectangle 25"/>
          <p:cNvSpPr>
            <a:spLocks noGrp="1" noChangeArrowheads="1"/>
          </p:cNvSpPr>
          <p:nvPr>
            <p:ph type="sldNum" sz="quarter" idx="12"/>
          </p:nvPr>
        </p:nvSpPr>
        <p:spPr>
          <a:ln/>
        </p:spPr>
        <p:txBody>
          <a:bodyPr/>
          <a:lstStyle>
            <a:lvl1pPr>
              <a:defRPr/>
            </a:lvl1pPr>
          </a:lstStyle>
          <a:p>
            <a:pPr>
              <a:defRPr/>
            </a:pPr>
            <a:fld id="{192F8725-A748-4651-8DA2-879E4368D8E8}"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3"/>
          <p:cNvSpPr>
            <a:spLocks noGrp="1" noChangeArrowheads="1"/>
          </p:cNvSpPr>
          <p:nvPr>
            <p:ph type="dt" sz="half" idx="10"/>
          </p:nvPr>
        </p:nvSpPr>
        <p:spPr>
          <a:ln/>
        </p:spPr>
        <p:txBody>
          <a:bodyPr/>
          <a:lstStyle>
            <a:lvl1pPr>
              <a:defRPr/>
            </a:lvl1pPr>
          </a:lstStyle>
          <a:p>
            <a:pPr>
              <a:defRPr/>
            </a:pPr>
            <a:endParaRPr lang="es-ES"/>
          </a:p>
        </p:txBody>
      </p:sp>
      <p:sp>
        <p:nvSpPr>
          <p:cNvPr id="6" name="Rectangle 24"/>
          <p:cNvSpPr>
            <a:spLocks noGrp="1" noChangeArrowheads="1"/>
          </p:cNvSpPr>
          <p:nvPr>
            <p:ph type="ftr" sz="quarter" idx="11"/>
          </p:nvPr>
        </p:nvSpPr>
        <p:spPr>
          <a:ln/>
        </p:spPr>
        <p:txBody>
          <a:bodyPr/>
          <a:lstStyle>
            <a:lvl1pPr>
              <a:defRPr/>
            </a:lvl1pPr>
          </a:lstStyle>
          <a:p>
            <a:pPr>
              <a:defRPr/>
            </a:pPr>
            <a:endParaRPr lang="es-ES"/>
          </a:p>
        </p:txBody>
      </p:sp>
      <p:sp>
        <p:nvSpPr>
          <p:cNvPr id="7" name="Rectangle 25"/>
          <p:cNvSpPr>
            <a:spLocks noGrp="1" noChangeArrowheads="1"/>
          </p:cNvSpPr>
          <p:nvPr>
            <p:ph type="sldNum" sz="quarter" idx="12"/>
          </p:nvPr>
        </p:nvSpPr>
        <p:spPr>
          <a:ln/>
        </p:spPr>
        <p:txBody>
          <a:bodyPr/>
          <a:lstStyle>
            <a:lvl1pPr>
              <a:defRPr/>
            </a:lvl1pPr>
          </a:lstStyle>
          <a:p>
            <a:pPr>
              <a:defRPr/>
            </a:pPr>
            <a:fld id="{8DBFB448-946E-45FD-AD1B-EA4B313972AF}"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3"/>
          <p:cNvSpPr>
            <a:spLocks noGrp="1" noChangeArrowheads="1"/>
          </p:cNvSpPr>
          <p:nvPr>
            <p:ph type="dt" sz="half" idx="10"/>
          </p:nvPr>
        </p:nvSpPr>
        <p:spPr>
          <a:ln/>
        </p:spPr>
        <p:txBody>
          <a:bodyPr/>
          <a:lstStyle>
            <a:lvl1pPr>
              <a:defRPr/>
            </a:lvl1pPr>
          </a:lstStyle>
          <a:p>
            <a:pPr>
              <a:defRPr/>
            </a:pPr>
            <a:endParaRPr lang="es-ES"/>
          </a:p>
        </p:txBody>
      </p:sp>
      <p:sp>
        <p:nvSpPr>
          <p:cNvPr id="6" name="Rectangle 24"/>
          <p:cNvSpPr>
            <a:spLocks noGrp="1" noChangeArrowheads="1"/>
          </p:cNvSpPr>
          <p:nvPr>
            <p:ph type="ftr" sz="quarter" idx="11"/>
          </p:nvPr>
        </p:nvSpPr>
        <p:spPr>
          <a:ln/>
        </p:spPr>
        <p:txBody>
          <a:bodyPr/>
          <a:lstStyle>
            <a:lvl1pPr>
              <a:defRPr/>
            </a:lvl1pPr>
          </a:lstStyle>
          <a:p>
            <a:pPr>
              <a:defRPr/>
            </a:pPr>
            <a:endParaRPr lang="es-ES"/>
          </a:p>
        </p:txBody>
      </p:sp>
      <p:sp>
        <p:nvSpPr>
          <p:cNvPr id="7" name="Rectangle 25"/>
          <p:cNvSpPr>
            <a:spLocks noGrp="1" noChangeArrowheads="1"/>
          </p:cNvSpPr>
          <p:nvPr>
            <p:ph type="sldNum" sz="quarter" idx="12"/>
          </p:nvPr>
        </p:nvSpPr>
        <p:spPr>
          <a:ln/>
        </p:spPr>
        <p:txBody>
          <a:bodyPr/>
          <a:lstStyle>
            <a:lvl1pPr>
              <a:defRPr/>
            </a:lvl1pPr>
          </a:lstStyle>
          <a:p>
            <a:pPr>
              <a:defRPr/>
            </a:pPr>
            <a:fld id="{98D3C18E-B305-4EB6-B3B9-DA4AC23A9868}"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9144000" cy="6934200"/>
            <a:chOff x="0" y="0"/>
            <a:chExt cx="5760" cy="4368"/>
          </a:xfrm>
        </p:grpSpPr>
        <p:sp>
          <p:nvSpPr>
            <p:cNvPr id="3379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s-ES"/>
            </a:p>
          </p:txBody>
        </p:sp>
        <p:sp>
          <p:nvSpPr>
            <p:cNvPr id="3379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3379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s-ES"/>
            </a:p>
          </p:txBody>
        </p:sp>
        <p:sp>
          <p:nvSpPr>
            <p:cNvPr id="3379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s-ES"/>
            </a:p>
          </p:txBody>
        </p:sp>
        <p:sp>
          <p:nvSpPr>
            <p:cNvPr id="3379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s-ES"/>
            </a:p>
          </p:txBody>
        </p:sp>
        <p:sp>
          <p:nvSpPr>
            <p:cNvPr id="3380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3380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3380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3380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es-ES"/>
            </a:p>
          </p:txBody>
        </p:sp>
        <p:sp>
          <p:nvSpPr>
            <p:cNvPr id="3380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es-ES"/>
            </a:p>
          </p:txBody>
        </p:sp>
        <p:sp>
          <p:nvSpPr>
            <p:cNvPr id="3380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es-ES"/>
            </a:p>
          </p:txBody>
        </p:sp>
        <p:sp>
          <p:nvSpPr>
            <p:cNvPr id="3380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s-ES"/>
            </a:p>
          </p:txBody>
        </p:sp>
        <p:sp>
          <p:nvSpPr>
            <p:cNvPr id="3380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s-ES"/>
            </a:p>
          </p:txBody>
        </p:sp>
        <p:sp>
          <p:nvSpPr>
            <p:cNvPr id="3380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es-ES"/>
            </a:p>
          </p:txBody>
        </p:sp>
        <p:sp>
          <p:nvSpPr>
            <p:cNvPr id="3380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es-ES"/>
            </a:p>
          </p:txBody>
        </p:sp>
        <p:sp>
          <p:nvSpPr>
            <p:cNvPr id="3381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3381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s-ES"/>
            </a:p>
          </p:txBody>
        </p:sp>
        <p:sp>
          <p:nvSpPr>
            <p:cNvPr id="3381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grpSp>
      <p:sp>
        <p:nvSpPr>
          <p:cNvPr id="33813"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33814"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3815"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es-ES"/>
          </a:p>
        </p:txBody>
      </p:sp>
      <p:sp>
        <p:nvSpPr>
          <p:cNvPr id="33816"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es-ES"/>
          </a:p>
        </p:txBody>
      </p:sp>
      <p:sp>
        <p:nvSpPr>
          <p:cNvPr id="33817"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defRPr>
            </a:lvl1pPr>
          </a:lstStyle>
          <a:p>
            <a:pPr>
              <a:defRPr/>
            </a:pPr>
            <a:fld id="{E3032096-8046-46E7-83D3-D2FE794CB767}" type="slidenum">
              <a:rPr lang="es-ES"/>
              <a:pPr>
                <a:defRPr/>
              </a:pPr>
              <a:t>‹Nº›</a:t>
            </a:fld>
            <a:endParaRPr lang="es-ES"/>
          </a:p>
        </p:txBody>
      </p:sp>
    </p:spTree>
  </p:cSld>
  <p:clrMap bg1="dk2" tx1="lt1" bg2="dk1" tx2="lt2" accent1="accent1" accent2="accent2" accent3="accent3" accent4="accent4" accent5="accent5" accent6="accent6" hlink="hlink" folHlink="folHlink"/>
  <p:sldLayoutIdLst>
    <p:sldLayoutId id="2147483732"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33813"/>
                                        </p:tgtEl>
                                        <p:attrNameLst>
                                          <p:attrName>style.visibility</p:attrName>
                                        </p:attrNameLst>
                                      </p:cBhvr>
                                      <p:to>
                                        <p:strVal val="visible"/>
                                      </p:to>
                                    </p:set>
                                    <p:animEffect transition="in" filter="fade">
                                      <p:cBhvr>
                                        <p:cTn id="7" dur="1000">
                                          <p:stCondLst>
                                            <p:cond delay="0"/>
                                          </p:stCondLst>
                                        </p:cTn>
                                        <p:tgtEl>
                                          <p:spTgt spid="338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33814">
                                            <p:txEl>
                                              <p:pRg st="0" end="0"/>
                                            </p:txEl>
                                          </p:spTgt>
                                        </p:tgtEl>
                                        <p:attrNameLst>
                                          <p:attrName>style.visibility</p:attrName>
                                        </p:attrNameLst>
                                      </p:cBhvr>
                                      <p:to>
                                        <p:strVal val="visible"/>
                                      </p:to>
                                    </p:set>
                                    <p:animEffect transition="in" filter="fade">
                                      <p:cBhvr>
                                        <p:cTn id="12" dur="500">
                                          <p:stCondLst>
                                            <p:cond delay="0"/>
                                          </p:stCondLst>
                                        </p:cTn>
                                        <p:tgtEl>
                                          <p:spTgt spid="33814">
                                            <p:txEl>
                                              <p:pRg st="0" end="0"/>
                                            </p:txEl>
                                          </p:spTgt>
                                        </p:tgtEl>
                                      </p:cBhvr>
                                    </p:animEffect>
                                  </p:childTnLst>
                                </p:cTn>
                              </p:par>
                              <p:par>
                                <p:cTn id="13" presetID="10" presetClass="entr" presetSubtype="0" fill="hold" grpId="0" nodeType="withEffect">
                                  <p:stCondLst>
                                    <p:cond delay="0"/>
                                  </p:stCondLst>
                                  <p:iterate type="lt">
                                    <p:tmPct val="10000"/>
                                  </p:iterate>
                                  <p:childTnLst>
                                    <p:set>
                                      <p:cBhvr>
                                        <p:cTn id="14" dur="1" fill="hold">
                                          <p:stCondLst>
                                            <p:cond delay="0"/>
                                          </p:stCondLst>
                                        </p:cTn>
                                        <p:tgtEl>
                                          <p:spTgt spid="33814">
                                            <p:txEl>
                                              <p:pRg st="1" end="1"/>
                                            </p:txEl>
                                          </p:spTgt>
                                        </p:tgtEl>
                                        <p:attrNameLst>
                                          <p:attrName>style.visibility</p:attrName>
                                        </p:attrNameLst>
                                      </p:cBhvr>
                                      <p:to>
                                        <p:strVal val="visible"/>
                                      </p:to>
                                    </p:set>
                                    <p:animEffect transition="in" filter="fade">
                                      <p:cBhvr>
                                        <p:cTn id="15" dur="500">
                                          <p:stCondLst>
                                            <p:cond delay="0"/>
                                          </p:stCondLst>
                                        </p:cTn>
                                        <p:tgtEl>
                                          <p:spTgt spid="33814">
                                            <p:txEl>
                                              <p:pRg st="1" end="1"/>
                                            </p:txEl>
                                          </p:spTgt>
                                        </p:tgtEl>
                                      </p:cBhvr>
                                    </p:animEffect>
                                  </p:childTnLst>
                                </p:cTn>
                              </p:par>
                              <p:par>
                                <p:cTn id="16" presetID="10" presetClass="entr" presetSubtype="0" fill="hold" grpId="0" nodeType="withEffect">
                                  <p:stCondLst>
                                    <p:cond delay="0"/>
                                  </p:stCondLst>
                                  <p:iterate type="lt">
                                    <p:tmPct val="10000"/>
                                  </p:iterate>
                                  <p:childTnLst>
                                    <p:set>
                                      <p:cBhvr>
                                        <p:cTn id="17" dur="1" fill="hold">
                                          <p:stCondLst>
                                            <p:cond delay="0"/>
                                          </p:stCondLst>
                                        </p:cTn>
                                        <p:tgtEl>
                                          <p:spTgt spid="33814">
                                            <p:txEl>
                                              <p:pRg st="2" end="2"/>
                                            </p:txEl>
                                          </p:spTgt>
                                        </p:tgtEl>
                                        <p:attrNameLst>
                                          <p:attrName>style.visibility</p:attrName>
                                        </p:attrNameLst>
                                      </p:cBhvr>
                                      <p:to>
                                        <p:strVal val="visible"/>
                                      </p:to>
                                    </p:set>
                                    <p:animEffect transition="in" filter="fade">
                                      <p:cBhvr>
                                        <p:cTn id="18" dur="500">
                                          <p:stCondLst>
                                            <p:cond delay="0"/>
                                          </p:stCondLst>
                                        </p:cTn>
                                        <p:tgtEl>
                                          <p:spTgt spid="33814">
                                            <p:txEl>
                                              <p:pRg st="2" end="2"/>
                                            </p:txEl>
                                          </p:spTgt>
                                        </p:tgtEl>
                                      </p:cBhvr>
                                    </p:animEffect>
                                  </p:childTnLst>
                                </p:cTn>
                              </p:par>
                              <p:par>
                                <p:cTn id="19" presetID="10" presetClass="entr" presetSubtype="0" fill="hold" grpId="0" nodeType="withEffect">
                                  <p:stCondLst>
                                    <p:cond delay="0"/>
                                  </p:stCondLst>
                                  <p:iterate type="lt">
                                    <p:tmPct val="10000"/>
                                  </p:iterate>
                                  <p:childTnLst>
                                    <p:set>
                                      <p:cBhvr>
                                        <p:cTn id="20" dur="1" fill="hold">
                                          <p:stCondLst>
                                            <p:cond delay="0"/>
                                          </p:stCondLst>
                                        </p:cTn>
                                        <p:tgtEl>
                                          <p:spTgt spid="33814">
                                            <p:txEl>
                                              <p:pRg st="3" end="3"/>
                                            </p:txEl>
                                          </p:spTgt>
                                        </p:tgtEl>
                                        <p:attrNameLst>
                                          <p:attrName>style.visibility</p:attrName>
                                        </p:attrNameLst>
                                      </p:cBhvr>
                                      <p:to>
                                        <p:strVal val="visible"/>
                                      </p:to>
                                    </p:set>
                                    <p:animEffect transition="in" filter="fade">
                                      <p:cBhvr>
                                        <p:cTn id="21" dur="500">
                                          <p:stCondLst>
                                            <p:cond delay="0"/>
                                          </p:stCondLst>
                                        </p:cTn>
                                        <p:tgtEl>
                                          <p:spTgt spid="33814">
                                            <p:txEl>
                                              <p:pRg st="3" end="3"/>
                                            </p:txEl>
                                          </p:spTgt>
                                        </p:tgtEl>
                                      </p:cBhvr>
                                    </p:animEffect>
                                  </p:childTnLst>
                                </p:cTn>
                              </p:par>
                              <p:par>
                                <p:cTn id="22" presetID="10" presetClass="entr" presetSubtype="0" fill="hold" grpId="0" nodeType="withEffect">
                                  <p:stCondLst>
                                    <p:cond delay="0"/>
                                  </p:stCondLst>
                                  <p:iterate type="lt">
                                    <p:tmPct val="10000"/>
                                  </p:iterate>
                                  <p:childTnLst>
                                    <p:set>
                                      <p:cBhvr>
                                        <p:cTn id="23" dur="1" fill="hold">
                                          <p:stCondLst>
                                            <p:cond delay="0"/>
                                          </p:stCondLst>
                                        </p:cTn>
                                        <p:tgtEl>
                                          <p:spTgt spid="33814">
                                            <p:txEl>
                                              <p:pRg st="4" end="4"/>
                                            </p:txEl>
                                          </p:spTgt>
                                        </p:tgtEl>
                                        <p:attrNameLst>
                                          <p:attrName>style.visibility</p:attrName>
                                        </p:attrNameLst>
                                      </p:cBhvr>
                                      <p:to>
                                        <p:strVal val="visible"/>
                                      </p:to>
                                    </p:set>
                                    <p:animEffect transition="in" filter="fade">
                                      <p:cBhvr>
                                        <p:cTn id="24" dur="500">
                                          <p:stCondLst>
                                            <p:cond delay="0"/>
                                          </p:stCondLst>
                                        </p:cTn>
                                        <p:tgtEl>
                                          <p:spTgt spid="338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13" grpId="0"/>
      <p:bldP spid="33814" grpId="0" build="p">
        <p:tmplLst>
          <p:tmpl lvl="1">
            <p:tnLst>
              <p:par>
                <p:cTn presetID="10" presetClass="entr" presetSubtype="0" fill="hold" nodeType="clickEffect">
                  <p:stCondLst>
                    <p:cond delay="0"/>
                  </p:stCondLst>
                  <p:iterate type="lt">
                    <p:tmPct val="10000"/>
                  </p:iterate>
                  <p:childTnLst>
                    <p:set>
                      <p:cBhvr>
                        <p:cTn dur="1" fill="hold">
                          <p:stCondLst>
                            <p:cond delay="0"/>
                          </p:stCondLst>
                        </p:cTn>
                        <p:tgtEl>
                          <p:spTgt spid="33814"/>
                        </p:tgtEl>
                        <p:attrNameLst>
                          <p:attrName>style.visibility</p:attrName>
                        </p:attrNameLst>
                      </p:cBhvr>
                      <p:to>
                        <p:strVal val="visible"/>
                      </p:to>
                    </p:set>
                    <p:animEffect transition="in" filter="fade">
                      <p:cBhvr>
                        <p:cTn dur="500">
                          <p:stCondLst>
                            <p:cond delay="0"/>
                          </p:stCondLst>
                        </p:cTn>
                        <p:tgtEl>
                          <p:spTgt spid="33814"/>
                        </p:tgtEl>
                      </p:cBhvr>
                    </p:animEffect>
                  </p:childTnLst>
                </p:cTn>
              </p:par>
            </p:tnLst>
          </p:tmpl>
          <p:tmpl lvl="2">
            <p:tnLst>
              <p:par>
                <p:cTn presetID="10" presetClass="entr" presetSubtype="0" fill="hold" nodeType="withEffect">
                  <p:stCondLst>
                    <p:cond delay="0"/>
                  </p:stCondLst>
                  <p:iterate type="lt">
                    <p:tmPct val="10000"/>
                  </p:iterate>
                  <p:childTnLst>
                    <p:set>
                      <p:cBhvr>
                        <p:cTn dur="1" fill="hold">
                          <p:stCondLst>
                            <p:cond delay="0"/>
                          </p:stCondLst>
                        </p:cTn>
                        <p:tgtEl>
                          <p:spTgt spid="33814"/>
                        </p:tgtEl>
                        <p:attrNameLst>
                          <p:attrName>style.visibility</p:attrName>
                        </p:attrNameLst>
                      </p:cBhvr>
                      <p:to>
                        <p:strVal val="visible"/>
                      </p:to>
                    </p:set>
                    <p:animEffect transition="in" filter="fade">
                      <p:cBhvr>
                        <p:cTn dur="500">
                          <p:stCondLst>
                            <p:cond delay="0"/>
                          </p:stCondLst>
                        </p:cTn>
                        <p:tgtEl>
                          <p:spTgt spid="33814"/>
                        </p:tgtEl>
                      </p:cBhvr>
                    </p:animEffect>
                  </p:childTnLst>
                </p:cTn>
              </p:par>
            </p:tnLst>
          </p:tmpl>
          <p:tmpl lvl="3">
            <p:tnLst>
              <p:par>
                <p:cTn presetID="10" presetClass="entr" presetSubtype="0" fill="hold" nodeType="withEffect">
                  <p:stCondLst>
                    <p:cond delay="0"/>
                  </p:stCondLst>
                  <p:iterate type="lt">
                    <p:tmPct val="10000"/>
                  </p:iterate>
                  <p:childTnLst>
                    <p:set>
                      <p:cBhvr>
                        <p:cTn dur="1" fill="hold">
                          <p:stCondLst>
                            <p:cond delay="0"/>
                          </p:stCondLst>
                        </p:cTn>
                        <p:tgtEl>
                          <p:spTgt spid="33814"/>
                        </p:tgtEl>
                        <p:attrNameLst>
                          <p:attrName>style.visibility</p:attrName>
                        </p:attrNameLst>
                      </p:cBhvr>
                      <p:to>
                        <p:strVal val="visible"/>
                      </p:to>
                    </p:set>
                    <p:animEffect transition="in" filter="fade">
                      <p:cBhvr>
                        <p:cTn dur="500">
                          <p:stCondLst>
                            <p:cond delay="0"/>
                          </p:stCondLst>
                        </p:cTn>
                        <p:tgtEl>
                          <p:spTgt spid="33814"/>
                        </p:tgtEl>
                      </p:cBhvr>
                    </p:animEffect>
                  </p:childTnLst>
                </p:cTn>
              </p:par>
            </p:tnLst>
          </p:tmpl>
          <p:tmpl lvl="4">
            <p:tnLst>
              <p:par>
                <p:cTn presetID="10" presetClass="entr" presetSubtype="0" fill="hold" nodeType="withEffect">
                  <p:stCondLst>
                    <p:cond delay="0"/>
                  </p:stCondLst>
                  <p:iterate type="lt">
                    <p:tmPct val="10000"/>
                  </p:iterate>
                  <p:childTnLst>
                    <p:set>
                      <p:cBhvr>
                        <p:cTn dur="1" fill="hold">
                          <p:stCondLst>
                            <p:cond delay="0"/>
                          </p:stCondLst>
                        </p:cTn>
                        <p:tgtEl>
                          <p:spTgt spid="33814"/>
                        </p:tgtEl>
                        <p:attrNameLst>
                          <p:attrName>style.visibility</p:attrName>
                        </p:attrNameLst>
                      </p:cBhvr>
                      <p:to>
                        <p:strVal val="visible"/>
                      </p:to>
                    </p:set>
                    <p:animEffect transition="in" filter="fade">
                      <p:cBhvr>
                        <p:cTn dur="500">
                          <p:stCondLst>
                            <p:cond delay="0"/>
                          </p:stCondLst>
                        </p:cTn>
                        <p:tgtEl>
                          <p:spTgt spid="33814"/>
                        </p:tgtEl>
                      </p:cBhvr>
                    </p:animEffect>
                  </p:childTnLst>
                </p:cTn>
              </p:par>
            </p:tnLst>
          </p:tmpl>
          <p:tmpl lvl="5">
            <p:tnLst>
              <p:par>
                <p:cTn presetID="10" presetClass="entr" presetSubtype="0" fill="hold" nodeType="withEffect">
                  <p:stCondLst>
                    <p:cond delay="0"/>
                  </p:stCondLst>
                  <p:iterate type="lt">
                    <p:tmPct val="10000"/>
                  </p:iterate>
                  <p:childTnLst>
                    <p:set>
                      <p:cBhvr>
                        <p:cTn dur="1" fill="hold">
                          <p:stCondLst>
                            <p:cond delay="0"/>
                          </p:stCondLst>
                        </p:cTn>
                        <p:tgtEl>
                          <p:spTgt spid="33814"/>
                        </p:tgtEl>
                        <p:attrNameLst>
                          <p:attrName>style.visibility</p:attrName>
                        </p:attrNameLst>
                      </p:cBhvr>
                      <p:to>
                        <p:strVal val="visible"/>
                      </p:to>
                    </p:set>
                    <p:animEffect transition="in" filter="fade">
                      <p:cBhvr>
                        <p:cTn dur="500">
                          <p:stCondLst>
                            <p:cond delay="0"/>
                          </p:stCondLst>
                        </p:cTn>
                        <p:tgtEl>
                          <p:spTgt spid="33814"/>
                        </p:tgtEl>
                      </p:cBhvr>
                    </p:animEffect>
                  </p:childTnLst>
                </p:cTn>
              </p:par>
            </p:tnLst>
          </p:tmpl>
        </p:tmplLst>
      </p:bldP>
    </p:bld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mirror-us-ga1.gallery.hd.org/_exhibits/natural-science/wood-fire-small-rotated-AJHD.jpg" TargetMode="External"/><Relationship Id="rId1" Type="http://schemas.openxmlformats.org/officeDocument/2006/relationships/slideLayout" Target="../slideLayouts/slideLayout14.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defRPr/>
            </a:pPr>
            <a:r>
              <a:rPr lang="es-ES" sz="4800" smtClean="0">
                <a:latin typeface="Arial" charset="0"/>
              </a:rPr>
              <a:t>EL CONTROL DE LAS ACTIVIDADES CELULARES</a:t>
            </a:r>
          </a:p>
        </p:txBody>
      </p:sp>
      <p:sp>
        <p:nvSpPr>
          <p:cNvPr id="4099" name="Rectangle 3"/>
          <p:cNvSpPr>
            <a:spLocks noGrp="1" noChangeArrowheads="1"/>
          </p:cNvSpPr>
          <p:nvPr>
            <p:ph type="subTitle" idx="1"/>
          </p:nvPr>
        </p:nvSpPr>
        <p:spPr/>
        <p:txBody>
          <a:bodyPr/>
          <a:lstStyle/>
          <a:p>
            <a:pPr eaLnBrk="1" hangingPunct="1">
              <a:defRPr/>
            </a:pPr>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nodePh="1">
                                  <p:stCondLst>
                                    <p:cond delay="0"/>
                                  </p:stCondLst>
                                  <p:endCondLst>
                                    <p:cond evt="begin" delay="0">
                                      <p:tn val="5"/>
                                    </p:cond>
                                  </p:endCondLst>
                                  <p:childTnLst>
                                    <p:set>
                                      <p:cBhvr rctx="PPT">
                                        <p:cTn id="6" dur="indefinite"/>
                                        <p:tgtEl>
                                          <p:spTgt spid="4099">
                                            <p:txEl>
                                              <p:pRg st="0" end="0"/>
                                            </p:txEl>
                                          </p:spTgt>
                                        </p:tgtEl>
                                        <p:attrNameLst>
                                          <p:attrName>style.opacity</p:attrName>
                                        </p:attrNameLst>
                                      </p:cBhvr>
                                      <p:to>
                                        <p:strVal val="0.25"/>
                                      </p:to>
                                    </p:set>
                                    <p:animEffect filter="image" prLst="opacity: 0.25">
                                      <p:cBhvr rctx="IE">
                                        <p:cTn id="7" dur="indefinite"/>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grpId="1" nodeType="clickEffect" nodePh="1">
                                  <p:stCondLst>
                                    <p:cond delay="0"/>
                                  </p:stCondLst>
                                  <p:endCondLst>
                                    <p:cond evt="onNext" delay="0">
                                      <p:tgtEl>
                                        <p:sldTgt/>
                                      </p:tgtEl>
                                    </p:cond>
                                    <p:cond evt="begin" delay="0">
                                      <p:tn val="10"/>
                                    </p:cond>
                                  </p:endCondLst>
                                  <p:childTnLst>
                                    <p:set>
                                      <p:cBhvr rctx="PPT">
                                        <p:cTn id="11" dur="indefinite"/>
                                        <p:tgtEl>
                                          <p:spTgt spid="4099">
                                            <p:txEl>
                                              <p:pRg st="0" end="0"/>
                                            </p:txEl>
                                          </p:spTgt>
                                        </p:tgtEl>
                                        <p:attrNameLst>
                                          <p:attrName>style.opacity</p:attrName>
                                        </p:attrNameLst>
                                      </p:cBhvr>
                                      <p:to>
                                        <p:strVal val="1.0"/>
                                      </p:to>
                                    </p:set>
                                    <p:animEffect filter="image" prLst="opacity: 1.0">
                                      <p:cBhvr rctx="IE">
                                        <p:cTn id="12" dur="indefinite"/>
                                        <p:tgtEl>
                                          <p:spTgt spid="40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allAtOnce"/>
      <p:bldP spid="4099" grpId="1"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8" name="Rectangle 4"/>
          <p:cNvSpPr>
            <a:spLocks noGrp="1" noChangeArrowheads="1"/>
          </p:cNvSpPr>
          <p:nvPr>
            <p:ph type="title"/>
          </p:nvPr>
        </p:nvSpPr>
        <p:spPr>
          <a:xfrm>
            <a:off x="457200" y="-26988"/>
            <a:ext cx="8229600" cy="1143001"/>
          </a:xfrm>
        </p:spPr>
        <p:txBody>
          <a:bodyPr/>
          <a:lstStyle/>
          <a:p>
            <a:pPr eaLnBrk="1" hangingPunct="1">
              <a:defRPr/>
            </a:pPr>
            <a:r>
              <a:rPr lang="es-ES" sz="3200" smtClean="0">
                <a:latin typeface="Arial" charset="0"/>
              </a:rPr>
              <a:t>Reacciones endergónicas y exergónicas</a:t>
            </a:r>
          </a:p>
        </p:txBody>
      </p:sp>
      <p:sp>
        <p:nvSpPr>
          <p:cNvPr id="47109" name="Rectangle 5"/>
          <p:cNvSpPr>
            <a:spLocks noGrp="1" noChangeArrowheads="1"/>
          </p:cNvSpPr>
          <p:nvPr>
            <p:ph type="body" sz="half" idx="1"/>
          </p:nvPr>
        </p:nvSpPr>
        <p:spPr>
          <a:xfrm>
            <a:off x="601663" y="1052513"/>
            <a:ext cx="7786687" cy="2447925"/>
          </a:xfrm>
        </p:spPr>
        <p:txBody>
          <a:bodyPr/>
          <a:lstStyle/>
          <a:p>
            <a:pPr eaLnBrk="1" hangingPunct="1"/>
            <a:r>
              <a:rPr lang="es-ES" sz="2400" smtClean="0">
                <a:effectLst/>
                <a:latin typeface="Arial" charset="0"/>
              </a:rPr>
              <a:t>Una </a:t>
            </a:r>
            <a:r>
              <a:rPr lang="es-ES" sz="2400" smtClean="0">
                <a:solidFill>
                  <a:srgbClr val="FFFF00"/>
                </a:solidFill>
                <a:effectLst/>
                <a:latin typeface="Arial" charset="0"/>
              </a:rPr>
              <a:t>reacción endergónica</a:t>
            </a:r>
            <a:r>
              <a:rPr lang="es-ES" sz="2400" smtClean="0">
                <a:effectLst/>
                <a:latin typeface="Arial" charset="0"/>
              </a:rPr>
              <a:t> es una reacción química que necesita o utiliza energía.</a:t>
            </a:r>
          </a:p>
          <a:p>
            <a:pPr lvl="1" eaLnBrk="1" hangingPunct="1"/>
            <a:r>
              <a:rPr lang="es-ES" sz="2000" smtClean="0">
                <a:solidFill>
                  <a:srgbClr val="FFFF99"/>
                </a:solidFill>
                <a:effectLst/>
                <a:latin typeface="Arial" charset="0"/>
              </a:rPr>
              <a:t>Fotosíntesis.</a:t>
            </a:r>
          </a:p>
          <a:p>
            <a:pPr eaLnBrk="1" hangingPunct="1"/>
            <a:r>
              <a:rPr lang="es-ES" sz="2400" smtClean="0">
                <a:effectLst/>
                <a:latin typeface="Arial" charset="0"/>
              </a:rPr>
              <a:t>Una reacción que libera energía se conoce como una </a:t>
            </a:r>
            <a:r>
              <a:rPr lang="es-ES" sz="2400" smtClean="0">
                <a:solidFill>
                  <a:srgbClr val="FFFF00"/>
                </a:solidFill>
                <a:effectLst/>
                <a:latin typeface="Arial" charset="0"/>
              </a:rPr>
              <a:t>reacción exergónica</a:t>
            </a:r>
            <a:r>
              <a:rPr lang="es-ES" sz="2400" smtClean="0">
                <a:effectLst/>
                <a:latin typeface="Arial" charset="0"/>
              </a:rPr>
              <a:t>.</a:t>
            </a:r>
          </a:p>
          <a:p>
            <a:pPr lvl="1" eaLnBrk="1" hangingPunct="1"/>
            <a:r>
              <a:rPr lang="es-ES" sz="2000" smtClean="0">
                <a:solidFill>
                  <a:srgbClr val="FFFF99"/>
                </a:solidFill>
                <a:effectLst/>
                <a:latin typeface="Arial" charset="0"/>
              </a:rPr>
              <a:t>Respiración celular.</a:t>
            </a:r>
          </a:p>
        </p:txBody>
      </p:sp>
      <p:pic>
        <p:nvPicPr>
          <p:cNvPr id="47124" name="Picture 20" descr="excergonica y endergónica"/>
          <p:cNvPicPr>
            <a:picLocks noChangeAspect="1" noChangeArrowheads="1"/>
          </p:cNvPicPr>
          <p:nvPr/>
        </p:nvPicPr>
        <p:blipFill>
          <a:blip r:embed="rId2"/>
          <a:srcRect l="5534" t="8557" r="37032" b="8313"/>
          <a:stretch>
            <a:fillRect/>
          </a:stretch>
        </p:blipFill>
        <p:spPr bwMode="auto">
          <a:xfrm>
            <a:off x="107950" y="3386138"/>
            <a:ext cx="8856663" cy="3498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10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710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0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7124"/>
                                        </p:tgtEl>
                                        <p:attrNameLst>
                                          <p:attrName>style.visibility</p:attrName>
                                        </p:attrNameLst>
                                      </p:cBhvr>
                                      <p:to>
                                        <p:strVal val="visible"/>
                                      </p:to>
                                    </p:set>
                                    <p:animEffect transition="in" filter="fade">
                                      <p:cBhvr>
                                        <p:cTn id="19" dur="2000"/>
                                        <p:tgtEl>
                                          <p:spTgt spid="47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9"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9" name="Rectangle 7"/>
          <p:cNvSpPr>
            <a:spLocks noGrp="1" noChangeArrowheads="1"/>
          </p:cNvSpPr>
          <p:nvPr>
            <p:ph type="title"/>
          </p:nvPr>
        </p:nvSpPr>
        <p:spPr/>
        <p:txBody>
          <a:bodyPr/>
          <a:lstStyle/>
          <a:p>
            <a:pPr eaLnBrk="1" hangingPunct="1">
              <a:defRPr/>
            </a:pPr>
            <a:r>
              <a:rPr lang="es-ES" smtClean="0">
                <a:latin typeface="Arial" charset="0"/>
              </a:rPr>
              <a:t>Energía de activación</a:t>
            </a:r>
          </a:p>
        </p:txBody>
      </p:sp>
      <p:sp>
        <p:nvSpPr>
          <p:cNvPr id="49161" name="Rectangle 9"/>
          <p:cNvSpPr>
            <a:spLocks noGrp="1" noChangeArrowheads="1"/>
          </p:cNvSpPr>
          <p:nvPr>
            <p:ph type="body" sz="half" idx="3"/>
          </p:nvPr>
        </p:nvSpPr>
        <p:spPr>
          <a:xfrm>
            <a:off x="3635375" y="1600200"/>
            <a:ext cx="5329238" cy="4997450"/>
          </a:xfrm>
        </p:spPr>
        <p:txBody>
          <a:bodyPr/>
          <a:lstStyle/>
          <a:p>
            <a:pPr eaLnBrk="1" hangingPunct="1">
              <a:spcBef>
                <a:spcPct val="40000"/>
              </a:spcBef>
              <a:defRPr/>
            </a:pPr>
            <a:r>
              <a:rPr lang="es-ES" sz="2400" smtClean="0">
                <a:latin typeface="Arial" charset="0"/>
              </a:rPr>
              <a:t>Muchas reacciones exergónicas necesitan calor (energía) para comenzar.</a:t>
            </a:r>
          </a:p>
          <a:p>
            <a:pPr lvl="1" eaLnBrk="1" hangingPunct="1">
              <a:spcBef>
                <a:spcPct val="40000"/>
              </a:spcBef>
              <a:defRPr/>
            </a:pPr>
            <a:r>
              <a:rPr lang="es-ES" sz="2000" smtClean="0">
                <a:solidFill>
                  <a:srgbClr val="FFFF99"/>
                </a:solidFill>
                <a:latin typeface="Arial" charset="0"/>
              </a:rPr>
              <a:t>Ej.: Combustión de madera.</a:t>
            </a:r>
          </a:p>
          <a:p>
            <a:pPr eaLnBrk="1" hangingPunct="1">
              <a:spcBef>
                <a:spcPct val="40000"/>
              </a:spcBef>
              <a:defRPr/>
            </a:pPr>
            <a:r>
              <a:rPr lang="es-ES" sz="2400" smtClean="0">
                <a:latin typeface="Arial" charset="0"/>
              </a:rPr>
              <a:t>Esta energía se conoce como </a:t>
            </a:r>
            <a:r>
              <a:rPr lang="es-ES" sz="2400" smtClean="0">
                <a:solidFill>
                  <a:srgbClr val="FFFF00"/>
                </a:solidFill>
                <a:effectLst/>
                <a:latin typeface="Arial" charset="0"/>
              </a:rPr>
              <a:t>energía de activación</a:t>
            </a:r>
            <a:r>
              <a:rPr lang="es-ES" sz="2400" smtClean="0">
                <a:latin typeface="Arial" charset="0"/>
              </a:rPr>
              <a:t>.</a:t>
            </a:r>
          </a:p>
          <a:p>
            <a:pPr lvl="1" eaLnBrk="1" hangingPunct="1">
              <a:spcBef>
                <a:spcPct val="40000"/>
              </a:spcBef>
              <a:defRPr/>
            </a:pPr>
            <a:r>
              <a:rPr lang="es-ES" sz="2000" smtClean="0">
                <a:solidFill>
                  <a:srgbClr val="FFFF99"/>
                </a:solidFill>
                <a:latin typeface="Arial" charset="0"/>
              </a:rPr>
              <a:t>La cantidad de energía de activación es, generalmente, mucho menor que la energía que libera la reacción.</a:t>
            </a:r>
          </a:p>
          <a:p>
            <a:pPr eaLnBrk="1" hangingPunct="1">
              <a:spcBef>
                <a:spcPct val="40000"/>
              </a:spcBef>
              <a:defRPr/>
            </a:pPr>
            <a:r>
              <a:rPr lang="es-ES" sz="2400" smtClean="0">
                <a:solidFill>
                  <a:srgbClr val="FFCC00"/>
                </a:solidFill>
                <a:latin typeface="Arial" charset="0"/>
              </a:rPr>
              <a:t>¿Las células realizan reacciones exergónicas?</a:t>
            </a:r>
          </a:p>
          <a:p>
            <a:pPr eaLnBrk="1" hangingPunct="1">
              <a:spcBef>
                <a:spcPct val="40000"/>
              </a:spcBef>
              <a:defRPr/>
            </a:pPr>
            <a:r>
              <a:rPr lang="es-ES" sz="2400" smtClean="0">
                <a:solidFill>
                  <a:srgbClr val="FFCC00"/>
                </a:solidFill>
                <a:latin typeface="Arial" charset="0"/>
              </a:rPr>
              <a:t>¿Cómo lo hacen sin sufrir daños?</a:t>
            </a:r>
          </a:p>
        </p:txBody>
      </p:sp>
      <p:pic>
        <p:nvPicPr>
          <p:cNvPr id="13316" name="Picture 12" descr="Miniatura">
            <a:hlinkClick r:id="rId2"/>
          </p:cNvPr>
          <p:cNvPicPr>
            <a:picLocks noChangeAspect="1" noChangeArrowheads="1"/>
          </p:cNvPicPr>
          <p:nvPr>
            <p:ph sz="quarter" idx="2"/>
          </p:nvPr>
        </p:nvPicPr>
        <p:blipFill>
          <a:blip r:embed="rId3"/>
          <a:srcRect/>
          <a:stretch>
            <a:fillRect/>
          </a:stretch>
        </p:blipFill>
        <p:spPr>
          <a:xfrm>
            <a:off x="-36513" y="1628775"/>
            <a:ext cx="4065588" cy="5256213"/>
          </a:xfrm>
        </p:spPr>
      </p:pic>
      <p:pic>
        <p:nvPicPr>
          <p:cNvPr id="49167" name="Picture 15" descr="Combustion%20allumette%20carbone"/>
          <p:cNvPicPr>
            <a:picLocks noChangeAspect="1" noChangeArrowheads="1"/>
          </p:cNvPicPr>
          <p:nvPr/>
        </p:nvPicPr>
        <p:blipFill>
          <a:blip r:embed="rId4"/>
          <a:srcRect/>
          <a:stretch>
            <a:fillRect/>
          </a:stretch>
        </p:blipFill>
        <p:spPr bwMode="auto">
          <a:xfrm>
            <a:off x="0" y="1628775"/>
            <a:ext cx="2089150" cy="15668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167"/>
                                        </p:tgtEl>
                                        <p:attrNameLst>
                                          <p:attrName>style.visibility</p:attrName>
                                        </p:attrNameLst>
                                      </p:cBhvr>
                                      <p:to>
                                        <p:strVal val="visible"/>
                                      </p:to>
                                    </p:set>
                                    <p:animEffect transition="in" filter="fade">
                                      <p:cBhvr>
                                        <p:cTn id="7" dur="2000"/>
                                        <p:tgtEl>
                                          <p:spTgt spid="4916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9161">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49161">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9161">
                                            <p:txEl>
                                              <p:pRg st="2" end="2"/>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49161">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9161">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4916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1"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8" name="Rectangle 4"/>
          <p:cNvSpPr>
            <a:spLocks noGrp="1" noChangeArrowheads="1"/>
          </p:cNvSpPr>
          <p:nvPr>
            <p:ph type="title"/>
          </p:nvPr>
        </p:nvSpPr>
        <p:spPr/>
        <p:txBody>
          <a:bodyPr/>
          <a:lstStyle/>
          <a:p>
            <a:pPr eaLnBrk="1" hangingPunct="1">
              <a:defRPr/>
            </a:pPr>
            <a:r>
              <a:rPr lang="es-ES" smtClean="0">
                <a:latin typeface="Arial" charset="0"/>
              </a:rPr>
              <a:t>Catalizadores</a:t>
            </a:r>
          </a:p>
        </p:txBody>
      </p:sp>
      <p:sp>
        <p:nvSpPr>
          <p:cNvPr id="52229" name="Rectangle 5"/>
          <p:cNvSpPr>
            <a:spLocks noGrp="1" noChangeArrowheads="1"/>
          </p:cNvSpPr>
          <p:nvPr>
            <p:ph type="body" sz="half" idx="1"/>
          </p:nvPr>
        </p:nvSpPr>
        <p:spPr>
          <a:xfrm>
            <a:off x="457200" y="1600200"/>
            <a:ext cx="7931150" cy="5257800"/>
          </a:xfrm>
        </p:spPr>
        <p:txBody>
          <a:bodyPr/>
          <a:lstStyle/>
          <a:p>
            <a:pPr eaLnBrk="1" hangingPunct="1">
              <a:defRPr/>
            </a:pPr>
            <a:r>
              <a:rPr lang="es-ES" sz="2800" smtClean="0">
                <a:latin typeface="Arial" charset="0"/>
              </a:rPr>
              <a:t>Las células poseen compuestos químicos que controlan las reacciones que ocurren en su interior.</a:t>
            </a:r>
          </a:p>
          <a:p>
            <a:pPr eaLnBrk="1" hangingPunct="1">
              <a:defRPr/>
            </a:pPr>
            <a:r>
              <a:rPr lang="es-ES" sz="2800" smtClean="0">
                <a:latin typeface="Arial" charset="0"/>
              </a:rPr>
              <a:t>La sustancia que controla la velocidad a la que ocurre una reacción química sin que la célula sufra daño alguno ni se destruya se conoce como un </a:t>
            </a:r>
            <a:r>
              <a:rPr lang="es-ES" sz="2800" b="1" smtClean="0">
                <a:solidFill>
                  <a:srgbClr val="FFFF00"/>
                </a:solidFill>
                <a:effectLst/>
                <a:latin typeface="Arial" charset="0"/>
              </a:rPr>
              <a:t>catalizador</a:t>
            </a:r>
            <a:r>
              <a:rPr lang="es-ES" sz="2800" smtClean="0">
                <a:latin typeface="Arial" charset="0"/>
              </a:rPr>
              <a:t>.</a:t>
            </a:r>
          </a:p>
          <a:p>
            <a:pPr eaLnBrk="1" hangingPunct="1">
              <a:defRPr/>
            </a:pPr>
            <a:r>
              <a:rPr lang="es-ES" sz="2800" smtClean="0">
                <a:latin typeface="Arial" charset="0"/>
              </a:rPr>
              <a:t>Las </a:t>
            </a:r>
            <a:r>
              <a:rPr lang="es-ES" sz="2800" b="1" smtClean="0">
                <a:solidFill>
                  <a:srgbClr val="FFFF00"/>
                </a:solidFill>
                <a:effectLst/>
                <a:latin typeface="Arial" charset="0"/>
              </a:rPr>
              <a:t>enzimas</a:t>
            </a:r>
            <a:r>
              <a:rPr lang="es-ES" sz="2800" smtClean="0">
                <a:latin typeface="Arial" charset="0"/>
              </a:rPr>
              <a:t> son proteínas que actúan como catalizadores.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52229">
                                            <p:txEl>
                                              <p:pRg st="0" end="0"/>
                                            </p:txEl>
                                          </p:spTgt>
                                        </p:tgtEl>
                                        <p:attrNameLst>
                                          <p:attrName>style.opacity</p:attrName>
                                        </p:attrNameLst>
                                      </p:cBhvr>
                                      <p:to>
                                        <p:strVal val="0.25"/>
                                      </p:to>
                                    </p:set>
                                    <p:animEffect filter="image" prLst="opacity: 0.25">
                                      <p:cBhvr rctx="IE">
                                        <p:cTn id="7" dur="indefinite"/>
                                        <p:tgtEl>
                                          <p:spTgt spid="52229">
                                            <p:txEl>
                                              <p:pRg st="0" end="0"/>
                                            </p:txEl>
                                          </p:spTgt>
                                        </p:tgtEl>
                                      </p:cBhvr>
                                    </p:animEffect>
                                  </p:childTnLst>
                                </p:cTn>
                              </p:par>
                              <p:par>
                                <p:cTn id="8" presetID="9" presetClass="emph" presetSubtype="0" grpId="0" nodeType="withEffect">
                                  <p:stCondLst>
                                    <p:cond delay="0"/>
                                  </p:stCondLst>
                                  <p:childTnLst>
                                    <p:set>
                                      <p:cBhvr rctx="PPT">
                                        <p:cTn id="9" dur="indefinite"/>
                                        <p:tgtEl>
                                          <p:spTgt spid="52229">
                                            <p:txEl>
                                              <p:pRg st="1" end="1"/>
                                            </p:txEl>
                                          </p:spTgt>
                                        </p:tgtEl>
                                        <p:attrNameLst>
                                          <p:attrName>style.opacity</p:attrName>
                                        </p:attrNameLst>
                                      </p:cBhvr>
                                      <p:to>
                                        <p:strVal val="0.25"/>
                                      </p:to>
                                    </p:set>
                                    <p:animEffect filter="image" prLst="opacity: 0.25">
                                      <p:cBhvr rctx="IE">
                                        <p:cTn id="10" dur="indefinite"/>
                                        <p:tgtEl>
                                          <p:spTgt spid="52229">
                                            <p:txEl>
                                              <p:pRg st="1" end="1"/>
                                            </p:txEl>
                                          </p:spTgt>
                                        </p:tgtEl>
                                      </p:cBhvr>
                                    </p:animEffect>
                                  </p:childTnLst>
                                </p:cTn>
                              </p:par>
                              <p:par>
                                <p:cTn id="11" presetID="9" presetClass="emph" presetSubtype="0" grpId="0" nodeType="withEffect">
                                  <p:stCondLst>
                                    <p:cond delay="0"/>
                                  </p:stCondLst>
                                  <p:childTnLst>
                                    <p:set>
                                      <p:cBhvr rctx="PPT">
                                        <p:cTn id="12" dur="indefinite"/>
                                        <p:tgtEl>
                                          <p:spTgt spid="52229">
                                            <p:txEl>
                                              <p:pRg st="2" end="2"/>
                                            </p:txEl>
                                          </p:spTgt>
                                        </p:tgtEl>
                                        <p:attrNameLst>
                                          <p:attrName>style.opacity</p:attrName>
                                        </p:attrNameLst>
                                      </p:cBhvr>
                                      <p:to>
                                        <p:strVal val="0.25"/>
                                      </p:to>
                                    </p:set>
                                    <p:animEffect filter="image" prLst="opacity: 0.25">
                                      <p:cBhvr rctx="IE">
                                        <p:cTn id="13" dur="indefinite"/>
                                        <p:tgtEl>
                                          <p:spTgt spid="5222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mph" presetSubtype="0" grpId="1" nodeType="clickEffect">
                                  <p:stCondLst>
                                    <p:cond delay="0"/>
                                  </p:stCondLst>
                                  <p:endCondLst>
                                    <p:cond evt="onNext" delay="0">
                                      <p:tgtEl>
                                        <p:sldTgt/>
                                      </p:tgtEl>
                                    </p:cond>
                                  </p:endCondLst>
                                  <p:childTnLst>
                                    <p:set>
                                      <p:cBhvr rctx="PPT">
                                        <p:cTn id="17" dur="indefinite"/>
                                        <p:tgtEl>
                                          <p:spTgt spid="52229">
                                            <p:txEl>
                                              <p:pRg st="0" end="0"/>
                                            </p:txEl>
                                          </p:spTgt>
                                        </p:tgtEl>
                                        <p:attrNameLst>
                                          <p:attrName>style.opacity</p:attrName>
                                        </p:attrNameLst>
                                      </p:cBhvr>
                                      <p:to>
                                        <p:strVal val="1.0"/>
                                      </p:to>
                                    </p:set>
                                    <p:animEffect filter="image" prLst="opacity: 1.0">
                                      <p:cBhvr rctx="IE">
                                        <p:cTn id="18" dur="indefinite"/>
                                        <p:tgtEl>
                                          <p:spTgt spid="5222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mph" presetSubtype="0" grpId="1" nodeType="clickEffect">
                                  <p:stCondLst>
                                    <p:cond delay="0"/>
                                  </p:stCondLst>
                                  <p:endCondLst>
                                    <p:cond evt="onNext" delay="0">
                                      <p:tgtEl>
                                        <p:sldTgt/>
                                      </p:tgtEl>
                                    </p:cond>
                                  </p:endCondLst>
                                  <p:childTnLst>
                                    <p:set>
                                      <p:cBhvr rctx="PPT">
                                        <p:cTn id="22" dur="indefinite"/>
                                        <p:tgtEl>
                                          <p:spTgt spid="52229">
                                            <p:txEl>
                                              <p:pRg st="1" end="1"/>
                                            </p:txEl>
                                          </p:spTgt>
                                        </p:tgtEl>
                                        <p:attrNameLst>
                                          <p:attrName>style.opacity</p:attrName>
                                        </p:attrNameLst>
                                      </p:cBhvr>
                                      <p:to>
                                        <p:strVal val="1.0"/>
                                      </p:to>
                                    </p:set>
                                    <p:animEffect filter="image" prLst="opacity: 1.0">
                                      <p:cBhvr rctx="IE">
                                        <p:cTn id="23" dur="indefinite"/>
                                        <p:tgtEl>
                                          <p:spTgt spid="52229">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mph" presetSubtype="0" grpId="1" nodeType="clickEffect">
                                  <p:stCondLst>
                                    <p:cond delay="0"/>
                                  </p:stCondLst>
                                  <p:endCondLst>
                                    <p:cond evt="onNext" delay="0">
                                      <p:tgtEl>
                                        <p:sldTgt/>
                                      </p:tgtEl>
                                    </p:cond>
                                  </p:endCondLst>
                                  <p:childTnLst>
                                    <p:set>
                                      <p:cBhvr rctx="PPT">
                                        <p:cTn id="27" dur="indefinite"/>
                                        <p:tgtEl>
                                          <p:spTgt spid="52229">
                                            <p:txEl>
                                              <p:pRg st="2" end="2"/>
                                            </p:txEl>
                                          </p:spTgt>
                                        </p:tgtEl>
                                        <p:attrNameLst>
                                          <p:attrName>style.opacity</p:attrName>
                                        </p:attrNameLst>
                                      </p:cBhvr>
                                      <p:to>
                                        <p:strVal val="1.0"/>
                                      </p:to>
                                    </p:set>
                                    <p:animEffect filter="image" prLst="opacity: 1.0">
                                      <p:cBhvr rctx="IE">
                                        <p:cTn id="28" dur="indefinite"/>
                                        <p:tgtEl>
                                          <p:spTgt spid="5222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9" grpId="0" build="allAtOnce"/>
      <p:bldP spid="52229" grpI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r>
              <a:rPr lang="es-ES" smtClean="0">
                <a:latin typeface="Arial" charset="0"/>
              </a:rPr>
              <a:t>Enzimas</a:t>
            </a:r>
          </a:p>
        </p:txBody>
      </p:sp>
      <p:sp>
        <p:nvSpPr>
          <p:cNvPr id="54279" name="Rectangle 7"/>
          <p:cNvSpPr>
            <a:spLocks noGrp="1" noChangeArrowheads="1"/>
          </p:cNvSpPr>
          <p:nvPr>
            <p:ph type="body" sz="half" idx="2"/>
          </p:nvPr>
        </p:nvSpPr>
        <p:spPr>
          <a:xfrm>
            <a:off x="4427538" y="1700213"/>
            <a:ext cx="4465637" cy="5400675"/>
          </a:xfrm>
        </p:spPr>
        <p:txBody>
          <a:bodyPr/>
          <a:lstStyle/>
          <a:p>
            <a:pPr eaLnBrk="1" hangingPunct="1"/>
            <a:r>
              <a:rPr lang="es-ES" sz="2400" smtClean="0">
                <a:solidFill>
                  <a:srgbClr val="FFFF99"/>
                </a:solidFill>
                <a:effectLst/>
                <a:latin typeface="Arial" charset="0"/>
              </a:rPr>
              <a:t>Hacen posibles las reacciones, </a:t>
            </a:r>
            <a:r>
              <a:rPr lang="es-ES" sz="2400" b="1" smtClean="0">
                <a:solidFill>
                  <a:srgbClr val="FFFF99"/>
                </a:solidFill>
                <a:effectLst/>
                <a:latin typeface="Arial" charset="0"/>
              </a:rPr>
              <a:t>disminuyendo</a:t>
            </a:r>
            <a:r>
              <a:rPr lang="es-ES" sz="2400" smtClean="0">
                <a:solidFill>
                  <a:srgbClr val="FFFF99"/>
                </a:solidFill>
                <a:effectLst/>
                <a:latin typeface="Arial" charset="0"/>
              </a:rPr>
              <a:t> la cantidad de energía de activación que se necesita.</a:t>
            </a:r>
          </a:p>
          <a:p>
            <a:pPr eaLnBrk="1" hangingPunct="1"/>
            <a:r>
              <a:rPr lang="es-ES" sz="2400" smtClean="0">
                <a:solidFill>
                  <a:srgbClr val="FFFF99"/>
                </a:solidFill>
                <a:effectLst/>
                <a:latin typeface="Arial" charset="0"/>
              </a:rPr>
              <a:t>Controlan la velocidad a la que ocurre la reacción.</a:t>
            </a:r>
          </a:p>
          <a:p>
            <a:pPr eaLnBrk="1" hangingPunct="1"/>
            <a:r>
              <a:rPr lang="es-ES" sz="2400" smtClean="0">
                <a:solidFill>
                  <a:srgbClr val="FFFF99"/>
                </a:solidFill>
                <a:effectLst/>
                <a:latin typeface="Arial" charset="0"/>
              </a:rPr>
              <a:t>Permiten que las reacciones ocurran a unas temperaturas que no hagan daño al organismo.</a:t>
            </a:r>
          </a:p>
        </p:txBody>
      </p:sp>
      <p:pic>
        <p:nvPicPr>
          <p:cNvPr id="15364" name="Picture 9" descr="activationenergy1"/>
          <p:cNvPicPr>
            <a:picLocks noChangeAspect="1" noChangeArrowheads="1"/>
          </p:cNvPicPr>
          <p:nvPr/>
        </p:nvPicPr>
        <p:blipFill>
          <a:blip r:embed="rId2"/>
          <a:srcRect/>
          <a:stretch>
            <a:fillRect/>
          </a:stretch>
        </p:blipFill>
        <p:spPr bwMode="auto">
          <a:xfrm>
            <a:off x="34925" y="1916113"/>
            <a:ext cx="4329113" cy="4968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54279">
                                            <p:txEl>
                                              <p:pRg st="0" end="0"/>
                                            </p:txEl>
                                          </p:spTgt>
                                        </p:tgtEl>
                                        <p:attrNameLst>
                                          <p:attrName>style.opacity</p:attrName>
                                        </p:attrNameLst>
                                      </p:cBhvr>
                                      <p:to>
                                        <p:strVal val="0.25"/>
                                      </p:to>
                                    </p:set>
                                    <p:animEffect filter="image" prLst="opacity: 0.25">
                                      <p:cBhvr rctx="IE">
                                        <p:cTn id="7" dur="indefinite"/>
                                        <p:tgtEl>
                                          <p:spTgt spid="54279">
                                            <p:txEl>
                                              <p:pRg st="0" end="0"/>
                                            </p:txEl>
                                          </p:spTgt>
                                        </p:tgtEl>
                                      </p:cBhvr>
                                    </p:animEffect>
                                  </p:childTnLst>
                                </p:cTn>
                              </p:par>
                              <p:par>
                                <p:cTn id="8" presetID="9" presetClass="emph" presetSubtype="0" grpId="0" nodeType="withEffect">
                                  <p:stCondLst>
                                    <p:cond delay="0"/>
                                  </p:stCondLst>
                                  <p:childTnLst>
                                    <p:set>
                                      <p:cBhvr rctx="PPT">
                                        <p:cTn id="9" dur="indefinite"/>
                                        <p:tgtEl>
                                          <p:spTgt spid="54279">
                                            <p:txEl>
                                              <p:pRg st="1" end="1"/>
                                            </p:txEl>
                                          </p:spTgt>
                                        </p:tgtEl>
                                        <p:attrNameLst>
                                          <p:attrName>style.opacity</p:attrName>
                                        </p:attrNameLst>
                                      </p:cBhvr>
                                      <p:to>
                                        <p:strVal val="0.25"/>
                                      </p:to>
                                    </p:set>
                                    <p:animEffect filter="image" prLst="opacity: 0.25">
                                      <p:cBhvr rctx="IE">
                                        <p:cTn id="10" dur="indefinite"/>
                                        <p:tgtEl>
                                          <p:spTgt spid="54279">
                                            <p:txEl>
                                              <p:pRg st="1" end="1"/>
                                            </p:txEl>
                                          </p:spTgt>
                                        </p:tgtEl>
                                      </p:cBhvr>
                                    </p:animEffect>
                                  </p:childTnLst>
                                </p:cTn>
                              </p:par>
                              <p:par>
                                <p:cTn id="11" presetID="9" presetClass="emph" presetSubtype="0" grpId="0" nodeType="withEffect">
                                  <p:stCondLst>
                                    <p:cond delay="0"/>
                                  </p:stCondLst>
                                  <p:childTnLst>
                                    <p:set>
                                      <p:cBhvr rctx="PPT">
                                        <p:cTn id="12" dur="indefinite"/>
                                        <p:tgtEl>
                                          <p:spTgt spid="54279">
                                            <p:txEl>
                                              <p:pRg st="2" end="2"/>
                                            </p:txEl>
                                          </p:spTgt>
                                        </p:tgtEl>
                                        <p:attrNameLst>
                                          <p:attrName>style.opacity</p:attrName>
                                        </p:attrNameLst>
                                      </p:cBhvr>
                                      <p:to>
                                        <p:strVal val="0.25"/>
                                      </p:to>
                                    </p:set>
                                    <p:animEffect filter="image" prLst="opacity: 0.25">
                                      <p:cBhvr rctx="IE">
                                        <p:cTn id="13" dur="indefinite"/>
                                        <p:tgtEl>
                                          <p:spTgt spid="5427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mph" presetSubtype="0" grpId="1" nodeType="clickEffect">
                                  <p:stCondLst>
                                    <p:cond delay="0"/>
                                  </p:stCondLst>
                                  <p:endCondLst>
                                    <p:cond evt="onNext" delay="0">
                                      <p:tgtEl>
                                        <p:sldTgt/>
                                      </p:tgtEl>
                                    </p:cond>
                                  </p:endCondLst>
                                  <p:childTnLst>
                                    <p:set>
                                      <p:cBhvr rctx="PPT">
                                        <p:cTn id="17" dur="indefinite"/>
                                        <p:tgtEl>
                                          <p:spTgt spid="54279">
                                            <p:txEl>
                                              <p:pRg st="0" end="0"/>
                                            </p:txEl>
                                          </p:spTgt>
                                        </p:tgtEl>
                                        <p:attrNameLst>
                                          <p:attrName>style.opacity</p:attrName>
                                        </p:attrNameLst>
                                      </p:cBhvr>
                                      <p:to>
                                        <p:strVal val="1.0"/>
                                      </p:to>
                                    </p:set>
                                    <p:animEffect filter="image" prLst="opacity: 1.0">
                                      <p:cBhvr rctx="IE">
                                        <p:cTn id="18" dur="indefinite"/>
                                        <p:tgtEl>
                                          <p:spTgt spid="5427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mph" presetSubtype="0" grpId="1" nodeType="clickEffect">
                                  <p:stCondLst>
                                    <p:cond delay="0"/>
                                  </p:stCondLst>
                                  <p:endCondLst>
                                    <p:cond evt="onNext" delay="0">
                                      <p:tgtEl>
                                        <p:sldTgt/>
                                      </p:tgtEl>
                                    </p:cond>
                                  </p:endCondLst>
                                  <p:childTnLst>
                                    <p:set>
                                      <p:cBhvr rctx="PPT">
                                        <p:cTn id="22" dur="indefinite"/>
                                        <p:tgtEl>
                                          <p:spTgt spid="54279">
                                            <p:txEl>
                                              <p:pRg st="1" end="1"/>
                                            </p:txEl>
                                          </p:spTgt>
                                        </p:tgtEl>
                                        <p:attrNameLst>
                                          <p:attrName>style.opacity</p:attrName>
                                        </p:attrNameLst>
                                      </p:cBhvr>
                                      <p:to>
                                        <p:strVal val="1.0"/>
                                      </p:to>
                                    </p:set>
                                    <p:animEffect filter="image" prLst="opacity: 1.0">
                                      <p:cBhvr rctx="IE">
                                        <p:cTn id="23" dur="indefinite"/>
                                        <p:tgtEl>
                                          <p:spTgt spid="54279">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mph" presetSubtype="0" grpId="1" nodeType="clickEffect">
                                  <p:stCondLst>
                                    <p:cond delay="0"/>
                                  </p:stCondLst>
                                  <p:endCondLst>
                                    <p:cond evt="onNext" delay="0">
                                      <p:tgtEl>
                                        <p:sldTgt/>
                                      </p:tgtEl>
                                    </p:cond>
                                  </p:endCondLst>
                                  <p:childTnLst>
                                    <p:set>
                                      <p:cBhvr rctx="PPT">
                                        <p:cTn id="27" dur="indefinite"/>
                                        <p:tgtEl>
                                          <p:spTgt spid="54279">
                                            <p:txEl>
                                              <p:pRg st="2" end="2"/>
                                            </p:txEl>
                                          </p:spTgt>
                                        </p:tgtEl>
                                        <p:attrNameLst>
                                          <p:attrName>style.opacity</p:attrName>
                                        </p:attrNameLst>
                                      </p:cBhvr>
                                      <p:to>
                                        <p:strVal val="1.0"/>
                                      </p:to>
                                    </p:set>
                                    <p:animEffect filter="image" prLst="opacity: 1.0">
                                      <p:cBhvr rctx="IE">
                                        <p:cTn id="28" dur="indefinite"/>
                                        <p:tgtEl>
                                          <p:spTgt spid="542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9" grpId="0" build="allAtOnce"/>
      <p:bldP spid="54279" grpI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endParaRPr lang="es-ES"/>
          </a:p>
        </p:txBody>
      </p:sp>
      <p:sp>
        <p:nvSpPr>
          <p:cNvPr id="3" name="2 Marcador de contenido"/>
          <p:cNvSpPr>
            <a:spLocks noGrp="1"/>
          </p:cNvSpPr>
          <p:nvPr>
            <p:ph sz="half" idx="1"/>
          </p:nvPr>
        </p:nvSpPr>
        <p:spPr/>
        <p:txBody>
          <a:bodyPr/>
          <a:lstStyle/>
          <a:p>
            <a:pPr>
              <a:defRPr/>
            </a:pPr>
            <a:endParaRPr lang="es-ES"/>
          </a:p>
        </p:txBody>
      </p:sp>
      <p:sp>
        <p:nvSpPr>
          <p:cNvPr id="4" name="3 Marcador de texto"/>
          <p:cNvSpPr>
            <a:spLocks noGrp="1"/>
          </p:cNvSpPr>
          <p:nvPr>
            <p:ph type="body" sz="half" idx="2"/>
          </p:nvPr>
        </p:nvSpPr>
        <p:spPr/>
        <p:txBody>
          <a:bodyPr/>
          <a:lstStyle/>
          <a:p>
            <a:pPr>
              <a:defRPr/>
            </a:pPr>
            <a:endParaRPr lang="es-ES" dirty="0"/>
          </a:p>
        </p:txBody>
      </p:sp>
      <p:pic>
        <p:nvPicPr>
          <p:cNvPr id="16389" name="Picture 2"/>
          <p:cNvPicPr>
            <a:picLocks noChangeAspect="1" noChangeArrowheads="1"/>
          </p:cNvPicPr>
          <p:nvPr/>
        </p:nvPicPr>
        <p:blipFill>
          <a:blip r:embed="rId2"/>
          <a:srcRect l="10890" t="780" r="17245" b="32243"/>
          <a:stretch>
            <a:fillRect/>
          </a:stretch>
        </p:blipFill>
        <p:spPr bwMode="auto">
          <a:xfrm>
            <a:off x="180975" y="357188"/>
            <a:ext cx="8778875" cy="6143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7410" name="Picture 4" descr="ACTIVIDAD ENZIMATICA"/>
          <p:cNvPicPr>
            <a:picLocks noChangeAspect="1" noChangeArrowheads="1"/>
          </p:cNvPicPr>
          <p:nvPr/>
        </p:nvPicPr>
        <p:blipFill>
          <a:blip r:embed="rId2"/>
          <a:srcRect l="3542" t="4303" r="50790" b="3943"/>
          <a:stretch>
            <a:fillRect/>
          </a:stretch>
        </p:blipFill>
        <p:spPr bwMode="auto">
          <a:xfrm>
            <a:off x="0" y="1746250"/>
            <a:ext cx="4572000" cy="3482975"/>
          </a:xfrm>
          <a:prstGeom prst="rect">
            <a:avLst/>
          </a:prstGeom>
          <a:noFill/>
          <a:ln w="9525">
            <a:noFill/>
            <a:miter lim="800000"/>
            <a:headEnd/>
            <a:tailEnd/>
          </a:ln>
        </p:spPr>
      </p:pic>
      <p:sp>
        <p:nvSpPr>
          <p:cNvPr id="116741" name="Text Box 5"/>
          <p:cNvSpPr txBox="1">
            <a:spLocks noChangeArrowheads="1"/>
          </p:cNvSpPr>
          <p:nvPr/>
        </p:nvSpPr>
        <p:spPr bwMode="auto">
          <a:xfrm>
            <a:off x="158750" y="5508625"/>
            <a:ext cx="8840788" cy="579438"/>
          </a:xfrm>
          <a:prstGeom prst="rect">
            <a:avLst/>
          </a:prstGeom>
          <a:solidFill>
            <a:srgbClr val="FFFF99"/>
          </a:solidFill>
          <a:ln w="9525">
            <a:noFill/>
            <a:miter lim="800000"/>
            <a:headEnd/>
            <a:tailEnd/>
          </a:ln>
        </p:spPr>
        <p:txBody>
          <a:bodyPr wrap="none">
            <a:spAutoFit/>
          </a:bodyPr>
          <a:lstStyle/>
          <a:p>
            <a:pPr>
              <a:spcBef>
                <a:spcPct val="20000"/>
              </a:spcBef>
              <a:buClr>
                <a:schemeClr val="hlink"/>
              </a:buClr>
              <a:buSzPct val="60000"/>
              <a:buFont typeface="Wingdings" pitchFamily="2" charset="2"/>
              <a:buNone/>
            </a:pPr>
            <a:r>
              <a:rPr lang="es-ES" sz="3200" b="1">
                <a:solidFill>
                  <a:srgbClr val="000000"/>
                </a:solidFill>
                <a:latin typeface="Arial" charset="0"/>
              </a:rPr>
              <a:t>¿Cuántas enzimas habrán en un organismo?</a:t>
            </a:r>
            <a:endParaRPr lang="en-US" sz="3200" b="1">
              <a:solidFill>
                <a:srgbClr val="000000"/>
              </a:solidFill>
              <a:latin typeface="Arial" charset="0"/>
            </a:endParaRPr>
          </a:p>
        </p:txBody>
      </p:sp>
      <p:pic>
        <p:nvPicPr>
          <p:cNvPr id="116742" name="Picture 6" descr="ACTIVIDAD ENZIMATICA"/>
          <p:cNvPicPr>
            <a:picLocks noChangeAspect="1" noChangeArrowheads="1"/>
          </p:cNvPicPr>
          <p:nvPr/>
        </p:nvPicPr>
        <p:blipFill>
          <a:blip r:embed="rId2"/>
          <a:srcRect l="49210" t="4303" r="5121" b="3943"/>
          <a:stretch>
            <a:fillRect/>
          </a:stretch>
        </p:blipFill>
        <p:spPr bwMode="auto">
          <a:xfrm>
            <a:off x="4572000" y="1746250"/>
            <a:ext cx="4572000" cy="3482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67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67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1"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188913"/>
            <a:ext cx="8229600" cy="871537"/>
          </a:xfrm>
        </p:spPr>
        <p:txBody>
          <a:bodyPr/>
          <a:lstStyle/>
          <a:p>
            <a:pPr eaLnBrk="1" hangingPunct="1">
              <a:defRPr/>
            </a:pPr>
            <a:r>
              <a:rPr lang="es-ES" smtClean="0">
                <a:latin typeface="Arial" charset="0"/>
              </a:rPr>
              <a:t>Enzimas y sustratos</a:t>
            </a:r>
          </a:p>
        </p:txBody>
      </p:sp>
      <p:sp>
        <p:nvSpPr>
          <p:cNvPr id="57348" name="Rectangle 4"/>
          <p:cNvSpPr>
            <a:spLocks noGrp="1" noChangeArrowheads="1"/>
          </p:cNvSpPr>
          <p:nvPr>
            <p:ph type="body" sz="half" idx="1"/>
          </p:nvPr>
        </p:nvSpPr>
        <p:spPr>
          <a:xfrm>
            <a:off x="179388" y="1125538"/>
            <a:ext cx="8640762" cy="2735262"/>
          </a:xfrm>
        </p:spPr>
        <p:txBody>
          <a:bodyPr/>
          <a:lstStyle/>
          <a:p>
            <a:pPr eaLnBrk="1" hangingPunct="1">
              <a:lnSpc>
                <a:spcPct val="80000"/>
              </a:lnSpc>
              <a:defRPr/>
            </a:pPr>
            <a:r>
              <a:rPr lang="es-ES" sz="2400" smtClean="0">
                <a:latin typeface="Arial" charset="0"/>
              </a:rPr>
              <a:t>La sustancia sobre la cual actúa una enzima se conoce como </a:t>
            </a:r>
            <a:r>
              <a:rPr lang="es-ES" sz="2400" smtClean="0">
                <a:solidFill>
                  <a:srgbClr val="FFFF00"/>
                </a:solidFill>
                <a:latin typeface="Arial" charset="0"/>
              </a:rPr>
              <a:t>sustrato</a:t>
            </a:r>
            <a:r>
              <a:rPr lang="es-ES" sz="2400" smtClean="0">
                <a:latin typeface="Arial" charset="0"/>
              </a:rPr>
              <a:t>.</a:t>
            </a:r>
          </a:p>
          <a:p>
            <a:pPr lvl="1" eaLnBrk="1" hangingPunct="1">
              <a:lnSpc>
                <a:spcPct val="80000"/>
              </a:lnSpc>
              <a:defRPr/>
            </a:pPr>
            <a:r>
              <a:rPr lang="es-ES" sz="2000" smtClean="0">
                <a:solidFill>
                  <a:srgbClr val="FFFF99"/>
                </a:solidFill>
                <a:latin typeface="Arial" charset="0"/>
              </a:rPr>
              <a:t>El sustrato se convierte en uno o más productos nuevos.</a:t>
            </a:r>
          </a:p>
          <a:p>
            <a:pPr eaLnBrk="1" hangingPunct="1">
              <a:lnSpc>
                <a:spcPct val="80000"/>
              </a:lnSpc>
              <a:defRPr/>
            </a:pPr>
            <a:r>
              <a:rPr lang="es-ES" sz="2400" smtClean="0">
                <a:latin typeface="Arial" charset="0"/>
              </a:rPr>
              <a:t>Las enzimas son reutilizables y cada una puede catalizar de 100 a 30,000,000 de reacciones /min.</a:t>
            </a:r>
          </a:p>
          <a:p>
            <a:pPr eaLnBrk="1" hangingPunct="1">
              <a:lnSpc>
                <a:spcPct val="80000"/>
              </a:lnSpc>
              <a:defRPr/>
            </a:pPr>
            <a:r>
              <a:rPr lang="es-ES" sz="2400" smtClean="0">
                <a:latin typeface="Arial" charset="0"/>
              </a:rPr>
              <a:t>Pero, una enzima particular actúa solo sobre un sustrato específico.</a:t>
            </a:r>
          </a:p>
          <a:p>
            <a:pPr lvl="1" eaLnBrk="1" hangingPunct="1">
              <a:lnSpc>
                <a:spcPct val="80000"/>
              </a:lnSpc>
              <a:defRPr/>
            </a:pPr>
            <a:r>
              <a:rPr lang="es-ES" sz="2000" smtClean="0">
                <a:solidFill>
                  <a:srgbClr val="FFFF99"/>
                </a:solidFill>
                <a:latin typeface="Arial" charset="0"/>
              </a:rPr>
              <a:t>Cada enzima particular puede controlar solo un  tipo de reacción.</a:t>
            </a:r>
          </a:p>
        </p:txBody>
      </p:sp>
      <p:pic>
        <p:nvPicPr>
          <p:cNvPr id="18436" name="Picture 7" descr="enzyme"/>
          <p:cNvPicPr>
            <a:picLocks noChangeAspect="1" noChangeArrowheads="1"/>
          </p:cNvPicPr>
          <p:nvPr/>
        </p:nvPicPr>
        <p:blipFill>
          <a:blip r:embed="rId2"/>
          <a:srcRect l="60832" t="26683" r="3702" b="15932"/>
          <a:stretch>
            <a:fillRect/>
          </a:stretch>
        </p:blipFill>
        <p:spPr bwMode="auto">
          <a:xfrm>
            <a:off x="2124075" y="4076700"/>
            <a:ext cx="4895850" cy="2819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57348">
                                            <p:txEl>
                                              <p:pRg st="0" end="0"/>
                                            </p:txEl>
                                          </p:spTgt>
                                        </p:tgtEl>
                                        <p:attrNameLst>
                                          <p:attrName>style.opacity</p:attrName>
                                        </p:attrNameLst>
                                      </p:cBhvr>
                                      <p:to>
                                        <p:strVal val="0.25"/>
                                      </p:to>
                                    </p:set>
                                    <p:animEffect filter="image" prLst="opacity: 0.25">
                                      <p:cBhvr rctx="IE">
                                        <p:cTn id="7" dur="indefinite"/>
                                        <p:tgtEl>
                                          <p:spTgt spid="57348">
                                            <p:txEl>
                                              <p:pRg st="0" end="0"/>
                                            </p:txEl>
                                          </p:spTgt>
                                        </p:tgtEl>
                                      </p:cBhvr>
                                    </p:animEffect>
                                  </p:childTnLst>
                                </p:cTn>
                              </p:par>
                              <p:par>
                                <p:cTn id="8" presetID="9" presetClass="emph" presetSubtype="0" grpId="0" nodeType="withEffect">
                                  <p:stCondLst>
                                    <p:cond delay="0"/>
                                  </p:stCondLst>
                                  <p:childTnLst>
                                    <p:set>
                                      <p:cBhvr rctx="PPT">
                                        <p:cTn id="9" dur="indefinite"/>
                                        <p:tgtEl>
                                          <p:spTgt spid="57348">
                                            <p:txEl>
                                              <p:pRg st="1" end="1"/>
                                            </p:txEl>
                                          </p:spTgt>
                                        </p:tgtEl>
                                        <p:attrNameLst>
                                          <p:attrName>style.opacity</p:attrName>
                                        </p:attrNameLst>
                                      </p:cBhvr>
                                      <p:to>
                                        <p:strVal val="0.25"/>
                                      </p:to>
                                    </p:set>
                                    <p:animEffect filter="image" prLst="opacity: 0.25">
                                      <p:cBhvr rctx="IE">
                                        <p:cTn id="10" dur="indefinite"/>
                                        <p:tgtEl>
                                          <p:spTgt spid="57348">
                                            <p:txEl>
                                              <p:pRg st="1" end="1"/>
                                            </p:txEl>
                                          </p:spTgt>
                                        </p:tgtEl>
                                      </p:cBhvr>
                                    </p:animEffect>
                                  </p:childTnLst>
                                </p:cTn>
                              </p:par>
                              <p:par>
                                <p:cTn id="11" presetID="9" presetClass="emph" presetSubtype="0" grpId="0" nodeType="withEffect">
                                  <p:stCondLst>
                                    <p:cond delay="0"/>
                                  </p:stCondLst>
                                  <p:childTnLst>
                                    <p:set>
                                      <p:cBhvr rctx="PPT">
                                        <p:cTn id="12" dur="indefinite"/>
                                        <p:tgtEl>
                                          <p:spTgt spid="57348">
                                            <p:txEl>
                                              <p:pRg st="2" end="2"/>
                                            </p:txEl>
                                          </p:spTgt>
                                        </p:tgtEl>
                                        <p:attrNameLst>
                                          <p:attrName>style.opacity</p:attrName>
                                        </p:attrNameLst>
                                      </p:cBhvr>
                                      <p:to>
                                        <p:strVal val="0.25"/>
                                      </p:to>
                                    </p:set>
                                    <p:animEffect filter="image" prLst="opacity: 0.25">
                                      <p:cBhvr rctx="IE">
                                        <p:cTn id="13" dur="indefinite"/>
                                        <p:tgtEl>
                                          <p:spTgt spid="57348">
                                            <p:txEl>
                                              <p:pRg st="2" end="2"/>
                                            </p:txEl>
                                          </p:spTgt>
                                        </p:tgtEl>
                                      </p:cBhvr>
                                    </p:animEffect>
                                  </p:childTnLst>
                                </p:cTn>
                              </p:par>
                              <p:par>
                                <p:cTn id="14" presetID="9" presetClass="emph" presetSubtype="0" grpId="0" nodeType="withEffect">
                                  <p:stCondLst>
                                    <p:cond delay="0"/>
                                  </p:stCondLst>
                                  <p:childTnLst>
                                    <p:set>
                                      <p:cBhvr rctx="PPT">
                                        <p:cTn id="15" dur="indefinite"/>
                                        <p:tgtEl>
                                          <p:spTgt spid="57348">
                                            <p:txEl>
                                              <p:pRg st="3" end="3"/>
                                            </p:txEl>
                                          </p:spTgt>
                                        </p:tgtEl>
                                        <p:attrNameLst>
                                          <p:attrName>style.opacity</p:attrName>
                                        </p:attrNameLst>
                                      </p:cBhvr>
                                      <p:to>
                                        <p:strVal val="0.25"/>
                                      </p:to>
                                    </p:set>
                                    <p:animEffect filter="image" prLst="opacity: 0.25">
                                      <p:cBhvr rctx="IE">
                                        <p:cTn id="16" dur="indefinite"/>
                                        <p:tgtEl>
                                          <p:spTgt spid="57348">
                                            <p:txEl>
                                              <p:pRg st="3" end="3"/>
                                            </p:txEl>
                                          </p:spTgt>
                                        </p:tgtEl>
                                      </p:cBhvr>
                                    </p:animEffect>
                                  </p:childTnLst>
                                </p:cTn>
                              </p:par>
                              <p:par>
                                <p:cTn id="17" presetID="9" presetClass="emph" presetSubtype="0" grpId="0" nodeType="withEffect">
                                  <p:stCondLst>
                                    <p:cond delay="0"/>
                                  </p:stCondLst>
                                  <p:childTnLst>
                                    <p:set>
                                      <p:cBhvr rctx="PPT">
                                        <p:cTn id="18" dur="indefinite"/>
                                        <p:tgtEl>
                                          <p:spTgt spid="57348">
                                            <p:txEl>
                                              <p:pRg st="4" end="4"/>
                                            </p:txEl>
                                          </p:spTgt>
                                        </p:tgtEl>
                                        <p:attrNameLst>
                                          <p:attrName>style.opacity</p:attrName>
                                        </p:attrNameLst>
                                      </p:cBhvr>
                                      <p:to>
                                        <p:strVal val="0.25"/>
                                      </p:to>
                                    </p:set>
                                    <p:animEffect filter="image" prLst="opacity: 0.25">
                                      <p:cBhvr rctx="IE">
                                        <p:cTn id="19" dur="indefinite"/>
                                        <p:tgtEl>
                                          <p:spTgt spid="57348">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mph" presetSubtype="0" grpId="1" nodeType="clickEffect">
                                  <p:stCondLst>
                                    <p:cond delay="0"/>
                                  </p:stCondLst>
                                  <p:endCondLst>
                                    <p:cond evt="onNext" delay="0">
                                      <p:tgtEl>
                                        <p:sldTgt/>
                                      </p:tgtEl>
                                    </p:cond>
                                  </p:endCondLst>
                                  <p:childTnLst>
                                    <p:set>
                                      <p:cBhvr rctx="PPT">
                                        <p:cTn id="23" dur="indefinite"/>
                                        <p:tgtEl>
                                          <p:spTgt spid="57348">
                                            <p:txEl>
                                              <p:pRg st="0" end="0"/>
                                            </p:txEl>
                                          </p:spTgt>
                                        </p:tgtEl>
                                        <p:attrNameLst>
                                          <p:attrName>style.opacity</p:attrName>
                                        </p:attrNameLst>
                                      </p:cBhvr>
                                      <p:to>
                                        <p:strVal val="1.0"/>
                                      </p:to>
                                    </p:set>
                                    <p:animEffect filter="image" prLst="opacity: 1.0">
                                      <p:cBhvr rctx="IE">
                                        <p:cTn id="24" dur="indefinite"/>
                                        <p:tgtEl>
                                          <p:spTgt spid="57348">
                                            <p:txEl>
                                              <p:pRg st="0" end="0"/>
                                            </p:txEl>
                                          </p:spTgt>
                                        </p:tgtEl>
                                      </p:cBhvr>
                                    </p:animEffect>
                                  </p:childTnLst>
                                </p:cTn>
                              </p:par>
                              <p:par>
                                <p:cTn id="25" presetID="9" presetClass="emph" presetSubtype="0" grpId="1" nodeType="withEffect">
                                  <p:stCondLst>
                                    <p:cond delay="0"/>
                                  </p:stCondLst>
                                  <p:endCondLst>
                                    <p:cond evt="onNext" delay="0">
                                      <p:tgtEl>
                                        <p:sldTgt/>
                                      </p:tgtEl>
                                    </p:cond>
                                  </p:endCondLst>
                                  <p:childTnLst>
                                    <p:set>
                                      <p:cBhvr rctx="PPT">
                                        <p:cTn id="26" dur="indefinite"/>
                                        <p:tgtEl>
                                          <p:spTgt spid="57348">
                                            <p:txEl>
                                              <p:pRg st="1" end="1"/>
                                            </p:txEl>
                                          </p:spTgt>
                                        </p:tgtEl>
                                        <p:attrNameLst>
                                          <p:attrName>style.opacity</p:attrName>
                                        </p:attrNameLst>
                                      </p:cBhvr>
                                      <p:to>
                                        <p:strVal val="1.0"/>
                                      </p:to>
                                    </p:set>
                                    <p:animEffect filter="image" prLst="opacity: 1.0">
                                      <p:cBhvr rctx="IE">
                                        <p:cTn id="27" dur="indefinite"/>
                                        <p:tgtEl>
                                          <p:spTgt spid="57348">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mph" presetSubtype="0" grpId="1" nodeType="clickEffect">
                                  <p:stCondLst>
                                    <p:cond delay="0"/>
                                  </p:stCondLst>
                                  <p:endCondLst>
                                    <p:cond evt="onNext" delay="0">
                                      <p:tgtEl>
                                        <p:sldTgt/>
                                      </p:tgtEl>
                                    </p:cond>
                                  </p:endCondLst>
                                  <p:childTnLst>
                                    <p:set>
                                      <p:cBhvr rctx="PPT">
                                        <p:cTn id="31" dur="indefinite"/>
                                        <p:tgtEl>
                                          <p:spTgt spid="57348">
                                            <p:txEl>
                                              <p:pRg st="2" end="2"/>
                                            </p:txEl>
                                          </p:spTgt>
                                        </p:tgtEl>
                                        <p:attrNameLst>
                                          <p:attrName>style.opacity</p:attrName>
                                        </p:attrNameLst>
                                      </p:cBhvr>
                                      <p:to>
                                        <p:strVal val="1.0"/>
                                      </p:to>
                                    </p:set>
                                    <p:animEffect filter="image" prLst="opacity: 1.0">
                                      <p:cBhvr rctx="IE">
                                        <p:cTn id="32" dur="indefinite"/>
                                        <p:tgtEl>
                                          <p:spTgt spid="57348">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mph" presetSubtype="0" grpId="1" nodeType="clickEffect">
                                  <p:stCondLst>
                                    <p:cond delay="0"/>
                                  </p:stCondLst>
                                  <p:endCondLst>
                                    <p:cond evt="onNext" delay="0">
                                      <p:tgtEl>
                                        <p:sldTgt/>
                                      </p:tgtEl>
                                    </p:cond>
                                  </p:endCondLst>
                                  <p:childTnLst>
                                    <p:set>
                                      <p:cBhvr rctx="PPT">
                                        <p:cTn id="36" dur="indefinite"/>
                                        <p:tgtEl>
                                          <p:spTgt spid="57348">
                                            <p:txEl>
                                              <p:pRg st="3" end="3"/>
                                            </p:txEl>
                                          </p:spTgt>
                                        </p:tgtEl>
                                        <p:attrNameLst>
                                          <p:attrName>style.opacity</p:attrName>
                                        </p:attrNameLst>
                                      </p:cBhvr>
                                      <p:to>
                                        <p:strVal val="1.0"/>
                                      </p:to>
                                    </p:set>
                                    <p:animEffect filter="image" prLst="opacity: 1.0">
                                      <p:cBhvr rctx="IE">
                                        <p:cTn id="37" dur="indefinite"/>
                                        <p:tgtEl>
                                          <p:spTgt spid="57348">
                                            <p:txEl>
                                              <p:pRg st="3" end="3"/>
                                            </p:txEl>
                                          </p:spTgt>
                                        </p:tgtEl>
                                      </p:cBhvr>
                                    </p:animEffect>
                                  </p:childTnLst>
                                </p:cTn>
                              </p:par>
                              <p:par>
                                <p:cTn id="38" presetID="9" presetClass="emph" presetSubtype="0" grpId="1" nodeType="withEffect">
                                  <p:stCondLst>
                                    <p:cond delay="0"/>
                                  </p:stCondLst>
                                  <p:endCondLst>
                                    <p:cond evt="onNext" delay="0">
                                      <p:tgtEl>
                                        <p:sldTgt/>
                                      </p:tgtEl>
                                    </p:cond>
                                  </p:endCondLst>
                                  <p:childTnLst>
                                    <p:set>
                                      <p:cBhvr rctx="PPT">
                                        <p:cTn id="39" dur="indefinite"/>
                                        <p:tgtEl>
                                          <p:spTgt spid="57348">
                                            <p:txEl>
                                              <p:pRg st="4" end="4"/>
                                            </p:txEl>
                                          </p:spTgt>
                                        </p:tgtEl>
                                        <p:attrNameLst>
                                          <p:attrName>style.opacity</p:attrName>
                                        </p:attrNameLst>
                                      </p:cBhvr>
                                      <p:to>
                                        <p:strVal val="1.0"/>
                                      </p:to>
                                    </p:set>
                                    <p:animEffect filter="image" prLst="opacity: 1.0">
                                      <p:cBhvr rctx="IE">
                                        <p:cTn id="40" dur="indefinite"/>
                                        <p:tgtEl>
                                          <p:spTgt spid="5734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build="allAtOnce"/>
      <p:bldP spid="57348" grpI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3" name="Picture 5" descr="enzymeanimation3"/>
          <p:cNvPicPr>
            <a:picLocks noChangeAspect="1" noChangeArrowheads="1" noCrop="1"/>
          </p:cNvPicPr>
          <p:nvPr/>
        </p:nvPicPr>
        <p:blipFill>
          <a:blip r:embed="rId2"/>
          <a:srcRect/>
          <a:stretch>
            <a:fillRect/>
          </a:stretch>
        </p:blipFill>
        <p:spPr bwMode="auto">
          <a:xfrm>
            <a:off x="0" y="1314450"/>
            <a:ext cx="9051925" cy="5114925"/>
          </a:xfrm>
          <a:prstGeom prst="rect">
            <a:avLst/>
          </a:prstGeom>
          <a:noFill/>
          <a:ln w="9525">
            <a:noFill/>
            <a:miter lim="800000"/>
            <a:headEnd/>
            <a:tailEnd/>
          </a:ln>
        </p:spPr>
      </p:pic>
      <p:sp>
        <p:nvSpPr>
          <p:cNvPr id="19459" name="Text Box 6"/>
          <p:cNvSpPr txBox="1">
            <a:spLocks noChangeArrowheads="1"/>
          </p:cNvSpPr>
          <p:nvPr/>
        </p:nvSpPr>
        <p:spPr bwMode="auto">
          <a:xfrm>
            <a:off x="1763713" y="692150"/>
            <a:ext cx="5976937" cy="708025"/>
          </a:xfrm>
          <a:prstGeom prst="rect">
            <a:avLst/>
          </a:prstGeom>
          <a:noFill/>
          <a:ln w="9525">
            <a:noFill/>
            <a:miter lim="800000"/>
            <a:headEnd/>
            <a:tailEnd/>
          </a:ln>
        </p:spPr>
        <p:txBody>
          <a:bodyPr>
            <a:spAutoFit/>
          </a:bodyPr>
          <a:lstStyle/>
          <a:p>
            <a:pPr>
              <a:spcBef>
                <a:spcPct val="50000"/>
              </a:spcBef>
            </a:pPr>
            <a:r>
              <a:rPr lang="es-EC" sz="4000" b="1">
                <a:latin typeface="Arial" charset="0"/>
              </a:rPr>
              <a:t>Reacción catabólica</a:t>
            </a:r>
            <a:endParaRPr lang="es-ES" sz="4000" b="1">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95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9" name="Picture 5" descr="enzymeanimation"/>
          <p:cNvPicPr>
            <a:picLocks noChangeAspect="1" noChangeArrowheads="1" noCrop="1"/>
          </p:cNvPicPr>
          <p:nvPr/>
        </p:nvPicPr>
        <p:blipFill>
          <a:blip r:embed="rId2"/>
          <a:srcRect/>
          <a:stretch>
            <a:fillRect/>
          </a:stretch>
        </p:blipFill>
        <p:spPr bwMode="auto">
          <a:xfrm>
            <a:off x="288925" y="1171575"/>
            <a:ext cx="8604250" cy="5735638"/>
          </a:xfrm>
          <a:prstGeom prst="rect">
            <a:avLst/>
          </a:prstGeom>
          <a:noFill/>
          <a:ln w="9525">
            <a:noFill/>
            <a:miter lim="800000"/>
            <a:headEnd/>
            <a:tailEnd/>
          </a:ln>
        </p:spPr>
      </p:pic>
      <p:sp>
        <p:nvSpPr>
          <p:cNvPr id="20483" name="Text Box 6"/>
          <p:cNvSpPr txBox="1">
            <a:spLocks noChangeArrowheads="1"/>
          </p:cNvSpPr>
          <p:nvPr/>
        </p:nvSpPr>
        <p:spPr bwMode="auto">
          <a:xfrm>
            <a:off x="1692275" y="476250"/>
            <a:ext cx="5976938" cy="701675"/>
          </a:xfrm>
          <a:prstGeom prst="rect">
            <a:avLst/>
          </a:prstGeom>
          <a:noFill/>
          <a:ln w="9525">
            <a:noFill/>
            <a:miter lim="800000"/>
            <a:headEnd/>
            <a:tailEnd/>
          </a:ln>
        </p:spPr>
        <p:txBody>
          <a:bodyPr>
            <a:spAutoFit/>
          </a:bodyPr>
          <a:lstStyle/>
          <a:p>
            <a:pPr>
              <a:spcBef>
                <a:spcPct val="50000"/>
              </a:spcBef>
            </a:pPr>
            <a:r>
              <a:rPr lang="es-EC" sz="4000" b="1">
                <a:latin typeface="Arial" charset="0"/>
              </a:rPr>
              <a:t>Reacción anabólica</a:t>
            </a:r>
            <a:endParaRPr lang="es-ES" sz="4000" b="1">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36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971550" y="349250"/>
            <a:ext cx="7931150" cy="1350963"/>
          </a:xfrm>
        </p:spPr>
        <p:txBody>
          <a:bodyPr/>
          <a:lstStyle/>
          <a:p>
            <a:pPr eaLnBrk="1" hangingPunct="1">
              <a:defRPr/>
            </a:pPr>
            <a:r>
              <a:rPr lang="es-ES" smtClean="0">
                <a:latin typeface="Arial" charset="0"/>
              </a:rPr>
              <a:t>Enzimas y coenzimas</a:t>
            </a:r>
          </a:p>
        </p:txBody>
      </p:sp>
      <p:sp>
        <p:nvSpPr>
          <p:cNvPr id="59399" name="Rectangle 7"/>
          <p:cNvSpPr>
            <a:spLocks noGrp="1" noChangeArrowheads="1"/>
          </p:cNvSpPr>
          <p:nvPr>
            <p:ph type="body" sz="half" idx="2"/>
          </p:nvPr>
        </p:nvSpPr>
        <p:spPr>
          <a:xfrm>
            <a:off x="755650" y="1844675"/>
            <a:ext cx="8137525" cy="4824413"/>
          </a:xfrm>
        </p:spPr>
        <p:txBody>
          <a:bodyPr/>
          <a:lstStyle/>
          <a:p>
            <a:pPr eaLnBrk="1" hangingPunct="1">
              <a:lnSpc>
                <a:spcPct val="90000"/>
              </a:lnSpc>
              <a:defRPr/>
            </a:pPr>
            <a:r>
              <a:rPr lang="es-ES" sz="2400" smtClean="0">
                <a:latin typeface="Arial" charset="0"/>
              </a:rPr>
              <a:t>Una enzima recibe el nombre del sustrato sobre el cual actúa.</a:t>
            </a:r>
          </a:p>
          <a:p>
            <a:pPr lvl="1" eaLnBrk="1" hangingPunct="1">
              <a:lnSpc>
                <a:spcPct val="90000"/>
              </a:lnSpc>
              <a:defRPr/>
            </a:pPr>
            <a:r>
              <a:rPr lang="es-ES" sz="2400" smtClean="0">
                <a:solidFill>
                  <a:srgbClr val="FFFF99"/>
                </a:solidFill>
                <a:latin typeface="Arial" charset="0"/>
              </a:rPr>
              <a:t>A una parte del nombre del sustrato se le añade el sufijo </a:t>
            </a:r>
            <a:r>
              <a:rPr lang="es-ES" sz="2400" b="1" i="1" smtClean="0">
                <a:effectLst/>
                <a:latin typeface="Arial" charset="0"/>
              </a:rPr>
              <a:t>–asa</a:t>
            </a:r>
            <a:r>
              <a:rPr lang="es-ES" sz="2400" smtClean="0">
                <a:latin typeface="Arial" charset="0"/>
              </a:rPr>
              <a:t>. </a:t>
            </a:r>
            <a:r>
              <a:rPr lang="es-ES" sz="2400" smtClean="0">
                <a:solidFill>
                  <a:srgbClr val="FFCC00"/>
                </a:solidFill>
                <a:latin typeface="Arial" charset="0"/>
              </a:rPr>
              <a:t>¿Cuál será el sustrato de una proteasa?</a:t>
            </a:r>
          </a:p>
          <a:p>
            <a:pPr eaLnBrk="1" hangingPunct="1">
              <a:lnSpc>
                <a:spcPct val="90000"/>
              </a:lnSpc>
              <a:defRPr/>
            </a:pPr>
            <a:r>
              <a:rPr lang="es-ES" sz="2400" smtClean="0">
                <a:latin typeface="Arial" charset="0"/>
              </a:rPr>
              <a:t>En algunas reacciones, pequeñas moléculas, llamadas </a:t>
            </a:r>
            <a:r>
              <a:rPr lang="es-ES" sz="2400" b="1" smtClean="0">
                <a:latin typeface="Arial" charset="0"/>
              </a:rPr>
              <a:t>coenzimas</a:t>
            </a:r>
            <a:r>
              <a:rPr lang="es-ES" sz="2400" smtClean="0">
                <a:latin typeface="Arial" charset="0"/>
              </a:rPr>
              <a:t>, se unen a las enzimas para </a:t>
            </a:r>
            <a:r>
              <a:rPr lang="es-ES" sz="2400" u="sng" smtClean="0">
                <a:latin typeface="Arial" charset="0"/>
              </a:rPr>
              <a:t>controlar</a:t>
            </a:r>
            <a:r>
              <a:rPr lang="es-ES" sz="2400" smtClean="0">
                <a:latin typeface="Arial" charset="0"/>
              </a:rPr>
              <a:t> las reacciones.</a:t>
            </a:r>
          </a:p>
          <a:p>
            <a:pPr lvl="1" eaLnBrk="1" hangingPunct="1">
              <a:lnSpc>
                <a:spcPct val="90000"/>
              </a:lnSpc>
              <a:defRPr/>
            </a:pPr>
            <a:r>
              <a:rPr lang="es-ES" sz="2400" smtClean="0">
                <a:solidFill>
                  <a:srgbClr val="FFFF99"/>
                </a:solidFill>
                <a:latin typeface="Arial" charset="0"/>
              </a:rPr>
              <a:t>Las coenzimas no son proteínas y no sufren cambios durante las reacciones.</a:t>
            </a:r>
          </a:p>
          <a:p>
            <a:pPr lvl="1" eaLnBrk="1" hangingPunct="1">
              <a:lnSpc>
                <a:spcPct val="90000"/>
              </a:lnSpc>
              <a:defRPr/>
            </a:pPr>
            <a:r>
              <a:rPr lang="es-ES" sz="2400" smtClean="0">
                <a:solidFill>
                  <a:srgbClr val="FFFF99"/>
                </a:solidFill>
                <a:latin typeface="Arial" charset="0"/>
              </a:rPr>
              <a:t>Algunas </a:t>
            </a:r>
            <a:r>
              <a:rPr lang="es-ES" sz="2400" b="1" smtClean="0">
                <a:effectLst/>
                <a:latin typeface="Arial" charset="0"/>
              </a:rPr>
              <a:t>vitaminas</a:t>
            </a:r>
            <a:r>
              <a:rPr lang="es-ES" sz="2400" smtClean="0">
                <a:solidFill>
                  <a:srgbClr val="FFFF99"/>
                </a:solidFill>
                <a:latin typeface="Arial" charset="0"/>
              </a:rPr>
              <a:t> son coenzimas. </a:t>
            </a:r>
            <a:r>
              <a:rPr lang="es-ES" sz="2400" b="1" smtClean="0">
                <a:effectLst/>
                <a:latin typeface="Arial" charset="0"/>
              </a:rPr>
              <a:t>B1, B2, B6, K</a:t>
            </a:r>
            <a:r>
              <a:rPr lang="es-ES" sz="2400" smtClean="0">
                <a:solidFill>
                  <a:srgbClr val="FFFF99"/>
                </a:solidFill>
                <a:latin typeface="Arial" charset="0"/>
              </a:rPr>
              <a:t>.</a:t>
            </a:r>
          </a:p>
          <a:p>
            <a:pPr lvl="1" eaLnBrk="1" hangingPunct="1">
              <a:lnSpc>
                <a:spcPct val="90000"/>
              </a:lnSpc>
              <a:defRPr/>
            </a:pPr>
            <a:r>
              <a:rPr lang="es-ES" sz="2400" smtClean="0">
                <a:solidFill>
                  <a:srgbClr val="FFFF99"/>
                </a:solidFill>
                <a:latin typeface="Arial" charset="0"/>
              </a:rPr>
              <a:t>Una reacción no ocurrirá si la coenzima no está presente.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3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3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939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93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9"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s-ES" sz="3000" smtClean="0">
                <a:effectLst/>
                <a:latin typeface="Arial" charset="0"/>
              </a:rPr>
              <a:t>LAS REACCIONES CELULARES BÁSICAS</a:t>
            </a:r>
          </a:p>
        </p:txBody>
      </p:sp>
      <p:sp>
        <p:nvSpPr>
          <p:cNvPr id="5127" name="Rectangle 7"/>
          <p:cNvSpPr>
            <a:spLocks noGrp="1" noChangeArrowheads="1"/>
          </p:cNvSpPr>
          <p:nvPr>
            <p:ph type="body" sz="half" idx="1"/>
          </p:nvPr>
        </p:nvSpPr>
        <p:spPr>
          <a:xfrm>
            <a:off x="673100" y="1817688"/>
            <a:ext cx="7859713" cy="3916362"/>
          </a:xfrm>
        </p:spPr>
        <p:txBody>
          <a:bodyPr/>
          <a:lstStyle/>
          <a:p>
            <a:pPr eaLnBrk="1" hangingPunct="1"/>
            <a:r>
              <a:rPr lang="es-ES" sz="2800" smtClean="0">
                <a:effectLst/>
                <a:latin typeface="Arial" charset="0"/>
              </a:rPr>
              <a:t>Todas las células llevan a cabo funciones vitales:</a:t>
            </a:r>
          </a:p>
          <a:p>
            <a:pPr lvl="1" eaLnBrk="1" hangingPunct="1"/>
            <a:r>
              <a:rPr lang="es-ES" sz="2400" smtClean="0">
                <a:effectLst/>
                <a:latin typeface="Arial" charset="0"/>
              </a:rPr>
              <a:t>Ingestión de nutrientes</a:t>
            </a:r>
          </a:p>
          <a:p>
            <a:pPr lvl="1" eaLnBrk="1" hangingPunct="1"/>
            <a:r>
              <a:rPr lang="es-ES" sz="2400" smtClean="0">
                <a:effectLst/>
                <a:latin typeface="Arial" charset="0"/>
              </a:rPr>
              <a:t>Eliminación de desperdicios</a:t>
            </a:r>
          </a:p>
          <a:p>
            <a:pPr lvl="1" eaLnBrk="1" hangingPunct="1"/>
            <a:r>
              <a:rPr lang="es-ES" sz="2400" smtClean="0">
                <a:effectLst/>
                <a:latin typeface="Arial" charset="0"/>
              </a:rPr>
              <a:t>Crecimiento</a:t>
            </a:r>
          </a:p>
          <a:p>
            <a:pPr lvl="1" eaLnBrk="1" hangingPunct="1"/>
            <a:r>
              <a:rPr lang="es-ES" sz="2400" smtClean="0">
                <a:effectLst/>
                <a:latin typeface="Arial" charset="0"/>
              </a:rPr>
              <a:t>Reproducción</a:t>
            </a:r>
          </a:p>
          <a:p>
            <a:pPr eaLnBrk="1" hangingPunct="1"/>
            <a:r>
              <a:rPr lang="es-ES" sz="2800" smtClean="0">
                <a:effectLst/>
                <a:latin typeface="Arial" charset="0"/>
              </a:rPr>
              <a:t>Las células obtienen del alimento la energía para cada una de estas funciones básicas.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188913"/>
            <a:ext cx="8229600" cy="647700"/>
          </a:xfrm>
        </p:spPr>
        <p:txBody>
          <a:bodyPr/>
          <a:lstStyle/>
          <a:p>
            <a:pPr eaLnBrk="1" hangingPunct="1">
              <a:defRPr/>
            </a:pPr>
            <a:r>
              <a:rPr lang="es-ES" sz="4000" smtClean="0">
                <a:latin typeface="Arial" charset="0"/>
              </a:rPr>
              <a:t>Los modelos de enzimas</a:t>
            </a:r>
          </a:p>
        </p:txBody>
      </p:sp>
      <p:sp>
        <p:nvSpPr>
          <p:cNvPr id="62468" name="Rectangle 4"/>
          <p:cNvSpPr>
            <a:spLocks noGrp="1" noChangeArrowheads="1"/>
          </p:cNvSpPr>
          <p:nvPr>
            <p:ph type="body" sz="half" idx="1"/>
          </p:nvPr>
        </p:nvSpPr>
        <p:spPr>
          <a:xfrm>
            <a:off x="457200" y="836613"/>
            <a:ext cx="8229600" cy="2447925"/>
          </a:xfrm>
        </p:spPr>
        <p:txBody>
          <a:bodyPr/>
          <a:lstStyle/>
          <a:p>
            <a:pPr eaLnBrk="1" hangingPunct="1">
              <a:spcBef>
                <a:spcPct val="40000"/>
              </a:spcBef>
              <a:defRPr/>
            </a:pPr>
            <a:r>
              <a:rPr lang="es-ES" sz="2400" smtClean="0">
                <a:latin typeface="Arial" charset="0"/>
              </a:rPr>
              <a:t>La estructura de una enzima determinan la reacción que puede catalizar.</a:t>
            </a:r>
          </a:p>
          <a:p>
            <a:pPr eaLnBrk="1" hangingPunct="1">
              <a:spcBef>
                <a:spcPct val="40000"/>
              </a:spcBef>
              <a:defRPr/>
            </a:pPr>
            <a:r>
              <a:rPr lang="es-ES" sz="2400" smtClean="0">
                <a:latin typeface="Arial" charset="0"/>
              </a:rPr>
              <a:t>La enzima se une al </a:t>
            </a:r>
            <a:r>
              <a:rPr lang="es-ES" sz="2400" b="1" smtClean="0">
                <a:effectLst/>
                <a:latin typeface="Arial" charset="0"/>
              </a:rPr>
              <a:t>sustrato (S)</a:t>
            </a:r>
            <a:r>
              <a:rPr lang="es-ES" sz="2400" smtClean="0">
                <a:latin typeface="Arial" charset="0"/>
              </a:rPr>
              <a:t> mediante el </a:t>
            </a:r>
            <a:r>
              <a:rPr lang="es-ES" sz="2400" smtClean="0">
                <a:effectLst/>
                <a:latin typeface="Arial" charset="0"/>
              </a:rPr>
              <a:t>sitio activo</a:t>
            </a:r>
            <a:r>
              <a:rPr lang="es-ES" sz="2400" smtClean="0">
                <a:latin typeface="Arial" charset="0"/>
              </a:rPr>
              <a:t>, para formar un complejo enzima-sustrato</a:t>
            </a:r>
            <a:r>
              <a:rPr lang="es-ES" sz="2400" smtClean="0">
                <a:solidFill>
                  <a:srgbClr val="FF6600"/>
                </a:solidFill>
                <a:latin typeface="Arial" charset="0"/>
              </a:rPr>
              <a:t> </a:t>
            </a:r>
            <a:r>
              <a:rPr lang="es-ES" sz="2400" smtClean="0">
                <a:latin typeface="Arial" charset="0"/>
              </a:rPr>
              <a:t>o</a:t>
            </a:r>
            <a:r>
              <a:rPr lang="es-ES" sz="2400" smtClean="0">
                <a:solidFill>
                  <a:srgbClr val="FF6600"/>
                </a:solidFill>
                <a:latin typeface="Arial" charset="0"/>
              </a:rPr>
              <a:t> </a:t>
            </a:r>
            <a:r>
              <a:rPr lang="es-ES" sz="2400" smtClean="0">
                <a:latin typeface="Arial" charset="0"/>
              </a:rPr>
              <a:t>E-S.</a:t>
            </a:r>
          </a:p>
          <a:p>
            <a:pPr eaLnBrk="1" hangingPunct="1">
              <a:spcBef>
                <a:spcPct val="40000"/>
              </a:spcBef>
              <a:defRPr/>
            </a:pPr>
            <a:r>
              <a:rPr lang="es-ES" sz="2400" smtClean="0">
                <a:latin typeface="Arial" charset="0"/>
              </a:rPr>
              <a:t>En el </a:t>
            </a:r>
            <a:r>
              <a:rPr lang="es-ES" sz="2400" b="1" smtClean="0">
                <a:solidFill>
                  <a:srgbClr val="FFFF00"/>
                </a:solidFill>
                <a:effectLst/>
                <a:latin typeface="Arial" charset="0"/>
              </a:rPr>
              <a:t>sitio activo</a:t>
            </a:r>
            <a:r>
              <a:rPr lang="es-ES" sz="2400" smtClean="0">
                <a:latin typeface="Arial" charset="0"/>
              </a:rPr>
              <a:t>, la enzima y el sustrato se ajustan perfectamente.</a:t>
            </a:r>
          </a:p>
        </p:txBody>
      </p:sp>
      <p:pic>
        <p:nvPicPr>
          <p:cNvPr id="62474" name="Picture 10" descr="enzyme"/>
          <p:cNvPicPr>
            <a:picLocks noChangeAspect="1" noChangeArrowheads="1"/>
          </p:cNvPicPr>
          <p:nvPr/>
        </p:nvPicPr>
        <p:blipFill>
          <a:blip r:embed="rId2"/>
          <a:srcRect t="7339" b="7744"/>
          <a:stretch>
            <a:fillRect/>
          </a:stretch>
        </p:blipFill>
        <p:spPr bwMode="auto">
          <a:xfrm>
            <a:off x="323850" y="3429000"/>
            <a:ext cx="8424863" cy="3479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6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246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46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4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8"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22" name="Rectangle 10"/>
          <p:cNvSpPr>
            <a:spLocks noGrp="1" noChangeArrowheads="1"/>
          </p:cNvSpPr>
          <p:nvPr>
            <p:ph type="body" sz="half" idx="1"/>
          </p:nvPr>
        </p:nvSpPr>
        <p:spPr>
          <a:xfrm>
            <a:off x="4710113" y="1346200"/>
            <a:ext cx="4038600" cy="4530725"/>
          </a:xfrm>
        </p:spPr>
        <p:txBody>
          <a:bodyPr/>
          <a:lstStyle/>
          <a:p>
            <a:pPr eaLnBrk="1" hangingPunct="1">
              <a:buFont typeface="Wingdings" pitchFamily="2" charset="2"/>
              <a:buNone/>
            </a:pPr>
            <a:r>
              <a:rPr lang="es-ES" sz="2400" smtClean="0">
                <a:effectLst/>
                <a:latin typeface="Arial" charset="0"/>
              </a:rPr>
              <a:t>B. Modelo del ajuste inducido.</a:t>
            </a:r>
          </a:p>
        </p:txBody>
      </p:sp>
      <p:sp>
        <p:nvSpPr>
          <p:cNvPr id="64519" name="Rectangle 7"/>
          <p:cNvSpPr>
            <a:spLocks noGrp="1" noChangeArrowheads="1"/>
          </p:cNvSpPr>
          <p:nvPr>
            <p:ph type="body" sz="half" idx="2"/>
          </p:nvPr>
        </p:nvSpPr>
        <p:spPr>
          <a:xfrm>
            <a:off x="388938" y="1346200"/>
            <a:ext cx="4038600" cy="4530725"/>
          </a:xfrm>
        </p:spPr>
        <p:txBody>
          <a:bodyPr/>
          <a:lstStyle/>
          <a:p>
            <a:pPr marL="533400" indent="-533400" eaLnBrk="1" hangingPunct="1">
              <a:buFont typeface="Wingdings" pitchFamily="2" charset="2"/>
              <a:buNone/>
              <a:defRPr/>
            </a:pPr>
            <a:r>
              <a:rPr lang="es-ES" sz="2400" smtClean="0">
                <a:latin typeface="Arial" charset="0"/>
              </a:rPr>
              <a:t>A. Modelo de la llave y la cerradura.</a:t>
            </a:r>
          </a:p>
        </p:txBody>
      </p:sp>
      <p:sp>
        <p:nvSpPr>
          <p:cNvPr id="64520" name="Rectangle 8"/>
          <p:cNvSpPr>
            <a:spLocks noChangeArrowheads="1"/>
          </p:cNvSpPr>
          <p:nvPr/>
        </p:nvSpPr>
        <p:spPr bwMode="auto">
          <a:xfrm>
            <a:off x="446088" y="260350"/>
            <a:ext cx="8229600" cy="855663"/>
          </a:xfrm>
          <a:prstGeom prst="rect">
            <a:avLst/>
          </a:prstGeom>
          <a:noFill/>
          <a:ln w="9525">
            <a:noFill/>
            <a:miter lim="800000"/>
            <a:headEnd/>
            <a:tailEnd/>
          </a:ln>
          <a:effectLst/>
        </p:spPr>
        <p:txBody>
          <a:bodyPr anchor="ctr"/>
          <a:lstStyle/>
          <a:p>
            <a:pPr algn="ctr">
              <a:defRPr/>
            </a:pPr>
            <a:r>
              <a:rPr lang="es-ES" sz="4400" b="1">
                <a:solidFill>
                  <a:schemeClr val="tx2"/>
                </a:solidFill>
                <a:effectLst>
                  <a:outerShdw blurRad="38100" dist="38100" dir="2700000" algn="tl">
                    <a:srgbClr val="000000"/>
                  </a:outerShdw>
                </a:effectLst>
                <a:latin typeface="Arial" charset="0"/>
              </a:rPr>
              <a:t>Los modelos de enzimas</a:t>
            </a:r>
          </a:p>
        </p:txBody>
      </p:sp>
      <p:pic>
        <p:nvPicPr>
          <p:cNvPr id="64523" name="Picture 11" descr="enzymerxn"/>
          <p:cNvPicPr>
            <a:picLocks noChangeAspect="1" noChangeArrowheads="1"/>
          </p:cNvPicPr>
          <p:nvPr/>
        </p:nvPicPr>
        <p:blipFill>
          <a:blip r:embed="rId2"/>
          <a:srcRect t="14143"/>
          <a:stretch>
            <a:fillRect/>
          </a:stretch>
        </p:blipFill>
        <p:spPr bwMode="auto">
          <a:xfrm>
            <a:off x="250825" y="2152650"/>
            <a:ext cx="8642350" cy="4660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lt">
                                    <p:tmPct val="10000"/>
                                  </p:iterate>
                                  <p:childTnLst>
                                    <p:set>
                                      <p:cBhvr>
                                        <p:cTn id="6" dur="1" fill="hold">
                                          <p:stCondLst>
                                            <p:cond delay="0"/>
                                          </p:stCondLst>
                                        </p:cTn>
                                        <p:tgtEl>
                                          <p:spTgt spid="64519">
                                            <p:txEl>
                                              <p:pRg st="0" end="0"/>
                                            </p:txEl>
                                          </p:spTgt>
                                        </p:tgtEl>
                                        <p:attrNameLst>
                                          <p:attrName>style.visibility</p:attrName>
                                        </p:attrNameLst>
                                      </p:cBhvr>
                                      <p:to>
                                        <p:strVal val="visible"/>
                                      </p:to>
                                    </p:set>
                                    <p:animEffect transition="in" filter="fade">
                                      <p:cBhvr>
                                        <p:cTn id="7" dur="500">
                                          <p:stCondLst>
                                            <p:cond delay="0"/>
                                          </p:stCondLst>
                                        </p:cTn>
                                        <p:tgtEl>
                                          <p:spTgt spid="645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452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iterate type="lt">
                                    <p:tmPct val="10000"/>
                                  </p:iterate>
                                  <p:childTnLst>
                                    <p:set>
                                      <p:cBhvr>
                                        <p:cTn id="15" dur="1" fill="hold">
                                          <p:stCondLst>
                                            <p:cond delay="0"/>
                                          </p:stCondLst>
                                        </p:cTn>
                                        <p:tgtEl>
                                          <p:spTgt spid="64522">
                                            <p:txEl>
                                              <p:pRg st="0" end="0"/>
                                            </p:txEl>
                                          </p:spTgt>
                                        </p:tgtEl>
                                        <p:attrNameLst>
                                          <p:attrName>style.visibility</p:attrName>
                                        </p:attrNameLst>
                                      </p:cBhvr>
                                      <p:to>
                                        <p:strVal val="visible"/>
                                      </p:to>
                                    </p:set>
                                    <p:animEffect transition="in" filter="fade">
                                      <p:cBhvr>
                                        <p:cTn id="16" dur="500">
                                          <p:stCondLst>
                                            <p:cond delay="0"/>
                                          </p:stCondLst>
                                        </p:cTn>
                                        <p:tgtEl>
                                          <p:spTgt spid="645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22" grpId="0" build="p"/>
      <p:bldP spid="6451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rcRect t="25536"/>
          <a:stretch>
            <a:fillRect/>
          </a:stretch>
        </p:blipFill>
        <p:spPr bwMode="auto">
          <a:xfrm>
            <a:off x="539750" y="2133600"/>
            <a:ext cx="8316913" cy="4198938"/>
          </a:xfrm>
          <a:prstGeom prst="rect">
            <a:avLst/>
          </a:prstGeom>
          <a:noFill/>
          <a:ln w="9525">
            <a:noFill/>
            <a:miter lim="800000"/>
            <a:headEnd/>
            <a:tailEnd/>
          </a:ln>
        </p:spPr>
      </p:pic>
      <p:sp>
        <p:nvSpPr>
          <p:cNvPr id="120835" name="Rectangle 3"/>
          <p:cNvSpPr>
            <a:spLocks noGrp="1" noChangeArrowheads="1"/>
          </p:cNvSpPr>
          <p:nvPr>
            <p:ph type="title"/>
          </p:nvPr>
        </p:nvSpPr>
        <p:spPr>
          <a:xfrm>
            <a:off x="457200" y="877888"/>
            <a:ext cx="8229600" cy="542925"/>
          </a:xfrm>
        </p:spPr>
        <p:txBody>
          <a:bodyPr/>
          <a:lstStyle/>
          <a:p>
            <a:pPr eaLnBrk="1" hangingPunct="1">
              <a:defRPr/>
            </a:pPr>
            <a:r>
              <a:rPr lang="es-EC" sz="3600" b="0" smtClean="0">
                <a:latin typeface="Arial" charset="0"/>
              </a:rPr>
              <a:t>IMPORTANCIA DE LAS ENZÍMAS</a:t>
            </a:r>
            <a:endParaRPr lang="en-US" sz="3600" b="0" smtClean="0">
              <a:latin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900113" y="765175"/>
            <a:ext cx="7972425" cy="647700"/>
          </a:xfrm>
          <a:gradFill rotWithShape="1">
            <a:gsLst>
              <a:gs pos="0">
                <a:schemeClr val="accent1"/>
              </a:gs>
              <a:gs pos="100000">
                <a:schemeClr val="bg1"/>
              </a:gs>
            </a:gsLst>
            <a:lin ang="0" scaled="1"/>
          </a:gradFill>
        </p:spPr>
        <p:txBody>
          <a:bodyPr/>
          <a:lstStyle/>
          <a:p>
            <a:pPr eaLnBrk="1" hangingPunct="1">
              <a:defRPr/>
            </a:pPr>
            <a:r>
              <a:rPr lang="es-ES" sz="3200" b="0" smtClean="0">
                <a:solidFill>
                  <a:srgbClr val="FFFF00"/>
                </a:solidFill>
                <a:latin typeface="Arial" charset="0"/>
                <a:cs typeface="Times New Roman" pitchFamily="18" charset="0"/>
              </a:rPr>
              <a:t>MODO DE ACCIÓN DE LAS ENZIMAS</a:t>
            </a:r>
          </a:p>
        </p:txBody>
      </p:sp>
      <p:sp>
        <p:nvSpPr>
          <p:cNvPr id="121859" name="Rectangle 3"/>
          <p:cNvSpPr>
            <a:spLocks noGrp="1" noChangeArrowheads="1"/>
          </p:cNvSpPr>
          <p:nvPr>
            <p:ph type="body" idx="1"/>
          </p:nvPr>
        </p:nvSpPr>
        <p:spPr>
          <a:xfrm>
            <a:off x="500063" y="2051050"/>
            <a:ext cx="8175625" cy="4114800"/>
          </a:xfrm>
          <a:solidFill>
            <a:schemeClr val="accent2"/>
          </a:solidFill>
        </p:spPr>
        <p:txBody>
          <a:bodyPr/>
          <a:lstStyle/>
          <a:p>
            <a:pPr eaLnBrk="1" hangingPunct="1">
              <a:defRPr/>
            </a:pPr>
            <a:r>
              <a:rPr lang="es-ES" sz="2800" smtClean="0">
                <a:latin typeface="Arial" charset="0"/>
              </a:rPr>
              <a:t>Reacción con catalizador y sin catalizador</a:t>
            </a:r>
          </a:p>
        </p:txBody>
      </p:sp>
      <p:pic>
        <p:nvPicPr>
          <p:cNvPr id="25604" name="Picture 4" descr="Ea-3"/>
          <p:cNvPicPr>
            <a:picLocks noChangeAspect="1" noChangeArrowheads="1"/>
          </p:cNvPicPr>
          <p:nvPr/>
        </p:nvPicPr>
        <p:blipFill>
          <a:blip r:embed="rId2"/>
          <a:srcRect/>
          <a:stretch>
            <a:fillRect/>
          </a:stretch>
        </p:blipFill>
        <p:spPr bwMode="auto">
          <a:xfrm>
            <a:off x="4929188" y="3071813"/>
            <a:ext cx="3600450" cy="2278062"/>
          </a:xfrm>
          <a:prstGeom prst="rect">
            <a:avLst/>
          </a:prstGeom>
          <a:noFill/>
          <a:ln w="9525">
            <a:noFill/>
            <a:miter lim="800000"/>
            <a:headEnd/>
            <a:tailEnd/>
          </a:ln>
        </p:spPr>
      </p:pic>
      <p:pic>
        <p:nvPicPr>
          <p:cNvPr id="25605" name="Picture 5" descr="Ea-2"/>
          <p:cNvPicPr>
            <a:picLocks noChangeAspect="1" noChangeArrowheads="1"/>
          </p:cNvPicPr>
          <p:nvPr/>
        </p:nvPicPr>
        <p:blipFill>
          <a:blip r:embed="rId3"/>
          <a:srcRect/>
          <a:stretch>
            <a:fillRect/>
          </a:stretch>
        </p:blipFill>
        <p:spPr bwMode="auto">
          <a:xfrm>
            <a:off x="642938" y="3071813"/>
            <a:ext cx="3960812" cy="2306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1042988" y="933450"/>
            <a:ext cx="7145337" cy="839788"/>
          </a:xfrm>
          <a:gradFill rotWithShape="1">
            <a:gsLst>
              <a:gs pos="0">
                <a:schemeClr val="accent1"/>
              </a:gs>
              <a:gs pos="100000">
                <a:schemeClr val="bg1"/>
              </a:gs>
            </a:gsLst>
            <a:lin ang="0" scaled="1"/>
          </a:gradFill>
        </p:spPr>
        <p:txBody>
          <a:bodyPr/>
          <a:lstStyle/>
          <a:p>
            <a:pPr eaLnBrk="1" hangingPunct="1">
              <a:defRPr/>
            </a:pPr>
            <a:r>
              <a:rPr lang="es-ES" sz="3600" smtClean="0">
                <a:solidFill>
                  <a:srgbClr val="FFFF00"/>
                </a:solidFill>
                <a:latin typeface="Arial" charset="0"/>
              </a:rPr>
              <a:t>  ASPECTOS GENERALES </a:t>
            </a:r>
          </a:p>
        </p:txBody>
      </p:sp>
      <p:sp>
        <p:nvSpPr>
          <p:cNvPr id="122883" name="Rectangle 3"/>
          <p:cNvSpPr>
            <a:spLocks noGrp="1" noChangeArrowheads="1"/>
          </p:cNvSpPr>
          <p:nvPr>
            <p:ph type="body" idx="1"/>
          </p:nvPr>
        </p:nvSpPr>
        <p:spPr>
          <a:xfrm>
            <a:off x="827088" y="2193925"/>
            <a:ext cx="7273925" cy="3827463"/>
          </a:xfrm>
          <a:solidFill>
            <a:schemeClr val="bg1"/>
          </a:solidFill>
        </p:spPr>
        <p:txBody>
          <a:bodyPr/>
          <a:lstStyle/>
          <a:p>
            <a:pPr algn="just" eaLnBrk="1" hangingPunct="1">
              <a:spcBef>
                <a:spcPct val="35000"/>
              </a:spcBef>
              <a:defRPr/>
            </a:pPr>
            <a:r>
              <a:rPr lang="es-ES" smtClean="0">
                <a:latin typeface="Arial" charset="0"/>
              </a:rPr>
              <a:t>Prácticamente todas las reacciones químicas que tienen lugar en los seres vivos están catalizadas por enzimas.</a:t>
            </a:r>
          </a:p>
          <a:p>
            <a:pPr algn="just" eaLnBrk="1" hangingPunct="1">
              <a:spcBef>
                <a:spcPct val="35000"/>
              </a:spcBef>
              <a:defRPr/>
            </a:pPr>
            <a:r>
              <a:rPr lang="es-ES" smtClean="0">
                <a:latin typeface="Arial" charset="0"/>
              </a:rPr>
              <a:t>Las enzimas son </a:t>
            </a:r>
            <a:r>
              <a:rPr lang="es-ES" b="1" smtClean="0">
                <a:latin typeface="Arial" charset="0"/>
              </a:rPr>
              <a:t>catalizadores específicos</a:t>
            </a:r>
            <a:r>
              <a:rPr lang="es-ES" smtClean="0">
                <a:latin typeface="Arial" charset="0"/>
              </a:rPr>
              <a:t>: cada enzima cataliza un solo tipo de reacción.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22882"/>
                                        </p:tgtEl>
                                        <p:attrNameLst>
                                          <p:attrName>style.visibility</p:attrName>
                                        </p:attrNameLst>
                                      </p:cBhvr>
                                      <p:to>
                                        <p:strVal val="visible"/>
                                      </p:to>
                                    </p:set>
                                    <p:anim calcmode="lin" valueType="num">
                                      <p:cBhvr>
                                        <p:cTn id="7" dur="1000" fill="hold"/>
                                        <p:tgtEl>
                                          <p:spTgt spid="122882"/>
                                        </p:tgtEl>
                                        <p:attrNameLst>
                                          <p:attrName>ppt_w</p:attrName>
                                        </p:attrNameLst>
                                      </p:cBhvr>
                                      <p:tavLst>
                                        <p:tav tm="0">
                                          <p:val>
                                            <p:fltVal val="0"/>
                                          </p:val>
                                        </p:tav>
                                        <p:tav tm="100000">
                                          <p:val>
                                            <p:strVal val="#ppt_w"/>
                                          </p:val>
                                        </p:tav>
                                      </p:tavLst>
                                    </p:anim>
                                    <p:anim calcmode="lin" valueType="num">
                                      <p:cBhvr>
                                        <p:cTn id="8" dur="1000" fill="hold"/>
                                        <p:tgtEl>
                                          <p:spTgt spid="12288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288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animBg="1"/>
      <p:bldP spid="122883"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6" name="Rectangle 2"/>
          <p:cNvSpPr>
            <a:spLocks noGrp="1" noChangeArrowheads="1"/>
          </p:cNvSpPr>
          <p:nvPr>
            <p:ph type="body" idx="1"/>
          </p:nvPr>
        </p:nvSpPr>
        <p:spPr>
          <a:xfrm>
            <a:off x="827088" y="2017713"/>
            <a:ext cx="7421562" cy="4506912"/>
          </a:xfrm>
          <a:solidFill>
            <a:schemeClr val="bg1"/>
          </a:solidFill>
        </p:spPr>
        <p:txBody>
          <a:bodyPr/>
          <a:lstStyle/>
          <a:p>
            <a:pPr algn="just" eaLnBrk="1" hangingPunct="1">
              <a:spcBef>
                <a:spcPct val="35000"/>
              </a:spcBef>
              <a:defRPr/>
            </a:pPr>
            <a:r>
              <a:rPr lang="es-ES" sz="2400" b="1" smtClean="0">
                <a:latin typeface="Arial" charset="0"/>
              </a:rPr>
              <a:t>sustrato</a:t>
            </a:r>
            <a:r>
              <a:rPr lang="es-ES" sz="2400" smtClean="0">
                <a:latin typeface="Arial" charset="0"/>
              </a:rPr>
              <a:t> </a:t>
            </a:r>
          </a:p>
          <a:p>
            <a:pPr algn="just" eaLnBrk="1" hangingPunct="1">
              <a:spcBef>
                <a:spcPct val="35000"/>
              </a:spcBef>
              <a:defRPr/>
            </a:pPr>
            <a:r>
              <a:rPr lang="es-ES" sz="2400" b="1" smtClean="0">
                <a:latin typeface="Arial" charset="0"/>
              </a:rPr>
              <a:t>centro activo</a:t>
            </a:r>
            <a:r>
              <a:rPr lang="es-ES" sz="2400" smtClean="0">
                <a:latin typeface="Arial" charset="0"/>
              </a:rPr>
              <a:t> </a:t>
            </a:r>
          </a:p>
          <a:p>
            <a:pPr algn="just" eaLnBrk="1" hangingPunct="1">
              <a:spcBef>
                <a:spcPct val="35000"/>
              </a:spcBef>
              <a:defRPr/>
            </a:pPr>
            <a:r>
              <a:rPr lang="es-ES" sz="2400" smtClean="0">
                <a:latin typeface="Arial" charset="0"/>
              </a:rPr>
              <a:t>El centro activo comprende un sitio de unión formado por los aminoácidos que están en contacto directo con el sustrato y un sitio catalítico, formado por los aminoácidos directamente implicados en el mecanismo de la reacción </a:t>
            </a:r>
          </a:p>
          <a:p>
            <a:pPr algn="just" eaLnBrk="1" hangingPunct="1">
              <a:spcBef>
                <a:spcPct val="35000"/>
              </a:spcBef>
              <a:defRPr/>
            </a:pPr>
            <a:r>
              <a:rPr lang="es-ES" sz="2400" smtClean="0">
                <a:latin typeface="Arial" charset="0"/>
              </a:rPr>
              <a:t>Una vez formados los</a:t>
            </a:r>
            <a:r>
              <a:rPr lang="es-ES" sz="2400" b="1" smtClean="0">
                <a:latin typeface="Arial" charset="0"/>
              </a:rPr>
              <a:t> productos </a:t>
            </a:r>
            <a:r>
              <a:rPr lang="es-ES" sz="2400" smtClean="0">
                <a:latin typeface="Arial" charset="0"/>
              </a:rPr>
              <a:t>el enzima puede comenzar un nuevo ciclo de reacción </a:t>
            </a:r>
          </a:p>
        </p:txBody>
      </p:sp>
      <p:sp>
        <p:nvSpPr>
          <p:cNvPr id="123907" name="Rectangle 3"/>
          <p:cNvSpPr>
            <a:spLocks noGrp="1" noChangeArrowheads="1"/>
          </p:cNvSpPr>
          <p:nvPr>
            <p:ph type="title"/>
          </p:nvPr>
        </p:nvSpPr>
        <p:spPr>
          <a:xfrm>
            <a:off x="900113" y="836613"/>
            <a:ext cx="7145337" cy="839787"/>
          </a:xfrm>
          <a:gradFill rotWithShape="1">
            <a:gsLst>
              <a:gs pos="0">
                <a:schemeClr val="accent1"/>
              </a:gs>
              <a:gs pos="100000">
                <a:schemeClr val="bg1"/>
              </a:gs>
            </a:gsLst>
            <a:lin ang="0" scaled="1"/>
          </a:gradFill>
        </p:spPr>
        <p:txBody>
          <a:bodyPr anchor="b"/>
          <a:lstStyle/>
          <a:p>
            <a:pPr eaLnBrk="1" hangingPunct="1">
              <a:defRPr/>
            </a:pPr>
            <a:r>
              <a:rPr lang="es-ES" sz="3600" smtClean="0">
                <a:solidFill>
                  <a:srgbClr val="FFFF00"/>
                </a:solidFill>
                <a:latin typeface="Arial" charset="0"/>
              </a:rPr>
              <a:t>  ASPECTOS GENERALES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23907">
                                            <p:txEl>
                                              <p:charRg st="4294967295" end="4294967295"/>
                                            </p:txEl>
                                          </p:spTgt>
                                        </p:tgtEl>
                                        <p:attrNameLst>
                                          <p:attrName>style.visibility</p:attrName>
                                        </p:attrNameLst>
                                      </p:cBhvr>
                                      <p:to>
                                        <p:strVal val="visible"/>
                                      </p:to>
                                    </p:set>
                                    <p:animEffect transition="in" filter="fade">
                                      <p:cBhvr>
                                        <p:cTn id="7" dur="1000">
                                          <p:stCondLst>
                                            <p:cond delay="0"/>
                                          </p:stCondLst>
                                        </p:cTn>
                                        <p:tgtEl>
                                          <p:spTgt spid="123907">
                                            <p:txEl>
                                              <p:char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3906">
                                            <p:txEl>
                                              <p:pRg st="1" end="1"/>
                                            </p:txEl>
                                          </p:spTgt>
                                        </p:tgtEl>
                                        <p:attrNameLst>
                                          <p:attrName>style.visibility</p:attrName>
                                        </p:attrNameLst>
                                      </p:cBhvr>
                                      <p:to>
                                        <p:strVal val="visible"/>
                                      </p:to>
                                    </p:set>
                                    <p:animEffect transition="in" filter="fade">
                                      <p:cBhvr>
                                        <p:cTn id="12" dur="500">
                                          <p:stCondLst>
                                            <p:cond delay="0"/>
                                          </p:stCondLst>
                                        </p:cTn>
                                        <p:tgtEl>
                                          <p:spTgt spid="12390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3906">
                                            <p:txEl>
                                              <p:pRg st="2" end="2"/>
                                            </p:txEl>
                                          </p:spTgt>
                                        </p:tgtEl>
                                        <p:attrNameLst>
                                          <p:attrName>style.visibility</p:attrName>
                                        </p:attrNameLst>
                                      </p:cBhvr>
                                      <p:to>
                                        <p:strVal val="visible"/>
                                      </p:to>
                                    </p:set>
                                    <p:animEffect transition="in" filter="fade">
                                      <p:cBhvr>
                                        <p:cTn id="17" dur="500">
                                          <p:stCondLst>
                                            <p:cond delay="0"/>
                                          </p:stCondLst>
                                        </p:cTn>
                                        <p:tgtEl>
                                          <p:spTgt spid="12390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3906">
                                            <p:txEl>
                                              <p:pRg st="3" end="3"/>
                                            </p:txEl>
                                          </p:spTgt>
                                        </p:tgtEl>
                                        <p:attrNameLst>
                                          <p:attrName>style.visibility</p:attrName>
                                        </p:attrNameLst>
                                      </p:cBhvr>
                                      <p:to>
                                        <p:strVal val="visible"/>
                                      </p:to>
                                    </p:set>
                                    <p:animEffect transition="in" filter="fade">
                                      <p:cBhvr>
                                        <p:cTn id="22" dur="500">
                                          <p:stCondLst>
                                            <p:cond delay="0"/>
                                          </p:stCondLst>
                                        </p:cTn>
                                        <p:tgtEl>
                                          <p:spTgt spid="12390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6" grpId="0" build="p"/>
      <p:bldP spid="123907"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684213" y="765175"/>
            <a:ext cx="7793037" cy="695325"/>
          </a:xfrm>
          <a:gradFill rotWithShape="1">
            <a:gsLst>
              <a:gs pos="0">
                <a:schemeClr val="accent1"/>
              </a:gs>
              <a:gs pos="100000">
                <a:schemeClr val="bg1"/>
              </a:gs>
            </a:gsLst>
            <a:lin ang="0" scaled="1"/>
          </a:gradFill>
        </p:spPr>
        <p:txBody>
          <a:bodyPr/>
          <a:lstStyle/>
          <a:p>
            <a:pPr eaLnBrk="1" hangingPunct="1">
              <a:defRPr/>
            </a:pPr>
            <a:r>
              <a:rPr lang="es-ES" sz="3600" b="0" smtClean="0">
                <a:solidFill>
                  <a:srgbClr val="FFFF00"/>
                </a:solidFill>
                <a:latin typeface="Arial" charset="0"/>
              </a:rPr>
              <a:t>PROPIEDADES DE LAS ENZIMAS</a:t>
            </a:r>
            <a:r>
              <a:rPr lang="es-ES" smtClean="0">
                <a:solidFill>
                  <a:srgbClr val="FFFF00"/>
                </a:solidFill>
                <a:latin typeface="Arial" charset="0"/>
              </a:rPr>
              <a:t> </a:t>
            </a:r>
          </a:p>
        </p:txBody>
      </p:sp>
      <p:sp>
        <p:nvSpPr>
          <p:cNvPr id="124931" name="Rectangle 3"/>
          <p:cNvSpPr>
            <a:spLocks noGrp="1" noChangeArrowheads="1"/>
          </p:cNvSpPr>
          <p:nvPr>
            <p:ph type="body" idx="1"/>
          </p:nvPr>
        </p:nvSpPr>
        <p:spPr>
          <a:xfrm>
            <a:off x="755650" y="2205038"/>
            <a:ext cx="7772400" cy="4248150"/>
          </a:xfrm>
          <a:solidFill>
            <a:schemeClr val="bg1"/>
          </a:solidFill>
        </p:spPr>
        <p:txBody>
          <a:bodyPr/>
          <a:lstStyle/>
          <a:p>
            <a:pPr eaLnBrk="1" hangingPunct="1">
              <a:lnSpc>
                <a:spcPct val="90000"/>
              </a:lnSpc>
              <a:spcBef>
                <a:spcPct val="30000"/>
              </a:spcBef>
              <a:defRPr/>
            </a:pPr>
            <a:r>
              <a:rPr lang="es-ES" sz="2400" smtClean="0">
                <a:latin typeface="Arial" charset="0"/>
              </a:rPr>
              <a:t>Las propiedades de las enzimas derivan del hecho de ser proteínas.</a:t>
            </a:r>
          </a:p>
          <a:p>
            <a:pPr eaLnBrk="1" hangingPunct="1">
              <a:lnSpc>
                <a:spcPct val="90000"/>
              </a:lnSpc>
              <a:spcBef>
                <a:spcPct val="30000"/>
              </a:spcBef>
              <a:defRPr/>
            </a:pPr>
            <a:r>
              <a:rPr lang="es-ES" sz="2400" b="1" smtClean="0">
                <a:latin typeface="Arial" charset="0"/>
              </a:rPr>
              <a:t>Cambios en la conformación</a:t>
            </a:r>
            <a:r>
              <a:rPr lang="es-ES" sz="2400" smtClean="0">
                <a:latin typeface="Arial" charset="0"/>
              </a:rPr>
              <a:t> suelen ir asociados en </a:t>
            </a:r>
            <a:r>
              <a:rPr lang="es-ES" sz="2400" b="1" smtClean="0">
                <a:latin typeface="Arial" charset="0"/>
              </a:rPr>
              <a:t>cambios en la actividad</a:t>
            </a:r>
            <a:r>
              <a:rPr lang="es-ES" sz="2400" smtClean="0">
                <a:latin typeface="Arial" charset="0"/>
              </a:rPr>
              <a:t> catalítica. </a:t>
            </a:r>
          </a:p>
          <a:p>
            <a:pPr eaLnBrk="1" hangingPunct="1">
              <a:lnSpc>
                <a:spcPct val="90000"/>
              </a:lnSpc>
              <a:spcBef>
                <a:spcPct val="30000"/>
              </a:spcBef>
              <a:defRPr/>
            </a:pPr>
            <a:r>
              <a:rPr lang="es-ES" sz="2400" smtClean="0">
                <a:latin typeface="Arial" charset="0"/>
              </a:rPr>
              <a:t>Los factores que influyen de manera más directa sobre la actividad de un enzima son: </a:t>
            </a:r>
          </a:p>
          <a:p>
            <a:pPr lvl="1" eaLnBrk="1" hangingPunct="1">
              <a:lnSpc>
                <a:spcPct val="90000"/>
              </a:lnSpc>
              <a:spcBef>
                <a:spcPct val="30000"/>
              </a:spcBef>
              <a:defRPr/>
            </a:pPr>
            <a:r>
              <a:rPr lang="es-ES" sz="2000" smtClean="0">
                <a:solidFill>
                  <a:srgbClr val="FFFF00"/>
                </a:solidFill>
                <a:effectLst/>
                <a:latin typeface="Arial" charset="0"/>
              </a:rPr>
              <a:t>pH </a:t>
            </a:r>
          </a:p>
          <a:p>
            <a:pPr lvl="1" eaLnBrk="1" hangingPunct="1">
              <a:lnSpc>
                <a:spcPct val="90000"/>
              </a:lnSpc>
              <a:spcBef>
                <a:spcPct val="30000"/>
              </a:spcBef>
              <a:defRPr/>
            </a:pPr>
            <a:r>
              <a:rPr lang="es-ES" sz="2000" smtClean="0">
                <a:solidFill>
                  <a:srgbClr val="FFFF00"/>
                </a:solidFill>
                <a:effectLst/>
                <a:latin typeface="Arial" charset="0"/>
              </a:rPr>
              <a:t>Temperatura</a:t>
            </a:r>
          </a:p>
          <a:p>
            <a:pPr lvl="1" eaLnBrk="1" hangingPunct="1">
              <a:lnSpc>
                <a:spcPct val="90000"/>
              </a:lnSpc>
              <a:spcBef>
                <a:spcPct val="30000"/>
              </a:spcBef>
              <a:defRPr/>
            </a:pPr>
            <a:r>
              <a:rPr lang="es-ES" sz="2000" smtClean="0">
                <a:solidFill>
                  <a:srgbClr val="FFFF00"/>
                </a:solidFill>
                <a:effectLst/>
                <a:latin typeface="Arial" charset="0"/>
              </a:rPr>
              <a:t>Concentración de sustrato</a:t>
            </a:r>
            <a:r>
              <a:rPr lang="es-ES" sz="2000" smtClean="0">
                <a:solidFill>
                  <a:srgbClr val="FFFF00"/>
                </a:solidFill>
                <a:latin typeface="Arial" charset="0"/>
              </a:rPr>
              <a:t> </a:t>
            </a:r>
          </a:p>
          <a:p>
            <a:pPr lvl="1" eaLnBrk="1" hangingPunct="1">
              <a:lnSpc>
                <a:spcPct val="90000"/>
              </a:lnSpc>
              <a:spcBef>
                <a:spcPct val="30000"/>
              </a:spcBef>
              <a:defRPr/>
            </a:pPr>
            <a:r>
              <a:rPr lang="es-ES" sz="2000" smtClean="0">
                <a:solidFill>
                  <a:srgbClr val="FFFF00"/>
                </a:solidFill>
                <a:effectLst/>
                <a:latin typeface="Arial" charset="0"/>
              </a:rPr>
              <a:t>Cofactores</a:t>
            </a:r>
          </a:p>
          <a:p>
            <a:pPr lvl="1" eaLnBrk="1" hangingPunct="1">
              <a:lnSpc>
                <a:spcPct val="90000"/>
              </a:lnSpc>
              <a:spcBef>
                <a:spcPct val="30000"/>
              </a:spcBef>
              <a:defRPr/>
            </a:pPr>
            <a:r>
              <a:rPr lang="es-ES" sz="2000" smtClean="0">
                <a:solidFill>
                  <a:srgbClr val="FFFF00"/>
                </a:solidFill>
                <a:effectLst/>
                <a:latin typeface="Arial" charset="0"/>
              </a:rPr>
              <a:t>inhibidores</a:t>
            </a:r>
            <a:r>
              <a:rPr lang="es-ES" sz="2000" u="sng" smtClean="0">
                <a:solidFill>
                  <a:srgbClr val="FFFF00"/>
                </a:solidFill>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24930">
                                            <p:txEl>
                                              <p:charRg st="4294967295" end="4294967295"/>
                                            </p:txEl>
                                          </p:spTgt>
                                        </p:tgtEl>
                                        <p:attrNameLst>
                                          <p:attrName>style.visibility</p:attrName>
                                        </p:attrNameLst>
                                      </p:cBhvr>
                                      <p:to>
                                        <p:strVal val="visible"/>
                                      </p:to>
                                    </p:set>
                                    <p:animEffect transition="in" filter="fade">
                                      <p:cBhvr>
                                        <p:cTn id="7" dur="1000">
                                          <p:stCondLst>
                                            <p:cond delay="0"/>
                                          </p:stCondLst>
                                        </p:cTn>
                                        <p:tgtEl>
                                          <p:spTgt spid="124930">
                                            <p:txEl>
                                              <p:char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iterate type="lt">
                                    <p:tmPct val="10000"/>
                                  </p:iterate>
                                  <p:childTnLst>
                                    <p:set>
                                      <p:cBhvr>
                                        <p:cTn id="11" dur="1" fill="hold">
                                          <p:stCondLst>
                                            <p:cond delay="0"/>
                                          </p:stCondLst>
                                        </p:cTn>
                                        <p:tgtEl>
                                          <p:spTgt spid="124931">
                                            <p:txEl>
                                              <p:pRg st="0" end="0"/>
                                            </p:txEl>
                                          </p:spTgt>
                                        </p:tgtEl>
                                        <p:attrNameLst>
                                          <p:attrName>style.visibility</p:attrName>
                                        </p:attrNameLst>
                                      </p:cBhvr>
                                      <p:to>
                                        <p:strVal val="visible"/>
                                      </p:to>
                                    </p:set>
                                    <p:animEffect transition="in" filter="fade">
                                      <p:cBhvr>
                                        <p:cTn id="12" dur="500">
                                          <p:stCondLst>
                                            <p:cond delay="0"/>
                                          </p:stCondLst>
                                        </p:cTn>
                                        <p:tgtEl>
                                          <p:spTgt spid="1249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124931">
                                            <p:txEl>
                                              <p:pRg st="1" end="1"/>
                                            </p:txEl>
                                          </p:spTgt>
                                        </p:tgtEl>
                                        <p:attrNameLst>
                                          <p:attrName>style.visibility</p:attrName>
                                        </p:attrNameLst>
                                      </p:cBhvr>
                                      <p:to>
                                        <p:strVal val="visible"/>
                                      </p:to>
                                    </p:set>
                                    <p:animEffect transition="in" filter="fade">
                                      <p:cBhvr>
                                        <p:cTn id="17" dur="500">
                                          <p:stCondLst>
                                            <p:cond delay="0"/>
                                          </p:stCondLst>
                                        </p:cTn>
                                        <p:tgtEl>
                                          <p:spTgt spid="12493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124931">
                                            <p:txEl>
                                              <p:pRg st="2" end="2"/>
                                            </p:txEl>
                                          </p:spTgt>
                                        </p:tgtEl>
                                        <p:attrNameLst>
                                          <p:attrName>style.visibility</p:attrName>
                                        </p:attrNameLst>
                                      </p:cBhvr>
                                      <p:to>
                                        <p:strVal val="visible"/>
                                      </p:to>
                                    </p:set>
                                    <p:animEffect transition="in" filter="fade">
                                      <p:cBhvr>
                                        <p:cTn id="22" dur="500">
                                          <p:stCondLst>
                                            <p:cond delay="0"/>
                                          </p:stCondLst>
                                        </p:cTn>
                                        <p:tgtEl>
                                          <p:spTgt spid="124931">
                                            <p:txEl>
                                              <p:pRg st="2" end="2"/>
                                            </p:txEl>
                                          </p:spTgt>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124931">
                                            <p:txEl>
                                              <p:pRg st="3" end="3"/>
                                            </p:txEl>
                                          </p:spTgt>
                                        </p:tgtEl>
                                        <p:attrNameLst>
                                          <p:attrName>style.visibility</p:attrName>
                                        </p:attrNameLst>
                                      </p:cBhvr>
                                      <p:to>
                                        <p:strVal val="visible"/>
                                      </p:to>
                                    </p:set>
                                    <p:animEffect transition="in" filter="fade">
                                      <p:cBhvr>
                                        <p:cTn id="25" dur="500">
                                          <p:stCondLst>
                                            <p:cond delay="0"/>
                                          </p:stCondLst>
                                        </p:cTn>
                                        <p:tgtEl>
                                          <p:spTgt spid="124931">
                                            <p:txEl>
                                              <p:pRg st="3" end="3"/>
                                            </p:txEl>
                                          </p:spTgt>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124931">
                                            <p:txEl>
                                              <p:pRg st="4" end="4"/>
                                            </p:txEl>
                                          </p:spTgt>
                                        </p:tgtEl>
                                        <p:attrNameLst>
                                          <p:attrName>style.visibility</p:attrName>
                                        </p:attrNameLst>
                                      </p:cBhvr>
                                      <p:to>
                                        <p:strVal val="visible"/>
                                      </p:to>
                                    </p:set>
                                    <p:animEffect transition="in" filter="fade">
                                      <p:cBhvr>
                                        <p:cTn id="28" dur="500">
                                          <p:stCondLst>
                                            <p:cond delay="0"/>
                                          </p:stCondLst>
                                        </p:cTn>
                                        <p:tgtEl>
                                          <p:spTgt spid="124931">
                                            <p:txEl>
                                              <p:pRg st="4" end="4"/>
                                            </p:txEl>
                                          </p:spTgt>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124931">
                                            <p:txEl>
                                              <p:pRg st="5" end="5"/>
                                            </p:txEl>
                                          </p:spTgt>
                                        </p:tgtEl>
                                        <p:attrNameLst>
                                          <p:attrName>style.visibility</p:attrName>
                                        </p:attrNameLst>
                                      </p:cBhvr>
                                      <p:to>
                                        <p:strVal val="visible"/>
                                      </p:to>
                                    </p:set>
                                    <p:animEffect transition="in" filter="fade">
                                      <p:cBhvr>
                                        <p:cTn id="31" dur="500">
                                          <p:stCondLst>
                                            <p:cond delay="0"/>
                                          </p:stCondLst>
                                        </p:cTn>
                                        <p:tgtEl>
                                          <p:spTgt spid="124931">
                                            <p:txEl>
                                              <p:pRg st="5" end="5"/>
                                            </p:txEl>
                                          </p:spTgt>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124931">
                                            <p:txEl>
                                              <p:pRg st="6" end="6"/>
                                            </p:txEl>
                                          </p:spTgt>
                                        </p:tgtEl>
                                        <p:attrNameLst>
                                          <p:attrName>style.visibility</p:attrName>
                                        </p:attrNameLst>
                                      </p:cBhvr>
                                      <p:to>
                                        <p:strVal val="visible"/>
                                      </p:to>
                                    </p:set>
                                    <p:animEffect transition="in" filter="fade">
                                      <p:cBhvr>
                                        <p:cTn id="34" dur="500">
                                          <p:stCondLst>
                                            <p:cond delay="0"/>
                                          </p:stCondLst>
                                        </p:cTn>
                                        <p:tgtEl>
                                          <p:spTgt spid="124931">
                                            <p:txEl>
                                              <p:pRg st="6" end="6"/>
                                            </p:txEl>
                                          </p:spTgt>
                                        </p:tgtEl>
                                      </p:cBhvr>
                                    </p:animEffect>
                                  </p:childTnLst>
                                </p:cTn>
                              </p:par>
                              <p:par>
                                <p:cTn id="35" presetID="10" presetClass="entr" presetSubtype="0" fill="hold" grpId="1" nodeType="withEffect">
                                  <p:stCondLst>
                                    <p:cond delay="0"/>
                                  </p:stCondLst>
                                  <p:childTnLst>
                                    <p:set>
                                      <p:cBhvr>
                                        <p:cTn id="36" dur="1" fill="hold">
                                          <p:stCondLst>
                                            <p:cond delay="0"/>
                                          </p:stCondLst>
                                        </p:cTn>
                                        <p:tgtEl>
                                          <p:spTgt spid="124931">
                                            <p:txEl>
                                              <p:pRg st="7" end="7"/>
                                            </p:txEl>
                                          </p:spTgt>
                                        </p:tgtEl>
                                        <p:attrNameLst>
                                          <p:attrName>style.visibility</p:attrName>
                                        </p:attrNameLst>
                                      </p:cBhvr>
                                      <p:to>
                                        <p:strVal val="visible"/>
                                      </p:to>
                                    </p:set>
                                    <p:animEffect transition="in" filter="fade">
                                      <p:cBhvr>
                                        <p:cTn id="37" dur="500">
                                          <p:stCondLst>
                                            <p:cond delay="0"/>
                                          </p:stCondLst>
                                        </p:cTn>
                                        <p:tgtEl>
                                          <p:spTgt spid="124931">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24931">
                                            <p:txEl>
                                              <p:pRg st="3" end="3"/>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24931">
                                            <p:txEl>
                                              <p:pRg st="4" end="4"/>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124931">
                                            <p:txEl>
                                              <p:pRg st="5" end="5"/>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24931">
                                            <p:txEl>
                                              <p:pRg st="6" end="6"/>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1249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0" grpId="0"/>
      <p:bldP spid="124931" grpId="0" build="p"/>
      <p:bldP spid="124931" grpId="1"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457200" y="990600"/>
            <a:ext cx="7718425" cy="430213"/>
          </a:xfrm>
          <a:gradFill rotWithShape="1">
            <a:gsLst>
              <a:gs pos="0">
                <a:schemeClr val="accent1"/>
              </a:gs>
              <a:gs pos="100000">
                <a:schemeClr val="bg1"/>
              </a:gs>
            </a:gsLst>
            <a:lin ang="0" scaled="1"/>
          </a:gradFill>
        </p:spPr>
        <p:txBody>
          <a:bodyPr/>
          <a:lstStyle/>
          <a:p>
            <a:pPr eaLnBrk="1" hangingPunct="1">
              <a:defRPr/>
            </a:pPr>
            <a:r>
              <a:rPr lang="es-ES" sz="2800" smtClean="0">
                <a:solidFill>
                  <a:srgbClr val="FFFF00"/>
                </a:solidFill>
                <a:latin typeface="Arial" charset="0"/>
              </a:rPr>
              <a:t>pH SOBRE LA ACTIVIDAD ENZIMÁTICA </a:t>
            </a:r>
          </a:p>
        </p:txBody>
      </p:sp>
      <p:sp>
        <p:nvSpPr>
          <p:cNvPr id="126979" name="Rectangle 3"/>
          <p:cNvSpPr>
            <a:spLocks noGrp="1" noChangeArrowheads="1"/>
          </p:cNvSpPr>
          <p:nvPr>
            <p:ph type="body" idx="1"/>
          </p:nvPr>
        </p:nvSpPr>
        <p:spPr>
          <a:xfrm>
            <a:off x="827088" y="2060575"/>
            <a:ext cx="7273925" cy="4148138"/>
          </a:xfrm>
          <a:solidFill>
            <a:schemeClr val="bg1"/>
          </a:solidFill>
        </p:spPr>
        <p:txBody>
          <a:bodyPr/>
          <a:lstStyle/>
          <a:p>
            <a:pPr algn="just" eaLnBrk="1" hangingPunct="1">
              <a:spcBef>
                <a:spcPct val="35000"/>
              </a:spcBef>
              <a:defRPr/>
            </a:pPr>
            <a:r>
              <a:rPr lang="es-ES" sz="2400" smtClean="0">
                <a:latin typeface="Arial" charset="0"/>
              </a:rPr>
              <a:t>Las enzimas poseen grupos químicos ionizables (carboxilos -COOH; amino -NH2; tiol -SH, etc.) en las cadenas laterales de sus aminoácidos.</a:t>
            </a:r>
          </a:p>
          <a:p>
            <a:pPr algn="just" eaLnBrk="1" hangingPunct="1">
              <a:spcBef>
                <a:spcPct val="35000"/>
              </a:spcBef>
              <a:defRPr/>
            </a:pPr>
            <a:r>
              <a:rPr lang="es-ES" sz="2400" smtClean="0">
                <a:latin typeface="Arial" charset="0"/>
              </a:rPr>
              <a:t>Según el pH del medio, estos grupos pueden tener carga eléctrica positiva, negativa o neutra. </a:t>
            </a:r>
          </a:p>
          <a:p>
            <a:pPr algn="just" eaLnBrk="1" hangingPunct="1">
              <a:spcBef>
                <a:spcPct val="35000"/>
              </a:spcBef>
              <a:defRPr/>
            </a:pPr>
            <a:r>
              <a:rPr lang="es-ES" sz="2400" smtClean="0">
                <a:latin typeface="Arial" charset="0"/>
              </a:rPr>
              <a:t>Como la conformación de las proteínas depende, en parte, de sus cargas eléctricas, habrá un pH en el cual la conformación será la más adecuada para la actividad catalítica. Este es el llamado</a:t>
            </a:r>
            <a:r>
              <a:rPr lang="es-ES" sz="2400" b="1" smtClean="0">
                <a:latin typeface="Arial" charset="0"/>
              </a:rPr>
              <a:t> pH óptimo</a:t>
            </a:r>
            <a:r>
              <a:rPr lang="es-ES" sz="2400" smtClean="0">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26978">
                                            <p:txEl>
                                              <p:charRg st="4294967295" end="4294967295"/>
                                            </p:txEl>
                                          </p:spTgt>
                                        </p:tgtEl>
                                        <p:attrNameLst>
                                          <p:attrName>style.visibility</p:attrName>
                                        </p:attrNameLst>
                                      </p:cBhvr>
                                      <p:to>
                                        <p:strVal val="visible"/>
                                      </p:to>
                                    </p:set>
                                    <p:animEffect transition="in" filter="fade">
                                      <p:cBhvr>
                                        <p:cTn id="7" dur="1000">
                                          <p:stCondLst>
                                            <p:cond delay="0"/>
                                          </p:stCondLst>
                                        </p:cTn>
                                        <p:tgtEl>
                                          <p:spTgt spid="126978">
                                            <p:txEl>
                                              <p:char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26979">
                                            <p:txEl>
                                              <p:pRg st="0" end="0"/>
                                            </p:txEl>
                                          </p:spTgt>
                                        </p:tgtEl>
                                        <p:attrNameLst>
                                          <p:attrName>style.visibility</p:attrName>
                                        </p:attrNameLst>
                                      </p:cBhvr>
                                      <p:to>
                                        <p:strVal val="visible"/>
                                      </p:to>
                                    </p:set>
                                    <p:animEffect transition="in" filter="fade">
                                      <p:cBhvr>
                                        <p:cTn id="12" dur="500">
                                          <p:stCondLst>
                                            <p:cond delay="0"/>
                                          </p:stCondLst>
                                        </p:cTn>
                                        <p:tgtEl>
                                          <p:spTgt spid="1269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6979">
                                            <p:txEl>
                                              <p:pRg st="1" end="1"/>
                                            </p:txEl>
                                          </p:spTgt>
                                        </p:tgtEl>
                                        <p:attrNameLst>
                                          <p:attrName>style.visibility</p:attrName>
                                        </p:attrNameLst>
                                      </p:cBhvr>
                                      <p:to>
                                        <p:strVal val="visible"/>
                                      </p:to>
                                    </p:set>
                                    <p:animEffect transition="in" filter="fade">
                                      <p:cBhvr>
                                        <p:cTn id="17" dur="500">
                                          <p:stCondLst>
                                            <p:cond delay="0"/>
                                          </p:stCondLst>
                                        </p:cTn>
                                        <p:tgtEl>
                                          <p:spTgt spid="12697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6979">
                                            <p:txEl>
                                              <p:pRg st="2" end="2"/>
                                            </p:txEl>
                                          </p:spTgt>
                                        </p:tgtEl>
                                        <p:attrNameLst>
                                          <p:attrName>style.visibility</p:attrName>
                                        </p:attrNameLst>
                                      </p:cBhvr>
                                      <p:to>
                                        <p:strVal val="visible"/>
                                      </p:to>
                                    </p:set>
                                    <p:animEffect transition="in" filter="fade">
                                      <p:cBhvr>
                                        <p:cTn id="22" dur="500">
                                          <p:stCondLst>
                                            <p:cond delay="0"/>
                                          </p:stCondLst>
                                        </p:cTn>
                                        <p:tgtEl>
                                          <p:spTgt spid="1269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 grpId="0"/>
      <p:bldP spid="126979"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1150938" y="549275"/>
            <a:ext cx="7381875" cy="911225"/>
          </a:xfrm>
          <a:gradFill rotWithShape="1">
            <a:gsLst>
              <a:gs pos="0">
                <a:schemeClr val="accent1"/>
              </a:gs>
              <a:gs pos="100000">
                <a:schemeClr val="bg1"/>
              </a:gs>
            </a:gsLst>
            <a:lin ang="0" scaled="1"/>
          </a:gradFill>
        </p:spPr>
        <p:txBody>
          <a:bodyPr/>
          <a:lstStyle/>
          <a:p>
            <a:pPr eaLnBrk="1" hangingPunct="1">
              <a:defRPr/>
            </a:pPr>
            <a:r>
              <a:rPr lang="es-ES" sz="2800" smtClean="0">
                <a:solidFill>
                  <a:srgbClr val="FFFF00"/>
                </a:solidFill>
                <a:latin typeface="Arial" charset="0"/>
              </a:rPr>
              <a:t>TEMPERATURA SOBRE LA ACTIVIDAD ENZIMÁTICA </a:t>
            </a:r>
          </a:p>
        </p:txBody>
      </p:sp>
      <p:sp>
        <p:nvSpPr>
          <p:cNvPr id="128003" name="Rectangle 3"/>
          <p:cNvSpPr>
            <a:spLocks noGrp="1" noChangeArrowheads="1"/>
          </p:cNvSpPr>
          <p:nvPr>
            <p:ph type="body" idx="1"/>
          </p:nvPr>
        </p:nvSpPr>
        <p:spPr>
          <a:xfrm>
            <a:off x="684213" y="1700213"/>
            <a:ext cx="7704137" cy="1987550"/>
          </a:xfrm>
          <a:solidFill>
            <a:schemeClr val="bg1"/>
          </a:solidFill>
        </p:spPr>
        <p:txBody>
          <a:bodyPr/>
          <a:lstStyle/>
          <a:p>
            <a:pPr algn="just" eaLnBrk="1" hangingPunct="1">
              <a:defRPr/>
            </a:pPr>
            <a:r>
              <a:rPr lang="es-ES" sz="2400" smtClean="0">
                <a:latin typeface="Arial" charset="0"/>
              </a:rPr>
              <a:t>La temperatura a la cual la actividad catalítica es máxima se llama </a:t>
            </a:r>
            <a:r>
              <a:rPr lang="es-ES" sz="2400" b="1" smtClean="0">
                <a:latin typeface="Arial" charset="0"/>
              </a:rPr>
              <a:t>temperatura óptima</a:t>
            </a:r>
            <a:r>
              <a:rPr lang="es-ES" sz="2400" smtClean="0">
                <a:latin typeface="Arial" charset="0"/>
              </a:rPr>
              <a:t>. Por encima de esta temperatura, el aumento de velocidad de la reacción (actividad enzimática) decrece rápidamente hasta anularse. </a:t>
            </a:r>
          </a:p>
        </p:txBody>
      </p:sp>
      <p:pic>
        <p:nvPicPr>
          <p:cNvPr id="30724" name="Picture 4" descr="enzacttemperature"/>
          <p:cNvPicPr>
            <a:picLocks noChangeAspect="1" noChangeArrowheads="1"/>
          </p:cNvPicPr>
          <p:nvPr/>
        </p:nvPicPr>
        <p:blipFill>
          <a:blip r:embed="rId2"/>
          <a:srcRect l="36362" t="3461" r="11111" b="3423"/>
          <a:stretch>
            <a:fillRect/>
          </a:stretch>
        </p:blipFill>
        <p:spPr bwMode="auto">
          <a:xfrm>
            <a:off x="3348038" y="3573463"/>
            <a:ext cx="3121025" cy="3240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1116013" y="549275"/>
            <a:ext cx="7488237" cy="911225"/>
          </a:xfrm>
          <a:gradFill rotWithShape="1">
            <a:gsLst>
              <a:gs pos="0">
                <a:schemeClr val="accent1"/>
              </a:gs>
              <a:gs pos="100000">
                <a:schemeClr val="bg1"/>
              </a:gs>
            </a:gsLst>
            <a:lin ang="0" scaled="1"/>
          </a:gradFill>
        </p:spPr>
        <p:txBody>
          <a:bodyPr/>
          <a:lstStyle/>
          <a:p>
            <a:pPr eaLnBrk="1" hangingPunct="1">
              <a:defRPr/>
            </a:pPr>
            <a:r>
              <a:rPr lang="es-ES" sz="2800" smtClean="0">
                <a:solidFill>
                  <a:srgbClr val="FFFF00"/>
                </a:solidFill>
                <a:latin typeface="Arial" charset="0"/>
              </a:rPr>
              <a:t>COFACTORES SOBRE LA ACTIVIDAD ENZIMÁTICA </a:t>
            </a:r>
          </a:p>
        </p:txBody>
      </p:sp>
      <p:sp>
        <p:nvSpPr>
          <p:cNvPr id="129027" name="Rectangle 3"/>
          <p:cNvSpPr>
            <a:spLocks noGrp="1" noChangeArrowheads="1"/>
          </p:cNvSpPr>
          <p:nvPr>
            <p:ph type="body" idx="1"/>
          </p:nvPr>
        </p:nvSpPr>
        <p:spPr>
          <a:xfrm>
            <a:off x="755650" y="2492375"/>
            <a:ext cx="7704138" cy="3673475"/>
          </a:xfrm>
          <a:solidFill>
            <a:schemeClr val="bg1"/>
          </a:solidFill>
        </p:spPr>
        <p:txBody>
          <a:bodyPr/>
          <a:lstStyle/>
          <a:p>
            <a:pPr eaLnBrk="1" hangingPunct="1">
              <a:spcBef>
                <a:spcPct val="35000"/>
              </a:spcBef>
              <a:buFont typeface="Wingdings" pitchFamily="2" charset="2"/>
              <a:buNone/>
              <a:defRPr/>
            </a:pPr>
            <a:r>
              <a:rPr lang="es-ES" sz="2800" smtClean="0">
                <a:latin typeface="Arial" charset="0"/>
              </a:rPr>
              <a:t>	Sustancias no proteicas que colaboran en la catálisis. </a:t>
            </a:r>
          </a:p>
          <a:p>
            <a:pPr eaLnBrk="1" hangingPunct="1">
              <a:spcBef>
                <a:spcPct val="35000"/>
              </a:spcBef>
              <a:defRPr/>
            </a:pPr>
            <a:r>
              <a:rPr lang="es-ES" sz="2800" smtClean="0">
                <a:latin typeface="Arial" charset="0"/>
              </a:rPr>
              <a:t>Pueden ser iones inorgánicos como el Fe++, Mg++, Mn++, Zn++, etc. Cuando el cofactor es una molécula orgánica se llama </a:t>
            </a:r>
            <a:r>
              <a:rPr lang="es-ES" sz="2800" b="1" smtClean="0">
                <a:latin typeface="Arial" charset="0"/>
              </a:rPr>
              <a:t>coenzima</a:t>
            </a:r>
            <a:r>
              <a:rPr lang="es-ES" sz="2800" smtClean="0">
                <a:latin typeface="Arial" charset="0"/>
              </a:rPr>
              <a:t>. </a:t>
            </a:r>
          </a:p>
        </p:txBody>
      </p:sp>
      <p:sp>
        <p:nvSpPr>
          <p:cNvPr id="31748" name="Text Box 4"/>
          <p:cNvSpPr txBox="1">
            <a:spLocks noChangeArrowheads="1"/>
          </p:cNvSpPr>
          <p:nvPr/>
        </p:nvSpPr>
        <p:spPr bwMode="auto">
          <a:xfrm>
            <a:off x="808038" y="1839913"/>
            <a:ext cx="3138487" cy="641350"/>
          </a:xfrm>
          <a:prstGeom prst="rect">
            <a:avLst/>
          </a:prstGeom>
          <a:noFill/>
          <a:ln w="9525">
            <a:noFill/>
            <a:miter lim="800000"/>
            <a:headEnd/>
            <a:tailEnd/>
          </a:ln>
        </p:spPr>
        <p:txBody>
          <a:bodyPr wrap="none">
            <a:spAutoFit/>
          </a:bodyPr>
          <a:lstStyle/>
          <a:p>
            <a:pPr>
              <a:buFontTx/>
              <a:buChar char="•"/>
            </a:pPr>
            <a:r>
              <a:rPr lang="es-EC" sz="3600" b="1">
                <a:latin typeface="Arial" charset="0"/>
              </a:rPr>
              <a:t>  Cofactores:</a:t>
            </a:r>
            <a:endParaRPr lang="en-US" sz="3600" b="1">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29026">
                                            <p:txEl>
                                              <p:charRg st="4294967295" end="4294967295"/>
                                            </p:txEl>
                                          </p:spTgt>
                                        </p:tgtEl>
                                        <p:attrNameLst>
                                          <p:attrName>style.visibility</p:attrName>
                                        </p:attrNameLst>
                                      </p:cBhvr>
                                      <p:to>
                                        <p:strVal val="visible"/>
                                      </p:to>
                                    </p:set>
                                    <p:animEffect transition="in" filter="fade">
                                      <p:cBhvr>
                                        <p:cTn id="7" dur="1000">
                                          <p:stCondLst>
                                            <p:cond delay="0"/>
                                          </p:stCondLst>
                                        </p:cTn>
                                        <p:tgtEl>
                                          <p:spTgt spid="129026">
                                            <p:txEl>
                                              <p:char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9027">
                                            <p:txEl>
                                              <p:pRg st="0" end="0"/>
                                            </p:txEl>
                                          </p:spTgt>
                                        </p:tgtEl>
                                        <p:attrNameLst>
                                          <p:attrName>style.visibility</p:attrName>
                                        </p:attrNameLst>
                                      </p:cBhvr>
                                      <p:to>
                                        <p:strVal val="visible"/>
                                      </p:to>
                                    </p:set>
                                    <p:animEffect transition="in" filter="fade">
                                      <p:cBhvr>
                                        <p:cTn id="12" dur="500">
                                          <p:stCondLst>
                                            <p:cond delay="0"/>
                                          </p:stCondLst>
                                        </p:cTn>
                                        <p:tgtEl>
                                          <p:spTgt spid="1290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9027">
                                            <p:txEl>
                                              <p:pRg st="1" end="1"/>
                                            </p:txEl>
                                          </p:spTgt>
                                        </p:tgtEl>
                                        <p:attrNameLst>
                                          <p:attrName>style.visibility</p:attrName>
                                        </p:attrNameLst>
                                      </p:cBhvr>
                                      <p:to>
                                        <p:strVal val="visible"/>
                                      </p:to>
                                    </p:set>
                                    <p:animEffect transition="in" filter="fade">
                                      <p:cBhvr>
                                        <p:cTn id="17" dur="500">
                                          <p:stCondLst>
                                            <p:cond delay="0"/>
                                          </p:stCondLst>
                                        </p:cTn>
                                        <p:tgtEl>
                                          <p:spTgt spid="1290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6" grpId="0"/>
      <p:bldP spid="129027"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s-ES" sz="3200" smtClean="0">
                <a:effectLst/>
                <a:latin typeface="Arial" charset="0"/>
              </a:rPr>
              <a:t>Organismos </a:t>
            </a:r>
            <a:r>
              <a:rPr lang="es-ES" sz="3200" smtClean="0">
                <a:solidFill>
                  <a:srgbClr val="FFCC00"/>
                </a:solidFill>
                <a:effectLst/>
                <a:latin typeface="Arial" charset="0"/>
              </a:rPr>
              <a:t>autótrofos</a:t>
            </a:r>
            <a:r>
              <a:rPr lang="es-ES" sz="3200" smtClean="0">
                <a:effectLst/>
                <a:latin typeface="Arial" charset="0"/>
              </a:rPr>
              <a:t> y </a:t>
            </a:r>
            <a:r>
              <a:rPr lang="es-ES" sz="3200" smtClean="0">
                <a:solidFill>
                  <a:srgbClr val="FFCC00"/>
                </a:solidFill>
                <a:effectLst/>
                <a:latin typeface="Arial" charset="0"/>
              </a:rPr>
              <a:t>heterótrofos</a:t>
            </a:r>
          </a:p>
        </p:txBody>
      </p:sp>
      <p:sp>
        <p:nvSpPr>
          <p:cNvPr id="27654" name="Rectangle 6"/>
          <p:cNvSpPr>
            <a:spLocks noGrp="1" noChangeArrowheads="1"/>
          </p:cNvSpPr>
          <p:nvPr>
            <p:ph type="body" sz="half" idx="2"/>
          </p:nvPr>
        </p:nvSpPr>
        <p:spPr>
          <a:xfrm>
            <a:off x="4067175" y="1600200"/>
            <a:ext cx="4826000" cy="4997450"/>
          </a:xfrm>
        </p:spPr>
        <p:txBody>
          <a:bodyPr/>
          <a:lstStyle/>
          <a:p>
            <a:pPr eaLnBrk="1" hangingPunct="1"/>
            <a:r>
              <a:rPr lang="es-ES" sz="2800" smtClean="0">
                <a:effectLst/>
                <a:latin typeface="Arial" charset="0"/>
              </a:rPr>
              <a:t>Los seres vivientes que sintetizan su propio alimento se conocen como </a:t>
            </a:r>
            <a:r>
              <a:rPr lang="es-ES" sz="2800" smtClean="0">
                <a:solidFill>
                  <a:srgbClr val="FFFF00"/>
                </a:solidFill>
                <a:effectLst/>
                <a:latin typeface="Arial" charset="0"/>
              </a:rPr>
              <a:t>autótrofos</a:t>
            </a:r>
            <a:r>
              <a:rPr lang="es-ES" sz="2800" smtClean="0">
                <a:effectLst/>
                <a:latin typeface="Arial" charset="0"/>
              </a:rPr>
              <a:t>:</a:t>
            </a:r>
          </a:p>
          <a:p>
            <a:pPr lvl="1" eaLnBrk="1" hangingPunct="1"/>
            <a:r>
              <a:rPr lang="es-ES" sz="2400" smtClean="0">
                <a:solidFill>
                  <a:srgbClr val="FFFF99"/>
                </a:solidFill>
                <a:effectLst/>
                <a:latin typeface="Arial" charset="0"/>
              </a:rPr>
              <a:t>Plantas verdes</a:t>
            </a:r>
          </a:p>
          <a:p>
            <a:pPr eaLnBrk="1" hangingPunct="1"/>
            <a:r>
              <a:rPr lang="es-ES" sz="2800" smtClean="0">
                <a:effectLst/>
                <a:latin typeface="Arial" charset="0"/>
              </a:rPr>
              <a:t>Los seres vivientes que no pueden sintetizar su propio alimento se conocen como </a:t>
            </a:r>
            <a:r>
              <a:rPr lang="es-ES" sz="2800" smtClean="0">
                <a:solidFill>
                  <a:srgbClr val="FFFF00"/>
                </a:solidFill>
                <a:effectLst/>
                <a:latin typeface="Arial" charset="0"/>
              </a:rPr>
              <a:t>heterótrofos</a:t>
            </a:r>
            <a:r>
              <a:rPr lang="es-ES" sz="2800" smtClean="0">
                <a:effectLst/>
                <a:latin typeface="Arial" charset="0"/>
              </a:rPr>
              <a:t>:</a:t>
            </a:r>
          </a:p>
          <a:p>
            <a:pPr lvl="1" eaLnBrk="1" hangingPunct="1"/>
            <a:r>
              <a:rPr lang="es-ES" sz="2400" smtClean="0">
                <a:solidFill>
                  <a:srgbClr val="FFFF99"/>
                </a:solidFill>
                <a:effectLst/>
                <a:latin typeface="Arial" charset="0"/>
              </a:rPr>
              <a:t>Animales</a:t>
            </a:r>
          </a:p>
        </p:txBody>
      </p:sp>
      <p:pic>
        <p:nvPicPr>
          <p:cNvPr id="6148" name="Picture 8" descr="rainforest"/>
          <p:cNvPicPr>
            <a:picLocks noChangeAspect="1" noChangeArrowheads="1"/>
          </p:cNvPicPr>
          <p:nvPr/>
        </p:nvPicPr>
        <p:blipFill>
          <a:blip r:embed="rId2"/>
          <a:srcRect b="2007"/>
          <a:stretch>
            <a:fillRect/>
          </a:stretch>
        </p:blipFill>
        <p:spPr bwMode="auto">
          <a:xfrm>
            <a:off x="0" y="1406525"/>
            <a:ext cx="3779838" cy="2454275"/>
          </a:xfrm>
          <a:prstGeom prst="rect">
            <a:avLst/>
          </a:prstGeom>
          <a:noFill/>
          <a:ln w="9525">
            <a:noFill/>
            <a:miter lim="800000"/>
            <a:headEnd/>
            <a:tailEnd/>
          </a:ln>
        </p:spPr>
      </p:pic>
      <p:pic>
        <p:nvPicPr>
          <p:cNvPr id="6149" name="Picture 10" descr="pigargo2"/>
          <p:cNvPicPr>
            <a:picLocks noChangeAspect="1" noChangeArrowheads="1"/>
          </p:cNvPicPr>
          <p:nvPr>
            <p:ph sz="half" idx="1"/>
          </p:nvPr>
        </p:nvPicPr>
        <p:blipFill>
          <a:blip r:embed="rId3"/>
          <a:srcRect/>
          <a:stretch>
            <a:fillRect/>
          </a:stretch>
        </p:blipFill>
        <p:spPr>
          <a:xfrm>
            <a:off x="611188" y="3765550"/>
            <a:ext cx="2436812" cy="3167063"/>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65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65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65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4"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1222375" y="404813"/>
            <a:ext cx="7237413" cy="911225"/>
          </a:xfrm>
          <a:gradFill rotWithShape="1">
            <a:gsLst>
              <a:gs pos="0">
                <a:schemeClr val="accent1"/>
              </a:gs>
              <a:gs pos="100000">
                <a:schemeClr val="bg1"/>
              </a:gs>
            </a:gsLst>
            <a:lin ang="0" scaled="1"/>
          </a:gradFill>
        </p:spPr>
        <p:txBody>
          <a:bodyPr/>
          <a:lstStyle/>
          <a:p>
            <a:pPr eaLnBrk="1" hangingPunct="1">
              <a:defRPr/>
            </a:pPr>
            <a:r>
              <a:rPr lang="es-ES" sz="2800" smtClean="0">
                <a:solidFill>
                  <a:srgbClr val="FFFF00"/>
                </a:solidFill>
                <a:latin typeface="Arial" charset="0"/>
              </a:rPr>
              <a:t>CONCENTRACIONES SOBRE LA ACTIVIDAD ENZIMÁTICA </a:t>
            </a:r>
          </a:p>
        </p:txBody>
      </p:sp>
      <p:sp>
        <p:nvSpPr>
          <p:cNvPr id="131075" name="Rectangle 3"/>
          <p:cNvSpPr>
            <a:spLocks noGrp="1" noChangeArrowheads="1"/>
          </p:cNvSpPr>
          <p:nvPr>
            <p:ph type="body" idx="1"/>
          </p:nvPr>
        </p:nvSpPr>
        <p:spPr>
          <a:xfrm>
            <a:off x="539750" y="1916113"/>
            <a:ext cx="8064500" cy="2089150"/>
          </a:xfrm>
          <a:solidFill>
            <a:schemeClr val="bg1"/>
          </a:solidFill>
        </p:spPr>
        <p:txBody>
          <a:bodyPr/>
          <a:lstStyle/>
          <a:p>
            <a:pPr eaLnBrk="1" hangingPunct="1">
              <a:spcBef>
                <a:spcPct val="35000"/>
              </a:spcBef>
              <a:defRPr/>
            </a:pPr>
            <a:r>
              <a:rPr lang="es-ES" sz="2400" smtClean="0">
                <a:latin typeface="Arial" charset="0"/>
              </a:rPr>
              <a:t>La Figura muestra la velocidad de una reacción enzimática a 6 concentraciones distintas de sustrato.</a:t>
            </a:r>
          </a:p>
          <a:p>
            <a:pPr eaLnBrk="1" hangingPunct="1">
              <a:spcBef>
                <a:spcPct val="35000"/>
              </a:spcBef>
              <a:defRPr/>
            </a:pPr>
            <a:r>
              <a:rPr lang="es-ES" sz="2400" smtClean="0">
                <a:latin typeface="Arial" charset="0"/>
              </a:rPr>
              <a:t>Además, la presencia de los productos finales puede hacer que la reacción sea más lenta, o incluso invertir su sentido</a:t>
            </a:r>
          </a:p>
        </p:txBody>
      </p:sp>
      <p:pic>
        <p:nvPicPr>
          <p:cNvPr id="131076" name="Picture 4" descr="sconc"/>
          <p:cNvPicPr>
            <a:picLocks noChangeAspect="1" noChangeArrowheads="1"/>
          </p:cNvPicPr>
          <p:nvPr/>
        </p:nvPicPr>
        <p:blipFill>
          <a:blip r:embed="rId2"/>
          <a:srcRect/>
          <a:stretch>
            <a:fillRect/>
          </a:stretch>
        </p:blipFill>
        <p:spPr bwMode="auto">
          <a:xfrm>
            <a:off x="3276600" y="3973513"/>
            <a:ext cx="3384550" cy="28844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31074">
                                            <p:txEl>
                                              <p:charRg st="4294967295" end="4294967295"/>
                                            </p:txEl>
                                          </p:spTgt>
                                        </p:tgtEl>
                                        <p:attrNameLst>
                                          <p:attrName>style.visibility</p:attrName>
                                        </p:attrNameLst>
                                      </p:cBhvr>
                                      <p:to>
                                        <p:strVal val="visible"/>
                                      </p:to>
                                    </p:set>
                                    <p:animEffect transition="in" filter="fade">
                                      <p:cBhvr>
                                        <p:cTn id="7" dur="1000">
                                          <p:stCondLst>
                                            <p:cond delay="0"/>
                                          </p:stCondLst>
                                        </p:cTn>
                                        <p:tgtEl>
                                          <p:spTgt spid="131074">
                                            <p:txEl>
                                              <p:char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31075">
                                            <p:txEl>
                                              <p:pRg st="0" end="0"/>
                                            </p:txEl>
                                          </p:spTgt>
                                        </p:tgtEl>
                                        <p:attrNameLst>
                                          <p:attrName>style.visibility</p:attrName>
                                        </p:attrNameLst>
                                      </p:cBhvr>
                                      <p:to>
                                        <p:strVal val="visible"/>
                                      </p:to>
                                    </p:set>
                                    <p:animEffect transition="in" filter="fade">
                                      <p:cBhvr>
                                        <p:cTn id="12" dur="500">
                                          <p:stCondLst>
                                            <p:cond delay="0"/>
                                          </p:stCondLst>
                                        </p:cTn>
                                        <p:tgtEl>
                                          <p:spTgt spid="13107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1075">
                                            <p:txEl>
                                              <p:pRg st="0" end="0"/>
                                            </p:txEl>
                                          </p:spTgt>
                                        </p:tgtEl>
                                        <p:attrNameLst>
                                          <p:attrName>style.visibility</p:attrName>
                                        </p:attrNameLst>
                                      </p:cBhvr>
                                      <p:to>
                                        <p:strVal val="visible"/>
                                      </p:to>
                                    </p:set>
                                    <p:animEffect transition="in" filter="fade">
                                      <p:cBhvr>
                                        <p:cTn id="15" dur="1000"/>
                                        <p:tgtEl>
                                          <p:spTgt spid="131075">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31076"/>
                                        </p:tgtEl>
                                        <p:attrNameLst>
                                          <p:attrName>style.visibility</p:attrName>
                                        </p:attrNameLst>
                                      </p:cBhvr>
                                      <p:to>
                                        <p:strVal val="visible"/>
                                      </p:to>
                                    </p:set>
                                    <p:animEffect transition="in" filter="fade">
                                      <p:cBhvr>
                                        <p:cTn id="18" dur="1000"/>
                                        <p:tgtEl>
                                          <p:spTgt spid="131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p:bldP spid="131075" grpId="0" build="p"/>
      <p:bldP spid="131075" grpId="1"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495300" y="708025"/>
            <a:ext cx="7908925" cy="712788"/>
          </a:xfrm>
          <a:gradFill rotWithShape="1">
            <a:gsLst>
              <a:gs pos="0">
                <a:schemeClr val="accent1"/>
              </a:gs>
              <a:gs pos="100000">
                <a:schemeClr val="bg1"/>
              </a:gs>
            </a:gsLst>
            <a:lin ang="0" scaled="1"/>
          </a:gradFill>
        </p:spPr>
        <p:txBody>
          <a:bodyPr/>
          <a:lstStyle/>
          <a:p>
            <a:pPr eaLnBrk="1" hangingPunct="1">
              <a:defRPr/>
            </a:pPr>
            <a:r>
              <a:rPr lang="es-ES" sz="2800" smtClean="0">
                <a:solidFill>
                  <a:srgbClr val="FFFF00"/>
                </a:solidFill>
                <a:latin typeface="Arial" charset="0"/>
              </a:rPr>
              <a:t>INHIBIDORES SOBRE LA ACTIVIDAD ENZIMÁTICA </a:t>
            </a:r>
          </a:p>
        </p:txBody>
      </p:sp>
      <p:sp>
        <p:nvSpPr>
          <p:cNvPr id="130051" name="Rectangle 3"/>
          <p:cNvSpPr>
            <a:spLocks noGrp="1" noChangeArrowheads="1"/>
          </p:cNvSpPr>
          <p:nvPr>
            <p:ph type="body" idx="1"/>
          </p:nvPr>
        </p:nvSpPr>
        <p:spPr>
          <a:xfrm>
            <a:off x="900113" y="2017713"/>
            <a:ext cx="7488237" cy="4651375"/>
          </a:xfrm>
          <a:solidFill>
            <a:schemeClr val="accent2"/>
          </a:solidFill>
        </p:spPr>
        <p:txBody>
          <a:bodyPr/>
          <a:lstStyle/>
          <a:p>
            <a:pPr algn="just" eaLnBrk="1" hangingPunct="1">
              <a:spcBef>
                <a:spcPct val="35000"/>
              </a:spcBef>
              <a:defRPr/>
            </a:pPr>
            <a:r>
              <a:rPr lang="es-ES" sz="2400" smtClean="0">
                <a:latin typeface="Arial" charset="0"/>
              </a:rPr>
              <a:t>Estos inhibidores bien pueden ocupar temporalmente el centro activo por semejanza estructural con el sustrato original </a:t>
            </a:r>
            <a:r>
              <a:rPr lang="es-ES" sz="2400" smtClean="0">
                <a:solidFill>
                  <a:srgbClr val="FFFF00"/>
                </a:solidFill>
                <a:latin typeface="Arial" charset="0"/>
              </a:rPr>
              <a:t>(inhibidor competitivo)</a:t>
            </a:r>
            <a:r>
              <a:rPr lang="es-ES" sz="2400" smtClean="0">
                <a:latin typeface="Arial" charset="0"/>
              </a:rPr>
              <a:t> o bien alteran la conformación espacial del enzima, impidiendo su unión al sustrato </a:t>
            </a:r>
            <a:r>
              <a:rPr lang="es-ES" sz="2400" smtClean="0">
                <a:solidFill>
                  <a:srgbClr val="FFFF00"/>
                </a:solidFill>
                <a:latin typeface="Arial" charset="0"/>
              </a:rPr>
              <a:t>(inhibidor no competitivo</a:t>
            </a:r>
            <a:r>
              <a:rPr lang="es-ES" sz="2400" smtClean="0">
                <a:solidFill>
                  <a:schemeClr val="hlink"/>
                </a:solidFill>
                <a:latin typeface="Arial" charset="0"/>
              </a:rPr>
              <a:t>)</a:t>
            </a:r>
            <a:r>
              <a:rPr lang="es-ES" sz="2400" smtClean="0">
                <a:latin typeface="Arial" charset="0"/>
              </a:rPr>
              <a:t> .</a:t>
            </a:r>
          </a:p>
        </p:txBody>
      </p:sp>
      <p:pic>
        <p:nvPicPr>
          <p:cNvPr id="33796" name="Picture 4" descr="I-C"/>
          <p:cNvPicPr>
            <a:picLocks noChangeAspect="1" noChangeArrowheads="1"/>
          </p:cNvPicPr>
          <p:nvPr/>
        </p:nvPicPr>
        <p:blipFill>
          <a:blip r:embed="rId2"/>
          <a:srcRect/>
          <a:stretch>
            <a:fillRect/>
          </a:stretch>
        </p:blipFill>
        <p:spPr bwMode="auto">
          <a:xfrm>
            <a:off x="900113" y="4525963"/>
            <a:ext cx="3086100" cy="2143125"/>
          </a:xfrm>
          <a:prstGeom prst="rect">
            <a:avLst/>
          </a:prstGeom>
          <a:noFill/>
          <a:ln w="9525">
            <a:noFill/>
            <a:miter lim="800000"/>
            <a:headEnd/>
            <a:tailEnd/>
          </a:ln>
        </p:spPr>
      </p:pic>
      <p:pic>
        <p:nvPicPr>
          <p:cNvPr id="130053" name="Picture 5" descr="I-NC"/>
          <p:cNvPicPr>
            <a:picLocks noChangeAspect="1" noChangeArrowheads="1"/>
          </p:cNvPicPr>
          <p:nvPr/>
        </p:nvPicPr>
        <p:blipFill>
          <a:blip r:embed="rId3"/>
          <a:srcRect/>
          <a:stretch>
            <a:fillRect/>
          </a:stretch>
        </p:blipFill>
        <p:spPr bwMode="auto">
          <a:xfrm>
            <a:off x="5318125" y="4533900"/>
            <a:ext cx="3086100" cy="2143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30050">
                                            <p:txEl>
                                              <p:charRg st="4294967295" end="4294967295"/>
                                            </p:txEl>
                                          </p:spTgt>
                                        </p:tgtEl>
                                        <p:attrNameLst>
                                          <p:attrName>style.visibility</p:attrName>
                                        </p:attrNameLst>
                                      </p:cBhvr>
                                      <p:to>
                                        <p:strVal val="visible"/>
                                      </p:to>
                                    </p:set>
                                    <p:animEffect transition="in" filter="fade">
                                      <p:cBhvr>
                                        <p:cTn id="7" dur="1000">
                                          <p:stCondLst>
                                            <p:cond delay="0"/>
                                          </p:stCondLst>
                                        </p:cTn>
                                        <p:tgtEl>
                                          <p:spTgt spid="130050">
                                            <p:txEl>
                                              <p:char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3005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iterate type="lt">
                                    <p:tmPct val="10000"/>
                                  </p:iterate>
                                  <p:childTnLst>
                                    <p:set>
                                      <p:cBhvr>
                                        <p:cTn id="15" dur="1" fill="hold">
                                          <p:stCondLst>
                                            <p:cond delay="0"/>
                                          </p:stCondLst>
                                        </p:cTn>
                                        <p:tgtEl>
                                          <p:spTgt spid="130051">
                                            <p:txEl>
                                              <p:pRg st="0" end="0"/>
                                            </p:txEl>
                                          </p:spTgt>
                                        </p:tgtEl>
                                        <p:attrNameLst>
                                          <p:attrName>style.visibility</p:attrName>
                                        </p:attrNameLst>
                                      </p:cBhvr>
                                      <p:to>
                                        <p:strVal val="visible"/>
                                      </p:to>
                                    </p:set>
                                    <p:animEffect transition="in" filter="fade">
                                      <p:cBhvr>
                                        <p:cTn id="16" dur="500">
                                          <p:stCondLst>
                                            <p:cond delay="0"/>
                                          </p:stCondLst>
                                        </p:cTn>
                                        <p:tgtEl>
                                          <p:spTgt spid="130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0" grpId="0"/>
      <p:bldP spid="13005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Rectangle 4"/>
          <p:cNvSpPr>
            <a:spLocks noGrp="1" noChangeArrowheads="1"/>
          </p:cNvSpPr>
          <p:nvPr>
            <p:ph type="ctrTitle"/>
          </p:nvPr>
        </p:nvSpPr>
        <p:spPr/>
        <p:txBody>
          <a:bodyPr/>
          <a:lstStyle/>
          <a:p>
            <a:pPr eaLnBrk="1" hangingPunct="1">
              <a:defRPr/>
            </a:pPr>
            <a:r>
              <a:rPr lang="es-ES" sz="4800" smtClean="0">
                <a:latin typeface="Arial" charset="0"/>
              </a:rPr>
              <a:t>LA FUENTE DE ENERGÍA PARA LAS CÉLULAS</a:t>
            </a:r>
          </a:p>
        </p:txBody>
      </p:sp>
      <p:sp>
        <p:nvSpPr>
          <p:cNvPr id="69637" name="Rectangle 5"/>
          <p:cNvSpPr>
            <a:spLocks noGrp="1" noChangeArrowheads="1"/>
          </p:cNvSpPr>
          <p:nvPr>
            <p:ph type="subTitle" idx="1"/>
          </p:nvPr>
        </p:nvSpPr>
        <p:spPr/>
        <p:txBody>
          <a:bodyPr/>
          <a:lstStyle/>
          <a:p>
            <a:pPr eaLnBrk="1" hangingPunct="1">
              <a:defRPr/>
            </a:pPr>
            <a:endParaRPr lang="es-E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defRPr/>
            </a:pPr>
            <a:r>
              <a:rPr lang="es-ES" smtClean="0">
                <a:latin typeface="Arial" charset="0"/>
              </a:rPr>
              <a:t>El trifosfato de adenosina</a:t>
            </a:r>
          </a:p>
        </p:txBody>
      </p:sp>
      <p:sp>
        <p:nvSpPr>
          <p:cNvPr id="71683" name="Rectangle 3"/>
          <p:cNvSpPr>
            <a:spLocks noGrp="1" noChangeArrowheads="1"/>
          </p:cNvSpPr>
          <p:nvPr>
            <p:ph type="body" sz="half" idx="1"/>
          </p:nvPr>
        </p:nvSpPr>
        <p:spPr>
          <a:xfrm>
            <a:off x="0" y="1627188"/>
            <a:ext cx="4932363" cy="5257800"/>
          </a:xfrm>
        </p:spPr>
        <p:txBody>
          <a:bodyPr/>
          <a:lstStyle/>
          <a:p>
            <a:pPr eaLnBrk="1" hangingPunct="1">
              <a:lnSpc>
                <a:spcPct val="90000"/>
              </a:lnSpc>
              <a:spcBef>
                <a:spcPct val="40000"/>
              </a:spcBef>
              <a:defRPr/>
            </a:pPr>
            <a:r>
              <a:rPr lang="es-ES" sz="2800" smtClean="0">
                <a:latin typeface="Arial" charset="0"/>
              </a:rPr>
              <a:t>La fuente principal de energía para los seres vivos es la </a:t>
            </a:r>
            <a:r>
              <a:rPr lang="es-ES" sz="2800" smtClean="0">
                <a:solidFill>
                  <a:srgbClr val="FFFF00"/>
                </a:solidFill>
                <a:latin typeface="Arial" charset="0"/>
              </a:rPr>
              <a:t>glucosa.</a:t>
            </a:r>
          </a:p>
          <a:p>
            <a:pPr eaLnBrk="1" hangingPunct="1">
              <a:lnSpc>
                <a:spcPct val="90000"/>
              </a:lnSpc>
              <a:spcBef>
                <a:spcPct val="40000"/>
              </a:spcBef>
              <a:defRPr/>
            </a:pPr>
            <a:r>
              <a:rPr lang="es-ES" sz="2800" smtClean="0">
                <a:latin typeface="Arial" charset="0"/>
              </a:rPr>
              <a:t>Cuando las células degradan la glucosa, se libera energía en una serie de pasos controlados por enzimas.</a:t>
            </a:r>
          </a:p>
          <a:p>
            <a:pPr lvl="1" eaLnBrk="1" hangingPunct="1">
              <a:lnSpc>
                <a:spcPct val="90000"/>
              </a:lnSpc>
              <a:spcBef>
                <a:spcPct val="40000"/>
              </a:spcBef>
              <a:defRPr/>
            </a:pPr>
            <a:r>
              <a:rPr lang="es-ES" sz="2400" smtClean="0">
                <a:solidFill>
                  <a:srgbClr val="FFFF99"/>
                </a:solidFill>
                <a:latin typeface="Arial" charset="0"/>
              </a:rPr>
              <a:t>La mayor parte de esta energía se almacena en otro compuesto químico: </a:t>
            </a:r>
            <a:r>
              <a:rPr lang="es-ES" sz="2400" smtClean="0">
                <a:solidFill>
                  <a:srgbClr val="FFFF00"/>
                </a:solidFill>
                <a:latin typeface="Arial" charset="0"/>
              </a:rPr>
              <a:t>trifosfato de adenosina o ATP</a:t>
            </a:r>
            <a:r>
              <a:rPr lang="es-ES" sz="2400" smtClean="0">
                <a:solidFill>
                  <a:srgbClr val="FFFF99"/>
                </a:solidFill>
                <a:latin typeface="Arial" charset="0"/>
              </a:rPr>
              <a:t>.</a:t>
            </a:r>
          </a:p>
        </p:txBody>
      </p:sp>
      <p:pic>
        <p:nvPicPr>
          <p:cNvPr id="71686" name="Picture 6" descr="atp"/>
          <p:cNvPicPr>
            <a:picLocks noChangeAspect="1" noChangeArrowheads="1"/>
          </p:cNvPicPr>
          <p:nvPr/>
        </p:nvPicPr>
        <p:blipFill>
          <a:blip r:embed="rId2"/>
          <a:srcRect l="3639" t="6738" b="12964"/>
          <a:stretch>
            <a:fillRect/>
          </a:stretch>
        </p:blipFill>
        <p:spPr bwMode="auto">
          <a:xfrm>
            <a:off x="4849813" y="4221163"/>
            <a:ext cx="4186237" cy="2441575"/>
          </a:xfrm>
          <a:prstGeom prst="rect">
            <a:avLst/>
          </a:prstGeom>
          <a:noFill/>
          <a:ln w="9525">
            <a:noFill/>
            <a:miter lim="800000"/>
            <a:headEnd/>
            <a:tailEnd/>
          </a:ln>
        </p:spPr>
      </p:pic>
      <p:pic>
        <p:nvPicPr>
          <p:cNvPr id="35845" name="Picture 8" descr="glucose"/>
          <p:cNvPicPr>
            <a:picLocks noChangeAspect="1" noChangeArrowheads="1"/>
          </p:cNvPicPr>
          <p:nvPr/>
        </p:nvPicPr>
        <p:blipFill>
          <a:blip r:embed="rId3"/>
          <a:srcRect/>
          <a:stretch>
            <a:fillRect/>
          </a:stretch>
        </p:blipFill>
        <p:spPr bwMode="auto">
          <a:xfrm>
            <a:off x="5765800" y="1557338"/>
            <a:ext cx="2335213" cy="2451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71682"/>
                                        </p:tgtEl>
                                        <p:attrNameLst>
                                          <p:attrName>style.visibility</p:attrName>
                                        </p:attrNameLst>
                                      </p:cBhvr>
                                      <p:to>
                                        <p:strVal val="visible"/>
                                      </p:to>
                                    </p:set>
                                    <p:animEffect transition="in" filter="fade">
                                      <p:cBhvr>
                                        <p:cTn id="7" dur="1000">
                                          <p:stCondLst>
                                            <p:cond delay="0"/>
                                          </p:stCondLst>
                                        </p:cTn>
                                        <p:tgtEl>
                                          <p:spTgt spid="7168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1683">
                                            <p:txEl>
                                              <p:pRg st="1" end="1"/>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71683">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16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68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4" name="Rectangle 6"/>
          <p:cNvSpPr>
            <a:spLocks noGrp="1" noChangeArrowheads="1"/>
          </p:cNvSpPr>
          <p:nvPr>
            <p:ph type="body" sz="half" idx="2"/>
          </p:nvPr>
        </p:nvSpPr>
        <p:spPr>
          <a:xfrm>
            <a:off x="4648200" y="1922463"/>
            <a:ext cx="4316413" cy="4530725"/>
          </a:xfrm>
        </p:spPr>
        <p:txBody>
          <a:bodyPr/>
          <a:lstStyle/>
          <a:p>
            <a:pPr eaLnBrk="1" hangingPunct="1">
              <a:defRPr/>
            </a:pPr>
            <a:r>
              <a:rPr lang="es-ES" sz="2400" smtClean="0">
                <a:solidFill>
                  <a:srgbClr val="FFFF00"/>
                </a:solidFill>
                <a:effectLst/>
                <a:latin typeface="Arial" charset="0"/>
              </a:rPr>
              <a:t>Adenosina:</a:t>
            </a:r>
          </a:p>
          <a:p>
            <a:pPr lvl="1" eaLnBrk="1" hangingPunct="1">
              <a:defRPr/>
            </a:pPr>
            <a:r>
              <a:rPr lang="es-ES" sz="2000" smtClean="0">
                <a:solidFill>
                  <a:srgbClr val="FFFF99"/>
                </a:solidFill>
                <a:latin typeface="Arial" charset="0"/>
              </a:rPr>
              <a:t>Adenina</a:t>
            </a:r>
          </a:p>
          <a:p>
            <a:pPr lvl="1" eaLnBrk="1" hangingPunct="1">
              <a:defRPr/>
            </a:pPr>
            <a:r>
              <a:rPr lang="es-ES" sz="2000" smtClean="0">
                <a:solidFill>
                  <a:srgbClr val="FFFF99"/>
                </a:solidFill>
                <a:latin typeface="Arial" charset="0"/>
              </a:rPr>
              <a:t>Ribosa</a:t>
            </a:r>
          </a:p>
          <a:p>
            <a:pPr eaLnBrk="1" hangingPunct="1">
              <a:defRPr/>
            </a:pPr>
            <a:r>
              <a:rPr lang="es-ES" sz="2400" smtClean="0">
                <a:solidFill>
                  <a:srgbClr val="FFFF00"/>
                </a:solidFill>
                <a:effectLst/>
                <a:latin typeface="Arial" charset="0"/>
              </a:rPr>
              <a:t>Tres grupos fosfato:</a:t>
            </a:r>
          </a:p>
          <a:p>
            <a:pPr lvl="1" eaLnBrk="1" hangingPunct="1">
              <a:defRPr/>
            </a:pPr>
            <a:r>
              <a:rPr lang="es-ES" sz="2000" smtClean="0">
                <a:solidFill>
                  <a:srgbClr val="FFFF99"/>
                </a:solidFill>
                <a:latin typeface="Arial" charset="0"/>
              </a:rPr>
              <a:t>Tres átomos de fósforo unidos a cuatro átomos de oxígeno.</a:t>
            </a:r>
          </a:p>
          <a:p>
            <a:pPr eaLnBrk="1" hangingPunct="1">
              <a:defRPr/>
            </a:pPr>
            <a:r>
              <a:rPr lang="es-ES" sz="2400" b="1" smtClean="0">
                <a:solidFill>
                  <a:srgbClr val="FFFF00"/>
                </a:solidFill>
                <a:latin typeface="Arial" charset="0"/>
              </a:rPr>
              <a:t>Enlaces de alta energía</a:t>
            </a:r>
          </a:p>
        </p:txBody>
      </p:sp>
      <p:sp>
        <p:nvSpPr>
          <p:cNvPr id="73735" name="Rectangle 7"/>
          <p:cNvSpPr>
            <a:spLocks noGrp="1" noChangeArrowheads="1"/>
          </p:cNvSpPr>
          <p:nvPr>
            <p:ph type="title"/>
          </p:nvPr>
        </p:nvSpPr>
        <p:spPr/>
        <p:txBody>
          <a:bodyPr/>
          <a:lstStyle/>
          <a:p>
            <a:pPr eaLnBrk="1" hangingPunct="1">
              <a:defRPr/>
            </a:pPr>
            <a:r>
              <a:rPr lang="es-ES" smtClean="0">
                <a:latin typeface="Arial" charset="0"/>
              </a:rPr>
              <a:t>Estructura del ATP</a:t>
            </a:r>
          </a:p>
        </p:txBody>
      </p:sp>
      <p:pic>
        <p:nvPicPr>
          <p:cNvPr id="36868" name="Picture 9" descr="ATP"/>
          <p:cNvPicPr>
            <a:picLocks noChangeAspect="1" noChangeArrowheads="1"/>
          </p:cNvPicPr>
          <p:nvPr/>
        </p:nvPicPr>
        <p:blipFill>
          <a:blip r:embed="rId2"/>
          <a:srcRect/>
          <a:stretch>
            <a:fillRect/>
          </a:stretch>
        </p:blipFill>
        <p:spPr bwMode="auto">
          <a:xfrm>
            <a:off x="107950" y="1916113"/>
            <a:ext cx="4430713" cy="3797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7" name="Rectangle 11"/>
          <p:cNvSpPr>
            <a:spLocks noGrp="1" noChangeArrowheads="1"/>
          </p:cNvSpPr>
          <p:nvPr>
            <p:ph type="title"/>
          </p:nvPr>
        </p:nvSpPr>
        <p:spPr/>
        <p:txBody>
          <a:bodyPr/>
          <a:lstStyle/>
          <a:p>
            <a:pPr eaLnBrk="1" hangingPunct="1">
              <a:defRPr/>
            </a:pPr>
            <a:r>
              <a:rPr lang="es-ES" sz="4000" smtClean="0">
                <a:latin typeface="Arial" charset="0"/>
              </a:rPr>
              <a:t>Síntesis y degradación del ATP</a:t>
            </a:r>
          </a:p>
        </p:txBody>
      </p:sp>
      <p:sp>
        <p:nvSpPr>
          <p:cNvPr id="75788" name="Rectangle 12"/>
          <p:cNvSpPr>
            <a:spLocks noGrp="1" noChangeArrowheads="1"/>
          </p:cNvSpPr>
          <p:nvPr>
            <p:ph type="body" sz="half" idx="1"/>
          </p:nvPr>
        </p:nvSpPr>
        <p:spPr>
          <a:xfrm>
            <a:off x="250825" y="1744663"/>
            <a:ext cx="3960813" cy="4708525"/>
          </a:xfrm>
        </p:spPr>
        <p:txBody>
          <a:bodyPr/>
          <a:lstStyle/>
          <a:p>
            <a:pPr eaLnBrk="1" hangingPunct="1">
              <a:defRPr/>
            </a:pPr>
            <a:r>
              <a:rPr lang="es-ES" sz="2400" smtClean="0">
                <a:latin typeface="Arial" charset="0"/>
              </a:rPr>
              <a:t>La célula necesita continuamente energía, por ello, debe producir continuamente ATP, a partir de </a:t>
            </a:r>
            <a:r>
              <a:rPr lang="es-ES" sz="2400" smtClean="0">
                <a:solidFill>
                  <a:srgbClr val="FFFF00"/>
                </a:solidFill>
                <a:effectLst/>
                <a:latin typeface="Arial" charset="0"/>
              </a:rPr>
              <a:t>ADP y Pi</a:t>
            </a:r>
            <a:r>
              <a:rPr lang="es-ES" sz="2400" smtClean="0">
                <a:latin typeface="Arial" charset="0"/>
              </a:rPr>
              <a:t>.</a:t>
            </a:r>
          </a:p>
          <a:p>
            <a:pPr eaLnBrk="1" hangingPunct="1">
              <a:defRPr/>
            </a:pPr>
            <a:r>
              <a:rPr lang="es-ES" sz="2400" smtClean="0">
                <a:latin typeface="Arial" charset="0"/>
              </a:rPr>
              <a:t>La energía para formar ATP proviene del alimento, generalmente glucosa.</a:t>
            </a:r>
          </a:p>
          <a:p>
            <a:pPr lvl="1" eaLnBrk="1" hangingPunct="1">
              <a:defRPr/>
            </a:pPr>
            <a:r>
              <a:rPr lang="es-ES" sz="2000" smtClean="0">
                <a:solidFill>
                  <a:srgbClr val="FFFF99"/>
                </a:solidFill>
                <a:latin typeface="Arial" charset="0"/>
              </a:rPr>
              <a:t>El ATP se degrada y libera energía mucho más fácilmente que el alimento.</a:t>
            </a:r>
          </a:p>
        </p:txBody>
      </p:sp>
      <p:pic>
        <p:nvPicPr>
          <p:cNvPr id="37892" name="Picture 15" descr="Fig_3"/>
          <p:cNvPicPr>
            <a:picLocks noChangeAspect="1" noChangeArrowheads="1"/>
          </p:cNvPicPr>
          <p:nvPr/>
        </p:nvPicPr>
        <p:blipFill>
          <a:blip r:embed="rId2"/>
          <a:srcRect/>
          <a:stretch>
            <a:fillRect/>
          </a:stretch>
        </p:blipFill>
        <p:spPr bwMode="auto">
          <a:xfrm>
            <a:off x="4211638" y="2432050"/>
            <a:ext cx="4762500" cy="3228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5" name="Rectangle 5"/>
          <p:cNvSpPr>
            <a:spLocks noGrp="1" noChangeArrowheads="1"/>
          </p:cNvSpPr>
          <p:nvPr>
            <p:ph type="body" sz="half" idx="1"/>
          </p:nvPr>
        </p:nvSpPr>
        <p:spPr>
          <a:xfrm>
            <a:off x="395288" y="1268413"/>
            <a:ext cx="7921625" cy="4752975"/>
          </a:xfrm>
        </p:spPr>
        <p:txBody>
          <a:bodyPr/>
          <a:lstStyle/>
          <a:p>
            <a:pPr algn="just" eaLnBrk="1" hangingPunct="1"/>
            <a:r>
              <a:rPr lang="es-ES" smtClean="0">
                <a:effectLst/>
                <a:latin typeface="Arial" charset="0"/>
              </a:rPr>
              <a:t>Una vez que el alimento sea ingerido, la mayor parte se degrada para producir la </a:t>
            </a:r>
            <a:r>
              <a:rPr lang="es-ES" b="1" smtClean="0">
                <a:solidFill>
                  <a:srgbClr val="FFFF00"/>
                </a:solidFill>
                <a:effectLst/>
                <a:latin typeface="Arial" charset="0"/>
              </a:rPr>
              <a:t>energía</a:t>
            </a:r>
            <a:r>
              <a:rPr lang="es-ES" smtClean="0">
                <a:effectLst/>
                <a:latin typeface="Arial" charset="0"/>
              </a:rPr>
              <a:t> que necesitan las células.</a:t>
            </a:r>
          </a:p>
          <a:p>
            <a:pPr lvl="1" algn="just" eaLnBrk="1" hangingPunct="1"/>
            <a:r>
              <a:rPr lang="es-ES" smtClean="0">
                <a:solidFill>
                  <a:srgbClr val="FFFF99"/>
                </a:solidFill>
                <a:effectLst/>
                <a:latin typeface="Arial" charset="0"/>
              </a:rPr>
              <a:t>Los procesos que ocurren en las células son físicos y químicos.</a:t>
            </a:r>
          </a:p>
          <a:p>
            <a:pPr algn="just" eaLnBrk="1" hangingPunct="1">
              <a:buFont typeface="Wingdings" pitchFamily="2" charset="2"/>
              <a:buNone/>
            </a:pPr>
            <a:r>
              <a:rPr lang="es-ES" b="1" smtClean="0">
                <a:solidFill>
                  <a:srgbClr val="FFFF00"/>
                </a:solidFill>
                <a:effectLst/>
                <a:latin typeface="Arial" charset="0"/>
              </a:rPr>
              <a:t>Metabolismo</a:t>
            </a:r>
            <a:r>
              <a:rPr lang="es-ES" smtClean="0">
                <a:effectLst/>
                <a:latin typeface="Arial" charset="0"/>
              </a:rPr>
              <a:t> </a:t>
            </a:r>
          </a:p>
          <a:p>
            <a:pPr algn="just" eaLnBrk="1" hangingPunct="1"/>
            <a:r>
              <a:rPr lang="es-ES" smtClean="0">
                <a:effectLst/>
                <a:latin typeface="Arial" charset="0"/>
              </a:rPr>
              <a:t>El total de las reacciones que ocurren en una célula.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584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584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4"/>
          <p:cNvSpPr>
            <a:spLocks noGrp="1" noChangeArrowheads="1"/>
          </p:cNvSpPr>
          <p:nvPr>
            <p:ph type="title"/>
          </p:nvPr>
        </p:nvSpPr>
        <p:spPr>
          <a:xfrm>
            <a:off x="457200" y="115888"/>
            <a:ext cx="8229600" cy="1143000"/>
          </a:xfrm>
        </p:spPr>
        <p:txBody>
          <a:bodyPr/>
          <a:lstStyle/>
          <a:p>
            <a:pPr eaLnBrk="1" hangingPunct="1"/>
            <a:r>
              <a:rPr lang="es-ES" sz="3600" smtClean="0">
                <a:effectLst/>
                <a:latin typeface="Arial" charset="0"/>
              </a:rPr>
              <a:t>Reacciones anabólicas y catabólicas</a:t>
            </a:r>
          </a:p>
        </p:txBody>
      </p:sp>
      <p:sp>
        <p:nvSpPr>
          <p:cNvPr id="37894" name="Rectangle 6"/>
          <p:cNvSpPr>
            <a:spLocks noGrp="1" noChangeArrowheads="1"/>
          </p:cNvSpPr>
          <p:nvPr>
            <p:ph type="body" sz="half" idx="3"/>
          </p:nvPr>
        </p:nvSpPr>
        <p:spPr>
          <a:xfrm>
            <a:off x="755650" y="2132013"/>
            <a:ext cx="7859713" cy="1584325"/>
          </a:xfrm>
        </p:spPr>
        <p:txBody>
          <a:bodyPr/>
          <a:lstStyle/>
          <a:p>
            <a:pPr eaLnBrk="1" hangingPunct="1">
              <a:defRPr/>
            </a:pPr>
            <a:r>
              <a:rPr lang="es-ES" sz="2400" smtClean="0">
                <a:effectLst/>
                <a:latin typeface="Arial" charset="0"/>
              </a:rPr>
              <a:t>Las reacciones donde sustancias simples se unen para formar sustancias más complejas se llaman</a:t>
            </a:r>
            <a:r>
              <a:rPr lang="es-ES" sz="2400" smtClean="0">
                <a:latin typeface="Arial" charset="0"/>
              </a:rPr>
              <a:t> </a:t>
            </a:r>
            <a:r>
              <a:rPr lang="es-ES" sz="2400" smtClean="0">
                <a:solidFill>
                  <a:srgbClr val="FFFF00"/>
                </a:solidFill>
                <a:latin typeface="Arial" charset="0"/>
              </a:rPr>
              <a:t>reacciones anabólicas</a:t>
            </a:r>
            <a:r>
              <a:rPr lang="es-ES" sz="2400" smtClean="0">
                <a:latin typeface="Arial" charset="0"/>
              </a:rPr>
              <a:t>.</a:t>
            </a:r>
          </a:p>
          <a:p>
            <a:pPr lvl="1" eaLnBrk="1" hangingPunct="1">
              <a:defRPr/>
            </a:pPr>
            <a:r>
              <a:rPr lang="es-ES" sz="2000" smtClean="0">
                <a:solidFill>
                  <a:srgbClr val="FFFF99"/>
                </a:solidFill>
                <a:effectLst/>
                <a:latin typeface="Arial" charset="0"/>
              </a:rPr>
              <a:t>Síntesis de proteínas</a:t>
            </a:r>
            <a:endParaRPr lang="es-ES" sz="2000" smtClean="0">
              <a:effectLst/>
              <a:latin typeface="Arial" charset="0"/>
            </a:endParaRPr>
          </a:p>
        </p:txBody>
      </p:sp>
      <p:grpSp>
        <p:nvGrpSpPr>
          <p:cNvPr id="1029" name="Group 15"/>
          <p:cNvGrpSpPr>
            <a:grpSpLocks/>
          </p:cNvGrpSpPr>
          <p:nvPr/>
        </p:nvGrpSpPr>
        <p:grpSpPr bwMode="auto">
          <a:xfrm>
            <a:off x="323850" y="4437063"/>
            <a:ext cx="8351838" cy="2159000"/>
            <a:chOff x="567" y="1752"/>
            <a:chExt cx="4309" cy="680"/>
          </a:xfrm>
        </p:grpSpPr>
        <p:pic>
          <p:nvPicPr>
            <p:cNvPr id="1030" name="Picture 12" descr="PROTEINA"/>
            <p:cNvPicPr>
              <a:picLocks noChangeAspect="1" noChangeArrowheads="1"/>
            </p:cNvPicPr>
            <p:nvPr/>
          </p:nvPicPr>
          <p:blipFill>
            <a:blip r:embed="rId3"/>
            <a:srcRect l="5534" t="6534" r="6454" b="34233"/>
            <a:stretch>
              <a:fillRect/>
            </a:stretch>
          </p:blipFill>
          <p:spPr bwMode="auto">
            <a:xfrm>
              <a:off x="567" y="1752"/>
              <a:ext cx="4309" cy="680"/>
            </a:xfrm>
            <a:prstGeom prst="rect">
              <a:avLst/>
            </a:prstGeom>
            <a:noFill/>
            <a:ln w="9525">
              <a:noFill/>
              <a:miter lim="800000"/>
              <a:headEnd/>
              <a:tailEnd/>
            </a:ln>
          </p:spPr>
        </p:pic>
        <p:sp>
          <p:nvSpPr>
            <p:cNvPr id="1031" name="Text Box 14"/>
            <p:cNvSpPr txBox="1">
              <a:spLocks noChangeArrowheads="1"/>
            </p:cNvSpPr>
            <p:nvPr/>
          </p:nvSpPr>
          <p:spPr bwMode="auto">
            <a:xfrm>
              <a:off x="3956" y="1838"/>
              <a:ext cx="501" cy="116"/>
            </a:xfrm>
            <a:prstGeom prst="rect">
              <a:avLst/>
            </a:prstGeom>
            <a:noFill/>
            <a:ln w="9525">
              <a:noFill/>
              <a:miter lim="800000"/>
              <a:headEnd/>
              <a:tailEnd/>
            </a:ln>
          </p:spPr>
          <p:txBody>
            <a:bodyPr wrap="none">
              <a:spAutoFit/>
            </a:bodyPr>
            <a:lstStyle/>
            <a:p>
              <a:r>
                <a:rPr lang="es-EC" sz="1800">
                  <a:solidFill>
                    <a:srgbClr val="000000"/>
                  </a:solidFill>
                  <a:latin typeface="Arial" charset="0"/>
                </a:rPr>
                <a:t>Insulina</a:t>
              </a:r>
              <a:endParaRPr lang="en-US" sz="1800">
                <a:solidFill>
                  <a:srgbClr val="000000"/>
                </a:solidFill>
                <a:latin typeface="Arial" charset="0"/>
              </a:endParaRPr>
            </a:p>
          </p:txBody>
        </p:sp>
      </p:grpSp>
      <p:graphicFrame>
        <p:nvGraphicFramePr>
          <p:cNvPr id="37905" name="Object 17"/>
          <p:cNvGraphicFramePr>
            <a:graphicFrameLocks noChangeAspect="1"/>
          </p:cNvGraphicFramePr>
          <p:nvPr>
            <p:ph sz="quarter" idx="1"/>
          </p:nvPr>
        </p:nvGraphicFramePr>
        <p:xfrm>
          <a:off x="323850" y="4508500"/>
          <a:ext cx="8351838" cy="2016125"/>
        </p:xfrm>
        <a:graphic>
          <a:graphicData uri="http://schemas.openxmlformats.org/presentationml/2006/ole">
            <p:oleObj spid="_x0000_s1026" name="Fotografía de Photo Editor" r:id="rId4" imgW="7621064" imgH="5714286" progId="MSPhotoEd.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905"/>
                                        </p:tgtEl>
                                        <p:attrNameLst>
                                          <p:attrName>style.visibility</p:attrName>
                                        </p:attrNameLst>
                                      </p:cBhvr>
                                      <p:to>
                                        <p:strVal val="visible"/>
                                      </p:to>
                                    </p:set>
                                    <p:animEffect transition="in" filter="fade">
                                      <p:cBhvr>
                                        <p:cTn id="7" dur="2000"/>
                                        <p:tgtEl>
                                          <p:spTgt spid="379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115888"/>
            <a:ext cx="8229600" cy="1143000"/>
          </a:xfrm>
        </p:spPr>
        <p:txBody>
          <a:bodyPr/>
          <a:lstStyle/>
          <a:p>
            <a:pPr eaLnBrk="1" hangingPunct="1"/>
            <a:r>
              <a:rPr lang="es-ES" sz="3600" smtClean="0">
                <a:effectLst/>
                <a:latin typeface="Arial" charset="0"/>
              </a:rPr>
              <a:t>Reacciones anabólicas y catabólicas</a:t>
            </a:r>
          </a:p>
        </p:txBody>
      </p:sp>
      <p:sp>
        <p:nvSpPr>
          <p:cNvPr id="115717" name="Rectangle 5"/>
          <p:cNvSpPr>
            <a:spLocks noChangeArrowheads="1"/>
          </p:cNvSpPr>
          <p:nvPr/>
        </p:nvSpPr>
        <p:spPr bwMode="auto">
          <a:xfrm>
            <a:off x="539750" y="1341438"/>
            <a:ext cx="7859713" cy="1584325"/>
          </a:xfrm>
          <a:prstGeom prst="rect">
            <a:avLst/>
          </a:prstGeom>
          <a:noFill/>
          <a:ln w="9525">
            <a:noFill/>
            <a:miter lim="800000"/>
            <a:headEnd/>
            <a:tailEnd/>
          </a:ln>
          <a:effectLst/>
        </p:spPr>
        <p:txBody>
          <a:bodyPr/>
          <a:lstStyle/>
          <a:p>
            <a:pPr marL="342900" indent="-342900">
              <a:spcBef>
                <a:spcPct val="20000"/>
              </a:spcBef>
              <a:buClr>
                <a:schemeClr val="hlink"/>
              </a:buClr>
              <a:buSzPct val="60000"/>
              <a:buFont typeface="Wingdings" pitchFamily="2" charset="2"/>
              <a:buChar char="n"/>
              <a:defRPr/>
            </a:pPr>
            <a:r>
              <a:rPr lang="es-ES" sz="2400">
                <a:latin typeface="Arial" charset="0"/>
              </a:rPr>
              <a:t>Las reacciones en las cuales sustancias complejas se degradan para convertirse en sustancias más simples se llaman</a:t>
            </a:r>
            <a:r>
              <a:rPr lang="es-ES" sz="2400">
                <a:effectLst>
                  <a:outerShdw blurRad="38100" dist="38100" dir="2700000" algn="tl">
                    <a:srgbClr val="000000"/>
                  </a:outerShdw>
                </a:effectLst>
                <a:latin typeface="Arial" charset="0"/>
              </a:rPr>
              <a:t> </a:t>
            </a:r>
            <a:r>
              <a:rPr lang="es-ES" sz="2400">
                <a:solidFill>
                  <a:srgbClr val="FFFF00"/>
                </a:solidFill>
                <a:effectLst>
                  <a:outerShdw blurRad="38100" dist="38100" dir="2700000" algn="tl">
                    <a:srgbClr val="000000"/>
                  </a:outerShdw>
                </a:effectLst>
                <a:latin typeface="Arial" charset="0"/>
              </a:rPr>
              <a:t>reacciones catabólicas</a:t>
            </a:r>
            <a:r>
              <a:rPr lang="es-ES" sz="2400">
                <a:effectLst>
                  <a:outerShdw blurRad="38100" dist="38100" dir="2700000" algn="tl">
                    <a:srgbClr val="000000"/>
                  </a:outerShdw>
                </a:effectLst>
                <a:latin typeface="Arial" charset="0"/>
              </a:rPr>
              <a:t>.</a:t>
            </a:r>
          </a:p>
          <a:p>
            <a:pPr marL="742950" lvl="1" indent="-285750">
              <a:spcBef>
                <a:spcPct val="20000"/>
              </a:spcBef>
              <a:buClr>
                <a:schemeClr val="tx2"/>
              </a:buClr>
              <a:buSzPct val="60000"/>
              <a:buFont typeface="Wingdings" pitchFamily="2" charset="2"/>
              <a:buChar char="n"/>
              <a:defRPr/>
            </a:pPr>
            <a:r>
              <a:rPr lang="es-ES">
                <a:solidFill>
                  <a:srgbClr val="FFFF99"/>
                </a:solidFill>
                <a:latin typeface="Arial" charset="0"/>
              </a:rPr>
              <a:t>Degradación de almidón</a:t>
            </a:r>
          </a:p>
        </p:txBody>
      </p:sp>
      <p:pic>
        <p:nvPicPr>
          <p:cNvPr id="8196" name="Picture 12" descr="ALMIDON"/>
          <p:cNvPicPr>
            <a:picLocks noChangeAspect="1" noChangeArrowheads="1"/>
          </p:cNvPicPr>
          <p:nvPr/>
        </p:nvPicPr>
        <p:blipFill>
          <a:blip r:embed="rId2"/>
          <a:srcRect l="11090" t="4269" r="1817" b="6709"/>
          <a:stretch>
            <a:fillRect/>
          </a:stretch>
        </p:blipFill>
        <p:spPr bwMode="auto">
          <a:xfrm>
            <a:off x="0" y="2889250"/>
            <a:ext cx="5040313" cy="3968750"/>
          </a:xfrm>
          <a:prstGeom prst="rect">
            <a:avLst/>
          </a:prstGeom>
          <a:noFill/>
          <a:ln w="9525">
            <a:noFill/>
            <a:miter lim="800000"/>
            <a:headEnd/>
            <a:tailEnd/>
          </a:ln>
        </p:spPr>
      </p:pic>
      <p:pic>
        <p:nvPicPr>
          <p:cNvPr id="115725" name="Picture 13" descr="anexo21_03"/>
          <p:cNvPicPr>
            <a:picLocks noChangeAspect="1" noChangeArrowheads="1"/>
          </p:cNvPicPr>
          <p:nvPr/>
        </p:nvPicPr>
        <p:blipFill>
          <a:blip r:embed="rId3"/>
          <a:srcRect l="938" r="7799" b="10333"/>
          <a:stretch>
            <a:fillRect/>
          </a:stretch>
        </p:blipFill>
        <p:spPr bwMode="auto">
          <a:xfrm>
            <a:off x="2916238" y="2882900"/>
            <a:ext cx="6227762" cy="3975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5725"/>
                                        </p:tgtEl>
                                        <p:attrNameLst>
                                          <p:attrName>style.visibility</p:attrName>
                                        </p:attrNameLst>
                                      </p:cBhvr>
                                      <p:to>
                                        <p:strVal val="visible"/>
                                      </p:to>
                                    </p:set>
                                    <p:animEffect transition="in" filter="fade">
                                      <p:cBhvr>
                                        <p:cTn id="7" dur="2000"/>
                                        <p:tgtEl>
                                          <p:spTgt spid="115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3" name="Rectangle 7"/>
          <p:cNvSpPr>
            <a:spLocks noGrp="1" noChangeArrowheads="1"/>
          </p:cNvSpPr>
          <p:nvPr>
            <p:ph type="title"/>
          </p:nvPr>
        </p:nvSpPr>
        <p:spPr/>
        <p:txBody>
          <a:bodyPr/>
          <a:lstStyle/>
          <a:p>
            <a:pPr eaLnBrk="1" hangingPunct="1">
              <a:defRPr/>
            </a:pPr>
            <a:r>
              <a:rPr lang="es-ES" smtClean="0">
                <a:latin typeface="Arial" charset="0"/>
              </a:rPr>
              <a:t>Síntesis por deshidratación</a:t>
            </a:r>
          </a:p>
        </p:txBody>
      </p:sp>
      <p:sp>
        <p:nvSpPr>
          <p:cNvPr id="39944" name="Rectangle 8"/>
          <p:cNvSpPr>
            <a:spLocks noGrp="1" noChangeArrowheads="1"/>
          </p:cNvSpPr>
          <p:nvPr>
            <p:ph type="body" sz="half" idx="1"/>
          </p:nvPr>
        </p:nvSpPr>
        <p:spPr>
          <a:xfrm>
            <a:off x="323850" y="1816100"/>
            <a:ext cx="8064500" cy="2405063"/>
          </a:xfrm>
        </p:spPr>
        <p:txBody>
          <a:bodyPr/>
          <a:lstStyle/>
          <a:p>
            <a:pPr eaLnBrk="1" hangingPunct="1">
              <a:defRPr/>
            </a:pPr>
            <a:r>
              <a:rPr lang="es-ES" sz="2800" smtClean="0">
                <a:latin typeface="Arial" charset="0"/>
              </a:rPr>
              <a:t>Las reacciones anabólicas que comprenden la remoción de agua se conocen como </a:t>
            </a:r>
            <a:r>
              <a:rPr lang="es-ES" sz="2800" smtClean="0">
                <a:solidFill>
                  <a:srgbClr val="FFFF00"/>
                </a:solidFill>
                <a:effectLst/>
                <a:latin typeface="Arial" charset="0"/>
              </a:rPr>
              <a:t>síntesis por deshidratación:</a:t>
            </a:r>
          </a:p>
          <a:p>
            <a:pPr lvl="1" eaLnBrk="1" hangingPunct="1">
              <a:defRPr/>
            </a:pPr>
            <a:r>
              <a:rPr lang="es-ES" sz="2400" smtClean="0">
                <a:solidFill>
                  <a:srgbClr val="FFFF99"/>
                </a:solidFill>
                <a:latin typeface="Arial" charset="0"/>
              </a:rPr>
              <a:t>Se forma una molécula al unir sus partes y se pierde agua durante el proceso.</a:t>
            </a:r>
          </a:p>
        </p:txBody>
      </p:sp>
      <p:pic>
        <p:nvPicPr>
          <p:cNvPr id="39946" name="Picture 10" descr="FG03_UN00a"/>
          <p:cNvPicPr>
            <a:picLocks noGrp="1" noChangeAspect="1" noChangeArrowheads="1"/>
          </p:cNvPicPr>
          <p:nvPr>
            <p:ph sz="half" idx="2"/>
          </p:nvPr>
        </p:nvPicPr>
        <p:blipFill>
          <a:blip r:embed="rId2"/>
          <a:srcRect t="31685" b="32016"/>
          <a:stretch>
            <a:fillRect/>
          </a:stretch>
        </p:blipFill>
        <p:spPr>
          <a:xfrm>
            <a:off x="250825" y="4287838"/>
            <a:ext cx="8745538" cy="23812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4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4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9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4"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2" name="Rectangle 4"/>
          <p:cNvSpPr>
            <a:spLocks noGrp="1" noChangeArrowheads="1"/>
          </p:cNvSpPr>
          <p:nvPr>
            <p:ph type="title"/>
          </p:nvPr>
        </p:nvSpPr>
        <p:spPr>
          <a:xfrm>
            <a:off x="457200" y="485775"/>
            <a:ext cx="8229600" cy="1143000"/>
          </a:xfrm>
        </p:spPr>
        <p:txBody>
          <a:bodyPr/>
          <a:lstStyle/>
          <a:p>
            <a:pPr eaLnBrk="1" hangingPunct="1">
              <a:defRPr/>
            </a:pPr>
            <a:r>
              <a:rPr lang="es-ES" smtClean="0">
                <a:latin typeface="Arial" charset="0"/>
              </a:rPr>
              <a:t>Hidrólisis</a:t>
            </a:r>
          </a:p>
        </p:txBody>
      </p:sp>
      <p:sp>
        <p:nvSpPr>
          <p:cNvPr id="43014" name="Rectangle 6"/>
          <p:cNvSpPr>
            <a:spLocks noGrp="1" noChangeArrowheads="1"/>
          </p:cNvSpPr>
          <p:nvPr>
            <p:ph type="body" sz="half" idx="2"/>
          </p:nvPr>
        </p:nvSpPr>
        <p:spPr>
          <a:xfrm>
            <a:off x="539750" y="1916113"/>
            <a:ext cx="7993063" cy="2089150"/>
          </a:xfrm>
        </p:spPr>
        <p:txBody>
          <a:bodyPr/>
          <a:lstStyle/>
          <a:p>
            <a:pPr eaLnBrk="1" hangingPunct="1"/>
            <a:r>
              <a:rPr lang="es-ES" sz="2800" smtClean="0">
                <a:effectLst/>
                <a:latin typeface="Arial" charset="0"/>
              </a:rPr>
              <a:t>Las reacciones catabólicas, en las cuales se añade agua, se conocen como hidrólisis.</a:t>
            </a:r>
          </a:p>
          <a:p>
            <a:pPr lvl="1" eaLnBrk="1" hangingPunct="1"/>
            <a:r>
              <a:rPr lang="es-ES" smtClean="0">
                <a:solidFill>
                  <a:srgbClr val="FFFF00"/>
                </a:solidFill>
                <a:effectLst/>
                <a:latin typeface="Arial" charset="0"/>
              </a:rPr>
              <a:t>Al añadir agua, la molécula grande se rompe en sus partes.</a:t>
            </a:r>
          </a:p>
        </p:txBody>
      </p:sp>
      <p:pic>
        <p:nvPicPr>
          <p:cNvPr id="43015" name="Picture 7" descr="FG03_UN00b"/>
          <p:cNvPicPr>
            <a:picLocks noChangeAspect="1" noChangeArrowheads="1"/>
          </p:cNvPicPr>
          <p:nvPr>
            <p:ph sz="half" idx="1"/>
          </p:nvPr>
        </p:nvPicPr>
        <p:blipFill>
          <a:blip r:embed="rId2"/>
          <a:srcRect t="29520" b="32062"/>
          <a:stretch>
            <a:fillRect/>
          </a:stretch>
        </p:blipFill>
        <p:spPr>
          <a:xfrm>
            <a:off x="755650" y="4254500"/>
            <a:ext cx="7632700" cy="2198688"/>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0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4"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60" name="Rectangle 4"/>
          <p:cNvSpPr>
            <a:spLocks noGrp="1" noChangeArrowheads="1"/>
          </p:cNvSpPr>
          <p:nvPr>
            <p:ph type="ctrTitle"/>
          </p:nvPr>
        </p:nvSpPr>
        <p:spPr/>
        <p:txBody>
          <a:bodyPr/>
          <a:lstStyle/>
          <a:p>
            <a:pPr eaLnBrk="1" hangingPunct="1">
              <a:defRPr/>
            </a:pPr>
            <a:r>
              <a:rPr lang="es-ES" smtClean="0">
                <a:latin typeface="Arial" charset="0"/>
              </a:rPr>
              <a:t>El control de las reacciones celulares</a:t>
            </a:r>
          </a:p>
        </p:txBody>
      </p:sp>
      <p:sp>
        <p:nvSpPr>
          <p:cNvPr id="45061" name="Rectangle 5"/>
          <p:cNvSpPr>
            <a:spLocks noGrp="1" noChangeArrowheads="1"/>
          </p:cNvSpPr>
          <p:nvPr>
            <p:ph type="subTitle" idx="1"/>
          </p:nvPr>
        </p:nvSpPr>
        <p:spPr/>
        <p:txBody>
          <a:bodyPr/>
          <a:lstStyle/>
          <a:p>
            <a:pPr eaLnBrk="1" hangingPunct="1">
              <a:defRPr/>
            </a:pPr>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nodePh="1">
                                  <p:stCondLst>
                                    <p:cond delay="0"/>
                                  </p:stCondLst>
                                  <p:endCondLst>
                                    <p:cond evt="begin" delay="0">
                                      <p:tn val="5"/>
                                    </p:cond>
                                  </p:endCondLst>
                                  <p:childTnLst>
                                    <p:set>
                                      <p:cBhvr rctx="PPT">
                                        <p:cTn id="6" dur="indefinite"/>
                                        <p:tgtEl>
                                          <p:spTgt spid="45061">
                                            <p:txEl>
                                              <p:pRg st="0" end="0"/>
                                            </p:txEl>
                                          </p:spTgt>
                                        </p:tgtEl>
                                        <p:attrNameLst>
                                          <p:attrName>style.opacity</p:attrName>
                                        </p:attrNameLst>
                                      </p:cBhvr>
                                      <p:to>
                                        <p:strVal val="0.25"/>
                                      </p:to>
                                    </p:set>
                                    <p:animEffect filter="image" prLst="opacity: 0.25">
                                      <p:cBhvr rctx="IE">
                                        <p:cTn id="7" dur="indefinite"/>
                                        <p:tgtEl>
                                          <p:spTgt spid="4506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grpId="1" nodeType="clickEffect" nodePh="1">
                                  <p:stCondLst>
                                    <p:cond delay="0"/>
                                  </p:stCondLst>
                                  <p:endCondLst>
                                    <p:cond evt="onNext" delay="0">
                                      <p:tgtEl>
                                        <p:sldTgt/>
                                      </p:tgtEl>
                                    </p:cond>
                                    <p:cond evt="begin" delay="0">
                                      <p:tn val="10"/>
                                    </p:cond>
                                  </p:endCondLst>
                                  <p:childTnLst>
                                    <p:set>
                                      <p:cBhvr rctx="PPT">
                                        <p:cTn id="11" dur="indefinite"/>
                                        <p:tgtEl>
                                          <p:spTgt spid="45061">
                                            <p:txEl>
                                              <p:pRg st="0" end="0"/>
                                            </p:txEl>
                                          </p:spTgt>
                                        </p:tgtEl>
                                        <p:attrNameLst>
                                          <p:attrName>style.opacity</p:attrName>
                                        </p:attrNameLst>
                                      </p:cBhvr>
                                      <p:to>
                                        <p:strVal val="1.0"/>
                                      </p:to>
                                    </p:set>
                                    <p:animEffect filter="image" prLst="opacity: 1.0">
                                      <p:cBhvr rctx="IE">
                                        <p:cTn id="12" dur="indefinite"/>
                                        <p:tgtEl>
                                          <p:spTgt spid="45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1" grpId="0" build="allAtOnce"/>
      <p:bldP spid="45061" grpId="1" build="p"/>
    </p:bldLst>
  </p:timing>
</p:sld>
</file>

<file path=ppt/theme/theme1.xml><?xml version="1.0" encoding="utf-8"?>
<a:theme xmlns:a="http://schemas.openxmlformats.org/drawingml/2006/main" name="Arce">
  <a:themeElements>
    <a:clrScheme name="Arc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fontScheme name="Arc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rc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Arc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Arc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Arc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Arc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Arc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Arc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Arc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Arc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Maple</Template>
  <TotalTime>672</TotalTime>
  <Words>1220</Words>
  <Application>Microsoft PowerPoint</Application>
  <PresentationFormat>Presentación en pantalla (4:3)</PresentationFormat>
  <Paragraphs>125</Paragraphs>
  <Slides>35</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35</vt:i4>
      </vt:variant>
    </vt:vector>
  </HeadingPairs>
  <TitlesOfParts>
    <vt:vector size="41" baseType="lpstr">
      <vt:lpstr>Times New Roman</vt:lpstr>
      <vt:lpstr>Arial</vt:lpstr>
      <vt:lpstr>Wingdings</vt:lpstr>
      <vt:lpstr>Calibri</vt:lpstr>
      <vt:lpstr>Arce</vt:lpstr>
      <vt:lpstr>Fotografía de Microsoft Photo Editor 3.0</vt:lpstr>
      <vt:lpstr>EL CONTROL DE LAS ACTIVIDADES CELULARES</vt:lpstr>
      <vt:lpstr>LAS REACCIONES CELULARES BÁSICAS</vt:lpstr>
      <vt:lpstr>Organismos autótrofos y heterótrofos</vt:lpstr>
      <vt:lpstr>Diapositiva 4</vt:lpstr>
      <vt:lpstr>Reacciones anabólicas y catabólicas</vt:lpstr>
      <vt:lpstr>Reacciones anabólicas y catabólicas</vt:lpstr>
      <vt:lpstr>Síntesis por deshidratación</vt:lpstr>
      <vt:lpstr>Hidrólisis</vt:lpstr>
      <vt:lpstr>El control de las reacciones celulares</vt:lpstr>
      <vt:lpstr>Reacciones endergónicas y exergónicas</vt:lpstr>
      <vt:lpstr>Energía de activación</vt:lpstr>
      <vt:lpstr>Catalizadores</vt:lpstr>
      <vt:lpstr>Enzimas</vt:lpstr>
      <vt:lpstr>Diapositiva 14</vt:lpstr>
      <vt:lpstr>Diapositiva 15</vt:lpstr>
      <vt:lpstr>Enzimas y sustratos</vt:lpstr>
      <vt:lpstr>Diapositiva 17</vt:lpstr>
      <vt:lpstr>Diapositiva 18</vt:lpstr>
      <vt:lpstr>Enzimas y coenzimas</vt:lpstr>
      <vt:lpstr>Los modelos de enzimas</vt:lpstr>
      <vt:lpstr>Diapositiva 21</vt:lpstr>
      <vt:lpstr>IMPORTANCIA DE LAS ENZÍMAS</vt:lpstr>
      <vt:lpstr>MODO DE ACCIÓN DE LAS ENZIMAS</vt:lpstr>
      <vt:lpstr>  ASPECTOS GENERALES </vt:lpstr>
      <vt:lpstr>  ASPECTOS GENERALES </vt:lpstr>
      <vt:lpstr>PROPIEDADES DE LAS ENZIMAS </vt:lpstr>
      <vt:lpstr>pH SOBRE LA ACTIVIDAD ENZIMÁTICA </vt:lpstr>
      <vt:lpstr>TEMPERATURA SOBRE LA ACTIVIDAD ENZIMÁTICA </vt:lpstr>
      <vt:lpstr>COFACTORES SOBRE LA ACTIVIDAD ENZIMÁTICA </vt:lpstr>
      <vt:lpstr>CONCENTRACIONES SOBRE LA ACTIVIDAD ENZIMÁTICA </vt:lpstr>
      <vt:lpstr>INHIBIDORES SOBRE LA ACTIVIDAD ENZIMÁTICA </vt:lpstr>
      <vt:lpstr>LA FUENTE DE ENERGÍA PARA LAS CÉLULAS</vt:lpstr>
      <vt:lpstr>El trifosfato de adenosina</vt:lpstr>
      <vt:lpstr>Estructura del ATP</vt:lpstr>
      <vt:lpstr>Síntesis y degradación del ATP</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Administrador</cp:lastModifiedBy>
  <cp:revision>62</cp:revision>
  <dcterms:created xsi:type="dcterms:W3CDTF">1601-01-01T00:00:00Z</dcterms:created>
  <dcterms:modified xsi:type="dcterms:W3CDTF">2009-07-20T16:51:23Z</dcterms:modified>
</cp:coreProperties>
</file>