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31"/>
  </p:notesMasterIdLst>
  <p:sldIdLst>
    <p:sldId id="256" r:id="rId2"/>
    <p:sldId id="273" r:id="rId3"/>
    <p:sldId id="257" r:id="rId4"/>
    <p:sldId id="258" r:id="rId5"/>
    <p:sldId id="259" r:id="rId6"/>
    <p:sldId id="260" r:id="rId7"/>
    <p:sldId id="275" r:id="rId8"/>
    <p:sldId id="262" r:id="rId9"/>
    <p:sldId id="261" r:id="rId10"/>
    <p:sldId id="263" r:id="rId11"/>
    <p:sldId id="264" r:id="rId12"/>
    <p:sldId id="281" r:id="rId13"/>
    <p:sldId id="282" r:id="rId14"/>
    <p:sldId id="283" r:id="rId15"/>
    <p:sldId id="294" r:id="rId16"/>
    <p:sldId id="295" r:id="rId17"/>
    <p:sldId id="285" r:id="rId18"/>
    <p:sldId id="286" r:id="rId19"/>
    <p:sldId id="296" r:id="rId20"/>
    <p:sldId id="268" r:id="rId21"/>
    <p:sldId id="297" r:id="rId22"/>
    <p:sldId id="269" r:id="rId23"/>
    <p:sldId id="270" r:id="rId24"/>
    <p:sldId id="271" r:id="rId25"/>
    <p:sldId id="272" r:id="rId26"/>
    <p:sldId id="280" r:id="rId27"/>
    <p:sldId id="276" r:id="rId28"/>
    <p:sldId id="277" r:id="rId29"/>
    <p:sldId id="278" r:id="rId30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  <a:srgbClr val="FFFF00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4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B46EE5E8-9AA7-44E6-81A7-3AC5126169DD}" type="datetimeFigureOut">
              <a:rPr lang="es-ES_tradnl"/>
              <a:pPr>
                <a:defRPr/>
              </a:pPr>
              <a:t>20/07/2009</a:t>
            </a:fld>
            <a:endParaRPr lang="es-ES_tradnl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ES_tradnl" noProof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s-ES_tradnl" noProof="0" smtClean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B98A158F-7913-4C30-9CC3-8A9C4DE6B992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_tradnl" smtClean="0"/>
          </a:p>
        </p:txBody>
      </p:sp>
      <p:sp>
        <p:nvSpPr>
          <p:cNvPr id="3379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61FC2EE-D15A-4877-9D5D-41EB85D3880E}" type="slidenum">
              <a:rPr lang="es-ES_tradnl"/>
              <a:pPr/>
              <a:t>1</a:t>
            </a:fld>
            <a:endParaRPr lang="es-ES_tradnl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_tradnl" smtClean="0"/>
          </a:p>
        </p:txBody>
      </p:sp>
      <p:sp>
        <p:nvSpPr>
          <p:cNvPr id="4301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9643E61-FD17-4B35-B54A-0279ACEE7B20}" type="slidenum">
              <a:rPr lang="es-ES_tradnl"/>
              <a:pPr/>
              <a:t>10</a:t>
            </a:fld>
            <a:endParaRPr lang="es-ES_tradnl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_tradnl" smtClean="0"/>
          </a:p>
        </p:txBody>
      </p:sp>
      <p:sp>
        <p:nvSpPr>
          <p:cNvPr id="4403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9886886-329A-4865-8091-919F8FA7C7BA}" type="slidenum">
              <a:rPr lang="es-ES_tradnl"/>
              <a:pPr/>
              <a:t>11</a:t>
            </a:fld>
            <a:endParaRPr lang="es-ES_tradnl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_tradnl" smtClean="0"/>
          </a:p>
        </p:txBody>
      </p:sp>
      <p:sp>
        <p:nvSpPr>
          <p:cNvPr id="4506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3274B25-0D32-47A2-99F7-023F3C73781C}" type="slidenum">
              <a:rPr lang="es-ES_tradnl"/>
              <a:pPr/>
              <a:t>12</a:t>
            </a:fld>
            <a:endParaRPr lang="es-ES_tradnl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_tradnl" smtClean="0"/>
          </a:p>
        </p:txBody>
      </p:sp>
      <p:sp>
        <p:nvSpPr>
          <p:cNvPr id="4608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EB5C0C0-274B-4DA7-9B20-3890A20764B4}" type="slidenum">
              <a:rPr lang="es-ES_tradnl"/>
              <a:pPr/>
              <a:t>13</a:t>
            </a:fld>
            <a:endParaRPr lang="es-ES_tradnl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_tradnl" smtClean="0"/>
          </a:p>
        </p:txBody>
      </p:sp>
      <p:sp>
        <p:nvSpPr>
          <p:cNvPr id="4710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6D52AAB-63DE-467B-9826-164C66B97085}" type="slidenum">
              <a:rPr lang="es-ES_tradnl"/>
              <a:pPr/>
              <a:t>14</a:t>
            </a:fld>
            <a:endParaRPr lang="es-ES_tradnl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_tradnl" smtClean="0"/>
          </a:p>
        </p:txBody>
      </p:sp>
      <p:sp>
        <p:nvSpPr>
          <p:cNvPr id="4813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10526EB-0FBD-452E-884B-46C04CA345BC}" type="slidenum">
              <a:rPr lang="es-ES_tradnl"/>
              <a:pPr/>
              <a:t>15</a:t>
            </a:fld>
            <a:endParaRPr lang="es-ES_tradnl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_tradnl" smtClean="0"/>
          </a:p>
        </p:txBody>
      </p:sp>
      <p:sp>
        <p:nvSpPr>
          <p:cNvPr id="4915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D18BD87-0F9E-452C-9D97-195746E0B8E5}" type="slidenum">
              <a:rPr lang="es-ES_tradnl"/>
              <a:pPr/>
              <a:t>16</a:t>
            </a:fld>
            <a:endParaRPr lang="es-ES_tradnl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_tradnl" smtClean="0"/>
          </a:p>
        </p:txBody>
      </p:sp>
      <p:sp>
        <p:nvSpPr>
          <p:cNvPr id="5018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95DD81C-E76C-4089-A397-E7E7920F5587}" type="slidenum">
              <a:rPr lang="es-ES_tradnl"/>
              <a:pPr/>
              <a:t>17</a:t>
            </a:fld>
            <a:endParaRPr lang="es-ES_tradnl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_tradnl" smtClean="0"/>
          </a:p>
        </p:txBody>
      </p:sp>
      <p:sp>
        <p:nvSpPr>
          <p:cNvPr id="5120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731808A-C1B0-4159-8047-CB033FC1CB15}" type="slidenum">
              <a:rPr lang="es-ES_tradnl"/>
              <a:pPr/>
              <a:t>18</a:t>
            </a:fld>
            <a:endParaRPr lang="es-ES_tradnl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_tradnl" smtClean="0"/>
          </a:p>
        </p:txBody>
      </p:sp>
      <p:sp>
        <p:nvSpPr>
          <p:cNvPr id="5222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D538072-D2D3-433B-9A16-90C6EDF5A351}" type="slidenum">
              <a:rPr lang="es-ES_tradnl"/>
              <a:pPr/>
              <a:t>19</a:t>
            </a:fld>
            <a:endParaRPr lang="es-ES_trad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_tradnl" smtClean="0"/>
          </a:p>
        </p:txBody>
      </p:sp>
      <p:sp>
        <p:nvSpPr>
          <p:cNvPr id="3482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DCDA781-E84A-4CD1-AFA1-351307E605C9}" type="slidenum">
              <a:rPr lang="es-ES_tradnl"/>
              <a:pPr/>
              <a:t>2</a:t>
            </a:fld>
            <a:endParaRPr lang="es-ES_tradnl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_tradnl" smtClean="0"/>
          </a:p>
        </p:txBody>
      </p:sp>
      <p:sp>
        <p:nvSpPr>
          <p:cNvPr id="5325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1BD45EE-1CE2-46E9-B441-90CEBD9EE158}" type="slidenum">
              <a:rPr lang="es-ES_tradnl"/>
              <a:pPr/>
              <a:t>20</a:t>
            </a:fld>
            <a:endParaRPr lang="es-ES_tradnl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_tradnl" smtClean="0"/>
          </a:p>
        </p:txBody>
      </p:sp>
      <p:sp>
        <p:nvSpPr>
          <p:cNvPr id="5427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1629998-E721-4069-867E-74B2FAC53205}" type="slidenum">
              <a:rPr lang="es-ES_tradnl"/>
              <a:pPr/>
              <a:t>21</a:t>
            </a:fld>
            <a:endParaRPr lang="es-ES_tradnl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_tradnl" smtClean="0"/>
          </a:p>
        </p:txBody>
      </p:sp>
      <p:sp>
        <p:nvSpPr>
          <p:cNvPr id="5530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DD99D5E-FF34-4EEC-907C-764420282129}" type="slidenum">
              <a:rPr lang="es-ES_tradnl"/>
              <a:pPr/>
              <a:t>22</a:t>
            </a:fld>
            <a:endParaRPr lang="es-ES_tradnl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_tradnl" smtClean="0"/>
          </a:p>
        </p:txBody>
      </p:sp>
      <p:sp>
        <p:nvSpPr>
          <p:cNvPr id="5632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EACDAB7-3FB3-4C6C-A0B6-C940550A3CFB}" type="slidenum">
              <a:rPr lang="es-ES_tradnl"/>
              <a:pPr/>
              <a:t>23</a:t>
            </a:fld>
            <a:endParaRPr lang="es-ES_tradnl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_tradnl" smtClean="0"/>
          </a:p>
        </p:txBody>
      </p:sp>
      <p:sp>
        <p:nvSpPr>
          <p:cNvPr id="5734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F263C37-F764-487A-AF55-C3BC95EB5B8E}" type="slidenum">
              <a:rPr lang="es-ES_tradnl"/>
              <a:pPr/>
              <a:t>24</a:t>
            </a:fld>
            <a:endParaRPr lang="es-ES_tradnl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1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_tradnl" smtClean="0"/>
          </a:p>
        </p:txBody>
      </p:sp>
      <p:sp>
        <p:nvSpPr>
          <p:cNvPr id="5837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8E1F1AF-41EE-46E5-BAF9-FE0256B45813}" type="slidenum">
              <a:rPr lang="es-ES_tradnl"/>
              <a:pPr/>
              <a:t>25</a:t>
            </a:fld>
            <a:endParaRPr lang="es-ES_tradnl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_tradnl" smtClean="0"/>
          </a:p>
        </p:txBody>
      </p:sp>
      <p:sp>
        <p:nvSpPr>
          <p:cNvPr id="5939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C8BBF71-E766-4917-B2C9-B3BB970E586F}" type="slidenum">
              <a:rPr lang="es-ES_tradnl"/>
              <a:pPr/>
              <a:t>26</a:t>
            </a:fld>
            <a:endParaRPr lang="es-ES_tradnl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_tradnl" smtClean="0"/>
          </a:p>
        </p:txBody>
      </p:sp>
      <p:sp>
        <p:nvSpPr>
          <p:cNvPr id="6042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E644C75-F24B-488A-981B-821071BB8E7A}" type="slidenum">
              <a:rPr lang="es-ES_tradnl"/>
              <a:pPr/>
              <a:t>27</a:t>
            </a:fld>
            <a:endParaRPr lang="es-ES_tradnl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_tradnl" smtClean="0"/>
          </a:p>
        </p:txBody>
      </p:sp>
      <p:sp>
        <p:nvSpPr>
          <p:cNvPr id="6144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45D4CF4-DBB1-4E08-9BB3-FFF77FE301E8}" type="slidenum">
              <a:rPr lang="es-ES_tradnl"/>
              <a:pPr/>
              <a:t>28</a:t>
            </a:fld>
            <a:endParaRPr lang="es-ES_tradnl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_tradnl" smtClean="0"/>
          </a:p>
        </p:txBody>
      </p:sp>
      <p:sp>
        <p:nvSpPr>
          <p:cNvPr id="6246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ED3D794-1E0C-421E-9FA5-2AAC838009FA}" type="slidenum">
              <a:rPr lang="es-ES_tradnl"/>
              <a:pPr/>
              <a:t>29</a:t>
            </a:fld>
            <a:endParaRPr lang="es-ES_tradn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_tradnl" smtClean="0"/>
          </a:p>
        </p:txBody>
      </p:sp>
      <p:sp>
        <p:nvSpPr>
          <p:cNvPr id="3584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B15F608-F2DA-4B06-AED8-D46FA3F42392}" type="slidenum">
              <a:rPr lang="es-ES_tradnl"/>
              <a:pPr/>
              <a:t>3</a:t>
            </a:fld>
            <a:endParaRPr lang="es-ES_tradn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_tradnl" smtClean="0"/>
          </a:p>
        </p:txBody>
      </p:sp>
      <p:sp>
        <p:nvSpPr>
          <p:cNvPr id="3686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4F7B7A1-2AEE-45C3-8B41-3AC2096CCD59}" type="slidenum">
              <a:rPr lang="es-ES_tradnl"/>
              <a:pPr/>
              <a:t>4</a:t>
            </a:fld>
            <a:endParaRPr lang="es-ES_tradnl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_tradnl" smtClean="0"/>
          </a:p>
        </p:txBody>
      </p:sp>
      <p:sp>
        <p:nvSpPr>
          <p:cNvPr id="3789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A414C48-2C61-4E07-8B0C-293DD11D7260}" type="slidenum">
              <a:rPr lang="es-ES_tradnl"/>
              <a:pPr/>
              <a:t>5</a:t>
            </a:fld>
            <a:endParaRPr lang="es-ES_tradnl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_tradnl" smtClean="0"/>
          </a:p>
        </p:txBody>
      </p:sp>
      <p:sp>
        <p:nvSpPr>
          <p:cNvPr id="3891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6010892-6395-4787-9979-C27A32DEEFFD}" type="slidenum">
              <a:rPr lang="es-ES_tradnl"/>
              <a:pPr/>
              <a:t>6</a:t>
            </a:fld>
            <a:endParaRPr lang="es-ES_tradnl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_tradnl" smtClean="0"/>
          </a:p>
        </p:txBody>
      </p:sp>
      <p:sp>
        <p:nvSpPr>
          <p:cNvPr id="3994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4DF97B6-B087-4198-87C6-1D83B159A64C}" type="slidenum">
              <a:rPr lang="es-ES_tradnl"/>
              <a:pPr/>
              <a:t>7</a:t>
            </a:fld>
            <a:endParaRPr lang="es-ES_tradnl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_tradnl" smtClean="0"/>
          </a:p>
        </p:txBody>
      </p:sp>
      <p:sp>
        <p:nvSpPr>
          <p:cNvPr id="4096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01CA7DB-012C-42A3-9E4C-EC86E93AA30A}" type="slidenum">
              <a:rPr lang="es-ES_tradnl"/>
              <a:pPr/>
              <a:t>8</a:t>
            </a:fld>
            <a:endParaRPr lang="es-ES_tradnl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_tradnl" smtClean="0"/>
          </a:p>
        </p:txBody>
      </p:sp>
      <p:sp>
        <p:nvSpPr>
          <p:cNvPr id="4198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E753C4B-62FE-4A63-AC86-33ABC0753D51}" type="slidenum">
              <a:rPr lang="es-ES_tradnl"/>
              <a:pPr/>
              <a:t>9</a:t>
            </a:fld>
            <a:endParaRPr lang="es-ES_trad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7"/>
          <p:cNvSpPr>
            <a:spLocks noChangeShapeType="1"/>
          </p:cNvSpPr>
          <p:nvPr/>
        </p:nvSpPr>
        <p:spPr bwMode="auto">
          <a:xfrm>
            <a:off x="1905000" y="1219200"/>
            <a:ext cx="0" cy="2057400"/>
          </a:xfrm>
          <a:prstGeom prst="line">
            <a:avLst/>
          </a:prstGeom>
          <a:noFill/>
          <a:ln w="34925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Oval 8"/>
          <p:cNvSpPr>
            <a:spLocks noChangeArrowheads="1"/>
          </p:cNvSpPr>
          <p:nvPr/>
        </p:nvSpPr>
        <p:spPr bwMode="auto">
          <a:xfrm>
            <a:off x="163513" y="2103438"/>
            <a:ext cx="347662" cy="347662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s-EC" sz="2400">
              <a:latin typeface="Times New Roman" pitchFamily="18" charset="0"/>
            </a:endParaRPr>
          </a:p>
        </p:txBody>
      </p:sp>
      <p:sp>
        <p:nvSpPr>
          <p:cNvPr id="6" name="Oval 9"/>
          <p:cNvSpPr>
            <a:spLocks noChangeArrowheads="1"/>
          </p:cNvSpPr>
          <p:nvPr/>
        </p:nvSpPr>
        <p:spPr bwMode="auto">
          <a:xfrm>
            <a:off x="739775" y="2105025"/>
            <a:ext cx="349250" cy="347663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s-EC" sz="2400">
              <a:latin typeface="Times New Roman" pitchFamily="18" charset="0"/>
            </a:endParaRPr>
          </a:p>
        </p:txBody>
      </p:sp>
      <p:sp>
        <p:nvSpPr>
          <p:cNvPr id="7" name="Oval 10"/>
          <p:cNvSpPr>
            <a:spLocks noChangeArrowheads="1"/>
          </p:cNvSpPr>
          <p:nvPr/>
        </p:nvSpPr>
        <p:spPr bwMode="auto">
          <a:xfrm>
            <a:off x="1317625" y="2105025"/>
            <a:ext cx="347663" cy="347663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s-EC" sz="2400">
              <a:latin typeface="Times New Roman" pitchFamily="18" charset="0"/>
            </a:endParaRPr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33600" y="1371600"/>
            <a:ext cx="6477000" cy="1752600"/>
          </a:xfrm>
        </p:spPr>
        <p:txBody>
          <a:bodyPr/>
          <a:lstStyle>
            <a:lvl1pPr>
              <a:defRPr sz="5400"/>
            </a:lvl1pPr>
          </a:lstStyle>
          <a:p>
            <a:r>
              <a:rPr lang="es-ES"/>
              <a:t>Haga clic para cambiar el estilo de título	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733800"/>
            <a:ext cx="6477000" cy="19812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086600" y="6248400"/>
            <a:ext cx="1524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810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2209800" y="6248400"/>
            <a:ext cx="1219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8583C4-66EB-4ACB-B80E-AAE0974C1A4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DF39D5-16D7-444C-93C8-51BE1F2CB12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190500"/>
            <a:ext cx="1752600" cy="58293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524000" y="190500"/>
            <a:ext cx="5105400" cy="58293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97F172-0F10-437C-BF9F-CC28376301B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DD19A5-40FB-4487-9955-E39A8A0E889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2C8085-AD4C-4D18-9B3F-E1B92D970E3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524000" y="1905000"/>
            <a:ext cx="3429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105400" y="1905000"/>
            <a:ext cx="3429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EA23F9-3B7B-43EC-BB26-3E899002588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728D57-107C-4665-B00C-039CC29CA3C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F14788-833D-48B3-B910-3504BB1EFCE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2E7150-81CE-44B3-8C73-FF9E79DE6CF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604D94-9A13-4663-8403-DE2421317A3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23EDB4-491F-45A6-A44D-B04BE767EEB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190500"/>
            <a:ext cx="7010400" cy="152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0" y="1905000"/>
            <a:ext cx="7010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629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24000" y="6248400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fld id="{3856DFF6-8047-4D7B-9F8E-31CA99C2E97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27655" name="Line 7"/>
          <p:cNvSpPr>
            <a:spLocks noChangeShapeType="1"/>
          </p:cNvSpPr>
          <p:nvPr/>
        </p:nvSpPr>
        <p:spPr bwMode="auto">
          <a:xfrm flipV="1">
            <a:off x="1371600" y="304800"/>
            <a:ext cx="0" cy="12954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27656" name="Oval 8"/>
          <p:cNvSpPr>
            <a:spLocks noChangeArrowheads="1"/>
          </p:cNvSpPr>
          <p:nvPr/>
        </p:nvSpPr>
        <p:spPr bwMode="auto">
          <a:xfrm>
            <a:off x="152400" y="838200"/>
            <a:ext cx="228600" cy="228600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s-EC" sz="2400">
              <a:latin typeface="Times New Roman" pitchFamily="18" charset="0"/>
            </a:endParaRPr>
          </a:p>
        </p:txBody>
      </p:sp>
      <p:sp>
        <p:nvSpPr>
          <p:cNvPr id="27657" name="Oval 9"/>
          <p:cNvSpPr>
            <a:spLocks noChangeArrowheads="1"/>
          </p:cNvSpPr>
          <p:nvPr/>
        </p:nvSpPr>
        <p:spPr bwMode="auto">
          <a:xfrm>
            <a:off x="539750" y="838200"/>
            <a:ext cx="228600" cy="228600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s-EC" sz="2400">
              <a:latin typeface="Times New Roman" pitchFamily="18" charset="0"/>
            </a:endParaRPr>
          </a:p>
        </p:txBody>
      </p:sp>
      <p:sp>
        <p:nvSpPr>
          <p:cNvPr id="27658" name="Oval 10"/>
          <p:cNvSpPr>
            <a:spLocks noChangeArrowheads="1"/>
          </p:cNvSpPr>
          <p:nvPr/>
        </p:nvSpPr>
        <p:spPr bwMode="auto">
          <a:xfrm>
            <a:off x="927100" y="838200"/>
            <a:ext cx="228600" cy="228600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s-EC" sz="2400">
              <a:latin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0000"/>
        <a:buFont typeface="Wingdings" pitchFamily="2" charset="2"/>
        <a:buChar char="¢"/>
        <a:defRPr sz="30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sz="2800">
          <a:solidFill>
            <a:schemeClr val="tx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5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s-ES" b="1" smtClean="0"/>
              <a:t>LA GENETICA BASICA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8313" y="4797425"/>
            <a:ext cx="8496300" cy="1752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Char char="¢"/>
            </a:pPr>
            <a:r>
              <a:rPr lang="es-ES" sz="2500" b="1" smtClean="0"/>
              <a:t> Experimentos de Mendel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¢"/>
            </a:pPr>
            <a:r>
              <a:rPr lang="es-ES" sz="2500" b="1" smtClean="0"/>
              <a:t> Principios de segregación independiente y dominancia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¢"/>
            </a:pPr>
            <a:r>
              <a:rPr lang="es-ES" sz="2500" b="1" smtClean="0"/>
              <a:t> La probabilidad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4941888"/>
            <a:ext cx="8229600" cy="1430337"/>
          </a:xfrm>
        </p:spPr>
        <p:txBody>
          <a:bodyPr/>
          <a:lstStyle/>
          <a:p>
            <a:pPr eaLnBrk="1" hangingPunct="1"/>
            <a:r>
              <a:rPr lang="es-EC" sz="2600" smtClean="0"/>
              <a:t>Amarilla rugosa: aparición del carácter en la segunda generación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title"/>
          </p:nvPr>
        </p:nvSpPr>
        <p:spPr>
          <a:xfrm>
            <a:off x="1455738" y="341313"/>
            <a:ext cx="8229600" cy="1143000"/>
          </a:xfrm>
          <a:noFill/>
        </p:spPr>
        <p:txBody>
          <a:bodyPr/>
          <a:lstStyle/>
          <a:p>
            <a:pPr eaLnBrk="1" hangingPunct="1"/>
            <a:r>
              <a:rPr lang="es-ES" sz="3800" b="1" smtClean="0"/>
              <a:t>EXPERIMENTOS DE MENDEL</a:t>
            </a:r>
          </a:p>
        </p:txBody>
      </p:sp>
      <p:grpSp>
        <p:nvGrpSpPr>
          <p:cNvPr id="12292" name="Group 10"/>
          <p:cNvGrpSpPr>
            <a:grpSpLocks/>
          </p:cNvGrpSpPr>
          <p:nvPr/>
        </p:nvGrpSpPr>
        <p:grpSpPr bwMode="auto">
          <a:xfrm>
            <a:off x="3228975" y="1557338"/>
            <a:ext cx="2927350" cy="3038475"/>
            <a:chOff x="1744" y="981"/>
            <a:chExt cx="1844" cy="1914"/>
          </a:xfrm>
        </p:grpSpPr>
        <p:pic>
          <p:nvPicPr>
            <p:cNvPr id="12298" name="Picture 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744" y="981"/>
              <a:ext cx="1844" cy="19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2299" name="Group 5"/>
            <p:cNvGrpSpPr>
              <a:grpSpLocks/>
            </p:cNvGrpSpPr>
            <p:nvPr/>
          </p:nvGrpSpPr>
          <p:grpSpPr bwMode="auto">
            <a:xfrm>
              <a:off x="3152" y="2614"/>
              <a:ext cx="409" cy="226"/>
              <a:chOff x="3243" y="1162"/>
              <a:chExt cx="408" cy="222"/>
            </a:xfrm>
          </p:grpSpPr>
          <p:pic>
            <p:nvPicPr>
              <p:cNvPr id="12300" name="Picture 6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3243" y="1162"/>
                <a:ext cx="408" cy="2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301" name="Picture 7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3297" y="1280"/>
                <a:ext cx="318" cy="1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12293" name="Text Box 8"/>
          <p:cNvSpPr txBox="1">
            <a:spLocks noChangeArrowheads="1"/>
          </p:cNvSpPr>
          <p:nvPr/>
        </p:nvSpPr>
        <p:spPr bwMode="auto">
          <a:xfrm>
            <a:off x="303213" y="1647825"/>
            <a:ext cx="2089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b="1"/>
              <a:t>Autopolinización </a:t>
            </a:r>
          </a:p>
        </p:txBody>
      </p:sp>
      <p:sp>
        <p:nvSpPr>
          <p:cNvPr id="12294" name="Text Box 9"/>
          <p:cNvSpPr txBox="1">
            <a:spLocks noChangeArrowheads="1"/>
          </p:cNvSpPr>
          <p:nvPr/>
        </p:nvSpPr>
        <p:spPr bwMode="auto">
          <a:xfrm>
            <a:off x="179388" y="3744913"/>
            <a:ext cx="2952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b="1"/>
              <a:t>Segunda generación filial</a:t>
            </a:r>
          </a:p>
        </p:txBody>
      </p:sp>
      <p:grpSp>
        <p:nvGrpSpPr>
          <p:cNvPr id="12295" name="Group 11"/>
          <p:cNvGrpSpPr>
            <a:grpSpLocks/>
          </p:cNvGrpSpPr>
          <p:nvPr/>
        </p:nvGrpSpPr>
        <p:grpSpPr bwMode="auto">
          <a:xfrm>
            <a:off x="4787900" y="1700213"/>
            <a:ext cx="215900" cy="215900"/>
            <a:chOff x="1927" y="3793"/>
            <a:chExt cx="227" cy="227"/>
          </a:xfrm>
        </p:grpSpPr>
        <p:sp>
          <p:nvSpPr>
            <p:cNvPr id="12296" name="Line 12"/>
            <p:cNvSpPr>
              <a:spLocks noChangeShapeType="1"/>
            </p:cNvSpPr>
            <p:nvPr/>
          </p:nvSpPr>
          <p:spPr bwMode="auto">
            <a:xfrm>
              <a:off x="1927" y="3793"/>
              <a:ext cx="227" cy="22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297" name="Line 13"/>
            <p:cNvSpPr>
              <a:spLocks noChangeShapeType="1"/>
            </p:cNvSpPr>
            <p:nvPr/>
          </p:nvSpPr>
          <p:spPr bwMode="auto">
            <a:xfrm flipV="1">
              <a:off x="1927" y="3793"/>
              <a:ext cx="227" cy="22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Group 5"/>
          <p:cNvGrpSpPr>
            <a:grpSpLocks/>
          </p:cNvGrpSpPr>
          <p:nvPr/>
        </p:nvGrpSpPr>
        <p:grpSpPr bwMode="auto">
          <a:xfrm>
            <a:off x="4787900" y="101600"/>
            <a:ext cx="2736850" cy="2967038"/>
            <a:chOff x="2064" y="935"/>
            <a:chExt cx="1404" cy="1506"/>
          </a:xfrm>
        </p:grpSpPr>
        <p:pic>
          <p:nvPicPr>
            <p:cNvPr id="13331" name="Picture 6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064" y="935"/>
              <a:ext cx="1404" cy="15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32" name="Picture 7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011" y="935"/>
              <a:ext cx="283" cy="2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3333" name="Group 8"/>
            <p:cNvGrpSpPr>
              <a:grpSpLocks/>
            </p:cNvGrpSpPr>
            <p:nvPr/>
          </p:nvGrpSpPr>
          <p:grpSpPr bwMode="auto">
            <a:xfrm>
              <a:off x="2971" y="1202"/>
              <a:ext cx="363" cy="204"/>
              <a:chOff x="3243" y="1162"/>
              <a:chExt cx="408" cy="222"/>
            </a:xfrm>
          </p:grpSpPr>
          <p:pic>
            <p:nvPicPr>
              <p:cNvPr id="13338" name="Picture 9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3243" y="1162"/>
                <a:ext cx="408" cy="2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339" name="Picture 10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3297" y="1280"/>
                <a:ext cx="318" cy="1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13334" name="Group 11"/>
            <p:cNvGrpSpPr>
              <a:grpSpLocks/>
            </p:cNvGrpSpPr>
            <p:nvPr/>
          </p:nvGrpSpPr>
          <p:grpSpPr bwMode="auto">
            <a:xfrm>
              <a:off x="2337" y="1307"/>
              <a:ext cx="1089" cy="1116"/>
              <a:chOff x="2064" y="1298"/>
              <a:chExt cx="1089" cy="1116"/>
            </a:xfrm>
          </p:grpSpPr>
          <p:pic>
            <p:nvPicPr>
              <p:cNvPr id="13335" name="Picture 12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2154" y="1706"/>
                <a:ext cx="999" cy="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336" name="Picture 13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2109" y="2339"/>
                <a:ext cx="999" cy="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337" name="Picture 14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2064" y="1298"/>
                <a:ext cx="499" cy="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grpSp>
        <p:nvGrpSpPr>
          <p:cNvPr id="13315" name="Group 15"/>
          <p:cNvGrpSpPr>
            <a:grpSpLocks/>
          </p:cNvGrpSpPr>
          <p:nvPr/>
        </p:nvGrpSpPr>
        <p:grpSpPr bwMode="auto">
          <a:xfrm>
            <a:off x="4740275" y="3559175"/>
            <a:ext cx="2927350" cy="3038475"/>
            <a:chOff x="1744" y="981"/>
            <a:chExt cx="1844" cy="1914"/>
          </a:xfrm>
        </p:grpSpPr>
        <p:pic>
          <p:nvPicPr>
            <p:cNvPr id="13327" name="Picture 16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1744" y="981"/>
              <a:ext cx="1844" cy="19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3328" name="Group 17"/>
            <p:cNvGrpSpPr>
              <a:grpSpLocks/>
            </p:cNvGrpSpPr>
            <p:nvPr/>
          </p:nvGrpSpPr>
          <p:grpSpPr bwMode="auto">
            <a:xfrm>
              <a:off x="3152" y="2614"/>
              <a:ext cx="409" cy="226"/>
              <a:chOff x="3243" y="1162"/>
              <a:chExt cx="408" cy="222"/>
            </a:xfrm>
          </p:grpSpPr>
          <p:pic>
            <p:nvPicPr>
              <p:cNvPr id="13329" name="Picture 18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3243" y="1162"/>
                <a:ext cx="408" cy="2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330" name="Picture 19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3297" y="1280"/>
                <a:ext cx="318" cy="1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13316" name="Text Box 20"/>
          <p:cNvSpPr txBox="1">
            <a:spLocks noChangeArrowheads="1"/>
          </p:cNvSpPr>
          <p:nvPr/>
        </p:nvSpPr>
        <p:spPr bwMode="auto">
          <a:xfrm>
            <a:off x="1187450" y="188913"/>
            <a:ext cx="2774950" cy="3667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b="1"/>
              <a:t>Generación progenitora</a:t>
            </a:r>
          </a:p>
        </p:txBody>
      </p:sp>
      <p:sp>
        <p:nvSpPr>
          <p:cNvPr id="13317" name="Text Box 21"/>
          <p:cNvSpPr txBox="1">
            <a:spLocks noChangeArrowheads="1"/>
          </p:cNvSpPr>
          <p:nvPr/>
        </p:nvSpPr>
        <p:spPr bwMode="auto">
          <a:xfrm>
            <a:off x="971550" y="2276475"/>
            <a:ext cx="2838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b="1"/>
              <a:t>Primera generación filial</a:t>
            </a:r>
          </a:p>
        </p:txBody>
      </p:sp>
      <p:sp>
        <p:nvSpPr>
          <p:cNvPr id="13318" name="Text Box 22"/>
          <p:cNvSpPr txBox="1">
            <a:spLocks noChangeArrowheads="1"/>
          </p:cNvSpPr>
          <p:nvPr/>
        </p:nvSpPr>
        <p:spPr bwMode="auto">
          <a:xfrm>
            <a:off x="1258888" y="3573463"/>
            <a:ext cx="2089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b="1"/>
              <a:t>Autopolinización </a:t>
            </a:r>
          </a:p>
        </p:txBody>
      </p:sp>
      <p:sp>
        <p:nvSpPr>
          <p:cNvPr id="13319" name="Text Box 23"/>
          <p:cNvSpPr txBox="1">
            <a:spLocks noChangeArrowheads="1"/>
          </p:cNvSpPr>
          <p:nvPr/>
        </p:nvSpPr>
        <p:spPr bwMode="auto">
          <a:xfrm>
            <a:off x="900113" y="5805488"/>
            <a:ext cx="2952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b="1"/>
              <a:t>Segunda generación filial</a:t>
            </a:r>
          </a:p>
        </p:txBody>
      </p:sp>
      <p:grpSp>
        <p:nvGrpSpPr>
          <p:cNvPr id="13320" name="Group 24"/>
          <p:cNvGrpSpPr>
            <a:grpSpLocks/>
          </p:cNvGrpSpPr>
          <p:nvPr/>
        </p:nvGrpSpPr>
        <p:grpSpPr bwMode="auto">
          <a:xfrm>
            <a:off x="6227763" y="260350"/>
            <a:ext cx="215900" cy="215900"/>
            <a:chOff x="1927" y="3793"/>
            <a:chExt cx="227" cy="227"/>
          </a:xfrm>
        </p:grpSpPr>
        <p:sp>
          <p:nvSpPr>
            <p:cNvPr id="13325" name="Line 25"/>
            <p:cNvSpPr>
              <a:spLocks noChangeShapeType="1"/>
            </p:cNvSpPr>
            <p:nvPr/>
          </p:nvSpPr>
          <p:spPr bwMode="auto">
            <a:xfrm>
              <a:off x="1927" y="3793"/>
              <a:ext cx="227" cy="22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326" name="Line 26"/>
            <p:cNvSpPr>
              <a:spLocks noChangeShapeType="1"/>
            </p:cNvSpPr>
            <p:nvPr/>
          </p:nvSpPr>
          <p:spPr bwMode="auto">
            <a:xfrm flipV="1">
              <a:off x="1927" y="3793"/>
              <a:ext cx="227" cy="22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grpSp>
        <p:nvGrpSpPr>
          <p:cNvPr id="13321" name="Group 27"/>
          <p:cNvGrpSpPr>
            <a:grpSpLocks/>
          </p:cNvGrpSpPr>
          <p:nvPr/>
        </p:nvGrpSpPr>
        <p:grpSpPr bwMode="auto">
          <a:xfrm>
            <a:off x="6300788" y="3716338"/>
            <a:ext cx="215900" cy="215900"/>
            <a:chOff x="1927" y="3793"/>
            <a:chExt cx="227" cy="227"/>
          </a:xfrm>
        </p:grpSpPr>
        <p:sp>
          <p:nvSpPr>
            <p:cNvPr id="13323" name="Line 28"/>
            <p:cNvSpPr>
              <a:spLocks noChangeShapeType="1"/>
            </p:cNvSpPr>
            <p:nvPr/>
          </p:nvSpPr>
          <p:spPr bwMode="auto">
            <a:xfrm>
              <a:off x="1927" y="3793"/>
              <a:ext cx="227" cy="22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324" name="Line 29"/>
            <p:cNvSpPr>
              <a:spLocks noChangeShapeType="1"/>
            </p:cNvSpPr>
            <p:nvPr/>
          </p:nvSpPr>
          <p:spPr bwMode="auto">
            <a:xfrm flipV="1">
              <a:off x="1927" y="3793"/>
              <a:ext cx="227" cy="22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10270" name="AutoShape 30"/>
          <p:cNvSpPr>
            <a:spLocks noChangeArrowheads="1"/>
          </p:cNvSpPr>
          <p:nvPr/>
        </p:nvSpPr>
        <p:spPr bwMode="auto">
          <a:xfrm>
            <a:off x="7812088" y="188913"/>
            <a:ext cx="733425" cy="6669087"/>
          </a:xfrm>
          <a:prstGeom prst="curvedLeftArrow">
            <a:avLst>
              <a:gd name="adj1" fmla="val 72197"/>
              <a:gd name="adj2" fmla="val 254059"/>
              <a:gd name="adj3" fmla="val 37444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1828800"/>
            <a:ext cx="7696200" cy="1644650"/>
          </a:xfrm>
        </p:spPr>
        <p:txBody>
          <a:bodyPr/>
          <a:lstStyle/>
          <a:p>
            <a:r>
              <a:rPr lang="es-ES" b="1" smtClean="0"/>
              <a:t>LA EXPLICACIÓN DE LOS RESULTADOS DE MENDEL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 smtClean="0"/>
              <a:t>Mendel desarrolló varias hipótesis para explicar sus resultados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4233863"/>
          </a:xfrm>
        </p:spPr>
        <p:txBody>
          <a:bodyPr/>
          <a:lstStyle/>
          <a:p>
            <a:pPr algn="just"/>
            <a:r>
              <a:rPr lang="es-ES" sz="2400" smtClean="0"/>
              <a:t>Cada característica hereditaria está bajo el control de dos </a:t>
            </a:r>
            <a:r>
              <a:rPr lang="es-ES" sz="2400" b="1" smtClean="0">
                <a:solidFill>
                  <a:srgbClr val="FF0000"/>
                </a:solidFill>
              </a:rPr>
              <a:t>factores</a:t>
            </a:r>
            <a:r>
              <a:rPr lang="es-ES" sz="2400" smtClean="0"/>
              <a:t> separados, uno de cada padre.</a:t>
            </a:r>
          </a:p>
          <a:p>
            <a:pPr lvl="1" algn="just"/>
            <a:r>
              <a:rPr lang="es-ES" sz="2400" smtClean="0"/>
              <a:t>Los cromosomas y sus </a:t>
            </a:r>
            <a:r>
              <a:rPr lang="es-ES" sz="2400" b="1" smtClean="0">
                <a:solidFill>
                  <a:srgbClr val="FF0000"/>
                </a:solidFill>
              </a:rPr>
              <a:t>genes</a:t>
            </a:r>
            <a:r>
              <a:rPr lang="es-ES" sz="2400" smtClean="0"/>
              <a:t> se transmiten de los padres a la progenie, por medio de los gametos.</a:t>
            </a:r>
          </a:p>
          <a:p>
            <a:pPr lvl="2" algn="just"/>
            <a:r>
              <a:rPr lang="es-ES" smtClean="0"/>
              <a:t>Estableció la práctica de usar letras para representar las parejas de genes que controlan las características hereditarias.</a:t>
            </a:r>
          </a:p>
          <a:p>
            <a:pPr lvl="2" algn="just">
              <a:buFont typeface="Wingdings" pitchFamily="2" charset="2"/>
              <a:buNone/>
            </a:pPr>
            <a:r>
              <a:rPr lang="es-ES" smtClean="0"/>
              <a:t>Y = semilla amarilla		y = semilla verde</a:t>
            </a:r>
          </a:p>
          <a:p>
            <a:pPr lvl="2" algn="just">
              <a:buFont typeface="Wingdings" pitchFamily="2" charset="2"/>
              <a:buNone/>
            </a:pPr>
            <a:r>
              <a:rPr lang="es-ES" smtClean="0"/>
              <a:t>YY o yy = homocigoto	Yy = heterocigoto</a:t>
            </a:r>
          </a:p>
          <a:p>
            <a:pPr lvl="2" algn="just">
              <a:buFont typeface="Wingdings" pitchFamily="2" charset="2"/>
              <a:buNone/>
            </a:pPr>
            <a:endParaRPr lang="es-E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3600" smtClean="0"/>
              <a:t>Solo un gen pasa a un gameto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924800" cy="4114800"/>
          </a:xfrm>
        </p:spPr>
        <p:txBody>
          <a:bodyPr/>
          <a:lstStyle/>
          <a:p>
            <a:r>
              <a:rPr lang="es-ES" sz="2400" smtClean="0"/>
              <a:t>Cada uno de los gametos de un padre con semilla amarilla contiene solo un gene Y.</a:t>
            </a:r>
          </a:p>
          <a:p>
            <a:r>
              <a:rPr lang="es-ES" sz="2400" smtClean="0"/>
              <a:t>Cada uno de los gametos producidos por el padre con semilla verde contiene solo un gene y.</a:t>
            </a:r>
          </a:p>
          <a:p>
            <a:endParaRPr lang="es-ES" sz="2400" smtClean="0"/>
          </a:p>
          <a:p>
            <a:pPr lvl="1"/>
            <a:r>
              <a:rPr lang="es-ES" sz="2400" smtClean="0"/>
              <a:t>Cuando estos gametos se combinan como resultado de la fecundación, solo una combinación es posible para la generación F1: Yy.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AutoShape 3"/>
          <p:cNvSpPr>
            <a:spLocks noChangeAspect="1" noChangeArrowheads="1"/>
          </p:cNvSpPr>
          <p:nvPr>
            <p:ph type="body" idx="1"/>
          </p:nvPr>
        </p:nvSpPr>
        <p:spPr>
          <a:xfrm>
            <a:off x="2843213" y="1557338"/>
            <a:ext cx="5843587" cy="3729037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s-ES" sz="2500" b="1" smtClean="0"/>
              <a:t>Homocigótico</a:t>
            </a:r>
            <a:r>
              <a:rPr lang="es-ES" sz="2500" smtClean="0"/>
              <a:t>: cuando los dos genes para una característica dada son iguales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s-ES" sz="2500" b="1" smtClean="0"/>
              <a:t>Heterocigótico</a:t>
            </a:r>
            <a:r>
              <a:rPr lang="es-ES" sz="2500" smtClean="0"/>
              <a:t>: los dos genes para una característica dada son diferentes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s-ES" sz="2500" smtClean="0"/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s-ES" sz="3600" b="1" smtClean="0">
                <a:solidFill>
                  <a:srgbClr val="FF0000"/>
                </a:solidFill>
              </a:rPr>
              <a:t>SOLO UN GEN PASA A UN GAMETO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s-ES" sz="2500" b="1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s-ES" sz="2500" b="1" smtClean="0">
              <a:solidFill>
                <a:srgbClr val="FF0000"/>
              </a:solidFill>
            </a:endParaRPr>
          </a:p>
        </p:txBody>
      </p:sp>
      <p:sp>
        <p:nvSpPr>
          <p:cNvPr id="17411" name="Rectangle 4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s-ES" sz="2900" b="1" smtClean="0"/>
              <a:t>EXPLICACÓN DE LOS RESULTADOS DE MENDEL</a:t>
            </a:r>
          </a:p>
        </p:txBody>
      </p:sp>
      <p:pic>
        <p:nvPicPr>
          <p:cNvPr id="17412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6225" y="1433513"/>
            <a:ext cx="2349500" cy="386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3" name="Text Box 16"/>
          <p:cNvSpPr txBox="1">
            <a:spLocks noChangeArrowheads="1"/>
          </p:cNvSpPr>
          <p:nvPr/>
        </p:nvSpPr>
        <p:spPr bwMode="auto">
          <a:xfrm>
            <a:off x="179388" y="5392738"/>
            <a:ext cx="2546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b="1"/>
              <a:t>Descendencia híbrida</a:t>
            </a:r>
          </a:p>
        </p:txBody>
      </p:sp>
      <p:sp>
        <p:nvSpPr>
          <p:cNvPr id="17414" name="Oval 17"/>
          <p:cNvSpPr>
            <a:spLocks noChangeArrowheads="1"/>
          </p:cNvSpPr>
          <p:nvPr/>
        </p:nvSpPr>
        <p:spPr bwMode="auto">
          <a:xfrm>
            <a:off x="438150" y="2406650"/>
            <a:ext cx="576263" cy="576263"/>
          </a:xfrm>
          <a:prstGeom prst="ellipse">
            <a:avLst/>
          </a:prstGeom>
          <a:solidFill>
            <a:srgbClr val="FFFF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"/>
              <a:t>YY</a:t>
            </a:r>
          </a:p>
        </p:txBody>
      </p:sp>
      <p:sp>
        <p:nvSpPr>
          <p:cNvPr id="17415" name="Oval 18"/>
          <p:cNvSpPr>
            <a:spLocks noChangeArrowheads="1"/>
          </p:cNvSpPr>
          <p:nvPr/>
        </p:nvSpPr>
        <p:spPr bwMode="auto">
          <a:xfrm>
            <a:off x="1835150" y="2392363"/>
            <a:ext cx="576263" cy="576262"/>
          </a:xfrm>
          <a:prstGeom prst="ellipse">
            <a:avLst/>
          </a:prstGeom>
          <a:solidFill>
            <a:srgbClr val="33CC33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"/>
              <a:t>yy</a:t>
            </a:r>
          </a:p>
        </p:txBody>
      </p:sp>
      <p:sp>
        <p:nvSpPr>
          <p:cNvPr id="17416" name="Oval 19"/>
          <p:cNvSpPr>
            <a:spLocks noChangeArrowheads="1"/>
          </p:cNvSpPr>
          <p:nvPr/>
        </p:nvSpPr>
        <p:spPr bwMode="auto">
          <a:xfrm>
            <a:off x="381000" y="4667250"/>
            <a:ext cx="576263" cy="576263"/>
          </a:xfrm>
          <a:prstGeom prst="ellipse">
            <a:avLst/>
          </a:prstGeom>
          <a:solidFill>
            <a:srgbClr val="FFFF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"/>
              <a:t>Yy</a:t>
            </a:r>
          </a:p>
        </p:txBody>
      </p:sp>
      <p:sp>
        <p:nvSpPr>
          <p:cNvPr id="17417" name="Oval 20"/>
          <p:cNvSpPr>
            <a:spLocks noChangeArrowheads="1"/>
          </p:cNvSpPr>
          <p:nvPr/>
        </p:nvSpPr>
        <p:spPr bwMode="auto">
          <a:xfrm>
            <a:off x="1835150" y="4667250"/>
            <a:ext cx="576263" cy="576263"/>
          </a:xfrm>
          <a:prstGeom prst="ellipse">
            <a:avLst/>
          </a:prstGeom>
          <a:solidFill>
            <a:srgbClr val="FFFF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"/>
              <a:t>Yy</a:t>
            </a:r>
          </a:p>
        </p:txBody>
      </p:sp>
      <p:cxnSp>
        <p:nvCxnSpPr>
          <p:cNvPr id="13" name="12 Conector recto de flecha"/>
          <p:cNvCxnSpPr/>
          <p:nvPr/>
        </p:nvCxnSpPr>
        <p:spPr>
          <a:xfrm rot="10800000">
            <a:off x="2428875" y="3857625"/>
            <a:ext cx="785813" cy="500063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21288" y="188913"/>
            <a:ext cx="2562225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08400" y="3708400"/>
            <a:ext cx="5400675" cy="279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Oval 7"/>
          <p:cNvSpPr>
            <a:spLocks noChangeArrowheads="1"/>
          </p:cNvSpPr>
          <p:nvPr/>
        </p:nvSpPr>
        <p:spPr bwMode="auto">
          <a:xfrm>
            <a:off x="5437188" y="981075"/>
            <a:ext cx="576262" cy="576263"/>
          </a:xfrm>
          <a:prstGeom prst="ellipse">
            <a:avLst/>
          </a:prstGeom>
          <a:solidFill>
            <a:srgbClr val="FFFF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"/>
              <a:t>YY</a:t>
            </a:r>
          </a:p>
        </p:txBody>
      </p:sp>
      <p:sp>
        <p:nvSpPr>
          <p:cNvPr id="18437" name="Oval 9"/>
          <p:cNvSpPr>
            <a:spLocks noChangeArrowheads="1"/>
          </p:cNvSpPr>
          <p:nvPr/>
        </p:nvSpPr>
        <p:spPr bwMode="auto">
          <a:xfrm>
            <a:off x="6948488" y="981075"/>
            <a:ext cx="576262" cy="576263"/>
          </a:xfrm>
          <a:prstGeom prst="ellipse">
            <a:avLst/>
          </a:prstGeom>
          <a:solidFill>
            <a:srgbClr val="33CC33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"/>
              <a:t>yy</a:t>
            </a:r>
          </a:p>
        </p:txBody>
      </p:sp>
      <p:sp>
        <p:nvSpPr>
          <p:cNvPr id="18438" name="Oval 10"/>
          <p:cNvSpPr>
            <a:spLocks noChangeArrowheads="1"/>
          </p:cNvSpPr>
          <p:nvPr/>
        </p:nvSpPr>
        <p:spPr bwMode="auto">
          <a:xfrm>
            <a:off x="5365750" y="2997200"/>
            <a:ext cx="576263" cy="576263"/>
          </a:xfrm>
          <a:prstGeom prst="ellipse">
            <a:avLst/>
          </a:prstGeom>
          <a:solidFill>
            <a:srgbClr val="FFFF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"/>
              <a:t>Yy</a:t>
            </a:r>
          </a:p>
        </p:txBody>
      </p:sp>
      <p:sp>
        <p:nvSpPr>
          <p:cNvPr id="18439" name="Oval 11"/>
          <p:cNvSpPr>
            <a:spLocks noChangeArrowheads="1"/>
          </p:cNvSpPr>
          <p:nvPr/>
        </p:nvSpPr>
        <p:spPr bwMode="auto">
          <a:xfrm>
            <a:off x="6948488" y="2997200"/>
            <a:ext cx="576262" cy="576263"/>
          </a:xfrm>
          <a:prstGeom prst="ellipse">
            <a:avLst/>
          </a:prstGeom>
          <a:solidFill>
            <a:srgbClr val="FFFF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"/>
              <a:t>Yy</a:t>
            </a:r>
          </a:p>
        </p:txBody>
      </p:sp>
      <p:sp>
        <p:nvSpPr>
          <p:cNvPr id="18440" name="Oval 12"/>
          <p:cNvSpPr>
            <a:spLocks noChangeArrowheads="1"/>
          </p:cNvSpPr>
          <p:nvPr/>
        </p:nvSpPr>
        <p:spPr bwMode="auto">
          <a:xfrm>
            <a:off x="5221288" y="3716338"/>
            <a:ext cx="576262" cy="576262"/>
          </a:xfrm>
          <a:prstGeom prst="ellipse">
            <a:avLst/>
          </a:prstGeom>
          <a:solidFill>
            <a:srgbClr val="FFFF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"/>
              <a:t>Yy</a:t>
            </a:r>
          </a:p>
        </p:txBody>
      </p:sp>
      <p:sp>
        <p:nvSpPr>
          <p:cNvPr id="18441" name="Oval 13"/>
          <p:cNvSpPr>
            <a:spLocks noChangeArrowheads="1"/>
          </p:cNvSpPr>
          <p:nvPr/>
        </p:nvSpPr>
        <p:spPr bwMode="auto">
          <a:xfrm>
            <a:off x="7092950" y="3716338"/>
            <a:ext cx="576263" cy="576262"/>
          </a:xfrm>
          <a:prstGeom prst="ellipse">
            <a:avLst/>
          </a:prstGeom>
          <a:solidFill>
            <a:srgbClr val="FFFF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"/>
              <a:t>Yy</a:t>
            </a:r>
          </a:p>
        </p:txBody>
      </p:sp>
      <p:sp>
        <p:nvSpPr>
          <p:cNvPr id="18442" name="Oval 14"/>
          <p:cNvSpPr>
            <a:spLocks noChangeArrowheads="1"/>
          </p:cNvSpPr>
          <p:nvPr/>
        </p:nvSpPr>
        <p:spPr bwMode="auto">
          <a:xfrm>
            <a:off x="5249863" y="5632450"/>
            <a:ext cx="576262" cy="576263"/>
          </a:xfrm>
          <a:prstGeom prst="ellipse">
            <a:avLst/>
          </a:prstGeom>
          <a:solidFill>
            <a:srgbClr val="FFFF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"/>
              <a:t>Yy</a:t>
            </a:r>
          </a:p>
        </p:txBody>
      </p:sp>
      <p:sp>
        <p:nvSpPr>
          <p:cNvPr id="18443" name="Oval 15"/>
          <p:cNvSpPr>
            <a:spLocks noChangeArrowheads="1"/>
          </p:cNvSpPr>
          <p:nvPr/>
        </p:nvSpPr>
        <p:spPr bwMode="auto">
          <a:xfrm>
            <a:off x="6300788" y="5646738"/>
            <a:ext cx="576262" cy="576262"/>
          </a:xfrm>
          <a:prstGeom prst="ellipse">
            <a:avLst/>
          </a:prstGeom>
          <a:solidFill>
            <a:srgbClr val="FFFF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"/>
              <a:t>Yy</a:t>
            </a:r>
          </a:p>
        </p:txBody>
      </p:sp>
      <p:sp>
        <p:nvSpPr>
          <p:cNvPr id="18444" name="Oval 16"/>
          <p:cNvSpPr>
            <a:spLocks noChangeArrowheads="1"/>
          </p:cNvSpPr>
          <p:nvPr/>
        </p:nvSpPr>
        <p:spPr bwMode="auto">
          <a:xfrm>
            <a:off x="4170363" y="5646738"/>
            <a:ext cx="576262" cy="576262"/>
          </a:xfrm>
          <a:prstGeom prst="ellipse">
            <a:avLst/>
          </a:prstGeom>
          <a:solidFill>
            <a:srgbClr val="FFFF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"/>
              <a:t>YY</a:t>
            </a:r>
          </a:p>
        </p:txBody>
      </p:sp>
      <p:sp>
        <p:nvSpPr>
          <p:cNvPr id="18445" name="Oval 17"/>
          <p:cNvSpPr>
            <a:spLocks noChangeArrowheads="1"/>
          </p:cNvSpPr>
          <p:nvPr/>
        </p:nvSpPr>
        <p:spPr bwMode="auto">
          <a:xfrm>
            <a:off x="7654925" y="5618163"/>
            <a:ext cx="576263" cy="576262"/>
          </a:xfrm>
          <a:prstGeom prst="ellipse">
            <a:avLst/>
          </a:prstGeom>
          <a:solidFill>
            <a:srgbClr val="33CC33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"/>
              <a:t>yy</a:t>
            </a:r>
          </a:p>
        </p:txBody>
      </p:sp>
      <p:sp>
        <p:nvSpPr>
          <p:cNvPr id="18446" name="Text Box 18"/>
          <p:cNvSpPr txBox="1">
            <a:spLocks noChangeArrowheads="1"/>
          </p:cNvSpPr>
          <p:nvPr/>
        </p:nvSpPr>
        <p:spPr bwMode="auto">
          <a:xfrm>
            <a:off x="107950" y="549275"/>
            <a:ext cx="4681538" cy="400050"/>
          </a:xfrm>
          <a:prstGeom prst="rect">
            <a:avLst/>
          </a:prstGeom>
          <a:solidFill>
            <a:schemeClr val="bg1"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endParaRPr lang="es-ES_tradnl" sz="2000">
              <a:solidFill>
                <a:srgbClr val="FF0000"/>
              </a:solidFill>
            </a:endParaRPr>
          </a:p>
        </p:txBody>
      </p:sp>
      <p:sp>
        <p:nvSpPr>
          <p:cNvPr id="18447" name="14 Título"/>
          <p:cNvSpPr>
            <a:spLocks noGrp="1"/>
          </p:cNvSpPr>
          <p:nvPr>
            <p:ph type="title"/>
          </p:nvPr>
        </p:nvSpPr>
        <p:spPr>
          <a:xfrm>
            <a:off x="214313" y="357188"/>
            <a:ext cx="7010400" cy="500062"/>
          </a:xfrm>
        </p:spPr>
        <p:txBody>
          <a:bodyPr/>
          <a:lstStyle/>
          <a:p>
            <a:pPr eaLnBrk="1" hangingPunct="1"/>
            <a:r>
              <a:rPr lang="es-ES" sz="3200" b="1" smtClean="0"/>
              <a:t>Principio de Dominancia: </a:t>
            </a:r>
          </a:p>
        </p:txBody>
      </p:sp>
      <p:sp>
        <p:nvSpPr>
          <p:cNvPr id="16" name="15 Marcador de contenido"/>
          <p:cNvSpPr>
            <a:spLocks noGrp="1"/>
          </p:cNvSpPr>
          <p:nvPr>
            <p:ph idx="1"/>
          </p:nvPr>
        </p:nvSpPr>
        <p:spPr>
          <a:xfrm>
            <a:off x="285750" y="1143000"/>
            <a:ext cx="3857625" cy="5357813"/>
          </a:xfrm>
        </p:spPr>
        <p:txBody>
          <a:bodyPr/>
          <a:lstStyle/>
          <a:p>
            <a:pPr algn="just" eaLnBrk="1" hangingPunct="1">
              <a:spcBef>
                <a:spcPct val="50000"/>
              </a:spcBef>
            </a:pPr>
            <a:r>
              <a:rPr lang="es-ES" sz="2400" smtClean="0"/>
              <a:t>En un organismo híbrido, un gen determina la expresión de una característica particular y evita la expresión de la forma en contraste de esa característica</a:t>
            </a:r>
          </a:p>
          <a:p>
            <a:pPr eaLnBrk="1" hangingPunct="1">
              <a:spcBef>
                <a:spcPct val="50000"/>
              </a:spcBef>
            </a:pPr>
            <a:r>
              <a:rPr lang="es-ES" sz="2400" b="1" smtClean="0"/>
              <a:t>Gen dominante:</a:t>
            </a:r>
            <a:r>
              <a:rPr lang="es-ES" sz="2400" smtClean="0"/>
              <a:t> gen que evita la expresión de otro gen</a:t>
            </a:r>
          </a:p>
          <a:p>
            <a:pPr eaLnBrk="1" hangingPunct="1">
              <a:spcBef>
                <a:spcPct val="50000"/>
              </a:spcBef>
            </a:pPr>
            <a:r>
              <a:rPr lang="es-ES" sz="2400" b="1" smtClean="0"/>
              <a:t>Gen recesivo:</a:t>
            </a:r>
            <a:r>
              <a:rPr lang="es-ES" sz="2400" smtClean="0"/>
              <a:t> gen que no se expresa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428625"/>
            <a:ext cx="7772400" cy="1143000"/>
          </a:xfrm>
        </p:spPr>
        <p:txBody>
          <a:bodyPr/>
          <a:lstStyle/>
          <a:p>
            <a:r>
              <a:rPr lang="es-ES" sz="3600" b="1" smtClean="0"/>
              <a:t>PRINCIPIO DE DOMINANCIA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590800"/>
            <a:ext cx="7772400" cy="3505200"/>
          </a:xfrm>
        </p:spPr>
        <p:txBody>
          <a:bodyPr/>
          <a:lstStyle/>
          <a:p>
            <a:r>
              <a:rPr lang="es-ES" sz="2800" smtClean="0"/>
              <a:t>En un organismo híbrido, un gene determina la expresión de una característica particular y evita la expresión de la forma en contraste de esa característica.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b="1" smtClean="0"/>
              <a:t>La Segregación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4724400"/>
          </a:xfrm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es-ES" sz="2400" smtClean="0"/>
              <a:t>En cualquier cruce cada planta progenitora de guisantes transmitía solo un gene a cada gameto que se formaba.</a:t>
            </a:r>
          </a:p>
          <a:p>
            <a:pPr lvl="1" algn="just">
              <a:lnSpc>
                <a:spcPct val="90000"/>
              </a:lnSpc>
            </a:pPr>
            <a:r>
              <a:rPr lang="es-ES" sz="2400" smtClean="0"/>
              <a:t>Los genes se separaban o se segregaban uno del otro durante la formación de los gametos. Se parean cuando ocurre la fecundación.</a:t>
            </a:r>
          </a:p>
          <a:p>
            <a:pPr lvl="1" algn="just">
              <a:lnSpc>
                <a:spcPct val="90000"/>
              </a:lnSpc>
              <a:buFont typeface="Wingdings" pitchFamily="2" charset="2"/>
              <a:buNone/>
            </a:pPr>
            <a:endParaRPr lang="es-ES" sz="2400" smtClean="0"/>
          </a:p>
          <a:p>
            <a:pPr lvl="1" algn="just">
              <a:lnSpc>
                <a:spcPct val="90000"/>
              </a:lnSpc>
              <a:buFont typeface="Wingdings" pitchFamily="2" charset="2"/>
              <a:buNone/>
            </a:pPr>
            <a:r>
              <a:rPr lang="es-ES" sz="2400" smtClean="0"/>
              <a:t>¿Qué razón de características dominantes a características recesivas encontró Mendel en la generación F2?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21288" y="188913"/>
            <a:ext cx="2562225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08400" y="3708400"/>
            <a:ext cx="5400675" cy="279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8" name="Oval 7"/>
          <p:cNvSpPr>
            <a:spLocks noChangeArrowheads="1"/>
          </p:cNvSpPr>
          <p:nvPr/>
        </p:nvSpPr>
        <p:spPr bwMode="auto">
          <a:xfrm>
            <a:off x="5437188" y="981075"/>
            <a:ext cx="576262" cy="576263"/>
          </a:xfrm>
          <a:prstGeom prst="ellipse">
            <a:avLst/>
          </a:prstGeom>
          <a:solidFill>
            <a:srgbClr val="FFFF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"/>
              <a:t>YY</a:t>
            </a:r>
          </a:p>
        </p:txBody>
      </p:sp>
      <p:sp>
        <p:nvSpPr>
          <p:cNvPr id="21509" name="Oval 9"/>
          <p:cNvSpPr>
            <a:spLocks noChangeArrowheads="1"/>
          </p:cNvSpPr>
          <p:nvPr/>
        </p:nvSpPr>
        <p:spPr bwMode="auto">
          <a:xfrm>
            <a:off x="6948488" y="981075"/>
            <a:ext cx="576262" cy="576263"/>
          </a:xfrm>
          <a:prstGeom prst="ellipse">
            <a:avLst/>
          </a:prstGeom>
          <a:solidFill>
            <a:srgbClr val="33CC33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"/>
              <a:t>yy</a:t>
            </a:r>
          </a:p>
        </p:txBody>
      </p:sp>
      <p:sp>
        <p:nvSpPr>
          <p:cNvPr id="21510" name="Oval 10"/>
          <p:cNvSpPr>
            <a:spLocks noChangeArrowheads="1"/>
          </p:cNvSpPr>
          <p:nvPr/>
        </p:nvSpPr>
        <p:spPr bwMode="auto">
          <a:xfrm>
            <a:off x="5365750" y="2997200"/>
            <a:ext cx="576263" cy="576263"/>
          </a:xfrm>
          <a:prstGeom prst="ellipse">
            <a:avLst/>
          </a:prstGeom>
          <a:solidFill>
            <a:srgbClr val="FFFF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"/>
              <a:t>Yy</a:t>
            </a:r>
          </a:p>
        </p:txBody>
      </p:sp>
      <p:sp>
        <p:nvSpPr>
          <p:cNvPr id="21511" name="Oval 11"/>
          <p:cNvSpPr>
            <a:spLocks noChangeArrowheads="1"/>
          </p:cNvSpPr>
          <p:nvPr/>
        </p:nvSpPr>
        <p:spPr bwMode="auto">
          <a:xfrm>
            <a:off x="6948488" y="2997200"/>
            <a:ext cx="576262" cy="576263"/>
          </a:xfrm>
          <a:prstGeom prst="ellipse">
            <a:avLst/>
          </a:prstGeom>
          <a:solidFill>
            <a:srgbClr val="FFFF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"/>
              <a:t>Yy</a:t>
            </a:r>
          </a:p>
        </p:txBody>
      </p:sp>
      <p:sp>
        <p:nvSpPr>
          <p:cNvPr id="21512" name="Oval 12"/>
          <p:cNvSpPr>
            <a:spLocks noChangeArrowheads="1"/>
          </p:cNvSpPr>
          <p:nvPr/>
        </p:nvSpPr>
        <p:spPr bwMode="auto">
          <a:xfrm>
            <a:off x="5221288" y="3716338"/>
            <a:ext cx="576262" cy="576262"/>
          </a:xfrm>
          <a:prstGeom prst="ellipse">
            <a:avLst/>
          </a:prstGeom>
          <a:solidFill>
            <a:srgbClr val="FFFF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"/>
              <a:t>Yy</a:t>
            </a:r>
          </a:p>
        </p:txBody>
      </p:sp>
      <p:sp>
        <p:nvSpPr>
          <p:cNvPr id="21513" name="Oval 13"/>
          <p:cNvSpPr>
            <a:spLocks noChangeArrowheads="1"/>
          </p:cNvSpPr>
          <p:nvPr/>
        </p:nvSpPr>
        <p:spPr bwMode="auto">
          <a:xfrm>
            <a:off x="7092950" y="3716338"/>
            <a:ext cx="576263" cy="576262"/>
          </a:xfrm>
          <a:prstGeom prst="ellipse">
            <a:avLst/>
          </a:prstGeom>
          <a:solidFill>
            <a:srgbClr val="FFFF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"/>
              <a:t>Yy</a:t>
            </a:r>
          </a:p>
        </p:txBody>
      </p:sp>
      <p:sp>
        <p:nvSpPr>
          <p:cNvPr id="21514" name="Oval 14"/>
          <p:cNvSpPr>
            <a:spLocks noChangeArrowheads="1"/>
          </p:cNvSpPr>
          <p:nvPr/>
        </p:nvSpPr>
        <p:spPr bwMode="auto">
          <a:xfrm>
            <a:off x="5249863" y="5632450"/>
            <a:ext cx="576262" cy="576263"/>
          </a:xfrm>
          <a:prstGeom prst="ellipse">
            <a:avLst/>
          </a:prstGeom>
          <a:solidFill>
            <a:srgbClr val="FFFF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"/>
              <a:t>Yy</a:t>
            </a:r>
          </a:p>
        </p:txBody>
      </p:sp>
      <p:sp>
        <p:nvSpPr>
          <p:cNvPr id="21515" name="Oval 15"/>
          <p:cNvSpPr>
            <a:spLocks noChangeArrowheads="1"/>
          </p:cNvSpPr>
          <p:nvPr/>
        </p:nvSpPr>
        <p:spPr bwMode="auto">
          <a:xfrm>
            <a:off x="6300788" y="5646738"/>
            <a:ext cx="576262" cy="576262"/>
          </a:xfrm>
          <a:prstGeom prst="ellipse">
            <a:avLst/>
          </a:prstGeom>
          <a:solidFill>
            <a:srgbClr val="FFFF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"/>
              <a:t>Yy</a:t>
            </a:r>
          </a:p>
        </p:txBody>
      </p:sp>
      <p:sp>
        <p:nvSpPr>
          <p:cNvPr id="21516" name="Oval 16"/>
          <p:cNvSpPr>
            <a:spLocks noChangeArrowheads="1"/>
          </p:cNvSpPr>
          <p:nvPr/>
        </p:nvSpPr>
        <p:spPr bwMode="auto">
          <a:xfrm>
            <a:off x="4170363" y="5646738"/>
            <a:ext cx="576262" cy="576262"/>
          </a:xfrm>
          <a:prstGeom prst="ellipse">
            <a:avLst/>
          </a:prstGeom>
          <a:solidFill>
            <a:srgbClr val="FFFF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"/>
              <a:t>YY</a:t>
            </a:r>
          </a:p>
        </p:txBody>
      </p:sp>
      <p:sp>
        <p:nvSpPr>
          <p:cNvPr id="21517" name="Oval 17"/>
          <p:cNvSpPr>
            <a:spLocks noChangeArrowheads="1"/>
          </p:cNvSpPr>
          <p:nvPr/>
        </p:nvSpPr>
        <p:spPr bwMode="auto">
          <a:xfrm>
            <a:off x="7654925" y="5618163"/>
            <a:ext cx="576263" cy="576262"/>
          </a:xfrm>
          <a:prstGeom prst="ellipse">
            <a:avLst/>
          </a:prstGeom>
          <a:solidFill>
            <a:srgbClr val="33CC33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"/>
              <a:t>yy</a:t>
            </a:r>
          </a:p>
        </p:txBody>
      </p:sp>
      <p:sp>
        <p:nvSpPr>
          <p:cNvPr id="21518" name="Text Box 18"/>
          <p:cNvSpPr txBox="1">
            <a:spLocks noChangeArrowheads="1"/>
          </p:cNvSpPr>
          <p:nvPr/>
        </p:nvSpPr>
        <p:spPr bwMode="auto">
          <a:xfrm>
            <a:off x="107950" y="549275"/>
            <a:ext cx="4681538" cy="400050"/>
          </a:xfrm>
          <a:prstGeom prst="rect">
            <a:avLst/>
          </a:prstGeom>
          <a:solidFill>
            <a:schemeClr val="bg1"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endParaRPr lang="es-ES_tradnl" sz="2000">
              <a:solidFill>
                <a:srgbClr val="FF0000"/>
              </a:solidFill>
            </a:endParaRPr>
          </a:p>
        </p:txBody>
      </p:sp>
      <p:sp>
        <p:nvSpPr>
          <p:cNvPr id="21519" name="14 Título"/>
          <p:cNvSpPr>
            <a:spLocks noGrp="1"/>
          </p:cNvSpPr>
          <p:nvPr>
            <p:ph type="title"/>
          </p:nvPr>
        </p:nvSpPr>
        <p:spPr>
          <a:xfrm>
            <a:off x="214313" y="571500"/>
            <a:ext cx="4643437" cy="500063"/>
          </a:xfrm>
          <a:solidFill>
            <a:schemeClr val="bg1"/>
          </a:solidFill>
        </p:spPr>
        <p:txBody>
          <a:bodyPr/>
          <a:lstStyle/>
          <a:p>
            <a:pPr eaLnBrk="1" hangingPunct="1"/>
            <a:r>
              <a:rPr lang="es-ES" sz="2800" b="1" smtClean="0">
                <a:solidFill>
                  <a:srgbClr val="FF0000"/>
                </a:solidFill>
              </a:rPr>
              <a:t>Principio de Segregación:</a:t>
            </a:r>
            <a:endParaRPr lang="es-ES" sz="2800" b="1" smtClean="0"/>
          </a:p>
        </p:txBody>
      </p:sp>
      <p:sp>
        <p:nvSpPr>
          <p:cNvPr id="16" name="15 Marcador de contenido"/>
          <p:cNvSpPr>
            <a:spLocks noGrp="1"/>
          </p:cNvSpPr>
          <p:nvPr>
            <p:ph idx="1"/>
          </p:nvPr>
        </p:nvSpPr>
        <p:spPr>
          <a:xfrm>
            <a:off x="285750" y="1428750"/>
            <a:ext cx="4429125" cy="1714500"/>
          </a:xfrm>
        </p:spPr>
        <p:txBody>
          <a:bodyPr/>
          <a:lstStyle/>
          <a:p>
            <a:pPr eaLnBrk="1" hangingPunct="1"/>
            <a:r>
              <a:rPr lang="es-ES" sz="2400" smtClean="0">
                <a:solidFill>
                  <a:srgbClr val="FF0000"/>
                </a:solidFill>
              </a:rPr>
              <a:t>Al formarse los gametos, los genes que controlan una característica determinada van a gametos diferentes</a:t>
            </a:r>
          </a:p>
          <a:p>
            <a:pPr eaLnBrk="1" hangingPunct="1"/>
            <a:endParaRPr lang="es-ES" sz="24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5" descr="00102604"/>
          <p:cNvPicPr>
            <a:picLocks noChangeAspect="1" noChangeArrowheads="1"/>
          </p:cNvPicPr>
          <p:nvPr/>
        </p:nvPicPr>
        <p:blipFill>
          <a:blip r:embed="rId3"/>
          <a:srcRect b="5000"/>
          <a:stretch>
            <a:fillRect/>
          </a:stretch>
        </p:blipFill>
        <p:spPr bwMode="auto">
          <a:xfrm>
            <a:off x="0" y="360363"/>
            <a:ext cx="9144000" cy="609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s-ES" b="1" smtClean="0"/>
              <a:t>El genotipo y el fenotipo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s-ES" b="1" smtClean="0"/>
          </a:p>
          <a:p>
            <a:pPr eaLnBrk="1" hangingPunct="1">
              <a:lnSpc>
                <a:spcPct val="90000"/>
              </a:lnSpc>
            </a:pPr>
            <a:r>
              <a:rPr lang="es-ES" sz="2600" b="1" smtClean="0"/>
              <a:t>Genotipo: </a:t>
            </a:r>
            <a:r>
              <a:rPr lang="es-ES" sz="2600" smtClean="0"/>
              <a:t>es la constitución genética de un organismo. </a:t>
            </a:r>
          </a:p>
          <a:p>
            <a:pPr lvl="2" eaLnBrk="1" hangingPunct="1">
              <a:lnSpc>
                <a:spcPct val="90000"/>
              </a:lnSpc>
              <a:buFontTx/>
              <a:buNone/>
            </a:pPr>
            <a:r>
              <a:rPr lang="es-ES" sz="2000" smtClean="0"/>
              <a:t>Ej. El genotipo de plantas con semillas amarillas es YY.</a:t>
            </a:r>
          </a:p>
          <a:p>
            <a:pPr eaLnBrk="1" hangingPunct="1">
              <a:lnSpc>
                <a:spcPct val="90000"/>
              </a:lnSpc>
            </a:pPr>
            <a:r>
              <a:rPr lang="es-ES" sz="2600" b="1" smtClean="0"/>
              <a:t>Fenotipo: </a:t>
            </a:r>
            <a:r>
              <a:rPr lang="es-ES" sz="2600" smtClean="0"/>
              <a:t>es la apariencia externa de un organismo. </a:t>
            </a:r>
          </a:p>
          <a:p>
            <a:pPr lvl="2" eaLnBrk="1" hangingPunct="1">
              <a:lnSpc>
                <a:spcPct val="90000"/>
              </a:lnSpc>
              <a:buFontTx/>
              <a:buNone/>
            </a:pPr>
            <a:r>
              <a:rPr lang="es-ES" sz="2000" smtClean="0"/>
              <a:t>Ej. En plantas de guisantes las semillas redondas son el fenotipo para los dos genotipos RR y Rr</a:t>
            </a:r>
          </a:p>
        </p:txBody>
      </p:sp>
      <p:sp>
        <p:nvSpPr>
          <p:cNvPr id="22531" name="Rectangle 4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s-ES" sz="2900" b="1" smtClean="0"/>
              <a:t>EXPLICACÓN DE LOS RESULTADOS DE MENDEL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 smtClean="0"/>
              <a:t>Lección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b="1" smtClean="0"/>
              <a:t>Cuando son:</a:t>
            </a:r>
          </a:p>
          <a:p>
            <a:pPr lvl="1"/>
            <a:r>
              <a:rPr lang="es-ES_tradnl" b="1" smtClean="0"/>
              <a:t>Homocigóticos</a:t>
            </a:r>
          </a:p>
          <a:p>
            <a:pPr lvl="1"/>
            <a:r>
              <a:rPr lang="es-ES_tradnl" b="1" smtClean="0"/>
              <a:t>Heterocigóticos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1455738" y="341313"/>
            <a:ext cx="8229600" cy="1143000"/>
          </a:xfrm>
        </p:spPr>
        <p:txBody>
          <a:bodyPr/>
          <a:lstStyle/>
          <a:p>
            <a:pPr eaLnBrk="1" hangingPunct="1"/>
            <a:r>
              <a:rPr lang="es-ES" sz="3800" b="1" smtClean="0"/>
              <a:t>LA PROBABILIDAD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99745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s-ES" sz="2500" b="1" smtClean="0"/>
              <a:t>Estudio de la forma en que operan las leyes al azar</a:t>
            </a:r>
          </a:p>
          <a:p>
            <a:pPr eaLnBrk="1" hangingPunct="1">
              <a:buFont typeface="Wingdings" pitchFamily="2" charset="2"/>
              <a:buNone/>
            </a:pPr>
            <a:r>
              <a:rPr lang="es-ES" sz="2100" smtClean="0"/>
              <a:t>    El </a:t>
            </a:r>
            <a:r>
              <a:rPr lang="es-ES" sz="2100" i="1" smtClean="0"/>
              <a:t>azar</a:t>
            </a:r>
            <a:r>
              <a:rPr lang="es-ES" sz="2100" smtClean="0"/>
              <a:t> se refiere a la posibilidad de que ocurra cierto evento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None/>
            </a:pPr>
            <a:endParaRPr lang="es-ES" sz="2100" smtClean="0">
              <a:solidFill>
                <a:schemeClr val="accent2"/>
              </a:solidFill>
            </a:endParaRPr>
          </a:p>
          <a:p>
            <a:pPr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s-ES" sz="2100" smtClean="0">
                <a:solidFill>
                  <a:srgbClr val="000000"/>
                </a:solidFill>
              </a:rPr>
              <a:t>Probabilidad = numero de veces que ocurre el evento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s-ES" sz="2100" smtClean="0">
                <a:solidFill>
                  <a:srgbClr val="000000"/>
                </a:solidFill>
              </a:rPr>
              <a:t>                           número total de eventos posibles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None/>
            </a:pPr>
            <a:endParaRPr lang="es-ES" sz="2100" smtClean="0">
              <a:solidFill>
                <a:schemeClr val="accent2"/>
              </a:solidFill>
            </a:endParaRPr>
          </a:p>
          <a:p>
            <a:pPr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s-ES" sz="2100" smtClean="0"/>
              <a:t>	</a:t>
            </a:r>
            <a:r>
              <a:rPr lang="es-ES" sz="2500" b="1" i="1" smtClean="0"/>
              <a:t>Regla de eventos independientes</a:t>
            </a:r>
            <a:r>
              <a:rPr lang="es-ES" sz="2500" smtClean="0"/>
              <a:t>: Los eventos que ya ocurrieron no afectan la probabilidad de que pueda ocurrir uno de esos mismos eventos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s-ES" sz="2500" smtClean="0"/>
              <a:t>	</a:t>
            </a:r>
            <a:r>
              <a:rPr lang="es-ES" sz="2500" b="1" i="1" smtClean="0"/>
              <a:t>Regla del producto</a:t>
            </a:r>
            <a:r>
              <a:rPr lang="es-ES" sz="2500" b="1" smtClean="0"/>
              <a:t>:</a:t>
            </a:r>
            <a:r>
              <a:rPr lang="es-ES" sz="2500" smtClean="0"/>
              <a:t> la probabilidad de que ocurran a la vez eventos independientes es el producto de las probabilidades de que estos eventos ocurran por separado</a:t>
            </a:r>
          </a:p>
        </p:txBody>
      </p:sp>
      <p:sp>
        <p:nvSpPr>
          <p:cNvPr id="24580" name="Line 4"/>
          <p:cNvSpPr>
            <a:spLocks noChangeShapeType="1"/>
          </p:cNvSpPr>
          <p:nvPr/>
        </p:nvSpPr>
        <p:spPr bwMode="auto">
          <a:xfrm>
            <a:off x="2266950" y="3068638"/>
            <a:ext cx="532923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4"/>
          <p:cNvSpPr>
            <a:spLocks noGrp="1" noChangeArrowheads="1"/>
          </p:cNvSpPr>
          <p:nvPr>
            <p:ph type="title"/>
          </p:nvPr>
        </p:nvSpPr>
        <p:spPr>
          <a:xfrm>
            <a:off x="1382713" y="341313"/>
            <a:ext cx="8229600" cy="1143000"/>
          </a:xfrm>
          <a:noFill/>
        </p:spPr>
        <p:txBody>
          <a:bodyPr/>
          <a:lstStyle/>
          <a:p>
            <a:pPr eaLnBrk="1" hangingPunct="1"/>
            <a:r>
              <a:rPr lang="es-ES" sz="2600" b="1" smtClean="0"/>
              <a:t>LA PROBABILIDAD</a:t>
            </a:r>
          </a:p>
        </p:txBody>
      </p:sp>
      <p:pic>
        <p:nvPicPr>
          <p:cNvPr id="2560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21288" y="188913"/>
            <a:ext cx="2562225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08400" y="3708400"/>
            <a:ext cx="5400675" cy="279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5" name="Oval 7"/>
          <p:cNvSpPr>
            <a:spLocks noChangeArrowheads="1"/>
          </p:cNvSpPr>
          <p:nvPr/>
        </p:nvSpPr>
        <p:spPr bwMode="auto">
          <a:xfrm>
            <a:off x="5437188" y="981075"/>
            <a:ext cx="576262" cy="576263"/>
          </a:xfrm>
          <a:prstGeom prst="ellipse">
            <a:avLst/>
          </a:prstGeom>
          <a:solidFill>
            <a:srgbClr val="FFFF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"/>
              <a:t>YY</a:t>
            </a:r>
          </a:p>
        </p:txBody>
      </p:sp>
      <p:sp>
        <p:nvSpPr>
          <p:cNvPr id="25606" name="Oval 8"/>
          <p:cNvSpPr>
            <a:spLocks noChangeArrowheads="1"/>
          </p:cNvSpPr>
          <p:nvPr/>
        </p:nvSpPr>
        <p:spPr bwMode="auto">
          <a:xfrm>
            <a:off x="6948488" y="981075"/>
            <a:ext cx="576262" cy="576263"/>
          </a:xfrm>
          <a:prstGeom prst="ellipse">
            <a:avLst/>
          </a:prstGeom>
          <a:solidFill>
            <a:srgbClr val="33CC33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"/>
              <a:t>yy</a:t>
            </a:r>
          </a:p>
        </p:txBody>
      </p:sp>
      <p:sp>
        <p:nvSpPr>
          <p:cNvPr id="25607" name="Oval 9"/>
          <p:cNvSpPr>
            <a:spLocks noChangeArrowheads="1"/>
          </p:cNvSpPr>
          <p:nvPr/>
        </p:nvSpPr>
        <p:spPr bwMode="auto">
          <a:xfrm>
            <a:off x="5365750" y="2997200"/>
            <a:ext cx="576263" cy="576263"/>
          </a:xfrm>
          <a:prstGeom prst="ellipse">
            <a:avLst/>
          </a:prstGeom>
          <a:solidFill>
            <a:srgbClr val="FFFF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"/>
              <a:t>Yy</a:t>
            </a:r>
          </a:p>
        </p:txBody>
      </p:sp>
      <p:sp>
        <p:nvSpPr>
          <p:cNvPr id="25608" name="Oval 10"/>
          <p:cNvSpPr>
            <a:spLocks noChangeArrowheads="1"/>
          </p:cNvSpPr>
          <p:nvPr/>
        </p:nvSpPr>
        <p:spPr bwMode="auto">
          <a:xfrm>
            <a:off x="6948488" y="2997200"/>
            <a:ext cx="576262" cy="576263"/>
          </a:xfrm>
          <a:prstGeom prst="ellipse">
            <a:avLst/>
          </a:prstGeom>
          <a:solidFill>
            <a:srgbClr val="FFFF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"/>
              <a:t>Yy</a:t>
            </a:r>
          </a:p>
        </p:txBody>
      </p:sp>
      <p:sp>
        <p:nvSpPr>
          <p:cNvPr id="25609" name="Oval 11"/>
          <p:cNvSpPr>
            <a:spLocks noChangeArrowheads="1"/>
          </p:cNvSpPr>
          <p:nvPr/>
        </p:nvSpPr>
        <p:spPr bwMode="auto">
          <a:xfrm>
            <a:off x="5221288" y="3716338"/>
            <a:ext cx="576262" cy="576262"/>
          </a:xfrm>
          <a:prstGeom prst="ellipse">
            <a:avLst/>
          </a:prstGeom>
          <a:solidFill>
            <a:srgbClr val="FFFF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"/>
              <a:t>Yy</a:t>
            </a:r>
          </a:p>
        </p:txBody>
      </p:sp>
      <p:sp>
        <p:nvSpPr>
          <p:cNvPr id="25610" name="Oval 12"/>
          <p:cNvSpPr>
            <a:spLocks noChangeArrowheads="1"/>
          </p:cNvSpPr>
          <p:nvPr/>
        </p:nvSpPr>
        <p:spPr bwMode="auto">
          <a:xfrm>
            <a:off x="7092950" y="3716338"/>
            <a:ext cx="576263" cy="576262"/>
          </a:xfrm>
          <a:prstGeom prst="ellipse">
            <a:avLst/>
          </a:prstGeom>
          <a:solidFill>
            <a:srgbClr val="FFFF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"/>
              <a:t>Yy</a:t>
            </a:r>
          </a:p>
        </p:txBody>
      </p:sp>
      <p:sp>
        <p:nvSpPr>
          <p:cNvPr id="25611" name="Oval 13"/>
          <p:cNvSpPr>
            <a:spLocks noChangeArrowheads="1"/>
          </p:cNvSpPr>
          <p:nvPr/>
        </p:nvSpPr>
        <p:spPr bwMode="auto">
          <a:xfrm>
            <a:off x="5249863" y="5632450"/>
            <a:ext cx="576262" cy="576263"/>
          </a:xfrm>
          <a:prstGeom prst="ellipse">
            <a:avLst/>
          </a:prstGeom>
          <a:solidFill>
            <a:srgbClr val="FFFF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"/>
              <a:t>Yy</a:t>
            </a:r>
          </a:p>
        </p:txBody>
      </p:sp>
      <p:sp>
        <p:nvSpPr>
          <p:cNvPr id="25612" name="Oval 14"/>
          <p:cNvSpPr>
            <a:spLocks noChangeArrowheads="1"/>
          </p:cNvSpPr>
          <p:nvPr/>
        </p:nvSpPr>
        <p:spPr bwMode="auto">
          <a:xfrm>
            <a:off x="6300788" y="5646738"/>
            <a:ext cx="576262" cy="576262"/>
          </a:xfrm>
          <a:prstGeom prst="ellipse">
            <a:avLst/>
          </a:prstGeom>
          <a:solidFill>
            <a:srgbClr val="FFFF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"/>
              <a:t>Yy</a:t>
            </a:r>
          </a:p>
        </p:txBody>
      </p:sp>
      <p:sp>
        <p:nvSpPr>
          <p:cNvPr id="25613" name="Oval 15"/>
          <p:cNvSpPr>
            <a:spLocks noChangeArrowheads="1"/>
          </p:cNvSpPr>
          <p:nvPr/>
        </p:nvSpPr>
        <p:spPr bwMode="auto">
          <a:xfrm>
            <a:off x="4170363" y="5646738"/>
            <a:ext cx="576262" cy="576262"/>
          </a:xfrm>
          <a:prstGeom prst="ellipse">
            <a:avLst/>
          </a:prstGeom>
          <a:solidFill>
            <a:srgbClr val="FFFF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"/>
              <a:t>YY</a:t>
            </a:r>
          </a:p>
        </p:txBody>
      </p:sp>
      <p:sp>
        <p:nvSpPr>
          <p:cNvPr id="25614" name="Oval 16"/>
          <p:cNvSpPr>
            <a:spLocks noChangeArrowheads="1"/>
          </p:cNvSpPr>
          <p:nvPr/>
        </p:nvSpPr>
        <p:spPr bwMode="auto">
          <a:xfrm>
            <a:off x="7654925" y="5618163"/>
            <a:ext cx="576263" cy="576262"/>
          </a:xfrm>
          <a:prstGeom prst="ellipse">
            <a:avLst/>
          </a:prstGeom>
          <a:solidFill>
            <a:srgbClr val="33CC33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ES"/>
              <a:t>yy</a:t>
            </a:r>
          </a:p>
        </p:txBody>
      </p:sp>
      <p:sp>
        <p:nvSpPr>
          <p:cNvPr id="17426" name="Text Box 18"/>
          <p:cNvSpPr txBox="1">
            <a:spLocks noChangeArrowheads="1"/>
          </p:cNvSpPr>
          <p:nvPr/>
        </p:nvSpPr>
        <p:spPr bwMode="auto">
          <a:xfrm>
            <a:off x="34925" y="3089275"/>
            <a:ext cx="4702175" cy="650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b="1"/>
              <a:t>Razón genotípica:</a:t>
            </a:r>
            <a:r>
              <a:rPr lang="es-ES"/>
              <a:t> 100 % heterocigótico </a:t>
            </a:r>
            <a:r>
              <a:rPr lang="es-ES" b="1"/>
              <a:t>Yy</a:t>
            </a:r>
          </a:p>
          <a:p>
            <a:r>
              <a:rPr lang="es-ES" b="1"/>
              <a:t>Razón fenotípica</a:t>
            </a:r>
            <a:r>
              <a:rPr lang="es-ES"/>
              <a:t>: 100 % semillas amarillas</a:t>
            </a:r>
          </a:p>
        </p:txBody>
      </p:sp>
      <p:sp>
        <p:nvSpPr>
          <p:cNvPr id="17427" name="Text Box 19"/>
          <p:cNvSpPr txBox="1">
            <a:spLocks noChangeArrowheads="1"/>
          </p:cNvSpPr>
          <p:nvPr/>
        </p:nvSpPr>
        <p:spPr bwMode="auto">
          <a:xfrm>
            <a:off x="71438" y="4508500"/>
            <a:ext cx="3622675" cy="20240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b="1"/>
              <a:t>Razón genotípica:</a:t>
            </a:r>
            <a:r>
              <a:rPr lang="es-ES"/>
              <a:t> </a:t>
            </a:r>
          </a:p>
          <a:p>
            <a:r>
              <a:rPr lang="es-ES"/>
              <a:t>25 % homocigótico dominante </a:t>
            </a:r>
            <a:r>
              <a:rPr lang="es-ES" b="1"/>
              <a:t>YY</a:t>
            </a:r>
          </a:p>
          <a:p>
            <a:r>
              <a:rPr lang="es-ES"/>
              <a:t>50 % heterocigótico</a:t>
            </a:r>
            <a:r>
              <a:rPr lang="es-ES" b="1"/>
              <a:t> Yy</a:t>
            </a:r>
          </a:p>
          <a:p>
            <a:r>
              <a:rPr lang="es-ES"/>
              <a:t>25 % homocigótico recesivo </a:t>
            </a:r>
            <a:r>
              <a:rPr lang="es-ES" b="1"/>
              <a:t>yy</a:t>
            </a:r>
          </a:p>
          <a:p>
            <a:r>
              <a:rPr lang="es-ES" b="1"/>
              <a:t>Razón fenotípica:</a:t>
            </a:r>
            <a:r>
              <a:rPr lang="es-ES"/>
              <a:t> </a:t>
            </a:r>
          </a:p>
          <a:p>
            <a:r>
              <a:rPr lang="es-ES"/>
              <a:t>75 % semillas amarillas</a:t>
            </a:r>
          </a:p>
          <a:p>
            <a:r>
              <a:rPr lang="es-ES"/>
              <a:t>25 % semillas verdes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7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7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26" grpId="0" animBg="1"/>
      <p:bldP spid="1742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33375"/>
            <a:ext cx="8229600" cy="6191250"/>
          </a:xfrm>
          <a:solidFill>
            <a:schemeClr val="bg1"/>
          </a:solidFill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s-ES" sz="2100" smtClean="0"/>
              <a:t>Ej 1. En los ratones, el pelaje negro es dominante sobre el pelaje blanco. Un macho de pelaje blanco se cruza con una hembra heterocigótica de pelaje negro. </a:t>
            </a:r>
          </a:p>
          <a:p>
            <a:pPr eaLnBrk="1" hangingPunct="1">
              <a:buFont typeface="Wingdings" pitchFamily="2" charset="2"/>
              <a:buNone/>
            </a:pPr>
            <a:r>
              <a:rPr lang="es-ES" sz="2100" smtClean="0"/>
              <a:t>¿Qué razones genotípicas y fenotípicas resultarán probablemente de este cruce?</a:t>
            </a:r>
          </a:p>
          <a:p>
            <a:pPr eaLnBrk="1" hangingPunct="1">
              <a:buFont typeface="Wingdings" pitchFamily="2" charset="2"/>
              <a:buNone/>
            </a:pPr>
            <a:endParaRPr lang="es-ES" sz="2100" smtClean="0"/>
          </a:p>
          <a:p>
            <a:pPr eaLnBrk="1" hangingPunct="1">
              <a:buFont typeface="Wingdings" pitchFamily="2" charset="2"/>
              <a:buNone/>
            </a:pPr>
            <a:r>
              <a:rPr lang="es-ES" sz="2100" smtClean="0"/>
              <a:t>Ej 2. Una persona con tipo de sangre AO se casa con una con otro tipo de sangre BO. </a:t>
            </a:r>
          </a:p>
          <a:p>
            <a:pPr eaLnBrk="1" hangingPunct="1">
              <a:buFont typeface="Wingdings" pitchFamily="2" charset="2"/>
              <a:buNone/>
            </a:pPr>
            <a:r>
              <a:rPr lang="es-ES" sz="2100" smtClean="0"/>
              <a:t>¿Qué tipos de sangre pueden tener los hijos?</a:t>
            </a:r>
          </a:p>
          <a:p>
            <a:pPr eaLnBrk="1" hangingPunct="1">
              <a:buFont typeface="Wingdings" pitchFamily="2" charset="2"/>
              <a:buNone/>
            </a:pPr>
            <a:endParaRPr lang="es-ES" sz="2100" smtClean="0"/>
          </a:p>
          <a:p>
            <a:pPr eaLnBrk="1" hangingPunct="1">
              <a:buFont typeface="Wingdings" pitchFamily="2" charset="2"/>
              <a:buNone/>
            </a:pPr>
            <a:r>
              <a:rPr lang="es-ES" sz="2100" smtClean="0"/>
              <a:t>Ej 3. Una pareja tiene tres hijas. La madre espera un cuarto hijo.¿Que probabilidad hay de que este niño sea varón?</a:t>
            </a:r>
          </a:p>
          <a:p>
            <a:pPr eaLnBrk="1" hangingPunct="1">
              <a:buFont typeface="Wingdings" pitchFamily="2" charset="2"/>
              <a:buNone/>
            </a:pPr>
            <a:endParaRPr lang="es-ES" sz="2100" smtClean="0"/>
          </a:p>
          <a:p>
            <a:pPr eaLnBrk="1" hangingPunct="1">
              <a:buFont typeface="Wingdings" pitchFamily="2" charset="2"/>
              <a:buNone/>
            </a:pPr>
            <a:r>
              <a:rPr lang="es-ES" sz="2100" smtClean="0"/>
              <a:t>Ej 4. HERENCIA LIGADA AL SEXO (cromosoma X): Una mujer con visión normal tiene dos hijas con daltonismo. Da los posibles genotipos de esta mujer, de su marido y de las dos hijas. Usa la letra C para visión normal y c para daltonismo.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84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428625"/>
            <a:ext cx="8424862" cy="2595563"/>
          </a:xfrm>
          <a:solidFill>
            <a:schemeClr val="bg1"/>
          </a:solidFill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s-ES" sz="2600" b="1" smtClean="0"/>
              <a:t>Cruce prueba:</a:t>
            </a:r>
          </a:p>
          <a:p>
            <a:pPr eaLnBrk="1" hangingPunct="1"/>
            <a:r>
              <a:rPr lang="es-ES" sz="2100" smtClean="0"/>
              <a:t>Un cruce entre un ser que muestra una característica dominante, pero de genotipo incierto, y un ser que es homocigótico recesivo</a:t>
            </a:r>
          </a:p>
          <a:p>
            <a:pPr eaLnBrk="1" hangingPunct="1"/>
            <a:endParaRPr lang="es-ES" sz="2100" smtClean="0"/>
          </a:p>
          <a:p>
            <a:pPr eaLnBrk="1" hangingPunct="1">
              <a:buFont typeface="Wingdings" pitchFamily="2" charset="2"/>
              <a:buNone/>
            </a:pPr>
            <a:r>
              <a:rPr lang="es-ES" sz="1900" smtClean="0"/>
              <a:t>	Se usa el cruce prueba para saber si un organismo que muestra el fenotipo dominante es homocigótico o heterocigótico para cierta característica.</a:t>
            </a:r>
          </a:p>
        </p:txBody>
      </p:sp>
      <p:pic>
        <p:nvPicPr>
          <p:cNvPr id="27651" name="2 Imagen" descr="2-Cruzamiento-prueba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0" y="2613025"/>
            <a:ext cx="3824288" cy="424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905000"/>
            <a:ext cx="8424862" cy="4114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s-ES" sz="2400" smtClean="0"/>
              <a:t>Ej. El conejillo de Indias, el color del pelaje negro es dominante sobre la característica “pelaje blanco”. Sin embargo, un conejillo de Indias negro puede ser homocigótico (BB) o heterocigótico (Bb) para esa característica. ¿Cómo se sabe la diferencia?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s-ES_tradnl" smtClean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692150"/>
            <a:ext cx="8066087" cy="2592388"/>
          </a:xfrm>
          <a:solidFill>
            <a:schemeClr val="bg1"/>
          </a:solidFill>
        </p:spPr>
        <p:txBody>
          <a:bodyPr/>
          <a:lstStyle/>
          <a:p>
            <a:pPr eaLnBrk="1" hangingPunct="1"/>
            <a:r>
              <a:rPr lang="es-EC" sz="2000" b="1" smtClean="0"/>
              <a:t>Hemofilia:</a:t>
            </a:r>
            <a:r>
              <a:rPr lang="es-EC" sz="2000" smtClean="0"/>
              <a:t> Enfermedad hereditaria que muestra la incapacidad de coagular la sangre. Herencia ligada al cromosoma X</a:t>
            </a:r>
          </a:p>
          <a:p>
            <a:pPr eaLnBrk="1" hangingPunct="1">
              <a:buFont typeface="Wingdings" pitchFamily="2" charset="2"/>
              <a:buNone/>
            </a:pPr>
            <a:r>
              <a:rPr lang="es-EC" sz="2000" smtClean="0"/>
              <a:t>	Al cruzarse un hombre hemofílico con una mujer sana no portadora. </a:t>
            </a:r>
            <a:r>
              <a:rPr lang="en-US" sz="2000" smtClean="0">
                <a:cs typeface="Arial" charset="0"/>
              </a:rPr>
              <a:t>¿</a:t>
            </a:r>
            <a:r>
              <a:rPr lang="es-EC" sz="2000" smtClean="0"/>
              <a:t>Que probabilidades tendrá una de sus hijas de tener un hijo hemofílico si se casa con un hombre normal?</a:t>
            </a:r>
          </a:p>
          <a:p>
            <a:pPr eaLnBrk="1" hangingPunct="1"/>
            <a:r>
              <a:rPr lang="es-EC" sz="2000" smtClean="0"/>
              <a:t>Como se trasmite el gen de la hemofilia hasta segunda generación si la abuela es sana heterocigótica y el abuelo es enfermo.</a:t>
            </a:r>
            <a:endParaRPr lang="es-ES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4"/>
          <p:cNvPicPr>
            <a:picLocks noChangeAspect="1" noChangeArrowheads="1"/>
          </p:cNvPicPr>
          <p:nvPr/>
        </p:nvPicPr>
        <p:blipFill>
          <a:blip r:embed="rId3"/>
          <a:srcRect r="53076" b="62917"/>
          <a:stretch>
            <a:fillRect/>
          </a:stretch>
        </p:blipFill>
        <p:spPr bwMode="auto">
          <a:xfrm>
            <a:off x="2339975" y="0"/>
            <a:ext cx="410527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9" name="Picture 5"/>
          <p:cNvPicPr>
            <a:picLocks noChangeAspect="1" noChangeArrowheads="1"/>
          </p:cNvPicPr>
          <p:nvPr/>
        </p:nvPicPr>
        <p:blipFill>
          <a:blip r:embed="rId4"/>
          <a:srcRect r="53076" b="42152"/>
          <a:stretch>
            <a:fillRect/>
          </a:stretch>
        </p:blipFill>
        <p:spPr bwMode="auto">
          <a:xfrm>
            <a:off x="2338388" y="-3175"/>
            <a:ext cx="4105275" cy="280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0" name="Picture 6"/>
          <p:cNvPicPr>
            <a:picLocks noChangeAspect="1" noChangeArrowheads="1"/>
          </p:cNvPicPr>
          <p:nvPr/>
        </p:nvPicPr>
        <p:blipFill>
          <a:blip r:embed="rId4"/>
          <a:srcRect t="57848" r="53094" b="6573"/>
          <a:stretch>
            <a:fillRect/>
          </a:stretch>
        </p:blipFill>
        <p:spPr bwMode="auto">
          <a:xfrm>
            <a:off x="2339975" y="2781300"/>
            <a:ext cx="4103688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5" name="Text Box 8"/>
          <p:cNvSpPr txBox="1">
            <a:spLocks noChangeArrowheads="1"/>
          </p:cNvSpPr>
          <p:nvPr/>
        </p:nvSpPr>
        <p:spPr bwMode="auto">
          <a:xfrm>
            <a:off x="250825" y="5608638"/>
            <a:ext cx="8712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C" sz="2400">
                <a:solidFill>
                  <a:schemeClr val="tx2"/>
                </a:solidFill>
              </a:rPr>
              <a:t>V: color de semilla amarillo, dominante sobre el color verde (v).</a:t>
            </a:r>
          </a:p>
          <a:p>
            <a:r>
              <a:rPr lang="es-EC" sz="2400">
                <a:solidFill>
                  <a:schemeClr val="tx2"/>
                </a:solidFill>
              </a:rPr>
              <a:t>R: textura lisa de la semilla, dominante sobre la rugosa (r)</a:t>
            </a:r>
            <a:endParaRPr lang="es-ES" sz="240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2" name="Picture 4"/>
          <p:cNvPicPr>
            <a:picLocks noChangeAspect="1" noChangeArrowheads="1"/>
          </p:cNvPicPr>
          <p:nvPr/>
        </p:nvPicPr>
        <p:blipFill>
          <a:blip r:embed="rId3"/>
          <a:srcRect l="45273" b="5069"/>
          <a:stretch>
            <a:fillRect/>
          </a:stretch>
        </p:blipFill>
        <p:spPr bwMode="auto">
          <a:xfrm>
            <a:off x="1187450" y="1341438"/>
            <a:ext cx="3816350" cy="367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7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87450" y="188913"/>
            <a:ext cx="3816350" cy="1157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7" name="Text Box 9"/>
          <p:cNvSpPr txBox="1">
            <a:spLocks noChangeArrowheads="1"/>
          </p:cNvSpPr>
          <p:nvPr/>
        </p:nvSpPr>
        <p:spPr bwMode="auto">
          <a:xfrm>
            <a:off x="5148263" y="4508500"/>
            <a:ext cx="3743325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C" sz="2400" b="1">
                <a:solidFill>
                  <a:schemeClr val="tx2"/>
                </a:solidFill>
              </a:rPr>
              <a:t>Proporción fenotípica:</a:t>
            </a:r>
            <a:r>
              <a:rPr lang="es-EC" sz="2400">
                <a:solidFill>
                  <a:schemeClr val="tx2"/>
                </a:solidFill>
              </a:rPr>
              <a:t> </a:t>
            </a:r>
          </a:p>
          <a:p>
            <a:r>
              <a:rPr lang="es-EC" sz="2400">
                <a:solidFill>
                  <a:schemeClr val="tx2"/>
                </a:solidFill>
              </a:rPr>
              <a:t>9/16 lisas-amarillas </a:t>
            </a:r>
          </a:p>
          <a:p>
            <a:r>
              <a:rPr lang="es-EC" sz="2400">
                <a:solidFill>
                  <a:schemeClr val="tx2"/>
                </a:solidFill>
              </a:rPr>
              <a:t>3/16 lisas-verdes</a:t>
            </a:r>
          </a:p>
          <a:p>
            <a:r>
              <a:rPr lang="es-EC" sz="2400">
                <a:solidFill>
                  <a:schemeClr val="tx2"/>
                </a:solidFill>
              </a:rPr>
              <a:t>3/16 rugosas amarillas</a:t>
            </a:r>
          </a:p>
          <a:p>
            <a:r>
              <a:rPr lang="es-EC" sz="2400">
                <a:solidFill>
                  <a:schemeClr val="tx2"/>
                </a:solidFill>
              </a:rPr>
              <a:t>1/16 rugosa-verde</a:t>
            </a:r>
            <a:endParaRPr lang="es-ES" sz="2400">
              <a:solidFill>
                <a:schemeClr val="tx2"/>
              </a:solidFill>
            </a:endParaRPr>
          </a:p>
        </p:txBody>
      </p:sp>
      <p:sp>
        <p:nvSpPr>
          <p:cNvPr id="32778" name="Text Box 10"/>
          <p:cNvSpPr txBox="1">
            <a:spLocks noChangeArrowheads="1"/>
          </p:cNvSpPr>
          <p:nvPr/>
        </p:nvSpPr>
        <p:spPr bwMode="auto">
          <a:xfrm>
            <a:off x="5292725" y="404813"/>
            <a:ext cx="3516313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C" sz="2400" b="1">
                <a:solidFill>
                  <a:schemeClr val="tx2"/>
                </a:solidFill>
              </a:rPr>
              <a:t>Proporción genotípica:</a:t>
            </a:r>
          </a:p>
          <a:p>
            <a:r>
              <a:rPr lang="es-EC" sz="2400">
                <a:solidFill>
                  <a:schemeClr val="tx2"/>
                </a:solidFill>
              </a:rPr>
              <a:t>1/16  VVRR</a:t>
            </a:r>
          </a:p>
          <a:p>
            <a:r>
              <a:rPr lang="es-EC" sz="2400">
                <a:solidFill>
                  <a:schemeClr val="tx2"/>
                </a:solidFill>
              </a:rPr>
              <a:t>2/16  VVRr</a:t>
            </a:r>
          </a:p>
          <a:p>
            <a:r>
              <a:rPr lang="es-EC" sz="2400">
                <a:solidFill>
                  <a:schemeClr val="tx2"/>
                </a:solidFill>
              </a:rPr>
              <a:t>1/16  VVrr</a:t>
            </a:r>
          </a:p>
          <a:p>
            <a:r>
              <a:rPr lang="es-EC" sz="2400">
                <a:solidFill>
                  <a:schemeClr val="tx2"/>
                </a:solidFill>
              </a:rPr>
              <a:t>2/16  VvRR</a:t>
            </a:r>
          </a:p>
          <a:p>
            <a:r>
              <a:rPr lang="es-EC" sz="2400">
                <a:solidFill>
                  <a:schemeClr val="tx2"/>
                </a:solidFill>
              </a:rPr>
              <a:t>4/16  VvRr</a:t>
            </a:r>
          </a:p>
          <a:p>
            <a:r>
              <a:rPr lang="es-EC" sz="2400">
                <a:solidFill>
                  <a:schemeClr val="tx2"/>
                </a:solidFill>
              </a:rPr>
              <a:t>2/16  Vvrr</a:t>
            </a:r>
          </a:p>
          <a:p>
            <a:r>
              <a:rPr lang="es-EC" sz="2400">
                <a:solidFill>
                  <a:schemeClr val="tx2"/>
                </a:solidFill>
              </a:rPr>
              <a:t>1/16  vvRR</a:t>
            </a:r>
          </a:p>
          <a:p>
            <a:r>
              <a:rPr lang="es-EC" sz="2400">
                <a:solidFill>
                  <a:schemeClr val="tx2"/>
                </a:solidFill>
              </a:rPr>
              <a:t>2/16  vvRr</a:t>
            </a:r>
          </a:p>
          <a:p>
            <a:r>
              <a:rPr lang="es-EC" sz="2400">
                <a:solidFill>
                  <a:schemeClr val="tx2"/>
                </a:solidFill>
              </a:rPr>
              <a:t>1/16  vvrr</a:t>
            </a:r>
            <a:endParaRPr lang="es-ES" sz="240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7" grpId="0"/>
      <p:bldP spid="3277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mtClean="0"/>
              <a:t>¿Qué es la genética?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12875"/>
            <a:ext cx="8435975" cy="4525963"/>
          </a:xfrm>
          <a:solidFill>
            <a:schemeClr val="bg1"/>
          </a:solidFill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s-ES" sz="2500" b="1" smtClean="0"/>
              <a:t>Es la rama de la biología que estudia la herencia</a:t>
            </a:r>
          </a:p>
          <a:p>
            <a:pPr eaLnBrk="1" hangingPunct="1">
              <a:buFont typeface="Wingdings" pitchFamily="2" charset="2"/>
              <a:buNone/>
            </a:pPr>
            <a:endParaRPr lang="es-ES" sz="2500" b="1" smtClean="0"/>
          </a:p>
          <a:p>
            <a:pPr eaLnBrk="1" hangingPunct="1">
              <a:buFont typeface="Wingdings" pitchFamily="2" charset="2"/>
              <a:buNone/>
            </a:pPr>
            <a:r>
              <a:rPr lang="es-ES" sz="2500" b="1" smtClean="0">
                <a:solidFill>
                  <a:srgbClr val="FF0000"/>
                </a:solidFill>
              </a:rPr>
              <a:t>Herencia:</a:t>
            </a:r>
            <a:r>
              <a:rPr lang="es-ES" sz="2500" b="1" smtClean="0"/>
              <a:t> </a:t>
            </a:r>
            <a:r>
              <a:rPr lang="es-ES" sz="2500" smtClean="0"/>
              <a:t>transmisión de características de padres a hijos</a:t>
            </a:r>
          </a:p>
          <a:p>
            <a:pPr eaLnBrk="1" hangingPunct="1">
              <a:buFont typeface="Wingdings" pitchFamily="2" charset="2"/>
              <a:buNone/>
            </a:pPr>
            <a:endParaRPr lang="es-ES" sz="2500" smtClean="0"/>
          </a:p>
          <a:p>
            <a:pPr eaLnBrk="1" hangingPunct="1">
              <a:buFont typeface="Wingdings" pitchFamily="2" charset="2"/>
              <a:buNone/>
            </a:pPr>
            <a:r>
              <a:rPr lang="es-ES" sz="2500" b="1" smtClean="0">
                <a:solidFill>
                  <a:srgbClr val="FF0000"/>
                </a:solidFill>
              </a:rPr>
              <a:t>Característica hereditaria:</a:t>
            </a:r>
            <a:r>
              <a:rPr lang="es-ES" sz="2500" b="1" smtClean="0"/>
              <a:t> </a:t>
            </a:r>
            <a:r>
              <a:rPr lang="es-ES" sz="2500" smtClean="0"/>
              <a:t>Característica que un ser viviente puede trasmitir a su progenie</a:t>
            </a:r>
          </a:p>
          <a:p>
            <a:pPr eaLnBrk="1" hangingPunct="1">
              <a:buFont typeface="Wingdings" pitchFamily="2" charset="2"/>
              <a:buNone/>
            </a:pPr>
            <a:endParaRPr lang="es-ES" sz="2500" smtClean="0"/>
          </a:p>
          <a:p>
            <a:pPr eaLnBrk="1" hangingPunct="1">
              <a:buFont typeface="Wingdings" pitchFamily="2" charset="2"/>
              <a:buNone/>
            </a:pPr>
            <a:r>
              <a:rPr lang="es-ES" sz="2100" smtClean="0"/>
              <a:t>Se han encontrado miles de características que son heredadas:</a:t>
            </a:r>
          </a:p>
          <a:p>
            <a:pPr eaLnBrk="1" hangingPunct="1"/>
            <a:r>
              <a:rPr lang="es-ES" sz="2100" smtClean="0"/>
              <a:t>Color de los ojos, pelo</a:t>
            </a:r>
          </a:p>
          <a:p>
            <a:pPr eaLnBrk="1" hangingPunct="1"/>
            <a:r>
              <a:rPr lang="es-ES" sz="2100" smtClean="0"/>
              <a:t>Formas de la cara y el cuerpo</a:t>
            </a:r>
          </a:p>
          <a:p>
            <a:pPr eaLnBrk="1" hangingPunct="1">
              <a:buFont typeface="Wingdings" pitchFamily="2" charset="2"/>
              <a:buNone/>
            </a:pPr>
            <a:endParaRPr lang="es-ES" sz="21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455738" y="115888"/>
            <a:ext cx="8229600" cy="1143000"/>
          </a:xfrm>
        </p:spPr>
        <p:txBody>
          <a:bodyPr/>
          <a:lstStyle/>
          <a:p>
            <a:pPr eaLnBrk="1" hangingPunct="1"/>
            <a:r>
              <a:rPr lang="es-ES" sz="3800" b="1" smtClean="0"/>
              <a:t>EXPERIMENTOS DE MENDEL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0" y="3240088"/>
            <a:ext cx="7010400" cy="2779712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s-ES" b="1" smtClean="0"/>
              <a:t>Gregor Johann Mendel </a:t>
            </a:r>
            <a:r>
              <a:rPr lang="es-ES" sz="2100" smtClean="0"/>
              <a:t>(1822-1884) monje austriaco, estudio biología y matemáticas, se interesó por mejorar las plantas mediante </a:t>
            </a:r>
            <a:r>
              <a:rPr lang="es-ES" sz="2100" b="1" smtClean="0"/>
              <a:t>cruces entre</a:t>
            </a:r>
            <a:r>
              <a:rPr lang="es-ES" sz="2100" smtClean="0"/>
              <a:t> </a:t>
            </a:r>
            <a:r>
              <a:rPr lang="es-ES" sz="2100" b="1" smtClean="0"/>
              <a:t>organismos diferentes en una o más características heredadas</a:t>
            </a: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</a:pPr>
            <a:endParaRPr lang="es-ES" sz="2100" smtClean="0"/>
          </a:p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s-ES" sz="2100" smtClean="0"/>
              <a:t>   	</a:t>
            </a:r>
            <a:r>
              <a:rPr lang="es-ES" sz="2100" b="1" smtClean="0"/>
              <a:t>Descubrió los principios básicos de cómo se heredan las características en los seres vivientes</a:t>
            </a: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48038" y="1052513"/>
            <a:ext cx="2057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Grp="1" noChangeArrowheads="1"/>
          </p:cNvSpPr>
          <p:nvPr>
            <p:ph type="title"/>
          </p:nvPr>
        </p:nvSpPr>
        <p:spPr>
          <a:xfrm>
            <a:off x="1382713" y="341313"/>
            <a:ext cx="8229600" cy="1143000"/>
          </a:xfrm>
          <a:noFill/>
        </p:spPr>
        <p:txBody>
          <a:bodyPr/>
          <a:lstStyle/>
          <a:p>
            <a:pPr eaLnBrk="1" hangingPunct="1"/>
            <a:r>
              <a:rPr lang="es-ES" sz="3800" b="1" smtClean="0"/>
              <a:t>EXPERIMENTOS DE MENDEL</a:t>
            </a:r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9063" y="2398713"/>
            <a:ext cx="8905875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2" name="Text Box 6"/>
          <p:cNvSpPr txBox="1">
            <a:spLocks noChangeArrowheads="1"/>
          </p:cNvSpPr>
          <p:nvPr/>
        </p:nvSpPr>
        <p:spPr bwMode="auto">
          <a:xfrm>
            <a:off x="612775" y="1382713"/>
            <a:ext cx="8280400" cy="8223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2400"/>
              <a:t>Características en contraste </a:t>
            </a:r>
            <a:r>
              <a:rPr lang="es-ES" sz="2400">
                <a:solidFill>
                  <a:srgbClr val="FF0000"/>
                </a:solidFill>
              </a:rPr>
              <a:t>(fáciles de distinguir)</a:t>
            </a:r>
            <a:r>
              <a:rPr lang="es-ES" sz="2400"/>
              <a:t> de los guisantes que estudió Mendel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125538"/>
            <a:ext cx="8229600" cy="5399087"/>
          </a:xfrm>
          <a:solidFill>
            <a:schemeClr val="bg1"/>
          </a:solidFill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s-ES" sz="3400" b="1" smtClean="0"/>
              <a:t>Estructura de la flor:</a:t>
            </a:r>
          </a:p>
          <a:p>
            <a:pPr eaLnBrk="1" hangingPunct="1">
              <a:lnSpc>
                <a:spcPct val="90000"/>
              </a:lnSpc>
            </a:pPr>
            <a:r>
              <a:rPr lang="es-ES" b="1" smtClean="0"/>
              <a:t>Estambres:</a:t>
            </a:r>
            <a:r>
              <a:rPr lang="es-ES" smtClean="0"/>
              <a:t> estructuras reproductoras masculinas </a:t>
            </a:r>
          </a:p>
          <a:p>
            <a:pPr lvl="1" eaLnBrk="1" hangingPunct="1">
              <a:lnSpc>
                <a:spcPct val="90000"/>
              </a:lnSpc>
            </a:pPr>
            <a:r>
              <a:rPr lang="es-ES" smtClean="0"/>
              <a:t>Polen: contiene los gametos (cél. Sexuales masculinas)</a:t>
            </a:r>
          </a:p>
          <a:p>
            <a:pPr eaLnBrk="1" hangingPunct="1">
              <a:lnSpc>
                <a:spcPct val="90000"/>
              </a:lnSpc>
            </a:pPr>
            <a:r>
              <a:rPr lang="es-ES" b="1" smtClean="0"/>
              <a:t>Pistilo:</a:t>
            </a:r>
            <a:r>
              <a:rPr lang="es-ES" smtClean="0"/>
              <a:t> estructura reproductora femenina</a:t>
            </a:r>
          </a:p>
          <a:p>
            <a:pPr eaLnBrk="1" hangingPunct="1">
              <a:lnSpc>
                <a:spcPct val="90000"/>
              </a:lnSpc>
            </a:pPr>
            <a:endParaRPr lang="es-ES" sz="3400" smtClean="0"/>
          </a:p>
          <a:p>
            <a:pPr eaLnBrk="1" hangingPunct="1">
              <a:lnSpc>
                <a:spcPct val="90000"/>
              </a:lnSpc>
            </a:pPr>
            <a:r>
              <a:rPr lang="es-ES" b="1" smtClean="0"/>
              <a:t>Polinización:</a:t>
            </a:r>
            <a:r>
              <a:rPr lang="es-ES" smtClean="0"/>
              <a:t> Proceso donde el polen se mueve desde el estambre hacia el pistilo</a:t>
            </a:r>
          </a:p>
          <a:p>
            <a:pPr lvl="1" eaLnBrk="1" hangingPunct="1">
              <a:lnSpc>
                <a:spcPct val="90000"/>
              </a:lnSpc>
            </a:pPr>
            <a:r>
              <a:rPr lang="es-ES" smtClean="0"/>
              <a:t>Polinización cruzada</a:t>
            </a:r>
          </a:p>
          <a:p>
            <a:pPr lvl="1" eaLnBrk="1" hangingPunct="1">
              <a:lnSpc>
                <a:spcPct val="90000"/>
              </a:lnSpc>
            </a:pPr>
            <a:r>
              <a:rPr lang="es-ES" smtClean="0"/>
              <a:t>Autopolinización 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title"/>
          </p:nvPr>
        </p:nvSpPr>
        <p:spPr>
          <a:xfrm>
            <a:off x="1382713" y="115888"/>
            <a:ext cx="8229600" cy="1143000"/>
          </a:xfrm>
          <a:noFill/>
        </p:spPr>
        <p:txBody>
          <a:bodyPr/>
          <a:lstStyle/>
          <a:p>
            <a:pPr eaLnBrk="1" hangingPunct="1"/>
            <a:r>
              <a:rPr lang="es-ES" sz="3800" b="1" smtClean="0"/>
              <a:t>EXPERIMENTOS DE MENDEL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/>
          <p:cNvPicPr>
            <a:picLocks noChangeAspect="1" noChangeArrowheads="1"/>
          </p:cNvPicPr>
          <p:nvPr/>
        </p:nvPicPr>
        <p:blipFill>
          <a:blip r:embed="rId3"/>
          <a:srcRect b="4820"/>
          <a:stretch>
            <a:fillRect/>
          </a:stretch>
        </p:blipFill>
        <p:spPr bwMode="auto">
          <a:xfrm>
            <a:off x="0" y="636588"/>
            <a:ext cx="882015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Text Box 6"/>
          <p:cNvSpPr txBox="1">
            <a:spLocks noChangeArrowheads="1"/>
          </p:cNvSpPr>
          <p:nvPr/>
        </p:nvSpPr>
        <p:spPr bwMode="auto">
          <a:xfrm>
            <a:off x="3851275" y="1484313"/>
            <a:ext cx="795338" cy="33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600" b="1"/>
              <a:t>Pistilo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905000"/>
            <a:ext cx="7994650" cy="4114800"/>
          </a:xfrm>
        </p:spPr>
        <p:txBody>
          <a:bodyPr/>
          <a:lstStyle/>
          <a:p>
            <a:pPr eaLnBrk="1" hangingPunct="1"/>
            <a:r>
              <a:rPr lang="es-ES" sz="2600" b="1" smtClean="0"/>
              <a:t>Línea pura:</a:t>
            </a:r>
            <a:r>
              <a:rPr lang="es-ES" sz="2600" smtClean="0"/>
              <a:t> grupo de seres vivientes que produce progenie que muestra una sola forma de una característica en cada generación</a:t>
            </a:r>
          </a:p>
          <a:p>
            <a:pPr eaLnBrk="1" hangingPunct="1">
              <a:buFont typeface="Wingdings" pitchFamily="2" charset="2"/>
              <a:buNone/>
            </a:pPr>
            <a:r>
              <a:rPr lang="es-ES" sz="2600" smtClean="0"/>
              <a:t>Ej. Variedad de planta que produce semillas de un color, generación tras generación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title"/>
          </p:nvPr>
        </p:nvSpPr>
        <p:spPr>
          <a:xfrm>
            <a:off x="1382713" y="341313"/>
            <a:ext cx="8229600" cy="1143000"/>
          </a:xfrm>
          <a:noFill/>
        </p:spPr>
        <p:txBody>
          <a:bodyPr/>
          <a:lstStyle/>
          <a:p>
            <a:pPr eaLnBrk="1" hangingPunct="1"/>
            <a:r>
              <a:rPr lang="es-ES" sz="3800" b="1" smtClean="0"/>
              <a:t>EXPERIMENTOS DE MENDEL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/>
          <p:cNvSpPr>
            <a:spLocks noGrp="1" noChangeArrowheads="1"/>
          </p:cNvSpPr>
          <p:nvPr>
            <p:ph type="title"/>
          </p:nvPr>
        </p:nvSpPr>
        <p:spPr>
          <a:xfrm>
            <a:off x="1382713" y="404813"/>
            <a:ext cx="8229600" cy="1143000"/>
          </a:xfrm>
          <a:noFill/>
        </p:spPr>
        <p:txBody>
          <a:bodyPr/>
          <a:lstStyle/>
          <a:p>
            <a:pPr eaLnBrk="1" hangingPunct="1"/>
            <a:r>
              <a:rPr lang="es-ES" sz="3800" b="1" smtClean="0"/>
              <a:t>EXPERIMENTOS DE MENDEL</a:t>
            </a:r>
          </a:p>
        </p:txBody>
      </p:sp>
      <p:sp>
        <p:nvSpPr>
          <p:cNvPr id="11267" name="Text Box 7"/>
          <p:cNvSpPr txBox="1">
            <a:spLocks noChangeArrowheads="1"/>
          </p:cNvSpPr>
          <p:nvPr/>
        </p:nvSpPr>
        <p:spPr bwMode="auto">
          <a:xfrm>
            <a:off x="357188" y="1549400"/>
            <a:ext cx="2774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b="1"/>
              <a:t>Generación progenitora</a:t>
            </a:r>
          </a:p>
        </p:txBody>
      </p:sp>
      <p:sp>
        <p:nvSpPr>
          <p:cNvPr id="11268" name="Text Box 8"/>
          <p:cNvSpPr txBox="1">
            <a:spLocks noChangeArrowheads="1"/>
          </p:cNvSpPr>
          <p:nvPr/>
        </p:nvSpPr>
        <p:spPr bwMode="auto">
          <a:xfrm>
            <a:off x="293688" y="3429000"/>
            <a:ext cx="2838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b="1"/>
              <a:t>Primera generación filial</a:t>
            </a:r>
          </a:p>
        </p:txBody>
      </p:sp>
      <p:grpSp>
        <p:nvGrpSpPr>
          <p:cNvPr id="2" name="Group 34"/>
          <p:cNvGrpSpPr>
            <a:grpSpLocks/>
          </p:cNvGrpSpPr>
          <p:nvPr/>
        </p:nvGrpSpPr>
        <p:grpSpPr bwMode="auto">
          <a:xfrm>
            <a:off x="6084888" y="1484313"/>
            <a:ext cx="2232025" cy="2390775"/>
            <a:chOff x="3833" y="935"/>
            <a:chExt cx="1406" cy="1506"/>
          </a:xfrm>
        </p:grpSpPr>
        <p:pic>
          <p:nvPicPr>
            <p:cNvPr id="11287" name="Picture 2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833" y="935"/>
              <a:ext cx="1404" cy="15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288" name="Picture 24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785" y="935"/>
              <a:ext cx="300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289" name="Picture 2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812" y="1244"/>
              <a:ext cx="264" cy="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290" name="Picture 26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059" y="1329"/>
              <a:ext cx="1180" cy="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291" name="Picture 28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240" y="1709"/>
              <a:ext cx="999" cy="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292" name="Picture 29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150" y="2348"/>
              <a:ext cx="999" cy="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1270" name="Group 37"/>
          <p:cNvGrpSpPr>
            <a:grpSpLocks/>
          </p:cNvGrpSpPr>
          <p:nvPr/>
        </p:nvGrpSpPr>
        <p:grpSpPr bwMode="auto">
          <a:xfrm>
            <a:off x="3276600" y="1484313"/>
            <a:ext cx="2228850" cy="2390775"/>
            <a:chOff x="2064" y="935"/>
            <a:chExt cx="1404" cy="1506"/>
          </a:xfrm>
        </p:grpSpPr>
        <p:pic>
          <p:nvPicPr>
            <p:cNvPr id="11278" name="Picture 16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064" y="935"/>
              <a:ext cx="1404" cy="15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279" name="Picture 18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3011" y="935"/>
              <a:ext cx="283" cy="2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1280" name="Group 19"/>
            <p:cNvGrpSpPr>
              <a:grpSpLocks/>
            </p:cNvGrpSpPr>
            <p:nvPr/>
          </p:nvGrpSpPr>
          <p:grpSpPr bwMode="auto">
            <a:xfrm>
              <a:off x="2971" y="1202"/>
              <a:ext cx="363" cy="204"/>
              <a:chOff x="3243" y="1162"/>
              <a:chExt cx="408" cy="222"/>
            </a:xfrm>
          </p:grpSpPr>
          <p:pic>
            <p:nvPicPr>
              <p:cNvPr id="11285" name="Picture 20"/>
              <p:cNvPicPr>
                <a:picLocks noChangeAspect="1" noChangeArrowheads="1"/>
              </p:cNvPicPr>
              <p:nvPr/>
            </p:nvPicPr>
            <p:blipFill>
              <a:blip r:embed="rId8"/>
              <a:srcRect/>
              <a:stretch>
                <a:fillRect/>
              </a:stretch>
            </p:blipFill>
            <p:spPr bwMode="auto">
              <a:xfrm>
                <a:off x="3243" y="1162"/>
                <a:ext cx="408" cy="2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286" name="Picture 21"/>
              <p:cNvPicPr>
                <a:picLocks noChangeAspect="1" noChangeArrowheads="1"/>
              </p:cNvPicPr>
              <p:nvPr/>
            </p:nvPicPr>
            <p:blipFill>
              <a:blip r:embed="rId9"/>
              <a:srcRect/>
              <a:stretch>
                <a:fillRect/>
              </a:stretch>
            </p:blipFill>
            <p:spPr bwMode="auto">
              <a:xfrm>
                <a:off x="3297" y="1280"/>
                <a:ext cx="318" cy="1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11281" name="Group 33"/>
            <p:cNvGrpSpPr>
              <a:grpSpLocks/>
            </p:cNvGrpSpPr>
            <p:nvPr/>
          </p:nvGrpSpPr>
          <p:grpSpPr bwMode="auto">
            <a:xfrm>
              <a:off x="2337" y="1307"/>
              <a:ext cx="1089" cy="1116"/>
              <a:chOff x="2064" y="1298"/>
              <a:chExt cx="1089" cy="1116"/>
            </a:xfrm>
          </p:grpSpPr>
          <p:pic>
            <p:nvPicPr>
              <p:cNvPr id="11282" name="Picture 30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2154" y="1706"/>
                <a:ext cx="999" cy="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283" name="Picture 31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2109" y="2339"/>
                <a:ext cx="999" cy="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284" name="Picture 32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2064" y="1298"/>
                <a:ext cx="499" cy="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7204" name="Rectangle 36"/>
          <p:cNvSpPr>
            <a:spLocks noGrp="1" noChangeArrowheads="1"/>
          </p:cNvSpPr>
          <p:nvPr>
            <p:ph type="body" idx="1"/>
          </p:nvPr>
        </p:nvSpPr>
        <p:spPr>
          <a:xfrm>
            <a:off x="1524000" y="4614863"/>
            <a:ext cx="7369175" cy="1404937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s-ES" sz="2100" b="1" smtClean="0"/>
              <a:t>Híbrido:</a:t>
            </a:r>
            <a:r>
              <a:rPr lang="es-ES" sz="2100" smtClean="0"/>
              <a:t> hijo de dos padres que difieren en una  o más características heredadas</a:t>
            </a:r>
          </a:p>
          <a:p>
            <a:pPr lvl="1" eaLnBrk="1" hangingPunct="1"/>
            <a:r>
              <a:rPr lang="es-ES" sz="2000" smtClean="0"/>
              <a:t>Cruce monohíbrido (comprende un par de características en contraste)</a:t>
            </a:r>
          </a:p>
        </p:txBody>
      </p:sp>
      <p:grpSp>
        <p:nvGrpSpPr>
          <p:cNvPr id="11272" name="Group 40"/>
          <p:cNvGrpSpPr>
            <a:grpSpLocks/>
          </p:cNvGrpSpPr>
          <p:nvPr/>
        </p:nvGrpSpPr>
        <p:grpSpPr bwMode="auto">
          <a:xfrm>
            <a:off x="4356100" y="1557338"/>
            <a:ext cx="215900" cy="215900"/>
            <a:chOff x="1927" y="3793"/>
            <a:chExt cx="227" cy="227"/>
          </a:xfrm>
        </p:grpSpPr>
        <p:sp>
          <p:nvSpPr>
            <p:cNvPr id="11276" name="Line 38"/>
            <p:cNvSpPr>
              <a:spLocks noChangeShapeType="1"/>
            </p:cNvSpPr>
            <p:nvPr/>
          </p:nvSpPr>
          <p:spPr bwMode="auto">
            <a:xfrm>
              <a:off x="1927" y="3793"/>
              <a:ext cx="227" cy="22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277" name="Line 39"/>
            <p:cNvSpPr>
              <a:spLocks noChangeShapeType="1"/>
            </p:cNvSpPr>
            <p:nvPr/>
          </p:nvSpPr>
          <p:spPr bwMode="auto">
            <a:xfrm flipV="1">
              <a:off x="1927" y="3793"/>
              <a:ext cx="227" cy="22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grpSp>
        <p:nvGrpSpPr>
          <p:cNvPr id="11273" name="Group 41"/>
          <p:cNvGrpSpPr>
            <a:grpSpLocks/>
          </p:cNvGrpSpPr>
          <p:nvPr/>
        </p:nvGrpSpPr>
        <p:grpSpPr bwMode="auto">
          <a:xfrm>
            <a:off x="7164388" y="1557338"/>
            <a:ext cx="215900" cy="215900"/>
            <a:chOff x="1927" y="3793"/>
            <a:chExt cx="227" cy="227"/>
          </a:xfrm>
        </p:grpSpPr>
        <p:sp>
          <p:nvSpPr>
            <p:cNvPr id="11274" name="Line 42"/>
            <p:cNvSpPr>
              <a:spLocks noChangeShapeType="1"/>
            </p:cNvSpPr>
            <p:nvPr/>
          </p:nvSpPr>
          <p:spPr bwMode="auto">
            <a:xfrm>
              <a:off x="1927" y="3793"/>
              <a:ext cx="227" cy="22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275" name="Line 43"/>
            <p:cNvSpPr>
              <a:spLocks noChangeShapeType="1"/>
            </p:cNvSpPr>
            <p:nvPr/>
          </p:nvSpPr>
          <p:spPr bwMode="auto">
            <a:xfrm flipV="1">
              <a:off x="1927" y="3793"/>
              <a:ext cx="227" cy="22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04" grpId="0" build="p"/>
    </p:bldLst>
  </p:timing>
</p:sld>
</file>

<file path=ppt/theme/theme1.xml><?xml version="1.0" encoding="utf-8"?>
<a:theme xmlns:a="http://schemas.openxmlformats.org/drawingml/2006/main" name="Eco">
  <a:themeElements>
    <a:clrScheme name="Eco 7">
      <a:dk1>
        <a:srgbClr val="336666"/>
      </a:dk1>
      <a:lt1>
        <a:srgbClr val="FFFFFF"/>
      </a:lt1>
      <a:dk2>
        <a:srgbClr val="000000"/>
      </a:dk2>
      <a:lt2>
        <a:srgbClr val="666699"/>
      </a:lt2>
      <a:accent1>
        <a:srgbClr val="99CCCC"/>
      </a:accent1>
      <a:accent2>
        <a:srgbClr val="CCCCCC"/>
      </a:accent2>
      <a:accent3>
        <a:srgbClr val="FFFFFF"/>
      </a:accent3>
      <a:accent4>
        <a:srgbClr val="2A5656"/>
      </a:accent4>
      <a:accent5>
        <a:srgbClr val="CAE2E2"/>
      </a:accent5>
      <a:accent6>
        <a:srgbClr val="B9B9B9"/>
      </a:accent6>
      <a:hlink>
        <a:srgbClr val="006666"/>
      </a:hlink>
      <a:folHlink>
        <a:srgbClr val="B2B2B2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co 1">
        <a:dk1>
          <a:srgbClr val="25252F"/>
        </a:dk1>
        <a:lt1>
          <a:srgbClr val="9999FF"/>
        </a:lt1>
        <a:dk2>
          <a:srgbClr val="000000"/>
        </a:dk2>
        <a:lt2>
          <a:srgbClr val="FFFFFF"/>
        </a:lt2>
        <a:accent1>
          <a:srgbClr val="3366FF"/>
        </a:accent1>
        <a:accent2>
          <a:srgbClr val="003399"/>
        </a:accent2>
        <a:accent3>
          <a:srgbClr val="AAAAAA"/>
        </a:accent3>
        <a:accent4>
          <a:srgbClr val="8282DA"/>
        </a:accent4>
        <a:accent5>
          <a:srgbClr val="ADB8FF"/>
        </a:accent5>
        <a:accent6>
          <a:srgbClr val="002D8A"/>
        </a:accent6>
        <a:hlink>
          <a:srgbClr val="009999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o 2">
        <a:dk1>
          <a:srgbClr val="314183"/>
        </a:dk1>
        <a:lt1>
          <a:srgbClr val="FFFFFF"/>
        </a:lt1>
        <a:dk2>
          <a:srgbClr val="0B1E45"/>
        </a:dk2>
        <a:lt2>
          <a:srgbClr val="FFFFFF"/>
        </a:lt2>
        <a:accent1>
          <a:srgbClr val="6666FF"/>
        </a:accent1>
        <a:accent2>
          <a:srgbClr val="0066FF"/>
        </a:accent2>
        <a:accent3>
          <a:srgbClr val="AAABB0"/>
        </a:accent3>
        <a:accent4>
          <a:srgbClr val="DADADA"/>
        </a:accent4>
        <a:accent5>
          <a:srgbClr val="B8B8FF"/>
        </a:accent5>
        <a:accent6>
          <a:srgbClr val="005CE7"/>
        </a:accent6>
        <a:hlink>
          <a:srgbClr val="006699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o 3">
        <a:dk1>
          <a:srgbClr val="194349"/>
        </a:dk1>
        <a:lt1>
          <a:srgbClr val="FFFFCC"/>
        </a:lt1>
        <a:dk2>
          <a:srgbClr val="006666"/>
        </a:dk2>
        <a:lt2>
          <a:srgbClr val="FFFFFF"/>
        </a:lt2>
        <a:accent1>
          <a:srgbClr val="99CC00"/>
        </a:accent1>
        <a:accent2>
          <a:srgbClr val="00B6B2"/>
        </a:accent2>
        <a:accent3>
          <a:srgbClr val="AAB8B8"/>
        </a:accent3>
        <a:accent4>
          <a:srgbClr val="DADAAE"/>
        </a:accent4>
        <a:accent5>
          <a:srgbClr val="CAE2AA"/>
        </a:accent5>
        <a:accent6>
          <a:srgbClr val="00A5A1"/>
        </a:accent6>
        <a:hlink>
          <a:srgbClr val="669900"/>
        </a:hlink>
        <a:folHlink>
          <a:srgbClr val="66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o 4">
        <a:dk1>
          <a:srgbClr val="194349"/>
        </a:dk1>
        <a:lt1>
          <a:srgbClr val="FFFFCC"/>
        </a:lt1>
        <a:dk2>
          <a:srgbClr val="0000FF"/>
        </a:dk2>
        <a:lt2>
          <a:srgbClr val="FFFFFF"/>
        </a:lt2>
        <a:accent1>
          <a:srgbClr val="0099FF"/>
        </a:accent1>
        <a:accent2>
          <a:srgbClr val="33CC33"/>
        </a:accent2>
        <a:accent3>
          <a:srgbClr val="AAAAFF"/>
        </a:accent3>
        <a:accent4>
          <a:srgbClr val="DADAAE"/>
        </a:accent4>
        <a:accent5>
          <a:srgbClr val="AACAFF"/>
        </a:accent5>
        <a:accent6>
          <a:srgbClr val="2DB92D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o 5">
        <a:dk1>
          <a:srgbClr val="194349"/>
        </a:dk1>
        <a:lt1>
          <a:srgbClr val="FFFFCC"/>
        </a:lt1>
        <a:dk2>
          <a:srgbClr val="72A497"/>
        </a:dk2>
        <a:lt2>
          <a:srgbClr val="000000"/>
        </a:lt2>
        <a:accent1>
          <a:srgbClr val="805D32"/>
        </a:accent1>
        <a:accent2>
          <a:srgbClr val="7D2F3C"/>
        </a:accent2>
        <a:accent3>
          <a:srgbClr val="BCCFC9"/>
        </a:accent3>
        <a:accent4>
          <a:srgbClr val="DADAAE"/>
        </a:accent4>
        <a:accent5>
          <a:srgbClr val="C0B6AD"/>
        </a:accent5>
        <a:accent6>
          <a:srgbClr val="712A35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o 6">
        <a:dk1>
          <a:srgbClr val="1C1C1C"/>
        </a:dk1>
        <a:lt1>
          <a:srgbClr val="FFFFFF"/>
        </a:lt1>
        <a:dk2>
          <a:srgbClr val="710F0F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BB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666699"/>
        </a:hlink>
        <a:folHlink>
          <a:srgbClr val="99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o 7">
        <a:dk1>
          <a:srgbClr val="336666"/>
        </a:dk1>
        <a:lt1>
          <a:srgbClr val="FFFFFF"/>
        </a:lt1>
        <a:dk2>
          <a:srgbClr val="000000"/>
        </a:dk2>
        <a:lt2>
          <a:srgbClr val="666699"/>
        </a:lt2>
        <a:accent1>
          <a:srgbClr val="99CCCC"/>
        </a:accent1>
        <a:accent2>
          <a:srgbClr val="CCCCCC"/>
        </a:accent2>
        <a:accent3>
          <a:srgbClr val="FFFFFF"/>
        </a:accent3>
        <a:accent4>
          <a:srgbClr val="2A5656"/>
        </a:accent4>
        <a:accent5>
          <a:srgbClr val="CAE2E2"/>
        </a:accent5>
        <a:accent6>
          <a:srgbClr val="B9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o 8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336699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o 9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CC33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E2ADAA"/>
        </a:accent5>
        <a:accent6>
          <a:srgbClr val="B98A00"/>
        </a:accent6>
        <a:hlink>
          <a:srgbClr val="CC66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o 10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666699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B8B8CA"/>
        </a:accent5>
        <a:accent6>
          <a:srgbClr val="8A8AE7"/>
        </a:accent6>
        <a:hlink>
          <a:srgbClr val="3366FF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Echo</Template>
  <TotalTime>722</TotalTime>
  <Words>1138</Words>
  <Application>Microsoft Office PowerPoint</Application>
  <PresentationFormat>Presentación en pantalla (4:3)</PresentationFormat>
  <Paragraphs>204</Paragraphs>
  <Slides>29</Slides>
  <Notes>29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29</vt:i4>
      </vt:variant>
    </vt:vector>
  </HeadingPairs>
  <TitlesOfParts>
    <vt:vector size="34" baseType="lpstr">
      <vt:lpstr>Arial</vt:lpstr>
      <vt:lpstr>Wingdings</vt:lpstr>
      <vt:lpstr>Calibri</vt:lpstr>
      <vt:lpstr>Times New Roman</vt:lpstr>
      <vt:lpstr>Eco</vt:lpstr>
      <vt:lpstr>LA GENETICA BASICA</vt:lpstr>
      <vt:lpstr>Diapositiva 2</vt:lpstr>
      <vt:lpstr>¿Qué es la genética?</vt:lpstr>
      <vt:lpstr>EXPERIMENTOS DE MENDEL</vt:lpstr>
      <vt:lpstr>EXPERIMENTOS DE MENDEL</vt:lpstr>
      <vt:lpstr>EXPERIMENTOS DE MENDEL</vt:lpstr>
      <vt:lpstr>Diapositiva 7</vt:lpstr>
      <vt:lpstr>EXPERIMENTOS DE MENDEL</vt:lpstr>
      <vt:lpstr>EXPERIMENTOS DE MENDEL</vt:lpstr>
      <vt:lpstr>EXPERIMENTOS DE MENDEL</vt:lpstr>
      <vt:lpstr>Diapositiva 11</vt:lpstr>
      <vt:lpstr>LA EXPLICACIÓN DE LOS RESULTADOS DE MENDEL</vt:lpstr>
      <vt:lpstr>Mendel desarrolló varias hipótesis para explicar sus resultados</vt:lpstr>
      <vt:lpstr>Solo un gen pasa a un gameto</vt:lpstr>
      <vt:lpstr>EXPLICACÓN DE LOS RESULTADOS DE MENDEL</vt:lpstr>
      <vt:lpstr>Principio de Dominancia: </vt:lpstr>
      <vt:lpstr>PRINCIPIO DE DOMINANCIA</vt:lpstr>
      <vt:lpstr>La Segregación</vt:lpstr>
      <vt:lpstr>Principio de Segregación:</vt:lpstr>
      <vt:lpstr>EXPLICACÓN DE LOS RESULTADOS DE MENDEL</vt:lpstr>
      <vt:lpstr>Lección</vt:lpstr>
      <vt:lpstr>LA PROBABILIDAD</vt:lpstr>
      <vt:lpstr>LA PROBABILIDAD</vt:lpstr>
      <vt:lpstr>Diapositiva 24</vt:lpstr>
      <vt:lpstr>Diapositiva 25</vt:lpstr>
      <vt:lpstr>Diapositiva 26</vt:lpstr>
      <vt:lpstr>Diapositiva 27</vt:lpstr>
      <vt:lpstr>Diapositiva 28</vt:lpstr>
      <vt:lpstr>Diapositiva 29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GENETICA BASICA</dc:title>
  <dc:creator>windowsxp</dc:creator>
  <cp:lastModifiedBy>Administrador</cp:lastModifiedBy>
  <cp:revision>19</cp:revision>
  <dcterms:created xsi:type="dcterms:W3CDTF">2006-08-03T13:14:55Z</dcterms:created>
  <dcterms:modified xsi:type="dcterms:W3CDTF">2009-07-20T16:56:02Z</dcterms:modified>
</cp:coreProperties>
</file>