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327" autoAdjust="0"/>
    <p:restoredTop sz="94683" autoAdjust="0"/>
  </p:normalViewPr>
  <p:slideViewPr>
    <p:cSldViewPr>
      <p:cViewPr>
        <p:scale>
          <a:sx n="75" d="100"/>
          <a:sy n="75" d="100"/>
        </p:scale>
        <p:origin x="-16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oup 2"/>
          <p:cNvGrpSpPr>
            <a:grpSpLocks/>
          </p:cNvGrpSpPr>
          <p:nvPr/>
        </p:nvGrpSpPr>
        <p:grpSpPr bwMode="auto">
          <a:xfrm>
            <a:off x="0" y="927100"/>
            <a:ext cx="8991600" cy="4495800"/>
            <a:chOff x="0" y="584"/>
            <a:chExt cx="5664" cy="2832"/>
          </a:xfrm>
        </p:grpSpPr>
        <p:sp>
          <p:nvSpPr>
            <p:cNvPr id="16387" name="AutoShape 3"/>
            <p:cNvSpPr>
              <a:spLocks noChangeArrowheads="1"/>
            </p:cNvSpPr>
            <p:nvPr userDrawn="1"/>
          </p:nvSpPr>
          <p:spPr bwMode="auto">
            <a:xfrm>
              <a:off x="432" y="1304"/>
              <a:ext cx="4656" cy="2112"/>
            </a:xfrm>
            <a:prstGeom prst="roundRect">
              <a:avLst>
                <a:gd name="adj" fmla="val 1666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16388" name="Rectangle 4"/>
            <p:cNvSpPr>
              <a:spLocks noChangeArrowheads="1"/>
            </p:cNvSpPr>
            <p:nvPr userDrawn="1"/>
          </p:nvSpPr>
          <p:spPr bwMode="blackWhite">
            <a:xfrm>
              <a:off x="144" y="584"/>
              <a:ext cx="4512" cy="624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16389" name="AutoShape 5"/>
            <p:cNvSpPr>
              <a:spLocks noChangeArrowheads="1"/>
            </p:cNvSpPr>
            <p:nvPr userDrawn="1"/>
          </p:nvSpPr>
          <p:spPr bwMode="blackWhite">
            <a:xfrm>
              <a:off x="0" y="872"/>
              <a:ext cx="5664" cy="1152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4416" y="0"/>
                </a:cxn>
                <a:cxn ang="0">
                  <a:pos x="4917" y="500"/>
                </a:cxn>
                <a:cxn ang="0">
                  <a:pos x="4417" y="1000"/>
                </a:cxn>
                <a:cxn ang="0">
                  <a:pos x="0" y="1000"/>
                </a:cxn>
              </a:cxnLst>
              <a:rect l="T0" t="T1" r="T2" b="T3"/>
              <a:pathLst>
                <a:path w="4917" h="1000">
                  <a:moveTo>
                    <a:pt x="0" y="0"/>
                  </a:moveTo>
                  <a:lnTo>
                    <a:pt x="4416" y="0"/>
                  </a:lnTo>
                  <a:cubicBezTo>
                    <a:pt x="4693" y="0"/>
                    <a:pt x="4917" y="223"/>
                    <a:pt x="4917" y="500"/>
                  </a:cubicBezTo>
                  <a:cubicBezTo>
                    <a:pt x="4917" y="776"/>
                    <a:pt x="4693" y="999"/>
                    <a:pt x="4417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16390" name="Line 6"/>
            <p:cNvSpPr>
              <a:spLocks noChangeShapeType="1"/>
            </p:cNvSpPr>
            <p:nvPr userDrawn="1"/>
          </p:nvSpPr>
          <p:spPr bwMode="auto">
            <a:xfrm>
              <a:off x="0" y="1928"/>
              <a:ext cx="5232" cy="0"/>
            </a:xfrm>
            <a:prstGeom prst="line">
              <a:avLst/>
            </a:prstGeom>
            <a:noFill/>
            <a:ln w="508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16391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28600" y="1427163"/>
            <a:ext cx="8077200" cy="1609725"/>
          </a:xfrm>
        </p:spPr>
        <p:txBody>
          <a:bodyPr/>
          <a:lstStyle>
            <a:lvl1pPr>
              <a:defRPr sz="4600"/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16392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441700"/>
            <a:ext cx="6629400" cy="16764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16393" name="Rectangle 9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71488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16394" name="Rectangle 10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5316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16395" name="Rectangle 1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71488"/>
          </a:xfrm>
        </p:spPr>
        <p:txBody>
          <a:bodyPr/>
          <a:lstStyle>
            <a:lvl1pPr>
              <a:defRPr/>
            </a:lvl1pPr>
          </a:lstStyle>
          <a:p>
            <a:fld id="{1E882F6D-7EA1-47CA-A33C-8EA69D8257A7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14BC17-C55F-4A87-B054-090A3E7AF352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450013" y="228600"/>
            <a:ext cx="2084387" cy="57912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95263" y="228600"/>
            <a:ext cx="6102350" cy="57912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8C885F-A7E3-4144-AFA1-AB654FDDE623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mediaAndTx" preserve="1">
  <p:cSld name="Título, clip multimedia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medios"/>
          <p:cNvSpPr>
            <a:spLocks noGrp="1"/>
          </p:cNvSpPr>
          <p:nvPr>
            <p:ph type="media"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/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3886200" cy="44196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2740E9D6-1CB5-4B27-8511-A23E760D9290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195263" y="228600"/>
            <a:ext cx="8339137" cy="579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CEEA5452-0891-46C3-85DE-EF773FE4B906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218AB1-27D5-4C43-80DA-32E9C487E128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92DAB4-E0B9-4A29-BCCA-F8CD0DF637D8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3F9E84-3335-46CA-885C-CD82CAA81C2C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08D068-18F7-4664-95A5-06611B1A773B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328876-C9A9-4D47-9756-3E062A0165EC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5AA866-03AC-47E0-941D-738A278C0533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B20C2F-B379-4EA8-A214-B20FE0B43F1B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C9CCE8-1310-4E78-99A7-C271B8D89DEC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Group 2"/>
          <p:cNvGrpSpPr>
            <a:grpSpLocks/>
          </p:cNvGrpSpPr>
          <p:nvPr/>
        </p:nvGrpSpPr>
        <p:grpSpPr bwMode="auto">
          <a:xfrm>
            <a:off x="0" y="152400"/>
            <a:ext cx="8686800" cy="6096000"/>
            <a:chOff x="0" y="96"/>
            <a:chExt cx="5472" cy="3840"/>
          </a:xfrm>
        </p:grpSpPr>
        <p:sp>
          <p:nvSpPr>
            <p:cNvPr id="15363" name="AutoShape 3"/>
            <p:cNvSpPr>
              <a:spLocks noChangeArrowheads="1"/>
            </p:cNvSpPr>
            <p:nvPr/>
          </p:nvSpPr>
          <p:spPr bwMode="auto">
            <a:xfrm>
              <a:off x="240" y="336"/>
              <a:ext cx="5232" cy="3600"/>
            </a:xfrm>
            <a:prstGeom prst="roundRect">
              <a:avLst>
                <a:gd name="adj" fmla="val 1372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15364" name="AutoShape 4"/>
            <p:cNvSpPr>
              <a:spLocks noChangeArrowheads="1"/>
            </p:cNvSpPr>
            <p:nvPr/>
          </p:nvSpPr>
          <p:spPr bwMode="blackWhite">
            <a:xfrm>
              <a:off x="0" y="96"/>
              <a:ext cx="5376" cy="768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6499" y="0"/>
                </a:cxn>
                <a:cxn ang="0">
                  <a:pos x="7000" y="500"/>
                </a:cxn>
                <a:cxn ang="0">
                  <a:pos x="6500" y="1000"/>
                </a:cxn>
                <a:cxn ang="0">
                  <a:pos x="0" y="1000"/>
                </a:cxn>
              </a:cxnLst>
              <a:rect l="T0" t="T1" r="T2" b="T3"/>
              <a:pathLst>
                <a:path w="7000" h="1000">
                  <a:moveTo>
                    <a:pt x="0" y="0"/>
                  </a:moveTo>
                  <a:lnTo>
                    <a:pt x="6499" y="0"/>
                  </a:lnTo>
                  <a:cubicBezTo>
                    <a:pt x="6776" y="0"/>
                    <a:pt x="7000" y="223"/>
                    <a:pt x="7000" y="500"/>
                  </a:cubicBezTo>
                  <a:cubicBezTo>
                    <a:pt x="7000" y="776"/>
                    <a:pt x="6776" y="999"/>
                    <a:pt x="6500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15365" name="Line 5"/>
            <p:cNvSpPr>
              <a:spLocks noChangeShapeType="1"/>
            </p:cNvSpPr>
            <p:nvPr/>
          </p:nvSpPr>
          <p:spPr bwMode="auto">
            <a:xfrm>
              <a:off x="0" y="768"/>
              <a:ext cx="508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15366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95263" y="228600"/>
            <a:ext cx="801528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79248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5368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15369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es-ES"/>
          </a:p>
        </p:txBody>
      </p:sp>
      <p:sp>
        <p:nvSpPr>
          <p:cNvPr id="15370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fld id="{EE08AA6B-EB87-4AA6-87B3-AA3F5B90ABC3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</p:sldLayoutIdLst>
  <p:transition/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8.bin"/><Relationship Id="rId5" Type="http://schemas.openxmlformats.org/officeDocument/2006/relationships/oleObject" Target="../embeddings/oleObject7.bin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7" Type="http://schemas.openxmlformats.org/officeDocument/2006/relationships/image" Target="../media/image15.e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1.bin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6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7" Type="http://schemas.openxmlformats.org/officeDocument/2006/relationships/oleObject" Target="../embeddings/oleObject14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4.emf"/><Relationship Id="rId5" Type="http://schemas.openxmlformats.org/officeDocument/2006/relationships/image" Target="../media/image23.emf"/><Relationship Id="rId4" Type="http://schemas.openxmlformats.org/officeDocument/2006/relationships/image" Target="../media/image2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1547813" y="469900"/>
            <a:ext cx="5688012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tabLst>
                <a:tab pos="2700338" algn="ctr"/>
                <a:tab pos="5400675" algn="r"/>
              </a:tabLst>
            </a:pPr>
            <a:r>
              <a:rPr lang="es-ES" sz="1400" dirty="0"/>
              <a:t>I Jornadas Técnicas de Diseño y Arquitectura Naval, </a:t>
            </a:r>
          </a:p>
          <a:p>
            <a:pPr algn="ctr">
              <a:tabLst>
                <a:tab pos="2700338" algn="ctr"/>
                <a:tab pos="5400675" algn="r"/>
              </a:tabLst>
            </a:pPr>
            <a:r>
              <a:rPr lang="es-ES" sz="1400" dirty="0"/>
              <a:t>Colegio de Ingenieros Navales del Ecuador, Guayaquil, Abril 2007</a:t>
            </a:r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11200" y="2652713"/>
            <a:ext cx="77216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s-ES" sz="2400" b="1" dirty="0"/>
              <a:t>ANALISIS DE LA ESTABILIDAD DE CATAMARANES</a:t>
            </a:r>
            <a:endParaRPr lang="es-ES" sz="2400" dirty="0"/>
          </a:p>
          <a:p>
            <a:pPr algn="ctr"/>
            <a:endParaRPr lang="es-ES" dirty="0"/>
          </a:p>
          <a:p>
            <a:pPr algn="ctr"/>
            <a:r>
              <a:rPr lang="es-ES" dirty="0"/>
              <a:t>Por: José R. Marín L.,</a:t>
            </a:r>
          </a:p>
          <a:p>
            <a:pPr algn="ctr"/>
            <a:r>
              <a:rPr lang="es-ES" dirty="0" err="1"/>
              <a:t>Ph.D.</a:t>
            </a:r>
            <a:r>
              <a:rPr lang="es-ES" dirty="0"/>
              <a:t> Ing. Naval,</a:t>
            </a:r>
          </a:p>
          <a:p>
            <a:pPr algn="ctr"/>
            <a:r>
              <a:rPr lang="es-ES" dirty="0"/>
              <a:t>Facultad de Ingeniería Marítima y Ciencias del Mar, ESPOL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5" grpId="0"/>
      <p:bldP spid="2055" grpId="1"/>
      <p:bldP spid="2056" grpId="0"/>
      <p:bldP spid="2056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5651500" y="6461125"/>
            <a:ext cx="31257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tabLst>
                <a:tab pos="2700338" algn="ctr"/>
                <a:tab pos="5400675" algn="r"/>
              </a:tabLst>
            </a:pPr>
            <a:r>
              <a:rPr lang="es-ES" sz="1000"/>
              <a:t>I Jornadas Técnicas de Diseño y Arquitectura Naval </a:t>
            </a:r>
          </a:p>
          <a:p>
            <a:pPr algn="ctr">
              <a:tabLst>
                <a:tab pos="2700338" algn="ctr"/>
                <a:tab pos="5400675" algn="r"/>
              </a:tabLst>
            </a:pPr>
            <a:endParaRPr lang="es-ES" sz="1000"/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900113" y="547688"/>
            <a:ext cx="3727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2400"/>
              <a:t>Requerimientos de la OMI</a:t>
            </a:r>
          </a:p>
        </p:txBody>
      </p:sp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827088" y="1557338"/>
            <a:ext cx="7575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/>
              <a:t>Ref. [8] OMI, Código NGV 2000, Código internacional de seguridad para </a:t>
            </a:r>
          </a:p>
          <a:p>
            <a:r>
              <a:rPr lang="es-ES"/>
              <a:t>naves de gran velocidad, Resolución MSC.97 (73).  OMI, 2005</a:t>
            </a:r>
          </a:p>
        </p:txBody>
      </p:sp>
      <p:pic>
        <p:nvPicPr>
          <p:cNvPr id="28682" name="Picture 10"/>
          <p:cNvPicPr>
            <a:picLocks noChangeAspect="1" noChangeArrowheads="1"/>
          </p:cNvPicPr>
          <p:nvPr/>
        </p:nvPicPr>
        <p:blipFill>
          <a:blip r:embed="rId2"/>
          <a:srcRect r="24139" b="67223"/>
          <a:stretch>
            <a:fillRect/>
          </a:stretch>
        </p:blipFill>
        <p:spPr bwMode="auto">
          <a:xfrm>
            <a:off x="755650" y="2349500"/>
            <a:ext cx="3816350" cy="263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4" name="Picture 12"/>
          <p:cNvPicPr>
            <a:picLocks noChangeAspect="1" noChangeArrowheads="1"/>
          </p:cNvPicPr>
          <p:nvPr/>
        </p:nvPicPr>
        <p:blipFill>
          <a:blip r:embed="rId3"/>
          <a:srcRect l="6262" r="5098"/>
          <a:stretch>
            <a:fillRect/>
          </a:stretch>
        </p:blipFill>
        <p:spPr bwMode="auto">
          <a:xfrm>
            <a:off x="5008563" y="2420938"/>
            <a:ext cx="2803525" cy="31686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8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86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86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86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86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20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20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2000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" dur="2000"/>
                                        <p:tgtEl>
                                          <p:spTgt spid="286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3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2000"/>
                                        <p:tgtEl>
                                          <p:spTgt spid="286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/>
                                        <p:tgtEl>
                                          <p:spTgt spid="286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/>
                                        <p:tgtEl>
                                          <p:spTgt spid="286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/>
                                        <p:tgtEl>
                                          <p:spTgt spid="286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/>
      <p:bldP spid="28675" grpId="1"/>
      <p:bldP spid="28676" grpId="0"/>
      <p:bldP spid="28676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5651500" y="6461125"/>
            <a:ext cx="31257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tabLst>
                <a:tab pos="2700338" algn="ctr"/>
                <a:tab pos="5400675" algn="r"/>
              </a:tabLst>
            </a:pPr>
            <a:r>
              <a:rPr lang="es-ES" sz="1000"/>
              <a:t>I Jornadas Técnicas de Diseño y Arquitectura Naval </a:t>
            </a:r>
          </a:p>
          <a:p>
            <a:pPr algn="ctr">
              <a:tabLst>
                <a:tab pos="2700338" algn="ctr"/>
                <a:tab pos="5400675" algn="r"/>
              </a:tabLst>
            </a:pPr>
            <a:endParaRPr lang="es-ES" sz="1000"/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900113" y="547688"/>
            <a:ext cx="4867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2400"/>
              <a:t>Conclusiones y Recomendaciones</a:t>
            </a:r>
          </a:p>
        </p:txBody>
      </p:sp>
      <p:sp>
        <p:nvSpPr>
          <p:cNvPr id="29703" name="Text Box 7"/>
          <p:cNvSpPr txBox="1">
            <a:spLocks noChangeArrowheads="1"/>
          </p:cNvSpPr>
          <p:nvPr/>
        </p:nvSpPr>
        <p:spPr bwMode="auto">
          <a:xfrm>
            <a:off x="950913" y="1792288"/>
            <a:ext cx="648335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es-ES"/>
              <a:t>SHCP puede usarse para analizar Catamaranes</a:t>
            </a:r>
          </a:p>
          <a:p>
            <a:pPr marL="342900" indent="-342900"/>
            <a:r>
              <a:rPr lang="es-ES"/>
              <a:t>      definiendo el espacio entre semicascos como un apéndice</a:t>
            </a:r>
          </a:p>
          <a:p>
            <a:pPr marL="342900" indent="-342900"/>
            <a:r>
              <a:rPr lang="es-ES"/>
              <a:t>      negativo.</a:t>
            </a:r>
          </a:p>
        </p:txBody>
      </p:sp>
      <p:sp>
        <p:nvSpPr>
          <p:cNvPr id="29704" name="Text Box 8"/>
          <p:cNvSpPr txBox="1">
            <a:spLocks noChangeArrowheads="1"/>
          </p:cNvSpPr>
          <p:nvPr/>
        </p:nvSpPr>
        <p:spPr bwMode="auto">
          <a:xfrm>
            <a:off x="1042988" y="2852738"/>
            <a:ext cx="688975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/>
            <a:r>
              <a:rPr lang="es-ES"/>
              <a:t>2. Curva de Estabilidad Intacta con elevadísima pendiente, con un</a:t>
            </a:r>
          </a:p>
          <a:p>
            <a:pPr marL="342900" indent="-342900"/>
            <a:r>
              <a:rPr lang="es-ES"/>
              <a:t>    máximo a un ángulo bajo, de manera que para su definición se</a:t>
            </a:r>
          </a:p>
          <a:p>
            <a:pPr marL="342900" indent="-342900"/>
            <a:r>
              <a:rPr lang="es-ES"/>
              <a:t>    requieren de escoras con pequeños incrementos entre sí.</a:t>
            </a:r>
          </a:p>
        </p:txBody>
      </p:sp>
      <p:sp>
        <p:nvSpPr>
          <p:cNvPr id="29705" name="Text Box 9"/>
          <p:cNvSpPr txBox="1">
            <a:spLocks noChangeArrowheads="1"/>
          </p:cNvSpPr>
          <p:nvPr/>
        </p:nvSpPr>
        <p:spPr bwMode="auto">
          <a:xfrm>
            <a:off x="1042988" y="3860800"/>
            <a:ext cx="68262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/>
            <a:r>
              <a:rPr lang="es-ES"/>
              <a:t>3. En el ejemplo desarrollado, la inundación de un compartimento</a:t>
            </a:r>
          </a:p>
          <a:p>
            <a:pPr marL="342900" indent="-342900"/>
            <a:r>
              <a:rPr lang="es-ES"/>
              <a:t>    central de buena longitud, influyó relativamente poco en la</a:t>
            </a:r>
          </a:p>
          <a:p>
            <a:pPr marL="342900" indent="-342900"/>
            <a:r>
              <a:rPr lang="es-ES"/>
              <a:t>    curva de estabilidad, pero habría que trabajar más en el futuro.</a:t>
            </a:r>
          </a:p>
        </p:txBody>
      </p:sp>
      <p:sp>
        <p:nvSpPr>
          <p:cNvPr id="29706" name="Text Box 10"/>
          <p:cNvSpPr txBox="1">
            <a:spLocks noChangeArrowheads="1"/>
          </p:cNvSpPr>
          <p:nvPr/>
        </p:nvSpPr>
        <p:spPr bwMode="auto">
          <a:xfrm>
            <a:off x="1116013" y="4797425"/>
            <a:ext cx="67881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/>
            <a:r>
              <a:rPr lang="es-ES"/>
              <a:t>4. Los criterios de Estabilidad a satisfacer están dados en la</a:t>
            </a:r>
          </a:p>
          <a:p>
            <a:pPr marL="342900" indent="-342900"/>
            <a:r>
              <a:rPr lang="es-ES"/>
              <a:t>    NGV 2000 Anexo 7, tanto para la condición Intacta como para </a:t>
            </a:r>
          </a:p>
          <a:p>
            <a:pPr marL="342900" indent="-342900"/>
            <a:r>
              <a:rPr lang="es-ES"/>
              <a:t>    después de una avería.</a:t>
            </a:r>
          </a:p>
        </p:txBody>
      </p:sp>
      <p:sp>
        <p:nvSpPr>
          <p:cNvPr id="29707" name="Text Box 11"/>
          <p:cNvSpPr txBox="1">
            <a:spLocks noChangeArrowheads="1"/>
          </p:cNvSpPr>
          <p:nvPr/>
        </p:nvSpPr>
        <p:spPr bwMode="auto">
          <a:xfrm>
            <a:off x="5148263" y="5851525"/>
            <a:ext cx="2962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2400"/>
              <a:t>MUCHAS GRACIAS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500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500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500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8" dur="5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9" presetID="27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500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500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500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27" dur="5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8" presetID="27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0" dur="500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" dur="500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500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36" dur="5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7" presetID="27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9" dur="500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0" dur="500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500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45" dur="5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6" presetID="27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8" dur="500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9" dur="500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500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/>
      <p:bldP spid="29703" grpId="0"/>
      <p:bldP spid="29703" grpId="1"/>
      <p:bldP spid="29704" grpId="0"/>
      <p:bldP spid="29704" grpId="1"/>
      <p:bldP spid="29705" grpId="0"/>
      <p:bldP spid="29705" grpId="1"/>
      <p:bldP spid="29706" grpId="0"/>
      <p:bldP spid="29706" grpId="1"/>
      <p:bldP spid="2970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5651500" y="6461125"/>
            <a:ext cx="31257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tabLst>
                <a:tab pos="2700338" algn="ctr"/>
                <a:tab pos="5400675" algn="r"/>
              </a:tabLst>
            </a:pPr>
            <a:r>
              <a:rPr lang="es-ES" sz="1000"/>
              <a:t>I Jornadas Técnicas de Diseño y Arquitectura Naval </a:t>
            </a:r>
          </a:p>
          <a:p>
            <a:pPr algn="ctr">
              <a:tabLst>
                <a:tab pos="2700338" algn="ctr"/>
                <a:tab pos="5400675" algn="r"/>
              </a:tabLst>
            </a:pPr>
            <a:endParaRPr lang="es-ES" sz="1000"/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0" y="2085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17412" name="Object 4"/>
          <p:cNvGraphicFramePr>
            <a:graphicFrameLocks noChangeAspect="1"/>
          </p:cNvGraphicFramePr>
          <p:nvPr/>
        </p:nvGraphicFramePr>
        <p:xfrm>
          <a:off x="755650" y="2492375"/>
          <a:ext cx="3076575" cy="3384550"/>
        </p:xfrm>
        <a:graphic>
          <a:graphicData uri="http://schemas.openxmlformats.org/presentationml/2006/ole">
            <p:oleObj spid="_x0000_s17412" name="Drawing" r:id="rId3" imgW="8782200" imgH="5667480" progId="AutoCAD.Drawing.15">
              <p:embed/>
            </p:oleObj>
          </a:graphicData>
        </a:graphic>
      </p:graphicFrame>
      <p:graphicFrame>
        <p:nvGraphicFramePr>
          <p:cNvPr id="17414" name="Object 6"/>
          <p:cNvGraphicFramePr>
            <a:graphicFrameLocks noChangeAspect="1"/>
          </p:cNvGraphicFramePr>
          <p:nvPr/>
        </p:nvGraphicFramePr>
        <p:xfrm>
          <a:off x="1692275" y="2276475"/>
          <a:ext cx="5832475" cy="3094038"/>
        </p:xfrm>
        <a:graphic>
          <a:graphicData uri="http://schemas.openxmlformats.org/presentationml/2006/ole">
            <p:oleObj spid="_x0000_s17414" name="Drawing" r:id="rId4" imgW="9039225" imgH="4857750" progId="AutoCAD.Drawing.15">
              <p:embed/>
            </p:oleObj>
          </a:graphicData>
        </a:graphic>
      </p:graphicFrame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900113" y="547688"/>
            <a:ext cx="5543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2400"/>
              <a:t>Cálculos Hidrostáticos de Catamaranes</a:t>
            </a:r>
          </a:p>
        </p:txBody>
      </p:sp>
      <p:graphicFrame>
        <p:nvGraphicFramePr>
          <p:cNvPr id="17426" name="Object 18"/>
          <p:cNvGraphicFramePr>
            <a:graphicFrameLocks noChangeAspect="1"/>
          </p:cNvGraphicFramePr>
          <p:nvPr>
            <p:ph sz="half" idx="1"/>
          </p:nvPr>
        </p:nvGraphicFramePr>
        <p:xfrm>
          <a:off x="3779838" y="2708275"/>
          <a:ext cx="4824412" cy="2820988"/>
        </p:xfrm>
        <a:graphic>
          <a:graphicData uri="http://schemas.openxmlformats.org/presentationml/2006/ole">
            <p:oleObj spid="_x0000_s17426" name="Drawing" r:id="rId5" imgW="8782200" imgH="5133960" progId="AutoCAD.Drawing.15">
              <p:embed/>
            </p:oleObj>
          </a:graphicData>
        </a:graphic>
      </p:graphicFrame>
      <p:sp>
        <p:nvSpPr>
          <p:cNvPr id="17429" name="Text Box 21"/>
          <p:cNvSpPr txBox="1">
            <a:spLocks noChangeArrowheads="1"/>
          </p:cNvSpPr>
          <p:nvPr/>
        </p:nvSpPr>
        <p:spPr bwMode="auto">
          <a:xfrm>
            <a:off x="879475" y="1576388"/>
            <a:ext cx="4210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/>
              <a:t>Integración de propiedades seccionales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7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74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74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74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74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3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2000"/>
                                        <p:tgtEl>
                                          <p:spTgt spid="174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/>
                                        <p:tgtEl>
                                          <p:spTgt spid="174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/>
                                        <p:tgtEl>
                                          <p:spTgt spid="174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/>
                                        <p:tgtEl>
                                          <p:spTgt spid="174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2000"/>
                                        <p:tgtEl>
                                          <p:spTgt spid="174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3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2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2000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17416" grpId="0"/>
      <p:bldP spid="17429" grpId="0"/>
      <p:bldP spid="17429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5651500" y="6461125"/>
            <a:ext cx="31257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tabLst>
                <a:tab pos="2700338" algn="ctr"/>
                <a:tab pos="5400675" algn="r"/>
              </a:tabLst>
            </a:pPr>
            <a:r>
              <a:rPr lang="es-ES" sz="1000"/>
              <a:t>I Jornadas Técnicas de Diseño y Arquitectura Naval </a:t>
            </a:r>
          </a:p>
          <a:p>
            <a:pPr algn="ctr">
              <a:tabLst>
                <a:tab pos="2700338" algn="ctr"/>
                <a:tab pos="5400675" algn="r"/>
              </a:tabLst>
            </a:pPr>
            <a:endParaRPr lang="es-ES" sz="1000"/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900113" y="547688"/>
            <a:ext cx="5543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2400"/>
              <a:t>Cálculos Hidrostáticos de Catamaranes</a:t>
            </a:r>
          </a:p>
        </p:txBody>
      </p:sp>
      <p:sp>
        <p:nvSpPr>
          <p:cNvPr id="20488" name="Text Box 8"/>
          <p:cNvSpPr txBox="1">
            <a:spLocks noChangeArrowheads="1"/>
          </p:cNvSpPr>
          <p:nvPr/>
        </p:nvSpPr>
        <p:spPr bwMode="auto">
          <a:xfrm>
            <a:off x="879475" y="1576388"/>
            <a:ext cx="4298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/>
              <a:t>Características de un Catamaràn “típico”</a:t>
            </a:r>
          </a:p>
        </p:txBody>
      </p:sp>
      <p:pic>
        <p:nvPicPr>
          <p:cNvPr id="20644" name="Picture 164"/>
          <p:cNvPicPr>
            <a:picLocks noChangeAspect="1" noChangeArrowheads="1"/>
          </p:cNvPicPr>
          <p:nvPr/>
        </p:nvPicPr>
        <p:blipFill>
          <a:blip r:embed="rId3"/>
          <a:srcRect r="50029"/>
          <a:stretch>
            <a:fillRect/>
          </a:stretch>
        </p:blipFill>
        <p:spPr bwMode="auto">
          <a:xfrm>
            <a:off x="1187450" y="2133600"/>
            <a:ext cx="2879725" cy="152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20645" name="Object 165"/>
          <p:cNvGraphicFramePr>
            <a:graphicFrameLocks noChangeAspect="1"/>
          </p:cNvGraphicFramePr>
          <p:nvPr/>
        </p:nvGraphicFramePr>
        <p:xfrm>
          <a:off x="5380038" y="1557338"/>
          <a:ext cx="2287587" cy="2447925"/>
        </p:xfrm>
        <a:graphic>
          <a:graphicData uri="http://schemas.openxmlformats.org/presentationml/2006/ole">
            <p:oleObj spid="_x0000_s20645" name="Drawing" r:id="rId4" imgW="8782050" imgH="5257800" progId="AutoCAD.Drawing.15">
              <p:embed/>
            </p:oleObj>
          </a:graphicData>
        </a:graphic>
      </p:graphicFrame>
      <p:graphicFrame>
        <p:nvGraphicFramePr>
          <p:cNvPr id="20647" name="Object 167"/>
          <p:cNvGraphicFramePr>
            <a:graphicFrameLocks noChangeAspect="1"/>
          </p:cNvGraphicFramePr>
          <p:nvPr/>
        </p:nvGraphicFramePr>
        <p:xfrm>
          <a:off x="1979613" y="4005263"/>
          <a:ext cx="4824412" cy="2081212"/>
        </p:xfrm>
        <a:graphic>
          <a:graphicData uri="http://schemas.openxmlformats.org/presentationml/2006/ole">
            <p:oleObj spid="_x0000_s20647" name="Drawing" r:id="rId5" imgW="8924925" imgH="5029200" progId="AutoCAD.Drawing.15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6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06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6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06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06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06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06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06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06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06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206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06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20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3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000"/>
                                        <p:tgtEl>
                                          <p:spTgt spid="206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/>
                                        <p:tgtEl>
                                          <p:spTgt spid="206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/>
                                        <p:tgtEl>
                                          <p:spTgt spid="206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/>
                                        <p:tgtEl>
                                          <p:spTgt spid="206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3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2000"/>
                                        <p:tgtEl>
                                          <p:spTgt spid="206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2000"/>
                                        <p:tgtEl>
                                          <p:spTgt spid="206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/>
                                        <p:tgtEl>
                                          <p:spTgt spid="206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/>
                                        <p:tgtEl>
                                          <p:spTgt spid="206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3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2000"/>
                                        <p:tgtEl>
                                          <p:spTgt spid="206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2000"/>
                                        <p:tgtEl>
                                          <p:spTgt spid="206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/>
                                        <p:tgtEl>
                                          <p:spTgt spid="206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/>
                                        <p:tgtEl>
                                          <p:spTgt spid="206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8" grpId="0"/>
      <p:bldP spid="20488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5651500" y="6461125"/>
            <a:ext cx="31257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tabLst>
                <a:tab pos="2700338" algn="ctr"/>
                <a:tab pos="5400675" algn="r"/>
              </a:tabLst>
            </a:pPr>
            <a:r>
              <a:rPr lang="es-ES" sz="1000"/>
              <a:t>I Jornadas Técnicas de Diseño y Arquitectura Naval </a:t>
            </a:r>
          </a:p>
          <a:p>
            <a:pPr algn="ctr">
              <a:tabLst>
                <a:tab pos="2700338" algn="ctr"/>
                <a:tab pos="5400675" algn="r"/>
              </a:tabLst>
            </a:pPr>
            <a:endParaRPr lang="es-ES" sz="1000"/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900113" y="547688"/>
            <a:ext cx="5543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2400"/>
              <a:t>Cálculos Hidrostáticos de Catamaranes</a:t>
            </a: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900113" y="1557338"/>
            <a:ext cx="1924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/>
              <a:t>Archivo de Datos</a:t>
            </a:r>
          </a:p>
        </p:txBody>
      </p:sp>
      <p:sp>
        <p:nvSpPr>
          <p:cNvPr id="22536" name="Text Box 8"/>
          <p:cNvSpPr txBox="1">
            <a:spLocks noChangeArrowheads="1"/>
          </p:cNvSpPr>
          <p:nvPr/>
        </p:nvSpPr>
        <p:spPr bwMode="auto">
          <a:xfrm>
            <a:off x="2916238" y="1412875"/>
            <a:ext cx="5976937" cy="485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sz="800"/>
              <a:t>001</a:t>
            </a:r>
          </a:p>
          <a:p>
            <a:r>
              <a:rPr lang="es-ES" sz="800"/>
              <a:t>CATAMARAN 29</a:t>
            </a:r>
          </a:p>
          <a:p>
            <a:r>
              <a:rPr lang="es-ES" sz="800"/>
              <a:t>FECHA</a:t>
            </a:r>
          </a:p>
          <a:p>
            <a:r>
              <a:rPr lang="es-ES" sz="800"/>
              <a:t>  1  6  8  0  0  0  0  0  0  0</a:t>
            </a:r>
          </a:p>
          <a:p>
            <a:r>
              <a:rPr lang="es-ES" sz="800"/>
              <a:t>0.145E01 .05 .05  0.290E+02  1.0  </a:t>
            </a:r>
            <a:r>
              <a:rPr lang="es-ES" sz="800" b="1"/>
              <a:t>1</a:t>
            </a:r>
            <a:r>
              <a:rPr lang="es-ES" sz="800"/>
              <a:t>  2  (Número de apéndices)</a:t>
            </a:r>
          </a:p>
          <a:p>
            <a:r>
              <a:rPr lang="es-ES" sz="800"/>
              <a:t>0.000   3.850   3.775   0</a:t>
            </a:r>
          </a:p>
          <a:p>
            <a:r>
              <a:rPr lang="es-ES" sz="800"/>
              <a:t>0.000   3.851   3.776   7777</a:t>
            </a:r>
          </a:p>
          <a:p>
            <a:r>
              <a:rPr lang="es-ES" sz="800"/>
              <a:t>0.000   3.852   3.777   7777</a:t>
            </a:r>
          </a:p>
          <a:p>
            <a:r>
              <a:rPr lang="es-ES" sz="800"/>
              <a:t>0.000   3.850   3.800   8888</a:t>
            </a:r>
          </a:p>
          <a:p>
            <a:r>
              <a:rPr lang="es-ES" sz="800"/>
              <a:t>…</a:t>
            </a:r>
          </a:p>
          <a:p>
            <a:r>
              <a:rPr lang="es-ES" sz="800"/>
              <a:t>10.000  3.850   0.012   0</a:t>
            </a:r>
          </a:p>
          <a:p>
            <a:r>
              <a:rPr lang="es-ES" sz="800"/>
              <a:t>10.000  5.300   0.650   7777</a:t>
            </a:r>
          </a:p>
          <a:p>
            <a:r>
              <a:rPr lang="es-ES" sz="800"/>
              <a:t>10.000  5.450   2.600   7777</a:t>
            </a:r>
          </a:p>
          <a:p>
            <a:r>
              <a:rPr lang="es-ES" sz="800"/>
              <a:t>10.000  5.504   3.500   8888</a:t>
            </a:r>
          </a:p>
          <a:p>
            <a:r>
              <a:rPr lang="es-ES" sz="800"/>
              <a:t>…</a:t>
            </a:r>
          </a:p>
          <a:p>
            <a:r>
              <a:rPr lang="es-ES" sz="800"/>
              <a:t>20.000  3.850   0.800   0</a:t>
            </a:r>
          </a:p>
          <a:p>
            <a:r>
              <a:rPr lang="es-ES" sz="800"/>
              <a:t>20.000  4.950   0.925   7777</a:t>
            </a:r>
          </a:p>
          <a:p>
            <a:r>
              <a:rPr lang="es-ES" sz="800"/>
              <a:t>20.000  5.100   2.600   7777</a:t>
            </a:r>
          </a:p>
          <a:p>
            <a:r>
              <a:rPr lang="es-ES" sz="800"/>
              <a:t>20.000  5.200   3.650   9999</a:t>
            </a:r>
            <a:endParaRPr lang="es-ES" sz="800" b="1"/>
          </a:p>
          <a:p>
            <a:r>
              <a:rPr lang="es-ES" sz="800" b="1"/>
              <a:t>1 -1espacio entre cascos ...</a:t>
            </a:r>
          </a:p>
          <a:p>
            <a:r>
              <a:rPr lang="es-ES" sz="800" b="1"/>
              <a:t>0.145E+01 .005 .005 0.290E+02  1.0  0  2</a:t>
            </a:r>
          </a:p>
          <a:p>
            <a:r>
              <a:rPr lang="es-ES" sz="800" b="1"/>
              <a:t>0       3.85            3.77478 0</a:t>
            </a:r>
          </a:p>
          <a:p>
            <a:r>
              <a:rPr lang="es-ES" sz="800" b="1"/>
              <a:t>0       3.849           3.77578 7777</a:t>
            </a:r>
          </a:p>
          <a:p>
            <a:r>
              <a:rPr lang="es-ES" sz="800" b="1"/>
              <a:t>0       3.848           3.77678 7777</a:t>
            </a:r>
          </a:p>
          <a:p>
            <a:r>
              <a:rPr lang="es-ES" sz="800" b="1"/>
              <a:t>0       3.849963379     3.8     8888</a:t>
            </a:r>
          </a:p>
          <a:p>
            <a:r>
              <a:rPr lang="es-ES" sz="800" b="1"/>
              <a:t>…</a:t>
            </a:r>
          </a:p>
          <a:p>
            <a:r>
              <a:rPr lang="es-ES" sz="800" b="1"/>
              <a:t>10.00   3.850   0.012   0</a:t>
            </a:r>
          </a:p>
          <a:p>
            <a:r>
              <a:rPr lang="es-ES" sz="800" b="1"/>
              <a:t>10.00   2.400   0.650   7777</a:t>
            </a:r>
          </a:p>
          <a:p>
            <a:r>
              <a:rPr lang="es-ES" sz="800" b="1"/>
              <a:t>10.00   2.250   2.590   7777</a:t>
            </a:r>
          </a:p>
          <a:p>
            <a:r>
              <a:rPr lang="es-ES" sz="800" b="1"/>
              <a:t>10.00   0.0     2.611   8888</a:t>
            </a:r>
          </a:p>
          <a:p>
            <a:r>
              <a:rPr lang="es-ES" sz="800" b="1"/>
              <a:t>…</a:t>
            </a:r>
          </a:p>
          <a:p>
            <a:r>
              <a:rPr lang="es-ES" sz="800" b="1"/>
              <a:t>20      3.85    0.8     0</a:t>
            </a:r>
          </a:p>
          <a:p>
            <a:r>
              <a:rPr lang="es-ES" sz="800" b="1"/>
              <a:t>20      2.75    0.925   7777</a:t>
            </a:r>
          </a:p>
          <a:p>
            <a:r>
              <a:rPr lang="es-ES" sz="800" b="1"/>
              <a:t>20      2.6     2.6     7777</a:t>
            </a:r>
          </a:p>
          <a:p>
            <a:r>
              <a:rPr lang="es-ES" sz="800" b="1"/>
              <a:t>20      2.5     3.65    9999</a:t>
            </a:r>
            <a:endParaRPr lang="es-ES" sz="800"/>
          </a:p>
          <a:p>
            <a:r>
              <a:rPr lang="es-ES" sz="800"/>
              <a:t>9999999999 9999999999 1.40 0.00 .9756 </a:t>
            </a:r>
          </a:p>
          <a:p>
            <a:r>
              <a:rPr lang="es-ES" sz="800"/>
              <a:t>14 0 0 0 0.0        HIDROSTATICAS</a:t>
            </a:r>
          </a:p>
          <a:p>
            <a:r>
              <a:rPr lang="es-ES" sz="800"/>
              <a:t>1.00  1.10 1.20 1.57 1.70 1.90 2.10</a:t>
            </a:r>
          </a:p>
          <a:p>
            <a:r>
              <a:rPr lang="es-ES" sz="800"/>
              <a:t>2.30  2.50 2.59 2.61 2.70 2.90 3.10</a:t>
            </a:r>
          </a:p>
        </p:txBody>
      </p:sp>
      <p:graphicFrame>
        <p:nvGraphicFramePr>
          <p:cNvPr id="22537" name="Object 9"/>
          <p:cNvGraphicFramePr>
            <a:graphicFrameLocks noChangeAspect="1"/>
          </p:cNvGraphicFramePr>
          <p:nvPr>
            <p:ph/>
          </p:nvPr>
        </p:nvGraphicFramePr>
        <p:xfrm>
          <a:off x="5003800" y="2852738"/>
          <a:ext cx="3529013" cy="1987550"/>
        </p:xfrm>
        <a:graphic>
          <a:graphicData uri="http://schemas.openxmlformats.org/presentationml/2006/ole">
            <p:oleObj spid="_x0000_s22537" name="Drawing" r:id="rId3" imgW="8924925" imgH="5029200" progId="AutoCAD.Drawing.15">
              <p:embed/>
            </p:oleObj>
          </a:graphicData>
        </a:graphic>
      </p:graphicFrame>
      <p:sp>
        <p:nvSpPr>
          <p:cNvPr id="22540" name="Line 12"/>
          <p:cNvSpPr>
            <a:spLocks noChangeShapeType="1"/>
          </p:cNvSpPr>
          <p:nvPr/>
        </p:nvSpPr>
        <p:spPr bwMode="auto">
          <a:xfrm flipV="1">
            <a:off x="7499350" y="4202113"/>
            <a:ext cx="720725" cy="360362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2541" name="Line 13"/>
          <p:cNvSpPr>
            <a:spLocks noChangeShapeType="1"/>
          </p:cNvSpPr>
          <p:nvPr/>
        </p:nvSpPr>
        <p:spPr bwMode="auto">
          <a:xfrm flipH="1" flipV="1">
            <a:off x="8210550" y="3573463"/>
            <a:ext cx="0" cy="6477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2542" name="Oval 14"/>
          <p:cNvSpPr>
            <a:spLocks noChangeArrowheads="1"/>
          </p:cNvSpPr>
          <p:nvPr/>
        </p:nvSpPr>
        <p:spPr bwMode="auto">
          <a:xfrm>
            <a:off x="2771775" y="2565400"/>
            <a:ext cx="1727200" cy="719138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2543" name="Line 15"/>
          <p:cNvSpPr>
            <a:spLocks noChangeShapeType="1"/>
          </p:cNvSpPr>
          <p:nvPr/>
        </p:nvSpPr>
        <p:spPr bwMode="auto">
          <a:xfrm>
            <a:off x="4427538" y="3068638"/>
            <a:ext cx="3744912" cy="1081087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2544" name="Oval 16"/>
          <p:cNvSpPr>
            <a:spLocks noChangeArrowheads="1"/>
          </p:cNvSpPr>
          <p:nvPr/>
        </p:nvSpPr>
        <p:spPr bwMode="auto">
          <a:xfrm>
            <a:off x="2771775" y="4508500"/>
            <a:ext cx="1727200" cy="719138"/>
          </a:xfrm>
          <a:prstGeom prst="ellips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2545" name="Line 17"/>
          <p:cNvSpPr>
            <a:spLocks noChangeShapeType="1"/>
          </p:cNvSpPr>
          <p:nvPr/>
        </p:nvSpPr>
        <p:spPr bwMode="auto">
          <a:xfrm>
            <a:off x="6832600" y="3789363"/>
            <a:ext cx="0" cy="4318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2546" name="Line 18"/>
          <p:cNvSpPr>
            <a:spLocks noChangeShapeType="1"/>
          </p:cNvSpPr>
          <p:nvPr/>
        </p:nvSpPr>
        <p:spPr bwMode="auto">
          <a:xfrm>
            <a:off x="6804025" y="4194175"/>
            <a:ext cx="720725" cy="358775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2547" name="Line 19"/>
          <p:cNvSpPr>
            <a:spLocks noChangeShapeType="1"/>
          </p:cNvSpPr>
          <p:nvPr/>
        </p:nvSpPr>
        <p:spPr bwMode="auto">
          <a:xfrm flipV="1">
            <a:off x="4427538" y="4292600"/>
            <a:ext cx="2449512" cy="720725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2000"/>
                                        <p:tgtEl>
                                          <p:spTgt spid="22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1" dur="2000"/>
                                        <p:tgtEl>
                                          <p:spTgt spid="22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5" dur="2000"/>
                                        <p:tgtEl>
                                          <p:spTgt spid="22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2000"/>
                                        <p:tgtEl>
                                          <p:spTgt spid="22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4" dur="2000"/>
                                        <p:tgtEl>
                                          <p:spTgt spid="22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8" dur="2000"/>
                                        <p:tgtEl>
                                          <p:spTgt spid="22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52" dur="2000"/>
                                        <p:tgtEl>
                                          <p:spTgt spid="22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000"/>
                            </p:stCondLst>
                            <p:childTnLst>
                              <p:par>
                                <p:cTn id="5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6" dur="2000"/>
                                        <p:tgtEl>
                                          <p:spTgt spid="22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53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3" dur="2000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5" dur="20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3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20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2000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2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74" dur="1000"/>
                                        <p:tgtEl>
                                          <p:spTgt spid="225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8" presetClass="exit" presetSubtype="1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77" dur="1000"/>
                                        <p:tgtEl>
                                          <p:spTgt spid="225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8" presetClass="exit" presetSubtype="1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80" dur="1000"/>
                                        <p:tgtEl>
                                          <p:spTgt spid="225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8" presetClass="exit" presetSubtype="9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upLeft)">
                                      <p:cBhvr>
                                        <p:cTn id="83" dur="1000"/>
                                        <p:tgtEl>
                                          <p:spTgt spid="225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2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86" dur="1000"/>
                                        <p:tgtEl>
                                          <p:spTgt spid="225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8" presetClass="exit" presetSubtype="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Right)">
                                      <p:cBhvr>
                                        <p:cTn id="89" dur="1000"/>
                                        <p:tgtEl>
                                          <p:spTgt spid="225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8" presetClass="exit" presetSubtype="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Right)">
                                      <p:cBhvr>
                                        <p:cTn id="92" dur="1000"/>
                                        <p:tgtEl>
                                          <p:spTgt spid="225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8" presetClass="exit" presetSubtype="1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95" dur="1000"/>
                                        <p:tgtEl>
                                          <p:spTgt spid="225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/>
      <p:bldP spid="22532" grpId="1"/>
      <p:bldP spid="22536" grpId="0"/>
      <p:bldP spid="22536" grpId="1"/>
      <p:bldP spid="22540" grpId="0" animBg="1"/>
      <p:bldP spid="22540" grpId="1" animBg="1"/>
      <p:bldP spid="22541" grpId="0" animBg="1"/>
      <p:bldP spid="22541" grpId="1" animBg="1"/>
      <p:bldP spid="22542" grpId="0" animBg="1"/>
      <p:bldP spid="22542" grpId="1" animBg="1"/>
      <p:bldP spid="22543" grpId="0" animBg="1"/>
      <p:bldP spid="22543" grpId="1" animBg="1"/>
      <p:bldP spid="22544" grpId="0" animBg="1"/>
      <p:bldP spid="22544" grpId="1" animBg="1"/>
      <p:bldP spid="22545" grpId="0" animBg="1"/>
      <p:bldP spid="22545" grpId="1" animBg="1"/>
      <p:bldP spid="22546" grpId="0" animBg="1"/>
      <p:bldP spid="22546" grpId="1" animBg="1"/>
      <p:bldP spid="22547" grpId="0" animBg="1"/>
      <p:bldP spid="22547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5651500" y="6461125"/>
            <a:ext cx="31257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tabLst>
                <a:tab pos="2700338" algn="ctr"/>
                <a:tab pos="5400675" algn="r"/>
              </a:tabLst>
            </a:pPr>
            <a:r>
              <a:rPr lang="es-ES" sz="1000"/>
              <a:t>I Jornadas Técnicas de Diseño y Arquitectura Naval </a:t>
            </a:r>
          </a:p>
          <a:p>
            <a:pPr algn="ctr">
              <a:tabLst>
                <a:tab pos="2700338" algn="ctr"/>
                <a:tab pos="5400675" algn="r"/>
              </a:tabLst>
            </a:pPr>
            <a:endParaRPr lang="es-ES" sz="1000"/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900113" y="547688"/>
            <a:ext cx="5543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2400"/>
              <a:t>Cálculos Hidrostáticos de Catamaranes</a:t>
            </a: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900113" y="1557338"/>
            <a:ext cx="2711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/>
              <a:t>Resultados Hidrostáticos</a:t>
            </a:r>
          </a:p>
        </p:txBody>
      </p:sp>
      <p:pic>
        <p:nvPicPr>
          <p:cNvPr id="23560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0113" y="4051300"/>
            <a:ext cx="3313112" cy="134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1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0413" y="4122738"/>
            <a:ext cx="3673475" cy="117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3562" name="Object 10"/>
          <p:cNvGraphicFramePr>
            <a:graphicFrameLocks noChangeAspect="1"/>
          </p:cNvGraphicFramePr>
          <p:nvPr/>
        </p:nvGraphicFramePr>
        <p:xfrm>
          <a:off x="4284663" y="1852613"/>
          <a:ext cx="4210050" cy="1936750"/>
        </p:xfrm>
        <a:graphic>
          <a:graphicData uri="http://schemas.openxmlformats.org/presentationml/2006/ole">
            <p:oleObj spid="_x0000_s23562" name="Drawing" r:id="rId5" imgW="10963440" imgH="5124600" progId="AutoCAD.Drawing.15">
              <p:embed/>
            </p:oleObj>
          </a:graphicData>
        </a:graphic>
      </p:graphicFrame>
      <p:sp>
        <p:nvSpPr>
          <p:cNvPr id="23564" name="Text Box 12"/>
          <p:cNvSpPr txBox="1">
            <a:spLocks noChangeArrowheads="1"/>
          </p:cNvSpPr>
          <p:nvPr/>
        </p:nvSpPr>
        <p:spPr bwMode="auto">
          <a:xfrm>
            <a:off x="1930400" y="5583238"/>
            <a:ext cx="1301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/>
              <a:t>Semicasco</a:t>
            </a:r>
          </a:p>
        </p:txBody>
      </p:sp>
      <p:sp>
        <p:nvSpPr>
          <p:cNvPr id="23565" name="Text Box 13"/>
          <p:cNvSpPr txBox="1">
            <a:spLocks noChangeArrowheads="1"/>
          </p:cNvSpPr>
          <p:nvPr/>
        </p:nvSpPr>
        <p:spPr bwMode="auto">
          <a:xfrm>
            <a:off x="5475288" y="5562600"/>
            <a:ext cx="1314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/>
              <a:t>Catamaràn</a:t>
            </a:r>
          </a:p>
        </p:txBody>
      </p:sp>
      <p:sp>
        <p:nvSpPr>
          <p:cNvPr id="23567" name="Rectangle 15"/>
          <p:cNvSpPr>
            <a:spLocks noChangeArrowheads="1"/>
          </p:cNvSpPr>
          <p:nvPr/>
        </p:nvSpPr>
        <p:spPr bwMode="auto">
          <a:xfrm>
            <a:off x="0" y="2524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23566" name="Object 14"/>
          <p:cNvGraphicFramePr>
            <a:graphicFrameLocks noChangeAspect="1"/>
          </p:cNvGraphicFramePr>
          <p:nvPr/>
        </p:nvGraphicFramePr>
        <p:xfrm>
          <a:off x="1879600" y="2359025"/>
          <a:ext cx="1655763" cy="1430338"/>
        </p:xfrm>
        <a:graphic>
          <a:graphicData uri="http://schemas.openxmlformats.org/presentationml/2006/ole">
            <p:oleObj spid="_x0000_s23566" name="Drawing" r:id="rId6" imgW="8782050" imgH="5257800" progId="AutoCAD.Drawing.15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35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35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3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23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20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2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3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2000"/>
                                        <p:tgtEl>
                                          <p:spTgt spid="235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3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2000"/>
                                        <p:tgtEl>
                                          <p:spTgt spid="235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000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3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0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000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3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200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2000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0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2000"/>
                                        <p:tgtEl>
                                          <p:spTgt spid="235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2000"/>
                                        <p:tgtEl>
                                          <p:spTgt spid="235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/>
      <p:bldP spid="23556" grpId="0"/>
      <p:bldP spid="23556" grpId="1"/>
      <p:bldP spid="23564" grpId="0"/>
      <p:bldP spid="23564" grpId="1"/>
      <p:bldP spid="23565" grpId="0"/>
      <p:bldP spid="23565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5651500" y="6461125"/>
            <a:ext cx="31257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tabLst>
                <a:tab pos="2700338" algn="ctr"/>
                <a:tab pos="5400675" algn="r"/>
              </a:tabLst>
            </a:pPr>
            <a:r>
              <a:rPr lang="es-ES" sz="1000"/>
              <a:t>I Jornadas Técnicas de Diseño y Arquitectura Naval </a:t>
            </a:r>
          </a:p>
          <a:p>
            <a:pPr algn="ctr">
              <a:tabLst>
                <a:tab pos="2700338" algn="ctr"/>
                <a:tab pos="5400675" algn="r"/>
              </a:tabLst>
            </a:pPr>
            <a:endParaRPr lang="es-ES" sz="1000"/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900113" y="547688"/>
            <a:ext cx="5492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2400"/>
              <a:t>Curvas de Estabilidad de Catamaranes</a:t>
            </a:r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1116013" y="1557338"/>
            <a:ext cx="2051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/>
              <a:t>Estabilidad Intacta</a:t>
            </a:r>
          </a:p>
        </p:txBody>
      </p:sp>
      <p:sp>
        <p:nvSpPr>
          <p:cNvPr id="24588" name="Text Box 12"/>
          <p:cNvSpPr txBox="1">
            <a:spLocks noChangeArrowheads="1"/>
          </p:cNvSpPr>
          <p:nvPr/>
        </p:nvSpPr>
        <p:spPr bwMode="auto">
          <a:xfrm>
            <a:off x="1023938" y="2154238"/>
            <a:ext cx="3987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200"/>
              <a:t>2 0  124.70  96.70 0. 0. 0. 0. 0. ESTABILIDAD INTACTA</a:t>
            </a:r>
          </a:p>
          <a:p>
            <a:r>
              <a:rPr lang="es-ES" sz="1200"/>
              <a:t>1 0 -1.10 -0.89 0.000 0.0 0.0 0.0 0.0 1 </a:t>
            </a:r>
          </a:p>
          <a:p>
            <a:r>
              <a:rPr lang="es-ES" sz="1200"/>
              <a:t>2.625 2.975 0.0 0.0 0.0 0.0 0.0            </a:t>
            </a:r>
          </a:p>
          <a:p>
            <a:r>
              <a:rPr lang="es-ES" sz="1200"/>
              <a:t>10 3. 6. 9. 12. 15. 18. 21. 24. 27. 30.</a:t>
            </a:r>
          </a:p>
        </p:txBody>
      </p:sp>
      <p:pic>
        <p:nvPicPr>
          <p:cNvPr id="24589" name="Picture 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92725" y="1844675"/>
            <a:ext cx="2476500" cy="169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91" name="Rectangle 15"/>
          <p:cNvSpPr>
            <a:spLocks noChangeArrowheads="1"/>
          </p:cNvSpPr>
          <p:nvPr/>
        </p:nvSpPr>
        <p:spPr bwMode="auto">
          <a:xfrm>
            <a:off x="0" y="3295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24590" name="Object 14"/>
          <p:cNvGraphicFramePr>
            <a:graphicFrameLocks noChangeAspect="1"/>
          </p:cNvGraphicFramePr>
          <p:nvPr/>
        </p:nvGraphicFramePr>
        <p:xfrm>
          <a:off x="1547813" y="4221163"/>
          <a:ext cx="1371600" cy="266700"/>
        </p:xfrm>
        <a:graphic>
          <a:graphicData uri="http://schemas.openxmlformats.org/presentationml/2006/ole">
            <p:oleObj spid="_x0000_s24590" name="Ecuación" r:id="rId4" imgW="1371600" imgH="266700" progId="Equation.3">
              <p:embed/>
            </p:oleObj>
          </a:graphicData>
        </a:graphic>
      </p:graphicFrame>
      <p:sp>
        <p:nvSpPr>
          <p:cNvPr id="24593" name="Rectangle 17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24592" name="Object 16"/>
          <p:cNvGraphicFramePr>
            <a:graphicFrameLocks noChangeAspect="1"/>
          </p:cNvGraphicFramePr>
          <p:nvPr/>
        </p:nvGraphicFramePr>
        <p:xfrm>
          <a:off x="1579563" y="4514850"/>
          <a:ext cx="1079500" cy="434975"/>
        </p:xfrm>
        <a:graphic>
          <a:graphicData uri="http://schemas.openxmlformats.org/presentationml/2006/ole">
            <p:oleObj spid="_x0000_s24592" name="Ecuación" r:id="rId5" imgW="1079280" imgH="431640" progId="Equation.3">
              <p:embed/>
            </p:oleObj>
          </a:graphicData>
        </a:graphic>
      </p:graphicFrame>
      <p:sp>
        <p:nvSpPr>
          <p:cNvPr id="24595" name="Rectangle 19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24594" name="Object 18"/>
          <p:cNvGraphicFramePr>
            <a:graphicFrameLocks noChangeAspect="1"/>
          </p:cNvGraphicFramePr>
          <p:nvPr/>
        </p:nvGraphicFramePr>
        <p:xfrm>
          <a:off x="1547813" y="5157788"/>
          <a:ext cx="1228725" cy="200025"/>
        </p:xfrm>
        <a:graphic>
          <a:graphicData uri="http://schemas.openxmlformats.org/presentationml/2006/ole">
            <p:oleObj spid="_x0000_s24594" name="Ecuación" r:id="rId6" imgW="1231366" imgH="203112" progId="Equation.3">
              <p:embed/>
            </p:oleObj>
          </a:graphicData>
        </a:graphic>
      </p:graphicFrame>
      <p:sp>
        <p:nvSpPr>
          <p:cNvPr id="24596" name="Text Box 20"/>
          <p:cNvSpPr txBox="1">
            <a:spLocks noChangeArrowheads="1"/>
          </p:cNvSpPr>
          <p:nvPr/>
        </p:nvSpPr>
        <p:spPr bwMode="auto">
          <a:xfrm>
            <a:off x="1187450" y="3644900"/>
            <a:ext cx="1670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/>
              <a:t>Comprobación</a:t>
            </a:r>
          </a:p>
        </p:txBody>
      </p:sp>
      <p:pic>
        <p:nvPicPr>
          <p:cNvPr id="24597" name="Picture 2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995738" y="3933825"/>
            <a:ext cx="3671887" cy="177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45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45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24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245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245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245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245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245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245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245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245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245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245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245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245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245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245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245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2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3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2000"/>
                                        <p:tgtEl>
                                          <p:spTgt spid="245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2000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3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000"/>
                                        <p:tgtEl>
                                          <p:spTgt spid="245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2000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0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2000"/>
                                        <p:tgtEl>
                                          <p:spTgt spid="245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3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2000"/>
                                        <p:tgtEl>
                                          <p:spTgt spid="245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2000"/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000"/>
                                        <p:tgtEl>
                                          <p:spTgt spid="245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0"/>
                                        <p:tgtEl>
                                          <p:spTgt spid="245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3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2000"/>
                                        <p:tgtEl>
                                          <p:spTgt spid="245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2000"/>
                                        <p:tgtEl>
                                          <p:spTgt spid="245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000"/>
                                        <p:tgtEl>
                                          <p:spTgt spid="245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0"/>
                                        <p:tgtEl>
                                          <p:spTgt spid="245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3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2000"/>
                                        <p:tgtEl>
                                          <p:spTgt spid="245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2000"/>
                                        <p:tgtEl>
                                          <p:spTgt spid="245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000"/>
                                        <p:tgtEl>
                                          <p:spTgt spid="245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000"/>
                                        <p:tgtEl>
                                          <p:spTgt spid="245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3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000"/>
                                        <p:tgtEl>
                                          <p:spTgt spid="245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2000"/>
                                        <p:tgtEl>
                                          <p:spTgt spid="245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2000"/>
                                        <p:tgtEl>
                                          <p:spTgt spid="245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000"/>
                                        <p:tgtEl>
                                          <p:spTgt spid="245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/>
      <p:bldP spid="24580" grpId="0"/>
      <p:bldP spid="24580" grpId="1"/>
      <p:bldP spid="24588" grpId="0"/>
      <p:bldP spid="24588" grpId="1"/>
      <p:bldP spid="24596" grpId="0"/>
      <p:bldP spid="24596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5651500" y="6461125"/>
            <a:ext cx="31257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tabLst>
                <a:tab pos="2700338" algn="ctr"/>
                <a:tab pos="5400675" algn="r"/>
              </a:tabLst>
            </a:pPr>
            <a:r>
              <a:rPr lang="es-ES" sz="1000"/>
              <a:t>I Jornadas Técnicas de Diseño y Arquitectura Naval </a:t>
            </a:r>
          </a:p>
          <a:p>
            <a:pPr algn="ctr">
              <a:tabLst>
                <a:tab pos="2700338" algn="ctr"/>
                <a:tab pos="5400675" algn="r"/>
              </a:tabLst>
            </a:pPr>
            <a:endParaRPr lang="es-ES" sz="1000"/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900113" y="547688"/>
            <a:ext cx="5492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2400"/>
              <a:t>Curvas de Estabilidad de Catamaranes</a:t>
            </a:r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1116013" y="1557338"/>
            <a:ext cx="5149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/>
              <a:t>Estabilidad Intacta, comparación con Monocasco</a:t>
            </a:r>
          </a:p>
        </p:txBody>
      </p:sp>
      <p:pic>
        <p:nvPicPr>
          <p:cNvPr id="25615" name="Picture 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2565400"/>
            <a:ext cx="3384550" cy="2312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6" name="Picture 1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03350" y="2276475"/>
            <a:ext cx="2736850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7" name="Picture 1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76375" y="4149725"/>
            <a:ext cx="2735263" cy="925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56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56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56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56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56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56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56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56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256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56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56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56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3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256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/>
                                        <p:tgtEl>
                                          <p:spTgt spid="256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/>
                                        <p:tgtEl>
                                          <p:spTgt spid="256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/>
                                        <p:tgtEl>
                                          <p:spTgt spid="256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3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2000"/>
                                        <p:tgtEl>
                                          <p:spTgt spid="256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/>
                                        <p:tgtEl>
                                          <p:spTgt spid="256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/>
                                        <p:tgtEl>
                                          <p:spTgt spid="256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/>
                                        <p:tgtEl>
                                          <p:spTgt spid="256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3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2000"/>
                                        <p:tgtEl>
                                          <p:spTgt spid="256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2000"/>
                                        <p:tgtEl>
                                          <p:spTgt spid="256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/>
                                        <p:tgtEl>
                                          <p:spTgt spid="256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/>
                                        <p:tgtEl>
                                          <p:spTgt spid="256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4" grpId="0"/>
      <p:bldP spid="25604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5651500" y="6461125"/>
            <a:ext cx="31257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tabLst>
                <a:tab pos="2700338" algn="ctr"/>
                <a:tab pos="5400675" algn="r"/>
              </a:tabLst>
            </a:pPr>
            <a:r>
              <a:rPr lang="es-ES" sz="1000"/>
              <a:t>I Jornadas Técnicas de Diseño y Arquitectura Naval </a:t>
            </a:r>
          </a:p>
          <a:p>
            <a:pPr algn="ctr">
              <a:tabLst>
                <a:tab pos="2700338" algn="ctr"/>
                <a:tab pos="5400675" algn="r"/>
              </a:tabLst>
            </a:pPr>
            <a:endParaRPr lang="es-ES" sz="1000"/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900113" y="547688"/>
            <a:ext cx="5492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2400"/>
              <a:t>Curvas de Estabilidad de Catamaranes</a:t>
            </a:r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827088" y="1557338"/>
            <a:ext cx="3714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/>
              <a:t>Estabilidad despuès de una Avería</a:t>
            </a:r>
          </a:p>
        </p:txBody>
      </p:sp>
      <p:sp>
        <p:nvSpPr>
          <p:cNvPr id="26632" name="Text Box 8"/>
          <p:cNvSpPr txBox="1">
            <a:spLocks noChangeArrowheads="1"/>
          </p:cNvSpPr>
          <p:nvPr/>
        </p:nvSpPr>
        <p:spPr bwMode="auto">
          <a:xfrm>
            <a:off x="808038" y="2035175"/>
            <a:ext cx="5302250" cy="390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000"/>
              <a:t>001  2.625   ESTABILIDAD EN AVERIA</a:t>
            </a:r>
          </a:p>
          <a:p>
            <a:r>
              <a:rPr lang="es-ES" sz="1000"/>
              <a:t>10 0.0 3.0 6. 9. 12. 15. 18. 21. 24. 27.</a:t>
            </a:r>
          </a:p>
          <a:p>
            <a:r>
              <a:rPr lang="es-ES" sz="1000"/>
              <a:t>101 COMPART. BAJO CBTA.            1 0.9  12.50  19.00 999999 999999 999999 999999</a:t>
            </a:r>
          </a:p>
          <a:p>
            <a:r>
              <a:rPr lang="es-ES" sz="1000"/>
              <a:t>800 ESPACIO ENTRE SEMICASCO 1-0.9  12.50  19.00 999999 999999 999999 999999</a:t>
            </a:r>
            <a:r>
              <a:rPr lang="es-ES" sz="1000" b="1"/>
              <a:t>+1</a:t>
            </a:r>
            <a:endParaRPr lang="es-ES" sz="1000"/>
          </a:p>
          <a:p>
            <a:r>
              <a:rPr lang="es-ES" sz="1000"/>
              <a:t>0.1450E+01 .005  .005  0.2900E+02  1.0  0  2 SPAC,ZSC,YSC,LBP,PSC,NAPN,KINDO</a:t>
            </a:r>
          </a:p>
          <a:p>
            <a:r>
              <a:rPr lang="es-ES" sz="1000"/>
              <a:t>0       3.85            3.77478 0</a:t>
            </a:r>
          </a:p>
          <a:p>
            <a:r>
              <a:rPr lang="es-ES" sz="1000"/>
              <a:t>0       3.849           3.77578 7777</a:t>
            </a:r>
          </a:p>
          <a:p>
            <a:r>
              <a:rPr lang="es-ES" sz="1000"/>
              <a:t>0       3.848           3.77678 7777</a:t>
            </a:r>
          </a:p>
          <a:p>
            <a:r>
              <a:rPr lang="es-ES" sz="1000"/>
              <a:t>0       3.849963379     3.8     8888</a:t>
            </a:r>
          </a:p>
          <a:p>
            <a:r>
              <a:rPr lang="es-ES" sz="1000"/>
              <a:t>…</a:t>
            </a:r>
          </a:p>
          <a:p>
            <a:r>
              <a:rPr lang="es-ES" sz="1000"/>
              <a:t>10.00   3.850   0.012   0</a:t>
            </a:r>
          </a:p>
          <a:p>
            <a:r>
              <a:rPr lang="es-ES" sz="1000"/>
              <a:t>10.00   2.400   0.650   7777</a:t>
            </a:r>
          </a:p>
          <a:p>
            <a:r>
              <a:rPr lang="es-ES" sz="1000"/>
              <a:t>10.00   2.250   2.600   8888</a:t>
            </a:r>
          </a:p>
          <a:p>
            <a:r>
              <a:rPr lang="es-ES" sz="1000"/>
              <a:t>…</a:t>
            </a:r>
          </a:p>
          <a:p>
            <a:r>
              <a:rPr lang="es-ES" sz="1000"/>
              <a:t>20      3.85    0.8     0</a:t>
            </a:r>
          </a:p>
          <a:p>
            <a:r>
              <a:rPr lang="es-ES" sz="1000"/>
              <a:t>20      2.75    0.925   7777</a:t>
            </a:r>
          </a:p>
          <a:p>
            <a:r>
              <a:rPr lang="es-ES" sz="1000"/>
              <a:t>20      2.6     2.6     7777</a:t>
            </a:r>
          </a:p>
          <a:p>
            <a:r>
              <a:rPr lang="es-ES" sz="1000"/>
              <a:t>20      2.5     3.65    9999</a:t>
            </a:r>
          </a:p>
          <a:p>
            <a:r>
              <a:rPr lang="es-ES" sz="1000"/>
              <a:t>999</a:t>
            </a:r>
          </a:p>
          <a:p>
            <a:r>
              <a:rPr lang="es-ES" sz="1000"/>
              <a:t>  101  800  000  000  000  000  000  000  000  000  000  000  000  000  000 0</a:t>
            </a:r>
          </a:p>
          <a:p>
            <a:r>
              <a:rPr lang="es-ES" sz="1000"/>
              <a:t>99999 0     0 0 0 0 0 0 0 0 0 0 0 0 0 0</a:t>
            </a:r>
          </a:p>
          <a:p>
            <a:r>
              <a:rPr lang="es-ES" sz="1000"/>
              <a:t>001     2.975</a:t>
            </a:r>
          </a:p>
          <a:p>
            <a:r>
              <a:rPr lang="es-ES" sz="1000"/>
              <a:t>-0.89   96.70  9999999999  9999999999   .9756  DESIN</a:t>
            </a:r>
          </a:p>
          <a:p>
            <a:r>
              <a:rPr lang="es-ES" sz="1000"/>
              <a:t>  101  800  000  000  000  000  000  000  000  000  000  000  000  000  000 0</a:t>
            </a:r>
          </a:p>
          <a:p>
            <a:r>
              <a:rPr lang="es-ES" sz="1000"/>
              <a:t>99999 99999 0 0 0 0 0 0 0 0 0 0 0 0 0 0</a:t>
            </a:r>
          </a:p>
        </p:txBody>
      </p:sp>
      <p:graphicFrame>
        <p:nvGraphicFramePr>
          <p:cNvPr id="26633" name="Object 9"/>
          <p:cNvGraphicFramePr>
            <a:graphicFrameLocks noChangeAspect="1"/>
          </p:cNvGraphicFramePr>
          <p:nvPr/>
        </p:nvGraphicFramePr>
        <p:xfrm>
          <a:off x="5364163" y="2852738"/>
          <a:ext cx="3240087" cy="2544762"/>
        </p:xfrm>
        <a:graphic>
          <a:graphicData uri="http://schemas.openxmlformats.org/presentationml/2006/ole">
            <p:oleObj spid="_x0000_s26633" name="Drawing" r:id="rId3" imgW="9039225" imgH="4857750" progId="AutoCAD.Drawing.15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2000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200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3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2000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8" grpId="0"/>
      <p:bldP spid="26632" grpId="0"/>
      <p:bldP spid="26632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5651500" y="6461125"/>
            <a:ext cx="31257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tabLst>
                <a:tab pos="2700338" algn="ctr"/>
                <a:tab pos="5400675" algn="r"/>
              </a:tabLst>
            </a:pPr>
            <a:r>
              <a:rPr lang="es-ES" sz="1000"/>
              <a:t>I Jornadas Técnicas de Diseño y Arquitectura Naval </a:t>
            </a:r>
          </a:p>
          <a:p>
            <a:pPr algn="ctr">
              <a:tabLst>
                <a:tab pos="2700338" algn="ctr"/>
                <a:tab pos="5400675" algn="r"/>
              </a:tabLst>
            </a:pPr>
            <a:endParaRPr lang="es-ES" sz="1000"/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900113" y="547688"/>
            <a:ext cx="5492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2400"/>
              <a:t>Curvas de Estabilidad de Catamaranes</a:t>
            </a:r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827088" y="1557338"/>
            <a:ext cx="3714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/>
              <a:t>Estabilidad despuès de una Avería</a:t>
            </a:r>
          </a:p>
        </p:txBody>
      </p:sp>
      <p:graphicFrame>
        <p:nvGraphicFramePr>
          <p:cNvPr id="27654" name="Object 6"/>
          <p:cNvGraphicFramePr>
            <a:graphicFrameLocks noChangeAspect="1"/>
          </p:cNvGraphicFramePr>
          <p:nvPr/>
        </p:nvGraphicFramePr>
        <p:xfrm>
          <a:off x="4643438" y="1916113"/>
          <a:ext cx="2089150" cy="1784350"/>
        </p:xfrm>
        <a:graphic>
          <a:graphicData uri="http://schemas.openxmlformats.org/presentationml/2006/ole">
            <p:oleObj spid="_x0000_s27654" name="Drawing" r:id="rId3" imgW="8782200" imgH="5133960" progId="AutoCAD.Drawing.15">
              <p:embed/>
            </p:oleObj>
          </a:graphicData>
        </a:graphic>
      </p:graphicFrame>
      <p:pic>
        <p:nvPicPr>
          <p:cNvPr id="27655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63713" y="2133600"/>
            <a:ext cx="2468562" cy="1493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7" name="Picture 9"/>
          <p:cNvPicPr>
            <a:picLocks noChangeAspect="1" noChangeArrowheads="1"/>
          </p:cNvPicPr>
          <p:nvPr/>
        </p:nvPicPr>
        <p:blipFill>
          <a:blip r:embed="rId5"/>
          <a:srcRect b="46724"/>
          <a:stretch>
            <a:fillRect/>
          </a:stretch>
        </p:blipFill>
        <p:spPr bwMode="auto">
          <a:xfrm>
            <a:off x="395288" y="3886200"/>
            <a:ext cx="3384550" cy="187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8" name="Picture 1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851275" y="4221163"/>
            <a:ext cx="2592388" cy="130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7659" name="Object 11"/>
          <p:cNvGraphicFramePr>
            <a:graphicFrameLocks noChangeAspect="1"/>
          </p:cNvGraphicFramePr>
          <p:nvPr/>
        </p:nvGraphicFramePr>
        <p:xfrm>
          <a:off x="6516688" y="4076700"/>
          <a:ext cx="2087562" cy="1362075"/>
        </p:xfrm>
        <a:graphic>
          <a:graphicData uri="http://schemas.openxmlformats.org/presentationml/2006/ole">
            <p:oleObj spid="_x0000_s27659" name="Drawing" r:id="rId7" imgW="8782050" imgH="4857750" progId="AutoCAD.Drawing.15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76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76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276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276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276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0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20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3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20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2000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3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20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2000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3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2000"/>
                                        <p:tgtEl>
                                          <p:spTgt spid="276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2000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0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3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2000"/>
                                        <p:tgtEl>
                                          <p:spTgt spid="276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2000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0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3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2000"/>
                                        <p:tgtEl>
                                          <p:spTgt spid="276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2000"/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0"/>
                                        <p:tgtEl>
                                          <p:spTgt spid="276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0"/>
                                        <p:tgtEl>
                                          <p:spTgt spid="276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/>
      <p:bldP spid="27652" grpId="1"/>
    </p:bldLst>
  </p:timing>
</p:sld>
</file>

<file path=ppt/theme/theme1.xml><?xml version="1.0" encoding="utf-8"?>
<a:theme xmlns:a="http://schemas.openxmlformats.org/drawingml/2006/main" name="Radial">
  <a:themeElements>
    <a:clrScheme name="Radial 1">
      <a:dk1>
        <a:srgbClr val="000000"/>
      </a:dk1>
      <a:lt1>
        <a:srgbClr val="FFFFFF"/>
      </a:lt1>
      <a:dk2>
        <a:srgbClr val="FFFFFF"/>
      </a:dk2>
      <a:lt2>
        <a:srgbClr val="669999"/>
      </a:lt2>
      <a:accent1>
        <a:srgbClr val="99CCFF"/>
      </a:accent1>
      <a:accent2>
        <a:srgbClr val="9999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8A8AE7"/>
      </a:accent6>
      <a:hlink>
        <a:srgbClr val="996666"/>
      </a:hlink>
      <a:folHlink>
        <a:srgbClr val="6666CC"/>
      </a:folHlink>
    </a:clrScheme>
    <a:fontScheme name="Rad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adial 1">
        <a:dk1>
          <a:srgbClr val="000000"/>
        </a:dk1>
        <a:lt1>
          <a:srgbClr val="FFFFFF"/>
        </a:lt1>
        <a:dk2>
          <a:srgbClr val="FFFFFF"/>
        </a:dk2>
        <a:lt2>
          <a:srgbClr val="669999"/>
        </a:lt2>
        <a:accent1>
          <a:srgbClr val="99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8A8AE7"/>
        </a:accent6>
        <a:hlink>
          <a:srgbClr val="996666"/>
        </a:hlink>
        <a:folHlink>
          <a:srgbClr val="66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ial 2">
        <a:dk1>
          <a:srgbClr val="000000"/>
        </a:dk1>
        <a:lt1>
          <a:srgbClr val="FFFFFF"/>
        </a:lt1>
        <a:dk2>
          <a:srgbClr val="FFFFFF"/>
        </a:dk2>
        <a:lt2>
          <a:srgbClr val="817F3F"/>
        </a:lt2>
        <a:accent1>
          <a:srgbClr val="FFCC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8A00"/>
        </a:accent6>
        <a:hlink>
          <a:srgbClr val="996666"/>
        </a:hlink>
        <a:folHlink>
          <a:srgbClr val="C9450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ial 3">
        <a:dk1>
          <a:srgbClr val="CC6600"/>
        </a:dk1>
        <a:lt1>
          <a:srgbClr val="FFFFFF"/>
        </a:lt1>
        <a:dk2>
          <a:srgbClr val="800000"/>
        </a:dk2>
        <a:lt2>
          <a:srgbClr val="FFFFFF"/>
        </a:lt2>
        <a:accent1>
          <a:srgbClr val="FF6600"/>
        </a:accent1>
        <a:accent2>
          <a:srgbClr val="33CCCC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2DB9B9"/>
        </a:accent6>
        <a:hlink>
          <a:srgbClr val="99FF3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4">
        <a:dk1>
          <a:srgbClr val="993300"/>
        </a:dk1>
        <a:lt1>
          <a:srgbClr val="FFFFFF"/>
        </a:lt1>
        <a:dk2>
          <a:srgbClr val="431A01"/>
        </a:dk2>
        <a:lt2>
          <a:srgbClr val="FFFFFF"/>
        </a:lt2>
        <a:accent1>
          <a:srgbClr val="FFCC00"/>
        </a:accent1>
        <a:accent2>
          <a:srgbClr val="FF9966"/>
        </a:accent2>
        <a:accent3>
          <a:srgbClr val="B0ABAA"/>
        </a:accent3>
        <a:accent4>
          <a:srgbClr val="DADADA"/>
        </a:accent4>
        <a:accent5>
          <a:srgbClr val="FFE2AA"/>
        </a:accent5>
        <a:accent6>
          <a:srgbClr val="E78A5C"/>
        </a:accent6>
        <a:hlink>
          <a:srgbClr val="FF66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5">
        <a:dk1>
          <a:srgbClr val="75878B"/>
        </a:dk1>
        <a:lt1>
          <a:srgbClr val="FFFFFF"/>
        </a:lt1>
        <a:dk2>
          <a:srgbClr val="260000"/>
        </a:dk2>
        <a:lt2>
          <a:srgbClr val="FFFFFF"/>
        </a:lt2>
        <a:accent1>
          <a:srgbClr val="0099CC"/>
        </a:accent1>
        <a:accent2>
          <a:srgbClr val="FF3300"/>
        </a:accent2>
        <a:accent3>
          <a:srgbClr val="ACAAAA"/>
        </a:accent3>
        <a:accent4>
          <a:srgbClr val="DADADA"/>
        </a:accent4>
        <a:accent5>
          <a:srgbClr val="AACAE2"/>
        </a:accent5>
        <a:accent6>
          <a:srgbClr val="E72D00"/>
        </a:accent6>
        <a:hlink>
          <a:srgbClr val="FFCC00"/>
        </a:hlink>
        <a:folHlink>
          <a:srgbClr val="CC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6">
        <a:dk1>
          <a:srgbClr val="666699"/>
        </a:dk1>
        <a:lt1>
          <a:srgbClr val="FFFFFF"/>
        </a:lt1>
        <a:dk2>
          <a:srgbClr val="000000"/>
        </a:dk2>
        <a:lt2>
          <a:srgbClr val="FFFFFF"/>
        </a:lt2>
        <a:accent1>
          <a:srgbClr val="9966FF"/>
        </a:accent1>
        <a:accent2>
          <a:srgbClr val="99CCFF"/>
        </a:accent2>
        <a:accent3>
          <a:srgbClr val="AAAAAA"/>
        </a:accent3>
        <a:accent4>
          <a:srgbClr val="DADADA"/>
        </a:accent4>
        <a:accent5>
          <a:srgbClr val="CAB8FF"/>
        </a:accent5>
        <a:accent6>
          <a:srgbClr val="8AB9E7"/>
        </a:accent6>
        <a:hlink>
          <a:srgbClr val="FFFFCC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7">
        <a:dk1>
          <a:srgbClr val="666699"/>
        </a:dk1>
        <a:lt1>
          <a:srgbClr val="FFFFFF"/>
        </a:lt1>
        <a:dk2>
          <a:srgbClr val="2A2A40"/>
        </a:dk2>
        <a:lt2>
          <a:srgbClr val="FFFFFF"/>
        </a:lt2>
        <a:accent1>
          <a:srgbClr val="006699"/>
        </a:accent1>
        <a:accent2>
          <a:srgbClr val="CC9900"/>
        </a:accent2>
        <a:accent3>
          <a:srgbClr val="ACACAF"/>
        </a:accent3>
        <a:accent4>
          <a:srgbClr val="DADADA"/>
        </a:accent4>
        <a:accent5>
          <a:srgbClr val="AAB8CA"/>
        </a:accent5>
        <a:accent6>
          <a:srgbClr val="B98A00"/>
        </a:accent6>
        <a:hlink>
          <a:srgbClr val="CC6600"/>
        </a:hlink>
        <a:folHlink>
          <a:srgbClr val="6C94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8">
        <a:dk1>
          <a:srgbClr val="BECBD8"/>
        </a:dk1>
        <a:lt1>
          <a:srgbClr val="FFFFFF"/>
        </a:lt1>
        <a:dk2>
          <a:srgbClr val="2B335B"/>
        </a:dk2>
        <a:lt2>
          <a:srgbClr val="FFFFFF"/>
        </a:lt2>
        <a:accent1>
          <a:srgbClr val="0099CC"/>
        </a:accent1>
        <a:accent2>
          <a:srgbClr val="B5DBE3"/>
        </a:accent2>
        <a:accent3>
          <a:srgbClr val="ACADB5"/>
        </a:accent3>
        <a:accent4>
          <a:srgbClr val="DADADA"/>
        </a:accent4>
        <a:accent5>
          <a:srgbClr val="AACAE2"/>
        </a:accent5>
        <a:accent6>
          <a:srgbClr val="A4C6CE"/>
        </a:accent6>
        <a:hlink>
          <a:srgbClr val="FFCC00"/>
        </a:hlink>
        <a:folHlink>
          <a:srgbClr val="586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9">
        <a:dk1>
          <a:srgbClr val="3333FF"/>
        </a:dk1>
        <a:lt1>
          <a:srgbClr val="FFFFFF"/>
        </a:lt1>
        <a:dk2>
          <a:srgbClr val="000099"/>
        </a:dk2>
        <a:lt2>
          <a:srgbClr val="FFFFFF"/>
        </a:lt2>
        <a:accent1>
          <a:srgbClr val="339966"/>
        </a:accent1>
        <a:accent2>
          <a:srgbClr val="9999FF"/>
        </a:accent2>
        <a:accent3>
          <a:srgbClr val="AAAACA"/>
        </a:accent3>
        <a:accent4>
          <a:srgbClr val="DADADA"/>
        </a:accent4>
        <a:accent5>
          <a:srgbClr val="ADCAB8"/>
        </a:accent5>
        <a:accent6>
          <a:srgbClr val="8A8AE7"/>
        </a:accent6>
        <a:hlink>
          <a:srgbClr val="FFFF99"/>
        </a:hlink>
        <a:folHlink>
          <a:srgbClr val="17A0D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10">
        <a:dk1>
          <a:srgbClr val="808000"/>
        </a:dk1>
        <a:lt1>
          <a:srgbClr val="FFFFFF"/>
        </a:lt1>
        <a:dk2>
          <a:srgbClr val="354418"/>
        </a:dk2>
        <a:lt2>
          <a:srgbClr val="FFFFFF"/>
        </a:lt2>
        <a:accent1>
          <a:srgbClr val="60897C"/>
        </a:accent1>
        <a:accent2>
          <a:srgbClr val="99CC00"/>
        </a:accent2>
        <a:accent3>
          <a:srgbClr val="AEB0AB"/>
        </a:accent3>
        <a:accent4>
          <a:srgbClr val="DADADA"/>
        </a:accent4>
        <a:accent5>
          <a:srgbClr val="B6C4BF"/>
        </a:accent5>
        <a:accent6>
          <a:srgbClr val="8AB900"/>
        </a:accent6>
        <a:hlink>
          <a:srgbClr val="CCCC00"/>
        </a:hlink>
        <a:folHlink>
          <a:srgbClr val="66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Radial</Template>
  <TotalTime>336</TotalTime>
  <Words>771</Words>
  <Application>Microsoft Office PowerPoint</Application>
  <PresentationFormat>Presentación en pantalla (4:3)</PresentationFormat>
  <Paragraphs>121</Paragraphs>
  <Slides>11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11</vt:i4>
      </vt:variant>
    </vt:vector>
  </HeadingPairs>
  <TitlesOfParts>
    <vt:vector size="18" baseType="lpstr">
      <vt:lpstr>Arial</vt:lpstr>
      <vt:lpstr>Times New Roman</vt:lpstr>
      <vt:lpstr>Wingdings</vt:lpstr>
      <vt:lpstr>Arial Black</vt:lpstr>
      <vt:lpstr>Radial</vt:lpstr>
      <vt:lpstr>AutoCAD Drawing</vt:lpstr>
      <vt:lpstr>Microsoft Editor de ecuaciones 3.0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</vt:vector>
  </TitlesOfParts>
  <Company>MarJar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María José</dc:creator>
  <cp:lastModifiedBy>Administrador</cp:lastModifiedBy>
  <cp:revision>14</cp:revision>
  <dcterms:created xsi:type="dcterms:W3CDTF">2007-04-19T02:56:10Z</dcterms:created>
  <dcterms:modified xsi:type="dcterms:W3CDTF">2009-07-20T20:01:45Z</dcterms:modified>
</cp:coreProperties>
</file>