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0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990033"/>
    <a:srgbClr val="00FFCC"/>
    <a:srgbClr val="00CC99"/>
    <a:srgbClr val="CC6600"/>
    <a:srgbClr val="008080"/>
    <a:srgbClr val="66FFCC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11" autoAdjust="0"/>
  </p:normalViewPr>
  <p:slideViewPr>
    <p:cSldViewPr>
      <p:cViewPr>
        <p:scale>
          <a:sx n="65" d="100"/>
          <a:sy n="65" d="100"/>
        </p:scale>
        <p:origin x="-48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png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png"/><Relationship Id="rId4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52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3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531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531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531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531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1489FC-5C78-463D-9FBC-4035FF5CCB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03932-995B-48B5-9C10-748C8D6D81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4010A-EAA9-49C9-9951-95E1E2DA05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09FFC-A589-4801-ACC1-EFD8C390E5A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2120E-F515-4EF9-B56B-F8DF7E40DE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ABDE1-7D65-447A-884B-FE04D89C93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B3F29-93D5-4FC7-B2DE-6F7C616E75B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81045-44E9-4F1D-BCC6-EFE305CA716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AF61F-B8C6-4DA0-AAD9-7DEED84CBC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8F849-DC1B-44A7-861F-A9F63479FE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3D302-6120-4202-B28B-1A056731B90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427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28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429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429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5429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5429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E74D18F-C25F-4279-8880-93C04C2D80C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42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hyperlink" Target="Francobordo.exe" TargetMode="External"/><Relationship Id="rId9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692150"/>
            <a:ext cx="7543800" cy="1143000"/>
          </a:xfrm>
        </p:spPr>
        <p:txBody>
          <a:bodyPr/>
          <a:lstStyle/>
          <a:p>
            <a:r>
              <a:rPr lang="es-MX" sz="2400" dirty="0">
                <a:solidFill>
                  <a:srgbClr val="041240"/>
                </a:solidFill>
              </a:rPr>
              <a:t>Estimación Probabilística del Francobordo de una Embarcación Menor Oceánica</a:t>
            </a:r>
            <a:endParaRPr lang="es-ES" sz="2400" dirty="0">
              <a:solidFill>
                <a:srgbClr val="04124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692275" y="2060575"/>
            <a:ext cx="5187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>
                <a:solidFill>
                  <a:srgbClr val="041240"/>
                </a:solidFill>
                <a:latin typeface="Arial" charset="0"/>
              </a:rPr>
              <a:t>José R. Marín, Ph.D., </a:t>
            </a:r>
          </a:p>
          <a:p>
            <a:pPr algn="ctr"/>
            <a:r>
              <a:rPr lang="es-MX">
                <a:solidFill>
                  <a:srgbClr val="041240"/>
                </a:solidFill>
                <a:latin typeface="Arial" charset="0"/>
              </a:rPr>
              <a:t>Profesor, Fac. Ing. Marìtima CC. del Mar, ESPOL</a:t>
            </a:r>
          </a:p>
          <a:p>
            <a:pPr algn="ctr"/>
            <a:r>
              <a:rPr lang="es-MX">
                <a:solidFill>
                  <a:srgbClr val="041240"/>
                </a:solidFill>
                <a:latin typeface="Arial" charset="0"/>
              </a:rPr>
              <a:t>Guayaquil, Ecuador</a:t>
            </a:r>
            <a:endParaRPr lang="es-ES">
              <a:solidFill>
                <a:srgbClr val="041240"/>
              </a:solidFill>
              <a:latin typeface="Arial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979613" y="3500438"/>
            <a:ext cx="47180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>
                <a:solidFill>
                  <a:srgbClr val="990033"/>
                </a:solidFill>
                <a:latin typeface="Arial" charset="0"/>
              </a:rPr>
              <a:t>1.- Movimientos y Convención de Signos</a:t>
            </a:r>
          </a:p>
          <a:p>
            <a:r>
              <a:rPr lang="es-MX">
                <a:solidFill>
                  <a:srgbClr val="990033"/>
                </a:solidFill>
                <a:latin typeface="Arial" charset="0"/>
              </a:rPr>
              <a:t>2.- Ecuaciones de movimiento Plano Vertical</a:t>
            </a:r>
          </a:p>
          <a:p>
            <a:r>
              <a:rPr lang="es-MX">
                <a:solidFill>
                  <a:srgbClr val="990033"/>
                </a:solidFill>
                <a:latin typeface="Arial" charset="0"/>
              </a:rPr>
              <a:t>3.- Respuesta a Olas Regulares</a:t>
            </a:r>
          </a:p>
          <a:p>
            <a:r>
              <a:rPr lang="es-MX">
                <a:solidFill>
                  <a:srgbClr val="990033"/>
                </a:solidFill>
                <a:latin typeface="Arial" charset="0"/>
              </a:rPr>
              <a:t>4.- Respuesta a Mar Irregular</a:t>
            </a:r>
          </a:p>
          <a:p>
            <a:r>
              <a:rPr lang="es-MX">
                <a:solidFill>
                  <a:srgbClr val="990033"/>
                </a:solidFill>
                <a:latin typeface="Arial" charset="0"/>
              </a:rPr>
              <a:t>5.- Francobordo requerido</a:t>
            </a:r>
          </a:p>
          <a:p>
            <a:r>
              <a:rPr lang="es-MX">
                <a:solidFill>
                  <a:srgbClr val="990033"/>
                </a:solidFill>
                <a:latin typeface="Arial" charset="0"/>
              </a:rPr>
              <a:t>6.- Visualización de Resultados</a:t>
            </a:r>
            <a:endParaRPr lang="es-ES">
              <a:solidFill>
                <a:srgbClr val="99003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1. Movimientos y Convención de Signos</a:t>
            </a:r>
            <a:endParaRPr lang="es-ES" sz="2400">
              <a:solidFill>
                <a:srgbClr val="041240"/>
              </a:solidFill>
            </a:endParaRPr>
          </a:p>
        </p:txBody>
      </p:sp>
      <p:pic>
        <p:nvPicPr>
          <p:cNvPr id="22543" name="Picture 10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981075"/>
            <a:ext cx="3600450" cy="2563813"/>
          </a:xfrm>
          <a:prstGeom prst="rect">
            <a:avLst/>
          </a:prstGeom>
          <a:noFill/>
        </p:spPr>
      </p:pic>
      <p:grpSp>
        <p:nvGrpSpPr>
          <p:cNvPr id="22557" name="Group 1053"/>
          <p:cNvGrpSpPr>
            <a:grpSpLocks/>
          </p:cNvGrpSpPr>
          <p:nvPr/>
        </p:nvGrpSpPr>
        <p:grpSpPr bwMode="auto">
          <a:xfrm>
            <a:off x="684213" y="3789363"/>
            <a:ext cx="3671887" cy="2490787"/>
            <a:chOff x="431" y="2387"/>
            <a:chExt cx="2313" cy="1569"/>
          </a:xfrm>
        </p:grpSpPr>
        <p:graphicFrame>
          <p:nvGraphicFramePr>
            <p:cNvPr id="22545" name="Object 1041"/>
            <p:cNvGraphicFramePr>
              <a:graphicFrameLocks noChangeAspect="1"/>
            </p:cNvGraphicFramePr>
            <p:nvPr/>
          </p:nvGraphicFramePr>
          <p:xfrm>
            <a:off x="458" y="2589"/>
            <a:ext cx="2286" cy="1367"/>
          </p:xfrm>
          <a:graphic>
            <a:graphicData uri="http://schemas.openxmlformats.org/presentationml/2006/ole">
              <p:oleObj spid="_x0000_s22545" r:id="rId4" imgW="8181975" imgH="4867275" progId="AutoCAD.Drawing.15">
                <p:embed/>
              </p:oleObj>
            </a:graphicData>
          </a:graphic>
        </p:graphicFrame>
        <p:sp>
          <p:nvSpPr>
            <p:cNvPr id="22546" name="Text Box 1042"/>
            <p:cNvSpPr txBox="1">
              <a:spLocks noChangeArrowheads="1"/>
            </p:cNvSpPr>
            <p:nvPr/>
          </p:nvSpPr>
          <p:spPr bwMode="auto">
            <a:xfrm>
              <a:off x="431" y="2387"/>
              <a:ext cx="207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600">
                  <a:solidFill>
                    <a:srgbClr val="041240"/>
                  </a:solidFill>
                  <a:latin typeface="Arial" charset="0"/>
                </a:rPr>
                <a:t>Buque respecto de un tren de olas</a:t>
              </a:r>
              <a:endParaRPr lang="es-ES" sz="1600">
                <a:solidFill>
                  <a:srgbClr val="041240"/>
                </a:solidFill>
                <a:latin typeface="Arial" charset="0"/>
              </a:endParaRPr>
            </a:p>
          </p:txBody>
        </p:sp>
      </p:grpSp>
      <p:grpSp>
        <p:nvGrpSpPr>
          <p:cNvPr id="22556" name="Group 1052"/>
          <p:cNvGrpSpPr>
            <a:grpSpLocks noChangeAspect="1"/>
          </p:cNvGrpSpPr>
          <p:nvPr/>
        </p:nvGrpSpPr>
        <p:grpSpPr bwMode="auto">
          <a:xfrm>
            <a:off x="4716463" y="4508500"/>
            <a:ext cx="3616325" cy="827088"/>
            <a:chOff x="2744" y="2840"/>
            <a:chExt cx="2805" cy="642"/>
          </a:xfrm>
        </p:grpSpPr>
        <p:graphicFrame>
          <p:nvGraphicFramePr>
            <p:cNvPr id="22552" name="Object 1048"/>
            <p:cNvGraphicFramePr>
              <a:graphicFrameLocks noChangeAspect="1"/>
            </p:cNvGraphicFramePr>
            <p:nvPr/>
          </p:nvGraphicFramePr>
          <p:xfrm>
            <a:off x="3424" y="2840"/>
            <a:ext cx="1293" cy="232"/>
          </p:xfrm>
          <a:graphic>
            <a:graphicData uri="http://schemas.openxmlformats.org/presentationml/2006/ole">
              <p:oleObj spid="_x0000_s22552" name="Ecuación" r:id="rId5" imgW="1269720" imgH="228600" progId="Equation.3">
                <p:embed/>
              </p:oleObj>
            </a:graphicData>
          </a:graphic>
        </p:graphicFrame>
        <p:graphicFrame>
          <p:nvGraphicFramePr>
            <p:cNvPr id="22553" name="Object 1049"/>
            <p:cNvGraphicFramePr>
              <a:graphicFrameLocks noChangeAspect="1"/>
            </p:cNvGraphicFramePr>
            <p:nvPr/>
          </p:nvGraphicFramePr>
          <p:xfrm>
            <a:off x="2744" y="3249"/>
            <a:ext cx="2805" cy="233"/>
          </p:xfrm>
          <a:graphic>
            <a:graphicData uri="http://schemas.openxmlformats.org/presentationml/2006/ole">
              <p:oleObj spid="_x0000_s22553" name="Ecuación" r:id="rId6" imgW="274320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699135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2. Ecuaciones de Movimiento (Plano Vertical)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314700" y="2576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31470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938588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938588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3405188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405188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3319463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1630363" y="2368550"/>
          <a:ext cx="4264025" cy="981075"/>
        </p:xfrm>
        <a:graphic>
          <a:graphicData uri="http://schemas.openxmlformats.org/presentationml/2006/ole">
            <p:oleObj spid="_x0000_s24590" name="Ecuación" r:id="rId3" imgW="2628720" imgH="609480" progId="Equation.3">
              <p:embed/>
            </p:oleObj>
          </a:graphicData>
        </a:graphic>
      </p:graphicFrame>
      <p:grpSp>
        <p:nvGrpSpPr>
          <p:cNvPr id="24598" name="Group 22"/>
          <p:cNvGrpSpPr>
            <a:grpSpLocks/>
          </p:cNvGrpSpPr>
          <p:nvPr/>
        </p:nvGrpSpPr>
        <p:grpSpPr bwMode="auto">
          <a:xfrm>
            <a:off x="1447800" y="4068763"/>
            <a:ext cx="4240213" cy="917575"/>
            <a:chOff x="912" y="2563"/>
            <a:chExt cx="2671" cy="578"/>
          </a:xfrm>
        </p:grpSpPr>
        <p:graphicFrame>
          <p:nvGraphicFramePr>
            <p:cNvPr id="24593" name="Object 17"/>
            <p:cNvGraphicFramePr>
              <a:graphicFrameLocks noChangeAspect="1"/>
            </p:cNvGraphicFramePr>
            <p:nvPr/>
          </p:nvGraphicFramePr>
          <p:xfrm>
            <a:off x="1767" y="2563"/>
            <a:ext cx="1798" cy="194"/>
          </p:xfrm>
          <a:graphic>
            <a:graphicData uri="http://schemas.openxmlformats.org/presentationml/2006/ole">
              <p:oleObj spid="_x0000_s24593" name="Ecuación" r:id="rId4" imgW="1765080" imgH="190440" progId="Equation.3">
                <p:embed/>
              </p:oleObj>
            </a:graphicData>
          </a:graphic>
        </p:graphicFrame>
        <p:graphicFrame>
          <p:nvGraphicFramePr>
            <p:cNvPr id="24592" name="Object 16"/>
            <p:cNvGraphicFramePr>
              <a:graphicFrameLocks noChangeAspect="1"/>
            </p:cNvGraphicFramePr>
            <p:nvPr/>
          </p:nvGraphicFramePr>
          <p:xfrm>
            <a:off x="1778" y="2947"/>
            <a:ext cx="1805" cy="194"/>
          </p:xfrm>
          <a:graphic>
            <a:graphicData uri="http://schemas.openxmlformats.org/presentationml/2006/ole">
              <p:oleObj spid="_x0000_s24592" name="Ecuación" r:id="rId5" imgW="1765080" imgH="190440" progId="Equation.3">
                <p:embed/>
              </p:oleObj>
            </a:graphicData>
          </a:graphic>
        </p:graphicFrame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912" y="2688"/>
              <a:ext cx="8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>
                  <a:solidFill>
                    <a:srgbClr val="041240"/>
                  </a:solidFill>
                  <a:latin typeface="Arial" charset="0"/>
                </a:rPr>
                <a:t>Solución:</a:t>
              </a:r>
              <a:r>
                <a:rPr lang="es-MX" sz="2400">
                  <a:latin typeface="Times New Roman" pitchFamily="18" charset="0"/>
                </a:rPr>
                <a:t>  </a:t>
              </a:r>
              <a:endParaRPr lang="es-ES" sz="2400">
                <a:latin typeface="Times New Roman" pitchFamily="18" charset="0"/>
              </a:endParaRPr>
            </a:p>
          </p:txBody>
        </p:sp>
      </p:grpSp>
      <p:graphicFrame>
        <p:nvGraphicFramePr>
          <p:cNvPr id="24597" name="Object 21"/>
          <p:cNvGraphicFramePr>
            <a:graphicFrameLocks noChangeAspect="1"/>
          </p:cNvGraphicFramePr>
          <p:nvPr/>
        </p:nvGraphicFramePr>
        <p:xfrm>
          <a:off x="1382713" y="1422400"/>
          <a:ext cx="5438775" cy="592138"/>
        </p:xfrm>
        <a:graphic>
          <a:graphicData uri="http://schemas.openxmlformats.org/presentationml/2006/ole">
            <p:oleObj spid="_x0000_s24597" name="Ecuación" r:id="rId6" imgW="335268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3. … Respuesta a Olas Regulares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314700" y="2576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31470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938588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938588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05188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405188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319463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2033588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6645" name="Group 21"/>
          <p:cNvGrpSpPr>
            <a:grpSpLocks/>
          </p:cNvGrpSpPr>
          <p:nvPr/>
        </p:nvGrpSpPr>
        <p:grpSpPr bwMode="auto">
          <a:xfrm>
            <a:off x="1042988" y="1268413"/>
            <a:ext cx="6265862" cy="4895850"/>
            <a:chOff x="703" y="890"/>
            <a:chExt cx="3991" cy="3230"/>
          </a:xfrm>
        </p:grpSpPr>
        <p:graphicFrame>
          <p:nvGraphicFramePr>
            <p:cNvPr id="26641" name="Object 17"/>
            <p:cNvGraphicFramePr>
              <a:graphicFrameLocks noChangeAspect="1"/>
            </p:cNvGraphicFramePr>
            <p:nvPr/>
          </p:nvGraphicFramePr>
          <p:xfrm>
            <a:off x="703" y="2563"/>
            <a:ext cx="3991" cy="1557"/>
          </p:xfrm>
          <a:graphic>
            <a:graphicData uri="http://schemas.openxmlformats.org/presentationml/2006/ole">
              <p:oleObj spid="_x0000_s26641" r:id="rId3" imgW="8181975" imgH="4867275" progId="AutoCAD.Drawing.15">
                <p:embed/>
              </p:oleObj>
            </a:graphicData>
          </a:graphic>
        </p:graphicFrame>
        <p:graphicFrame>
          <p:nvGraphicFramePr>
            <p:cNvPr id="26639" name="Object 15"/>
            <p:cNvGraphicFramePr>
              <a:graphicFrameLocks noChangeAspect="1"/>
            </p:cNvGraphicFramePr>
            <p:nvPr/>
          </p:nvGraphicFramePr>
          <p:xfrm>
            <a:off x="748" y="1249"/>
            <a:ext cx="3856" cy="1153"/>
          </p:xfrm>
          <a:graphic>
            <a:graphicData uri="http://schemas.openxmlformats.org/presentationml/2006/ole">
              <p:oleObj spid="_x0000_s26639" r:id="rId4" imgW="8096250" imgH="4238625" progId="AutoCAD.Drawing.15">
                <p:embed/>
              </p:oleObj>
            </a:graphicData>
          </a:graphic>
        </p:graphicFrame>
        <p:sp>
          <p:nvSpPr>
            <p:cNvPr id="26643" name="Text Box 19"/>
            <p:cNvSpPr txBox="1">
              <a:spLocks noChangeArrowheads="1"/>
            </p:cNvSpPr>
            <p:nvPr/>
          </p:nvSpPr>
          <p:spPr bwMode="auto">
            <a:xfrm>
              <a:off x="793" y="890"/>
              <a:ext cx="3737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MX">
                  <a:solidFill>
                    <a:srgbClr val="990033"/>
                  </a:solidFill>
                  <a:latin typeface="Arial" charset="0"/>
                </a:rPr>
                <a:t>L</a:t>
              </a:r>
              <a:r>
                <a:rPr lang="es-MX" baseline="-25000">
                  <a:solidFill>
                    <a:srgbClr val="990033"/>
                  </a:solidFill>
                  <a:latin typeface="Arial" charset="0"/>
                </a:rPr>
                <a:t>pp</a:t>
              </a:r>
              <a:r>
                <a:rPr lang="es-MX">
                  <a:solidFill>
                    <a:srgbClr val="990033"/>
                  </a:solidFill>
                  <a:latin typeface="Arial" charset="0"/>
                </a:rPr>
                <a:t>: 28.8 m    B: 8.0 m   D: 3.40 m  T: 2.37 m   C</a:t>
              </a:r>
              <a:r>
                <a:rPr lang="es-MX" baseline="-25000">
                  <a:solidFill>
                    <a:srgbClr val="990033"/>
                  </a:solidFill>
                  <a:latin typeface="Arial" charset="0"/>
                </a:rPr>
                <a:t>B</a:t>
              </a:r>
              <a:r>
                <a:rPr lang="es-MX">
                  <a:solidFill>
                    <a:srgbClr val="990033"/>
                  </a:solidFill>
                  <a:latin typeface="Arial" charset="0"/>
                </a:rPr>
                <a:t>: 0.50</a:t>
              </a:r>
            </a:p>
            <a:p>
              <a:endParaRPr lang="es-ES">
                <a:solidFill>
                  <a:srgbClr val="CC66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3. ... Respuesta a Olas Regulares:</a:t>
            </a:r>
            <a:r>
              <a:rPr lang="es-MX" sz="3400">
                <a:solidFill>
                  <a:srgbClr val="041240"/>
                </a:solidFill>
              </a:rPr>
              <a:t> </a:t>
            </a:r>
            <a:endParaRPr lang="es-ES" sz="2500">
              <a:solidFill>
                <a:srgbClr val="041240"/>
              </a:solidFill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776413" y="2509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900113" y="981075"/>
          <a:ext cx="6192837" cy="2087563"/>
        </p:xfrm>
        <a:graphic>
          <a:graphicData uri="http://schemas.openxmlformats.org/presentationml/2006/ole">
            <p:oleObj spid="_x0000_s28680" name="Drawing" r:id="rId3" imgW="8782200" imgH="5219640" progId="AutoCAD.Drawing.15">
              <p:embed/>
            </p:oleObj>
          </a:graphicData>
        </a:graphic>
      </p:graphicFrame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4716463" y="3500438"/>
          <a:ext cx="2592387" cy="2109787"/>
        </p:xfrm>
        <a:graphic>
          <a:graphicData uri="http://schemas.openxmlformats.org/presentationml/2006/ole">
            <p:oleObj spid="_x0000_s28685" name="Imagen de mapa de bits" r:id="rId4" imgW="3219899" imgH="2619048" progId="Paint.Picture">
              <p:embed/>
            </p:oleObj>
          </a:graphicData>
        </a:graphic>
      </p:graphicFrame>
      <p:grpSp>
        <p:nvGrpSpPr>
          <p:cNvPr id="28690" name="Group 18"/>
          <p:cNvGrpSpPr>
            <a:grpSpLocks/>
          </p:cNvGrpSpPr>
          <p:nvPr/>
        </p:nvGrpSpPr>
        <p:grpSpPr bwMode="auto">
          <a:xfrm>
            <a:off x="250825" y="3454400"/>
            <a:ext cx="4176713" cy="2392363"/>
            <a:chOff x="158" y="2176"/>
            <a:chExt cx="2631" cy="1507"/>
          </a:xfrm>
        </p:grpSpPr>
        <p:sp>
          <p:nvSpPr>
            <p:cNvPr id="28687" name="Text Box 15"/>
            <p:cNvSpPr txBox="1">
              <a:spLocks noChangeArrowheads="1"/>
            </p:cNvSpPr>
            <p:nvPr/>
          </p:nvSpPr>
          <p:spPr bwMode="auto">
            <a:xfrm>
              <a:off x="612" y="3491"/>
              <a:ext cx="16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400">
                  <a:solidFill>
                    <a:srgbClr val="990033"/>
                  </a:solidFill>
                  <a:latin typeface="Arial" charset="0"/>
                </a:rPr>
                <a:t>Programa SCORES, Raff, 1972</a:t>
              </a:r>
              <a:endParaRPr lang="es-ES" sz="1400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431" y="2176"/>
              <a:ext cx="20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400">
                  <a:solidFill>
                    <a:srgbClr val="990033"/>
                  </a:solidFill>
                  <a:latin typeface="Arial" charset="0"/>
                </a:rPr>
                <a:t>Olas de Proa, Amplitud de ola: 1 metro</a:t>
              </a:r>
            </a:p>
          </p:txBody>
        </p:sp>
        <p:graphicFrame>
          <p:nvGraphicFramePr>
            <p:cNvPr id="28689" name="Object 17"/>
            <p:cNvGraphicFramePr>
              <a:graphicFrameLocks noChangeAspect="1"/>
            </p:cNvGraphicFramePr>
            <p:nvPr/>
          </p:nvGraphicFramePr>
          <p:xfrm>
            <a:off x="158" y="2478"/>
            <a:ext cx="2631" cy="870"/>
          </p:xfrm>
          <a:graphic>
            <a:graphicData uri="http://schemas.openxmlformats.org/presentationml/2006/ole">
              <p:oleObj spid="_x0000_s28689" name="Imagen de mapa de bits" r:id="rId5" imgW="6542857" imgH="2685714" progId="Paint.Picture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4. Respuesta a Mar Irregular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84213" y="2349500"/>
            <a:ext cx="68405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600">
                <a:solidFill>
                  <a:srgbClr val="041240"/>
                </a:solidFill>
                <a:latin typeface="Arial" charset="0"/>
              </a:rPr>
              <a:t>Respuesta: Amplitud del Movimiento de la Proa </a:t>
            </a:r>
          </a:p>
          <a:p>
            <a:r>
              <a:rPr lang="es-MX" sz="1600">
                <a:solidFill>
                  <a:srgbClr val="041240"/>
                </a:solidFill>
                <a:latin typeface="Arial" charset="0"/>
              </a:rPr>
              <a:t>                   respecto de la superficie de la ola</a:t>
            </a:r>
            <a:endParaRPr lang="es-ES" sz="1600">
              <a:solidFill>
                <a:srgbClr val="041240"/>
              </a:solidFill>
              <a:latin typeface="Arial" charset="0"/>
            </a:endParaRPr>
          </a:p>
        </p:txBody>
      </p:sp>
      <p:grpSp>
        <p:nvGrpSpPr>
          <p:cNvPr id="30746" name="Group 26"/>
          <p:cNvGrpSpPr>
            <a:grpSpLocks/>
          </p:cNvGrpSpPr>
          <p:nvPr/>
        </p:nvGrpSpPr>
        <p:grpSpPr bwMode="auto">
          <a:xfrm>
            <a:off x="685800" y="3382963"/>
            <a:ext cx="4821238" cy="442912"/>
            <a:chOff x="432" y="2131"/>
            <a:chExt cx="3037" cy="279"/>
          </a:xfrm>
        </p:grpSpPr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432" y="2189"/>
              <a:ext cx="1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600">
                  <a:solidFill>
                    <a:srgbClr val="041240"/>
                  </a:solidFill>
                  <a:latin typeface="Arial" charset="0"/>
                </a:rPr>
                <a:t>Espectro de Respuesta:</a:t>
              </a:r>
              <a:endParaRPr lang="es-ES" sz="1600">
                <a:solidFill>
                  <a:srgbClr val="041240"/>
                </a:solidFill>
                <a:latin typeface="Arial" charset="0"/>
              </a:endParaRPr>
            </a:p>
          </p:txBody>
        </p:sp>
        <p:graphicFrame>
          <p:nvGraphicFramePr>
            <p:cNvPr id="30729" name="Object 9"/>
            <p:cNvGraphicFramePr>
              <a:graphicFrameLocks noChangeAspect="1"/>
            </p:cNvGraphicFramePr>
            <p:nvPr/>
          </p:nvGraphicFramePr>
          <p:xfrm>
            <a:off x="2147" y="2131"/>
            <a:ext cx="1322" cy="279"/>
          </p:xfrm>
          <a:graphic>
            <a:graphicData uri="http://schemas.openxmlformats.org/presentationml/2006/ole">
              <p:oleObj spid="_x0000_s30729" name="Ecuación" r:id="rId3" imgW="1307880" imgH="279360" progId="Equation.3">
                <p:embed/>
              </p:oleObj>
            </a:graphicData>
          </a:graphic>
        </p:graphicFrame>
      </p:grp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335280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0745" name="Group 25"/>
          <p:cNvGrpSpPr>
            <a:grpSpLocks/>
          </p:cNvGrpSpPr>
          <p:nvPr/>
        </p:nvGrpSpPr>
        <p:grpSpPr bwMode="auto">
          <a:xfrm>
            <a:off x="685800" y="4572000"/>
            <a:ext cx="5883275" cy="1325563"/>
            <a:chOff x="432" y="2880"/>
            <a:chExt cx="3706" cy="835"/>
          </a:xfrm>
        </p:grpSpPr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432" y="2880"/>
              <a:ext cx="32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600">
                  <a:solidFill>
                    <a:srgbClr val="041240"/>
                  </a:solidFill>
                  <a:latin typeface="Arial" charset="0"/>
                </a:rPr>
                <a:t>Densidad probabilística para màximos de la respuesta:</a:t>
              </a:r>
              <a:r>
                <a:rPr lang="es-MX" sz="2000">
                  <a:latin typeface="Times New Roman" pitchFamily="18" charset="0"/>
                </a:rPr>
                <a:t> </a:t>
              </a:r>
              <a:endParaRPr lang="es-ES" sz="2000">
                <a:latin typeface="Times New Roman" pitchFamily="18" charset="0"/>
              </a:endParaRPr>
            </a:p>
          </p:txBody>
        </p:sp>
        <p:graphicFrame>
          <p:nvGraphicFramePr>
            <p:cNvPr id="30737" name="Object 17"/>
            <p:cNvGraphicFramePr>
              <a:graphicFrameLocks noChangeAspect="1"/>
            </p:cNvGraphicFramePr>
            <p:nvPr/>
          </p:nvGraphicFramePr>
          <p:xfrm>
            <a:off x="1074" y="3167"/>
            <a:ext cx="3064" cy="548"/>
          </p:xfrm>
          <a:graphic>
            <a:graphicData uri="http://schemas.openxmlformats.org/presentationml/2006/ole">
              <p:oleObj spid="_x0000_s30737" name="Ecuación" r:id="rId4" imgW="3619440" imgH="647640" progId="Equation.3">
                <p:embed/>
              </p:oleObj>
            </a:graphicData>
          </a:graphic>
        </p:graphicFrame>
      </p:grpSp>
      <p:grpSp>
        <p:nvGrpSpPr>
          <p:cNvPr id="30743" name="Group 23"/>
          <p:cNvGrpSpPr>
            <a:grpSpLocks/>
          </p:cNvGrpSpPr>
          <p:nvPr/>
        </p:nvGrpSpPr>
        <p:grpSpPr bwMode="auto">
          <a:xfrm>
            <a:off x="684213" y="1268413"/>
            <a:ext cx="6805612" cy="785812"/>
            <a:chOff x="249" y="771"/>
            <a:chExt cx="4287" cy="495"/>
          </a:xfrm>
        </p:grpSpPr>
        <p:grpSp>
          <p:nvGrpSpPr>
            <p:cNvPr id="30742" name="Group 22"/>
            <p:cNvGrpSpPr>
              <a:grpSpLocks/>
            </p:cNvGrpSpPr>
            <p:nvPr/>
          </p:nvGrpSpPr>
          <p:grpSpPr bwMode="auto">
            <a:xfrm>
              <a:off x="2025" y="771"/>
              <a:ext cx="2511" cy="495"/>
              <a:chOff x="2025" y="771"/>
              <a:chExt cx="2511" cy="495"/>
            </a:xfrm>
          </p:grpSpPr>
          <p:graphicFrame>
            <p:nvGraphicFramePr>
              <p:cNvPr id="30732" name="Object 12"/>
              <p:cNvGraphicFramePr>
                <a:graphicFrameLocks noChangeAspect="1"/>
              </p:cNvGraphicFramePr>
              <p:nvPr/>
            </p:nvGraphicFramePr>
            <p:xfrm>
              <a:off x="2025" y="872"/>
              <a:ext cx="1196" cy="312"/>
            </p:xfrm>
            <a:graphic>
              <a:graphicData uri="http://schemas.openxmlformats.org/presentationml/2006/ole">
                <p:oleObj spid="_x0000_s30732" name="Ecuación" r:id="rId5" imgW="1396800" imgH="368280" progId="Equation.3">
                  <p:embed/>
                </p:oleObj>
              </a:graphicData>
            </a:graphic>
          </p:graphicFrame>
          <p:graphicFrame>
            <p:nvGraphicFramePr>
              <p:cNvPr id="30733" name="Object 13"/>
              <p:cNvGraphicFramePr>
                <a:graphicFrameLocks noChangeAspect="1"/>
              </p:cNvGraphicFramePr>
              <p:nvPr/>
            </p:nvGraphicFramePr>
            <p:xfrm>
              <a:off x="3512" y="771"/>
              <a:ext cx="1024" cy="221"/>
            </p:xfrm>
            <a:graphic>
              <a:graphicData uri="http://schemas.openxmlformats.org/presentationml/2006/ole">
                <p:oleObj spid="_x0000_s30733" name="Ecuación" r:id="rId6" imgW="1104840" imgH="241200" progId="Equation.3">
                  <p:embed/>
                </p:oleObj>
              </a:graphicData>
            </a:graphic>
          </p:graphicFrame>
          <p:graphicFrame>
            <p:nvGraphicFramePr>
              <p:cNvPr id="30735" name="Object 15"/>
              <p:cNvGraphicFramePr>
                <a:graphicFrameLocks noChangeAspect="1"/>
              </p:cNvGraphicFramePr>
              <p:nvPr/>
            </p:nvGraphicFramePr>
            <p:xfrm>
              <a:off x="3609" y="1044"/>
              <a:ext cx="669" cy="222"/>
            </p:xfrm>
            <a:graphic>
              <a:graphicData uri="http://schemas.openxmlformats.org/presentationml/2006/ole">
                <p:oleObj spid="_x0000_s30735" name="Ecuación" r:id="rId7" imgW="685800" imgH="228600" progId="Equation.3">
                  <p:embed/>
                </p:oleObj>
              </a:graphicData>
            </a:graphic>
          </p:graphicFrame>
        </p:grpSp>
        <p:sp>
          <p:nvSpPr>
            <p:cNvPr id="30741" name="Text Box 21"/>
            <p:cNvSpPr txBox="1">
              <a:spLocks noChangeArrowheads="1"/>
            </p:cNvSpPr>
            <p:nvPr/>
          </p:nvSpPr>
          <p:spPr bwMode="auto">
            <a:xfrm>
              <a:off x="249" y="919"/>
              <a:ext cx="14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600">
                  <a:solidFill>
                    <a:srgbClr val="041240"/>
                  </a:solidFill>
                  <a:latin typeface="Arial" charset="0"/>
                </a:rPr>
                <a:t>Espectro de Mar (ITTC)</a:t>
              </a:r>
              <a:endParaRPr lang="es-ES" sz="1600">
                <a:solidFill>
                  <a:srgbClr val="041240"/>
                </a:solidFill>
                <a:latin typeface="Arial" charset="0"/>
              </a:endParaRPr>
            </a:p>
          </p:txBody>
        </p:sp>
      </p:grpSp>
      <p:graphicFrame>
        <p:nvGraphicFramePr>
          <p:cNvPr id="30747" name="Group 27"/>
          <p:cNvGraphicFramePr>
            <a:graphicFrameLocks noGrp="1"/>
          </p:cNvGraphicFramePr>
          <p:nvPr/>
        </p:nvGraphicFramePr>
        <p:xfrm>
          <a:off x="5508625" y="1196975"/>
          <a:ext cx="3384550" cy="914400"/>
        </p:xfrm>
        <a:graphic>
          <a:graphicData uri="http://schemas.openxmlformats.org/drawingml/2006/table">
            <a:tbl>
              <a:tblPr/>
              <a:tblGrid>
                <a:gridCol w="1031875"/>
                <a:gridCol w="1128713"/>
                <a:gridCol w="1223962"/>
              </a:tblGrid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E. Mar 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E. Mar 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</a:t>
                      </a:r>
                      <a:r>
                        <a:rPr kumimoji="0" lang="es-EC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1/3</a:t>
                      </a:r>
                      <a:endParaRPr kumimoji="0" lang="es-ES" sz="14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2.01 m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2.68 m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r>
                        <a:rPr kumimoji="0" lang="es-EC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" sz="14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5.57 seg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6.41 seg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pic>
        <p:nvPicPr>
          <p:cNvPr id="30768" name="Picture 4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1863" y="2349500"/>
            <a:ext cx="2736850" cy="220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0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4. ... Respuesta a Mar Irregular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92430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176713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333750" y="2443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333375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2834" name="Object 66"/>
          <p:cNvGraphicFramePr>
            <a:graphicFrameLocks noChangeAspect="1"/>
          </p:cNvGraphicFramePr>
          <p:nvPr/>
        </p:nvGraphicFramePr>
        <p:xfrm>
          <a:off x="6732588" y="2997200"/>
          <a:ext cx="1485900" cy="774700"/>
        </p:xfrm>
        <a:graphic>
          <a:graphicData uri="http://schemas.openxmlformats.org/presentationml/2006/ole">
            <p:oleObj spid="_x0000_s32834" name="Ecuación" r:id="rId3" imgW="990360" imgH="520560" progId="Equation.3">
              <p:embed/>
            </p:oleObj>
          </a:graphicData>
        </a:graphic>
      </p:graphicFrame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1989138"/>
            <a:ext cx="5040313" cy="317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5. Francobordo Requerido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92430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176713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333750" y="2443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33375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890963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3801" name="Object 9"/>
          <p:cNvGraphicFramePr>
            <a:graphicFrameLocks noChangeAspect="1"/>
          </p:cNvGraphicFramePr>
          <p:nvPr/>
        </p:nvGraphicFramePr>
        <p:xfrm>
          <a:off x="4887913" y="1719263"/>
          <a:ext cx="2339975" cy="463550"/>
        </p:xfrm>
        <a:graphic>
          <a:graphicData uri="http://schemas.openxmlformats.org/presentationml/2006/ole">
            <p:oleObj spid="_x0000_s33801" name="Ecuación" r:id="rId3" imgW="1346040" imgH="266400" progId="Equation.3">
              <p:embed/>
            </p:oleObj>
          </a:graphicData>
        </a:graphic>
      </p:graphicFrame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3986213" y="3138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3811" name="Group 19"/>
          <p:cNvGrpSpPr>
            <a:grpSpLocks/>
          </p:cNvGrpSpPr>
          <p:nvPr/>
        </p:nvGrpSpPr>
        <p:grpSpPr bwMode="auto">
          <a:xfrm>
            <a:off x="900113" y="1219200"/>
            <a:ext cx="4037012" cy="381000"/>
            <a:chOff x="518" y="734"/>
            <a:chExt cx="2543" cy="240"/>
          </a:xfrm>
        </p:grpSpPr>
        <p:sp>
          <p:nvSpPr>
            <p:cNvPr id="33807" name="Text Box 15"/>
            <p:cNvSpPr txBox="1">
              <a:spLocks noChangeArrowheads="1"/>
            </p:cNvSpPr>
            <p:nvPr/>
          </p:nvSpPr>
          <p:spPr bwMode="auto">
            <a:xfrm>
              <a:off x="518" y="743"/>
              <a:ext cx="15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>
                  <a:solidFill>
                    <a:srgbClr val="990033"/>
                  </a:solidFill>
                  <a:latin typeface="Arial" charset="0"/>
                </a:rPr>
                <a:t>Máximos en una hora:</a:t>
              </a:r>
              <a:r>
                <a:rPr lang="es-MX">
                  <a:latin typeface="Arial" charset="0"/>
                </a:rPr>
                <a:t>:</a:t>
              </a:r>
              <a:endParaRPr lang="es-ES">
                <a:latin typeface="Arial" charset="0"/>
              </a:endParaRPr>
            </a:p>
          </p:txBody>
        </p:sp>
        <p:graphicFrame>
          <p:nvGraphicFramePr>
            <p:cNvPr id="33808" name="Object 16"/>
            <p:cNvGraphicFramePr>
              <a:graphicFrameLocks noChangeAspect="1"/>
            </p:cNvGraphicFramePr>
            <p:nvPr/>
          </p:nvGraphicFramePr>
          <p:xfrm>
            <a:off x="2380" y="734"/>
            <a:ext cx="681" cy="222"/>
          </p:xfrm>
          <a:graphic>
            <a:graphicData uri="http://schemas.openxmlformats.org/presentationml/2006/ole">
              <p:oleObj spid="_x0000_s33808" name="Ecuación" r:id="rId4" imgW="622080" imgH="203040" progId="Equation.3">
                <p:embed/>
              </p:oleObj>
            </a:graphicData>
          </a:graphic>
        </p:graphicFrame>
      </p:grp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838200" y="1774825"/>
            <a:ext cx="408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>
                <a:solidFill>
                  <a:srgbClr val="990033"/>
                </a:solidFill>
                <a:latin typeface="Arial" charset="0"/>
              </a:rPr>
              <a:t>Inmersiones de Cubierta en una hora:</a:t>
            </a:r>
            <a:r>
              <a:rPr lang="es-MX">
                <a:latin typeface="Arial" charset="0"/>
              </a:rPr>
              <a:t>:</a:t>
            </a:r>
            <a:endParaRPr lang="es-ES">
              <a:latin typeface="Arial" charset="0"/>
            </a:endParaRPr>
          </a:p>
        </p:txBody>
      </p:sp>
      <p:grpSp>
        <p:nvGrpSpPr>
          <p:cNvPr id="33814" name="Group 22"/>
          <p:cNvGrpSpPr>
            <a:grpSpLocks/>
          </p:cNvGrpSpPr>
          <p:nvPr/>
        </p:nvGrpSpPr>
        <p:grpSpPr bwMode="auto">
          <a:xfrm>
            <a:off x="395288" y="2732088"/>
            <a:ext cx="3600450" cy="2501900"/>
            <a:chOff x="1111" y="1510"/>
            <a:chExt cx="2640" cy="1995"/>
          </a:xfrm>
        </p:grpSpPr>
        <p:graphicFrame>
          <p:nvGraphicFramePr>
            <p:cNvPr id="33803" name="Object 11"/>
            <p:cNvGraphicFramePr>
              <a:graphicFrameLocks noChangeAspect="1"/>
            </p:cNvGraphicFramePr>
            <p:nvPr/>
          </p:nvGraphicFramePr>
          <p:xfrm>
            <a:off x="1111" y="1706"/>
            <a:ext cx="2640" cy="1378"/>
          </p:xfrm>
          <a:graphic>
            <a:graphicData uri="http://schemas.openxmlformats.org/presentationml/2006/ole">
              <p:oleObj spid="_x0000_s33803" name="Imagen de mapa de bits" r:id="rId5" imgW="2809524" imgH="1467055" progId="Paint.Picture">
                <p:embed/>
              </p:oleObj>
            </a:graphicData>
          </a:graphic>
        </p:graphicFrame>
        <p:sp>
          <p:nvSpPr>
            <p:cNvPr id="33810" name="Text Box 18"/>
            <p:cNvSpPr txBox="1">
              <a:spLocks noChangeArrowheads="1"/>
            </p:cNvSpPr>
            <p:nvPr/>
          </p:nvSpPr>
          <p:spPr bwMode="auto">
            <a:xfrm>
              <a:off x="1488" y="3212"/>
              <a:ext cx="1913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>
                  <a:solidFill>
                    <a:srgbClr val="990033"/>
                  </a:solidFill>
                  <a:latin typeface="Arial" charset="0"/>
                </a:rPr>
                <a:t>Recomendación: N</a:t>
              </a:r>
              <a:r>
                <a:rPr lang="es-MX" baseline="-25000">
                  <a:solidFill>
                    <a:srgbClr val="990033"/>
                  </a:solidFill>
                  <a:latin typeface="Arial" charset="0"/>
                </a:rPr>
                <a:t>T</a:t>
              </a:r>
              <a:r>
                <a:rPr lang="es-MX">
                  <a:solidFill>
                    <a:srgbClr val="990033"/>
                  </a:solidFill>
                  <a:latin typeface="Arial" charset="0"/>
                </a:rPr>
                <a:t>&lt;30</a:t>
              </a:r>
              <a:endParaRPr lang="es-ES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33813" name="Text Box 21"/>
            <p:cNvSpPr txBox="1">
              <a:spLocks noChangeArrowheads="1"/>
            </p:cNvSpPr>
            <p:nvPr/>
          </p:nvSpPr>
          <p:spPr bwMode="auto">
            <a:xfrm>
              <a:off x="1837" y="1510"/>
              <a:ext cx="88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C" sz="1600">
                  <a:solidFill>
                    <a:srgbClr val="990033"/>
                  </a:solidFill>
                  <a:latin typeface="Arial" charset="0"/>
                </a:rPr>
                <a:t>75%, 12 kn</a:t>
              </a:r>
              <a:endParaRPr lang="es-ES" sz="1600">
                <a:solidFill>
                  <a:srgbClr val="990033"/>
                </a:solidFill>
                <a:latin typeface="Arial" charset="0"/>
              </a:endParaRPr>
            </a:p>
          </p:txBody>
        </p:sp>
      </p:grpSp>
      <p:pic>
        <p:nvPicPr>
          <p:cNvPr id="33815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7538" y="2492375"/>
            <a:ext cx="3581400" cy="341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6248400" cy="685800"/>
          </a:xfrm>
        </p:spPr>
        <p:txBody>
          <a:bodyPr/>
          <a:lstStyle/>
          <a:p>
            <a:pPr algn="l"/>
            <a:r>
              <a:rPr lang="es-MX" sz="2400">
                <a:solidFill>
                  <a:srgbClr val="041240"/>
                </a:solidFill>
              </a:rPr>
              <a:t>6. Visualización de Resultados</a:t>
            </a:r>
            <a:endParaRPr lang="es-ES" sz="2400">
              <a:solidFill>
                <a:srgbClr val="041240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92430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176713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333750" y="2443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3986213" y="3138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4834" name="Object 18"/>
          <p:cNvGraphicFramePr>
            <a:graphicFrameLocks noChangeAspect="1"/>
          </p:cNvGraphicFramePr>
          <p:nvPr/>
        </p:nvGraphicFramePr>
        <p:xfrm>
          <a:off x="2700338" y="1125538"/>
          <a:ext cx="3581400" cy="2130425"/>
        </p:xfrm>
        <a:graphic>
          <a:graphicData uri="http://schemas.openxmlformats.org/presentationml/2006/ole">
            <p:oleObj spid="_x0000_s34834" name="Imagen de mapa de bits" r:id="rId3" imgW="3809524" imgH="2266667" progId="Paint.Picture">
              <p:embed/>
            </p:oleObj>
          </a:graphicData>
        </a:graphic>
      </p:graphicFrame>
      <p:sp>
        <p:nvSpPr>
          <p:cNvPr id="34837" name="Text Box 21" descr="SierraN_Gal2">
            <a:hlinkClick r:id="rId4" action="ppaction://hlinkfile"/>
          </p:cNvPr>
          <p:cNvSpPr txBox="1">
            <a:spLocks noChangeAspect="1" noChangeArrowheads="1"/>
          </p:cNvSpPr>
          <p:nvPr/>
        </p:nvSpPr>
        <p:spPr bwMode="auto">
          <a:xfrm>
            <a:off x="2411413" y="5229225"/>
            <a:ext cx="3527425" cy="1412875"/>
          </a:xfrm>
          <a:prstGeom prst="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MX" sz="2400">
                <a:latin typeface="Times New Roman" pitchFamily="18" charset="0"/>
              </a:rPr>
              <a:t>RespIrregular</a:t>
            </a:r>
          </a:p>
          <a:p>
            <a:endParaRPr lang="es-ES" sz="2400">
              <a:latin typeface="Times New Roman" pitchFamily="18" charset="0"/>
            </a:endParaRPr>
          </a:p>
        </p:txBody>
      </p:sp>
      <p:grpSp>
        <p:nvGrpSpPr>
          <p:cNvPr id="34885" name="Group 69"/>
          <p:cNvGrpSpPr>
            <a:grpSpLocks/>
          </p:cNvGrpSpPr>
          <p:nvPr/>
        </p:nvGrpSpPr>
        <p:grpSpPr bwMode="auto">
          <a:xfrm>
            <a:off x="6516688" y="3644900"/>
            <a:ext cx="935037" cy="1223963"/>
            <a:chOff x="4105" y="2296"/>
            <a:chExt cx="589" cy="771"/>
          </a:xfrm>
        </p:grpSpPr>
        <p:pic>
          <p:nvPicPr>
            <p:cNvPr id="34845" name="Picture 29"/>
            <p:cNvPicPr>
              <a:picLocks noChangeAspect="1" noChangeArrowheads="1"/>
            </p:cNvPicPr>
            <p:nvPr/>
          </p:nvPicPr>
          <p:blipFill>
            <a:blip r:embed="rId6"/>
            <a:srcRect r="16049"/>
            <a:stretch>
              <a:fillRect/>
            </a:stretch>
          </p:blipFill>
          <p:spPr bwMode="auto">
            <a:xfrm>
              <a:off x="4105" y="2296"/>
              <a:ext cx="272" cy="203"/>
            </a:xfrm>
            <a:prstGeom prst="rect">
              <a:avLst/>
            </a:prstGeom>
            <a:noFill/>
          </p:spPr>
        </p:pic>
        <p:pic>
          <p:nvPicPr>
            <p:cNvPr id="34861" name="Picture 45"/>
            <p:cNvPicPr>
              <a:picLocks noChangeAspect="1" noChangeArrowheads="1"/>
            </p:cNvPicPr>
            <p:nvPr/>
          </p:nvPicPr>
          <p:blipFill>
            <a:blip r:embed="rId6"/>
            <a:srcRect r="16049"/>
            <a:stretch>
              <a:fillRect/>
            </a:stretch>
          </p:blipFill>
          <p:spPr bwMode="auto">
            <a:xfrm>
              <a:off x="4422" y="2864"/>
              <a:ext cx="272" cy="203"/>
            </a:xfrm>
            <a:prstGeom prst="rect">
              <a:avLst/>
            </a:prstGeom>
            <a:noFill/>
          </p:spPr>
        </p:pic>
      </p:grpSp>
      <p:grpSp>
        <p:nvGrpSpPr>
          <p:cNvPr id="34884" name="Group 68"/>
          <p:cNvGrpSpPr>
            <a:grpSpLocks/>
          </p:cNvGrpSpPr>
          <p:nvPr/>
        </p:nvGrpSpPr>
        <p:grpSpPr bwMode="auto">
          <a:xfrm>
            <a:off x="250825" y="3609975"/>
            <a:ext cx="7512050" cy="1676400"/>
            <a:chOff x="158" y="2296"/>
            <a:chExt cx="4732" cy="1056"/>
          </a:xfrm>
        </p:grpSpPr>
        <p:graphicFrame>
          <p:nvGraphicFramePr>
            <p:cNvPr id="34831" name="Object 15"/>
            <p:cNvGraphicFramePr>
              <a:graphicFrameLocks noChangeAspect="1"/>
            </p:cNvGraphicFramePr>
            <p:nvPr/>
          </p:nvGraphicFramePr>
          <p:xfrm>
            <a:off x="158" y="2341"/>
            <a:ext cx="2949" cy="1011"/>
          </p:xfrm>
          <a:graphic>
            <a:graphicData uri="http://schemas.openxmlformats.org/presentationml/2006/ole">
              <p:oleObj spid="_x0000_s34831" name="Drawing" r:id="rId7" imgW="8639280" imgH="4495680" progId="AutoCAD.Drawing.15">
                <p:embed/>
              </p:oleObj>
            </a:graphicData>
          </a:graphic>
        </p:graphicFrame>
        <p:graphicFrame>
          <p:nvGraphicFramePr>
            <p:cNvPr id="34832" name="Object 16"/>
            <p:cNvGraphicFramePr>
              <a:graphicFrameLocks noChangeAspect="1"/>
            </p:cNvGraphicFramePr>
            <p:nvPr/>
          </p:nvGraphicFramePr>
          <p:xfrm>
            <a:off x="2774" y="2296"/>
            <a:ext cx="1932" cy="268"/>
          </p:xfrm>
          <a:graphic>
            <a:graphicData uri="http://schemas.openxmlformats.org/presentationml/2006/ole">
              <p:oleObj spid="_x0000_s34832" name="Ecuación" r:id="rId8" imgW="1650960" imgH="228600" progId="Equation.3">
                <p:embed/>
              </p:oleObj>
            </a:graphicData>
          </a:graphic>
        </p:graphicFrame>
        <p:graphicFrame>
          <p:nvGraphicFramePr>
            <p:cNvPr id="34862" name="Object 46"/>
            <p:cNvGraphicFramePr>
              <a:graphicFrameLocks noChangeAspect="1"/>
            </p:cNvGraphicFramePr>
            <p:nvPr/>
          </p:nvGraphicFramePr>
          <p:xfrm>
            <a:off x="3090" y="2886"/>
            <a:ext cx="1800" cy="222"/>
          </p:xfrm>
          <a:graphic>
            <a:graphicData uri="http://schemas.openxmlformats.org/presentationml/2006/ole">
              <p:oleObj spid="_x0000_s34862" name="Ecuación" r:id="rId9" imgW="1536480" imgH="1904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4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4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7" grpId="0" animBg="1"/>
    </p:bld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795</TotalTime>
  <Words>236</Words>
  <Application>Microsoft PowerPoint</Application>
  <PresentationFormat>Presentación en pantalla (4:3)</PresentationFormat>
  <Paragraphs>41</Paragraphs>
  <Slides>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Times New Roman</vt:lpstr>
      <vt:lpstr>Arial</vt:lpstr>
      <vt:lpstr>Verdana</vt:lpstr>
      <vt:lpstr>Wingdings</vt:lpstr>
      <vt:lpstr>Acantilado</vt:lpstr>
      <vt:lpstr>Microsoft Editor de ecuaciones 3.0</vt:lpstr>
      <vt:lpstr>AutoCAD Drawing</vt:lpstr>
      <vt:lpstr>Imagen de mapa de bits</vt:lpstr>
      <vt:lpstr>Estimación Probabilística del Francobordo de una Embarcación Menor Oceánica</vt:lpstr>
      <vt:lpstr>1. Movimientos y Convención de Signos</vt:lpstr>
      <vt:lpstr>2. Ecuaciones de Movimiento (Plano Vertical)</vt:lpstr>
      <vt:lpstr>3. … Respuesta a Olas Regulares</vt:lpstr>
      <vt:lpstr>3. ... Respuesta a Olas Regulares: </vt:lpstr>
      <vt:lpstr>4. Respuesta a Mar Irregular</vt:lpstr>
      <vt:lpstr>4. ... Respuesta a Mar Irregular</vt:lpstr>
      <vt:lpstr>5. Francobordo Requerido</vt:lpstr>
      <vt:lpstr>6. Visualización de Resultados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Estimación Probabilística del Francobordo de una Embarcación Menor Oceánica</dc:title>
  <dc:creator>Jose Marín</dc:creator>
  <cp:lastModifiedBy>Administrador</cp:lastModifiedBy>
  <cp:revision>27</cp:revision>
  <cp:lastPrinted>1601-01-01T00:00:00Z</cp:lastPrinted>
  <dcterms:created xsi:type="dcterms:W3CDTF">2004-01-12T22:46:26Z</dcterms:created>
  <dcterms:modified xsi:type="dcterms:W3CDTF">2009-07-20T20:24:12Z</dcterms:modified>
</cp:coreProperties>
</file>