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notesMasterIdLst>
    <p:notesMasterId r:id="rId36"/>
  </p:notesMasterIdLst>
  <p:handoutMasterIdLst>
    <p:handoutMasterId r:id="rId37"/>
  </p:handoutMasterIdLst>
  <p:sldIdLst>
    <p:sldId id="256" r:id="rId2"/>
    <p:sldId id="257" r:id="rId3"/>
    <p:sldId id="259" r:id="rId4"/>
    <p:sldId id="260" r:id="rId5"/>
    <p:sldId id="261" r:id="rId6"/>
    <p:sldId id="297" r:id="rId7"/>
    <p:sldId id="275" r:id="rId8"/>
    <p:sldId id="294" r:id="rId9"/>
    <p:sldId id="295" r:id="rId10"/>
    <p:sldId id="296" r:id="rId11"/>
    <p:sldId id="264" r:id="rId12"/>
    <p:sldId id="298" r:id="rId13"/>
    <p:sldId id="267" r:id="rId14"/>
    <p:sldId id="268" r:id="rId15"/>
    <p:sldId id="269" r:id="rId16"/>
    <p:sldId id="270" r:id="rId17"/>
    <p:sldId id="272" r:id="rId18"/>
    <p:sldId id="276" r:id="rId19"/>
    <p:sldId id="282" r:id="rId20"/>
    <p:sldId id="281" r:id="rId21"/>
    <p:sldId id="283" r:id="rId22"/>
    <p:sldId id="284" r:id="rId23"/>
    <p:sldId id="286" r:id="rId24"/>
    <p:sldId id="285" r:id="rId25"/>
    <p:sldId id="288" r:id="rId26"/>
    <p:sldId id="289" r:id="rId27"/>
    <p:sldId id="290" r:id="rId28"/>
    <p:sldId id="291" r:id="rId29"/>
    <p:sldId id="277" r:id="rId30"/>
    <p:sldId id="299" r:id="rId31"/>
    <p:sldId id="300" r:id="rId32"/>
    <p:sldId id="301" r:id="rId33"/>
    <p:sldId id="302" r:id="rId34"/>
    <p:sldId id="303" r:id="rId35"/>
  </p:sldIdLst>
  <p:sldSz cx="9144000" cy="6858000" type="screen4x3"/>
  <p:notesSz cx="6858000" cy="9144000"/>
  <p:defaultTextStyle>
    <a:defPPr>
      <a:defRPr lang="es-ES"/>
    </a:defPPr>
    <a:lvl1pPr algn="ctr" rtl="0" fontAlgn="base">
      <a:lnSpc>
        <a:spcPct val="60000"/>
      </a:lnSpc>
      <a:spcBef>
        <a:spcPct val="0"/>
      </a:spcBef>
      <a:spcAft>
        <a:spcPct val="0"/>
      </a:spcAft>
      <a:defRPr sz="2000" kern="1200">
        <a:solidFill>
          <a:srgbClr val="FF99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ctr" rtl="0" fontAlgn="base">
      <a:lnSpc>
        <a:spcPct val="60000"/>
      </a:lnSpc>
      <a:spcBef>
        <a:spcPct val="0"/>
      </a:spcBef>
      <a:spcAft>
        <a:spcPct val="0"/>
      </a:spcAft>
      <a:defRPr sz="2000" kern="1200">
        <a:solidFill>
          <a:srgbClr val="FF99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ctr" rtl="0" fontAlgn="base">
      <a:lnSpc>
        <a:spcPct val="60000"/>
      </a:lnSpc>
      <a:spcBef>
        <a:spcPct val="0"/>
      </a:spcBef>
      <a:spcAft>
        <a:spcPct val="0"/>
      </a:spcAft>
      <a:defRPr sz="2000" kern="1200">
        <a:solidFill>
          <a:srgbClr val="FF99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ctr" rtl="0" fontAlgn="base">
      <a:lnSpc>
        <a:spcPct val="60000"/>
      </a:lnSpc>
      <a:spcBef>
        <a:spcPct val="0"/>
      </a:spcBef>
      <a:spcAft>
        <a:spcPct val="0"/>
      </a:spcAft>
      <a:defRPr sz="2000" kern="1200">
        <a:solidFill>
          <a:srgbClr val="FF99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ctr" rtl="0" fontAlgn="base">
      <a:lnSpc>
        <a:spcPct val="60000"/>
      </a:lnSpc>
      <a:spcBef>
        <a:spcPct val="0"/>
      </a:spcBef>
      <a:spcAft>
        <a:spcPct val="0"/>
      </a:spcAft>
      <a:defRPr sz="2000" kern="1200">
        <a:solidFill>
          <a:srgbClr val="FF99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rgbClr val="FF99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rgbClr val="FF99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rgbClr val="FF99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rgbClr val="FF9900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00"/>
    <a:srgbClr val="99FFCC"/>
    <a:srgbClr val="CCFFCC"/>
    <a:srgbClr val="00CC66"/>
    <a:srgbClr val="0000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118" autoAdjust="0"/>
    <p:restoredTop sz="94737" autoAdjust="0"/>
  </p:normalViewPr>
  <p:slideViewPr>
    <p:cSldViewPr>
      <p:cViewPr varScale="1">
        <p:scale>
          <a:sx n="70" d="100"/>
          <a:sy n="70" d="100"/>
        </p:scale>
        <p:origin x="-4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84"/>
    </p:cViewPr>
  </p:sorterViewPr>
  <p:notesViewPr>
    <p:cSldViewPr>
      <p:cViewPr varScale="1">
        <p:scale>
          <a:sx n="53" d="100"/>
          <a:sy n="53" d="100"/>
        </p:scale>
        <p:origin x="-187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solidFill>
                  <a:schemeClr val="tx1"/>
                </a:solidFill>
                <a:effectLst/>
              </a:defRPr>
            </a:lvl1pPr>
          </a:lstStyle>
          <a:p>
            <a:endParaRPr lang="es-E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  <a:effectLst/>
              </a:defRPr>
            </a:lvl1pPr>
          </a:lstStyle>
          <a:p>
            <a:endParaRPr lang="es-ES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solidFill>
                  <a:schemeClr val="tx1"/>
                </a:solidFill>
                <a:effectLst/>
              </a:defRPr>
            </a:lvl1pPr>
          </a:lstStyle>
          <a:p>
            <a:endParaRPr lang="es-E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  <a:effectLst/>
              </a:defRPr>
            </a:lvl1pPr>
          </a:lstStyle>
          <a:p>
            <a:fld id="{F0093F17-50F7-4266-A2D2-AD2D2035F2B5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solidFill>
                  <a:schemeClr val="tx1"/>
                </a:solidFill>
                <a:effectLst/>
              </a:defRPr>
            </a:lvl1pPr>
          </a:lstStyle>
          <a:p>
            <a:endParaRPr lang="es-E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  <a:effectLst/>
              </a:defRPr>
            </a:lvl1pPr>
          </a:lstStyle>
          <a:p>
            <a:endParaRPr lang="es-ES"/>
          </a:p>
        </p:txBody>
      </p:sp>
      <p:sp>
        <p:nvSpPr>
          <p:cNvPr id="2253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200">
                <a:solidFill>
                  <a:schemeClr val="tx1"/>
                </a:solidFill>
                <a:effectLst/>
              </a:defRPr>
            </a:lvl1pPr>
          </a:lstStyle>
          <a:p>
            <a:endParaRPr lang="es-E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solidFill>
                  <a:schemeClr val="tx1"/>
                </a:solidFill>
                <a:effectLst/>
              </a:defRPr>
            </a:lvl1pPr>
          </a:lstStyle>
          <a:p>
            <a:fld id="{5D6556D0-F369-4287-9FE3-AA66E226EFE6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1F000DE-725E-4838-B856-A46D43BC0CAA}" type="slidenum">
              <a:rPr lang="es-ES"/>
              <a:pPr/>
              <a:t>4</a:t>
            </a:fld>
            <a:endParaRPr lang="es-ES"/>
          </a:p>
        </p:txBody>
      </p:sp>
      <p:sp>
        <p:nvSpPr>
          <p:cNvPr id="256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4720656-D613-44A6-9003-D35260797E9C}" type="slidenum">
              <a:rPr lang="es-ES"/>
              <a:pPr/>
              <a:t>13</a:t>
            </a:fld>
            <a:endParaRPr lang="es-ES"/>
          </a:p>
        </p:txBody>
      </p:sp>
      <p:sp>
        <p:nvSpPr>
          <p:cNvPr id="399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CE7E4C-2F40-456C-8B8E-7506C440B07C}" type="slidenum">
              <a:rPr lang="es-ES"/>
              <a:pPr/>
              <a:t>14</a:t>
            </a:fld>
            <a:endParaRPr lang="es-ES"/>
          </a:p>
        </p:txBody>
      </p:sp>
      <p:sp>
        <p:nvSpPr>
          <p:cNvPr id="440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D84CC-CCC4-4993-BD6E-8DB313665ED7}" type="slidenum">
              <a:rPr lang="es-ES"/>
              <a:pPr/>
              <a:t>15</a:t>
            </a:fld>
            <a:endParaRPr lang="es-ES"/>
          </a:p>
        </p:txBody>
      </p:sp>
      <p:sp>
        <p:nvSpPr>
          <p:cNvPr id="460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CCDBFB-3154-42F0-B11B-CE7431004F8E}" type="slidenum">
              <a:rPr lang="es-ES"/>
              <a:pPr/>
              <a:t>16</a:t>
            </a:fld>
            <a:endParaRPr lang="es-ES"/>
          </a:p>
        </p:txBody>
      </p:sp>
      <p:sp>
        <p:nvSpPr>
          <p:cNvPr id="481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BCDEBA-0A47-4C37-90DF-5C245F1389E2}" type="slidenum">
              <a:rPr lang="es-ES"/>
              <a:pPr/>
              <a:t>17</a:t>
            </a:fld>
            <a:endParaRPr lang="es-ES"/>
          </a:p>
        </p:txBody>
      </p:sp>
      <p:sp>
        <p:nvSpPr>
          <p:cNvPr id="542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571B5A-16C6-455D-9D54-8F06B83862D1}" type="slidenum">
              <a:rPr lang="es-ES"/>
              <a:pPr/>
              <a:t>18</a:t>
            </a:fld>
            <a:endParaRPr lang="es-ES"/>
          </a:p>
        </p:txBody>
      </p:sp>
      <p:sp>
        <p:nvSpPr>
          <p:cNvPr id="634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5AAF9C-DFC2-4180-B152-53322464C017}" type="slidenum">
              <a:rPr lang="es-ES"/>
              <a:pPr/>
              <a:t>19</a:t>
            </a:fld>
            <a:endParaRPr lang="es-ES"/>
          </a:p>
        </p:txBody>
      </p:sp>
      <p:sp>
        <p:nvSpPr>
          <p:cNvPr id="77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F066BC-FC75-499C-99AD-96502572BC7F}" type="slidenum">
              <a:rPr lang="es-ES"/>
              <a:pPr/>
              <a:t>20</a:t>
            </a:fld>
            <a:endParaRPr lang="es-ES"/>
          </a:p>
        </p:txBody>
      </p:sp>
      <p:sp>
        <p:nvSpPr>
          <p:cNvPr id="73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85759F-EE0B-41B8-9B21-3233ED59B9A3}" type="slidenum">
              <a:rPr lang="es-ES"/>
              <a:pPr/>
              <a:t>21</a:t>
            </a:fld>
            <a:endParaRPr lang="es-ES"/>
          </a:p>
        </p:txBody>
      </p:sp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E7A931-C3DF-4955-99CD-36536430E8A2}" type="slidenum">
              <a:rPr lang="es-ES"/>
              <a:pPr/>
              <a:t>22</a:t>
            </a:fld>
            <a:endParaRPr lang="es-ES"/>
          </a:p>
        </p:txBody>
      </p:sp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A26271-A996-4DDA-B1B0-71ECA48A3E63}" type="slidenum">
              <a:rPr lang="es-ES"/>
              <a:pPr/>
              <a:t>5</a:t>
            </a:fld>
            <a:endParaRPr lang="es-ES"/>
          </a:p>
        </p:txBody>
      </p:sp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D62E2F-44A9-4F73-A0A8-D707F709E7E8}" type="slidenum">
              <a:rPr lang="es-ES"/>
              <a:pPr/>
              <a:t>23</a:t>
            </a:fld>
            <a:endParaRPr lang="es-ES"/>
          </a:p>
        </p:txBody>
      </p:sp>
      <p:sp>
        <p:nvSpPr>
          <p:cNvPr id="88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C61C6D-56E9-4104-A6F4-5D12D23EAF92}" type="slidenum">
              <a:rPr lang="es-ES"/>
              <a:pPr/>
              <a:t>24</a:t>
            </a:fld>
            <a:endParaRPr lang="es-ES"/>
          </a:p>
        </p:txBody>
      </p:sp>
      <p:sp>
        <p:nvSpPr>
          <p:cNvPr id="86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2490FF-A6D7-41E2-88C1-CB3F160CFFC8}" type="slidenum">
              <a:rPr lang="es-ES"/>
              <a:pPr/>
              <a:t>25</a:t>
            </a:fld>
            <a:endParaRPr lang="es-ES"/>
          </a:p>
        </p:txBody>
      </p:sp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795C9C-834D-47BB-9FC3-7A50BF4915DF}" type="slidenum">
              <a:rPr lang="es-ES"/>
              <a:pPr/>
              <a:t>26</a:t>
            </a:fld>
            <a:endParaRPr lang="es-ES"/>
          </a:p>
        </p:txBody>
      </p:sp>
      <p:sp>
        <p:nvSpPr>
          <p:cNvPr id="98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2A486E-ABD3-429B-A89F-1F6136A82B87}" type="slidenum">
              <a:rPr lang="es-ES"/>
              <a:pPr/>
              <a:t>27</a:t>
            </a:fld>
            <a:endParaRPr lang="es-ES"/>
          </a:p>
        </p:txBody>
      </p:sp>
      <p:sp>
        <p:nvSpPr>
          <p:cNvPr id="1013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1F6854-8013-45D9-8014-13B71E3F0737}" type="slidenum">
              <a:rPr lang="es-ES"/>
              <a:pPr/>
              <a:t>28</a:t>
            </a:fld>
            <a:endParaRPr lang="es-ES"/>
          </a:p>
        </p:txBody>
      </p:sp>
      <p:sp>
        <p:nvSpPr>
          <p:cNvPr id="105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13D93-A95E-428C-9F7A-F8DD6E2FC6F5}" type="slidenum">
              <a:rPr lang="es-ES"/>
              <a:pPr/>
              <a:t>29</a:t>
            </a:fld>
            <a:endParaRPr lang="es-ES"/>
          </a:p>
        </p:txBody>
      </p:sp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B63C75E-9C51-4B57-BBC1-2E3D8FE83F54}" type="slidenum">
              <a:rPr lang="es-ES"/>
              <a:pPr/>
              <a:t>30</a:t>
            </a:fld>
            <a:endParaRPr lang="es-ES"/>
          </a:p>
        </p:txBody>
      </p:sp>
      <p:sp>
        <p:nvSpPr>
          <p:cNvPr id="2703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4B46B2-ABC4-4499-B591-147DC58C3C62}" type="slidenum">
              <a:rPr lang="es-ES"/>
              <a:pPr/>
              <a:t>31</a:t>
            </a:fld>
            <a:endParaRPr lang="es-ES"/>
          </a:p>
        </p:txBody>
      </p:sp>
      <p:sp>
        <p:nvSpPr>
          <p:cNvPr id="272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F915D7-B0F6-4E92-9242-1A89E8E8B55D}" type="slidenum">
              <a:rPr lang="es-ES"/>
              <a:pPr/>
              <a:t>32</a:t>
            </a:fld>
            <a:endParaRPr lang="es-ES"/>
          </a:p>
        </p:txBody>
      </p:sp>
      <p:sp>
        <p:nvSpPr>
          <p:cNvPr id="274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D0B72C-BCAA-4B6A-9264-976760D82095}" type="slidenum">
              <a:rPr lang="es-ES"/>
              <a:pPr/>
              <a:t>6</a:t>
            </a:fld>
            <a:endParaRPr lang="es-ES"/>
          </a:p>
        </p:txBody>
      </p:sp>
      <p:sp>
        <p:nvSpPr>
          <p:cNvPr id="2570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36D159-00C7-469D-9F07-3B39D23753F1}" type="slidenum">
              <a:rPr lang="es-ES"/>
              <a:pPr/>
              <a:t>33</a:t>
            </a:fld>
            <a:endParaRPr lang="es-ES"/>
          </a:p>
        </p:txBody>
      </p:sp>
      <p:sp>
        <p:nvSpPr>
          <p:cNvPr id="2785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6DE104-52F3-48C7-8F98-986AF02B49E9}" type="slidenum">
              <a:rPr lang="es-ES"/>
              <a:pPr/>
              <a:t>34</a:t>
            </a:fld>
            <a:endParaRPr lang="es-ES"/>
          </a:p>
        </p:txBody>
      </p:sp>
      <p:sp>
        <p:nvSpPr>
          <p:cNvPr id="2805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3583C5-8623-420F-8AD0-2CB2254045BA}" type="slidenum">
              <a:rPr lang="es-ES"/>
              <a:pPr/>
              <a:t>7</a:t>
            </a:fld>
            <a:endParaRPr lang="es-ES"/>
          </a:p>
        </p:txBody>
      </p:sp>
      <p:sp>
        <p:nvSpPr>
          <p:cNvPr id="614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E883DE-EDF0-431A-B271-717F582E0315}" type="slidenum">
              <a:rPr lang="es-ES"/>
              <a:pPr/>
              <a:t>8</a:t>
            </a:fld>
            <a:endParaRPr lang="es-ES"/>
          </a:p>
        </p:txBody>
      </p:sp>
      <p:sp>
        <p:nvSpPr>
          <p:cNvPr id="1146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C5BDA1-4A70-4685-A7E2-3A5D8D8FE072}" type="slidenum">
              <a:rPr lang="es-ES"/>
              <a:pPr/>
              <a:t>9</a:t>
            </a:fld>
            <a:endParaRPr lang="es-ES"/>
          </a:p>
        </p:txBody>
      </p:sp>
      <p:sp>
        <p:nvSpPr>
          <p:cNvPr id="1167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C37BA63-32A2-4499-9356-210289EE5DDD}" type="slidenum">
              <a:rPr lang="es-ES"/>
              <a:pPr/>
              <a:t>10</a:t>
            </a:fld>
            <a:endParaRPr lang="es-ES"/>
          </a:p>
        </p:txBody>
      </p:sp>
      <p:sp>
        <p:nvSpPr>
          <p:cNvPr id="1187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0E4EC3-A637-4474-A14C-0CAC9637C6E6}" type="slidenum">
              <a:rPr lang="es-ES"/>
              <a:pPr/>
              <a:t>11</a:t>
            </a:fld>
            <a:endParaRPr lang="es-ES"/>
          </a:p>
        </p:txBody>
      </p:sp>
      <p:sp>
        <p:nvSpPr>
          <p:cNvPr id="32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F4400B-5744-424C-921A-EE4B68A43B89}" type="slidenum">
              <a:rPr lang="es-ES"/>
              <a:pPr/>
              <a:t>12</a:t>
            </a:fld>
            <a:endParaRPr lang="es-ES"/>
          </a:p>
        </p:txBody>
      </p:sp>
      <p:sp>
        <p:nvSpPr>
          <p:cNvPr id="2631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9858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4985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24986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4986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6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6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6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6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6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6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6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6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7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7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987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4987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7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7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7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7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7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7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8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8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8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8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8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8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8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8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8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8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9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989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4989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9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9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9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9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9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9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89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0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0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0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0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0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0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0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0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0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990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499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99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499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499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9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9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99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24992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24992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24992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4992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24992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84D5C83-A9CB-4FBB-8403-4FBF7DCDB8D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C7C119-9A12-4CD0-953A-183DEE04863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F38EB-557F-4D8C-A0ED-4EBDAED104B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685C92B-EC03-4091-85AF-EE4399AAD17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ítulo, 2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BF81FD-8F45-410D-838D-4F8D59DA8E5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EAF7C69-323F-49EB-99CD-CF4D8A12124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31A7D32-B510-4749-952A-719E97C2CAD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7DA8B-DDF3-4779-975F-44C78B82133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F3DBF-27BD-4938-B71B-4CCA26B67DF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8CE664-942A-47F8-A6A7-86648787ACA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8E31E-0E70-4530-9FF4-FD68584883C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216C82-9427-42F3-9008-84DF4554373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2BB69C-5B4C-4895-A0AC-E35F33F2F34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C79B7-CD60-4029-A8C9-156ED60D4C9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0360E-F760-40FE-B9EE-0096BB9D3BF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24883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24883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24883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4883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3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4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4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4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4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4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4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4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4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4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884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4885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5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5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5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5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5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5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5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5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5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6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6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6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6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6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6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6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6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886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4886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7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7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7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7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7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7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7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7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7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7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8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8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8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8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8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8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24888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24888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8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8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9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9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9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4889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24889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24889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89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89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24889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24889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24890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24890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24890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24890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2A2D072-07F4-4739-AA4A-99FC5E949066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13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5" Type="http://schemas.openxmlformats.org/officeDocument/2006/relationships/slide" Target="slide1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oleObject" Target="../embeddings/oleObject2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21.xml"/><Relationship Id="rId7" Type="http://schemas.openxmlformats.org/officeDocument/2006/relationships/oleObject" Target="../embeddings/oleObject7.bin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1.jpeg"/><Relationship Id="rId5" Type="http://schemas.openxmlformats.org/officeDocument/2006/relationships/oleObject" Target="../embeddings/oleObject5.bin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4.bin"/><Relationship Id="rId9" Type="http://schemas.openxmlformats.org/officeDocument/2006/relationships/oleObject" Target="../embeddings/oleObject9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23.xml"/><Relationship Id="rId3" Type="http://schemas.openxmlformats.org/officeDocument/2006/relationships/slide" Target="slide5.xml"/><Relationship Id="rId7" Type="http://schemas.openxmlformats.org/officeDocument/2006/relationships/slide" Target="slide2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21.xml"/><Relationship Id="rId5" Type="http://schemas.openxmlformats.org/officeDocument/2006/relationships/slide" Target="slide29.xml"/><Relationship Id="rId10" Type="http://schemas.openxmlformats.org/officeDocument/2006/relationships/image" Target="../media/image2.png"/><Relationship Id="rId4" Type="http://schemas.openxmlformats.org/officeDocument/2006/relationships/slide" Target="slide18.xml"/><Relationship Id="rId9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oleObject" Target="../embeddings/Gr_fico_de_Microsoft_Office_Excel1.xls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628775"/>
            <a:ext cx="8291512" cy="48529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C" sz="2800" b="1"/>
          </a:p>
          <a:p>
            <a:pPr>
              <a:buFont typeface="Wingdings" pitchFamily="2" charset="2"/>
              <a:buNone/>
            </a:pPr>
            <a:r>
              <a:rPr lang="es-EC" sz="2800" b="1"/>
              <a:t>Integrantes:</a:t>
            </a:r>
          </a:p>
          <a:p>
            <a:pPr>
              <a:buFont typeface="Wingdings" pitchFamily="2" charset="2"/>
              <a:buNone/>
            </a:pPr>
            <a:endParaRPr lang="es-EC" sz="2800" b="1"/>
          </a:p>
          <a:p>
            <a:pPr lvl="1">
              <a:buFont typeface="Wingdings" pitchFamily="2" charset="2"/>
              <a:buChar char="ü"/>
            </a:pPr>
            <a:r>
              <a:rPr lang="es-EC" sz="2400"/>
              <a:t>Jaramillo Nieto Jimmy Marlon</a:t>
            </a:r>
          </a:p>
          <a:p>
            <a:pPr lvl="1">
              <a:buFont typeface="Wingdings" pitchFamily="2" charset="2"/>
              <a:buChar char="ü"/>
            </a:pPr>
            <a:r>
              <a:rPr lang="es-EC" sz="2400"/>
              <a:t>Sanga Suárez Christian José</a:t>
            </a:r>
            <a:br>
              <a:rPr lang="es-EC" sz="2400"/>
            </a:br>
            <a:endParaRPr lang="es-ES" sz="2400"/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2063" name="Group 1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064" name="Picture 16" descr="logo espol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065" name="Picture 17"/>
            <p:cNvPicPr>
              <a:picLocks noChangeAspect="1" noChangeArrowheads="1"/>
            </p:cNvPicPr>
            <p:nvPr/>
          </p:nvPicPr>
          <p:blipFill>
            <a:blip r:embed="rId3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268413"/>
            <a:ext cx="8147050" cy="1036637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 b="1">
              <a:hlinkClick r:id="" action="ppaction://noaction"/>
            </a:endParaRPr>
          </a:p>
          <a:p>
            <a:pPr marL="533400" indent="-533400"/>
            <a:r>
              <a:rPr lang="es-ES_tradnl" sz="2800" b="1"/>
              <a:t>Delimitación de las cuencas</a:t>
            </a:r>
          </a:p>
        </p:txBody>
      </p:sp>
      <p:pic>
        <p:nvPicPr>
          <p:cNvPr id="117767" name="Picture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1270000" y="2519363"/>
            <a:ext cx="6615113" cy="4224337"/>
          </a:xfrm>
        </p:spPr>
      </p:pic>
      <p:sp>
        <p:nvSpPr>
          <p:cNvPr id="117770" name="Rectangle 10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117771" name="Group 11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17772" name="Picture 12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17773" name="Picture 13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25538"/>
            <a:ext cx="8569325" cy="5040312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 b="1">
              <a:hlinkClick r:id="" action="ppaction://noaction"/>
            </a:endParaRPr>
          </a:p>
          <a:p>
            <a:pPr marL="533400" indent="-533400">
              <a:lnSpc>
                <a:spcPct val="80000"/>
              </a:lnSpc>
            </a:pPr>
            <a:r>
              <a:rPr lang="es-ES_tradnl" sz="2400" b="1"/>
              <a:t>Caracterización de las cuencas a través de sus parámetros geomorfológicos. 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s-ES_tradnl" sz="2400" b="1"/>
          </a:p>
          <a:p>
            <a:pPr marL="914400" lvl="1" indent="-457200">
              <a:lnSpc>
                <a:spcPct val="80000"/>
              </a:lnSpc>
            </a:pPr>
            <a:r>
              <a:rPr lang="es-ES_tradnl" sz="2200" b="1"/>
              <a:t>Área y Perímetro.- </a:t>
            </a:r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endParaRPr lang="es-ES_tradnl" sz="2200" b="1"/>
          </a:p>
          <a:p>
            <a:pPr marL="914400" lvl="1" indent="-457200">
              <a:lnSpc>
                <a:spcPct val="80000"/>
              </a:lnSpc>
            </a:pPr>
            <a:r>
              <a:rPr lang="es-ES_tradnl" sz="2200" b="1"/>
              <a:t>Forma.</a:t>
            </a:r>
          </a:p>
          <a:p>
            <a:pPr marL="1295400" lvl="2" indent="-381000">
              <a:lnSpc>
                <a:spcPct val="80000"/>
              </a:lnSpc>
            </a:pPr>
            <a:endParaRPr lang="es-ES_tradnl" sz="2200" b="1"/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r>
              <a:rPr lang="es-ES_tradnl" sz="2200" b="1"/>
              <a:t>   </a:t>
            </a:r>
          </a:p>
          <a:p>
            <a:pPr marL="914400" lvl="1" indent="-457200">
              <a:lnSpc>
                <a:spcPct val="80000"/>
              </a:lnSpc>
            </a:pPr>
            <a:r>
              <a:rPr lang="es-ES_tradnl" sz="2200" b="1"/>
              <a:t>Sistema de drenaje.</a:t>
            </a:r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endParaRPr lang="es-ES_tradnl" sz="2200" b="1"/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endParaRPr lang="es-ES_tradnl" sz="2200" b="1"/>
          </a:p>
          <a:p>
            <a:pPr marL="914400" lvl="1" indent="-457200">
              <a:lnSpc>
                <a:spcPct val="80000"/>
              </a:lnSpc>
            </a:pPr>
            <a:r>
              <a:rPr lang="es-ES_tradnl" sz="2200" b="1"/>
              <a:t>Relieve.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s-ES_tradnl" sz="2000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31752" name="Group 8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31753" name="Picture 9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31754" name="Picture 10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2339975" y="2997200"/>
            <a:ext cx="467995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(Ks) Tendencia a las crecidas</a:t>
            </a:r>
          </a:p>
          <a:p>
            <a:pPr>
              <a:spcBef>
                <a:spcPct val="50000"/>
              </a:spcBef>
            </a:pPr>
            <a:endParaRPr lang="es-ES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2266950" y="3429000"/>
            <a:ext cx="45370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(Kc) Relacionado con el Tc</a:t>
            </a:r>
            <a:endParaRPr lang="es-ES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4140200" y="4019550"/>
            <a:ext cx="5040313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Nº de Orden. &lt;Tributario &gt;infiltración</a:t>
            </a:r>
            <a:endParaRPr lang="es-ES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4281488" y="4583113"/>
            <a:ext cx="4754562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Densidad de drenaje. (0.5-4)Km./Km</a:t>
            </a:r>
            <a:r>
              <a:rPr lang="es-ES_tradnl" sz="12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es-ES" sz="1200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2124075" y="5084763"/>
            <a:ext cx="45370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Pendiente de la cuenca</a:t>
            </a:r>
            <a:endParaRPr lang="es-ES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2411413" y="5805488"/>
            <a:ext cx="453707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Longitud de Máx.. Recorrido</a:t>
            </a:r>
          </a:p>
          <a:p>
            <a:pPr>
              <a:spcBef>
                <a:spcPct val="50000"/>
              </a:spcBef>
            </a:pPr>
            <a:endParaRPr lang="es-ES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2051050" y="6165850"/>
            <a:ext cx="45370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Longitud del centroide</a:t>
            </a:r>
            <a:endParaRPr lang="es-ES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2195513" y="6524625"/>
            <a:ext cx="45370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Tiempo de concentración</a:t>
            </a:r>
            <a:endParaRPr lang="es-ES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66" name="Text Box 22"/>
          <p:cNvSpPr txBox="1">
            <a:spLocks noChangeArrowheads="1"/>
          </p:cNvSpPr>
          <p:nvPr/>
        </p:nvSpPr>
        <p:spPr bwMode="auto">
          <a:xfrm>
            <a:off x="2482850" y="5445125"/>
            <a:ext cx="45370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Pendiente del cause principal</a:t>
            </a:r>
            <a:endParaRPr lang="es-ES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67" name="Text Box 23"/>
          <p:cNvSpPr txBox="1">
            <a:spLocks noChangeArrowheads="1"/>
          </p:cNvSpPr>
          <p:nvPr/>
        </p:nvSpPr>
        <p:spPr bwMode="auto">
          <a:xfrm>
            <a:off x="4140200" y="2532063"/>
            <a:ext cx="3671888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Mediante planimetrado</a:t>
            </a:r>
          </a:p>
          <a:p>
            <a:pPr>
              <a:spcBef>
                <a:spcPct val="50000"/>
              </a:spcBef>
            </a:pPr>
            <a:endParaRPr lang="es-ES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6659563" y="3552825"/>
            <a:ext cx="2160587" cy="452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Ejemplo Comparativo</a:t>
            </a:r>
          </a:p>
          <a:p>
            <a:pPr>
              <a:spcBef>
                <a:spcPct val="50000"/>
              </a:spcBef>
            </a:pPr>
            <a:endParaRPr lang="es-ES" sz="1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1776" name="AutoShape 32"/>
          <p:cNvSpPr>
            <a:spLocks/>
          </p:cNvSpPr>
          <p:nvPr/>
        </p:nvSpPr>
        <p:spPr bwMode="auto">
          <a:xfrm>
            <a:off x="4211638" y="4076700"/>
            <a:ext cx="144462" cy="720725"/>
          </a:xfrm>
          <a:prstGeom prst="leftBracket">
            <a:avLst>
              <a:gd name="adj" fmla="val 41575"/>
            </a:avLst>
          </a:prstGeom>
          <a:noFill/>
          <a:ln w="38100">
            <a:solidFill>
              <a:schemeClr val="accent1"/>
            </a:solidFill>
            <a:round/>
            <a:headEnd type="none" w="sm" len="sm"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78" name="AutoShape 34"/>
          <p:cNvSpPr>
            <a:spLocks/>
          </p:cNvSpPr>
          <p:nvPr/>
        </p:nvSpPr>
        <p:spPr bwMode="auto">
          <a:xfrm>
            <a:off x="2555875" y="2997200"/>
            <a:ext cx="215900" cy="719138"/>
          </a:xfrm>
          <a:prstGeom prst="leftBracket">
            <a:avLst>
              <a:gd name="adj" fmla="val 27757"/>
            </a:avLst>
          </a:prstGeom>
          <a:noFill/>
          <a:ln w="38100">
            <a:solidFill>
              <a:schemeClr val="accent1"/>
            </a:solidFill>
            <a:round/>
            <a:headEnd type="none" w="sm" len="sm"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82" name="AutoShape 38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524750" y="2924175"/>
            <a:ext cx="576263" cy="433388"/>
          </a:xfrm>
          <a:custGeom>
            <a:avLst/>
            <a:gdLst>
              <a:gd name="G0" fmla="+- 5400 0 0"/>
              <a:gd name="G1" fmla="+- 8100 0 0"/>
              <a:gd name="G2" fmla="+- 2700 0 0"/>
              <a:gd name="G3" fmla="+- 9450 0 0"/>
              <a:gd name="G4" fmla="+- 21600 0 8100"/>
              <a:gd name="G5" fmla="+- 21600 0 9450"/>
              <a:gd name="G6" fmla="+- 5400 21600 0"/>
              <a:gd name="G7" fmla="*/ G6 1 2"/>
              <a:gd name="G8" fmla="+- 21600 0 5400"/>
              <a:gd name="G9" fmla="+- 21600 0 2700"/>
              <a:gd name="T0" fmla="*/ G0 w 21600"/>
              <a:gd name="T1" fmla="*/ G0 h 21600"/>
              <a:gd name="T2" fmla="*/ G8 w 21600"/>
              <a:gd name="T3" fmla="*/ G8 h 2160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T0" t="T1" r="T2" b="T3"/>
            <a:pathLst>
              <a:path w="21600" h="21600">
                <a:moveTo>
                  <a:pt x="5400" y="5400"/>
                </a:moveTo>
                <a:lnTo>
                  <a:pt x="9450" y="5400"/>
                </a:lnTo>
                <a:lnTo>
                  <a:pt x="9450" y="2700"/>
                </a:lnTo>
                <a:lnTo>
                  <a:pt x="8100" y="2700"/>
                </a:lnTo>
                <a:lnTo>
                  <a:pt x="10800" y="0"/>
                </a:lnTo>
                <a:lnTo>
                  <a:pt x="13500" y="2700"/>
                </a:lnTo>
                <a:lnTo>
                  <a:pt x="12150" y="2700"/>
                </a:lnTo>
                <a:lnTo>
                  <a:pt x="12150" y="5400"/>
                </a:lnTo>
                <a:lnTo>
                  <a:pt x="16200" y="5400"/>
                </a:lnTo>
                <a:lnTo>
                  <a:pt x="16200" y="9450"/>
                </a:lnTo>
                <a:lnTo>
                  <a:pt x="18900" y="9450"/>
                </a:lnTo>
                <a:lnTo>
                  <a:pt x="18900" y="8100"/>
                </a:lnTo>
                <a:lnTo>
                  <a:pt x="21600" y="10800"/>
                </a:lnTo>
                <a:lnTo>
                  <a:pt x="18900" y="13500"/>
                </a:lnTo>
                <a:lnTo>
                  <a:pt x="18900" y="12150"/>
                </a:lnTo>
                <a:lnTo>
                  <a:pt x="16200" y="12150"/>
                </a:lnTo>
                <a:lnTo>
                  <a:pt x="16200" y="16200"/>
                </a:lnTo>
                <a:lnTo>
                  <a:pt x="12150" y="16200"/>
                </a:lnTo>
                <a:lnTo>
                  <a:pt x="12150" y="18900"/>
                </a:lnTo>
                <a:lnTo>
                  <a:pt x="13500" y="18900"/>
                </a:lnTo>
                <a:lnTo>
                  <a:pt x="10800" y="21600"/>
                </a:lnTo>
                <a:lnTo>
                  <a:pt x="8100" y="18900"/>
                </a:lnTo>
                <a:lnTo>
                  <a:pt x="9450" y="18900"/>
                </a:lnTo>
                <a:lnTo>
                  <a:pt x="9450" y="16200"/>
                </a:lnTo>
                <a:lnTo>
                  <a:pt x="5400" y="16200"/>
                </a:lnTo>
                <a:lnTo>
                  <a:pt x="5400" y="12150"/>
                </a:lnTo>
                <a:lnTo>
                  <a:pt x="2700" y="12150"/>
                </a:lnTo>
                <a:lnTo>
                  <a:pt x="2700" y="13500"/>
                </a:lnTo>
                <a:lnTo>
                  <a:pt x="0" y="10800"/>
                </a:lnTo>
                <a:lnTo>
                  <a:pt x="2700" y="8100"/>
                </a:lnTo>
                <a:lnTo>
                  <a:pt x="2700" y="9450"/>
                </a:lnTo>
                <a:lnTo>
                  <a:pt x="5400" y="9450"/>
                </a:lnTo>
                <a:close/>
              </a:path>
            </a:pathLst>
          </a:cu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31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5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3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8" dur="5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uiExpand="1" build="p"/>
      <p:bldP spid="31757" grpId="0"/>
      <p:bldP spid="31758" grpId="0"/>
      <p:bldP spid="31759" grpId="0"/>
      <p:bldP spid="31760" grpId="0"/>
      <p:bldP spid="31761" grpId="0"/>
      <p:bldP spid="31763" grpId="0"/>
      <p:bldP spid="31764" grpId="0"/>
      <p:bldP spid="31765" grpId="0"/>
      <p:bldP spid="31766" grpId="0"/>
      <p:bldP spid="31767" grpId="0"/>
      <p:bldP spid="31769" grpId="0"/>
      <p:bldP spid="31776" grpId="0" animBg="1"/>
      <p:bldP spid="3177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125538"/>
            <a:ext cx="8496300" cy="2663825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 b="1">
              <a:hlinkClick r:id="" action="ppaction://noaction"/>
            </a:endParaRPr>
          </a:p>
          <a:p>
            <a:pPr marL="533400" indent="-533400">
              <a:lnSpc>
                <a:spcPct val="80000"/>
              </a:lnSpc>
            </a:pPr>
            <a:r>
              <a:rPr lang="es-ES_tradnl" sz="2400" b="1"/>
              <a:t>Caracterización de las cuencas a través de sus parámetros geomorfológicos. 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s-ES_tradnl" sz="2400" b="1"/>
          </a:p>
          <a:p>
            <a:pPr marL="914400" lvl="1" indent="-457200">
              <a:lnSpc>
                <a:spcPct val="80000"/>
              </a:lnSpc>
            </a:pPr>
            <a:r>
              <a:rPr lang="es-ES_tradnl" sz="2200" b="1"/>
              <a:t>Área y Perímetro.- </a:t>
            </a:r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endParaRPr lang="es-ES_tradnl" sz="2200" b="1"/>
          </a:p>
          <a:p>
            <a:pPr marL="914400" lvl="1" indent="-457200">
              <a:lnSpc>
                <a:spcPct val="80000"/>
              </a:lnSpc>
            </a:pPr>
            <a:r>
              <a:rPr lang="es-ES_tradnl" sz="2200" b="1"/>
              <a:t>Forma.</a:t>
            </a:r>
          </a:p>
          <a:p>
            <a:pPr marL="1295400" lvl="2" indent="-381000">
              <a:lnSpc>
                <a:spcPct val="80000"/>
              </a:lnSpc>
            </a:pPr>
            <a:endParaRPr lang="es-ES_tradnl" sz="2200" b="1"/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r>
              <a:rPr lang="es-ES_tradnl" sz="2200" b="1"/>
              <a:t>   </a:t>
            </a:r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endParaRPr lang="es-ES_tradnl" sz="2200" b="1"/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endParaRPr lang="es-ES_tradnl" sz="2200" b="1"/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s-ES_tradnl" sz="2000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262148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62149" name="Picture 5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62150" name="Picture 6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262151" name="Text Box 7"/>
          <p:cNvSpPr txBox="1">
            <a:spLocks noChangeArrowheads="1"/>
          </p:cNvSpPr>
          <p:nvPr/>
        </p:nvSpPr>
        <p:spPr bwMode="auto">
          <a:xfrm>
            <a:off x="2339975" y="2997200"/>
            <a:ext cx="44640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(Ks) Tendencia a las crecidas</a:t>
            </a:r>
            <a:endParaRPr lang="es-ES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2152" name="Text Box 8"/>
          <p:cNvSpPr txBox="1">
            <a:spLocks noChangeArrowheads="1"/>
          </p:cNvSpPr>
          <p:nvPr/>
        </p:nvSpPr>
        <p:spPr bwMode="auto">
          <a:xfrm>
            <a:off x="2195513" y="3429000"/>
            <a:ext cx="4537075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(Kc) Relacionado con el Tc</a:t>
            </a:r>
            <a:endParaRPr lang="es-ES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2160" name="Text Box 16"/>
          <p:cNvSpPr txBox="1">
            <a:spLocks noChangeArrowheads="1"/>
          </p:cNvSpPr>
          <p:nvPr/>
        </p:nvSpPr>
        <p:spPr bwMode="auto">
          <a:xfrm>
            <a:off x="4140200" y="2532063"/>
            <a:ext cx="3671888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Mediante planimetrado</a:t>
            </a:r>
          </a:p>
          <a:p>
            <a:pPr>
              <a:spcBef>
                <a:spcPct val="50000"/>
              </a:spcBef>
            </a:pPr>
            <a:endParaRPr lang="es-ES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62161" name="Text Box 17"/>
          <p:cNvSpPr txBox="1">
            <a:spLocks noChangeArrowheads="1"/>
          </p:cNvSpPr>
          <p:nvPr/>
        </p:nvSpPr>
        <p:spPr bwMode="auto">
          <a:xfrm>
            <a:off x="6659563" y="3552825"/>
            <a:ext cx="2160587" cy="452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C" sz="1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Ejemplo Comparativo</a:t>
            </a:r>
          </a:p>
          <a:p>
            <a:pPr>
              <a:spcBef>
                <a:spcPct val="50000"/>
              </a:spcBef>
            </a:pPr>
            <a:endParaRPr lang="es-ES" sz="1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62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62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2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62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2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6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62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6" grpId="0" build="p"/>
      <p:bldP spid="262151" grpId="0"/>
      <p:bldP spid="262152" grpId="0"/>
      <p:bldP spid="2621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3875" y="1122363"/>
            <a:ext cx="8151813" cy="57785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/>
          </a:p>
        </p:txBody>
      </p:sp>
      <p:graphicFrame>
        <p:nvGraphicFramePr>
          <p:cNvPr id="42185" name="Group 1225"/>
          <p:cNvGraphicFramePr>
            <a:graphicFrameLocks noGrp="1"/>
          </p:cNvGraphicFramePr>
          <p:nvPr>
            <p:ph sz="quarter" idx="3"/>
          </p:nvPr>
        </p:nvGraphicFramePr>
        <p:xfrm>
          <a:off x="431800" y="2419350"/>
          <a:ext cx="8388350" cy="2809875"/>
        </p:xfrm>
        <a:graphic>
          <a:graphicData uri="http://schemas.openxmlformats.org/drawingml/2006/table">
            <a:tbl>
              <a:tblPr/>
              <a:tblGrid>
                <a:gridCol w="1027113"/>
                <a:gridCol w="947737"/>
                <a:gridCol w="1352550"/>
                <a:gridCol w="1125538"/>
                <a:gridCol w="1593850"/>
                <a:gridCol w="2341562"/>
              </a:tblGrid>
              <a:tr h="1016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Parámetros Geomorfológicos</a:t>
                      </a: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30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 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Área y Perímetro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Forma de la cuenca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841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Área (Has)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Perímetro (m)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Factor de forma  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(Ks)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Índice de compacidad   (Kc)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Clasificación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11,16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1418,16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0.66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1.19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Casi redonda a oval - redonda    (1,00-1,25)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27,49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2470,52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0.27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1.32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Oval redonda a oval oblonga     (1,26-1,50)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28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53,56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3202,91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0.51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1.23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Oval redonda a oval oblonga     (1,26-1,50)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128" name="Rectangle 1168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42129" name="Group 1169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42130" name="Picture 1170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42131" name="Picture 1171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42186" name="AutoShape 1226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7885113" y="6237288"/>
            <a:ext cx="790575" cy="144462"/>
          </a:xfrm>
          <a:prstGeom prst="leftArrow">
            <a:avLst>
              <a:gd name="adj1" fmla="val 50000"/>
              <a:gd name="adj2" fmla="val 136814"/>
            </a:avLst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2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8151813" cy="57785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/>
          </a:p>
        </p:txBody>
      </p:sp>
      <p:graphicFrame>
        <p:nvGraphicFramePr>
          <p:cNvPr id="43471" name="Group 463"/>
          <p:cNvGraphicFramePr>
            <a:graphicFrameLocks noGrp="1"/>
          </p:cNvGraphicFramePr>
          <p:nvPr>
            <p:ph sz="quarter" idx="3"/>
          </p:nvPr>
        </p:nvGraphicFramePr>
        <p:xfrm>
          <a:off x="395288" y="2581275"/>
          <a:ext cx="8280400" cy="2287588"/>
        </p:xfrm>
        <a:graphic>
          <a:graphicData uri="http://schemas.openxmlformats.org/drawingml/2006/table">
            <a:tbl>
              <a:tblPr/>
              <a:tblGrid>
                <a:gridCol w="1089025"/>
                <a:gridCol w="1130300"/>
                <a:gridCol w="1481137"/>
                <a:gridCol w="1411288"/>
                <a:gridCol w="1512887"/>
                <a:gridCol w="1655763"/>
              </a:tblGrid>
              <a:tr h="230188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Parámetros Geomorfológicos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303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Cuenca 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Sistema de drenaje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Tipo de relieve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Tiempo de concentración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75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Orden de cuenca     (N)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Densidad de Drenaje        (Dd)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Pendiente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Tipo de relieve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2.78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0.246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Accidentado (P4)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4.74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3.65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0.217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13.37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1.91</a:t>
                      </a:r>
                      <a:endParaRPr kumimoji="0" lang="es-ES_tradnl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0.224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16.21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18000" marR="1800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447" name="Rectangle 439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43448" name="Group 440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43449" name="Picture 441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43450" name="Picture 442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3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01" name="Rectangle 45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8638" y="1123950"/>
            <a:ext cx="8147050" cy="576263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/>
          </a:p>
        </p:txBody>
      </p:sp>
      <p:pic>
        <p:nvPicPr>
          <p:cNvPr id="45106" name="Picture 5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1989138"/>
            <a:ext cx="8569325" cy="4202112"/>
          </a:xfrm>
        </p:spPr>
      </p:pic>
      <p:grpSp>
        <p:nvGrpSpPr>
          <p:cNvPr id="45102" name="Group 46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45103" name="Picture 47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45104" name="Picture 48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45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8638" y="1196975"/>
            <a:ext cx="8147050" cy="1079500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800" b="1"/>
              <a:t>Descripción Hidrológica de las cuencas</a:t>
            </a: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endParaRPr lang="es-EC" sz="2800" b="1"/>
          </a:p>
          <a:p>
            <a:pPr marL="533400" indent="-533400">
              <a:lnSpc>
                <a:spcPct val="80000"/>
              </a:lnSpc>
            </a:pPr>
            <a:r>
              <a:rPr lang="es-ES_tradnl" sz="2400" b="1"/>
              <a:t>Tipo de flujo</a:t>
            </a:r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s-ES_tradnl" sz="1600" b="1"/>
          </a:p>
          <a:p>
            <a:pPr marL="914400" lvl="1" indent="-457200">
              <a:lnSpc>
                <a:spcPct val="80000"/>
              </a:lnSpc>
            </a:pPr>
            <a:r>
              <a:rPr lang="es-ES_tradnl" sz="2000" b="1"/>
              <a:t>Perenne</a:t>
            </a:r>
          </a:p>
          <a:p>
            <a:pPr marL="914400" lvl="1" indent="-457200">
              <a:lnSpc>
                <a:spcPct val="80000"/>
              </a:lnSpc>
            </a:pPr>
            <a:r>
              <a:rPr lang="es-ES_tradnl" sz="2000" b="1"/>
              <a:t>Intermitente</a:t>
            </a:r>
          </a:p>
          <a:p>
            <a:pPr marL="914400" lvl="1" indent="-457200">
              <a:lnSpc>
                <a:spcPct val="80000"/>
              </a:lnSpc>
            </a:pPr>
            <a:r>
              <a:rPr lang="es-ES_tradnl" sz="2000" b="1"/>
              <a:t>Efímero</a:t>
            </a:r>
          </a:p>
          <a:p>
            <a:pPr marL="914400" lvl="1" indent="-457200">
              <a:lnSpc>
                <a:spcPct val="80000"/>
              </a:lnSpc>
              <a:buFont typeface="Wingdings" pitchFamily="2" charset="2"/>
              <a:buNone/>
            </a:pPr>
            <a:endParaRPr lang="es-ES_tradnl" sz="2000" b="1"/>
          </a:p>
          <a:p>
            <a:pPr marL="533400" indent="-533400">
              <a:lnSpc>
                <a:spcPct val="80000"/>
              </a:lnSpc>
              <a:buFont typeface="Wingdings" pitchFamily="2" charset="2"/>
              <a:buNone/>
            </a:pPr>
            <a:endParaRPr lang="es-ES_tradnl" sz="800" b="1"/>
          </a:p>
        </p:txBody>
      </p:sp>
      <p:pic>
        <p:nvPicPr>
          <p:cNvPr id="47111" name="Picture 7" descr="canal natural 2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92725" y="1700213"/>
            <a:ext cx="3024188" cy="2284412"/>
          </a:xfrm>
          <a:noFill/>
          <a:ln/>
        </p:spPr>
      </p:pic>
      <p:sp>
        <p:nvSpPr>
          <p:cNvPr id="47117" name="Rectangle 1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47118" name="Group 1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47119" name="Picture 15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47120" name="Picture 16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47121" name="Picture 17" descr="corte del talud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4024313"/>
            <a:ext cx="29527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4140200" y="4292600"/>
            <a:ext cx="403225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marL="342900" indent="-342900">
              <a:spcBef>
                <a:spcPct val="5000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s-ES_tradnl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Material del Lecho</a:t>
            </a:r>
            <a:r>
              <a:rPr lang="es-EC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es-ES" sz="2400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125" name="Text Box 21"/>
          <p:cNvSpPr txBox="1">
            <a:spLocks noChangeArrowheads="1"/>
          </p:cNvSpPr>
          <p:nvPr/>
        </p:nvSpPr>
        <p:spPr bwMode="auto">
          <a:xfrm>
            <a:off x="4140200" y="4846638"/>
            <a:ext cx="403225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marL="342900" indent="-342900">
              <a:spcBef>
                <a:spcPct val="50000"/>
              </a:spcBef>
              <a:buClr>
                <a:schemeClr val="accent1"/>
              </a:buClr>
              <a:buFontTx/>
              <a:buChar char="•"/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Litología</a:t>
            </a:r>
            <a:r>
              <a:rPr lang="es-EC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es-ES" sz="2400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126" name="Text Box 22"/>
          <p:cNvSpPr txBox="1">
            <a:spLocks noChangeArrowheads="1"/>
          </p:cNvSpPr>
          <p:nvPr/>
        </p:nvSpPr>
        <p:spPr bwMode="auto">
          <a:xfrm>
            <a:off x="3924300" y="5278438"/>
            <a:ext cx="403225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marL="342900" indent="-342900">
              <a:spcBef>
                <a:spcPct val="50000"/>
              </a:spcBef>
              <a:buClr>
                <a:schemeClr val="accent1"/>
              </a:buClr>
              <a:buFontTx/>
              <a:buChar char="•"/>
            </a:pPr>
            <a:r>
              <a:rPr lang="es-ES_tradnl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Suelo</a:t>
            </a:r>
            <a:r>
              <a:rPr lang="es-EC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endParaRPr lang="es-ES" sz="2400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4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47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uiExpand="1" build="p"/>
      <p:bldP spid="47122" grpId="0"/>
      <p:bldP spid="47125" grpId="0"/>
      <p:bldP spid="471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981075"/>
            <a:ext cx="8496300" cy="1368425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800" b="1"/>
              <a:t>Descripción Hidrológica de las cuencas</a:t>
            </a:r>
            <a:r>
              <a:rPr lang="es-EC" sz="3600" b="1"/>
              <a:t> </a:t>
            </a:r>
          </a:p>
          <a:p>
            <a:pPr marL="533400" indent="-533400">
              <a:lnSpc>
                <a:spcPct val="90000"/>
              </a:lnSpc>
            </a:pPr>
            <a:r>
              <a:rPr lang="es-ES_tradnl" sz="2400" b="1"/>
              <a:t>Material del Lecho</a:t>
            </a:r>
          </a:p>
          <a:p>
            <a:pPr marL="914400" lvl="1" indent="-457200">
              <a:lnSpc>
                <a:spcPct val="90000"/>
              </a:lnSpc>
            </a:pPr>
            <a:r>
              <a:rPr lang="es-ES_tradnl" sz="2000" b="1"/>
              <a:t>Suelo</a:t>
            </a:r>
          </a:p>
          <a:p>
            <a:pPr marL="914400" lvl="1" indent="-457200">
              <a:lnSpc>
                <a:spcPct val="90000"/>
              </a:lnSpc>
              <a:buFont typeface="Wingdings" pitchFamily="2" charset="2"/>
              <a:buNone/>
            </a:pPr>
            <a:endParaRPr lang="es-ES_tradnl" b="1"/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827088" y="2349500"/>
            <a:ext cx="38163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s-EC" sz="1800">
                <a:solidFill>
                  <a:schemeClr val="tx1"/>
                </a:solidFill>
                <a:effectLst/>
                <a:latin typeface="Garamond" pitchFamily="18" charset="0"/>
              </a:rPr>
              <a:t>Ensayo en laboratorio:</a:t>
            </a:r>
          </a:p>
          <a:p>
            <a:pPr algn="l">
              <a:lnSpc>
                <a:spcPct val="10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es-EC" sz="1800">
                <a:solidFill>
                  <a:schemeClr val="tx1"/>
                </a:solidFill>
                <a:effectLst/>
                <a:latin typeface="Garamond" pitchFamily="18" charset="0"/>
              </a:rPr>
              <a:t>Análisis granulométrico</a:t>
            </a:r>
          </a:p>
          <a:p>
            <a:pPr algn="l">
              <a:lnSpc>
                <a:spcPct val="10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es-EC" sz="1800">
                <a:solidFill>
                  <a:schemeClr val="tx1"/>
                </a:solidFill>
                <a:effectLst/>
                <a:latin typeface="Garamond" pitchFamily="18" charset="0"/>
              </a:rPr>
              <a:t>Ensayo de límite líquido y plástico</a:t>
            </a:r>
          </a:p>
          <a:p>
            <a:pPr algn="l">
              <a:lnSpc>
                <a:spcPct val="10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es-EC" sz="1800">
                <a:solidFill>
                  <a:schemeClr val="tx1"/>
                </a:solidFill>
                <a:effectLst/>
                <a:latin typeface="Garamond" pitchFamily="18" charset="0"/>
              </a:rPr>
              <a:t>Permeabilidad </a:t>
            </a:r>
            <a:endParaRPr lang="es-ES" sz="1800"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pic>
        <p:nvPicPr>
          <p:cNvPr id="53259" name="Picture 11" descr="sedimento en canal natural"/>
          <p:cNvPicPr>
            <a:picLocks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17575" y="4005263"/>
            <a:ext cx="1998663" cy="2663825"/>
          </a:xfrm>
          <a:noFill/>
          <a:ln/>
        </p:spPr>
      </p:pic>
      <p:sp>
        <p:nvSpPr>
          <p:cNvPr id="53262" name="Rectangle 14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53263" name="Group 15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53264" name="Picture 16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53265" name="Picture 17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53266" name="Picture 18" descr="5D879F4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11963" y="1919288"/>
            <a:ext cx="2224087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7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54525" y="1916113"/>
            <a:ext cx="2278063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268" name="Text Box 20"/>
          <p:cNvSpPr txBox="1">
            <a:spLocks noChangeArrowheads="1"/>
          </p:cNvSpPr>
          <p:nvPr/>
        </p:nvSpPr>
        <p:spPr bwMode="auto">
          <a:xfrm>
            <a:off x="3419475" y="5132388"/>
            <a:ext cx="5545138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s-EC" sz="1800">
                <a:solidFill>
                  <a:schemeClr val="tx1"/>
                </a:solidFill>
                <a:effectLst/>
                <a:latin typeface="Garamond" pitchFamily="18" charset="0"/>
              </a:rPr>
              <a:t>Basándose en el pasante del tamiz No 200 predominan los finos, tomamos la carta de plasticidad (limite liquido, plástico, índice plástico) se considera a los suelos arcillosos limosos y arenosos limosos. De acuerdo a esta clasificación se puede concluir que es tipo C  en la SCS</a:t>
            </a:r>
            <a:endParaRPr lang="es-ES" sz="1800"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3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5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 uiExpand="1" build="p"/>
      <p:bldP spid="53253" grpId="0"/>
      <p:bldP spid="53267" grpId="0"/>
      <p:bldP spid="532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51847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Capitulo 2.-  Estadística de datos </a:t>
            </a:r>
            <a:endParaRPr lang="es-ES_tradnl" sz="28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2400" u="sng">
                <a:hlinkClick r:id="" action="ppaction://noaction"/>
              </a:rPr>
              <a:t>Periodo de Retorno</a:t>
            </a:r>
            <a:endParaRPr lang="es-ES_tradnl" sz="2400" u="sng"/>
          </a:p>
          <a:p>
            <a:pPr marL="1295400" lvl="2" indent="-381000">
              <a:buClr>
                <a:schemeClr val="tx1"/>
              </a:buClr>
            </a:pPr>
            <a:r>
              <a:rPr lang="es-ES_tradnl" sz="2000" u="sng">
                <a:hlinkClick r:id="" action="ppaction://noaction"/>
              </a:rPr>
              <a:t>Ajuste de datos a una distribución de probabilidades</a:t>
            </a:r>
            <a:endParaRPr lang="es-ES_tradnl" sz="20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Distribución Gumbel Tipo I</a:t>
            </a:r>
            <a:endParaRPr lang="es-ES_tradnl" sz="18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Distribución Normal</a:t>
            </a:r>
            <a:endParaRPr lang="es-ES_tradnl" sz="18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Distribución Pearson Tipo III</a:t>
            </a:r>
            <a:endParaRPr lang="es-ES_tradnl" sz="1800" u="sng"/>
          </a:p>
          <a:p>
            <a:pPr marL="1295400" lvl="2" indent="-381000">
              <a:buClr>
                <a:schemeClr val="tx1"/>
              </a:buClr>
            </a:pPr>
            <a:r>
              <a:rPr lang="es-ES_tradnl" sz="2000" u="sng">
                <a:hlinkClick r:id="" action="ppaction://noaction"/>
              </a:rPr>
              <a:t>Prueba de Bondad de Ajuste</a:t>
            </a:r>
            <a:endParaRPr lang="es-ES_tradnl" sz="20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Prueba  X2</a:t>
            </a:r>
            <a:endParaRPr lang="es-ES_tradnl" sz="18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Prueba  Kolmogorov - Smirnov</a:t>
            </a:r>
            <a:endParaRPr lang="es-ES_tradnl" sz="1800" u="sng"/>
          </a:p>
          <a:p>
            <a:pPr marL="1295400" lvl="2" indent="-381000">
              <a:buClr>
                <a:schemeClr val="tx1"/>
              </a:buClr>
            </a:pPr>
            <a:r>
              <a:rPr lang="es-ES_tradnl" sz="2000" u="sng">
                <a:hlinkClick r:id="" action="ppaction://noaction"/>
              </a:rPr>
              <a:t>Cálculo del periodo de retorno</a:t>
            </a:r>
            <a:endParaRPr lang="es-ES_tradnl" sz="20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sz="2400" u="sng">
                <a:hlinkClick r:id="" action="ppaction://noaction"/>
              </a:rPr>
              <a:t>Análisis de intensidades máximas.</a:t>
            </a:r>
            <a:endParaRPr lang="es-ES_tradnl" sz="2400" u="sng"/>
          </a:p>
          <a:p>
            <a:pPr marL="914400" lvl="1" indent="-457200">
              <a:buClr>
                <a:schemeClr val="tx1"/>
              </a:buClr>
              <a:buFontTx/>
              <a:buChar char="•"/>
            </a:pPr>
            <a:r>
              <a:rPr lang="es-ES_tradnl" altLang="ja-JP" sz="2400" u="sng">
                <a:ea typeface="ＭＳ Ｐゴシック" charset="-128"/>
                <a:hlinkClick r:id="" action="ppaction://noaction"/>
              </a:rPr>
              <a:t>Curvas Intensidad-Duraci</a:t>
            </a:r>
            <a:r>
              <a:rPr lang="es-ES_tradnl" altLang="ja-JP" sz="2400" u="sng">
                <a:latin typeface="Garamond"/>
                <a:ea typeface="ＭＳ Ｐゴシック" charset="-128"/>
                <a:hlinkClick r:id="" action="ppaction://noaction"/>
              </a:rPr>
              <a:t>ó</a:t>
            </a:r>
            <a:r>
              <a:rPr lang="es-ES_tradnl" altLang="ja-JP" sz="2400" u="sng">
                <a:ea typeface="ＭＳ Ｐゴシック" charset="-128"/>
                <a:hlinkClick r:id="" action="ppaction://noaction"/>
              </a:rPr>
              <a:t>n-Frecuencia (IDF)</a:t>
            </a:r>
            <a:r>
              <a:rPr lang="es-ES" altLang="ja-JP" sz="2400">
                <a:ea typeface="ＭＳ Ｐゴシック" charset="-128"/>
              </a:rPr>
              <a:t> </a:t>
            </a:r>
            <a:endParaRPr lang="es-ES_tradnl" sz="2400"/>
          </a:p>
        </p:txBody>
      </p:sp>
      <p:sp>
        <p:nvSpPr>
          <p:cNvPr id="62472" name="Rectangle 8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62473" name="Group 9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62474" name="Picture 10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62475" name="Picture 11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2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2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62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24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6246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6246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6246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339975" y="1052513"/>
            <a:ext cx="4319588" cy="1152525"/>
          </a:xfrm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800" b="1"/>
              <a:t>Periodo de Retorno</a:t>
            </a: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1800" b="1"/>
              <a:t>Diseño y Planificación optima</a:t>
            </a:r>
          </a:p>
          <a:p>
            <a:pPr marL="533400" indent="-533400" algn="ctr">
              <a:lnSpc>
                <a:spcPct val="80000"/>
              </a:lnSpc>
              <a:buFont typeface="Wingdings" pitchFamily="2" charset="2"/>
              <a:buNone/>
            </a:pPr>
            <a:r>
              <a:rPr lang="es-EC" sz="2400" b="1"/>
              <a:t> </a:t>
            </a:r>
          </a:p>
          <a:p>
            <a:pPr marL="914400" lvl="1" indent="-457200">
              <a:lnSpc>
                <a:spcPct val="80000"/>
              </a:lnSpc>
            </a:pPr>
            <a:endParaRPr lang="es-ES_tradnl" sz="2000" b="1"/>
          </a:p>
        </p:txBody>
      </p:sp>
      <p:sp>
        <p:nvSpPr>
          <p:cNvPr id="76805" name="Text Box 5"/>
          <p:cNvSpPr txBox="1">
            <a:spLocks noChangeArrowheads="1"/>
          </p:cNvSpPr>
          <p:nvPr/>
        </p:nvSpPr>
        <p:spPr bwMode="auto">
          <a:xfrm>
            <a:off x="755650" y="1989138"/>
            <a:ext cx="5688013" cy="1192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s-EC" sz="1800">
                <a:solidFill>
                  <a:schemeClr val="tx1"/>
                </a:solidFill>
                <a:effectLst/>
                <a:latin typeface="Garamond" pitchFamily="18" charset="0"/>
              </a:rPr>
              <a:t>Dirección de aviación civil </a:t>
            </a: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s-EC" sz="1800">
                <a:solidFill>
                  <a:schemeClr val="tx1"/>
                </a:solidFill>
                <a:effectLst/>
                <a:latin typeface="Garamond" pitchFamily="18" charset="0"/>
              </a:rPr>
              <a:t>Instituto Nacional de Meteorología e Hidrológica</a:t>
            </a:r>
          </a:p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s-EC" sz="1800">
                <a:solidFill>
                  <a:schemeClr val="tx1"/>
                </a:solidFill>
                <a:effectLst/>
                <a:latin typeface="Garamond" pitchFamily="18" charset="0"/>
              </a:rPr>
              <a:t>Instituto Oceanográfico de la Armada</a:t>
            </a:r>
          </a:p>
        </p:txBody>
      </p:sp>
      <p:graphicFrame>
        <p:nvGraphicFramePr>
          <p:cNvPr id="77542" name="Group 742"/>
          <p:cNvGraphicFramePr>
            <a:graphicFrameLocks noGrp="1"/>
          </p:cNvGraphicFramePr>
          <p:nvPr>
            <p:ph sz="quarter" idx="3"/>
          </p:nvPr>
        </p:nvGraphicFramePr>
        <p:xfrm>
          <a:off x="1620838" y="3457575"/>
          <a:ext cx="5688012" cy="2851150"/>
        </p:xfrm>
        <a:graphic>
          <a:graphicData uri="http://schemas.openxmlformats.org/drawingml/2006/table">
            <a:tbl>
              <a:tblPr/>
              <a:tblGrid>
                <a:gridCol w="1571625"/>
                <a:gridCol w="1938337"/>
                <a:gridCol w="2178050"/>
              </a:tblGrid>
              <a:tr h="2540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Precipitación Máxima Diaria-Estación Radio Sonda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16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Año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Precipitación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Fecha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52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 (mm.)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1992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113,6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 de Marzo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75,7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10 de Febrero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1994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130,6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 de Diciembre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1995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79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17 de Febrero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1996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104,3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 de Febrero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1997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185,5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9900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13 de Diciembre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9900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1998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221,8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18 de Abril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1999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60,4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MS Mincho" pitchFamily="49" charset="-128"/>
                          <a:cs typeface="Arial" charset="0"/>
                        </a:rPr>
                        <a:t>26 de Abril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s-E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7531" name="Rectangle 731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77532" name="Group 732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77533" name="Picture 733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77534" name="Picture 734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77544" name="Text Box 744"/>
          <p:cNvSpPr txBox="1">
            <a:spLocks noChangeArrowheads="1"/>
          </p:cNvSpPr>
          <p:nvPr/>
        </p:nvSpPr>
        <p:spPr bwMode="auto">
          <a:xfrm>
            <a:off x="3203575" y="1952625"/>
            <a:ext cx="10080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s-EC">
                <a:solidFill>
                  <a:schemeClr val="tx1"/>
                </a:solidFill>
                <a:effectLst/>
              </a:rPr>
              <a:t>(DAC)</a:t>
            </a:r>
            <a:endParaRPr lang="es-ES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7545" name="Text Box 745"/>
          <p:cNvSpPr txBox="1">
            <a:spLocks noChangeArrowheads="1"/>
          </p:cNvSpPr>
          <p:nvPr/>
        </p:nvSpPr>
        <p:spPr bwMode="auto">
          <a:xfrm>
            <a:off x="5148263" y="2349500"/>
            <a:ext cx="14398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s-EC">
                <a:solidFill>
                  <a:schemeClr val="tx1"/>
                </a:solidFill>
                <a:effectLst/>
              </a:rPr>
              <a:t>(INAMHI)</a:t>
            </a:r>
            <a:endParaRPr lang="es-ES">
              <a:solidFill>
                <a:schemeClr val="tx1"/>
              </a:solidFill>
              <a:effectLst/>
            </a:endParaRPr>
          </a:p>
        </p:txBody>
      </p:sp>
      <p:sp>
        <p:nvSpPr>
          <p:cNvPr id="77546" name="Text Box 746"/>
          <p:cNvSpPr txBox="1">
            <a:spLocks noChangeArrowheads="1"/>
          </p:cNvSpPr>
          <p:nvPr/>
        </p:nvSpPr>
        <p:spPr bwMode="auto">
          <a:xfrm>
            <a:off x="4211638" y="2744788"/>
            <a:ext cx="13684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 algn="l">
              <a:lnSpc>
                <a:spcPct val="100000"/>
              </a:lnSpc>
              <a:spcBef>
                <a:spcPct val="50000"/>
              </a:spcBef>
            </a:pPr>
            <a:r>
              <a:rPr lang="es-EC">
                <a:solidFill>
                  <a:schemeClr val="tx1"/>
                </a:solidFill>
                <a:effectLst/>
              </a:rPr>
              <a:t>(INOCAR)</a:t>
            </a:r>
            <a:endParaRPr lang="es-ES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7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7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7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77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uiExpand="1" build="p"/>
      <p:bldP spid="76805" grpId="0"/>
      <p:bldP spid="77544" grpId="0"/>
      <p:bldP spid="77545" grpId="0"/>
      <p:bldP spid="775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autopist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9144000" cy="6858001"/>
          </a:xfrm>
          <a:prstGeom prst="rect">
            <a:avLst/>
          </a:prstGeom>
          <a:noFill/>
        </p:spPr>
      </p:pic>
      <p:sp>
        <p:nvSpPr>
          <p:cNvPr id="92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1700213"/>
            <a:ext cx="7772400" cy="2879725"/>
          </a:xfrm>
        </p:spPr>
        <p:txBody>
          <a:bodyPr/>
          <a:lstStyle/>
          <a:p>
            <a:r>
              <a:rPr lang="es-EC" sz="3600"/>
              <a:t>ANALISIS HIDROLÓGICO DE LA CUENCA DEL CERRO COLORADO Y SU INTERACCION CON LA AUTOPISTA TERMINAL TERRESTRE - PASCUALES</a:t>
            </a:r>
            <a:endParaRPr lang="es-ES" sz="360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92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052513"/>
            <a:ext cx="8291512" cy="51847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Ajuste a una distribución de probabilidades</a:t>
            </a:r>
            <a:endParaRPr lang="es-ES_tradnl" sz="2800" b="1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Gumbel Tipo I</a:t>
            </a:r>
            <a:endParaRPr lang="es-ES_tradnl" sz="1800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Normal</a:t>
            </a:r>
            <a:endParaRPr lang="es-ES_tradnl" sz="18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Pearson Tipo III</a:t>
            </a:r>
            <a:endParaRPr lang="es-ES_tradnl" sz="1800" u="sng"/>
          </a:p>
          <a:p>
            <a:pPr marL="1714500" lvl="3" indent="-342900">
              <a:buClr>
                <a:schemeClr val="tx1"/>
              </a:buClr>
              <a:buFontTx/>
              <a:buChar char="•"/>
            </a:pPr>
            <a:r>
              <a:rPr lang="es-ES_tradnl" sz="1800" u="sng">
                <a:hlinkClick r:id="" action="ppaction://noaction"/>
              </a:rPr>
              <a:t>Log-normal</a:t>
            </a:r>
            <a:endParaRPr lang="es-ES_tradnl" sz="1800" u="sng"/>
          </a:p>
          <a:p>
            <a:pPr marL="1295400" lvl="2" indent="-381000">
              <a:buClr>
                <a:schemeClr val="tx1"/>
              </a:buClr>
              <a:buFontTx/>
              <a:buNone/>
            </a:pPr>
            <a:r>
              <a:rPr lang="es-ES" altLang="ja-JP" sz="2000">
                <a:ea typeface="ＭＳ Ｐゴシック" charset="-128"/>
              </a:rPr>
              <a:t> </a:t>
            </a:r>
            <a:endParaRPr lang="es-ES_tradnl" sz="2000"/>
          </a:p>
        </p:txBody>
      </p:sp>
      <p:sp>
        <p:nvSpPr>
          <p:cNvPr id="72731" name="Rectangle 27"/>
          <p:cNvSpPr>
            <a:spLocks noChangeArrowheads="1"/>
          </p:cNvSpPr>
          <p:nvPr/>
        </p:nvSpPr>
        <p:spPr bwMode="auto">
          <a:xfrm>
            <a:off x="2365375" y="61913"/>
            <a:ext cx="2895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72732" name="Rectangle 28"/>
          <p:cNvSpPr>
            <a:spLocks noChangeArrowheads="1"/>
          </p:cNvSpPr>
          <p:nvPr/>
        </p:nvSpPr>
        <p:spPr bwMode="auto">
          <a:xfrm>
            <a:off x="2365375" y="61913"/>
            <a:ext cx="2895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72742" name="Rectangle 38"/>
          <p:cNvSpPr>
            <a:spLocks noChangeArrowheads="1"/>
          </p:cNvSpPr>
          <p:nvPr/>
        </p:nvSpPr>
        <p:spPr bwMode="auto">
          <a:xfrm>
            <a:off x="2365375" y="61913"/>
            <a:ext cx="2895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72743" name="Rectangle 39"/>
          <p:cNvSpPr>
            <a:spLocks noChangeArrowheads="1"/>
          </p:cNvSpPr>
          <p:nvPr/>
        </p:nvSpPr>
        <p:spPr bwMode="auto">
          <a:xfrm>
            <a:off x="2365375" y="61913"/>
            <a:ext cx="28956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72897" name="Line 193"/>
          <p:cNvSpPr>
            <a:spLocks noChangeShapeType="1"/>
          </p:cNvSpPr>
          <p:nvPr/>
        </p:nvSpPr>
        <p:spPr bwMode="auto">
          <a:xfrm>
            <a:off x="4456113" y="1017588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900" name="Line 196"/>
          <p:cNvSpPr>
            <a:spLocks noChangeShapeType="1"/>
          </p:cNvSpPr>
          <p:nvPr/>
        </p:nvSpPr>
        <p:spPr bwMode="auto">
          <a:xfrm>
            <a:off x="5041900" y="1484313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901" name="Line 197"/>
          <p:cNvSpPr>
            <a:spLocks noChangeShapeType="1"/>
          </p:cNvSpPr>
          <p:nvPr/>
        </p:nvSpPr>
        <p:spPr bwMode="auto">
          <a:xfrm>
            <a:off x="5343525" y="1484313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911" name="Line 207"/>
          <p:cNvSpPr>
            <a:spLocks noChangeShapeType="1"/>
          </p:cNvSpPr>
          <p:nvPr/>
        </p:nvSpPr>
        <p:spPr bwMode="auto">
          <a:xfrm>
            <a:off x="4456113" y="1017588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912" name="Line 208"/>
          <p:cNvSpPr>
            <a:spLocks noChangeShapeType="1"/>
          </p:cNvSpPr>
          <p:nvPr/>
        </p:nvSpPr>
        <p:spPr bwMode="auto">
          <a:xfrm>
            <a:off x="5041900" y="1017588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914" name="Line 210"/>
          <p:cNvSpPr>
            <a:spLocks noChangeShapeType="1"/>
          </p:cNvSpPr>
          <p:nvPr/>
        </p:nvSpPr>
        <p:spPr bwMode="auto">
          <a:xfrm>
            <a:off x="5343525" y="1484313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915" name="Line 211"/>
          <p:cNvSpPr>
            <a:spLocks noChangeShapeType="1"/>
          </p:cNvSpPr>
          <p:nvPr/>
        </p:nvSpPr>
        <p:spPr bwMode="auto">
          <a:xfrm>
            <a:off x="5784850" y="1484313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183" name="Line 479"/>
          <p:cNvSpPr>
            <a:spLocks noChangeShapeType="1"/>
          </p:cNvSpPr>
          <p:nvPr/>
        </p:nvSpPr>
        <p:spPr bwMode="auto">
          <a:xfrm>
            <a:off x="4457700" y="3044825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186" name="Line 482"/>
          <p:cNvSpPr>
            <a:spLocks noChangeShapeType="1"/>
          </p:cNvSpPr>
          <p:nvPr/>
        </p:nvSpPr>
        <p:spPr bwMode="auto">
          <a:xfrm>
            <a:off x="5073650" y="3511550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187" name="Line 483"/>
          <p:cNvSpPr>
            <a:spLocks noChangeShapeType="1"/>
          </p:cNvSpPr>
          <p:nvPr/>
        </p:nvSpPr>
        <p:spPr bwMode="auto">
          <a:xfrm>
            <a:off x="5457825" y="3511550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197" name="Line 493"/>
          <p:cNvSpPr>
            <a:spLocks noChangeShapeType="1"/>
          </p:cNvSpPr>
          <p:nvPr/>
        </p:nvSpPr>
        <p:spPr bwMode="auto">
          <a:xfrm>
            <a:off x="4457700" y="3044825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198" name="Line 494"/>
          <p:cNvSpPr>
            <a:spLocks noChangeShapeType="1"/>
          </p:cNvSpPr>
          <p:nvPr/>
        </p:nvSpPr>
        <p:spPr bwMode="auto">
          <a:xfrm>
            <a:off x="5073650" y="3044825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200" name="Line 496"/>
          <p:cNvSpPr>
            <a:spLocks noChangeShapeType="1"/>
          </p:cNvSpPr>
          <p:nvPr/>
        </p:nvSpPr>
        <p:spPr bwMode="auto">
          <a:xfrm>
            <a:off x="5457825" y="3511550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3201" name="Line 497"/>
          <p:cNvSpPr>
            <a:spLocks noChangeShapeType="1"/>
          </p:cNvSpPr>
          <p:nvPr/>
        </p:nvSpPr>
        <p:spPr bwMode="auto">
          <a:xfrm>
            <a:off x="5921375" y="3511550"/>
            <a:ext cx="0" cy="0"/>
          </a:xfrm>
          <a:prstGeom prst="line">
            <a:avLst/>
          </a:prstGeom>
          <a:noFill/>
          <a:ln w="12700" cap="rnd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graphicFrame>
        <p:nvGraphicFramePr>
          <p:cNvPr id="73372" name="Group 668"/>
          <p:cNvGraphicFramePr>
            <a:graphicFrameLocks noGrp="1"/>
          </p:cNvGraphicFramePr>
          <p:nvPr/>
        </p:nvGraphicFramePr>
        <p:xfrm>
          <a:off x="1331913" y="3357563"/>
          <a:ext cx="6769100" cy="3133725"/>
        </p:xfrm>
        <a:graphic>
          <a:graphicData uri="http://schemas.openxmlformats.org/drawingml/2006/table">
            <a:tbl>
              <a:tblPr/>
              <a:tblGrid>
                <a:gridCol w="1212850"/>
                <a:gridCol w="1414462"/>
                <a:gridCol w="582613"/>
                <a:gridCol w="942975"/>
                <a:gridCol w="590550"/>
                <a:gridCol w="711200"/>
                <a:gridCol w="450850"/>
                <a:gridCol w="863600"/>
              </a:tblGrid>
              <a:tr h="280988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Distribución de Probabilidad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2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Datos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Parámetros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225"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X</a:t>
                      </a:r>
                      <a:r>
                        <a:rPr kumimoji="0" lang="es-ES_tradnl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185,50  Mm.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Gumbel Tipo 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06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a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43,94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m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96</a:t>
                      </a:r>
                      <a:endParaRPr kumimoji="0" lang="es-ES_tradnl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06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m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121,36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s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56,36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622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Pearson Tipo III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06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b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50.4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x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58.35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62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 (X</a:t>
                      </a:r>
                      <a:r>
                        <a:rPr kumimoji="0" lang="es-ES_tradnl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2.27 Mm.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Log-normal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06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m</a:t>
                      </a:r>
                      <a:r>
                        <a:rPr kumimoji="0" lang="es-E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y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2.05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s</a:t>
                      </a:r>
                      <a:r>
                        <a:rPr kumimoji="0" lang="es-ES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y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3376" name="Rectangle 672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73377" name="Group 673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73378" name="Picture 674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73379" name="Picture 675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73380" name="Text Box 676"/>
          <p:cNvSpPr txBox="1">
            <a:spLocks noChangeArrowheads="1"/>
          </p:cNvSpPr>
          <p:nvPr/>
        </p:nvSpPr>
        <p:spPr bwMode="auto">
          <a:xfrm>
            <a:off x="5938838" y="1844675"/>
            <a:ext cx="25209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Media:121.36</a:t>
            </a:r>
            <a:endParaRPr lang="es-ES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3381" name="Text Box 677"/>
          <p:cNvSpPr txBox="1">
            <a:spLocks noChangeArrowheads="1"/>
          </p:cNvSpPr>
          <p:nvPr/>
        </p:nvSpPr>
        <p:spPr bwMode="auto">
          <a:xfrm>
            <a:off x="6011863" y="2205038"/>
            <a:ext cx="2520950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Varianza:56.36</a:t>
            </a:r>
            <a:endParaRPr lang="es-ES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3382" name="Text Box 678"/>
          <p:cNvSpPr txBox="1">
            <a:spLocks noChangeArrowheads="1"/>
          </p:cNvSpPr>
          <p:nvPr/>
        </p:nvSpPr>
        <p:spPr bwMode="auto">
          <a:xfrm>
            <a:off x="6299200" y="2578100"/>
            <a:ext cx="2520950" cy="274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s-EC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Coef. Sesgo:1.1738</a:t>
            </a:r>
            <a:endParaRPr lang="es-ES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3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3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3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727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727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73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uiExpand="1" build="p"/>
      <p:bldP spid="73380" grpId="0"/>
      <p:bldP spid="73381" grpId="0"/>
      <p:bldP spid="733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81075"/>
            <a:ext cx="7715250" cy="14763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Prueba de Bondad del Ajuste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s-EC" sz="2000" b="1"/>
              <a:t>Prueba </a:t>
            </a:r>
            <a:r>
              <a:rPr lang="es-EC" sz="2000" b="1" i="1"/>
              <a:t>X</a:t>
            </a:r>
            <a:r>
              <a:rPr lang="es-EC" sz="2000" b="1" i="1" baseline="30000"/>
              <a:t>2</a:t>
            </a:r>
            <a:r>
              <a:rPr lang="es-EC" sz="2800" b="1" i="1"/>
              <a:t> </a:t>
            </a:r>
            <a:endParaRPr lang="es-ES_tradnl" sz="2800" u="sng"/>
          </a:p>
        </p:txBody>
      </p:sp>
      <p:graphicFrame>
        <p:nvGraphicFramePr>
          <p:cNvPr id="79311" name="Group 463"/>
          <p:cNvGraphicFramePr>
            <a:graphicFrameLocks noGrp="1"/>
          </p:cNvGraphicFramePr>
          <p:nvPr>
            <p:ph sz="quarter" idx="3"/>
          </p:nvPr>
        </p:nvGraphicFramePr>
        <p:xfrm>
          <a:off x="900113" y="3141663"/>
          <a:ext cx="7427912" cy="2909887"/>
        </p:xfrm>
        <a:graphic>
          <a:graphicData uri="http://schemas.openxmlformats.org/drawingml/2006/table">
            <a:tbl>
              <a:tblPr/>
              <a:tblGrid>
                <a:gridCol w="2335212"/>
                <a:gridCol w="820738"/>
                <a:gridCol w="1311275"/>
                <a:gridCol w="1308100"/>
                <a:gridCol w="1652587"/>
              </a:tblGrid>
              <a:tr h="39052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Aprobación de Hipótesis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Función de Distribución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c</a:t>
                      </a:r>
                      <a:r>
                        <a:rPr kumimoji="0" lang="es-E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2</a:t>
                      </a:r>
                      <a:r>
                        <a:rPr kumimoji="0" lang="es-E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 </a:t>
                      </a:r>
                      <a:r>
                        <a:rPr kumimoji="0" lang="es-ES" sz="1600" b="0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0,95, n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4.04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7.81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Log-normal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2.47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7.81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Gumbel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9.34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7.81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rechaza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Pearson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1.98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5.99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9312" name="Object 464"/>
          <p:cNvGraphicFramePr>
            <a:graphicFrameLocks noChangeAspect="1"/>
          </p:cNvGraphicFramePr>
          <p:nvPr/>
        </p:nvGraphicFramePr>
        <p:xfrm>
          <a:off x="3276600" y="2276475"/>
          <a:ext cx="2303463" cy="571500"/>
        </p:xfrm>
        <a:graphic>
          <a:graphicData uri="http://schemas.openxmlformats.org/presentationml/2006/ole">
            <p:oleObj spid="_x0000_s79312" name="Ecuación" r:id="rId4" imgW="990360" imgH="228600" progId="Equation.3">
              <p:embed/>
            </p:oleObj>
          </a:graphicData>
        </a:graphic>
      </p:graphicFrame>
      <p:sp>
        <p:nvSpPr>
          <p:cNvPr id="79315" name="Rectangle 467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79316" name="Group 468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79317" name="Picture 469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79318" name="Picture 470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8638" y="1052513"/>
            <a:ext cx="7715250" cy="14763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Prueba de Bondad del Ajuste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s-EC" sz="2000" b="1"/>
              <a:t>Prueba </a:t>
            </a:r>
            <a:r>
              <a:rPr lang="es-EC" sz="2000" b="1" i="1"/>
              <a:t>Kolmogorov-Smirnov</a:t>
            </a:r>
            <a:endParaRPr lang="es-ES_tradnl" sz="2000" u="sng"/>
          </a:p>
        </p:txBody>
      </p:sp>
      <p:graphicFrame>
        <p:nvGraphicFramePr>
          <p:cNvPr id="83134" name="Group 190"/>
          <p:cNvGraphicFramePr>
            <a:graphicFrameLocks noGrp="1"/>
          </p:cNvGraphicFramePr>
          <p:nvPr>
            <p:ph sz="quarter" idx="3"/>
          </p:nvPr>
        </p:nvGraphicFramePr>
        <p:xfrm>
          <a:off x="962025" y="2840038"/>
          <a:ext cx="6994525" cy="3036887"/>
        </p:xfrm>
        <a:graphic>
          <a:graphicData uri="http://schemas.openxmlformats.org/drawingml/2006/table">
            <a:tbl>
              <a:tblPr/>
              <a:tblGrid>
                <a:gridCol w="3656013"/>
                <a:gridCol w="1084262"/>
                <a:gridCol w="800100"/>
                <a:gridCol w="1454150"/>
              </a:tblGrid>
              <a:tr h="46196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Aprobación de Hipótesis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Función de Distribución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0.1871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Log-normal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0.1214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Pearson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0.1103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Gumbel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0.1040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0.43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acepta</a:t>
                      </a:r>
                      <a:endParaRPr kumimoji="0" lang="es-ES_tradnl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83135" name="Object 191"/>
          <p:cNvGraphicFramePr>
            <a:graphicFrameLocks noChangeAspect="1"/>
          </p:cNvGraphicFramePr>
          <p:nvPr/>
        </p:nvGraphicFramePr>
        <p:xfrm>
          <a:off x="3497263" y="2133600"/>
          <a:ext cx="1485900" cy="428625"/>
        </p:xfrm>
        <a:graphic>
          <a:graphicData uri="http://schemas.openxmlformats.org/presentationml/2006/ole">
            <p:oleObj spid="_x0000_s83135" name="Ecuación" r:id="rId4" imgW="749160" imgH="215640" progId="Equation.3">
              <p:embed/>
            </p:oleObj>
          </a:graphicData>
        </a:graphic>
      </p:graphicFrame>
      <p:sp>
        <p:nvSpPr>
          <p:cNvPr id="83192" name="Rectangle 248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83193" name="Group 249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83194" name="Picture 250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83195" name="Picture 251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8638" y="1052513"/>
            <a:ext cx="7715250" cy="14763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Prueba de Bondad del Ajuste</a:t>
            </a:r>
          </a:p>
          <a:p>
            <a:pPr marL="533400" indent="-533400" algn="ctr">
              <a:buFont typeface="Wingdings" pitchFamily="2" charset="2"/>
              <a:buNone/>
            </a:pPr>
            <a:r>
              <a:rPr lang="es-EC" sz="2000" b="1"/>
              <a:t>Resumen</a:t>
            </a:r>
            <a:endParaRPr lang="es-ES_tradnl" sz="2000" u="sng"/>
          </a:p>
        </p:txBody>
      </p:sp>
      <p:graphicFrame>
        <p:nvGraphicFramePr>
          <p:cNvPr id="87188" name="Group 148"/>
          <p:cNvGraphicFramePr>
            <a:graphicFrameLocks noGrp="1"/>
          </p:cNvGraphicFramePr>
          <p:nvPr>
            <p:ph sz="quarter" idx="3"/>
          </p:nvPr>
        </p:nvGraphicFramePr>
        <p:xfrm>
          <a:off x="1042988" y="2276475"/>
          <a:ext cx="6707187" cy="2832100"/>
        </p:xfrm>
        <a:graphic>
          <a:graphicData uri="http://schemas.openxmlformats.org/drawingml/2006/table">
            <a:tbl>
              <a:tblPr/>
              <a:tblGrid>
                <a:gridCol w="3443287"/>
                <a:gridCol w="1401763"/>
                <a:gridCol w="1862137"/>
              </a:tblGrid>
              <a:tr h="4556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Selección de la función de Distribución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Función de Distribución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c</a:t>
                      </a:r>
                      <a:r>
                        <a:rPr kumimoji="0" lang="es-ES_tradnl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2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Kolmogorov</a:t>
                      </a:r>
                      <a:endParaRPr kumimoji="0" lang="es-ES_tradnl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Log-normal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Pearson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Gumbel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se rechaza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7191" name="Rectangle 151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87192" name="Group 152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87193" name="Picture 153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87194" name="Picture 154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34" name="Rectangle 42"/>
          <p:cNvSpPr>
            <a:spLocks noGrp="1" noChangeArrowheads="1"/>
          </p:cNvSpPr>
          <p:nvPr>
            <p:ph type="title"/>
          </p:nvPr>
        </p:nvSpPr>
        <p:spPr>
          <a:xfrm>
            <a:off x="1042988" y="201613"/>
            <a:ext cx="6985000" cy="779462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981075"/>
            <a:ext cx="8713787" cy="1295400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Cálculo del periodo de retorno</a:t>
            </a:r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 </a:t>
            </a:r>
            <a:r>
              <a:rPr lang="es-EC" sz="1800" b="1"/>
              <a:t>Distribución : Gumbel tipo I,   X(T): 185.5mm</a:t>
            </a:r>
          </a:p>
          <a:p>
            <a:pPr marL="533400" indent="-533400"/>
            <a:r>
              <a:rPr lang="es-ES_tradnl" sz="2000"/>
              <a:t>Determinar el factor de frecuencia muestral</a:t>
            </a:r>
          </a:p>
          <a:p>
            <a:pPr marL="533400" indent="-533400"/>
            <a:endParaRPr lang="es-ES_tradnl" sz="2000"/>
          </a:p>
        </p:txBody>
      </p:sp>
      <p:sp>
        <p:nvSpPr>
          <p:cNvPr id="85000" name="Rectangle 8"/>
          <p:cNvSpPr>
            <a:spLocks noChangeArrowheads="1"/>
          </p:cNvSpPr>
          <p:nvPr/>
        </p:nvSpPr>
        <p:spPr bwMode="auto">
          <a:xfrm>
            <a:off x="0" y="3271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84999" name="Object 7"/>
          <p:cNvGraphicFramePr>
            <a:graphicFrameLocks noChangeAspect="1"/>
          </p:cNvGraphicFramePr>
          <p:nvPr/>
        </p:nvGraphicFramePr>
        <p:xfrm>
          <a:off x="7740650" y="3109913"/>
          <a:ext cx="889000" cy="319087"/>
        </p:xfrm>
        <a:graphic>
          <a:graphicData uri="http://schemas.openxmlformats.org/presentationml/2006/ole">
            <p:oleObj spid="_x0000_s84999" name="Ecuación" r:id="rId4" imgW="622030" imgH="228501" progId="Equation.3">
              <p:embed/>
            </p:oleObj>
          </a:graphicData>
        </a:graphic>
      </p:graphicFrame>
      <p:graphicFrame>
        <p:nvGraphicFramePr>
          <p:cNvPr id="85001" name="Object 9"/>
          <p:cNvGraphicFramePr>
            <a:graphicFrameLocks noChangeAspect="1"/>
          </p:cNvGraphicFramePr>
          <p:nvPr/>
        </p:nvGraphicFramePr>
        <p:xfrm>
          <a:off x="1835150" y="2987675"/>
          <a:ext cx="4573588" cy="585788"/>
        </p:xfrm>
        <a:graphic>
          <a:graphicData uri="http://schemas.openxmlformats.org/presentationml/2006/ole">
            <p:oleObj spid="_x0000_s85001" name="Ecuación" r:id="rId5" imgW="3124200" imgH="419100" progId="Equation.3">
              <p:embed/>
            </p:oleObj>
          </a:graphicData>
        </a:graphic>
      </p:graphicFrame>
      <p:graphicFrame>
        <p:nvGraphicFramePr>
          <p:cNvPr id="85003" name="Object 11"/>
          <p:cNvGraphicFramePr>
            <a:graphicFrameLocks noChangeAspect="1"/>
          </p:cNvGraphicFramePr>
          <p:nvPr/>
        </p:nvGraphicFramePr>
        <p:xfrm>
          <a:off x="323850" y="3925888"/>
          <a:ext cx="2303463" cy="727075"/>
        </p:xfrm>
        <a:graphic>
          <a:graphicData uri="http://schemas.openxmlformats.org/presentationml/2006/ole">
            <p:oleObj spid="_x0000_s85003" name="Ecuación" r:id="rId6" imgW="1562100" imgH="520700" progId="Equation.3">
              <p:embed/>
            </p:oleObj>
          </a:graphicData>
        </a:graphic>
      </p:graphicFrame>
      <p:graphicFrame>
        <p:nvGraphicFramePr>
          <p:cNvPr id="85005" name="Object 13"/>
          <p:cNvGraphicFramePr>
            <a:graphicFrameLocks noChangeAspect="1"/>
          </p:cNvGraphicFramePr>
          <p:nvPr/>
        </p:nvGraphicFramePr>
        <p:xfrm>
          <a:off x="3813175" y="4173538"/>
          <a:ext cx="5089525" cy="550862"/>
        </p:xfrm>
        <a:graphic>
          <a:graphicData uri="http://schemas.openxmlformats.org/presentationml/2006/ole">
            <p:oleObj spid="_x0000_s85005" name="Ecuación" r:id="rId7" imgW="3530520" imgH="393480" progId="Equation.3">
              <p:embed/>
            </p:oleObj>
          </a:graphicData>
        </a:graphic>
      </p:graphicFrame>
      <p:sp>
        <p:nvSpPr>
          <p:cNvPr id="85007" name="Text Box 15"/>
          <p:cNvSpPr txBox="1">
            <a:spLocks noChangeArrowheads="1"/>
          </p:cNvSpPr>
          <p:nvPr/>
        </p:nvSpPr>
        <p:spPr bwMode="auto">
          <a:xfrm>
            <a:off x="395288" y="2557463"/>
            <a:ext cx="84963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es-EC">
                <a:solidFill>
                  <a:schemeClr val="tx1"/>
                </a:solidFill>
                <a:effectLst/>
                <a:latin typeface="Garamond" pitchFamily="18" charset="0"/>
              </a:rPr>
              <a:t>       </a:t>
            </a:r>
            <a:r>
              <a:rPr lang="es-EC" sz="1800">
                <a:solidFill>
                  <a:schemeClr val="tx1"/>
                </a:solidFill>
                <a:effectLst/>
                <a:latin typeface="Garamond" pitchFamily="18" charset="0"/>
              </a:rPr>
              <a:t>Realizar </a:t>
            </a:r>
            <a:r>
              <a:rPr lang="es-EC" sz="1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tanteo</a:t>
            </a:r>
            <a:r>
              <a:rPr lang="es-EC" sz="1800">
                <a:solidFill>
                  <a:schemeClr val="tx1"/>
                </a:solidFill>
                <a:effectLst/>
                <a:latin typeface="Garamond" pitchFamily="18" charset="0"/>
              </a:rPr>
              <a:t> para determinar el factor de frecuencia a partir de las Ecuaciones (Kite)     </a:t>
            </a:r>
            <a:endParaRPr lang="es-ES" sz="1800"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85011" name="AutoShape 19"/>
          <p:cNvSpPr>
            <a:spLocks noChangeArrowheads="1"/>
          </p:cNvSpPr>
          <p:nvPr/>
        </p:nvSpPr>
        <p:spPr bwMode="auto">
          <a:xfrm>
            <a:off x="611188" y="3068638"/>
            <a:ext cx="863600" cy="79216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100000"/>
              </a:lnSpc>
            </a:pPr>
            <a:endParaRPr lang="es-ES" sz="1800"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85015" name="AutoShape 23"/>
          <p:cNvSpPr>
            <a:spLocks noChangeArrowheads="1"/>
          </p:cNvSpPr>
          <p:nvPr/>
        </p:nvSpPr>
        <p:spPr bwMode="auto">
          <a:xfrm rot="5400000">
            <a:off x="6480969" y="3248819"/>
            <a:ext cx="863600" cy="792162"/>
          </a:xfrm>
          <a:custGeom>
            <a:avLst/>
            <a:gdLst>
              <a:gd name="G0" fmla="+- 15126 0 0"/>
              <a:gd name="G1" fmla="+- 2912 0 0"/>
              <a:gd name="G2" fmla="+- 12158 0 2912"/>
              <a:gd name="G3" fmla="+- G2 0 2912"/>
              <a:gd name="G4" fmla="*/ G3 32768 32059"/>
              <a:gd name="G5" fmla="*/ G4 1 2"/>
              <a:gd name="G6" fmla="+- 21600 0 15126"/>
              <a:gd name="G7" fmla="*/ G6 2912 6079"/>
              <a:gd name="G8" fmla="+- G7 15126 0"/>
              <a:gd name="T0" fmla="*/ 15126 w 21600"/>
              <a:gd name="T1" fmla="*/ 0 h 21600"/>
              <a:gd name="T2" fmla="*/ 15126 w 21600"/>
              <a:gd name="T3" fmla="*/ 12158 h 21600"/>
              <a:gd name="T4" fmla="*/ 3237 w 21600"/>
              <a:gd name="T5" fmla="*/ 21600 h 21600"/>
              <a:gd name="T6" fmla="*/ 21600 w 21600"/>
              <a:gd name="T7" fmla="*/ 607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G1 h 21600"/>
              <a:gd name="T14" fmla="*/ G8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>
              <a:lnSpc>
                <a:spcPct val="100000"/>
              </a:lnSpc>
            </a:pPr>
            <a:endParaRPr lang="es-ES" sz="1800"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85017" name="AutoShape 25"/>
          <p:cNvSpPr>
            <a:spLocks noChangeArrowheads="1"/>
          </p:cNvSpPr>
          <p:nvPr/>
        </p:nvSpPr>
        <p:spPr bwMode="auto">
          <a:xfrm rot="10800000">
            <a:off x="323850" y="4725988"/>
            <a:ext cx="2592388" cy="792162"/>
          </a:xfrm>
          <a:prstGeom prst="wedgeRoundRectCallout">
            <a:avLst>
              <a:gd name="adj1" fmla="val -21713"/>
              <a:gd name="adj2" fmla="val 69639"/>
              <a:gd name="adj3" fmla="val 16667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anchor="ctr"/>
          <a:lstStyle/>
          <a:p>
            <a:pPr>
              <a:lnSpc>
                <a:spcPct val="100000"/>
              </a:lnSpc>
            </a:pPr>
            <a:r>
              <a:rPr lang="es-EC" sz="1800" b="1">
                <a:solidFill>
                  <a:srgbClr val="000000"/>
                </a:solidFill>
                <a:effectLst/>
                <a:latin typeface="Garamond" pitchFamily="18" charset="0"/>
              </a:rPr>
              <a:t>Se escoge una probabilidad aleatoria</a:t>
            </a:r>
            <a:endParaRPr lang="es-ES" sz="1800" b="1">
              <a:solidFill>
                <a:srgbClr val="000000"/>
              </a:solidFill>
              <a:effectLst/>
              <a:latin typeface="Garamond" pitchFamily="18" charset="0"/>
            </a:endParaRPr>
          </a:p>
        </p:txBody>
      </p:sp>
      <p:sp>
        <p:nvSpPr>
          <p:cNvPr id="85018" name="AutoShape 26"/>
          <p:cNvSpPr>
            <a:spLocks noChangeArrowheads="1"/>
          </p:cNvSpPr>
          <p:nvPr/>
        </p:nvSpPr>
        <p:spPr bwMode="auto">
          <a:xfrm>
            <a:off x="7956550" y="3644900"/>
            <a:ext cx="431800" cy="504825"/>
          </a:xfrm>
          <a:prstGeom prst="downArrow">
            <a:avLst>
              <a:gd name="adj1" fmla="val 50000"/>
              <a:gd name="adj2" fmla="val 29228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85019" name="AutoShape 27"/>
          <p:cNvSpPr>
            <a:spLocks noChangeArrowheads="1"/>
          </p:cNvSpPr>
          <p:nvPr/>
        </p:nvSpPr>
        <p:spPr bwMode="auto">
          <a:xfrm>
            <a:off x="6299200" y="5013325"/>
            <a:ext cx="576263" cy="431800"/>
          </a:xfrm>
          <a:prstGeom prst="leftRightArrow">
            <a:avLst>
              <a:gd name="adj1" fmla="val 50000"/>
              <a:gd name="adj2" fmla="val 2669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graphicFrame>
        <p:nvGraphicFramePr>
          <p:cNvPr id="85020" name="Object 28"/>
          <p:cNvGraphicFramePr>
            <a:graphicFrameLocks noChangeAspect="1"/>
          </p:cNvGraphicFramePr>
          <p:nvPr/>
        </p:nvGraphicFramePr>
        <p:xfrm>
          <a:off x="6588125" y="1717675"/>
          <a:ext cx="2232025" cy="703263"/>
        </p:xfrm>
        <a:graphic>
          <a:graphicData uri="http://schemas.openxmlformats.org/presentationml/2006/ole">
            <p:oleObj spid="_x0000_s85020" name="Ecuación" r:id="rId8" imgW="1218671" imgH="393529" progId="Equation.3">
              <p:embed/>
            </p:oleObj>
          </a:graphicData>
        </a:graphic>
      </p:graphicFrame>
      <p:graphicFrame>
        <p:nvGraphicFramePr>
          <p:cNvPr id="85028" name="Object 36"/>
          <p:cNvGraphicFramePr>
            <a:graphicFrameLocks noChangeAspect="1"/>
          </p:cNvGraphicFramePr>
          <p:nvPr/>
        </p:nvGraphicFramePr>
        <p:xfrm>
          <a:off x="4859338" y="5059363"/>
          <a:ext cx="1220787" cy="457200"/>
        </p:xfrm>
        <a:graphic>
          <a:graphicData uri="http://schemas.openxmlformats.org/presentationml/2006/ole">
            <p:oleObj spid="_x0000_s85028" name="Ecuación" r:id="rId9" imgW="596900" imgH="228600" progId="Equation.3">
              <p:embed/>
            </p:oleObj>
          </a:graphicData>
        </a:graphic>
      </p:graphicFrame>
      <p:graphicFrame>
        <p:nvGraphicFramePr>
          <p:cNvPr id="85030" name="Object 38"/>
          <p:cNvGraphicFramePr>
            <a:graphicFrameLocks noChangeAspect="1"/>
          </p:cNvGraphicFramePr>
          <p:nvPr/>
        </p:nvGraphicFramePr>
        <p:xfrm>
          <a:off x="7164388" y="5083175"/>
          <a:ext cx="474662" cy="433388"/>
        </p:xfrm>
        <a:graphic>
          <a:graphicData uri="http://schemas.openxmlformats.org/presentationml/2006/ole">
            <p:oleObj spid="_x0000_s85030" name="Ecuación" r:id="rId10" imgW="228501" imgH="215806" progId="Equation.3">
              <p:embed/>
            </p:oleObj>
          </a:graphicData>
        </a:graphic>
      </p:graphicFrame>
      <p:grpSp>
        <p:nvGrpSpPr>
          <p:cNvPr id="85035" name="Group 43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85036" name="Picture 44" descr="logo espol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85037" name="Picture 45"/>
            <p:cNvPicPr>
              <a:picLocks noChangeAspect="1" noChangeArrowheads="1"/>
            </p:cNvPicPr>
            <p:nvPr/>
          </p:nvPicPr>
          <p:blipFill>
            <a:blip r:embed="rId12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graphicFrame>
        <p:nvGraphicFramePr>
          <p:cNvPr id="85098" name="Group 106"/>
          <p:cNvGraphicFramePr>
            <a:graphicFrameLocks noGrp="1"/>
          </p:cNvGraphicFramePr>
          <p:nvPr>
            <p:ph sz="half" idx="2"/>
          </p:nvPr>
        </p:nvGraphicFramePr>
        <p:xfrm>
          <a:off x="1258888" y="5734050"/>
          <a:ext cx="7127875" cy="976313"/>
        </p:xfrm>
        <a:graphic>
          <a:graphicData uri="http://schemas.openxmlformats.org/drawingml/2006/table">
            <a:tbl>
              <a:tblPr/>
              <a:tblGrid>
                <a:gridCol w="4687887"/>
                <a:gridCol w="2439988"/>
              </a:tblGrid>
              <a:tr h="2428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Resultados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FACTOR DE FRECUENCIA [k</a:t>
                      </a:r>
                      <a:r>
                        <a:rPr kumimoji="0" lang="es-ES_tradnl" sz="14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</a:t>
                      </a: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]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1,138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PERIODO DE RETORNO</a:t>
                      </a: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_tradnl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8,59 años</a:t>
                      </a:r>
                      <a:endParaRPr kumimoji="0" lang="es-ES_tradn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5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50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5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5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5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85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5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5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5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84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85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85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85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85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85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5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900" decel="100000" fill="hold"/>
                                        <p:tgtEl>
                                          <p:spTgt spid="85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/>
      <p:bldP spid="85011" grpId="0" animBg="1"/>
      <p:bldP spid="85015" grpId="0" animBg="1"/>
      <p:bldP spid="85017" grpId="0" animBg="1"/>
      <p:bldP spid="85018" grpId="0" animBg="1"/>
      <p:bldP spid="8501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18488" cy="3097212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Análisis de intensidades máximas</a:t>
            </a:r>
          </a:p>
          <a:p>
            <a:pPr marL="533400" indent="-533400">
              <a:buFont typeface="Wingdings" pitchFamily="2" charset="2"/>
              <a:buNone/>
            </a:pPr>
            <a:r>
              <a:rPr lang="es-ES_tradnl" sz="2000" b="1"/>
              <a:t>	Los métodos para el cálculo de escorrentía no utiliza la cantidad de agua precipitada sino la intensidad con que el evento se presenta.</a:t>
            </a:r>
          </a:p>
          <a:p>
            <a:pPr marL="533400" indent="-533400">
              <a:buFont typeface="Wingdings" pitchFamily="2" charset="2"/>
              <a:buNone/>
            </a:pPr>
            <a:r>
              <a:rPr lang="es-ES_tradnl" sz="2000" b="1"/>
              <a:t>	La elección del evento para el diseño de una obra hidráulica, no obedece al criterio de una sola persona sino a la extrapolación de datos característicos del medio que previamente se ajustan a una función de probabilidades.  </a:t>
            </a:r>
          </a:p>
        </p:txBody>
      </p:sp>
      <p:sp>
        <p:nvSpPr>
          <p:cNvPr id="94437" name="Rectangle 229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94438" name="Group 230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94439" name="Picture 231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94440" name="Picture 232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7715250" cy="74612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Periodo de retorno</a:t>
            </a:r>
            <a:endParaRPr lang="es-ES_tradnl" sz="2000" u="sng"/>
          </a:p>
        </p:txBody>
      </p:sp>
      <p:graphicFrame>
        <p:nvGraphicFramePr>
          <p:cNvPr id="268293" name="Group 2053"/>
          <p:cNvGraphicFramePr>
            <a:graphicFrameLocks noGrp="1"/>
          </p:cNvGraphicFramePr>
          <p:nvPr>
            <p:ph sz="quarter" idx="3"/>
          </p:nvPr>
        </p:nvGraphicFramePr>
        <p:xfrm>
          <a:off x="755650" y="1736725"/>
          <a:ext cx="7345363" cy="3549650"/>
        </p:xfrm>
        <a:graphic>
          <a:graphicData uri="http://schemas.openxmlformats.org/drawingml/2006/table">
            <a:tbl>
              <a:tblPr/>
              <a:tblGrid>
                <a:gridCol w="1027113"/>
                <a:gridCol w="1252537"/>
                <a:gridCol w="1014413"/>
                <a:gridCol w="1009650"/>
                <a:gridCol w="1014412"/>
                <a:gridCol w="1012825"/>
                <a:gridCol w="1014413"/>
              </a:tblGrid>
              <a:tr h="24923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12 de Abril de 1997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16h30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TIEMPO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LLUVIA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DURACION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Acumulada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Parcial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mm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3,0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7,7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7,6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8,6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5,6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9,0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6,0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508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9,2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9,4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9,3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92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PROFUNDIDAD MAXIMA (min.)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7,6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9,3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49238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MAXIMA (mm /hora)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28,2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22,8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17,0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9,3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</a:tbl>
          </a:graphicData>
        </a:graphic>
      </p:graphicFrame>
      <p:sp>
        <p:nvSpPr>
          <p:cNvPr id="100149" name="Rectangle 1845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100150" name="Group 1846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00151" name="Picture 1847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00152" name="Picture 1848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613" name="Group 2237"/>
          <p:cNvGraphicFramePr>
            <a:graphicFrameLocks noGrp="1"/>
          </p:cNvGraphicFramePr>
          <p:nvPr>
            <p:ph sz="quarter" idx="3"/>
          </p:nvPr>
        </p:nvGraphicFramePr>
        <p:xfrm>
          <a:off x="1187450" y="981075"/>
          <a:ext cx="6769100" cy="5737225"/>
        </p:xfrm>
        <a:graphic>
          <a:graphicData uri="http://schemas.openxmlformats.org/drawingml/2006/table">
            <a:tbl>
              <a:tblPr/>
              <a:tblGrid>
                <a:gridCol w="2109788"/>
                <a:gridCol w="498475"/>
                <a:gridCol w="500062"/>
                <a:gridCol w="498475"/>
                <a:gridCol w="514350"/>
                <a:gridCol w="512763"/>
                <a:gridCol w="1508125"/>
                <a:gridCol w="627062"/>
              </a:tblGrid>
              <a:tr h="0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máxima (mm./h)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ABRIL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DURACION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FECHA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12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16h30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28,2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22,8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13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19h05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35,4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14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14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19h50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2,95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15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14,9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16,2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17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19h28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37,5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29,8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16,2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9,65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7,5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11,1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18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19h00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25,8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11,1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9,95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19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21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01h10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21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21h00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6,45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24,2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28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18h30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28,5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21,8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20,7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12,1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ALTURA MAX (min.)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4,4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  30 de Abril de 1997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18h00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INTENSIDAD MAX (mm/hora)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22,8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12,9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8,8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5,3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3608" name="Rectangle 2232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103609" name="Group 2233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03610" name="Picture 2234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03611" name="Picture 2235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103615" name="AutoShape 2239"/>
          <p:cNvSpPr>
            <a:spLocks noChangeArrowheads="1"/>
          </p:cNvSpPr>
          <p:nvPr/>
        </p:nvSpPr>
        <p:spPr bwMode="auto">
          <a:xfrm>
            <a:off x="8532813" y="1052513"/>
            <a:ext cx="71437" cy="73025"/>
          </a:xfrm>
          <a:prstGeom prst="flowChartConnector">
            <a:avLst/>
          </a:prstGeom>
          <a:noFill/>
          <a:ln w="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3616" name="AutoShape 2240"/>
          <p:cNvSpPr>
            <a:spLocks noChangeArrowheads="1"/>
          </p:cNvSpPr>
          <p:nvPr/>
        </p:nvSpPr>
        <p:spPr bwMode="auto">
          <a:xfrm>
            <a:off x="8532813" y="1052513"/>
            <a:ext cx="71437" cy="73025"/>
          </a:xfrm>
          <a:prstGeom prst="flowChartConnector">
            <a:avLst/>
          </a:prstGeom>
          <a:noFill/>
          <a:ln w="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6 L 0.01979 0.5826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6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" y="2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22222E-6 L 0.01562 0.5879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036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615" grpId="0" animBg="1"/>
      <p:bldP spid="1036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7715250" cy="750888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Periodo de retorno</a:t>
            </a:r>
            <a:endParaRPr lang="es-ES_tradnl" sz="2000" u="sng"/>
          </a:p>
        </p:txBody>
      </p:sp>
      <p:graphicFrame>
        <p:nvGraphicFramePr>
          <p:cNvPr id="105142" name="Group 694"/>
          <p:cNvGraphicFramePr>
            <a:graphicFrameLocks noGrp="1"/>
          </p:cNvGraphicFramePr>
          <p:nvPr>
            <p:ph sz="quarter" idx="3"/>
          </p:nvPr>
        </p:nvGraphicFramePr>
        <p:xfrm>
          <a:off x="1042988" y="2349500"/>
          <a:ext cx="7165975" cy="3162300"/>
        </p:xfrm>
        <a:graphic>
          <a:graphicData uri="http://schemas.openxmlformats.org/drawingml/2006/table">
            <a:tbl>
              <a:tblPr/>
              <a:tblGrid>
                <a:gridCol w="846137"/>
                <a:gridCol w="1462088"/>
                <a:gridCol w="682625"/>
                <a:gridCol w="777875"/>
                <a:gridCol w="909637"/>
                <a:gridCol w="776288"/>
                <a:gridCol w="798512"/>
                <a:gridCol w="912813"/>
              </a:tblGrid>
              <a:tr h="341313"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MAXIMAS INTENSIDADES PRESENTADAS EN EL AÑO 1997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0038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Fecha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Duración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016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Año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Mes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Día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min.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hora</a:t>
                      </a:r>
                      <a:endParaRPr kumimoji="0" lang="es-E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rowSpan="7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Marzo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93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55,9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Abril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42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28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20,7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12,1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Noviembre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14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58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36,4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46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-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31,9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987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Diciembre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13</a:t>
                      </a:r>
                      <a:endParaRPr kumimoji="0" lang="es-ES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117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103,5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96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80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65,25</a:t>
                      </a:r>
                      <a:endParaRPr kumimoji="0" lang="es-E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5138" name="Rectangle 690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105139" name="Group 691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05140" name="Picture 692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05141" name="Picture 693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5184775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500" b="1"/>
              <a:t>Capitulo 3.-  Escorrentía superficial </a:t>
            </a:r>
            <a:endParaRPr lang="es-ES_tradnl" sz="2500" u="sng"/>
          </a:p>
          <a:p>
            <a:pPr marL="914400" lvl="1" indent="-4572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2200" u="sng">
                <a:hlinkClick r:id="" action="ppaction://noaction"/>
              </a:rPr>
              <a:t>Escurrimiento por el método de las abstracciones de la Soil Conservation Service SCS</a:t>
            </a:r>
            <a:r>
              <a:rPr lang="es-ES_tradnl" sz="2200" u="sng"/>
              <a:t> </a:t>
            </a:r>
          </a:p>
          <a:p>
            <a:pPr marL="1295400" lvl="2" indent="-381000">
              <a:lnSpc>
                <a:spcPct val="90000"/>
              </a:lnSpc>
              <a:buClr>
                <a:schemeClr val="tx1"/>
              </a:buClr>
            </a:pPr>
            <a:r>
              <a:rPr lang="es-ES_tradnl" sz="1800" u="sng">
                <a:hlinkClick r:id="" action="ppaction://noaction"/>
              </a:rPr>
              <a:t>Estimación del numero de curva de escorrentía</a:t>
            </a:r>
            <a:endParaRPr lang="es-ES_tradnl" sz="1800" u="sng"/>
          </a:p>
          <a:p>
            <a:pPr marL="1295400" lvl="2" indent="-381000">
              <a:lnSpc>
                <a:spcPct val="90000"/>
              </a:lnSpc>
              <a:buClr>
                <a:schemeClr val="tx1"/>
              </a:buClr>
            </a:pPr>
            <a:r>
              <a:rPr lang="es-ES_tradnl" sz="1800" u="sng">
                <a:hlinkClick r:id="" action="ppaction://noaction"/>
              </a:rPr>
              <a:t>Determinación del número de curva de escorrentía para la  cuenca del cerro colorado</a:t>
            </a:r>
            <a:endParaRPr lang="es-ES_tradnl" sz="1800" u="sng"/>
          </a:p>
          <a:p>
            <a:pPr marL="1295400" lvl="2" indent="-381000">
              <a:lnSpc>
                <a:spcPct val="90000"/>
              </a:lnSpc>
              <a:buClr>
                <a:schemeClr val="tx1"/>
              </a:buClr>
            </a:pPr>
            <a:r>
              <a:rPr lang="es-ES_tradnl" sz="1800" u="sng">
                <a:hlinkClick r:id="" action="ppaction://noaction"/>
              </a:rPr>
              <a:t>Determinación de la precipitación efectiva</a:t>
            </a:r>
            <a:endParaRPr lang="es-ES_tradnl" sz="1800" u="sng"/>
          </a:p>
          <a:p>
            <a:pPr marL="914400" lvl="1" indent="-4572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2200" u="sng">
                <a:hlinkClick r:id="" action="ppaction://noaction"/>
              </a:rPr>
              <a:t>Hidrograma unitario sintético del soil conservation service, SCS</a:t>
            </a:r>
            <a:endParaRPr lang="es-ES_tradnl" sz="2200" u="sng"/>
          </a:p>
          <a:p>
            <a:pPr marL="914400" lvl="1" indent="-4572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2200" u="sng">
                <a:hlinkClick r:id="" action="ppaction://noaction"/>
              </a:rPr>
              <a:t>Método racional</a:t>
            </a:r>
            <a:endParaRPr lang="es-ES_tradnl" sz="2200" u="sng"/>
          </a:p>
          <a:p>
            <a:pPr marL="1295400" lvl="2" indent="-381000">
              <a:lnSpc>
                <a:spcPct val="90000"/>
              </a:lnSpc>
              <a:buClr>
                <a:schemeClr val="tx1"/>
              </a:buClr>
            </a:pPr>
            <a:r>
              <a:rPr lang="es-ES_tradnl" sz="1800" u="sng">
                <a:hlinkClick r:id="" action="ppaction://noaction"/>
              </a:rPr>
              <a:t>Descripción y aplicaciones del método racional.</a:t>
            </a:r>
            <a:endParaRPr lang="es-ES_tradnl" sz="1800" u="sng"/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1600" u="sng">
                <a:hlinkClick r:id="" action="ppaction://noaction"/>
              </a:rPr>
              <a:t>Tiempo de concentración.</a:t>
            </a:r>
            <a:endParaRPr lang="es-ES_tradnl" sz="1600" u="sng"/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1600" u="sng">
                <a:hlinkClick r:id="" action="ppaction://noaction"/>
              </a:rPr>
              <a:t>Intensidad de la lluvia en un periodo igual al tiempo de concentración.</a:t>
            </a:r>
            <a:endParaRPr lang="es-ES_tradnl" sz="1600" u="sng"/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1600" u="sng">
                <a:hlinkClick r:id="" action="ppaction://noaction"/>
              </a:rPr>
              <a:t>Coeficiente de escorrentía.</a:t>
            </a:r>
            <a:endParaRPr lang="es-ES_tradnl" sz="1600" u="sng"/>
          </a:p>
          <a:p>
            <a:pPr marL="1714500" lvl="3" indent="-3429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1600" u="sng">
                <a:hlinkClick r:id="" action="ppaction://noaction"/>
              </a:rPr>
              <a:t>Aplicación de la formula básica.</a:t>
            </a:r>
            <a:endParaRPr lang="es-ES_tradnl" sz="1600" u="sng"/>
          </a:p>
          <a:p>
            <a:pPr marL="914400" lvl="1" indent="-4572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2200" u="sng">
                <a:hlinkClick r:id="" action="ppaction://noaction"/>
              </a:rPr>
              <a:t>Método de chow</a:t>
            </a:r>
            <a:endParaRPr lang="es-ES_tradnl" sz="2200" u="sng"/>
          </a:p>
          <a:p>
            <a:pPr marL="914400" lvl="1" indent="-457200">
              <a:lnSpc>
                <a:spcPct val="90000"/>
              </a:lnSpc>
              <a:buClr>
                <a:schemeClr val="tx1"/>
              </a:buClr>
              <a:buFontTx/>
              <a:buChar char="•"/>
            </a:pPr>
            <a:r>
              <a:rPr lang="es-ES_tradnl" sz="2200" u="sng">
                <a:hlinkClick r:id="" action="ppaction://noaction"/>
              </a:rPr>
              <a:t>Caudales de aguas residuales</a:t>
            </a:r>
            <a:endParaRPr lang="es-ES" altLang="ja-JP" sz="2200">
              <a:ea typeface="ＭＳ Ｐゴシック" charset="-128"/>
            </a:endParaRPr>
          </a:p>
          <a:p>
            <a:pPr marL="914400" lvl="1" indent="-457200">
              <a:lnSpc>
                <a:spcPct val="90000"/>
              </a:lnSpc>
              <a:buFont typeface="Wingdings" pitchFamily="2" charset="2"/>
              <a:buNone/>
            </a:pPr>
            <a:endParaRPr lang="es-ES_tradnl" sz="2200" u="sng"/>
          </a:p>
        </p:txBody>
      </p:sp>
      <p:sp>
        <p:nvSpPr>
          <p:cNvPr id="64519" name="Rectangle 7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64520" name="Group 8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64521" name="Picture 9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64522" name="Picture 10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5184775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Índice</a:t>
            </a:r>
          </a:p>
          <a:p>
            <a:pPr marL="533400" indent="-533400">
              <a:buFont typeface="Wingdings" pitchFamily="2" charset="2"/>
              <a:buNone/>
            </a:pPr>
            <a:r>
              <a:rPr lang="es-EC" sz="2800" b="1">
                <a:hlinkClick r:id="rId2" action="ppaction://hlinksldjump"/>
              </a:rPr>
              <a:t>Objetivos</a:t>
            </a:r>
            <a:endParaRPr lang="es-EC" sz="2800" b="1"/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Capitulo 1.- </a:t>
            </a:r>
            <a:r>
              <a:rPr lang="es-EC" sz="2800" b="1">
                <a:hlinkClick r:id="rId3" action="ppaction://hlinksldjump"/>
              </a:rPr>
              <a:t>Descripción de las cuencas</a:t>
            </a:r>
            <a:endParaRPr lang="es-EC" sz="2800" b="1"/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Capitulo 2.- </a:t>
            </a:r>
            <a:r>
              <a:rPr lang="es-EC" sz="2800" b="1">
                <a:hlinkClick r:id="rId4" action="ppaction://hlinksldjump"/>
              </a:rPr>
              <a:t>Estadística de los datos</a:t>
            </a:r>
            <a:endParaRPr lang="es-EC" sz="2800" b="1"/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Capitulo 3.- </a:t>
            </a:r>
            <a:r>
              <a:rPr lang="es-EC" sz="2800" b="1">
                <a:hlinkClick r:id="rId5" action="ppaction://hlinksldjump"/>
              </a:rPr>
              <a:t>Escorrentía Superficial</a:t>
            </a:r>
            <a:endParaRPr lang="es-EC" sz="2800" b="1"/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Capitulo 4.- </a:t>
            </a:r>
            <a:r>
              <a:rPr lang="es-EC" sz="2800" b="1">
                <a:hlinkClick r:id="rId6" action="ppaction://hlinksldjump"/>
              </a:rPr>
              <a:t>Hidráulica de Alcantarillas</a:t>
            </a:r>
            <a:endParaRPr lang="es-EC" sz="2800" b="1"/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Capitulo 5.- </a:t>
            </a:r>
            <a:r>
              <a:rPr lang="es-EC" sz="2800" b="1">
                <a:hlinkClick r:id="rId7" action="ppaction://hlinksldjump"/>
              </a:rPr>
              <a:t>Análisis de Resultado</a:t>
            </a:r>
            <a:endParaRPr lang="es-EC" sz="2800" b="1"/>
          </a:p>
          <a:p>
            <a:pPr marL="533400" indent="-533400">
              <a:buFont typeface="Wingdings" pitchFamily="2" charset="2"/>
              <a:buNone/>
            </a:pPr>
            <a:r>
              <a:rPr lang="es-EC" sz="2800" b="1"/>
              <a:t>Capitulo 6.- </a:t>
            </a:r>
            <a:r>
              <a:rPr lang="es-EC" sz="2800" b="1">
                <a:hlinkClick r:id="rId8" action="ppaction://hlinksldjump"/>
              </a:rPr>
              <a:t>Conclusiones y Recomendaciones </a:t>
            </a:r>
            <a:endParaRPr lang="es-ES" sz="2800" b="1"/>
          </a:p>
        </p:txBody>
      </p:sp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12300" name="Group 12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2301" name="Picture 13" descr="logo espol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2302" name="Picture 14"/>
            <p:cNvPicPr>
              <a:picLocks noChangeAspect="1" noChangeArrowheads="1"/>
            </p:cNvPicPr>
            <p:nvPr/>
          </p:nvPicPr>
          <p:blipFill>
            <a:blip r:embed="rId10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291513" cy="5184775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500" b="1"/>
              <a:t>Capitulo 3.-  Escorrentía superficial </a:t>
            </a:r>
            <a:endParaRPr lang="es-ES_tradnl" sz="2500" u="sng"/>
          </a:p>
          <a:p>
            <a:pPr marL="914400" lvl="1" indent="-457200">
              <a:lnSpc>
                <a:spcPct val="90000"/>
              </a:lnSpc>
              <a:buFont typeface="Wingdings" pitchFamily="2" charset="2"/>
              <a:buNone/>
            </a:pPr>
            <a:endParaRPr lang="es-ES_tradnl" sz="2200" u="sng"/>
          </a:p>
        </p:txBody>
      </p:sp>
      <p:sp>
        <p:nvSpPr>
          <p:cNvPr id="269315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269316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69317" name="Picture 5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69318" name="Picture 6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26931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58888" y="1557338"/>
            <a:ext cx="6656387" cy="40862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3" name="Rectangle 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271364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71365" name="Picture 5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71366" name="Picture 6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271368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s-ES" sz="2800"/>
          </a:p>
        </p:txBody>
      </p:sp>
      <p:pic>
        <p:nvPicPr>
          <p:cNvPr id="271369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1566863"/>
            <a:ext cx="6480175" cy="4191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aphicFrame>
        <p:nvGraphicFramePr>
          <p:cNvPr id="273414" name="Object 6"/>
          <p:cNvGraphicFramePr>
            <a:graphicFrameLocks noChangeAspect="1"/>
          </p:cNvGraphicFramePr>
          <p:nvPr>
            <p:ph sz="half" idx="1"/>
          </p:nvPr>
        </p:nvGraphicFramePr>
        <p:xfrm>
          <a:off x="457200" y="2714625"/>
          <a:ext cx="4038600" cy="2297113"/>
        </p:xfrm>
        <a:graphic>
          <a:graphicData uri="http://schemas.openxmlformats.org/presentationml/2006/ole">
            <p:oleObj spid="_x0000_s273414" name="Gráfico" r:id="rId4" imgW="5476794" imgH="3114735" progId="Excel.Chart.8">
              <p:embed/>
            </p:oleObj>
          </a:graphicData>
        </a:graphic>
      </p:graphicFrame>
      <p:grpSp>
        <p:nvGrpSpPr>
          <p:cNvPr id="273411" name="Group 3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73412" name="Picture 4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73413" name="Picture 5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27341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3588" y="1052513"/>
            <a:ext cx="8380412" cy="2076450"/>
          </a:xfrm>
          <a:prstGeom prst="rect">
            <a:avLst/>
          </a:prstGeom>
          <a:noFill/>
        </p:spPr>
      </p:pic>
      <p:sp>
        <p:nvSpPr>
          <p:cNvPr id="273420" name="Rectangle 12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277508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77509" name="Picture 5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77510" name="Picture 6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277512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7513" name="Rectangle 9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77514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196975"/>
            <a:ext cx="8640763" cy="50863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279556" name="Group 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79557" name="Picture 5" descr="logo espol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79558" name="Picture 6"/>
            <p:cNvPicPr>
              <a:picLocks noChangeAspect="1" noChangeArrowheads="1"/>
            </p:cNvPicPr>
            <p:nvPr/>
          </p:nvPicPr>
          <p:blipFill>
            <a:blip r:embed="rId4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sp>
        <p:nvSpPr>
          <p:cNvPr id="279560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79562" name="Picture 10"/>
          <p:cNvPicPr>
            <a:picLocks noGrp="1" noChangeAspect="1" noChangeArrowheads="1"/>
          </p:cNvPicPr>
          <p:nvPr>
            <p:ph sz="half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457200" y="2593975"/>
            <a:ext cx="4038600" cy="25368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recojimiento de agua ca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1484313"/>
            <a:ext cx="2835275" cy="2127250"/>
          </a:xfrm>
          <a:prstGeom prst="rect">
            <a:avLst/>
          </a:prstGeom>
          <a:noFill/>
        </p:spPr>
      </p:pic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5589588"/>
            <a:ext cx="8291512" cy="720725"/>
          </a:xfrm>
        </p:spPr>
        <p:txBody>
          <a:bodyPr/>
          <a:lstStyle/>
          <a:p>
            <a:pPr marL="533400" indent="-533400"/>
            <a:r>
              <a:rPr lang="es-ES_tradnl" altLang="ja-JP" sz="2500" b="1">
                <a:ea typeface="ＭＳ Ｐゴシック" charset="-128"/>
              </a:rPr>
              <a:t>Determinar la capacidad hidr</a:t>
            </a:r>
            <a:r>
              <a:rPr lang="es-ES_tradnl" altLang="ja-JP" sz="2500" b="1">
                <a:latin typeface="Garamond"/>
                <a:ea typeface="ＭＳ Ｐゴシック" charset="-128"/>
              </a:rPr>
              <a:t>á</a:t>
            </a:r>
            <a:r>
              <a:rPr lang="es-ES_tradnl" altLang="ja-JP" sz="2500" b="1">
                <a:ea typeface="ＭＳ Ｐゴシック" charset="-128"/>
              </a:rPr>
              <a:t>ulica del sistema de drenaje transversal</a:t>
            </a:r>
            <a:r>
              <a:rPr lang="es-ES" altLang="ja-JP" sz="2500">
                <a:ea typeface="ＭＳ Ｐゴシック" charset="-128"/>
              </a:rPr>
              <a:t> </a:t>
            </a:r>
            <a:endParaRPr lang="es-ES_tradnl" sz="2500" b="1"/>
          </a:p>
        </p:txBody>
      </p:sp>
      <p:sp>
        <p:nvSpPr>
          <p:cNvPr id="13317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885113" y="6092825"/>
            <a:ext cx="431800" cy="144463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179388" y="1844675"/>
            <a:ext cx="61214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_tradnl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Analizar el comportamiento de las alcantarillas ante la presencia de eventos lluviosos extremos como el del 13 de diciembre de 1997. 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179388" y="3933825"/>
            <a:ext cx="829151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_tradnl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Caracterizar fisiograficamente la zona de estudio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179388" y="3429000"/>
            <a:ext cx="22320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s-ES_tradnl" sz="2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Secundarios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179388" y="4292600"/>
            <a:ext cx="829151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_tradnl" altLang="ja-JP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Seleccionar la precipitaci</a:t>
            </a:r>
            <a:r>
              <a:rPr lang="es-ES_tradnl" altLang="ja-JP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  <a:ea typeface="ＭＳ Ｐゴシック" charset="-128"/>
              </a:rPr>
              <a:t>ó</a:t>
            </a:r>
            <a:r>
              <a:rPr lang="es-ES_tradnl" altLang="ja-JP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n de dise</a:t>
            </a:r>
            <a:r>
              <a:rPr lang="es-ES_tradnl" altLang="ja-JP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  <a:ea typeface="ＭＳ Ｐゴシック" charset="-128"/>
              </a:rPr>
              <a:t>ñ</a:t>
            </a:r>
            <a:r>
              <a:rPr lang="es-ES_tradnl" altLang="ja-JP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o con datos de registro pluvogr</a:t>
            </a:r>
            <a:r>
              <a:rPr lang="es-ES_tradnl" altLang="ja-JP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/>
                <a:ea typeface="ＭＳ Ｐゴシック" charset="-128"/>
              </a:rPr>
              <a:t>á</a:t>
            </a:r>
            <a:r>
              <a:rPr lang="es-ES_tradnl" altLang="ja-JP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ficos en fajas y anuarios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179388" y="5156200"/>
            <a:ext cx="8291512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s-ES_tradnl" altLang="ja-JP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Estimar el escurrimiento de la cuenca</a:t>
            </a:r>
            <a:r>
              <a:rPr lang="es-ES" altLang="ja-JP"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ゴシック" charset="-128"/>
              </a:rPr>
              <a:t> 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179388" y="1412875"/>
            <a:ext cx="18716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s-ES_tradnl" sz="26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Principal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843213" y="1052513"/>
            <a:ext cx="2879725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</a:pPr>
            <a:r>
              <a:rPr lang="es-EC" sz="2800" b="1">
                <a:solidFill>
                  <a:schemeClr val="tx1"/>
                </a:solidFill>
                <a:effectLst/>
                <a:latin typeface="Garamond" pitchFamily="18" charset="0"/>
              </a:rPr>
              <a:t>Objetivos</a:t>
            </a:r>
            <a:endParaRPr lang="es-ES" sz="2800" b="1">
              <a:solidFill>
                <a:schemeClr val="tx1"/>
              </a:solidFill>
              <a:effectLst/>
              <a:latin typeface="Garamond" pitchFamily="18" charset="0"/>
            </a:endParaRPr>
          </a:p>
        </p:txBody>
      </p:sp>
      <p:sp>
        <p:nvSpPr>
          <p:cNvPr id="13328" name="Rectangle 16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13329" name="Group 17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3330" name="Picture 18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3331" name="Picture 19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19" grpId="0"/>
      <p:bldP spid="13320" grpId="0"/>
      <p:bldP spid="13321" grpId="0"/>
      <p:bldP spid="13322" grpId="0"/>
      <p:bldP spid="13323" grpId="0"/>
      <p:bldP spid="133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16113"/>
            <a:ext cx="8291513" cy="4681537"/>
          </a:xfrm>
        </p:spPr>
        <p:txBody>
          <a:bodyPr/>
          <a:lstStyle/>
          <a:p>
            <a:pPr marL="533400" indent="-533400"/>
            <a:r>
              <a:rPr lang="es-ES_tradnl" sz="2800" b="1">
                <a:hlinkClick r:id="rId3" action="ppaction://hlinksldjump"/>
              </a:rPr>
              <a:t>Ubicación geográfica y política.</a:t>
            </a:r>
            <a:endParaRPr lang="es-ES_tradnl" sz="2800" b="1">
              <a:hlinkClick r:id="" action="ppaction://noaction"/>
            </a:endParaRPr>
          </a:p>
          <a:p>
            <a:pPr marL="533400" indent="-533400"/>
            <a:r>
              <a:rPr lang="es-ES_tradnl" sz="2800" b="1">
                <a:hlinkClick r:id="" action="ppaction://noaction"/>
              </a:rPr>
              <a:t>Descripción Hidrológica.</a:t>
            </a:r>
            <a:endParaRPr lang="es-ES_tradnl" sz="2800" b="1">
              <a:hlinkClick r:id="" action="ppaction://noaction"/>
            </a:endParaRPr>
          </a:p>
          <a:p>
            <a:pPr marL="914400" lvl="1" indent="-457200"/>
            <a:r>
              <a:rPr lang="es-ES_tradnl" sz="2400" b="1">
                <a:hlinkClick r:id="" action="ppaction://noaction"/>
              </a:rPr>
              <a:t>Delimitación</a:t>
            </a:r>
            <a:endParaRPr lang="es-ES_tradnl" sz="2400" b="1">
              <a:hlinkClick r:id="" action="ppaction://noaction"/>
            </a:endParaRPr>
          </a:p>
          <a:p>
            <a:pPr marL="914400" lvl="1" indent="-457200"/>
            <a:r>
              <a:rPr lang="es-ES_tradnl" sz="2400" b="1">
                <a:hlinkClick r:id="" action="ppaction://noaction"/>
              </a:rPr>
              <a:t>Caracterización a través de sus parámetros   geomorfológicos</a:t>
            </a:r>
            <a:endParaRPr lang="es-ES_tradnl" sz="2400" b="1">
              <a:hlinkClick r:id="" action="ppaction://noaction"/>
            </a:endParaRPr>
          </a:p>
          <a:p>
            <a:pPr marL="1295400" lvl="2" indent="-381000"/>
            <a:r>
              <a:rPr lang="es-ES_tradnl" sz="2000" b="1">
                <a:hlinkClick r:id="" action="ppaction://noaction"/>
              </a:rPr>
              <a:t>Área  y Perímetro</a:t>
            </a:r>
            <a:endParaRPr lang="es-ES_tradnl" sz="2000" b="1">
              <a:hlinkClick r:id="" action="ppaction://noaction"/>
            </a:endParaRPr>
          </a:p>
          <a:p>
            <a:pPr marL="1295400" lvl="2" indent="-381000"/>
            <a:r>
              <a:rPr lang="es-ES_tradnl" sz="2000" b="1">
                <a:hlinkClick r:id="" action="ppaction://noaction"/>
              </a:rPr>
              <a:t>Forma</a:t>
            </a:r>
            <a:endParaRPr lang="es-ES_tradnl" sz="2000" b="1">
              <a:hlinkClick r:id="" action="ppaction://noaction"/>
            </a:endParaRPr>
          </a:p>
          <a:p>
            <a:pPr marL="1295400" lvl="2" indent="-381000"/>
            <a:r>
              <a:rPr lang="es-ES_tradnl" sz="2000" b="1">
                <a:hlinkClick r:id="" action="ppaction://noaction"/>
              </a:rPr>
              <a:t>Sistema de Drenaje</a:t>
            </a:r>
            <a:endParaRPr lang="es-ES_tradnl" sz="2000" b="1">
              <a:hlinkClick r:id="" action="ppaction://noaction"/>
            </a:endParaRPr>
          </a:p>
          <a:p>
            <a:pPr marL="1295400" lvl="2" indent="-381000"/>
            <a:r>
              <a:rPr lang="es-ES_tradnl" sz="2000" b="1">
                <a:hlinkClick r:id="" action="ppaction://noaction"/>
              </a:rPr>
              <a:t>Características del relieve</a:t>
            </a:r>
            <a:endParaRPr lang="es-ES_tradnl" sz="2000" b="1">
              <a:hlinkClick r:id="" action="ppaction://noaction"/>
            </a:endParaRPr>
          </a:p>
          <a:p>
            <a:pPr marL="914400" lvl="1" indent="-457200"/>
            <a:r>
              <a:rPr lang="es-ES_tradnl" sz="2400" b="1">
                <a:hlinkClick r:id="" action="ppaction://noaction"/>
              </a:rPr>
              <a:t>Tipos de flujos que se presentan en los cauces</a:t>
            </a:r>
            <a:endParaRPr lang="es-ES_tradnl" altLang="ja-JP" sz="2400" b="1">
              <a:ea typeface="ＭＳ Ｐゴシック" charset="-128"/>
              <a:hlinkClick r:id="" action="ppaction://noaction"/>
            </a:endParaRPr>
          </a:p>
          <a:p>
            <a:pPr marL="914400" lvl="1" indent="-457200"/>
            <a:r>
              <a:rPr lang="es-ES_tradnl" altLang="ja-JP" sz="2400" b="1">
                <a:ea typeface="ＭＳ Ｐゴシック" charset="-128"/>
                <a:hlinkClick r:id="" action="ppaction://noaction"/>
              </a:rPr>
              <a:t>Material del lecho</a:t>
            </a:r>
            <a:r>
              <a:rPr lang="es-ES" altLang="ja-JP" sz="2400">
                <a:ea typeface="ＭＳ Ｐゴシック" charset="-128"/>
              </a:rPr>
              <a:t> </a:t>
            </a:r>
            <a:endParaRPr lang="es-ES_tradnl" sz="2400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73100" y="1196975"/>
            <a:ext cx="73548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lnSpc>
                <a:spcPct val="10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s-EC" sz="28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Capitulo 1.-  Descripción de las cuencas </a:t>
            </a:r>
            <a:endParaRPr lang="es-ES_tradnl" sz="2800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hlinkClick r:id="" action="ppaction://noaction"/>
            </a:endParaRP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14345" name="Group 9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4346" name="Picture 10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4347" name="Picture 11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uiExpand="1" build="p"/>
      <p:bldP spid="143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2" name="Rectangle 32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pic>
        <p:nvPicPr>
          <p:cNvPr id="256040" name="Picture 4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58763" y="1628775"/>
            <a:ext cx="3881437" cy="5084763"/>
          </a:xfrm>
        </p:spPr>
      </p:pic>
      <p:sp>
        <p:nvSpPr>
          <p:cNvPr id="256002" name="Rectangle 2"/>
          <p:cNvSpPr>
            <a:spLocks noGrp="1" noChangeArrowheads="1"/>
          </p:cNvSpPr>
          <p:nvPr>
            <p:ph type="body" sz="half" idx="3"/>
          </p:nvPr>
        </p:nvSpPr>
        <p:spPr>
          <a:xfrm>
            <a:off x="815975" y="971550"/>
            <a:ext cx="7285038" cy="512763"/>
          </a:xfrm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1"/>
              <a:t>Ubicación Geográfica y Política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endParaRPr lang="es-ES_tradnl" sz="2800" b="1"/>
          </a:p>
        </p:txBody>
      </p:sp>
      <p:grpSp>
        <p:nvGrpSpPr>
          <p:cNvPr id="256033" name="Group 33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256034" name="Picture 34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256035" name="Picture 35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  <p:pic>
        <p:nvPicPr>
          <p:cNvPr id="256038" name="Picture 3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37238" y="1844675"/>
            <a:ext cx="1758950" cy="2232025"/>
          </a:xfrm>
          <a:prstGeom prst="rect">
            <a:avLst/>
          </a:prstGeom>
          <a:noFill/>
        </p:spPr>
      </p:pic>
      <p:graphicFrame>
        <p:nvGraphicFramePr>
          <p:cNvPr id="256070" name="Group 70"/>
          <p:cNvGraphicFramePr>
            <a:graphicFrameLocks noGrp="1"/>
          </p:cNvGraphicFramePr>
          <p:nvPr>
            <p:ph sz="quarter" idx="1"/>
          </p:nvPr>
        </p:nvGraphicFramePr>
        <p:xfrm>
          <a:off x="4643438" y="4237038"/>
          <a:ext cx="4038600" cy="2438400"/>
        </p:xfrm>
        <a:graphic>
          <a:graphicData uri="http://schemas.openxmlformats.org/drawingml/2006/table">
            <a:tbl>
              <a:tblPr/>
              <a:tblGrid>
                <a:gridCol w="942975"/>
                <a:gridCol w="1414462"/>
                <a:gridCol w="1681163"/>
              </a:tblGrid>
              <a:tr h="417513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Ubicación Geográfica</a:t>
                      </a:r>
                      <a:endParaRPr kumimoji="0" lang="es-E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Punto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Latitud N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Longitud E</a:t>
                      </a:r>
                      <a:endParaRPr kumimoji="0" lang="es-E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9770685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620801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9770837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620742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9770877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621340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9770881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0000"/>
                        <a:buFontTx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621034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073" name="Rectangle 73"/>
          <p:cNvSpPr>
            <a:spLocks noChangeArrowheads="1"/>
          </p:cNvSpPr>
          <p:nvPr/>
        </p:nvSpPr>
        <p:spPr bwMode="auto">
          <a:xfrm>
            <a:off x="4932363" y="1411288"/>
            <a:ext cx="424973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s-ES_tradnl"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Altitud: 104.56 m.s.n.m</a:t>
            </a:r>
          </a:p>
          <a:p>
            <a:pPr marL="533400" indent="-533400" algn="l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es-ES_tradnl" sz="2400" b="1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560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56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6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/>
                                        <p:tgtEl>
                                          <p:spTgt spid="256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02" grpId="0" build="p" autoUpdateAnimBg="0"/>
      <p:bldP spid="25607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422" name="Object 6"/>
          <p:cNvGraphicFramePr>
            <a:graphicFrameLocks noChangeAspect="1"/>
          </p:cNvGraphicFramePr>
          <p:nvPr>
            <p:ph sz="quarter" idx="3"/>
          </p:nvPr>
        </p:nvGraphicFramePr>
        <p:xfrm>
          <a:off x="466725" y="1847850"/>
          <a:ext cx="8208963" cy="4965700"/>
        </p:xfrm>
        <a:graphic>
          <a:graphicData uri="http://schemas.openxmlformats.org/presentationml/2006/ole">
            <p:oleObj spid="_x0000_s60422" name="AutoCAD Drawing" r:id="rId4" imgW="9067680" imgH="5486400" progId="AutoCAD.Drawing.16">
              <p:embed/>
            </p:oleObj>
          </a:graphicData>
        </a:graphic>
      </p:graphicFrame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8147050" cy="533400"/>
          </a:xfrm>
        </p:spPr>
        <p:txBody>
          <a:bodyPr/>
          <a:lstStyle/>
          <a:p>
            <a:pPr marL="533400" indent="-533400"/>
            <a:r>
              <a:rPr lang="es-ES_tradnl" sz="2800" b="1"/>
              <a:t>Plano General del sector Cerro Colorado</a:t>
            </a:r>
          </a:p>
        </p:txBody>
      </p:sp>
      <p:sp>
        <p:nvSpPr>
          <p:cNvPr id="60454" name="Rectangle 38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60455" name="Group 39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60456" name="Picture 40" descr="logo espol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60457" name="Picture 41"/>
            <p:cNvPicPr>
              <a:picLocks noChangeAspect="1" noChangeArrowheads="1"/>
            </p:cNvPicPr>
            <p:nvPr/>
          </p:nvPicPr>
          <p:blipFill>
            <a:blip r:embed="rId6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268413"/>
            <a:ext cx="8147050" cy="1036637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 b="1">
              <a:hlinkClick r:id="" action="ppaction://noaction"/>
            </a:endParaRPr>
          </a:p>
          <a:p>
            <a:pPr marL="533400" indent="-533400"/>
            <a:r>
              <a:rPr lang="es-ES_tradnl" sz="2800" b="1"/>
              <a:t>Delimitación de las cuencas</a:t>
            </a:r>
          </a:p>
        </p:txBody>
      </p:sp>
      <p:pic>
        <p:nvPicPr>
          <p:cNvPr id="113671" name="Picture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1258888" y="2492375"/>
            <a:ext cx="6743700" cy="4303713"/>
          </a:xfrm>
        </p:spPr>
      </p:pic>
      <p:sp>
        <p:nvSpPr>
          <p:cNvPr id="113677" name="Rectangle 13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113678" name="Group 14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13679" name="Picture 15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13680" name="Picture 16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268413"/>
            <a:ext cx="8147050" cy="1036637"/>
          </a:xfrm>
        </p:spPr>
        <p:txBody>
          <a:bodyPr/>
          <a:lstStyle/>
          <a:p>
            <a:pPr marL="533400" indent="-533400" algn="ctr">
              <a:buFont typeface="Wingdings" pitchFamily="2" charset="2"/>
              <a:buNone/>
            </a:pPr>
            <a:r>
              <a:rPr lang="es-EC" sz="2800" b="1"/>
              <a:t>Descripción Hidrológica de las cuencas </a:t>
            </a:r>
            <a:endParaRPr lang="es-ES_tradnl" sz="2800" b="1">
              <a:hlinkClick r:id="" action="ppaction://noaction"/>
            </a:endParaRPr>
          </a:p>
          <a:p>
            <a:pPr marL="533400" indent="-533400"/>
            <a:r>
              <a:rPr lang="es-ES_tradnl" sz="2800" b="1"/>
              <a:t>Delimitación de las cuencas</a:t>
            </a:r>
          </a:p>
        </p:txBody>
      </p:sp>
      <p:pic>
        <p:nvPicPr>
          <p:cNvPr id="115719" name="Picture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1258888" y="2492375"/>
            <a:ext cx="6689725" cy="4262438"/>
          </a:xfrm>
        </p:spPr>
      </p:pic>
      <p:sp>
        <p:nvSpPr>
          <p:cNvPr id="115722" name="Rectangle 10"/>
          <p:cNvSpPr>
            <a:spLocks noGrp="1" noChangeArrowheads="1"/>
          </p:cNvSpPr>
          <p:nvPr>
            <p:ph type="title"/>
          </p:nvPr>
        </p:nvSpPr>
        <p:spPr>
          <a:xfrm>
            <a:off x="1042988" y="265113"/>
            <a:ext cx="7067550" cy="723900"/>
          </a:xfrm>
          <a:noFill/>
          <a:ln/>
        </p:spPr>
        <p:txBody>
          <a:bodyPr/>
          <a:lstStyle/>
          <a:p>
            <a:r>
              <a:rPr lang="es-EC" sz="1800" b="1">
                <a:solidFill>
                  <a:srgbClr val="FF9900"/>
                </a:solidFill>
              </a:rPr>
              <a:t>Análisis Hidrológico de la Cuenca del “Cerro Colorado” y su interacción con la Autopista Terminal Terrestre-Pascuales</a:t>
            </a:r>
            <a:endParaRPr lang="es-ES" sz="1800" b="1">
              <a:solidFill>
                <a:srgbClr val="FF9900"/>
              </a:solidFill>
            </a:endParaRPr>
          </a:p>
        </p:txBody>
      </p:sp>
      <p:grpSp>
        <p:nvGrpSpPr>
          <p:cNvPr id="115723" name="Group 11"/>
          <p:cNvGrpSpPr>
            <a:grpSpLocks/>
          </p:cNvGrpSpPr>
          <p:nvPr/>
        </p:nvGrpSpPr>
        <p:grpSpPr bwMode="auto">
          <a:xfrm>
            <a:off x="179388" y="188913"/>
            <a:ext cx="8856662" cy="936625"/>
            <a:chOff x="113" y="119"/>
            <a:chExt cx="5579" cy="590"/>
          </a:xfrm>
        </p:grpSpPr>
        <p:pic>
          <p:nvPicPr>
            <p:cNvPr id="115724" name="Picture 12" descr="logo espol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3" y="119"/>
              <a:ext cx="570" cy="564"/>
            </a:xfrm>
            <a:prstGeom prst="rect">
              <a:avLst/>
            </a:prstGeom>
            <a:noFill/>
          </p:spPr>
        </p:pic>
        <p:pic>
          <p:nvPicPr>
            <p:cNvPr id="115725" name="Picture 13"/>
            <p:cNvPicPr>
              <a:picLocks noChangeAspect="1" noChangeArrowheads="1"/>
            </p:cNvPicPr>
            <p:nvPr/>
          </p:nvPicPr>
          <p:blipFill>
            <a:blip r:embed="rId5"/>
            <a:srcRect l="5107" t="2377" r="6808" b="2377"/>
            <a:stretch>
              <a:fillRect/>
            </a:stretch>
          </p:blipFill>
          <p:spPr bwMode="auto">
            <a:xfrm>
              <a:off x="5110" y="119"/>
              <a:ext cx="582" cy="59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da">
  <a:themeElements>
    <a:clrScheme name="Onda 1">
      <a:dk1>
        <a:srgbClr val="2B2B85"/>
      </a:dk1>
      <a:lt1>
        <a:srgbClr val="FFFFFF"/>
      </a:lt1>
      <a:dk2>
        <a:srgbClr val="00254A"/>
      </a:dk2>
      <a:lt2>
        <a:srgbClr val="C0C0C0"/>
      </a:lt2>
      <a:accent1>
        <a:srgbClr val="0099FF"/>
      </a:accent1>
      <a:accent2>
        <a:srgbClr val="006699"/>
      </a:accent2>
      <a:accent3>
        <a:srgbClr val="AAACB1"/>
      </a:accent3>
      <a:accent4>
        <a:srgbClr val="DADADA"/>
      </a:accent4>
      <a:accent5>
        <a:srgbClr val="AACAFF"/>
      </a:accent5>
      <a:accent6>
        <a:srgbClr val="005C8A"/>
      </a:accent6>
      <a:hlink>
        <a:srgbClr val="99CCFF"/>
      </a:hlink>
      <a:folHlink>
        <a:srgbClr val="8F8FB5"/>
      </a:folHlink>
    </a:clrScheme>
    <a:fontScheme name="Ond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6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rgbClr val="FF99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6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000" b="0" i="0" u="none" strike="noStrike" cap="none" normalizeH="0" baseline="0" smtClean="0">
            <a:ln>
              <a:noFill/>
            </a:ln>
            <a:solidFill>
              <a:srgbClr val="FF99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Onda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da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da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3166</TotalTime>
  <Words>2123</Words>
  <Application>Microsoft Office PowerPoint</Application>
  <PresentationFormat>Presentación en pantalla (4:3)</PresentationFormat>
  <Paragraphs>706</Paragraphs>
  <Slides>34</Slides>
  <Notes>31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34</vt:i4>
      </vt:variant>
    </vt:vector>
  </HeadingPairs>
  <TitlesOfParts>
    <vt:vector size="45" baseType="lpstr">
      <vt:lpstr>Arial</vt:lpstr>
      <vt:lpstr>Wingdings</vt:lpstr>
      <vt:lpstr>ＭＳ Ｐゴシック</vt:lpstr>
      <vt:lpstr>Garamond</vt:lpstr>
      <vt:lpstr>Times New Roman</vt:lpstr>
      <vt:lpstr>MS Mincho</vt:lpstr>
      <vt:lpstr>Symbol</vt:lpstr>
      <vt:lpstr>Onda</vt:lpstr>
      <vt:lpstr>AutoCAD Drawing</vt:lpstr>
      <vt:lpstr>Microsoft Editor de ecuaciones 3.0</vt:lpstr>
      <vt:lpstr>Gráfico de Microsoft Office Excel</vt:lpstr>
      <vt:lpstr>Análisis Hidrológico de la Cuenca del “Cerro Colorado” y su interacción con la Autopista Terminal Terrestre-Pascuales</vt:lpstr>
      <vt:lpstr>ANALISIS HIDROLÓGICO DE LA CUENCA DEL CERRO COLORADO Y SU INTERACCION CON LA AUTOPISTA TERMINAL TERRESTRE - 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  <vt:lpstr>Análisis Hidrológico de la Cuenca del “Cerro Colorado” y su interacción con la Autopista Terminal Terrestre-Pascuales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WINDOWS XP</dc:creator>
  <cp:lastModifiedBy>bbarrera</cp:lastModifiedBy>
  <cp:revision>79</cp:revision>
  <dcterms:created xsi:type="dcterms:W3CDTF">2006-06-01T19:39:33Z</dcterms:created>
  <dcterms:modified xsi:type="dcterms:W3CDTF">2009-07-17T17:01:09Z</dcterms:modified>
</cp:coreProperties>
</file>