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sldIdLst>
    <p:sldId id="256" r:id="rId2"/>
    <p:sldId id="258" r:id="rId3"/>
    <p:sldId id="257" r:id="rId4"/>
    <p:sldId id="259" r:id="rId5"/>
    <p:sldId id="260" r:id="rId6"/>
    <p:sldId id="261" r:id="rId7"/>
    <p:sldId id="265" r:id="rId8"/>
    <p:sldId id="262" r:id="rId9"/>
    <p:sldId id="263" r:id="rId10"/>
    <p:sldId id="264" r:id="rId11"/>
    <p:sldId id="266" r:id="rId12"/>
    <p:sldId id="267" r:id="rId13"/>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4" d="100"/>
          <a:sy n="54" d="100"/>
        </p:scale>
        <p:origin x="-78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21506" name="Group 2"/>
          <p:cNvGrpSpPr>
            <a:grpSpLocks/>
          </p:cNvGrpSpPr>
          <p:nvPr/>
        </p:nvGrpSpPr>
        <p:grpSpPr bwMode="auto">
          <a:xfrm>
            <a:off x="3175" y="4267200"/>
            <a:ext cx="9140825" cy="2590800"/>
            <a:chOff x="2" y="2688"/>
            <a:chExt cx="5758" cy="1632"/>
          </a:xfrm>
        </p:grpSpPr>
        <p:sp>
          <p:nvSpPr>
            <p:cNvPr id="21507" name="Freeform 3"/>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s-ES"/>
            </a:p>
          </p:txBody>
        </p:sp>
        <p:grpSp>
          <p:nvGrpSpPr>
            <p:cNvPr id="21508" name="Group 4"/>
            <p:cNvGrpSpPr>
              <a:grpSpLocks/>
            </p:cNvGrpSpPr>
            <p:nvPr userDrawn="1"/>
          </p:nvGrpSpPr>
          <p:grpSpPr bwMode="auto">
            <a:xfrm>
              <a:off x="3528" y="3715"/>
              <a:ext cx="792" cy="521"/>
              <a:chOff x="3527" y="3715"/>
              <a:chExt cx="792" cy="521"/>
            </a:xfrm>
          </p:grpSpPr>
          <p:sp>
            <p:nvSpPr>
              <p:cNvPr id="21509" name="Oval 5"/>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endParaRPr lang="es-ES"/>
              </a:p>
            </p:txBody>
          </p:sp>
          <p:sp>
            <p:nvSpPr>
              <p:cNvPr id="21510" name="Oval 6"/>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endParaRPr lang="es-ES"/>
              </a:p>
            </p:txBody>
          </p:sp>
          <p:sp>
            <p:nvSpPr>
              <p:cNvPr id="21511" name="Oval 7"/>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s-ES"/>
              </a:p>
            </p:txBody>
          </p:sp>
          <p:sp>
            <p:nvSpPr>
              <p:cNvPr id="21512" name="Oval 8"/>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es-ES"/>
              </a:p>
            </p:txBody>
          </p:sp>
          <p:sp>
            <p:nvSpPr>
              <p:cNvPr id="21513" name="Oval 9"/>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s-ES"/>
              </a:p>
            </p:txBody>
          </p:sp>
          <p:sp>
            <p:nvSpPr>
              <p:cNvPr id="21514" name="Freeform 10"/>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endParaRPr lang="es-ES"/>
              </a:p>
            </p:txBody>
          </p:sp>
          <p:sp>
            <p:nvSpPr>
              <p:cNvPr id="21515" name="Freeform 11"/>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endParaRPr lang="es-ES"/>
              </a:p>
            </p:txBody>
          </p:sp>
          <p:sp>
            <p:nvSpPr>
              <p:cNvPr id="21516" name="Freeform 12"/>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s-ES"/>
              </a:p>
            </p:txBody>
          </p:sp>
          <p:sp>
            <p:nvSpPr>
              <p:cNvPr id="21517" name="Freeform 13"/>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endParaRPr lang="es-ES"/>
              </a:p>
            </p:txBody>
          </p:sp>
          <p:sp>
            <p:nvSpPr>
              <p:cNvPr id="21518" name="Freeform 14"/>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endParaRPr lang="es-ES"/>
              </a:p>
            </p:txBody>
          </p:sp>
          <p:sp>
            <p:nvSpPr>
              <p:cNvPr id="21519" name="Oval 15"/>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s-ES"/>
              </a:p>
            </p:txBody>
          </p:sp>
        </p:grpSp>
        <p:grpSp>
          <p:nvGrpSpPr>
            <p:cNvPr id="21520" name="Group 16"/>
            <p:cNvGrpSpPr>
              <a:grpSpLocks/>
            </p:cNvGrpSpPr>
            <p:nvPr userDrawn="1"/>
          </p:nvGrpSpPr>
          <p:grpSpPr bwMode="auto">
            <a:xfrm>
              <a:off x="1776" y="3631"/>
              <a:ext cx="1626" cy="683"/>
              <a:chOff x="1776" y="3631"/>
              <a:chExt cx="1626" cy="683"/>
            </a:xfrm>
          </p:grpSpPr>
          <p:sp>
            <p:nvSpPr>
              <p:cNvPr id="21521" name="Oval 17"/>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endParaRPr lang="es-ES"/>
              </a:p>
            </p:txBody>
          </p:sp>
          <p:sp>
            <p:nvSpPr>
              <p:cNvPr id="21522" name="Oval 18"/>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endParaRPr lang="es-ES"/>
              </a:p>
            </p:txBody>
          </p:sp>
          <p:sp>
            <p:nvSpPr>
              <p:cNvPr id="21523" name="Oval 19"/>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endParaRPr lang="es-ES"/>
              </a:p>
            </p:txBody>
          </p:sp>
          <p:sp>
            <p:nvSpPr>
              <p:cNvPr id="21524" name="Oval 20"/>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es-ES"/>
              </a:p>
            </p:txBody>
          </p:sp>
          <p:sp>
            <p:nvSpPr>
              <p:cNvPr id="21525" name="Oval 21"/>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s-ES"/>
              </a:p>
            </p:txBody>
          </p:sp>
          <p:sp>
            <p:nvSpPr>
              <p:cNvPr id="21526" name="Oval 22"/>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es-ES"/>
              </a:p>
            </p:txBody>
          </p:sp>
          <p:sp>
            <p:nvSpPr>
              <p:cNvPr id="21527" name="Oval 23"/>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endParaRPr lang="es-ES"/>
              </a:p>
            </p:txBody>
          </p:sp>
          <p:sp>
            <p:nvSpPr>
              <p:cNvPr id="21528" name="Oval 24"/>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endParaRPr lang="es-ES"/>
              </a:p>
            </p:txBody>
          </p:sp>
          <p:sp>
            <p:nvSpPr>
              <p:cNvPr id="21529" name="Freeform 25"/>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endParaRPr lang="es-ES"/>
              </a:p>
            </p:txBody>
          </p:sp>
          <p:sp>
            <p:nvSpPr>
              <p:cNvPr id="21530" name="Freeform 26"/>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endParaRPr lang="es-ES"/>
              </a:p>
            </p:txBody>
          </p:sp>
          <p:sp>
            <p:nvSpPr>
              <p:cNvPr id="21531" name="Freeform 27"/>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endParaRPr lang="es-ES"/>
              </a:p>
            </p:txBody>
          </p:sp>
          <p:sp>
            <p:nvSpPr>
              <p:cNvPr id="21532" name="Freeform 28"/>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endParaRPr lang="es-ES"/>
              </a:p>
            </p:txBody>
          </p:sp>
          <p:sp>
            <p:nvSpPr>
              <p:cNvPr id="21533" name="Freeform 29"/>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endParaRPr lang="es-ES"/>
              </a:p>
            </p:txBody>
          </p:sp>
          <p:sp>
            <p:nvSpPr>
              <p:cNvPr id="21534" name="Freeform 30"/>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endParaRPr lang="es-ES"/>
              </a:p>
            </p:txBody>
          </p:sp>
          <p:sp>
            <p:nvSpPr>
              <p:cNvPr id="21535" name="Freeform 31"/>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s-ES"/>
              </a:p>
            </p:txBody>
          </p:sp>
          <p:sp>
            <p:nvSpPr>
              <p:cNvPr id="21536" name="Freeform 32"/>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s-ES"/>
              </a:p>
            </p:txBody>
          </p:sp>
          <p:sp>
            <p:nvSpPr>
              <p:cNvPr id="21537" name="Freeform 33"/>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s-ES"/>
              </a:p>
            </p:txBody>
          </p:sp>
          <p:sp>
            <p:nvSpPr>
              <p:cNvPr id="21538" name="Freeform 34"/>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endParaRPr lang="es-ES"/>
              </a:p>
            </p:txBody>
          </p:sp>
        </p:grpSp>
        <p:grpSp>
          <p:nvGrpSpPr>
            <p:cNvPr id="21539" name="Group 35"/>
            <p:cNvGrpSpPr>
              <a:grpSpLocks/>
            </p:cNvGrpSpPr>
            <p:nvPr userDrawn="1"/>
          </p:nvGrpSpPr>
          <p:grpSpPr bwMode="auto">
            <a:xfrm>
              <a:off x="4128" y="3360"/>
              <a:ext cx="1351" cy="821"/>
              <a:chOff x="4128" y="3360"/>
              <a:chExt cx="1351" cy="821"/>
            </a:xfrm>
          </p:grpSpPr>
          <p:sp>
            <p:nvSpPr>
              <p:cNvPr id="21540" name="Freeform 36"/>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s-ES"/>
              </a:p>
            </p:txBody>
          </p:sp>
          <p:sp>
            <p:nvSpPr>
              <p:cNvPr id="21541" name="Freeform 37"/>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s-ES"/>
              </a:p>
            </p:txBody>
          </p:sp>
          <p:sp>
            <p:nvSpPr>
              <p:cNvPr id="21542" name="Freeform 38"/>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endParaRPr lang="es-ES"/>
              </a:p>
            </p:txBody>
          </p:sp>
          <p:sp>
            <p:nvSpPr>
              <p:cNvPr id="21543" name="Freeform 39"/>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s-ES"/>
              </a:p>
            </p:txBody>
          </p:sp>
          <p:sp>
            <p:nvSpPr>
              <p:cNvPr id="21544" name="Freeform 40"/>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s-ES"/>
              </a:p>
            </p:txBody>
          </p:sp>
          <p:sp>
            <p:nvSpPr>
              <p:cNvPr id="21545" name="Freeform 41"/>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s-ES"/>
              </a:p>
            </p:txBody>
          </p:sp>
          <p:sp>
            <p:nvSpPr>
              <p:cNvPr id="21546" name="Freeform 42"/>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s-ES"/>
              </a:p>
            </p:txBody>
          </p:sp>
          <p:sp>
            <p:nvSpPr>
              <p:cNvPr id="21547" name="Freeform 43"/>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endParaRPr lang="es-ES"/>
              </a:p>
            </p:txBody>
          </p:sp>
          <p:sp>
            <p:nvSpPr>
              <p:cNvPr id="21548" name="Freeform 44"/>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endParaRPr lang="es-ES"/>
              </a:p>
            </p:txBody>
          </p:sp>
          <p:sp>
            <p:nvSpPr>
              <p:cNvPr id="21549" name="Freeform 45"/>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s-ES"/>
              </a:p>
            </p:txBody>
          </p:sp>
          <p:sp>
            <p:nvSpPr>
              <p:cNvPr id="21550" name="Freeform 46"/>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s-ES"/>
              </a:p>
            </p:txBody>
          </p:sp>
          <p:sp>
            <p:nvSpPr>
              <p:cNvPr id="21551" name="Oval 47"/>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endParaRPr lang="es-ES"/>
              </a:p>
            </p:txBody>
          </p:sp>
          <p:sp>
            <p:nvSpPr>
              <p:cNvPr id="21552" name="Oval 48"/>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endParaRPr lang="es-ES"/>
              </a:p>
            </p:txBody>
          </p:sp>
          <p:sp>
            <p:nvSpPr>
              <p:cNvPr id="21553" name="Oval 49"/>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s-ES"/>
              </a:p>
            </p:txBody>
          </p:sp>
          <p:sp>
            <p:nvSpPr>
              <p:cNvPr id="21554" name="Oval 50"/>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s-ES"/>
              </a:p>
            </p:txBody>
          </p:sp>
          <p:sp>
            <p:nvSpPr>
              <p:cNvPr id="21555" name="Oval 51"/>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s-ES"/>
              </a:p>
            </p:txBody>
          </p:sp>
          <p:sp>
            <p:nvSpPr>
              <p:cNvPr id="21556" name="Oval 52"/>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es-ES"/>
              </a:p>
            </p:txBody>
          </p:sp>
        </p:grpSp>
        <p:grpSp>
          <p:nvGrpSpPr>
            <p:cNvPr id="21557" name="Group 53"/>
            <p:cNvGrpSpPr>
              <a:grpSpLocks/>
            </p:cNvGrpSpPr>
            <p:nvPr userDrawn="1"/>
          </p:nvGrpSpPr>
          <p:grpSpPr bwMode="auto">
            <a:xfrm>
              <a:off x="5280" y="3024"/>
              <a:ext cx="425" cy="258"/>
              <a:chOff x="5280" y="3024"/>
              <a:chExt cx="425" cy="258"/>
            </a:xfrm>
          </p:grpSpPr>
          <p:sp>
            <p:nvSpPr>
              <p:cNvPr id="21558" name="Freeform 54"/>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21559" name="Freeform 55"/>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21560" name="Freeform 56"/>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21561" name="Freeform 57"/>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21562" name="Freeform 58"/>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s-ES"/>
              </a:p>
            </p:txBody>
          </p:sp>
          <p:sp>
            <p:nvSpPr>
              <p:cNvPr id="21563" name="Freeform 59"/>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s-ES"/>
              </a:p>
            </p:txBody>
          </p:sp>
          <p:sp>
            <p:nvSpPr>
              <p:cNvPr id="21564" name="Freeform 60"/>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grpSp>
            <p:nvGrpSpPr>
              <p:cNvPr id="21565" name="Group 61"/>
              <p:cNvGrpSpPr>
                <a:grpSpLocks/>
              </p:cNvGrpSpPr>
              <p:nvPr/>
            </p:nvGrpSpPr>
            <p:grpSpPr bwMode="auto">
              <a:xfrm>
                <a:off x="5381" y="3085"/>
                <a:ext cx="227" cy="132"/>
                <a:chOff x="5381" y="3085"/>
                <a:chExt cx="227" cy="132"/>
              </a:xfrm>
            </p:grpSpPr>
            <p:sp>
              <p:nvSpPr>
                <p:cNvPr id="21566" name="Oval 62"/>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es-ES"/>
                </a:p>
              </p:txBody>
            </p:sp>
            <p:sp>
              <p:nvSpPr>
                <p:cNvPr id="21567" name="Oval 63"/>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es-ES"/>
                </a:p>
              </p:txBody>
            </p:sp>
            <p:sp>
              <p:nvSpPr>
                <p:cNvPr id="21568" name="Oval 64"/>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es-ES"/>
                </a:p>
              </p:txBody>
            </p:sp>
            <p:sp>
              <p:nvSpPr>
                <p:cNvPr id="21569" name="Oval 65"/>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es-ES"/>
                </a:p>
              </p:txBody>
            </p:sp>
          </p:grpSp>
        </p:grpSp>
      </p:grpSp>
      <p:sp>
        <p:nvSpPr>
          <p:cNvPr id="21570" name="Rectangle 66"/>
          <p:cNvSpPr>
            <a:spLocks noGrp="1" noChangeArrowheads="1"/>
          </p:cNvSpPr>
          <p:nvPr>
            <p:ph type="ctrTitle" sz="quarter"/>
          </p:nvPr>
        </p:nvSpPr>
        <p:spPr>
          <a:xfrm>
            <a:off x="685800" y="1692275"/>
            <a:ext cx="7772400" cy="1736725"/>
          </a:xfrm>
        </p:spPr>
        <p:txBody>
          <a:bodyPr anchor="b"/>
          <a:lstStyle>
            <a:lvl1pPr>
              <a:defRPr sz="5400"/>
            </a:lvl1pPr>
          </a:lstStyle>
          <a:p>
            <a:r>
              <a:rPr lang="es-ES"/>
              <a:t>Haga clic para cambiar el estilo de título	</a:t>
            </a:r>
          </a:p>
        </p:txBody>
      </p:sp>
      <p:sp>
        <p:nvSpPr>
          <p:cNvPr id="21571" name="Rectangle 6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21572" name="Rectangle 68"/>
          <p:cNvSpPr>
            <a:spLocks noGrp="1" noChangeArrowheads="1"/>
          </p:cNvSpPr>
          <p:nvPr>
            <p:ph type="dt" sz="quarter" idx="2"/>
          </p:nvPr>
        </p:nvSpPr>
        <p:spPr>
          <a:xfrm>
            <a:off x="457200" y="6248400"/>
            <a:ext cx="2133600" cy="457200"/>
          </a:xfrm>
        </p:spPr>
        <p:txBody>
          <a:bodyPr/>
          <a:lstStyle>
            <a:lvl1pPr>
              <a:defRPr/>
            </a:lvl1pPr>
          </a:lstStyle>
          <a:p>
            <a:endParaRPr lang="es-ES"/>
          </a:p>
        </p:txBody>
      </p:sp>
      <p:sp>
        <p:nvSpPr>
          <p:cNvPr id="21573" name="Rectangle 69"/>
          <p:cNvSpPr>
            <a:spLocks noGrp="1" noChangeArrowheads="1"/>
          </p:cNvSpPr>
          <p:nvPr>
            <p:ph type="ftr" sz="quarter" idx="3"/>
          </p:nvPr>
        </p:nvSpPr>
        <p:spPr>
          <a:xfrm>
            <a:off x="3124200" y="6248400"/>
            <a:ext cx="2895600" cy="457200"/>
          </a:xfrm>
        </p:spPr>
        <p:txBody>
          <a:bodyPr/>
          <a:lstStyle>
            <a:lvl1pPr>
              <a:defRPr/>
            </a:lvl1pPr>
          </a:lstStyle>
          <a:p>
            <a:endParaRPr lang="es-ES"/>
          </a:p>
        </p:txBody>
      </p:sp>
      <p:sp>
        <p:nvSpPr>
          <p:cNvPr id="21574" name="Rectangle 70"/>
          <p:cNvSpPr>
            <a:spLocks noGrp="1" noChangeArrowheads="1"/>
          </p:cNvSpPr>
          <p:nvPr>
            <p:ph type="sldNum" sz="quarter" idx="4"/>
          </p:nvPr>
        </p:nvSpPr>
        <p:spPr>
          <a:xfrm>
            <a:off x="6553200" y="6248400"/>
            <a:ext cx="2133600" cy="457200"/>
          </a:xfrm>
        </p:spPr>
        <p:txBody>
          <a:bodyPr/>
          <a:lstStyle>
            <a:lvl1pPr>
              <a:defRPr/>
            </a:lvl1pPr>
          </a:lstStyle>
          <a:p>
            <a:fld id="{B0A14206-783D-46E2-8AA2-5CA2F0D152A0}" type="slidenum">
              <a:rPr lang="es-ES"/>
              <a:pPr/>
              <a:t>‹Nº›</a:t>
            </a:fld>
            <a:endParaRPr lang="es-E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ACDE3FBE-6DC2-42E0-B27D-D36D80D21997}"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4835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7813"/>
            <a:ext cx="6019800" cy="58483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0B26E410-CD45-49EB-9639-5F903F0B021E}"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83CC6D0A-5FF5-4086-B5F0-FF8B2F31A8CA}"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BAF29A8-AAE6-4D4D-82A9-67933095037E}"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F23EC49C-9ACF-41C6-974A-89D7E91BC264}"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6DF1C797-3416-4604-8983-52421F7155D7}"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96CBC555-7EFF-4D67-98B3-4072C303397F}"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46448C8E-9467-49A6-8B49-9E35034B4163}"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A0B5524F-B385-4CC8-ABC8-CE8A5AFA1E50}"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20C4ECDC-7778-4CFB-A6F2-1475E69726B8}"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Freeform 2"/>
          <p:cNvSpPr>
            <a:spLocks/>
          </p:cNvSpPr>
          <p:nvPr/>
        </p:nvSpPr>
        <p:spPr bwMode="hidden">
          <a:xfrm>
            <a:off x="6627813" y="6429375"/>
            <a:ext cx="285750" cy="209550"/>
          </a:xfrm>
          <a:custGeom>
            <a:avLst/>
            <a:gdLst/>
            <a:ahLst/>
            <a:cxnLst>
              <a:cxn ang="0">
                <a:pos x="0" y="132"/>
              </a:cxn>
              <a:cxn ang="0">
                <a:pos x="29" y="132"/>
              </a:cxn>
              <a:cxn ang="0">
                <a:pos x="77" y="108"/>
              </a:cxn>
              <a:cxn ang="0">
                <a:pos x="119" y="78"/>
              </a:cxn>
              <a:cxn ang="0">
                <a:pos x="155" y="48"/>
              </a:cxn>
              <a:cxn ang="0">
                <a:pos x="179" y="12"/>
              </a:cxn>
              <a:cxn ang="0">
                <a:pos x="173" y="6"/>
              </a:cxn>
              <a:cxn ang="0">
                <a:pos x="167" y="0"/>
              </a:cxn>
              <a:cxn ang="0">
                <a:pos x="137" y="42"/>
              </a:cxn>
              <a:cxn ang="0">
                <a:pos x="101" y="78"/>
              </a:cxn>
              <a:cxn ang="0">
                <a:pos x="53" y="108"/>
              </a:cxn>
              <a:cxn ang="0">
                <a:pos x="0" y="132"/>
              </a:cxn>
              <a:cxn ang="0">
                <a:pos x="0" y="132"/>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2"/>
              </a:gs>
              <a:gs pos="100000">
                <a:schemeClr val="accent2">
                  <a:gamma/>
                  <a:shade val="87843"/>
                  <a:invGamma/>
                </a:schemeClr>
              </a:gs>
            </a:gsLst>
            <a:lin ang="18900000" scaled="1"/>
          </a:gradFill>
          <a:ln w="9525">
            <a:noFill/>
            <a:round/>
            <a:headEnd/>
            <a:tailEnd/>
          </a:ln>
        </p:spPr>
        <p:txBody>
          <a:bodyPr/>
          <a:lstStyle/>
          <a:p>
            <a:endParaRPr lang="es-ES"/>
          </a:p>
        </p:txBody>
      </p:sp>
      <p:grpSp>
        <p:nvGrpSpPr>
          <p:cNvPr id="20483" name="Group 3"/>
          <p:cNvGrpSpPr>
            <a:grpSpLocks/>
          </p:cNvGrpSpPr>
          <p:nvPr/>
        </p:nvGrpSpPr>
        <p:grpSpPr bwMode="auto">
          <a:xfrm>
            <a:off x="3175" y="4267200"/>
            <a:ext cx="9140825" cy="2590800"/>
            <a:chOff x="2" y="2688"/>
            <a:chExt cx="5758" cy="1632"/>
          </a:xfrm>
        </p:grpSpPr>
        <p:sp>
          <p:nvSpPr>
            <p:cNvPr id="20484" name="Freeform 4"/>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s-ES"/>
            </a:p>
          </p:txBody>
        </p:sp>
        <p:grpSp>
          <p:nvGrpSpPr>
            <p:cNvPr id="20485" name="Group 5"/>
            <p:cNvGrpSpPr>
              <a:grpSpLocks/>
            </p:cNvGrpSpPr>
            <p:nvPr userDrawn="1"/>
          </p:nvGrpSpPr>
          <p:grpSpPr bwMode="auto">
            <a:xfrm>
              <a:off x="3528" y="3715"/>
              <a:ext cx="792" cy="521"/>
              <a:chOff x="3527" y="3715"/>
              <a:chExt cx="792" cy="521"/>
            </a:xfrm>
          </p:grpSpPr>
          <p:sp>
            <p:nvSpPr>
              <p:cNvPr id="20486" name="Oval 6"/>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endParaRPr lang="es-ES"/>
              </a:p>
            </p:txBody>
          </p:sp>
          <p:sp>
            <p:nvSpPr>
              <p:cNvPr id="20487" name="Oval 7"/>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endParaRPr lang="es-ES"/>
              </a:p>
            </p:txBody>
          </p:sp>
          <p:sp>
            <p:nvSpPr>
              <p:cNvPr id="20488" name="Oval 8"/>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s-ES"/>
              </a:p>
            </p:txBody>
          </p:sp>
          <p:sp>
            <p:nvSpPr>
              <p:cNvPr id="20489" name="Oval 9"/>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es-ES"/>
              </a:p>
            </p:txBody>
          </p:sp>
          <p:sp>
            <p:nvSpPr>
              <p:cNvPr id="20490" name="Oval 10"/>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s-ES"/>
              </a:p>
            </p:txBody>
          </p:sp>
          <p:sp>
            <p:nvSpPr>
              <p:cNvPr id="20491" name="Freeform 11"/>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endParaRPr lang="es-ES"/>
              </a:p>
            </p:txBody>
          </p:sp>
          <p:sp>
            <p:nvSpPr>
              <p:cNvPr id="20492" name="Freeform 12"/>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endParaRPr lang="es-ES"/>
              </a:p>
            </p:txBody>
          </p:sp>
          <p:sp>
            <p:nvSpPr>
              <p:cNvPr id="20493" name="Freeform 13"/>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s-ES"/>
              </a:p>
            </p:txBody>
          </p:sp>
          <p:sp>
            <p:nvSpPr>
              <p:cNvPr id="20494" name="Freeform 14"/>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endParaRPr lang="es-ES"/>
              </a:p>
            </p:txBody>
          </p:sp>
          <p:sp>
            <p:nvSpPr>
              <p:cNvPr id="20495" name="Freeform 15"/>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endParaRPr lang="es-ES"/>
              </a:p>
            </p:txBody>
          </p:sp>
          <p:sp>
            <p:nvSpPr>
              <p:cNvPr id="20496" name="Oval 16"/>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s-ES"/>
              </a:p>
            </p:txBody>
          </p:sp>
        </p:grpSp>
        <p:grpSp>
          <p:nvGrpSpPr>
            <p:cNvPr id="20497" name="Group 17"/>
            <p:cNvGrpSpPr>
              <a:grpSpLocks/>
            </p:cNvGrpSpPr>
            <p:nvPr userDrawn="1"/>
          </p:nvGrpSpPr>
          <p:grpSpPr bwMode="auto">
            <a:xfrm>
              <a:off x="1776" y="3631"/>
              <a:ext cx="1626" cy="683"/>
              <a:chOff x="1776" y="3631"/>
              <a:chExt cx="1626" cy="683"/>
            </a:xfrm>
          </p:grpSpPr>
          <p:sp>
            <p:nvSpPr>
              <p:cNvPr id="20498" name="Oval 18"/>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endParaRPr lang="es-ES"/>
              </a:p>
            </p:txBody>
          </p:sp>
          <p:sp>
            <p:nvSpPr>
              <p:cNvPr id="20499" name="Oval 19"/>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endParaRPr lang="es-ES"/>
              </a:p>
            </p:txBody>
          </p:sp>
          <p:sp>
            <p:nvSpPr>
              <p:cNvPr id="20500" name="Oval 20"/>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endParaRPr lang="es-ES"/>
              </a:p>
            </p:txBody>
          </p:sp>
          <p:sp>
            <p:nvSpPr>
              <p:cNvPr id="20501" name="Oval 21"/>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es-ES"/>
              </a:p>
            </p:txBody>
          </p:sp>
          <p:sp>
            <p:nvSpPr>
              <p:cNvPr id="20502" name="Oval 22"/>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s-ES"/>
              </a:p>
            </p:txBody>
          </p:sp>
          <p:sp>
            <p:nvSpPr>
              <p:cNvPr id="20503" name="Oval 23"/>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es-ES"/>
              </a:p>
            </p:txBody>
          </p:sp>
          <p:sp>
            <p:nvSpPr>
              <p:cNvPr id="20504" name="Oval 24"/>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endParaRPr lang="es-ES"/>
              </a:p>
            </p:txBody>
          </p:sp>
          <p:sp>
            <p:nvSpPr>
              <p:cNvPr id="20505" name="Oval 25"/>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endParaRPr lang="es-ES"/>
              </a:p>
            </p:txBody>
          </p:sp>
          <p:sp>
            <p:nvSpPr>
              <p:cNvPr id="20506" name="Freeform 26"/>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endParaRPr lang="es-ES"/>
              </a:p>
            </p:txBody>
          </p:sp>
          <p:sp>
            <p:nvSpPr>
              <p:cNvPr id="20507" name="Freeform 27"/>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endParaRPr lang="es-ES"/>
              </a:p>
            </p:txBody>
          </p:sp>
          <p:sp>
            <p:nvSpPr>
              <p:cNvPr id="20508" name="Freeform 28"/>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endParaRPr lang="es-ES"/>
              </a:p>
            </p:txBody>
          </p:sp>
          <p:sp>
            <p:nvSpPr>
              <p:cNvPr id="20509" name="Freeform 29"/>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endParaRPr lang="es-ES"/>
              </a:p>
            </p:txBody>
          </p:sp>
          <p:sp>
            <p:nvSpPr>
              <p:cNvPr id="20510" name="Freeform 30"/>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endParaRPr lang="es-ES"/>
              </a:p>
            </p:txBody>
          </p:sp>
          <p:sp>
            <p:nvSpPr>
              <p:cNvPr id="20511" name="Freeform 31"/>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endParaRPr lang="es-ES"/>
              </a:p>
            </p:txBody>
          </p:sp>
          <p:sp>
            <p:nvSpPr>
              <p:cNvPr id="20512" name="Freeform 32"/>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s-ES"/>
              </a:p>
            </p:txBody>
          </p:sp>
          <p:sp>
            <p:nvSpPr>
              <p:cNvPr id="20513" name="Freeform 33"/>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s-ES"/>
              </a:p>
            </p:txBody>
          </p:sp>
          <p:sp>
            <p:nvSpPr>
              <p:cNvPr id="20514" name="Freeform 34"/>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s-ES"/>
              </a:p>
            </p:txBody>
          </p:sp>
          <p:sp>
            <p:nvSpPr>
              <p:cNvPr id="20515" name="Freeform 35"/>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endParaRPr lang="es-ES"/>
              </a:p>
            </p:txBody>
          </p:sp>
        </p:grpSp>
        <p:grpSp>
          <p:nvGrpSpPr>
            <p:cNvPr id="20516" name="Group 36"/>
            <p:cNvGrpSpPr>
              <a:grpSpLocks/>
            </p:cNvGrpSpPr>
            <p:nvPr userDrawn="1"/>
          </p:nvGrpSpPr>
          <p:grpSpPr bwMode="auto">
            <a:xfrm>
              <a:off x="4128" y="3360"/>
              <a:ext cx="1351" cy="821"/>
              <a:chOff x="4128" y="3360"/>
              <a:chExt cx="1351" cy="821"/>
            </a:xfrm>
          </p:grpSpPr>
          <p:sp>
            <p:nvSpPr>
              <p:cNvPr id="20517" name="Freeform 37"/>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s-ES"/>
              </a:p>
            </p:txBody>
          </p:sp>
          <p:sp>
            <p:nvSpPr>
              <p:cNvPr id="20518" name="Freeform 38"/>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s-ES"/>
              </a:p>
            </p:txBody>
          </p:sp>
          <p:sp>
            <p:nvSpPr>
              <p:cNvPr id="20519" name="Freeform 39"/>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endParaRPr lang="es-ES"/>
              </a:p>
            </p:txBody>
          </p:sp>
          <p:sp>
            <p:nvSpPr>
              <p:cNvPr id="20520" name="Freeform 40"/>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s-ES"/>
              </a:p>
            </p:txBody>
          </p:sp>
          <p:sp>
            <p:nvSpPr>
              <p:cNvPr id="20521" name="Freeform 41"/>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s-ES"/>
              </a:p>
            </p:txBody>
          </p:sp>
          <p:sp>
            <p:nvSpPr>
              <p:cNvPr id="20522" name="Freeform 42"/>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s-ES"/>
              </a:p>
            </p:txBody>
          </p:sp>
          <p:sp>
            <p:nvSpPr>
              <p:cNvPr id="20523" name="Freeform 43"/>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s-ES"/>
              </a:p>
            </p:txBody>
          </p:sp>
          <p:sp>
            <p:nvSpPr>
              <p:cNvPr id="20524" name="Freeform 44"/>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endParaRPr lang="es-ES"/>
              </a:p>
            </p:txBody>
          </p:sp>
          <p:sp>
            <p:nvSpPr>
              <p:cNvPr id="20525" name="Freeform 45"/>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endParaRPr lang="es-ES"/>
              </a:p>
            </p:txBody>
          </p:sp>
          <p:sp>
            <p:nvSpPr>
              <p:cNvPr id="20526" name="Freeform 46"/>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s-ES"/>
              </a:p>
            </p:txBody>
          </p:sp>
          <p:sp>
            <p:nvSpPr>
              <p:cNvPr id="20527" name="Freeform 47"/>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s-ES"/>
              </a:p>
            </p:txBody>
          </p:sp>
          <p:sp>
            <p:nvSpPr>
              <p:cNvPr id="20528" name="Oval 48"/>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endParaRPr lang="es-ES"/>
              </a:p>
            </p:txBody>
          </p:sp>
          <p:sp>
            <p:nvSpPr>
              <p:cNvPr id="20529" name="Oval 49"/>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endParaRPr lang="es-ES"/>
              </a:p>
            </p:txBody>
          </p:sp>
          <p:sp>
            <p:nvSpPr>
              <p:cNvPr id="20530" name="Oval 50"/>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s-ES"/>
              </a:p>
            </p:txBody>
          </p:sp>
          <p:sp>
            <p:nvSpPr>
              <p:cNvPr id="20531" name="Oval 51"/>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s-ES"/>
              </a:p>
            </p:txBody>
          </p:sp>
          <p:sp>
            <p:nvSpPr>
              <p:cNvPr id="20532" name="Oval 52"/>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s-ES"/>
              </a:p>
            </p:txBody>
          </p:sp>
          <p:sp>
            <p:nvSpPr>
              <p:cNvPr id="20533" name="Oval 53"/>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es-ES"/>
              </a:p>
            </p:txBody>
          </p:sp>
        </p:grpSp>
        <p:grpSp>
          <p:nvGrpSpPr>
            <p:cNvPr id="20534" name="Group 54"/>
            <p:cNvGrpSpPr>
              <a:grpSpLocks/>
            </p:cNvGrpSpPr>
            <p:nvPr userDrawn="1"/>
          </p:nvGrpSpPr>
          <p:grpSpPr bwMode="auto">
            <a:xfrm>
              <a:off x="5280" y="3024"/>
              <a:ext cx="425" cy="258"/>
              <a:chOff x="5280" y="3024"/>
              <a:chExt cx="425" cy="258"/>
            </a:xfrm>
          </p:grpSpPr>
          <p:sp>
            <p:nvSpPr>
              <p:cNvPr id="20535" name="Freeform 55"/>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20536" name="Freeform 56"/>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20537" name="Freeform 57"/>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20538" name="Freeform 58"/>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20539" name="Freeform 59"/>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s-ES"/>
              </a:p>
            </p:txBody>
          </p:sp>
          <p:sp>
            <p:nvSpPr>
              <p:cNvPr id="20540" name="Freeform 60"/>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s-ES"/>
              </a:p>
            </p:txBody>
          </p:sp>
          <p:sp>
            <p:nvSpPr>
              <p:cNvPr id="20541" name="Freeform 61"/>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grpSp>
            <p:nvGrpSpPr>
              <p:cNvPr id="20542" name="Group 62"/>
              <p:cNvGrpSpPr>
                <a:grpSpLocks/>
              </p:cNvGrpSpPr>
              <p:nvPr/>
            </p:nvGrpSpPr>
            <p:grpSpPr bwMode="auto">
              <a:xfrm>
                <a:off x="5381" y="3085"/>
                <a:ext cx="227" cy="132"/>
                <a:chOff x="5381" y="3085"/>
                <a:chExt cx="227" cy="132"/>
              </a:xfrm>
            </p:grpSpPr>
            <p:sp>
              <p:nvSpPr>
                <p:cNvPr id="20543" name="Oval 63"/>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es-ES"/>
                </a:p>
              </p:txBody>
            </p:sp>
            <p:sp>
              <p:nvSpPr>
                <p:cNvPr id="20544" name="Oval 64"/>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es-ES"/>
                </a:p>
              </p:txBody>
            </p:sp>
            <p:sp>
              <p:nvSpPr>
                <p:cNvPr id="20545" name="Oval 65"/>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es-ES"/>
                </a:p>
              </p:txBody>
            </p:sp>
            <p:sp>
              <p:nvSpPr>
                <p:cNvPr id="20546" name="Oval 66"/>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es-ES"/>
                </a:p>
              </p:txBody>
            </p:sp>
          </p:grpSp>
        </p:grpSp>
      </p:grpSp>
      <p:sp>
        <p:nvSpPr>
          <p:cNvPr id="20547" name="Rectangle 67"/>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s-ES" smtClean="0"/>
              <a:t>Haga clic para cambiar el estilo de título	</a:t>
            </a:r>
          </a:p>
        </p:txBody>
      </p:sp>
      <p:sp>
        <p:nvSpPr>
          <p:cNvPr id="20548" name="Rectangle 68"/>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20549" name="Rectangle 69"/>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defRPr>
            </a:lvl1pPr>
          </a:lstStyle>
          <a:p>
            <a:endParaRPr lang="es-ES"/>
          </a:p>
        </p:txBody>
      </p:sp>
      <p:sp>
        <p:nvSpPr>
          <p:cNvPr id="20550" name="Rectangle 70"/>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defRPr>
            </a:lvl1pPr>
          </a:lstStyle>
          <a:p>
            <a:endParaRPr lang="es-ES"/>
          </a:p>
        </p:txBody>
      </p:sp>
      <p:sp>
        <p:nvSpPr>
          <p:cNvPr id="20551" name="Rectangle 71"/>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defRPr>
            </a:lvl1pPr>
          </a:lstStyle>
          <a:p>
            <a:fld id="{068D828D-EFB9-4CA5-84A8-B8FBD6AF679C}" type="slidenum">
              <a:rPr lang="es-ES"/>
              <a:pPr/>
              <a:t>‹Nº›</a:t>
            </a:fld>
            <a:endParaRPr lang="es-ES"/>
          </a:p>
        </p:txBody>
      </p:sp>
    </p:spTree>
  </p:cSld>
  <p:clrMap bg1="dk2" tx1="lt1" bg2="dk1"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hlink"/>
        </a:buClr>
        <a:buSzPct val="80000"/>
        <a:buFont typeface="Wingdings" pitchFamily="2" charset="2"/>
        <a:buChar char="Ø"/>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2"/>
        </a:buClr>
        <a:buSzPct val="50000"/>
        <a:buFont typeface="Wingdings" pitchFamily="2" charset="2"/>
        <a:buChar char="l"/>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accent2"/>
        </a:buClr>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folHlink"/>
        </a:buClr>
        <a:buSzPct val="50000"/>
        <a:buFont typeface="Wingdings" pitchFamily="2" charset="2"/>
        <a:buChar char="l"/>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http://www.jmarcano.com/graficos/images/63.gif"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http://gpc.edu/~pgore/Earth&amp;Space/images/globalcirculation.jpg"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539750" y="549275"/>
            <a:ext cx="7918450" cy="3527425"/>
          </a:xfrm>
        </p:spPr>
        <p:txBody>
          <a:bodyPr/>
          <a:lstStyle/>
          <a:p>
            <a:r>
              <a:rPr lang="es-ES" sz="4000" b="1"/>
              <a:t>ESCUELA SUPERIOR POLITÉCNICA DEL LITORAL.</a:t>
            </a:r>
            <a:br>
              <a:rPr lang="es-ES" sz="4000" b="1"/>
            </a:br>
            <a:r>
              <a:rPr lang="es-ES" sz="4000" b="1"/>
              <a:t>FACULTAD DE INGENIERÍA MARÍTIMA Y CIENCIAS DEL MAR.</a:t>
            </a:r>
            <a:br>
              <a:rPr lang="es-ES" sz="4000" b="1"/>
            </a:br>
            <a:r>
              <a:rPr lang="es-ES" sz="4000" b="1"/>
              <a:t>BIOLOGÍA MARINA.</a:t>
            </a:r>
            <a:br>
              <a:rPr lang="es-ES" sz="4000" b="1"/>
            </a:br>
            <a:r>
              <a:rPr lang="es-ES" sz="4000" b="1"/>
              <a:t>LIMNOLOGÍA.</a:t>
            </a:r>
          </a:p>
        </p:txBody>
      </p:sp>
      <p:sp>
        <p:nvSpPr>
          <p:cNvPr id="2051" name="Rectangle 3"/>
          <p:cNvSpPr>
            <a:spLocks noGrp="1" noChangeArrowheads="1"/>
          </p:cNvSpPr>
          <p:nvPr>
            <p:ph type="subTitle" idx="1"/>
          </p:nvPr>
        </p:nvSpPr>
        <p:spPr>
          <a:xfrm>
            <a:off x="755650" y="4292600"/>
            <a:ext cx="7777163" cy="2135188"/>
          </a:xfrm>
        </p:spPr>
        <p:txBody>
          <a:bodyPr/>
          <a:lstStyle/>
          <a:p>
            <a:r>
              <a:rPr lang="es-ES" b="1" dirty="0" smtClean="0"/>
              <a:t>MOVIMIENTO DEL AGUA EN LAGOS.</a:t>
            </a:r>
            <a:endParaRPr lang="es-ES" b="1" dirty="0"/>
          </a:p>
          <a:p>
            <a:r>
              <a:rPr lang="es-ES" b="1" dirty="0"/>
              <a:t/>
            </a:r>
            <a:br>
              <a:rPr lang="es-ES" b="1" dirty="0"/>
            </a:br>
            <a:r>
              <a:rPr lang="es-ES" b="1" dirty="0"/>
              <a:t>Nino Rodríguez. L</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457200" y="476250"/>
            <a:ext cx="8229600" cy="5649913"/>
          </a:xfrm>
        </p:spPr>
        <p:txBody>
          <a:bodyPr/>
          <a:lstStyle/>
          <a:p>
            <a:r>
              <a:rPr lang="es-ES" b="1"/>
              <a:t>Lagos templados dimícticos.</a:t>
            </a:r>
            <a:r>
              <a:rPr lang="es-ES"/>
              <a:t> </a:t>
            </a:r>
          </a:p>
          <a:p>
            <a:r>
              <a:rPr lang="es-ES"/>
              <a:t>Presentan dos mezclas. Presentan dos procesos de mezcla durante el año (primavera y otoño) estratificación térmica inversa en invierno y una estratificación térmica directa en verano. Ejem. La mayoría de los lagos templados del mundo = Wisconsin, Mendota y Castle Lake (california).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idx="1"/>
          </p:nvPr>
        </p:nvSpPr>
        <p:spPr>
          <a:xfrm>
            <a:off x="539750" y="765175"/>
            <a:ext cx="8229600" cy="5903913"/>
          </a:xfrm>
        </p:spPr>
        <p:txBody>
          <a:bodyPr/>
          <a:lstStyle/>
          <a:p>
            <a:r>
              <a:rPr lang="es-ES" b="1"/>
              <a:t>Lagos tropicales oligomícticos</a:t>
            </a:r>
            <a:r>
              <a:rPr lang="es-ES"/>
              <a:t>.</a:t>
            </a:r>
          </a:p>
          <a:p>
            <a:r>
              <a:rPr lang="es-ES"/>
              <a:t>La temperatura del agua superficial oscila entre 20º - 30º C, manteniéndose casi constante durante todo el año. El gradiente térmico es débil, y se producen por consiguiente cambios poco notorios. La circulación vertical es irregular y rara vez es total.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endParaRPr lang="es-ES"/>
          </a:p>
        </p:txBody>
      </p:sp>
      <p:pic>
        <p:nvPicPr>
          <p:cNvPr id="16388" name="Picture 4" descr="ciclo en lago dimítico"/>
          <p:cNvPicPr>
            <a:picLocks noChangeAspect="1" noChangeArrowheads="1"/>
          </p:cNvPicPr>
          <p:nvPr>
            <p:ph type="body" idx="1"/>
          </p:nvPr>
        </p:nvPicPr>
        <p:blipFill>
          <a:blip r:embed="rId2" r:link="rId3"/>
          <a:srcRect/>
          <a:stretch>
            <a:fillRect/>
          </a:stretch>
        </p:blipFill>
        <p:spPr>
          <a:xfrm>
            <a:off x="468313" y="1720850"/>
            <a:ext cx="7920037" cy="4133850"/>
          </a:xfrm>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8313" y="1557338"/>
            <a:ext cx="8229600" cy="4176712"/>
          </a:xfrm>
        </p:spPr>
        <p:txBody>
          <a:bodyPr/>
          <a:lstStyle/>
          <a:p>
            <a:r>
              <a:rPr lang="es-ES" b="1"/>
              <a:t>Origen de los Lagos.</a:t>
            </a:r>
          </a:p>
          <a:p>
            <a:r>
              <a:rPr lang="es-ES" b="1"/>
              <a:t>Movimiento del Epilimnion</a:t>
            </a:r>
          </a:p>
          <a:p>
            <a:r>
              <a:rPr lang="es-ES" b="1"/>
              <a:t>Efecto de Coriolis</a:t>
            </a:r>
          </a:p>
          <a:p>
            <a:r>
              <a:rPr lang="es-ES" b="1"/>
              <a:t> Transporte de Ekman.</a:t>
            </a:r>
          </a:p>
          <a:p>
            <a:r>
              <a:rPr lang="es-ES" b="1"/>
              <a:t>Clasificación de los Lagos por su Estratificación Térmica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s-ES" b="1"/>
              <a:t>Introducción</a:t>
            </a:r>
          </a:p>
        </p:txBody>
      </p:sp>
      <p:sp>
        <p:nvSpPr>
          <p:cNvPr id="3075" name="Rectangle 3"/>
          <p:cNvSpPr>
            <a:spLocks noGrp="1" noChangeArrowheads="1"/>
          </p:cNvSpPr>
          <p:nvPr>
            <p:ph type="body" idx="1"/>
          </p:nvPr>
        </p:nvSpPr>
        <p:spPr/>
        <p:txBody>
          <a:bodyPr/>
          <a:lstStyle/>
          <a:p>
            <a:pPr>
              <a:lnSpc>
                <a:spcPct val="90000"/>
              </a:lnSpc>
            </a:pPr>
            <a:r>
              <a:rPr lang="es-ES" sz="2800"/>
              <a:t>Los lagos se comportan como grandes osciladores mecánicos en respuesta a la aplicación de fuerzas como el viento, gravedad específica debido al gradiente de inclinación (pendiente), movimiento geostrófico (rotación de la tierra) provocando la fuerza de correolisis (todo cuerpo se desplaza a la derecha en el hemisferio norte y a la izquierda en el hemisferio sur). El producto resultante de estas fuerzas es el movimiento del agua que se da superficial e internamente.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s-ES" b="1"/>
              <a:t>Origen de los Lagos</a:t>
            </a:r>
          </a:p>
        </p:txBody>
      </p:sp>
      <p:sp>
        <p:nvSpPr>
          <p:cNvPr id="6147" name="Rectangle 3"/>
          <p:cNvSpPr>
            <a:spLocks noGrp="1" noChangeArrowheads="1"/>
          </p:cNvSpPr>
          <p:nvPr>
            <p:ph type="body" idx="1"/>
          </p:nvPr>
        </p:nvSpPr>
        <p:spPr/>
        <p:txBody>
          <a:bodyPr/>
          <a:lstStyle/>
          <a:p>
            <a:r>
              <a:rPr lang="es-ES"/>
              <a:t>Se han originaron por derrumbes que obstruyeron pasos estrechos o gargantas entre dos montañas.</a:t>
            </a:r>
          </a:p>
          <a:p>
            <a:r>
              <a:rPr lang="es-ES"/>
              <a:t>La vida de los lagos en general es relativamente breve </a:t>
            </a:r>
          </a:p>
          <a:p>
            <a:r>
              <a:rPr lang="es-ES"/>
              <a:t>Desde el punto de vista ecológico, tiene gran interés el conocimiento del origen de los ambientes lénticos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s-ES" b="1"/>
              <a:t>Movimiento del Epilimnion</a:t>
            </a:r>
          </a:p>
        </p:txBody>
      </p:sp>
      <p:sp>
        <p:nvSpPr>
          <p:cNvPr id="7171" name="Rectangle 3"/>
          <p:cNvSpPr>
            <a:spLocks noGrp="1" noChangeArrowheads="1"/>
          </p:cNvSpPr>
          <p:nvPr>
            <p:ph type="body" idx="1"/>
          </p:nvPr>
        </p:nvSpPr>
        <p:spPr>
          <a:xfrm>
            <a:off x="611188" y="1628775"/>
            <a:ext cx="8229600" cy="4525963"/>
          </a:xfrm>
        </p:spPr>
        <p:txBody>
          <a:bodyPr/>
          <a:lstStyle/>
          <a:p>
            <a:pPr marL="609600" indent="-609600">
              <a:lnSpc>
                <a:spcPct val="90000"/>
              </a:lnSpc>
            </a:pPr>
            <a:r>
              <a:rPr lang="es-ES" sz="2800"/>
              <a:t>Viento (principal fuerza motriz)</a:t>
            </a:r>
          </a:p>
          <a:p>
            <a:pPr marL="609600" indent="-609600">
              <a:lnSpc>
                <a:spcPct val="90000"/>
              </a:lnSpc>
            </a:pPr>
            <a:r>
              <a:rPr lang="es-ES" sz="2800"/>
              <a:t>Gradientes de presión causados por la distribución no equilibrada de las masas de agua</a:t>
            </a:r>
          </a:p>
          <a:p>
            <a:pPr marL="609600" indent="-609600">
              <a:lnSpc>
                <a:spcPct val="90000"/>
              </a:lnSpc>
            </a:pPr>
            <a:r>
              <a:rPr lang="es-ES" sz="2800"/>
              <a:t>Fuerzas de flotación que son causadas por calentamiento y enfriamiento debido a la evaporación  generando movimiento vertical.</a:t>
            </a:r>
          </a:p>
          <a:p>
            <a:pPr marL="609600" indent="-609600">
              <a:lnSpc>
                <a:spcPct val="90000"/>
              </a:lnSpc>
            </a:pPr>
            <a:r>
              <a:rPr lang="es-ES" sz="2800"/>
              <a:t> Por influjos (entradas) y desagües (salidas) por ríos tributarios o efluentes respectivamente.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s-ES" b="1"/>
              <a:t>Efecto de Coriolis</a:t>
            </a:r>
          </a:p>
        </p:txBody>
      </p:sp>
      <p:pic>
        <p:nvPicPr>
          <p:cNvPr id="8196" name="Picture 4" descr="http://gpc.edu/~pgore/Earth&amp;Space/images/globalcirculation.jpg"/>
          <p:cNvPicPr>
            <a:picLocks noChangeAspect="1" noChangeArrowheads="1"/>
          </p:cNvPicPr>
          <p:nvPr>
            <p:ph type="body" idx="1"/>
          </p:nvPr>
        </p:nvPicPr>
        <p:blipFill>
          <a:blip r:embed="rId2" r:link="rId3"/>
          <a:srcRect/>
          <a:stretch>
            <a:fillRect/>
          </a:stretch>
        </p:blipFill>
        <p:spPr>
          <a:xfrm>
            <a:off x="2243138" y="1947863"/>
            <a:ext cx="4657725" cy="3829050"/>
          </a:xfrm>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s-ES"/>
              <a:t>Efecto del viento</a:t>
            </a:r>
          </a:p>
        </p:txBody>
      </p:sp>
      <p:sp>
        <p:nvSpPr>
          <p:cNvPr id="12291" name="Rectangle 3"/>
          <p:cNvSpPr>
            <a:spLocks noGrp="1" noChangeArrowheads="1"/>
          </p:cNvSpPr>
          <p:nvPr>
            <p:ph type="body" idx="1"/>
          </p:nvPr>
        </p:nvSpPr>
        <p:spPr/>
        <p:txBody>
          <a:bodyPr/>
          <a:lstStyle/>
          <a:p>
            <a:pPr>
              <a:lnSpc>
                <a:spcPct val="90000"/>
              </a:lnSpc>
            </a:pPr>
            <a:r>
              <a:rPr lang="es-ES" sz="2400"/>
              <a:t>La influencia que pueda lograr en las aguas depende de la dirección y de la intensidad, pero más que ser el mismo viento el que produce el movimiento, es una combinación de factores resultantes de la presencia de este viento en un lago la que produce el movimiento de las aguas. </a:t>
            </a:r>
          </a:p>
          <a:p>
            <a:pPr>
              <a:lnSpc>
                <a:spcPct val="90000"/>
              </a:lnSpc>
            </a:pPr>
            <a:r>
              <a:rPr lang="es-ES" sz="2400"/>
              <a:t>Entre estos factores está la forma de la orilla y las proporciones de aguas bajas contra profundas, lo que depende del relieve del lecho del lago, e incluso la presencia de estructura y vegetación bajo el agua.</a:t>
            </a:r>
          </a:p>
          <a:p>
            <a:pPr>
              <a:lnSpc>
                <a:spcPct val="90000"/>
              </a:lnSpc>
            </a:pPr>
            <a:r>
              <a:rPr lang="es-ES" sz="2400"/>
              <a:t>La acción del viento se percibe con mayor significancia en la superficie del lago.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s-ES" b="1"/>
              <a:t>Transporte de Ekman.</a:t>
            </a:r>
          </a:p>
        </p:txBody>
      </p:sp>
      <p:sp>
        <p:nvSpPr>
          <p:cNvPr id="9219" name="Rectangle 3"/>
          <p:cNvSpPr>
            <a:spLocks noGrp="1" noChangeArrowheads="1"/>
          </p:cNvSpPr>
          <p:nvPr>
            <p:ph type="body" idx="1"/>
          </p:nvPr>
        </p:nvSpPr>
        <p:spPr/>
        <p:txBody>
          <a:bodyPr/>
          <a:lstStyle/>
          <a:p>
            <a:endParaRPr lang="es-ES" b="1"/>
          </a:p>
          <a:p>
            <a:r>
              <a:rPr lang="es-ES" b="1"/>
              <a:t>Punto Nulo:</a:t>
            </a:r>
            <a:r>
              <a:rPr lang="es-ES"/>
              <a:t> Flujo neto O, el flujo de retorno es uniforme y lento, donde pierde fuerza la velocidad de corriente. </a:t>
            </a:r>
          </a:p>
          <a:p>
            <a:r>
              <a:rPr lang="es-ES" b="1"/>
              <a:t>Estrés Eólico:</a:t>
            </a:r>
            <a:r>
              <a:rPr lang="es-ES"/>
              <a:t> Fuerza motriz que origina la circulación de las corrientes lacustres.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s-ES" sz="4000" b="1"/>
              <a:t>Clasificación de los Lagos por su Estratificación Térmica</a:t>
            </a:r>
          </a:p>
        </p:txBody>
      </p:sp>
      <p:sp>
        <p:nvSpPr>
          <p:cNvPr id="10243" name="Rectangle 3"/>
          <p:cNvSpPr>
            <a:spLocks noGrp="1" noChangeArrowheads="1"/>
          </p:cNvSpPr>
          <p:nvPr>
            <p:ph type="body" idx="1"/>
          </p:nvPr>
        </p:nvSpPr>
        <p:spPr/>
        <p:txBody>
          <a:bodyPr/>
          <a:lstStyle/>
          <a:p>
            <a:r>
              <a:rPr lang="es-ES" b="1"/>
              <a:t>Lagos fríos monomícticos.</a:t>
            </a:r>
            <a:r>
              <a:rPr lang="es-ES"/>
              <a:t> </a:t>
            </a:r>
          </a:p>
          <a:p>
            <a:r>
              <a:rPr lang="es-ES"/>
              <a:t>La temperatura del agua profunda y superficial no sobrepasa nunca los 4º C. Cuando las aguas superficiales alcanzan en verano 4º C, puede producirse una circulación vertical que origina la mezcla de las aguas. </a:t>
            </a:r>
          </a:p>
        </p:txBody>
      </p:sp>
    </p:spTree>
  </p:cSld>
  <p:clrMapOvr>
    <a:masterClrMapping/>
  </p:clrMapOvr>
</p:sld>
</file>

<file path=ppt/theme/theme1.xml><?xml version="1.0" encoding="utf-8"?>
<a:theme xmlns:a="http://schemas.openxmlformats.org/drawingml/2006/main" name="Onda">
  <a:themeElements>
    <a:clrScheme name="Onda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fontScheme name="Ond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nda 1">
        <a:dk1>
          <a:srgbClr val="2B2B85"/>
        </a:dk1>
        <a:lt1>
          <a:srgbClr val="FFFFFF"/>
        </a:lt1>
        <a:dk2>
          <a:srgbClr val="00254A"/>
        </a:dk2>
        <a:lt2>
          <a:srgbClr val="C0C0C0"/>
        </a:lt2>
        <a:accent1>
          <a:srgbClr val="0099FF"/>
        </a:accent1>
        <a:accent2>
          <a:srgbClr val="006699"/>
        </a:accent2>
        <a:accent3>
          <a:srgbClr val="AAACB1"/>
        </a:accent3>
        <a:accent4>
          <a:srgbClr val="DADADA"/>
        </a:accent4>
        <a:accent5>
          <a:srgbClr val="AACAFF"/>
        </a:accent5>
        <a:accent6>
          <a:srgbClr val="005C8A"/>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Onda 2">
        <a:dk1>
          <a:srgbClr val="3B4B5D"/>
        </a:dk1>
        <a:lt1>
          <a:srgbClr val="FFFFFF"/>
        </a:lt1>
        <a:dk2>
          <a:srgbClr val="466886"/>
        </a:dk2>
        <a:lt2>
          <a:srgbClr val="CCECFF"/>
        </a:lt2>
        <a:accent1>
          <a:srgbClr val="6D9D97"/>
        </a:accent1>
        <a:accent2>
          <a:srgbClr val="53718C"/>
        </a:accent2>
        <a:accent3>
          <a:srgbClr val="B0B9C3"/>
        </a:accent3>
        <a:accent4>
          <a:srgbClr val="DADADA"/>
        </a:accent4>
        <a:accent5>
          <a:srgbClr val="BACCC9"/>
        </a:accent5>
        <a:accent6>
          <a:srgbClr val="4A667E"/>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Onda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Onda 4">
        <a:dk1>
          <a:srgbClr val="9B69FF"/>
        </a:dk1>
        <a:lt1>
          <a:srgbClr val="FFFFFF"/>
        </a:lt1>
        <a:dk2>
          <a:srgbClr val="666699"/>
        </a:dk2>
        <a:lt2>
          <a:srgbClr val="D9D9FF"/>
        </a:lt2>
        <a:accent1>
          <a:srgbClr val="66CCFF"/>
        </a:accent1>
        <a:accent2>
          <a:srgbClr val="9966FF"/>
        </a:accent2>
        <a:accent3>
          <a:srgbClr val="B8B8CA"/>
        </a:accent3>
        <a:accent4>
          <a:srgbClr val="DADADA"/>
        </a:accent4>
        <a:accent5>
          <a:srgbClr val="B8E2FF"/>
        </a:accent5>
        <a:accent6>
          <a:srgbClr val="8A5CE7"/>
        </a:accent6>
        <a:hlink>
          <a:srgbClr val="0099CC"/>
        </a:hlink>
        <a:folHlink>
          <a:srgbClr val="003399"/>
        </a:folHlink>
      </a:clrScheme>
      <a:clrMap bg1="dk2" tx1="lt1" bg2="dk1" tx2="lt2" accent1="accent1" accent2="accent2" accent3="accent3" accent4="accent4" accent5="accent5" accent6="accent6" hlink="hlink" folHlink="folHlink"/>
    </a:extraClrScheme>
    <a:extraClrScheme>
      <a:clrScheme name="Onda 5">
        <a:dk1>
          <a:srgbClr val="008080"/>
        </a:dk1>
        <a:lt1>
          <a:srgbClr val="FFFFFF"/>
        </a:lt1>
        <a:dk2>
          <a:srgbClr val="006666"/>
        </a:dk2>
        <a:lt2>
          <a:srgbClr val="FFFFCC"/>
        </a:lt2>
        <a:accent1>
          <a:srgbClr val="0099FF"/>
        </a:accent1>
        <a:accent2>
          <a:srgbClr val="008080"/>
        </a:accent2>
        <a:accent3>
          <a:srgbClr val="AAB8B8"/>
        </a:accent3>
        <a:accent4>
          <a:srgbClr val="DADADA"/>
        </a:accent4>
        <a:accent5>
          <a:srgbClr val="AACAFF"/>
        </a:accent5>
        <a:accent6>
          <a:srgbClr val="007373"/>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Onda 6">
        <a:dk1>
          <a:srgbClr val="CDD9D1"/>
        </a:dk1>
        <a:lt1>
          <a:srgbClr val="FFFFFF"/>
        </a:lt1>
        <a:dk2>
          <a:srgbClr val="A3BBA9"/>
        </a:dk2>
        <a:lt2>
          <a:srgbClr val="007D80"/>
        </a:lt2>
        <a:accent1>
          <a:srgbClr val="9CA8A4"/>
        </a:accent1>
        <a:accent2>
          <a:srgbClr val="CBD7CE"/>
        </a:accent2>
        <a:accent3>
          <a:srgbClr val="CEDAD1"/>
        </a:accent3>
        <a:accent4>
          <a:srgbClr val="DADADA"/>
        </a:accent4>
        <a:accent5>
          <a:srgbClr val="CBD1CF"/>
        </a:accent5>
        <a:accent6>
          <a:srgbClr val="B8C3BA"/>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Onda 7">
        <a:dk1>
          <a:srgbClr val="686B5D"/>
        </a:dk1>
        <a:lt1>
          <a:srgbClr val="DCDAD0"/>
        </a:lt1>
        <a:dk2>
          <a:srgbClr val="525040"/>
        </a:dk2>
        <a:lt2>
          <a:srgbClr val="D3D2A6"/>
        </a:lt2>
        <a:accent1>
          <a:srgbClr val="5D8770"/>
        </a:accent1>
        <a:accent2>
          <a:srgbClr val="686B5D"/>
        </a:accent2>
        <a:accent3>
          <a:srgbClr val="B3B3AF"/>
        </a:accent3>
        <a:accent4>
          <a:srgbClr val="BCBAB1"/>
        </a:accent4>
        <a:accent5>
          <a:srgbClr val="B6C3BB"/>
        </a:accent5>
        <a:accent6>
          <a:srgbClr val="5E6053"/>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Onda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Onda 9">
        <a:dk1>
          <a:srgbClr val="000000"/>
        </a:dk1>
        <a:lt1>
          <a:srgbClr val="D7D1B9"/>
        </a:lt1>
        <a:dk2>
          <a:srgbClr val="B39257"/>
        </a:dk2>
        <a:lt2>
          <a:srgbClr val="B1A887"/>
        </a:lt2>
        <a:accent1>
          <a:srgbClr val="FFCC66"/>
        </a:accent1>
        <a:accent2>
          <a:srgbClr val="E6E3AC"/>
        </a:accent2>
        <a:accent3>
          <a:srgbClr val="E8E5D9"/>
        </a:accent3>
        <a:accent4>
          <a:srgbClr val="000000"/>
        </a:accent4>
        <a:accent5>
          <a:srgbClr val="FFE2B8"/>
        </a:accent5>
        <a:accent6>
          <a:srgbClr val="D0CE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Ripple</Template>
  <TotalTime>60</TotalTime>
  <Words>499</Words>
  <Application>Microsoft Office PowerPoint</Application>
  <PresentationFormat>Presentación en pantalla (4:3)</PresentationFormat>
  <Paragraphs>35</Paragraphs>
  <Slides>12</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12</vt:i4>
      </vt:variant>
    </vt:vector>
  </HeadingPairs>
  <TitlesOfParts>
    <vt:vector size="15" baseType="lpstr">
      <vt:lpstr>Arial</vt:lpstr>
      <vt:lpstr>Wingdings</vt:lpstr>
      <vt:lpstr>Onda</vt:lpstr>
      <vt:lpstr>ESCUELA SUPERIOR POLITÉCNICA DEL LITORAL. FACULTAD DE INGENIERÍA MARÍTIMA Y CIENCIAS DEL MAR. BIOLOGÍA MARINA. LIMNOLOGÍA.</vt:lpstr>
      <vt:lpstr>Diapositiva 2</vt:lpstr>
      <vt:lpstr>Introducción</vt:lpstr>
      <vt:lpstr>Origen de los Lagos</vt:lpstr>
      <vt:lpstr>Movimiento del Epilimnion</vt:lpstr>
      <vt:lpstr>Efecto de Coriolis</vt:lpstr>
      <vt:lpstr>Efecto del viento</vt:lpstr>
      <vt:lpstr>Transporte de Ekman.</vt:lpstr>
      <vt:lpstr>Clasificación de los Lagos por su Estratificación Térmica</vt:lpstr>
      <vt:lpstr>Diapositiva 10</vt:lpstr>
      <vt:lpstr>Diapositiva 11</vt:lpstr>
      <vt:lpstr>Diapositiva 12</vt:lpstr>
    </vt:vector>
  </TitlesOfParts>
  <Company>OMAR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ESCUELA SUPERIOR POLITÉCNICA DEL LITORAL. FACULTAD DE INGENIERÍA MARÍTIMA Y CIENCIAS DEL MAR. BIOLOGÍA MARINA. LIMNOLOGÍA.</dc:title>
  <dc:creator>SALAZAR</dc:creator>
  <cp:lastModifiedBy>Administrador</cp:lastModifiedBy>
  <cp:revision>3</cp:revision>
  <dcterms:created xsi:type="dcterms:W3CDTF">2007-11-29T03:31:07Z</dcterms:created>
  <dcterms:modified xsi:type="dcterms:W3CDTF">2009-07-30T19:12:27Z</dcterms:modified>
</cp:coreProperties>
</file>