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sldIdLst>
    <p:sldId id="281" r:id="rId2"/>
    <p:sldId id="282" r:id="rId3"/>
    <p:sldId id="298" r:id="rId4"/>
    <p:sldId id="283" r:id="rId5"/>
    <p:sldId id="284" r:id="rId6"/>
    <p:sldId id="287" r:id="rId7"/>
    <p:sldId id="288" r:id="rId8"/>
    <p:sldId id="289" r:id="rId9"/>
    <p:sldId id="290" r:id="rId10"/>
    <p:sldId id="291" r:id="rId11"/>
    <p:sldId id="292" r:id="rId12"/>
    <p:sldId id="295" r:id="rId13"/>
    <p:sldId id="293" r:id="rId14"/>
    <p:sldId id="294" r:id="rId15"/>
    <p:sldId id="269" r:id="rId16"/>
    <p:sldId id="296" r:id="rId17"/>
    <p:sldId id="270" r:id="rId18"/>
    <p:sldId id="297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CC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338" autoAdjust="0"/>
    <p:restoredTop sz="94660"/>
  </p:normalViewPr>
  <p:slideViewPr>
    <p:cSldViewPr>
      <p:cViewPr>
        <p:scale>
          <a:sx n="75" d="100"/>
          <a:sy n="75" d="100"/>
        </p:scale>
        <p:origin x="-16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s-ES" sz="2400">
                <a:latin typeface="Times New Roman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142347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142348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BD88772-C998-427F-88D7-97521552881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667F0C-F9B2-4911-9A10-367F94A8EFC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F4B47-1B39-4BA9-B71D-E29082E9545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3941763"/>
            <a:ext cx="77724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19D50-21C0-4CD9-A17E-58420C36CC8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600200"/>
            <a:ext cx="38100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914400" y="3941763"/>
            <a:ext cx="38100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F69D2-BFF1-4A12-A742-C570AECC319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07CCB9-7489-4753-A278-087093715D7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3832DD-392D-4B51-80C8-6B49C068799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669F28-E575-47BC-8CB4-24A2F21DCED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F1F10D-1D2B-406E-B186-2473B12D3F2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9D2A0D-C22C-4E90-88B8-A42F92B54C3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D13C34-A314-4610-A4FE-AED96CD6FFF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0F4A3-602D-4AC4-9876-64BB3518B0D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4E53D-38EF-435D-AA07-797CE226B1A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4131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s-ES" sz="2400">
                <a:latin typeface="Times New Roman" pitchFamily="18" charset="0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41317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141318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41321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4132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4132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pPr>
              <a:defRPr/>
            </a:pPr>
            <a:fld id="{5E67ECAA-8F7D-4556-9F68-CD5D0E05DBB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41324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58" r:id="rId12"/>
    <p:sldLayoutId id="2147483759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es-ES" sz="4600" smtClean="0">
                <a:latin typeface="Arial" charset="0"/>
              </a:rPr>
              <a:t>CAPÍTULO I</a:t>
            </a:r>
          </a:p>
        </p:txBody>
      </p:sp>
      <p:sp>
        <p:nvSpPr>
          <p:cNvPr id="3075" name="Rectangle 1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s-ES" sz="4000" smtClean="0"/>
              <a:t>EL ESTUDIO DE LA VIDA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7772400" cy="4924425"/>
          </a:xfrm>
        </p:spPr>
        <p:txBody>
          <a:bodyPr/>
          <a:lstStyle/>
          <a:p>
            <a:pPr eaLnBrk="1" hangingPunct="1"/>
            <a:r>
              <a:rPr lang="es-ES" sz="2400" smtClean="0"/>
              <a:t>Todas las ramas de las ciencias: biología, química, física, etc. estudian la naturaleza de la misma manera.</a:t>
            </a:r>
          </a:p>
          <a:p>
            <a:pPr eaLnBrk="1" hangingPunct="1">
              <a:buFont typeface="Wingdings" pitchFamily="2" charset="2"/>
              <a:buNone/>
            </a:pPr>
            <a:endParaRPr lang="es-ES" sz="2400" smtClean="0"/>
          </a:p>
          <a:p>
            <a:pPr eaLnBrk="1" hangingPunct="1"/>
            <a:r>
              <a:rPr lang="es-ES" sz="2400" smtClean="0"/>
              <a:t>Los científicos usan el método científico al intentar explicar la naturaleza.</a:t>
            </a:r>
          </a:p>
          <a:p>
            <a:pPr eaLnBrk="1" hangingPunct="1"/>
            <a:endParaRPr lang="es-ES" sz="2400" smtClean="0"/>
          </a:p>
          <a:p>
            <a:pPr eaLnBrk="1" hangingPunct="1"/>
            <a:r>
              <a:rPr lang="es-ES" sz="2400" smtClean="0"/>
              <a:t>El </a:t>
            </a:r>
            <a:r>
              <a:rPr lang="es-ES" sz="2400" b="1" smtClean="0"/>
              <a:t>método científico</a:t>
            </a:r>
            <a:r>
              <a:rPr lang="es-ES" sz="2400" smtClean="0"/>
              <a:t> es una manera de recopilar información y comprobar ideas.</a:t>
            </a:r>
          </a:p>
          <a:p>
            <a:pPr eaLnBrk="1" hangingPunct="1"/>
            <a:endParaRPr lang="es-ES" sz="2400" smtClean="0"/>
          </a:p>
          <a:p>
            <a:pPr eaLnBrk="1" hangingPunct="1"/>
            <a:r>
              <a:rPr lang="es-ES" sz="2400" smtClean="0"/>
              <a:t>Es la manera de hallar respuestas a las interrogantes sobre la naturaleza.</a:t>
            </a:r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00113" y="1557338"/>
            <a:ext cx="3810000" cy="4751387"/>
          </a:xfrm>
        </p:spPr>
        <p:txBody>
          <a:bodyPr/>
          <a:lstStyle/>
          <a:p>
            <a:pPr marL="533400" indent="-533400" eaLnBrk="1" hangingPunct="1"/>
            <a:r>
              <a:rPr lang="es-ES" sz="2000" smtClean="0"/>
              <a:t>El método científico consta de los siguientes pasos generales: </a:t>
            </a:r>
          </a:p>
          <a:p>
            <a:pPr marL="533400" indent="-533400" eaLnBrk="1" hangingPunct="1">
              <a:buClr>
                <a:schemeClr val="hlink"/>
              </a:buClr>
              <a:buFont typeface="Wingdings" pitchFamily="2" charset="2"/>
              <a:buAutoNum type="arabicPeriod"/>
            </a:pPr>
            <a:endParaRPr lang="es-ES" sz="2000" smtClean="0"/>
          </a:p>
          <a:p>
            <a:pPr marL="533400" indent="-533400" eaLnBrk="1" hangingPunct="1">
              <a:buClr>
                <a:schemeClr val="hlink"/>
              </a:buClr>
              <a:buFont typeface="Wingdings" pitchFamily="2" charset="2"/>
              <a:buAutoNum type="arabicPeriod"/>
            </a:pPr>
            <a:r>
              <a:rPr lang="es-ES" sz="2000" smtClean="0"/>
              <a:t>Hacer observaciones</a:t>
            </a:r>
          </a:p>
          <a:p>
            <a:pPr marL="533400" indent="-533400" eaLnBrk="1" hangingPunct="1">
              <a:buClr>
                <a:schemeClr val="hlink"/>
              </a:buClr>
              <a:buFont typeface="Wingdings" pitchFamily="2" charset="2"/>
              <a:buAutoNum type="arabicPeriod"/>
            </a:pPr>
            <a:endParaRPr lang="es-ES" sz="2000" smtClean="0"/>
          </a:p>
          <a:p>
            <a:pPr marL="533400" indent="-533400" eaLnBrk="1" hangingPunct="1">
              <a:buClr>
                <a:schemeClr val="hlink"/>
              </a:buClr>
              <a:buFont typeface="Wingdings" pitchFamily="2" charset="2"/>
              <a:buAutoNum type="arabicPeriod"/>
            </a:pPr>
            <a:r>
              <a:rPr lang="es-ES" sz="2000" smtClean="0"/>
              <a:t>Formular una hipótesis</a:t>
            </a:r>
          </a:p>
          <a:p>
            <a:pPr marL="533400" indent="-533400" eaLnBrk="1" hangingPunct="1">
              <a:buClr>
                <a:schemeClr val="hlink"/>
              </a:buClr>
              <a:buFont typeface="Wingdings" pitchFamily="2" charset="2"/>
              <a:buAutoNum type="arabicPeriod"/>
            </a:pPr>
            <a:endParaRPr lang="es-ES" sz="2000" smtClean="0"/>
          </a:p>
          <a:p>
            <a:pPr marL="533400" indent="-533400" eaLnBrk="1" hangingPunct="1">
              <a:buClr>
                <a:schemeClr val="hlink"/>
              </a:buClr>
              <a:buFont typeface="Wingdings" pitchFamily="2" charset="2"/>
              <a:buAutoNum type="arabicPeriod"/>
            </a:pPr>
            <a:r>
              <a:rPr lang="es-ES" sz="2000" smtClean="0"/>
              <a:t>Someter a prueba la hipótesis</a:t>
            </a:r>
          </a:p>
          <a:p>
            <a:pPr marL="533400" indent="-533400" eaLnBrk="1" hangingPunct="1">
              <a:buClr>
                <a:schemeClr val="hlink"/>
              </a:buClr>
              <a:buFont typeface="Wingdings" pitchFamily="2" charset="2"/>
              <a:buAutoNum type="arabicPeriod"/>
            </a:pPr>
            <a:endParaRPr lang="es-ES" sz="2000" smtClean="0"/>
          </a:p>
          <a:p>
            <a:pPr marL="533400" indent="-533400" eaLnBrk="1" hangingPunct="1">
              <a:buClr>
                <a:schemeClr val="hlink"/>
              </a:buClr>
              <a:buFont typeface="Wingdings" pitchFamily="2" charset="2"/>
              <a:buAutoNum type="arabicPeriod"/>
            </a:pPr>
            <a:r>
              <a:rPr lang="es-ES" sz="2000" smtClean="0"/>
              <a:t>Llegar a conclusiones</a:t>
            </a:r>
          </a:p>
          <a:p>
            <a:pPr marL="533400" indent="-533400" eaLnBrk="1" hangingPunct="1">
              <a:buClr>
                <a:schemeClr val="hlink"/>
              </a:buClr>
              <a:buFont typeface="Wingdings" pitchFamily="2" charset="2"/>
              <a:buNone/>
            </a:pPr>
            <a:endParaRPr lang="es-ES" sz="2000" smtClean="0"/>
          </a:p>
        </p:txBody>
      </p:sp>
      <p:sp>
        <p:nvSpPr>
          <p:cNvPr id="13315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876800" y="1600200"/>
            <a:ext cx="3810000" cy="4852988"/>
          </a:xfrm>
        </p:spPr>
        <p:txBody>
          <a:bodyPr/>
          <a:lstStyle/>
          <a:p>
            <a:pPr eaLnBrk="1" hangingPunct="1"/>
            <a:endParaRPr lang="es-ES" sz="2400" smtClean="0"/>
          </a:p>
        </p:txBody>
      </p:sp>
      <p:pic>
        <p:nvPicPr>
          <p:cNvPr id="13318" name="Picture 6" descr="metodo cientifico etapa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38725" y="188913"/>
            <a:ext cx="4105275" cy="741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s-ES" sz="3600" smtClean="0">
                <a:latin typeface="Arial" charset="0"/>
              </a:rPr>
              <a:t>Las observaciones científicas</a:t>
            </a:r>
          </a:p>
        </p:txBody>
      </p:sp>
      <p:sp>
        <p:nvSpPr>
          <p:cNvPr id="14339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503238" y="1628775"/>
            <a:ext cx="8640762" cy="4824413"/>
          </a:xfrm>
        </p:spPr>
        <p:txBody>
          <a:bodyPr/>
          <a:lstStyle/>
          <a:p>
            <a:pPr eaLnBrk="1" hangingPunct="1"/>
            <a:r>
              <a:rPr lang="en-US" sz="2400" smtClean="0"/>
              <a:t>Observar es aplicar atentamente los sentidos a un objeto o a un fenómeno analizándolo tal como se presenta en realidad. </a:t>
            </a:r>
          </a:p>
          <a:p>
            <a:pPr eaLnBrk="1" hangingPunct="1">
              <a:buFont typeface="Wingdings" pitchFamily="2" charset="2"/>
              <a:buNone/>
            </a:pPr>
            <a:endParaRPr lang="en-US" sz="2400" smtClean="0"/>
          </a:p>
          <a:p>
            <a:pPr eaLnBrk="1" hangingPunct="1"/>
            <a:r>
              <a:rPr lang="en-US" sz="2400" smtClean="0"/>
              <a:t>La observación es la base de conocimiento de toda ciencia.</a:t>
            </a:r>
          </a:p>
          <a:p>
            <a:pPr eaLnBrk="1" hangingPunct="1"/>
            <a:endParaRPr lang="en-US" sz="2400" smtClean="0"/>
          </a:p>
          <a:p>
            <a:pPr eaLnBrk="1" hangingPunct="1"/>
            <a:r>
              <a:rPr lang="en-US" sz="2400" smtClean="0"/>
              <a:t>Es el procedimiento empírico mas común de conocimiento. </a:t>
            </a:r>
          </a:p>
          <a:p>
            <a:pPr eaLnBrk="1" hangingPunct="1"/>
            <a:endParaRPr lang="en-US" sz="2400" smtClean="0"/>
          </a:p>
          <a:p>
            <a:pPr eaLnBrk="1" hangingPunct="1"/>
            <a:r>
              <a:rPr lang="en-US" sz="2400" smtClean="0"/>
              <a:t>El primer paso del método científico tiene lugar cuando se hace una observación sobre algún evento o característica de la naturaleza.</a:t>
            </a:r>
            <a:endParaRPr lang="es-E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1628775"/>
            <a:ext cx="4032250" cy="47529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" sz="2000" smtClean="0"/>
              <a:t>Los científicos deben cuidarse que sus opiniones y sus emociones no influyan en lo que observan.</a:t>
            </a:r>
          </a:p>
          <a:p>
            <a:pPr eaLnBrk="1" hangingPunct="1">
              <a:lnSpc>
                <a:spcPct val="90000"/>
              </a:lnSpc>
            </a:pPr>
            <a:endParaRPr lang="es-ES" sz="2000" smtClean="0"/>
          </a:p>
          <a:p>
            <a:pPr eaLnBrk="1" hangingPunct="1">
              <a:lnSpc>
                <a:spcPct val="90000"/>
              </a:lnSpc>
            </a:pPr>
            <a:r>
              <a:rPr lang="es-ES" sz="2000" smtClean="0"/>
              <a:t>Una idea u opinión que influye una observación es una idea falsa.</a:t>
            </a:r>
          </a:p>
          <a:p>
            <a:pPr eaLnBrk="1" hangingPunct="1">
              <a:lnSpc>
                <a:spcPct val="90000"/>
              </a:lnSpc>
            </a:pPr>
            <a:endParaRPr lang="es-ES" sz="2000" smtClean="0"/>
          </a:p>
          <a:p>
            <a:pPr eaLnBrk="1" hangingPunct="1">
              <a:lnSpc>
                <a:spcPct val="90000"/>
              </a:lnSpc>
            </a:pPr>
            <a:r>
              <a:rPr lang="es-ES" sz="2000" smtClean="0"/>
              <a:t>Las observaciones de un científico además de ser exactas, deben constar ya sea en un registro escrito, película, grabación o en otra forma de registro.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s-ES" sz="2000" smtClean="0"/>
          </a:p>
        </p:txBody>
      </p:sp>
      <p:pic>
        <p:nvPicPr>
          <p:cNvPr id="15363" name="Picture 8" descr="cascabel"/>
          <p:cNvPicPr>
            <a:picLocks noChangeAspect="1" noChangeArrowheads="1"/>
          </p:cNvPicPr>
          <p:nvPr>
            <p:ph type="body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932363" y="1773238"/>
            <a:ext cx="3744912" cy="2482850"/>
          </a:xfrm>
          <a:noFill/>
        </p:spPr>
      </p:pic>
      <p:sp>
        <p:nvSpPr>
          <p:cNvPr id="15364" name="Text Box 9"/>
          <p:cNvSpPr txBox="1">
            <a:spLocks noChangeArrowheads="1"/>
          </p:cNvSpPr>
          <p:nvPr/>
        </p:nvSpPr>
        <p:spPr bwMode="auto">
          <a:xfrm>
            <a:off x="5219700" y="4508500"/>
            <a:ext cx="3382963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400"/>
              <a:t>Por ejemplo, un científico que le tenga miedo a las serpientes siempre le parecerá agresivo el comportamiento de estos animales y es muy probable que su prejuicio influya en su observación.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s-ES" sz="4000" smtClean="0">
                <a:latin typeface="Arial" charset="0"/>
              </a:rPr>
              <a:t>La formulación de hipótesis</a:t>
            </a:r>
          </a:p>
        </p:txBody>
      </p:sp>
      <p:sp>
        <p:nvSpPr>
          <p:cNvPr id="16387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600200"/>
            <a:ext cx="4040187" cy="4708525"/>
          </a:xfrm>
        </p:spPr>
        <p:txBody>
          <a:bodyPr/>
          <a:lstStyle/>
          <a:p>
            <a:pPr eaLnBrk="1" hangingPunct="1"/>
            <a:r>
              <a:rPr lang="es-ES" sz="2000" smtClean="0"/>
              <a:t>Una observación o serie de observaciones llevan al científico a hacer una o más preguntas.</a:t>
            </a:r>
          </a:p>
          <a:p>
            <a:pPr eaLnBrk="1" hangingPunct="1"/>
            <a:endParaRPr lang="es-ES" sz="2000" smtClean="0"/>
          </a:p>
          <a:p>
            <a:pPr eaLnBrk="1" hangingPunct="1"/>
            <a:r>
              <a:rPr lang="es-ES" sz="2000" smtClean="0"/>
              <a:t>La formulación de la pregunta hace que el científico plantee una </a:t>
            </a:r>
            <a:r>
              <a:rPr lang="es-ES" sz="2000" smtClean="0">
                <a:solidFill>
                  <a:schemeClr val="hlink"/>
                </a:solidFill>
              </a:rPr>
              <a:t>hipótesis</a:t>
            </a:r>
            <a:r>
              <a:rPr lang="es-ES" sz="2000" smtClean="0"/>
              <a:t>.</a:t>
            </a:r>
            <a:endParaRPr lang="es-ES" sz="2000" smtClean="0">
              <a:solidFill>
                <a:schemeClr val="accent2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endParaRPr lang="es-ES" sz="2000" smtClean="0">
              <a:solidFill>
                <a:srgbClr val="FFCC00"/>
              </a:solidFill>
            </a:endParaRPr>
          </a:p>
          <a:p>
            <a:pPr eaLnBrk="1" hangingPunct="1"/>
            <a:r>
              <a:rPr lang="es-ES" sz="2000" smtClean="0"/>
              <a:t>La </a:t>
            </a:r>
            <a:r>
              <a:rPr lang="es-ES" sz="2000" smtClean="0">
                <a:solidFill>
                  <a:schemeClr val="hlink"/>
                </a:solidFill>
              </a:rPr>
              <a:t>hipótesis</a:t>
            </a:r>
            <a:r>
              <a:rPr lang="es-ES" sz="2000" smtClean="0">
                <a:solidFill>
                  <a:schemeClr val="accent2"/>
                </a:solidFill>
              </a:rPr>
              <a:t> </a:t>
            </a:r>
            <a:r>
              <a:rPr lang="es-ES" sz="2000" smtClean="0"/>
              <a:t>es la posible contestación a una pregunta sobre la naturaleza, basada en observaciones, lecturas y conocimientos de un científico.</a:t>
            </a:r>
          </a:p>
        </p:txBody>
      </p:sp>
      <p:pic>
        <p:nvPicPr>
          <p:cNvPr id="16388" name="Picture 6" descr="murcielago"/>
          <p:cNvPicPr>
            <a:picLocks noChangeAspect="1" noChangeArrowheads="1"/>
          </p:cNvPicPr>
          <p:nvPr>
            <p:ph type="body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508625" y="3644900"/>
            <a:ext cx="2951163" cy="2682875"/>
          </a:xfrm>
          <a:noFill/>
        </p:spPr>
      </p:pic>
      <p:sp>
        <p:nvSpPr>
          <p:cNvPr id="16389" name="Text Box 7"/>
          <p:cNvSpPr txBox="1">
            <a:spLocks noChangeArrowheads="1"/>
          </p:cNvSpPr>
          <p:nvPr/>
        </p:nvSpPr>
        <p:spPr bwMode="auto">
          <a:xfrm>
            <a:off x="5148263" y="1844675"/>
            <a:ext cx="3527425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/>
              <a:t>¿Qué hipótesis se puede formular acerca de la forma en que los murciélagos cazan de noche? </a:t>
            </a:r>
          </a:p>
          <a:p>
            <a:pPr>
              <a:spcBef>
                <a:spcPct val="50000"/>
              </a:spcBef>
            </a:pPr>
            <a:r>
              <a:rPr lang="es-ES" sz="1400"/>
              <a:t>Una hipótesis puede ser que usan su vista al cazar de noche.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404813"/>
            <a:ext cx="7772400" cy="720725"/>
          </a:xfrm>
        </p:spPr>
        <p:txBody>
          <a:bodyPr/>
          <a:lstStyle/>
          <a:p>
            <a:pPr algn="ctr" eaLnBrk="1" hangingPunct="1"/>
            <a:r>
              <a:rPr lang="es-EC" sz="4000" smtClean="0">
                <a:latin typeface="Arial" charset="0"/>
              </a:rPr>
              <a:t>La experimentación</a:t>
            </a:r>
            <a:endParaRPr lang="es-ES" sz="4000" smtClean="0">
              <a:latin typeface="Arial" charset="0"/>
            </a:endParaRPr>
          </a:p>
        </p:txBody>
      </p:sp>
      <p:pic>
        <p:nvPicPr>
          <p:cNvPr id="17411" name="Picture 5" descr="100_4184"/>
          <p:cNvPicPr>
            <a:picLocks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00113" y="1557338"/>
            <a:ext cx="2232025" cy="1830387"/>
          </a:xfrm>
          <a:noFill/>
        </p:spPr>
      </p:pic>
      <p:sp>
        <p:nvSpPr>
          <p:cNvPr id="17412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3635375" y="1628775"/>
            <a:ext cx="5040313" cy="5068888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es-ES" sz="1800" smtClean="0"/>
              <a:t>La prueba científica de una hipótesis se llama </a:t>
            </a:r>
            <a:r>
              <a:rPr lang="es-ES" sz="1800" smtClean="0">
                <a:solidFill>
                  <a:schemeClr val="hlink"/>
                </a:solidFill>
              </a:rPr>
              <a:t>experimentación</a:t>
            </a:r>
            <a:r>
              <a:rPr lang="es-ES" sz="1800" smtClean="0"/>
              <a:t>.</a:t>
            </a:r>
          </a:p>
          <a:p>
            <a:pPr algn="just" eaLnBrk="1" hangingPunct="1">
              <a:lnSpc>
                <a:spcPct val="90000"/>
              </a:lnSpc>
            </a:pPr>
            <a:endParaRPr lang="es-ES" sz="1800" smtClean="0"/>
          </a:p>
          <a:p>
            <a:pPr algn="just" eaLnBrk="1" hangingPunct="1">
              <a:lnSpc>
                <a:spcPct val="90000"/>
              </a:lnSpc>
            </a:pPr>
            <a:r>
              <a:rPr lang="es-ES" sz="1800" smtClean="0"/>
              <a:t>El científico debe diseñar un experimento para probar la hipótesis que plantea.</a:t>
            </a:r>
          </a:p>
          <a:p>
            <a:pPr algn="just" eaLnBrk="1" hangingPunct="1">
              <a:lnSpc>
                <a:spcPct val="90000"/>
              </a:lnSpc>
            </a:pPr>
            <a:endParaRPr lang="es-ES" sz="1800" smtClean="0"/>
          </a:p>
          <a:p>
            <a:pPr algn="just" eaLnBrk="1" hangingPunct="1">
              <a:lnSpc>
                <a:spcPct val="90000"/>
              </a:lnSpc>
            </a:pPr>
            <a:r>
              <a:rPr lang="es-ES" sz="1800" smtClean="0"/>
              <a:t>Un experimento incluye generalmente: </a:t>
            </a:r>
          </a:p>
          <a:p>
            <a:pPr algn="just" eaLnBrk="1" hangingPunct="1">
              <a:lnSpc>
                <a:spcPct val="90000"/>
              </a:lnSpc>
              <a:buClr>
                <a:schemeClr val="hlink"/>
              </a:buClr>
              <a:buFont typeface="Wingdings" pitchFamily="2" charset="2"/>
              <a:buChar char="v"/>
            </a:pPr>
            <a:r>
              <a:rPr lang="es-ES" sz="1800" smtClean="0"/>
              <a:t>el grupo control</a:t>
            </a:r>
          </a:p>
          <a:p>
            <a:pPr algn="just" eaLnBrk="1" hangingPunct="1">
              <a:lnSpc>
                <a:spcPct val="90000"/>
              </a:lnSpc>
              <a:buClr>
                <a:schemeClr val="hlink"/>
              </a:buClr>
              <a:buFont typeface="Wingdings" pitchFamily="2" charset="2"/>
              <a:buChar char="v"/>
            </a:pPr>
            <a:r>
              <a:rPr lang="es-ES" sz="1800" smtClean="0"/>
              <a:t>el grupo experimental  </a:t>
            </a:r>
          </a:p>
          <a:p>
            <a:pPr algn="just" eaLnBrk="1" hangingPunct="1">
              <a:lnSpc>
                <a:spcPct val="90000"/>
              </a:lnSpc>
            </a:pPr>
            <a:endParaRPr lang="es-ES" sz="1800" smtClean="0"/>
          </a:p>
          <a:p>
            <a:pPr algn="just" eaLnBrk="1" hangingPunct="1">
              <a:lnSpc>
                <a:spcPct val="90000"/>
              </a:lnSpc>
            </a:pPr>
            <a:r>
              <a:rPr lang="es-ES" sz="1800" smtClean="0"/>
              <a:t>El grupo experimental difiere del grupo control en una condición que es la que se está probando en el experimento.</a:t>
            </a:r>
          </a:p>
          <a:p>
            <a:pPr algn="just" eaLnBrk="1" hangingPunct="1">
              <a:lnSpc>
                <a:spcPct val="90000"/>
              </a:lnSpc>
            </a:pPr>
            <a:endParaRPr lang="es-ES" sz="1800" smtClean="0"/>
          </a:p>
          <a:p>
            <a:pPr algn="just" eaLnBrk="1" hangingPunct="1">
              <a:lnSpc>
                <a:spcPct val="90000"/>
              </a:lnSpc>
            </a:pPr>
            <a:r>
              <a:rPr lang="es-ES" sz="1800" smtClean="0"/>
              <a:t>Esta condición que distingue al grupo experimental se denomina </a:t>
            </a:r>
            <a:r>
              <a:rPr lang="es-ES" sz="1800" b="1" smtClean="0"/>
              <a:t>factor variable</a:t>
            </a:r>
            <a:r>
              <a:rPr lang="es-ES" sz="1800" smtClean="0"/>
              <a:t>.</a:t>
            </a:r>
            <a:endParaRPr lang="es-ES" sz="1800" b="1" smtClean="0"/>
          </a:p>
        </p:txBody>
      </p:sp>
      <p:pic>
        <p:nvPicPr>
          <p:cNvPr id="17413" name="Picture 11" descr="f19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3500438"/>
            <a:ext cx="2268537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600200"/>
            <a:ext cx="8280400" cy="4530725"/>
          </a:xfrm>
        </p:spPr>
        <p:txBody>
          <a:bodyPr/>
          <a:lstStyle/>
          <a:p>
            <a:pPr eaLnBrk="1" hangingPunct="1"/>
            <a:r>
              <a:rPr lang="es-ES" sz="2400" smtClean="0"/>
              <a:t>Cuando se realiza un experimento, se deben anotar las observaciones exactas tanto del </a:t>
            </a:r>
            <a:r>
              <a:rPr lang="es-ES" sz="2400" b="1" i="1" smtClean="0"/>
              <a:t>grupo experimental</a:t>
            </a:r>
            <a:r>
              <a:rPr lang="es-ES" sz="2400" smtClean="0"/>
              <a:t> como del </a:t>
            </a:r>
            <a:r>
              <a:rPr lang="es-ES" sz="2400" b="1" i="1" smtClean="0"/>
              <a:t>grupo de control</a:t>
            </a:r>
            <a:r>
              <a:rPr lang="es-ES" sz="2400" smtClean="0"/>
              <a:t>.  Todas estas observaciones conforman los datos del experimento.</a:t>
            </a:r>
          </a:p>
          <a:p>
            <a:pPr eaLnBrk="1" hangingPunct="1"/>
            <a:endParaRPr lang="es-ES" sz="2400" smtClean="0"/>
          </a:p>
          <a:p>
            <a:pPr eaLnBrk="1" hangingPunct="1"/>
            <a:r>
              <a:rPr lang="es-ES" sz="2400" smtClean="0"/>
              <a:t>Para que los datos que se obtienen de un experimento sean confiables, debe obtenerse información suficiente.</a:t>
            </a:r>
          </a:p>
          <a:p>
            <a:pPr eaLnBrk="1" hangingPunct="1"/>
            <a:endParaRPr lang="es-ES" sz="2400" smtClean="0"/>
          </a:p>
          <a:p>
            <a:pPr eaLnBrk="1" hangingPunct="1"/>
            <a:r>
              <a:rPr lang="es-ES" sz="2400" smtClean="0"/>
              <a:t>Finalmente los datos deben organizarse y analizarse. Actualmente, los científicos tienen computadoras que reducen notablemente el tiempo que toma esa tarea.</a:t>
            </a:r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s-EC" sz="4000" smtClean="0">
                <a:latin typeface="Arial" charset="0"/>
              </a:rPr>
              <a:t>Las conclusiones y las teorías</a:t>
            </a:r>
            <a:endParaRPr lang="es-ES" sz="4000" smtClean="0">
              <a:latin typeface="Arial" charset="0"/>
            </a:endParaRPr>
          </a:p>
        </p:txBody>
      </p:sp>
      <p:sp>
        <p:nvSpPr>
          <p:cNvPr id="19459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600200"/>
            <a:ext cx="4175125" cy="5068888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es-EC" sz="1600" smtClean="0"/>
              <a:t>La información que se obtiene de un experimento se analiza con el fin de comprobar si se confirma o no la hipótesis original.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es-EC" sz="1600" smtClean="0"/>
          </a:p>
          <a:p>
            <a:pPr algn="just" eaLnBrk="1" hangingPunct="1">
              <a:lnSpc>
                <a:spcPct val="80000"/>
              </a:lnSpc>
            </a:pPr>
            <a:r>
              <a:rPr lang="es-EC" sz="1600" smtClean="0"/>
              <a:t>Una hipótesis puede afirmarse o no con la experimentación. 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EC" sz="1600" smtClean="0"/>
              <a:t>	       Si apoya</a:t>
            </a:r>
            <a:r>
              <a:rPr lang="es-EC" sz="1600" smtClean="0">
                <a:solidFill>
                  <a:schemeClr val="hlink"/>
                </a:solidFill>
              </a:rPr>
              <a:t>	     </a:t>
            </a:r>
            <a:r>
              <a:rPr lang="es-EC" sz="1600" smtClean="0"/>
              <a:t>hipótesis válida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EC" sz="1600" smtClean="0"/>
              <a:t>	  Si no apoya          hipótesis no válida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es-EC" sz="1600" smtClean="0"/>
          </a:p>
          <a:p>
            <a:pPr algn="just" eaLnBrk="1" hangingPunct="1">
              <a:lnSpc>
                <a:spcPct val="80000"/>
              </a:lnSpc>
            </a:pPr>
            <a:r>
              <a:rPr lang="es-EC" sz="1600" smtClean="0"/>
              <a:t>Una </a:t>
            </a:r>
            <a:r>
              <a:rPr lang="es-EC" sz="1600" b="1" smtClean="0">
                <a:solidFill>
                  <a:schemeClr val="hlink"/>
                </a:solidFill>
              </a:rPr>
              <a:t>teoría</a:t>
            </a:r>
            <a:r>
              <a:rPr lang="es-EC" sz="1600" smtClean="0">
                <a:solidFill>
                  <a:schemeClr val="hlink"/>
                </a:solidFill>
              </a:rPr>
              <a:t> </a:t>
            </a:r>
            <a:r>
              <a:rPr lang="es-EC" sz="1600" smtClean="0"/>
              <a:t>es una explicación de algo en la naturaleza, que se ha demostrado repetidas veces.</a:t>
            </a:r>
          </a:p>
          <a:p>
            <a:pPr algn="just" eaLnBrk="1" hangingPunct="1">
              <a:lnSpc>
                <a:spcPct val="80000"/>
              </a:lnSpc>
            </a:pPr>
            <a:endParaRPr lang="es-EC" sz="1600" smtClean="0"/>
          </a:p>
          <a:p>
            <a:pPr algn="just" eaLnBrk="1" hangingPunct="1">
              <a:lnSpc>
                <a:spcPct val="80000"/>
              </a:lnSpc>
            </a:pPr>
            <a:r>
              <a:rPr lang="es-EC" sz="1600" smtClean="0"/>
              <a:t>En ciencia, una </a:t>
            </a:r>
            <a:r>
              <a:rPr lang="es-EC" sz="1600" b="1" smtClean="0">
                <a:solidFill>
                  <a:schemeClr val="hlink"/>
                </a:solidFill>
              </a:rPr>
              <a:t>teoría</a:t>
            </a:r>
            <a:r>
              <a:rPr lang="es-EC" sz="1600" smtClean="0"/>
              <a:t> es una explicación que tiene un alto grado de confiabilidad.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es-EC" sz="1600" smtClean="0"/>
          </a:p>
          <a:p>
            <a:pPr algn="just" eaLnBrk="1" hangingPunct="1">
              <a:lnSpc>
                <a:spcPct val="80000"/>
              </a:lnSpc>
            </a:pPr>
            <a:r>
              <a:rPr lang="es-EC" sz="1600" smtClean="0"/>
              <a:t>Las teorías científicas pueden cambiar y en algunos casos aparecen nuevas teorías que las sustituyen. Ej. La teoría atómica se ha modificado en varias ocasiones</a:t>
            </a:r>
          </a:p>
        </p:txBody>
      </p:sp>
      <p:sp>
        <p:nvSpPr>
          <p:cNvPr id="19460" name="Rectangle 14"/>
          <p:cNvSpPr>
            <a:spLocks noGrp="1" noChangeArrowheads="1"/>
          </p:cNvSpPr>
          <p:nvPr>
            <p:ph type="body" sz="half" idx="2"/>
          </p:nvPr>
        </p:nvSpPr>
        <p:spPr>
          <a:xfrm>
            <a:off x="5003800" y="1600200"/>
            <a:ext cx="3960813" cy="4852988"/>
          </a:xfrm>
        </p:spPr>
        <p:txBody>
          <a:bodyPr/>
          <a:lstStyle/>
          <a:p>
            <a:pPr eaLnBrk="1" hangingPunct="1"/>
            <a:r>
              <a:rPr lang="es-ES" sz="1600" smtClean="0"/>
              <a:t>Además de las teorías, la ciencia tiene leyes o principios.</a:t>
            </a:r>
          </a:p>
          <a:p>
            <a:pPr eaLnBrk="1" hangingPunct="1"/>
            <a:endParaRPr lang="es-ES" sz="1600" smtClean="0"/>
          </a:p>
          <a:p>
            <a:pPr eaLnBrk="1" hangingPunct="1"/>
            <a:r>
              <a:rPr lang="es-ES" sz="1600" smtClean="0"/>
              <a:t>Una </a:t>
            </a:r>
            <a:r>
              <a:rPr lang="es-ES" sz="1600" b="1" smtClean="0">
                <a:solidFill>
                  <a:schemeClr val="hlink"/>
                </a:solidFill>
              </a:rPr>
              <a:t>ley científica</a:t>
            </a:r>
            <a:r>
              <a:rPr lang="es-ES" sz="1600" smtClean="0"/>
              <a:t> es una descripción de algún aspecto de la naturaleza. </a:t>
            </a:r>
          </a:p>
          <a:p>
            <a:pPr eaLnBrk="1" hangingPunct="1"/>
            <a:endParaRPr lang="es-ES" sz="1600" smtClean="0"/>
          </a:p>
          <a:p>
            <a:pPr eaLnBrk="1" hangingPunct="1">
              <a:buFont typeface="Wingdings" pitchFamily="2" charset="2"/>
              <a:buNone/>
            </a:pPr>
            <a:r>
              <a:rPr lang="es-ES" sz="1600" smtClean="0"/>
              <a:t>      La ley de Allen dice que algunas partes del cuerpo de un animal, como las orejas, son más pequeñas en los climas fríos que en los climas cálidos.</a:t>
            </a:r>
          </a:p>
        </p:txBody>
      </p:sp>
      <p:sp>
        <p:nvSpPr>
          <p:cNvPr id="19461" name="Line 6"/>
          <p:cNvSpPr>
            <a:spLocks noChangeShapeType="1"/>
          </p:cNvSpPr>
          <p:nvPr/>
        </p:nvSpPr>
        <p:spPr bwMode="auto">
          <a:xfrm>
            <a:off x="2411413" y="3500438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9462" name="Line 7"/>
          <p:cNvSpPr>
            <a:spLocks noChangeShapeType="1"/>
          </p:cNvSpPr>
          <p:nvPr/>
        </p:nvSpPr>
        <p:spPr bwMode="auto">
          <a:xfrm>
            <a:off x="2411413" y="3284538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9463" name="Text Box 15"/>
          <p:cNvSpPr txBox="1">
            <a:spLocks noChangeArrowheads="1"/>
          </p:cNvSpPr>
          <p:nvPr/>
        </p:nvSpPr>
        <p:spPr bwMode="auto">
          <a:xfrm>
            <a:off x="7235825" y="6092825"/>
            <a:ext cx="15843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200"/>
              <a:t>Liebre de cola negra</a:t>
            </a:r>
          </a:p>
        </p:txBody>
      </p:sp>
      <p:pic>
        <p:nvPicPr>
          <p:cNvPr id="19464" name="Picture 20" descr="225px-Arctic_Ha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6825" y="4724400"/>
            <a:ext cx="187325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5" name="Text Box 23"/>
          <p:cNvSpPr txBox="1">
            <a:spLocks noChangeArrowheads="1"/>
          </p:cNvSpPr>
          <p:nvPr/>
        </p:nvSpPr>
        <p:spPr bwMode="auto">
          <a:xfrm>
            <a:off x="5435600" y="6092825"/>
            <a:ext cx="10191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/>
              <a:t>Liebre ártica</a:t>
            </a:r>
          </a:p>
        </p:txBody>
      </p:sp>
      <p:pic>
        <p:nvPicPr>
          <p:cNvPr id="19466" name="Picture 25" descr="12-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92950" y="4724400"/>
            <a:ext cx="1871663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s-ES" sz="3600" smtClean="0">
                <a:latin typeface="Arial" charset="0"/>
              </a:rPr>
              <a:t>Conceptos básicos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600200"/>
            <a:ext cx="8002587" cy="4997450"/>
          </a:xfrm>
        </p:spPr>
        <p:txBody>
          <a:bodyPr/>
          <a:lstStyle/>
          <a:p>
            <a:pPr eaLnBrk="1" hangingPunct="1">
              <a:buClr>
                <a:schemeClr val="hlink"/>
              </a:buClr>
              <a:buFont typeface="Wingdings" pitchFamily="2" charset="2"/>
              <a:buChar char="Ø"/>
            </a:pPr>
            <a:r>
              <a:rPr lang="es-ES" sz="1600" smtClean="0"/>
              <a:t>La </a:t>
            </a:r>
            <a:r>
              <a:rPr lang="es-ES" sz="1600" b="1" smtClean="0">
                <a:solidFill>
                  <a:schemeClr val="accent1"/>
                </a:solidFill>
              </a:rPr>
              <a:t>ciencia</a:t>
            </a:r>
            <a:r>
              <a:rPr lang="es-ES" sz="1600" smtClean="0">
                <a:solidFill>
                  <a:schemeClr val="accent1"/>
                </a:solidFill>
              </a:rPr>
              <a:t> </a:t>
            </a:r>
            <a:r>
              <a:rPr lang="es-ES" sz="1600" smtClean="0"/>
              <a:t>es un método para obtener el conocimiento de la naturaleza.</a:t>
            </a:r>
          </a:p>
          <a:p>
            <a:pPr eaLnBrk="1" hangingPunct="1">
              <a:buClr>
                <a:schemeClr val="hlink"/>
              </a:buClr>
              <a:buFont typeface="Wingdings" pitchFamily="2" charset="2"/>
              <a:buChar char="Ø"/>
            </a:pPr>
            <a:r>
              <a:rPr lang="es-ES" sz="1600" smtClean="0"/>
              <a:t>La </a:t>
            </a:r>
            <a:r>
              <a:rPr lang="es-ES" sz="1600" b="1" smtClean="0">
                <a:solidFill>
                  <a:schemeClr val="accent1"/>
                </a:solidFill>
              </a:rPr>
              <a:t>biología</a:t>
            </a:r>
            <a:r>
              <a:rPr lang="es-ES" sz="1600" smtClean="0"/>
              <a:t> es el estudio de la vida.</a:t>
            </a:r>
          </a:p>
          <a:p>
            <a:pPr eaLnBrk="1" hangingPunct="1">
              <a:buClr>
                <a:schemeClr val="hlink"/>
              </a:buClr>
              <a:buFont typeface="Wingdings" pitchFamily="2" charset="2"/>
              <a:buChar char="Ø"/>
            </a:pPr>
            <a:r>
              <a:rPr lang="es-ES" sz="1600" smtClean="0"/>
              <a:t>La </a:t>
            </a:r>
            <a:r>
              <a:rPr lang="es-ES" sz="1600" b="1" smtClean="0">
                <a:solidFill>
                  <a:schemeClr val="accent1"/>
                </a:solidFill>
              </a:rPr>
              <a:t>tecnología</a:t>
            </a:r>
            <a:r>
              <a:rPr lang="es-ES" sz="1600" smtClean="0">
                <a:solidFill>
                  <a:schemeClr val="hlink"/>
                </a:solidFill>
              </a:rPr>
              <a:t> </a:t>
            </a:r>
            <a:r>
              <a:rPr lang="es-ES" sz="1600" smtClean="0"/>
              <a:t>es el uso del conocimiento científico para mejorar la calidad de la vida humana. </a:t>
            </a:r>
          </a:p>
          <a:p>
            <a:pPr eaLnBrk="1" hangingPunct="1">
              <a:buClr>
                <a:schemeClr val="hlink"/>
              </a:buClr>
              <a:buFont typeface="Wingdings" pitchFamily="2" charset="2"/>
              <a:buChar char="Ø"/>
            </a:pPr>
            <a:r>
              <a:rPr lang="es-ES" sz="1600" smtClean="0"/>
              <a:t>El </a:t>
            </a:r>
            <a:r>
              <a:rPr lang="es-ES" sz="1600" b="1" smtClean="0">
                <a:solidFill>
                  <a:schemeClr val="accent1"/>
                </a:solidFill>
              </a:rPr>
              <a:t>método científico</a:t>
            </a:r>
            <a:r>
              <a:rPr lang="es-ES" sz="1600" smtClean="0"/>
              <a:t> es una manera de recopilar información y comprobar ideas.</a:t>
            </a:r>
          </a:p>
          <a:p>
            <a:pPr eaLnBrk="1" hangingPunct="1">
              <a:buClr>
                <a:schemeClr val="hlink"/>
              </a:buClr>
              <a:buFont typeface="Wingdings" pitchFamily="2" charset="2"/>
              <a:buChar char="Ø"/>
            </a:pPr>
            <a:r>
              <a:rPr lang="es-ES" sz="1600" smtClean="0"/>
              <a:t>El método científico consta de las siguientes pasos generales: </a:t>
            </a:r>
          </a:p>
          <a:p>
            <a:pPr eaLnBrk="1" hangingPunct="1">
              <a:buClr>
                <a:schemeClr val="hlink"/>
              </a:buClr>
              <a:buFont typeface="Wingdings" pitchFamily="2" charset="2"/>
              <a:buAutoNum type="arabicPeriod"/>
            </a:pPr>
            <a:r>
              <a:rPr lang="es-ES" sz="1600" smtClean="0"/>
              <a:t>Hacer observaciones</a:t>
            </a:r>
          </a:p>
          <a:p>
            <a:pPr eaLnBrk="1" hangingPunct="1">
              <a:buClr>
                <a:schemeClr val="hlink"/>
              </a:buClr>
              <a:buFont typeface="Wingdings" pitchFamily="2" charset="2"/>
              <a:buAutoNum type="arabicPeriod"/>
            </a:pPr>
            <a:r>
              <a:rPr lang="es-ES" sz="1600" smtClean="0"/>
              <a:t>Formular una hipótesis</a:t>
            </a:r>
          </a:p>
          <a:p>
            <a:pPr eaLnBrk="1" hangingPunct="1">
              <a:buClr>
                <a:schemeClr val="hlink"/>
              </a:buClr>
              <a:buFont typeface="Wingdings" pitchFamily="2" charset="2"/>
              <a:buAutoNum type="arabicPeriod"/>
            </a:pPr>
            <a:r>
              <a:rPr lang="es-ES" sz="1600" smtClean="0"/>
              <a:t>Someter a prueba la hipótesis</a:t>
            </a:r>
          </a:p>
          <a:p>
            <a:pPr eaLnBrk="1" hangingPunct="1">
              <a:buClr>
                <a:schemeClr val="hlink"/>
              </a:buClr>
              <a:buFont typeface="Wingdings" pitchFamily="2" charset="2"/>
              <a:buAutoNum type="arabicPeriod"/>
            </a:pPr>
            <a:r>
              <a:rPr lang="es-ES" sz="1600" smtClean="0"/>
              <a:t>Llegar a conclusiones</a:t>
            </a:r>
          </a:p>
          <a:p>
            <a:pPr eaLnBrk="1" hangingPunct="1">
              <a:buClr>
                <a:schemeClr val="hlink"/>
              </a:buClr>
              <a:buFont typeface="Wingdings" pitchFamily="2" charset="2"/>
              <a:buChar char="Ø"/>
            </a:pPr>
            <a:r>
              <a:rPr lang="es-ES" sz="1600" smtClean="0"/>
              <a:t>El registro de sus observaciones son los datos del experimento.</a:t>
            </a:r>
          </a:p>
          <a:p>
            <a:pPr eaLnBrk="1" hangingPunct="1">
              <a:buClr>
                <a:schemeClr val="hlink"/>
              </a:buClr>
              <a:buFont typeface="Wingdings" pitchFamily="2" charset="2"/>
              <a:buChar char="Ø"/>
            </a:pPr>
            <a:r>
              <a:rPr lang="es-ES" sz="1600" smtClean="0"/>
              <a:t>La </a:t>
            </a:r>
            <a:r>
              <a:rPr lang="es-ES" sz="1600" b="1" smtClean="0">
                <a:solidFill>
                  <a:schemeClr val="accent1"/>
                </a:solidFill>
              </a:rPr>
              <a:t>hipótesis</a:t>
            </a:r>
            <a:r>
              <a:rPr lang="es-ES" sz="1600" smtClean="0">
                <a:solidFill>
                  <a:schemeClr val="accent1"/>
                </a:solidFill>
              </a:rPr>
              <a:t> </a:t>
            </a:r>
            <a:r>
              <a:rPr lang="es-ES" sz="1600" smtClean="0"/>
              <a:t>es la posible contestación a una pregunta sobre la naturaleza, basada en observaciones, lecturas y conocimientos de un científico.</a:t>
            </a:r>
          </a:p>
          <a:p>
            <a:pPr eaLnBrk="1" hangingPunct="1">
              <a:buClr>
                <a:schemeClr val="hlink"/>
              </a:buClr>
              <a:buFont typeface="Wingdings" pitchFamily="2" charset="2"/>
              <a:buChar char="Ø"/>
            </a:pPr>
            <a:r>
              <a:rPr lang="es-ES" sz="1600" smtClean="0"/>
              <a:t>La prueba científica de una hipótesis se llama </a:t>
            </a:r>
            <a:r>
              <a:rPr lang="es-ES" sz="1600" b="1" smtClean="0">
                <a:solidFill>
                  <a:schemeClr val="accent1"/>
                </a:solidFill>
              </a:rPr>
              <a:t>experimentación</a:t>
            </a:r>
            <a:r>
              <a:rPr lang="es-ES" sz="1600" smtClean="0"/>
              <a:t>.</a:t>
            </a:r>
          </a:p>
          <a:p>
            <a:pPr eaLnBrk="1" hangingPunct="1">
              <a:buClr>
                <a:schemeClr val="hlink"/>
              </a:buClr>
              <a:buFont typeface="Wingdings" pitchFamily="2" charset="2"/>
              <a:buChar char="Ø"/>
            </a:pPr>
            <a:r>
              <a:rPr lang="es-EC" sz="1600" smtClean="0"/>
              <a:t>Una </a:t>
            </a:r>
            <a:r>
              <a:rPr lang="es-EC" sz="1600" b="1" smtClean="0">
                <a:solidFill>
                  <a:schemeClr val="accent1"/>
                </a:solidFill>
              </a:rPr>
              <a:t>teoría</a:t>
            </a:r>
            <a:r>
              <a:rPr lang="es-EC" sz="1600" smtClean="0">
                <a:solidFill>
                  <a:schemeClr val="hlink"/>
                </a:solidFill>
              </a:rPr>
              <a:t> </a:t>
            </a:r>
            <a:r>
              <a:rPr lang="es-EC" sz="1600" smtClean="0"/>
              <a:t>es una explicación de algo en la naturaleza, que se ha demostrado repetidas veces. </a:t>
            </a:r>
          </a:p>
          <a:p>
            <a:pPr eaLnBrk="1" hangingPunct="1">
              <a:buClr>
                <a:schemeClr val="hlink"/>
              </a:buClr>
              <a:buFont typeface="Wingdings" pitchFamily="2" charset="2"/>
              <a:buChar char="Ø"/>
            </a:pPr>
            <a:r>
              <a:rPr lang="es-ES" sz="1600" smtClean="0"/>
              <a:t>Una </a:t>
            </a:r>
            <a:r>
              <a:rPr lang="es-ES" sz="1600" b="1" smtClean="0">
                <a:solidFill>
                  <a:schemeClr val="accent1"/>
                </a:solidFill>
              </a:rPr>
              <a:t>ley científica</a:t>
            </a:r>
            <a:r>
              <a:rPr lang="es-ES" sz="1600" smtClean="0"/>
              <a:t> es una descripción de algún aspecto de la naturaleza.</a:t>
            </a:r>
            <a:r>
              <a:rPr lang="es-ES" sz="1700" smtClean="0"/>
              <a:t> </a:t>
            </a:r>
            <a:endParaRPr lang="es-ES" sz="1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404813"/>
            <a:ext cx="7772400" cy="647700"/>
          </a:xfrm>
        </p:spPr>
        <p:txBody>
          <a:bodyPr/>
          <a:lstStyle/>
          <a:p>
            <a:pPr algn="ctr" eaLnBrk="1" hangingPunct="1"/>
            <a:r>
              <a:rPr lang="es-ES" sz="3600" smtClean="0">
                <a:latin typeface="Arial" charset="0"/>
              </a:rPr>
              <a:t>OBJETIVOS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2060575"/>
            <a:ext cx="7772400" cy="4392613"/>
          </a:xfrm>
        </p:spPr>
        <p:txBody>
          <a:bodyPr/>
          <a:lstStyle/>
          <a:p>
            <a:pPr marL="533400" indent="-533400" eaLnBrk="1" hangingPunct="1">
              <a:buFont typeface="Wingdings" pitchFamily="2" charset="2"/>
              <a:buChar char="Ø"/>
            </a:pPr>
            <a:r>
              <a:rPr lang="es-ES" smtClean="0"/>
              <a:t>Análisis de prefijos y sufijos para definir algunos términos biológicos </a:t>
            </a:r>
          </a:p>
          <a:p>
            <a:pPr marL="533400" indent="-533400" eaLnBrk="1" hangingPunct="1">
              <a:buFont typeface="Wingdings" pitchFamily="2" charset="2"/>
              <a:buChar char="Ø"/>
            </a:pPr>
            <a:r>
              <a:rPr lang="es-ES" smtClean="0"/>
              <a:t>Explicación del método científico</a:t>
            </a:r>
          </a:p>
          <a:p>
            <a:pPr marL="533400" indent="-533400" eaLnBrk="1" hangingPunct="1">
              <a:buFont typeface="Wingdings" pitchFamily="2" charset="2"/>
              <a:buChar char="Ø"/>
            </a:pPr>
            <a:r>
              <a:rPr lang="es-ES" smtClean="0"/>
              <a:t>Descripción de los experimentos clásicos sobre el origen de los seres vivos</a:t>
            </a:r>
          </a:p>
          <a:p>
            <a:pPr marL="533400" indent="-533400" eaLnBrk="1" hangingPunct="1">
              <a:buFont typeface="Wingdings" pitchFamily="2" charset="2"/>
              <a:buChar char="Ø"/>
            </a:pPr>
            <a:r>
              <a:rPr lang="es-ES" smtClean="0"/>
              <a:t>Conocer las características de los seres vivos</a:t>
            </a:r>
          </a:p>
          <a:p>
            <a:pPr marL="533400" indent="-533400" eaLnBrk="1" hangingPunct="1">
              <a:buFont typeface="Wingdings" pitchFamily="2" charset="2"/>
              <a:buChar char="Ø"/>
            </a:pPr>
            <a:r>
              <a:rPr lang="es-ES" smtClean="0"/>
              <a:t>Comparación de las teorías de Lamarck y Darwin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333375"/>
            <a:ext cx="7772400" cy="728663"/>
          </a:xfrm>
        </p:spPr>
        <p:txBody>
          <a:bodyPr/>
          <a:lstStyle/>
          <a:p>
            <a:pPr algn="ctr" eaLnBrk="1" hangingPunct="1"/>
            <a:r>
              <a:rPr lang="es-ES" sz="4000" smtClean="0">
                <a:latin typeface="Arial" charset="0"/>
              </a:rPr>
              <a:t>EL ESTUDIO DE LA CIENCIA</a:t>
            </a:r>
          </a:p>
        </p:txBody>
      </p:sp>
      <p:pic>
        <p:nvPicPr>
          <p:cNvPr id="5123" name="Picture 4" descr="Naturaleza-Viva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28800" y="1703388"/>
            <a:ext cx="5943600" cy="43243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188913"/>
            <a:ext cx="7772400" cy="774700"/>
          </a:xfrm>
        </p:spPr>
        <p:txBody>
          <a:bodyPr/>
          <a:lstStyle/>
          <a:p>
            <a:pPr algn="ctr" eaLnBrk="1" hangingPunct="1"/>
            <a:r>
              <a:rPr lang="es-ES" sz="3600" smtClean="0">
                <a:latin typeface="Arial" charset="0"/>
              </a:rPr>
              <a:t>SUMARIO</a:t>
            </a: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1557338"/>
            <a:ext cx="6696075" cy="5111750"/>
          </a:xfrm>
        </p:spPr>
        <p:txBody>
          <a:bodyPr/>
          <a:lstStyle/>
          <a:p>
            <a:pPr marL="533400" indent="-533400" eaLnBrk="1" hangingPunct="1">
              <a:buClr>
                <a:schemeClr val="hlink"/>
              </a:buClr>
              <a:buFont typeface="Wingdings" pitchFamily="2" charset="2"/>
              <a:buChar char="Ø"/>
            </a:pPr>
            <a:r>
              <a:rPr lang="es-ES" sz="2600" smtClean="0"/>
              <a:t>El estudio de la ciencia</a:t>
            </a:r>
            <a:endParaRPr lang="es-ES" sz="26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533400" indent="-533400" algn="just" eaLnBrk="1" hangingPunct="1">
              <a:buClr>
                <a:schemeClr val="hlink"/>
              </a:buClr>
              <a:buFont typeface="Tahoma" pitchFamily="34" charset="0"/>
              <a:buAutoNum type="arabicPeriod"/>
            </a:pPr>
            <a:r>
              <a:rPr lang="es-ES" sz="2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La ciencia y el vocabulario científico  </a:t>
            </a:r>
          </a:p>
          <a:p>
            <a:pPr marL="533400" indent="-533400" algn="just" eaLnBrk="1" hangingPunct="1">
              <a:buClr>
                <a:schemeClr val="hlink"/>
              </a:buClr>
              <a:buFont typeface="Tahoma" pitchFamily="34" charset="0"/>
              <a:buAutoNum type="arabicPeriod"/>
            </a:pPr>
            <a:r>
              <a:rPr lang="es-ES" sz="2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Las observaciones científicas  </a:t>
            </a:r>
          </a:p>
          <a:p>
            <a:pPr marL="533400" indent="-533400" algn="just" eaLnBrk="1" hangingPunct="1">
              <a:buClr>
                <a:schemeClr val="hlink"/>
              </a:buClr>
              <a:buFont typeface="Tahoma" pitchFamily="34" charset="0"/>
              <a:buAutoNum type="arabicPeriod"/>
            </a:pPr>
            <a:r>
              <a:rPr lang="es-ES" sz="2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La formulación de hipótesis  </a:t>
            </a:r>
          </a:p>
          <a:p>
            <a:pPr marL="533400" indent="-533400" algn="just" eaLnBrk="1" hangingPunct="1">
              <a:buClr>
                <a:schemeClr val="hlink"/>
              </a:buClr>
              <a:buFont typeface="Tahoma" pitchFamily="34" charset="0"/>
              <a:buAutoNum type="arabicPeriod"/>
            </a:pPr>
            <a:r>
              <a:rPr lang="es-ES" sz="2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La experimentación  </a:t>
            </a:r>
          </a:p>
          <a:p>
            <a:pPr marL="533400" indent="-533400" algn="just" eaLnBrk="1" hangingPunct="1">
              <a:buClr>
                <a:schemeClr val="hlink"/>
              </a:buClr>
              <a:buFont typeface="Tahoma" pitchFamily="34" charset="0"/>
              <a:buAutoNum type="arabicPeriod"/>
            </a:pPr>
            <a:r>
              <a:rPr lang="es-ES" sz="2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Las conclusiones y teorías</a:t>
            </a:r>
          </a:p>
          <a:p>
            <a:pPr marL="533400" indent="-533400" eaLnBrk="1" hangingPunct="1">
              <a:buFont typeface="Wingdings" pitchFamily="2" charset="2"/>
              <a:buChar char="Ø"/>
            </a:pPr>
            <a:r>
              <a:rPr lang="es-ES" sz="2600" smtClean="0"/>
              <a:t>Origen de los seres vivos</a:t>
            </a:r>
          </a:p>
          <a:p>
            <a:pPr marL="533400" indent="-533400" eaLnBrk="1" hangingPunct="1">
              <a:buFont typeface="Wingdings" pitchFamily="2" charset="2"/>
              <a:buChar char="Ø"/>
            </a:pPr>
            <a:r>
              <a:rPr lang="es-ES" sz="2600" smtClean="0"/>
              <a:t>¿Qué es la vida?</a:t>
            </a:r>
          </a:p>
          <a:p>
            <a:pPr marL="533400" indent="-533400" eaLnBrk="1" hangingPunct="1">
              <a:buFont typeface="Wingdings" pitchFamily="2" charset="2"/>
              <a:buChar char="Ø"/>
            </a:pPr>
            <a:r>
              <a:rPr lang="es-ES" sz="2600" smtClean="0"/>
              <a:t>Evolución</a:t>
            </a:r>
          </a:p>
          <a:p>
            <a:pPr marL="533400" indent="-533400" eaLnBrk="1" hangingPunct="1">
              <a:buFont typeface="Wingdings" pitchFamily="2" charset="2"/>
              <a:buChar char="Ø"/>
            </a:pPr>
            <a:r>
              <a:rPr lang="es-ES" sz="2600" smtClean="0"/>
              <a:t>Clasificación de los seres vivos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s-ES" sz="3600" smtClean="0">
                <a:latin typeface="Arial" charset="0"/>
              </a:rPr>
              <a:t>La ciencia y el vocabulario científico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628775"/>
            <a:ext cx="8075612" cy="4824413"/>
          </a:xfrm>
        </p:spPr>
        <p:txBody>
          <a:bodyPr/>
          <a:lstStyle/>
          <a:p>
            <a:pPr eaLnBrk="1" hangingPunct="1"/>
            <a:r>
              <a:rPr lang="es-ES" sz="2400" smtClean="0"/>
              <a:t>La ciencia es un método para obtener el conocimiento de la naturaleza.  </a:t>
            </a:r>
          </a:p>
          <a:p>
            <a:pPr eaLnBrk="1" hangingPunct="1"/>
            <a:r>
              <a:rPr lang="es-ES" sz="2400" smtClean="0"/>
              <a:t>La ciencia incluye el examen de la naturaleza con el fin de entenderla y  describir sus aspectos.</a:t>
            </a:r>
          </a:p>
          <a:p>
            <a:pPr eaLnBrk="1" hangingPunct="1"/>
            <a:endParaRPr lang="es-ES" sz="2400" smtClean="0"/>
          </a:p>
          <a:p>
            <a:pPr eaLnBrk="1" hangingPunct="1">
              <a:buFont typeface="Wingdings" pitchFamily="2" charset="2"/>
              <a:buNone/>
            </a:pPr>
            <a:endParaRPr lang="es-ES" smtClean="0"/>
          </a:p>
          <a:p>
            <a:pPr eaLnBrk="1" hangingPunct="1"/>
            <a:endParaRPr lang="es-ES" smtClean="0"/>
          </a:p>
          <a:p>
            <a:pPr eaLnBrk="1" hangingPunct="1"/>
            <a:endParaRPr lang="es-ES" smtClean="0"/>
          </a:p>
          <a:p>
            <a:pPr eaLnBrk="1" hangingPunct="1"/>
            <a:endParaRPr lang="es-ES" smtClean="0"/>
          </a:p>
          <a:p>
            <a:pPr eaLnBrk="1" hangingPunct="1"/>
            <a:endParaRPr lang="es-ES" smtClean="0"/>
          </a:p>
        </p:txBody>
      </p:sp>
      <p:pic>
        <p:nvPicPr>
          <p:cNvPr id="7172" name="Picture 16" descr="ojo_naturaleza_we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3500438"/>
            <a:ext cx="5400675" cy="312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oies_tq_001653_g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92275" y="2852738"/>
            <a:ext cx="5689600" cy="3681412"/>
          </a:xfrm>
          <a:noFill/>
        </p:spPr>
      </p:pic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611188" y="1700213"/>
            <a:ext cx="8353425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</a:pPr>
            <a:r>
              <a:rPr lang="es-ES" sz="2400"/>
              <a:t>La ciencia busca interrogantes sobre la naturaleza</a:t>
            </a:r>
          </a:p>
          <a:p>
            <a:pPr>
              <a:spcBef>
                <a:spcPct val="50000"/>
              </a:spcBef>
            </a:pPr>
            <a:r>
              <a:rPr lang="es-ES" sz="1800"/>
              <a:t>¿Por qué migran las aves? ¿Cómo encuentran su camino las aves migratorias?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61" name="Group 45"/>
          <p:cNvGraphicFramePr>
            <a:graphicFrameLocks noGrp="1"/>
          </p:cNvGraphicFramePr>
          <p:nvPr>
            <p:ph sz="half" idx="2"/>
          </p:nvPr>
        </p:nvGraphicFramePr>
        <p:xfrm>
          <a:off x="2555875" y="2565400"/>
          <a:ext cx="4105275" cy="4119880"/>
        </p:xfrm>
        <a:graphic>
          <a:graphicData uri="http://schemas.openxmlformats.org/drawingml/2006/table">
            <a:tbl>
              <a:tblPr/>
              <a:tblGrid>
                <a:gridCol w="2016125"/>
                <a:gridCol w="2089150"/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</a:rPr>
                        <a:t>Prefijos y sufijos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</a:rPr>
                        <a:t>Significado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bio-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vida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cito-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célula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-dermis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piel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epi-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sobre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histo-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tejido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-logía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estudio 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micro-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pequeño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neuro-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nervio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osteo-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hueso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proto-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primero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zoo-,-zoa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animal (es)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59" name="Rectangle 122"/>
          <p:cNvSpPr>
            <a:spLocks noChangeArrowheads="1"/>
          </p:cNvSpPr>
          <p:nvPr/>
        </p:nvSpPr>
        <p:spPr bwMode="auto">
          <a:xfrm>
            <a:off x="827088" y="1557338"/>
            <a:ext cx="777716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</a:pPr>
            <a:r>
              <a:rPr lang="es-ES" sz="2400"/>
              <a:t>Muchos términos científicos se forman con prefijos y sufijos sobre la base de sus significados propios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700213"/>
            <a:ext cx="8280400" cy="4824412"/>
          </a:xfrm>
        </p:spPr>
        <p:txBody>
          <a:bodyPr/>
          <a:lstStyle/>
          <a:p>
            <a:pPr eaLnBrk="1" hangingPunct="1"/>
            <a:r>
              <a:rPr lang="es-ES" sz="2400" smtClean="0"/>
              <a:t>La palabra </a:t>
            </a:r>
            <a:r>
              <a:rPr lang="es-ES" sz="2400" b="1" smtClean="0"/>
              <a:t>biología</a:t>
            </a:r>
            <a:r>
              <a:rPr lang="es-ES" sz="2400" smtClean="0"/>
              <a:t> tiene dos partes: </a:t>
            </a:r>
            <a:r>
              <a:rPr lang="es-ES" sz="2400" b="1" i="1" smtClean="0"/>
              <a:t>bio</a:t>
            </a:r>
            <a:r>
              <a:rPr lang="es-ES" sz="2400" i="1" smtClean="0"/>
              <a:t>- </a:t>
            </a:r>
            <a:r>
              <a:rPr lang="es-ES" sz="2400" smtClean="0"/>
              <a:t>y –</a:t>
            </a:r>
            <a:r>
              <a:rPr lang="es-ES" sz="2400" b="1" i="1" smtClean="0"/>
              <a:t>logía</a:t>
            </a:r>
            <a:r>
              <a:rPr lang="es-ES" sz="2400" smtClean="0"/>
              <a:t>. El prefijo </a:t>
            </a:r>
            <a:r>
              <a:rPr lang="es-ES" sz="2400" b="1" i="1" smtClean="0"/>
              <a:t>bio</a:t>
            </a:r>
            <a:r>
              <a:rPr lang="es-ES" sz="2400" smtClean="0"/>
              <a:t>- significa </a:t>
            </a:r>
            <a:r>
              <a:rPr lang="es-ES" sz="2400" b="1" i="1" smtClean="0"/>
              <a:t>vida</a:t>
            </a:r>
            <a:r>
              <a:rPr lang="es-ES" sz="2400" smtClean="0"/>
              <a:t>. El sufijo </a:t>
            </a:r>
            <a:r>
              <a:rPr lang="es-ES" sz="2400" i="1" smtClean="0"/>
              <a:t>-</a:t>
            </a:r>
            <a:r>
              <a:rPr lang="es-ES" sz="2400" b="1" i="1" smtClean="0"/>
              <a:t>logía</a:t>
            </a:r>
            <a:r>
              <a:rPr lang="es-ES" sz="2400" smtClean="0"/>
              <a:t> significa el </a:t>
            </a:r>
            <a:r>
              <a:rPr lang="es-ES" sz="2400" b="1" i="1" smtClean="0"/>
              <a:t>estudio de</a:t>
            </a:r>
            <a:r>
              <a:rPr lang="es-ES" sz="2400" smtClean="0"/>
              <a:t>.</a:t>
            </a:r>
          </a:p>
          <a:p>
            <a:pPr eaLnBrk="1" hangingPunct="1"/>
            <a:endParaRPr lang="es-ES" sz="2400" smtClean="0"/>
          </a:p>
          <a:p>
            <a:pPr eaLnBrk="1" hangingPunct="1"/>
            <a:r>
              <a:rPr lang="es-ES" sz="2400" smtClean="0"/>
              <a:t>Entonces, la biología es el estudio de la vida.  </a:t>
            </a:r>
          </a:p>
          <a:p>
            <a:pPr eaLnBrk="1" hangingPunct="1"/>
            <a:endParaRPr lang="es-ES" sz="2400" smtClean="0"/>
          </a:p>
          <a:p>
            <a:pPr eaLnBrk="1" hangingPunct="1"/>
            <a:r>
              <a:rPr lang="es-ES" sz="2400" smtClean="0"/>
              <a:t>De igual manera, la zoología es el estudio de los animales.</a:t>
            </a:r>
          </a:p>
          <a:p>
            <a:pPr eaLnBrk="1" hangingPunct="1"/>
            <a:endParaRPr lang="es-ES" sz="2400" smtClean="0"/>
          </a:p>
          <a:p>
            <a:pPr eaLnBrk="1" hangingPunct="1"/>
            <a:r>
              <a:rPr lang="es-ES" sz="2400" smtClean="0"/>
              <a:t>¿Cuáles serían los significados de </a:t>
            </a:r>
            <a:r>
              <a:rPr lang="es-ES" sz="2400" i="1" smtClean="0"/>
              <a:t>citología</a:t>
            </a:r>
            <a:r>
              <a:rPr lang="es-ES" sz="2400" smtClean="0"/>
              <a:t>, </a:t>
            </a:r>
            <a:r>
              <a:rPr lang="es-ES" sz="2400" i="1" smtClean="0"/>
              <a:t>epidermis</a:t>
            </a:r>
            <a:r>
              <a:rPr lang="es-ES" sz="2400" smtClean="0"/>
              <a:t> y </a:t>
            </a:r>
            <a:r>
              <a:rPr lang="es-ES" sz="2400" i="1" smtClean="0"/>
              <a:t>osteocito</a:t>
            </a:r>
            <a:r>
              <a:rPr lang="es-ES" sz="2400" smtClean="0"/>
              <a:t>? </a:t>
            </a:r>
            <a:endParaRPr lang="es-ES" sz="2400" i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600200"/>
            <a:ext cx="3810000" cy="4781550"/>
          </a:xfrm>
        </p:spPr>
        <p:txBody>
          <a:bodyPr/>
          <a:lstStyle/>
          <a:p>
            <a:pPr eaLnBrk="1" hangingPunct="1"/>
            <a:r>
              <a:rPr lang="es-ES" sz="2000" smtClean="0"/>
              <a:t>La </a:t>
            </a:r>
            <a:r>
              <a:rPr lang="es-ES" sz="2000" b="1" smtClean="0">
                <a:solidFill>
                  <a:schemeClr val="hlink"/>
                </a:solidFill>
              </a:rPr>
              <a:t>tecnología</a:t>
            </a:r>
            <a:r>
              <a:rPr lang="es-ES" sz="2000" smtClean="0"/>
              <a:t> es el conjunto de teorías y de técnicas que permiten el aprovechamiento práctico del conocimiento científico.</a:t>
            </a:r>
          </a:p>
          <a:p>
            <a:pPr eaLnBrk="1" hangingPunct="1">
              <a:buFont typeface="Wingdings" pitchFamily="2" charset="2"/>
              <a:buNone/>
            </a:pPr>
            <a:r>
              <a:rPr lang="es-ES" sz="2400" smtClean="0"/>
              <a:t> </a:t>
            </a:r>
          </a:p>
          <a:p>
            <a:pPr eaLnBrk="1" hangingPunct="1"/>
            <a:r>
              <a:rPr lang="es-ES" sz="2000" smtClean="0"/>
              <a:t>La palabra </a:t>
            </a:r>
            <a:r>
              <a:rPr lang="es-ES" sz="2000" b="1" smtClean="0">
                <a:solidFill>
                  <a:schemeClr val="hlink"/>
                </a:solidFill>
              </a:rPr>
              <a:t>tecnología</a:t>
            </a:r>
            <a:r>
              <a:rPr lang="es-ES" sz="2000" smtClean="0">
                <a:solidFill>
                  <a:schemeClr val="hlink"/>
                </a:solidFill>
              </a:rPr>
              <a:t> </a:t>
            </a:r>
            <a:r>
              <a:rPr lang="es-ES" sz="2000" smtClean="0"/>
              <a:t>puede definirse como el uso del conocimiento científico para mejorar la calidad de la vida humana.</a:t>
            </a:r>
          </a:p>
          <a:p>
            <a:pPr eaLnBrk="1" hangingPunct="1">
              <a:buFont typeface="Wingdings" pitchFamily="2" charset="2"/>
              <a:buNone/>
            </a:pPr>
            <a:endParaRPr lang="es-ES" sz="2000" smtClean="0"/>
          </a:p>
          <a:p>
            <a:pPr eaLnBrk="1" hangingPunct="1"/>
            <a:r>
              <a:rPr lang="es-ES" sz="2000" smtClean="0"/>
              <a:t>La </a:t>
            </a:r>
            <a:r>
              <a:rPr lang="es-ES" sz="2000" b="1" smtClean="0">
                <a:solidFill>
                  <a:schemeClr val="hlink"/>
                </a:solidFill>
              </a:rPr>
              <a:t>tecnología</a:t>
            </a:r>
            <a:r>
              <a:rPr lang="es-ES" sz="2000" smtClean="0"/>
              <a:t> es llamada también </a:t>
            </a:r>
            <a:r>
              <a:rPr lang="es-ES" sz="2000" i="1" smtClean="0"/>
              <a:t>ciencia aplicada</a:t>
            </a:r>
            <a:r>
              <a:rPr lang="es-ES" sz="2000" smtClean="0"/>
              <a:t>.</a:t>
            </a:r>
          </a:p>
        </p:txBody>
      </p:sp>
      <p:sp>
        <p:nvSpPr>
          <p:cNvPr id="11267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876800" y="1600200"/>
            <a:ext cx="3810000" cy="4924425"/>
          </a:xfrm>
        </p:spPr>
        <p:txBody>
          <a:bodyPr/>
          <a:lstStyle/>
          <a:p>
            <a:pPr eaLnBrk="1" hangingPunct="1"/>
            <a:endParaRPr lang="es-ES" sz="2400" smtClean="0"/>
          </a:p>
        </p:txBody>
      </p:sp>
      <p:pic>
        <p:nvPicPr>
          <p:cNvPr id="11268" name="Picture 7" descr="Image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2133600"/>
            <a:ext cx="3681412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pas">
  <a:themeElements>
    <a:clrScheme name="Capas 7">
      <a:dk1>
        <a:srgbClr val="000000"/>
      </a:dk1>
      <a:lt1>
        <a:srgbClr val="FFFFFF"/>
      </a:lt1>
      <a:dk2>
        <a:srgbClr val="000000"/>
      </a:dk2>
      <a:lt2>
        <a:srgbClr val="891411"/>
      </a:lt2>
      <a:accent1>
        <a:srgbClr val="4F917E"/>
      </a:accent1>
      <a:accent2>
        <a:srgbClr val="CC9900"/>
      </a:accent2>
      <a:accent3>
        <a:srgbClr val="FFFFFF"/>
      </a:accent3>
      <a:accent4>
        <a:srgbClr val="000000"/>
      </a:accent4>
      <a:accent5>
        <a:srgbClr val="B2C7C0"/>
      </a:accent5>
      <a:accent6>
        <a:srgbClr val="B98A00"/>
      </a:accent6>
      <a:hlink>
        <a:srgbClr val="5A84D8"/>
      </a:hlink>
      <a:folHlink>
        <a:srgbClr val="A0C6BA"/>
      </a:folHlink>
    </a:clrScheme>
    <a:fontScheme name="Capa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apa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1129</TotalTime>
  <Words>1044</Words>
  <Application>Microsoft PowerPoint</Application>
  <PresentationFormat>Presentación en pantalla (4:3)</PresentationFormat>
  <Paragraphs>155</Paragraphs>
  <Slides>18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4" baseType="lpstr">
      <vt:lpstr>Arial</vt:lpstr>
      <vt:lpstr>Times New Roman</vt:lpstr>
      <vt:lpstr>Wingdings</vt:lpstr>
      <vt:lpstr>Calibri</vt:lpstr>
      <vt:lpstr>Tahoma</vt:lpstr>
      <vt:lpstr>Capas</vt:lpstr>
      <vt:lpstr>CAPÍTULO I</vt:lpstr>
      <vt:lpstr>OBJETIVOS</vt:lpstr>
      <vt:lpstr>EL ESTUDIO DE LA CIENCIA</vt:lpstr>
      <vt:lpstr>SUMARIO</vt:lpstr>
      <vt:lpstr>La ciencia y el vocabulario científico</vt:lpstr>
      <vt:lpstr>Diapositiva 6</vt:lpstr>
      <vt:lpstr>Diapositiva 7</vt:lpstr>
      <vt:lpstr>Diapositiva 8</vt:lpstr>
      <vt:lpstr>Diapositiva 9</vt:lpstr>
      <vt:lpstr>Diapositiva 10</vt:lpstr>
      <vt:lpstr>Diapositiva 11</vt:lpstr>
      <vt:lpstr>Las observaciones científicas</vt:lpstr>
      <vt:lpstr>Diapositiva 13</vt:lpstr>
      <vt:lpstr>La formulación de hipótesis</vt:lpstr>
      <vt:lpstr>La experimentación</vt:lpstr>
      <vt:lpstr>Diapositiva 16</vt:lpstr>
      <vt:lpstr>Las conclusiones y las teorías</vt:lpstr>
      <vt:lpstr>Conceptos básicos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Administrador</cp:lastModifiedBy>
  <cp:revision>99</cp:revision>
  <dcterms:created xsi:type="dcterms:W3CDTF">1601-01-01T00:00:00Z</dcterms:created>
  <dcterms:modified xsi:type="dcterms:W3CDTF">2009-07-31T18:51:35Z</dcterms:modified>
</cp:coreProperties>
</file>