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9" r:id="rId2"/>
    <p:sldId id="306" r:id="rId3"/>
    <p:sldId id="296" r:id="rId4"/>
    <p:sldId id="257" r:id="rId5"/>
    <p:sldId id="297" r:id="rId6"/>
    <p:sldId id="260" r:id="rId7"/>
    <p:sldId id="312" r:id="rId8"/>
    <p:sldId id="298" r:id="rId9"/>
    <p:sldId id="299" r:id="rId10"/>
    <p:sldId id="301" r:id="rId11"/>
    <p:sldId id="302" r:id="rId12"/>
    <p:sldId id="303" r:id="rId13"/>
    <p:sldId id="304" r:id="rId14"/>
    <p:sldId id="305" r:id="rId15"/>
    <p:sldId id="307" r:id="rId16"/>
    <p:sldId id="308" r:id="rId17"/>
    <p:sldId id="309" r:id="rId18"/>
    <p:sldId id="310" r:id="rId19"/>
    <p:sldId id="311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FFCC"/>
    <a:srgbClr val="990033"/>
    <a:srgbClr val="FF6600"/>
    <a:srgbClr val="663300"/>
    <a:srgbClr val="996600"/>
    <a:srgbClr val="00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52" autoAdjust="0"/>
    <p:restoredTop sz="94660" autoAdjust="0"/>
  </p:normalViewPr>
  <p:slideViewPr>
    <p:cSldViewPr>
      <p:cViewPr varScale="1">
        <p:scale>
          <a:sx n="61" d="100"/>
          <a:sy n="61" d="100"/>
        </p:scale>
        <p:origin x="-5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0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D79B2-6369-441A-ACD1-71C2344D7B9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1363C-0993-4895-B22E-2062A9ACE8C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AFB14-E03F-4412-9F2C-CF41E492211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5BFD8-06D8-4E82-BAAF-7349EA2C2A8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8AEE3-8E2A-4117-9038-626E744A35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42B26-D636-4EC6-8BB6-AC719A788F8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F2CF2-78B8-4FD2-A86D-9FEEA7216F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09270-91A3-4F29-B5DA-F0268D090B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51528-D3E4-4F24-B918-88876930503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821C5-F86E-4057-A706-2D08E0F4D2A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4C59F-11B8-47A1-9077-6A91236EE39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1D5DA-2CDD-41FA-AC59-2B2A694B610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3C843-BFEF-4B21-9442-C8909DE9D15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9CD77-16CD-41B7-BC79-D7BE77AE3B0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5E98E-F91D-45B0-A9D9-69ED461A43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1D56E-CBCB-44D7-905C-DD80AF8C9C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ACE8A-3CC7-4DD7-B822-FCEB3E0A5A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E960E-4FA6-4F8E-97FB-43381C10F74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4F527CF6-4FE6-4A73-A8CA-C5EDB620FA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Arial" pitchFamily="34" charset="0"/>
            </a:endParaRPr>
          </a:p>
        </p:txBody>
      </p:sp>
      <p:sp>
        <p:nvSpPr>
          <p:cNvPr id="104456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4457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s-E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  <p:sldLayoutId id="2147483819" r:id="rId18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4000" smtClean="0">
                <a:solidFill>
                  <a:schemeClr val="tx1"/>
                </a:solidFill>
              </a:rPr>
              <a:t>EL TRANSPORTE CELULAR</a:t>
            </a:r>
          </a:p>
        </p:txBody>
      </p:sp>
      <p:sp>
        <p:nvSpPr>
          <p:cNvPr id="3075" name="Content Placeholder 7"/>
          <p:cNvSpPr>
            <a:spLocks noGrp="1"/>
          </p:cNvSpPr>
          <p:nvPr>
            <p:ph idx="1"/>
          </p:nvPr>
        </p:nvSpPr>
        <p:spPr>
          <a:xfrm>
            <a:off x="1524000" y="1357313"/>
            <a:ext cx="7010400" cy="5286375"/>
          </a:xfrm>
        </p:spPr>
        <p:txBody>
          <a:bodyPr/>
          <a:lstStyle/>
          <a:p>
            <a:pPr eaLnBrk="1" hangingPunct="1"/>
            <a:endParaRPr lang="es-ES" smtClean="0"/>
          </a:p>
        </p:txBody>
      </p:sp>
      <p:pic>
        <p:nvPicPr>
          <p:cNvPr id="3076" name="Picture 7" descr="cell tran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25" y="1714500"/>
            <a:ext cx="5618163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628775"/>
            <a:ext cx="4321175" cy="48958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en-US" sz="1800" smtClean="0"/>
              <a:t>La</a:t>
            </a:r>
            <a:r>
              <a:rPr lang="en-US" sz="1800" b="1" smtClean="0">
                <a:solidFill>
                  <a:srgbClr val="FF0000"/>
                </a:solidFill>
              </a:rPr>
              <a:t> </a:t>
            </a:r>
            <a:r>
              <a:rPr lang="en-US" sz="1800" b="1" smtClean="0">
                <a:solidFill>
                  <a:schemeClr val="hlink"/>
                </a:solidFill>
              </a:rPr>
              <a:t>solución isotónica</a:t>
            </a:r>
            <a:r>
              <a:rPr lang="en-US" sz="1800" b="1" smtClean="0"/>
              <a:t>.- </a:t>
            </a:r>
            <a:r>
              <a:rPr lang="en-US" sz="1800" smtClean="0"/>
              <a:t>es cuando existe la misma concentración de sustancias disueltas en agua dentro de la célula y fuera de ésta.</a:t>
            </a:r>
          </a:p>
          <a:p>
            <a:pPr eaLnBrk="1" hangingPunct="1">
              <a:buFont typeface="Wingdings" pitchFamily="2" charset="2"/>
              <a:buChar char="q"/>
            </a:pPr>
            <a:endParaRPr lang="en-US" sz="24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Como la concentración de materiales es igual en ambos lados de la membrana celular, hay un equilibrio dinámico, el agua se mueve hacia adentro y hacia afuera de la célula a la misma velocidad.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Cuando un glóbulo rojo se encuentra en el torrente sanguíneo, el plasma que lo rodea es una sustancia isotónica.  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sz="half" idx="2"/>
          </p:nvPr>
        </p:nvSpPr>
        <p:spPr>
          <a:xfrm>
            <a:off x="5148263" y="2133600"/>
            <a:ext cx="3752850" cy="4392613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Bajo condiciones isotónicas, los glóbulos rojos y las células vegetales mantienen su forma</a:t>
            </a:r>
          </a:p>
        </p:txBody>
      </p:sp>
      <p:pic>
        <p:nvPicPr>
          <p:cNvPr id="12292" name="Picture 4" descr="FG04_05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844675"/>
            <a:ext cx="38084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sz="half" idx="1"/>
          </p:nvPr>
        </p:nvSpPr>
        <p:spPr>
          <a:xfrm>
            <a:off x="684213" y="2133600"/>
            <a:ext cx="4524375" cy="3659188"/>
          </a:xfrm>
        </p:spPr>
        <p:txBody>
          <a:bodyPr/>
          <a:lstStyle/>
          <a:p>
            <a:pPr eaLnBrk="1" hangingPunct="1"/>
            <a:r>
              <a:rPr lang="en-US" sz="1800" smtClean="0"/>
              <a:t>La</a:t>
            </a:r>
            <a:r>
              <a:rPr lang="en-US" sz="1800" smtClean="0">
                <a:solidFill>
                  <a:srgbClr val="FF0000"/>
                </a:solidFill>
              </a:rPr>
              <a:t> </a:t>
            </a:r>
            <a:r>
              <a:rPr lang="en-US" sz="1800" b="1" smtClean="0">
                <a:solidFill>
                  <a:schemeClr val="hlink"/>
                </a:solidFill>
              </a:rPr>
              <a:t>solución hipotónica</a:t>
            </a:r>
            <a:r>
              <a:rPr lang="en-US" sz="1800" b="1" smtClean="0"/>
              <a:t>.- </a:t>
            </a:r>
            <a:r>
              <a:rPr lang="en-US" sz="1800" smtClean="0"/>
              <a:t>es aquella cuando la concentración de los materiales disueltos en el agua fuera de la célula es menor que la concentración en la célula.</a:t>
            </a:r>
          </a:p>
          <a:p>
            <a:pPr eaLnBrk="1" hangingPunct="1"/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Un glóbulo rojo en una solución hipotótonica se llenará de agua y explotará.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3316" name="Picture 4" descr="FG4_05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30788" y="2276475"/>
            <a:ext cx="4113212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844675"/>
            <a:ext cx="4524375" cy="44497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Una célula vegetal en una solución hipotónica se hinchará debido a que el agua empuja el contenido celular hacia la pared celular,  la misma que no se rompe porque es suficientemente fuerte y evita que la célula la siga empujándola.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20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La resistencia de la pared celular se llama </a:t>
            </a:r>
            <a:r>
              <a:rPr lang="en-US" sz="2000" b="1" smtClean="0"/>
              <a:t>turgencia.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20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La turgencia da rigidez a los tallos y hojas.</a:t>
            </a:r>
          </a:p>
        </p:txBody>
      </p:sp>
      <p:pic>
        <p:nvPicPr>
          <p:cNvPr id="14339" name="Content Placeholder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2349500"/>
            <a:ext cx="3681412" cy="294798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3816350" cy="4594225"/>
          </a:xfrm>
        </p:spPr>
        <p:txBody>
          <a:bodyPr/>
          <a:lstStyle/>
          <a:p>
            <a:pPr eaLnBrk="1" hangingPunct="1"/>
            <a:r>
              <a:rPr lang="en-US" sz="1800" smtClean="0"/>
              <a:t>La</a:t>
            </a:r>
            <a:r>
              <a:rPr lang="en-US" sz="1800" smtClean="0">
                <a:solidFill>
                  <a:srgbClr val="FF0000"/>
                </a:solidFill>
              </a:rPr>
              <a:t> </a:t>
            </a:r>
            <a:r>
              <a:rPr lang="en-US" sz="1800" b="1" smtClean="0">
                <a:solidFill>
                  <a:schemeClr val="hlink"/>
                </a:solidFill>
              </a:rPr>
              <a:t>solución hipertónica</a:t>
            </a:r>
            <a:r>
              <a:rPr lang="en-US" sz="1800" smtClean="0"/>
              <a:t>.-  la concentración de las sustancias disueltas en el agua fuera de la célula es mayor a la de dentro de la célua.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2000" smtClean="0">
              <a:solidFill>
                <a:srgbClr val="FF0000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sz="2000" smtClean="0">
              <a:solidFill>
                <a:srgbClr val="FF0000"/>
              </a:solidFill>
            </a:endParaRPr>
          </a:p>
        </p:txBody>
      </p:sp>
      <p:sp>
        <p:nvSpPr>
          <p:cNvPr id="15363" name="Content Placeholder 3"/>
          <p:cNvSpPr>
            <a:spLocks noGrp="1"/>
          </p:cNvSpPr>
          <p:nvPr>
            <p:ph sz="half" idx="2"/>
          </p:nvPr>
        </p:nvSpPr>
        <p:spPr>
          <a:xfrm>
            <a:off x="4929188" y="1785938"/>
            <a:ext cx="371475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En el caso de los glóbulos rojos en una solución hipertónica, estos se encojen.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800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En las células vegetales el contenido se separa de la pared celular y se concentra en el centro por la pérdida de agua, y a esto se le llama </a:t>
            </a:r>
            <a:r>
              <a:rPr lang="en-US" sz="1800" b="1" smtClean="0"/>
              <a:t>plasmólisis.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z="18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1800" smtClean="0"/>
              <a:t>La  plasmólisis hace que las plantas se marchiten.</a:t>
            </a:r>
          </a:p>
        </p:txBody>
      </p:sp>
      <p:pic>
        <p:nvPicPr>
          <p:cNvPr id="15364" name="Picture 4" descr="FG4_05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429000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4"/>
          <p:cNvSpPr>
            <a:spLocks noGrp="1"/>
          </p:cNvSpPr>
          <p:nvPr>
            <p:ph type="title"/>
          </p:nvPr>
        </p:nvSpPr>
        <p:spPr>
          <a:xfrm>
            <a:off x="1331913" y="476250"/>
            <a:ext cx="7010400" cy="931863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chemeClr val="hlink"/>
                </a:solidFill>
              </a:rPr>
              <a:t>La difusión facilitada</a:t>
            </a:r>
          </a:p>
        </p:txBody>
      </p:sp>
      <p:sp>
        <p:nvSpPr>
          <p:cNvPr id="16387" name="Content Placeholder 5"/>
          <p:cNvSpPr>
            <a:spLocks noGrp="1"/>
          </p:cNvSpPr>
          <p:nvPr>
            <p:ph idx="1"/>
          </p:nvPr>
        </p:nvSpPr>
        <p:spPr>
          <a:xfrm>
            <a:off x="468313" y="1916113"/>
            <a:ext cx="8215312" cy="4522787"/>
          </a:xfrm>
        </p:spPr>
        <p:txBody>
          <a:bodyPr/>
          <a:lstStyle/>
          <a:p>
            <a:pPr eaLnBrk="1" hangingPunct="1"/>
            <a:r>
              <a:rPr lang="en-US" sz="1800" smtClean="0"/>
              <a:t>Se produce por la acción de moléculas transportadoras que permiten que moléculas específicas puedan pasar al otro lado de la membrana celular.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Las moléculas transportadoras son proteínas.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difusión facilitada comprende el movimiento de sustancias a favor de una gradiente de concentración.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Las sustancias se mueven más rápido que en la difusión simple.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glucosa se mueve hacia los glóbulos rojos por difusión facilitada y se difunde mucho más rápido que otros tipos de azúcares con propiedades parecidas.  Solo cierto tipo de moléculas se mueven por difusión facilitada.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549275"/>
            <a:ext cx="7442200" cy="792163"/>
          </a:xfrm>
        </p:spPr>
        <p:txBody>
          <a:bodyPr/>
          <a:lstStyle/>
          <a:p>
            <a:pPr algn="ctr"/>
            <a:r>
              <a:rPr lang="es-ES" sz="4400" smtClean="0">
                <a:solidFill>
                  <a:schemeClr val="hlink"/>
                </a:solidFill>
              </a:rPr>
              <a:t>Transporte activo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133600"/>
            <a:ext cx="4465637" cy="3816350"/>
          </a:xfrm>
        </p:spPr>
        <p:txBody>
          <a:bodyPr/>
          <a:lstStyle/>
          <a:p>
            <a:r>
              <a:rPr lang="es-ES" sz="2100" smtClean="0"/>
              <a:t>El transporte de algunos materiales hacia adentro y hacia fuera de la célula, ocurre contra un gradiente de concentración.</a:t>
            </a:r>
          </a:p>
          <a:p>
            <a:endParaRPr lang="es-ES" sz="2100" smtClean="0"/>
          </a:p>
          <a:p>
            <a:r>
              <a:rPr lang="es-ES" sz="2100" smtClean="0"/>
              <a:t>Pare esto, la célula usa energía para mover sustancias desde regiones de baja concentración  hasta regiones de alta concentración.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133600"/>
            <a:ext cx="4500562" cy="39608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100" smtClean="0"/>
              <a:t>El </a:t>
            </a:r>
            <a:r>
              <a:rPr lang="es-ES" sz="2100" b="1" smtClean="0"/>
              <a:t>transporte activo</a:t>
            </a:r>
            <a:r>
              <a:rPr lang="es-ES" sz="2100" smtClean="0"/>
              <a:t>, es el proceso mediante el cual la célula utiliza energía para mover átomos y moléculas </a:t>
            </a:r>
            <a:r>
              <a:rPr lang="es-ES" sz="2100" b="1" smtClean="0"/>
              <a:t>contra</a:t>
            </a:r>
            <a:r>
              <a:rPr lang="es-ES" sz="2100" smtClean="0"/>
              <a:t> un gradiente de concentración.</a:t>
            </a:r>
          </a:p>
          <a:p>
            <a:pPr>
              <a:lnSpc>
                <a:spcPct val="90000"/>
              </a:lnSpc>
            </a:pPr>
            <a:endParaRPr lang="es-ES" sz="2100" smtClean="0"/>
          </a:p>
          <a:p>
            <a:pPr>
              <a:lnSpc>
                <a:spcPct val="90000"/>
              </a:lnSpc>
            </a:pPr>
            <a:r>
              <a:rPr lang="es-ES" sz="2100" smtClean="0"/>
              <a:t>Un ser humano en reposo utiliza de 30 a 40% de toda su energía para el transporte activo de materiales hacia las células.</a:t>
            </a:r>
          </a:p>
          <a:p>
            <a:pPr>
              <a:lnSpc>
                <a:spcPct val="90000"/>
              </a:lnSpc>
            </a:pPr>
            <a:endParaRPr lang="es-E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4464050" cy="4968875"/>
          </a:xfrm>
        </p:spPr>
        <p:txBody>
          <a:bodyPr/>
          <a:lstStyle/>
          <a:p>
            <a:r>
              <a:rPr lang="es-ES" sz="1800" smtClean="0"/>
              <a:t>Una molécula transportadora en la membrana tiene un sitio activo donde solo se acomodan ciertas sustancias.</a:t>
            </a:r>
          </a:p>
          <a:p>
            <a:endParaRPr lang="es-ES" sz="1800" smtClean="0"/>
          </a:p>
          <a:p>
            <a:r>
              <a:rPr lang="es-ES" sz="1800" smtClean="0"/>
              <a:t>Cuando una sustancia entra a la molécula transportadora, la molécula libera energía, y se cambia la forma de la molécula transportadora.</a:t>
            </a: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557338"/>
            <a:ext cx="4176713" cy="4714875"/>
          </a:xfrm>
        </p:spPr>
        <p:txBody>
          <a:bodyPr/>
          <a:lstStyle/>
          <a:p>
            <a:r>
              <a:rPr lang="es-ES" sz="1800" smtClean="0"/>
              <a:t>Se cree que la molécula gira y lleva a la sustancia que transporta al interior de la célula.</a:t>
            </a:r>
          </a:p>
          <a:p>
            <a:endParaRPr lang="es-ES" sz="1800" smtClean="0"/>
          </a:p>
          <a:p>
            <a:r>
              <a:rPr lang="es-ES" sz="1800" smtClean="0"/>
              <a:t>Una vez que la molécula transportadora libera la sustancia que llevaba, la molécula transportadora queda libre para continuar el proceso.</a:t>
            </a:r>
          </a:p>
          <a:p>
            <a:endParaRPr lang="es-ES" sz="1800" smtClean="0"/>
          </a:p>
          <a:p>
            <a:r>
              <a:rPr lang="es-ES" sz="1800" smtClean="0"/>
              <a:t>La glucosa, los minerales y algunos iones se mueven hacia el interior de la célula por transporte activo.  Los materiales de desecho salen de algunas células de esta forma también.</a:t>
            </a:r>
          </a:p>
        </p:txBody>
      </p:sp>
      <p:sp>
        <p:nvSpPr>
          <p:cNvPr id="18437" name="Rectangle 8"/>
          <p:cNvSpPr>
            <a:spLocks noGrp="1" noChangeArrowheads="1"/>
          </p:cNvSpPr>
          <p:nvPr>
            <p:ph type="title"/>
          </p:nvPr>
        </p:nvSpPr>
        <p:spPr>
          <a:xfrm>
            <a:off x="1476375" y="404813"/>
            <a:ext cx="7416800" cy="792162"/>
          </a:xfrm>
        </p:spPr>
        <p:txBody>
          <a:bodyPr/>
          <a:lstStyle/>
          <a:p>
            <a:r>
              <a:rPr lang="es-ES" sz="2600" b="1" smtClean="0"/>
              <a:t>Modelo para ilustración del transporte activo</a:t>
            </a:r>
          </a:p>
        </p:txBody>
      </p:sp>
      <p:pic>
        <p:nvPicPr>
          <p:cNvPr id="18441" name="Picture 9" descr="proteína transportad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292600"/>
            <a:ext cx="3671887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71625" y="500063"/>
            <a:ext cx="7010400" cy="785812"/>
          </a:xfrm>
        </p:spPr>
        <p:txBody>
          <a:bodyPr/>
          <a:lstStyle/>
          <a:p>
            <a:pPr algn="ctr"/>
            <a:r>
              <a:rPr lang="es-ES" sz="4000" smtClean="0">
                <a:solidFill>
                  <a:schemeClr val="hlink"/>
                </a:solidFill>
              </a:rPr>
              <a:t>La endocitosis y la exocitosis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928813"/>
            <a:ext cx="4248150" cy="4298950"/>
          </a:xfrm>
        </p:spPr>
        <p:txBody>
          <a:bodyPr/>
          <a:lstStyle/>
          <a:p>
            <a:r>
              <a:rPr lang="es-ES" sz="1600" smtClean="0"/>
              <a:t>Las células tienen otras formas de pasar moléculas pequeñas y grandes, grupos de moléculas y hasta células enteras a través de la membrana celular.</a:t>
            </a:r>
          </a:p>
          <a:p>
            <a:endParaRPr lang="es-ES" sz="1600" smtClean="0"/>
          </a:p>
          <a:p>
            <a:r>
              <a:rPr lang="es-ES" sz="1600" smtClean="0"/>
              <a:t>La </a:t>
            </a:r>
            <a:r>
              <a:rPr lang="es-ES" sz="1600" b="1" smtClean="0"/>
              <a:t>endocitosis</a:t>
            </a:r>
            <a:r>
              <a:rPr lang="es-ES" sz="1600" smtClean="0"/>
              <a:t> es el proceso mediante el cual las células obtienen materiales que no pueden pasar a través de la membrana celular.</a:t>
            </a:r>
          </a:p>
          <a:p>
            <a:endParaRPr lang="es-ES" sz="1600" smtClean="0"/>
          </a:p>
          <a:p>
            <a:r>
              <a:rPr lang="es-ES" sz="1600" smtClean="0"/>
              <a:t>Hay dos tipos de endocitosis: la pinocitosis y la fagocitosis</a:t>
            </a:r>
          </a:p>
          <a:p>
            <a:endParaRPr lang="es-ES" sz="1800" smtClean="0"/>
          </a:p>
          <a:p>
            <a:r>
              <a:rPr lang="es-ES" sz="1600" smtClean="0"/>
              <a:t>En la </a:t>
            </a:r>
            <a:r>
              <a:rPr lang="es-ES" sz="1600" b="1" smtClean="0"/>
              <a:t>pinocitosis </a:t>
            </a:r>
            <a:r>
              <a:rPr lang="es-ES" sz="1600" smtClean="0"/>
              <a:t>la célula adquiere células pequeñas o gotas de líquidos.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557338"/>
            <a:ext cx="4176712" cy="4824412"/>
          </a:xfrm>
        </p:spPr>
        <p:txBody>
          <a:bodyPr/>
          <a:lstStyle/>
          <a:p>
            <a:pPr marL="495300" indent="-495300"/>
            <a:endParaRPr lang="es-ES" sz="1800" smtClean="0"/>
          </a:p>
          <a:p>
            <a:pPr marL="495300" indent="-495300"/>
            <a:endParaRPr lang="es-ES" sz="1800" smtClean="0"/>
          </a:p>
          <a:p>
            <a:pPr marL="495300" indent="-495300"/>
            <a:endParaRPr lang="es-ES" sz="1800" smtClean="0"/>
          </a:p>
          <a:p>
            <a:pPr marL="495300" indent="-495300"/>
            <a:endParaRPr lang="es-ES" sz="1800" smtClean="0"/>
          </a:p>
          <a:p>
            <a:pPr marL="495300" indent="-495300">
              <a:buFont typeface="Wingdings" pitchFamily="2" charset="2"/>
              <a:buAutoNum type="arabicPeriod"/>
            </a:pPr>
            <a:r>
              <a:rPr lang="es-ES" sz="1600" smtClean="0"/>
              <a:t>La partícula que va a entrar se pega a la membrana de la célula. La membrana se invagina y forma un canal fino.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600" smtClean="0"/>
          </a:p>
          <a:p>
            <a:pPr marL="495300" indent="-495300">
              <a:buFont typeface="Wingdings" pitchFamily="2" charset="2"/>
              <a:buAutoNum type="arabicPeriod"/>
            </a:pPr>
            <a:r>
              <a:rPr lang="es-ES" sz="1600" smtClean="0"/>
              <a:t>La partícula cae al fondo del canal.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600" smtClean="0"/>
          </a:p>
          <a:p>
            <a:pPr marL="495300" indent="-495300">
              <a:buFont typeface="Wingdings" pitchFamily="2" charset="2"/>
              <a:buAutoNum type="arabicPeriod"/>
            </a:pPr>
            <a:r>
              <a:rPr lang="es-ES" sz="1600" smtClean="0"/>
              <a:t>La parte inferior del canal se desprende del resto de la membrana celular y forma una bolsita llamada vesícula.  La partícula se transforma en una partícula separada dentro de la célula y es digerida por la célula.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600" smtClean="0"/>
          </a:p>
        </p:txBody>
      </p:sp>
      <p:pic>
        <p:nvPicPr>
          <p:cNvPr id="19461" name="Picture 6" descr="Pinocito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3" y="1571625"/>
            <a:ext cx="4176712" cy="123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00213"/>
            <a:ext cx="4392613" cy="4824412"/>
          </a:xfrm>
        </p:spPr>
        <p:txBody>
          <a:bodyPr/>
          <a:lstStyle/>
          <a:p>
            <a:r>
              <a:rPr lang="es-ES" sz="1800" smtClean="0"/>
              <a:t>En la </a:t>
            </a:r>
            <a:r>
              <a:rPr lang="es-ES" sz="1800" b="1" smtClean="0"/>
              <a:t>fagocitosis</a:t>
            </a:r>
            <a:r>
              <a:rPr lang="es-ES" sz="1800" smtClean="0"/>
              <a:t> los materiales sólidos grandes entran a la célula.</a:t>
            </a:r>
          </a:p>
          <a:p>
            <a:endParaRPr lang="es-ES" sz="1800" smtClean="0"/>
          </a:p>
          <a:p>
            <a:r>
              <a:rPr lang="es-ES" sz="1800" smtClean="0"/>
              <a:t>Se ha observado la fagocitosis en algunos organismos unicelulares y en células animales como glóbulos blancos.</a:t>
            </a:r>
          </a:p>
        </p:txBody>
      </p:sp>
      <p:sp>
        <p:nvSpPr>
          <p:cNvPr id="2048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628775"/>
            <a:ext cx="4105275" cy="4824413"/>
          </a:xfrm>
        </p:spPr>
        <p:txBody>
          <a:bodyPr/>
          <a:lstStyle/>
          <a:p>
            <a:pPr marL="495300" indent="-495300">
              <a:buFont typeface="Wingdings" pitchFamily="2" charset="2"/>
              <a:buAutoNum type="arabicPeriod"/>
            </a:pPr>
            <a:r>
              <a:rPr lang="es-ES" sz="1800" smtClean="0"/>
              <a:t>La membrana celular se extiende y forma pseudópodos que rodean al material.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800" smtClean="0"/>
          </a:p>
          <a:p>
            <a:pPr marL="495300" indent="-495300">
              <a:buFont typeface="Wingdings" pitchFamily="2" charset="2"/>
              <a:buAutoNum type="arabicPeriod"/>
            </a:pPr>
            <a:r>
              <a:rPr lang="es-ES" sz="1800" smtClean="0"/>
              <a:t>La célula rodea el material en una bolsita.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800" smtClean="0"/>
          </a:p>
          <a:p>
            <a:pPr marL="495300" indent="-495300">
              <a:buFont typeface="Wingdings" pitchFamily="2" charset="2"/>
              <a:buAutoNum type="arabicPeriod"/>
            </a:pPr>
            <a:r>
              <a:rPr lang="es-ES" sz="1800" smtClean="0"/>
              <a:t>La bolsita se separa de la membrana y se convierte en una vesícula grande que se mueve hacia el citoplasma. </a:t>
            </a:r>
          </a:p>
          <a:p>
            <a:pPr marL="495300" indent="-495300">
              <a:buFont typeface="Wingdings" pitchFamily="2" charset="2"/>
              <a:buAutoNum type="arabicPeriod"/>
            </a:pPr>
            <a:endParaRPr lang="es-ES" sz="1800" smtClean="0"/>
          </a:p>
          <a:p>
            <a:pPr marL="495300" indent="-495300"/>
            <a:r>
              <a:rPr lang="es-ES" sz="1800" smtClean="0"/>
              <a:t>Las vesículas que se forman en la fagocitosis, son muchos más grandes que las que se forman en la pinocitosis. </a:t>
            </a:r>
          </a:p>
        </p:txBody>
      </p:sp>
      <p:pic>
        <p:nvPicPr>
          <p:cNvPr id="20484" name="Picture 7" descr="Fagocitosis globulo blan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076700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11188" y="1773238"/>
            <a:ext cx="8353425" cy="4824412"/>
          </a:xfrm>
        </p:spPr>
        <p:txBody>
          <a:bodyPr/>
          <a:lstStyle/>
          <a:p>
            <a:r>
              <a:rPr lang="es-ES" sz="2000" smtClean="0"/>
              <a:t>La </a:t>
            </a:r>
            <a:r>
              <a:rPr lang="es-ES" sz="2000" b="1" smtClean="0"/>
              <a:t>exocitosis </a:t>
            </a:r>
            <a:r>
              <a:rPr lang="es-ES" sz="2000" smtClean="0"/>
              <a:t>es la salida de las células grandes, o grupos de moléculas, del interior de la célula.</a:t>
            </a:r>
          </a:p>
          <a:p>
            <a:endParaRPr lang="es-ES" sz="2000" smtClean="0"/>
          </a:p>
          <a:p>
            <a:r>
              <a:rPr lang="es-ES" sz="2000" smtClean="0"/>
              <a:t>Los materiales que salen pueden ser desechos o secreciones útiles llevadas a la membrana celular por el aparato de Golgi.</a:t>
            </a:r>
          </a:p>
          <a:p>
            <a:endParaRPr lang="es-ES" sz="2000" smtClean="0"/>
          </a:p>
          <a:p>
            <a:r>
              <a:rPr lang="es-ES" sz="2000" smtClean="0"/>
              <a:t>La vesícula de secreciones se mueve hacia la membrana celular y se funde con la membrana, que se rompe en ese sitio liberando el contenido de la vesícula.</a:t>
            </a:r>
          </a:p>
        </p:txBody>
      </p:sp>
      <p:pic>
        <p:nvPicPr>
          <p:cNvPr id="21507" name="Picture 7" descr="exocitosis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5013325"/>
            <a:ext cx="3509962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500188" y="357188"/>
            <a:ext cx="7010400" cy="785812"/>
          </a:xfrm>
        </p:spPr>
        <p:txBody>
          <a:bodyPr/>
          <a:lstStyle/>
          <a:p>
            <a:pPr algn="ctr"/>
            <a:r>
              <a:rPr lang="en-US" sz="4000" smtClean="0"/>
              <a:t>Sumario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0188" y="1357313"/>
            <a:ext cx="7010400" cy="5286375"/>
          </a:xfrm>
        </p:spPr>
        <p:txBody>
          <a:bodyPr/>
          <a:lstStyle/>
          <a:p>
            <a:pPr marL="839788" lvl="1" indent="-495300">
              <a:buClr>
                <a:srgbClr val="4C8A8A"/>
              </a:buClr>
              <a:buFont typeface="Wingdings" pitchFamily="2" charset="2"/>
              <a:buChar char="§"/>
            </a:pPr>
            <a:r>
              <a:rPr lang="es-ES" smtClean="0"/>
              <a:t>Historia de la Teoría Celular</a:t>
            </a:r>
          </a:p>
          <a:p>
            <a:pPr marL="839788" lvl="1" indent="-495300">
              <a:buClr>
                <a:srgbClr val="4C8A8A"/>
              </a:buClr>
              <a:buFont typeface="Wingdings" pitchFamily="2" charset="2"/>
              <a:buChar char="§"/>
            </a:pPr>
            <a:r>
              <a:rPr lang="es-ES" smtClean="0"/>
              <a:t>Estructura y función celular</a:t>
            </a:r>
          </a:p>
          <a:p>
            <a:pPr marL="839788" lvl="1" indent="-495300">
              <a:buClr>
                <a:srgbClr val="7030A0"/>
              </a:buClr>
              <a:buFont typeface="Wingdings" pitchFamily="2" charset="2"/>
              <a:buChar char="§"/>
            </a:pPr>
            <a:r>
              <a:rPr lang="es-ES" smtClean="0"/>
              <a:t>Transporte celular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Membrana Celular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La Difusión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La Osmosis 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La Difusión Facilitada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El Transporte Activo </a:t>
            </a:r>
          </a:p>
          <a:p>
            <a:pPr marL="839788" lvl="1" indent="-495300">
              <a:buClr>
                <a:srgbClr val="7030A0"/>
              </a:buClr>
              <a:buFont typeface="Arial" charset="0"/>
              <a:buAutoNum type="arabicPeriod"/>
            </a:pPr>
            <a:r>
              <a:rPr lang="es-ES" smtClean="0"/>
              <a:t>La Endocitosis y la Exocitosis </a:t>
            </a:r>
          </a:p>
          <a:p>
            <a:pPr marL="839788" lvl="1" indent="-495300">
              <a:buClr>
                <a:srgbClr val="4C8A8A"/>
              </a:buClr>
              <a:buFont typeface="Wingdings" pitchFamily="2" charset="2"/>
              <a:buChar char="§"/>
            </a:pPr>
            <a:r>
              <a:rPr lang="es-ES" smtClean="0"/>
              <a:t>Métodos para estudiar las células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7"/>
          <p:cNvSpPr>
            <a:spLocks noGrp="1"/>
          </p:cNvSpPr>
          <p:nvPr>
            <p:ph idx="1"/>
          </p:nvPr>
        </p:nvSpPr>
        <p:spPr>
          <a:xfrm>
            <a:off x="357188" y="1643063"/>
            <a:ext cx="8572500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en-US" sz="2000" smtClean="0"/>
              <a:t>Dentro de la célula se llevan a cabo muchas actividades metabólicas.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Los azúcares se rompen y liberan energía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Se sintetizan proteínas partiendo de materiales simples.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US" sz="2000" smtClean="0"/>
              <a:t>Se producen materiales de desecho.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000" smtClean="0"/>
          </a:p>
          <a:p>
            <a:pPr eaLnBrk="1" hangingPunct="1">
              <a:buFont typeface="Wingdings" pitchFamily="2" charset="2"/>
              <a:buChar char="v"/>
            </a:pPr>
            <a:r>
              <a:rPr lang="en-US" sz="2000" smtClean="0"/>
              <a:t>La célula necesita recibir materiales para llevar a cabo sus procesos vitales.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000" smtClean="0"/>
          </a:p>
          <a:p>
            <a:pPr eaLnBrk="1" hangingPunct="1">
              <a:buFont typeface="Wingdings" pitchFamily="2" charset="2"/>
              <a:buChar char="v"/>
            </a:pPr>
            <a:r>
              <a:rPr lang="en-US" sz="2000" smtClean="0"/>
              <a:t>Necesita eliminar los materiales de desecho antes de que se acumulen  y causen daño.</a:t>
            </a:r>
          </a:p>
          <a:p>
            <a:pPr eaLnBrk="1" hangingPunct="1">
              <a:buFont typeface="Wingdings" pitchFamily="2" charset="2"/>
              <a:buChar char="v"/>
            </a:pPr>
            <a:endParaRPr lang="en-US" sz="2000" smtClean="0"/>
          </a:p>
          <a:p>
            <a:pPr eaLnBrk="1" hangingPunct="1">
              <a:buFont typeface="Wingdings" pitchFamily="2" charset="2"/>
              <a:buChar char="v"/>
            </a:pPr>
            <a:r>
              <a:rPr lang="en-US" sz="2000" smtClean="0"/>
              <a:t>La obtención  de materiales y la eliminación de desechos, se realizan a través del intercambio de materiales con el ambiente.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476250"/>
            <a:ext cx="7010400" cy="792163"/>
          </a:xfrm>
          <a:noFill/>
        </p:spPr>
        <p:txBody>
          <a:bodyPr/>
          <a:lstStyle/>
          <a:p>
            <a:pPr algn="ctr" eaLnBrk="1" hangingPunct="1"/>
            <a:r>
              <a:rPr lang="es-ES" sz="4000" smtClean="0">
                <a:solidFill>
                  <a:schemeClr val="tx1"/>
                </a:solidFill>
              </a:rPr>
              <a:t>La membrana celular</a:t>
            </a:r>
          </a:p>
        </p:txBody>
      </p:sp>
      <p:sp>
        <p:nvSpPr>
          <p:cNvPr id="6147" name="Content Placeholder 9"/>
          <p:cNvSpPr>
            <a:spLocks noGrp="1"/>
          </p:cNvSpPr>
          <p:nvPr>
            <p:ph sz="half" idx="2"/>
          </p:nvPr>
        </p:nvSpPr>
        <p:spPr>
          <a:xfrm>
            <a:off x="179388" y="1700213"/>
            <a:ext cx="4464050" cy="4824412"/>
          </a:xfrm>
        </p:spPr>
        <p:txBody>
          <a:bodyPr/>
          <a:lstStyle/>
          <a:p>
            <a:pPr eaLnBrk="1" hangingPunct="1"/>
            <a:r>
              <a:rPr lang="en-US" sz="1800" smtClean="0"/>
              <a:t>Controla el paso de materiales entre la célula y el ambiente.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membrana es selectivamente permeable.  Puede impedir el paso de proteínas y lípidos, mientras da paso a azúcares simples, oxígeno, agua y bióxido de carbono.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El grosor de la membrana es de 7.5 a 10 nanómetros.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membrana celular esta formada de una doble capa de lípidos donde se encuentran varias proteínas, las cuales no están fijas.</a:t>
            </a:r>
          </a:p>
        </p:txBody>
      </p:sp>
      <p:sp>
        <p:nvSpPr>
          <p:cNvPr id="6148" name="Content Placeholder 11"/>
          <p:cNvSpPr>
            <a:spLocks noGrp="1"/>
          </p:cNvSpPr>
          <p:nvPr>
            <p:ph sz="half" idx="1"/>
          </p:nvPr>
        </p:nvSpPr>
        <p:spPr>
          <a:xfrm>
            <a:off x="4859338" y="1628775"/>
            <a:ext cx="4105275" cy="5067300"/>
          </a:xfrm>
        </p:spPr>
        <p:txBody>
          <a:bodyPr/>
          <a:lstStyle/>
          <a:p>
            <a:pPr eaLnBrk="1" hangingPunct="1"/>
            <a:r>
              <a:rPr lang="en-US" sz="1800" smtClean="0"/>
              <a:t>Entre las moléculas de proteínas se extienden unos canales que permiten el paso de ciertas sustancias por la mebrana.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s-ES" sz="1800" smtClean="0"/>
              <a:t>Las proteínas de la membrana no solo hacen que el transporte a través de ella sea selectivo, sino que también son capaces de llevar a cabo el transporte activo (transferencia en contra del gradiente de concentración). 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s-ES" sz="1800" smtClean="0"/>
              <a:t>En resumen, la estructura de la membrana depende de los lípidos y las funciones dependen de las proteínas. </a:t>
            </a:r>
            <a:endParaRPr lang="en-US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5" name="Picture 7" descr="membrana celular lib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268413"/>
            <a:ext cx="4546600" cy="489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549275"/>
            <a:ext cx="7010400" cy="792163"/>
          </a:xfrm>
        </p:spPr>
        <p:txBody>
          <a:bodyPr/>
          <a:lstStyle/>
          <a:p>
            <a:pPr algn="ctr" eaLnBrk="1" hangingPunct="1"/>
            <a:r>
              <a:rPr lang="es-ES" sz="4000" smtClean="0">
                <a:solidFill>
                  <a:schemeClr val="tx1"/>
                </a:solidFill>
              </a:rPr>
              <a:t>El transporte celular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2060575"/>
            <a:ext cx="8572500" cy="4306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s-ES" sz="1800" smtClean="0"/>
              <a:t>Es el movimiento constante de sustancias a través de la membrana celular.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El transporte celular puede ser activo o pasivo.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El </a:t>
            </a:r>
            <a:r>
              <a:rPr lang="es-ES" sz="1800" b="1" smtClean="0"/>
              <a:t>transporte activo </a:t>
            </a:r>
            <a:r>
              <a:rPr lang="es-ES" sz="1800" smtClean="0"/>
              <a:t>es el movimiento de sustancias a través de la membrana usando energía.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El </a:t>
            </a:r>
            <a:r>
              <a:rPr lang="es-ES" sz="1800" b="1" smtClean="0"/>
              <a:t>transporte pasivo </a:t>
            </a:r>
            <a:r>
              <a:rPr lang="es-ES" sz="1800" smtClean="0"/>
              <a:t>no requiere de energía celular. Depende de la energía cinética de las partículas de la materia (átomos y moléculas) que están en constante movimiento.</a:t>
            </a:r>
          </a:p>
          <a:p>
            <a:pPr eaLnBrk="1" hangingPunct="1">
              <a:lnSpc>
                <a:spcPct val="90000"/>
              </a:lnSpc>
            </a:pPr>
            <a:endParaRPr lang="es-ES" sz="1800" smtClean="0"/>
          </a:p>
          <a:p>
            <a:pPr eaLnBrk="1" hangingPunct="1">
              <a:lnSpc>
                <a:spcPct val="90000"/>
              </a:lnSpc>
            </a:pPr>
            <a:r>
              <a:rPr lang="es-ES" sz="1800" smtClean="0"/>
              <a:t>En los sólidos las moléculas vibran en un solo sitio.  En los líquidos y gases, las partículas van de un sitio a otro al azar, en línea recta hasta que chocan con otras partículas y cambian de dirección</a:t>
            </a:r>
            <a:r>
              <a:rPr lang="es-ES" sz="2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00213"/>
            <a:ext cx="4248150" cy="4897437"/>
          </a:xfrm>
        </p:spPr>
        <p:txBody>
          <a:bodyPr/>
          <a:lstStyle/>
          <a:p>
            <a:pPr algn="just" eaLnBrk="1" hangingPunct="1"/>
            <a:r>
              <a:rPr lang="es-ES" sz="1800" smtClean="0"/>
              <a:t>La difusión es el movimiento de átomos y moléculas de una región de mayor concentración a una de menor concentración.</a:t>
            </a:r>
          </a:p>
          <a:p>
            <a:pPr algn="just" eaLnBrk="1" hangingPunct="1"/>
            <a:endParaRPr lang="es-ES" sz="1800" smtClean="0"/>
          </a:p>
          <a:p>
            <a:pPr algn="just" eaLnBrk="1" hangingPunct="1"/>
            <a:r>
              <a:rPr lang="es-ES" sz="1800" smtClean="0"/>
              <a:t>En le caso de un cubo de azúcar en un vaso de agua, la difusión continuará hasta que el azúcar esté diluida por completo en el agua.</a:t>
            </a:r>
          </a:p>
          <a:p>
            <a:pPr algn="just" eaLnBrk="1" hangingPunct="1"/>
            <a:endParaRPr lang="es-ES" sz="1800" smtClean="0"/>
          </a:p>
          <a:p>
            <a:pPr algn="just" eaLnBrk="1" hangingPunct="1"/>
            <a:r>
              <a:rPr lang="es-ES" sz="1800" smtClean="0"/>
              <a:t>Una vez que esto ocurre, la concentración no cambia.  Las moléculas seguirán moviéndose pero la concentración se mantendrá constante y a esto se le llama </a:t>
            </a:r>
            <a:r>
              <a:rPr lang="es-ES" sz="1800" b="1" smtClean="0"/>
              <a:t>equilibrio dinámico</a:t>
            </a:r>
            <a:r>
              <a:rPr lang="es-ES" sz="1800" smtClean="0"/>
              <a:t>.</a:t>
            </a:r>
            <a:endParaRPr lang="es-ES" sz="2600" smtClean="0"/>
          </a:p>
        </p:txBody>
      </p:sp>
      <p:pic>
        <p:nvPicPr>
          <p:cNvPr id="43015" name="Picture 7" descr="DIFUSION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1412875"/>
            <a:ext cx="2914650" cy="5111750"/>
          </a:xfrm>
        </p:spPr>
      </p:pic>
      <p:sp>
        <p:nvSpPr>
          <p:cNvPr id="43016" name="Rectangle 2"/>
          <p:cNvSpPr>
            <a:spLocks noChangeArrowheads="1"/>
          </p:cNvSpPr>
          <p:nvPr/>
        </p:nvSpPr>
        <p:spPr bwMode="auto">
          <a:xfrm>
            <a:off x="1116013" y="476250"/>
            <a:ext cx="7010400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4000"/>
              <a:t>La difusión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type="body" sz="half" idx="1"/>
          </p:nvPr>
        </p:nvSpPr>
        <p:spPr>
          <a:xfrm>
            <a:off x="539750" y="1628775"/>
            <a:ext cx="8280400" cy="5229225"/>
          </a:xfrm>
        </p:spPr>
        <p:txBody>
          <a:bodyPr/>
          <a:lstStyle/>
          <a:p>
            <a:pPr algn="just" eaLnBrk="1" hangingPunct="1"/>
            <a:r>
              <a:rPr lang="es-ES" sz="1800" smtClean="0"/>
              <a:t>El </a:t>
            </a:r>
            <a:r>
              <a:rPr lang="es-ES" sz="1800" b="1" smtClean="0"/>
              <a:t>gradiente de concentración </a:t>
            </a:r>
            <a:r>
              <a:rPr lang="es-ES" sz="1800" smtClean="0"/>
              <a:t>es la medida de la diferencia de la concentración de una sustancia en dos regiones.</a:t>
            </a:r>
          </a:p>
          <a:p>
            <a:pPr algn="just" eaLnBrk="1" hangingPunct="1">
              <a:buFont typeface="Wingdings" pitchFamily="2" charset="2"/>
              <a:buNone/>
            </a:pPr>
            <a:endParaRPr lang="es-ES" sz="1800" smtClean="0"/>
          </a:p>
          <a:p>
            <a:pPr algn="just" eaLnBrk="1" hangingPunct="1"/>
            <a:r>
              <a:rPr lang="es-ES" sz="1800" smtClean="0"/>
              <a:t>La velocidad de la difusión es directamente proporcional al tamaño del gradiente de concentración.</a:t>
            </a:r>
          </a:p>
          <a:p>
            <a:pPr algn="just" eaLnBrk="1" hangingPunct="1"/>
            <a:endParaRPr lang="es-ES" sz="1800" b="1" smtClean="0"/>
          </a:p>
          <a:p>
            <a:pPr algn="just" eaLnBrk="1" hangingPunct="1">
              <a:buFont typeface="Wingdings" pitchFamily="2" charset="2"/>
              <a:buNone/>
            </a:pPr>
            <a:r>
              <a:rPr lang="es-ES" sz="1800" b="1" smtClean="0"/>
              <a:t>	Mayor gradiente de concentración</a:t>
            </a:r>
            <a:r>
              <a:rPr lang="es-ES" sz="1800" smtClean="0"/>
              <a:t>               </a:t>
            </a:r>
            <a:r>
              <a:rPr lang="es-ES" sz="1800" b="1" smtClean="0"/>
              <a:t>Mayor velocidad de difusión</a:t>
            </a:r>
            <a:endParaRPr lang="es-ES" sz="1800" smtClean="0"/>
          </a:p>
          <a:p>
            <a:pPr algn="just" eaLnBrk="1" hangingPunct="1"/>
            <a:endParaRPr lang="es-ES" sz="1800" smtClean="0"/>
          </a:p>
          <a:p>
            <a:pPr eaLnBrk="1" hangingPunct="1"/>
            <a:r>
              <a:rPr lang="en-US" sz="1800" smtClean="0"/>
              <a:t>El oxígeno y el bióxido de carbono  pasan a través de los poros de la mambrana celular por difusión.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 moléculas de oxígeno están altamente concentradas fuera de la célula y se difunden hacia el interior de la célula.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Las moléculas de bióxido de carbono se difunden en cambio hacia el exterior de la célula donde está menos concentrado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787900" y="3573463"/>
            <a:ext cx="792163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18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6"/>
          <p:cNvSpPr>
            <a:spLocks noGrp="1"/>
          </p:cNvSpPr>
          <p:nvPr>
            <p:ph type="title"/>
          </p:nvPr>
        </p:nvSpPr>
        <p:spPr>
          <a:xfrm>
            <a:off x="571500" y="500063"/>
            <a:ext cx="8010525" cy="809625"/>
          </a:xfrm>
        </p:spPr>
        <p:txBody>
          <a:bodyPr/>
          <a:lstStyle/>
          <a:p>
            <a:pPr algn="ctr" eaLnBrk="1" hangingPunct="1"/>
            <a:r>
              <a:rPr lang="en-US" sz="4000" smtClean="0">
                <a:solidFill>
                  <a:schemeClr val="hlink"/>
                </a:solidFill>
              </a:rPr>
              <a:t>Osmosis</a:t>
            </a:r>
          </a:p>
        </p:txBody>
      </p:sp>
      <p:sp>
        <p:nvSpPr>
          <p:cNvPr id="11267" name="Content Placeholder 7"/>
          <p:cNvSpPr>
            <a:spLocks noGrp="1"/>
          </p:cNvSpPr>
          <p:nvPr>
            <p:ph sz="half" idx="1"/>
          </p:nvPr>
        </p:nvSpPr>
        <p:spPr>
          <a:xfrm>
            <a:off x="539750" y="1773238"/>
            <a:ext cx="4032250" cy="1944687"/>
          </a:xfrm>
        </p:spPr>
        <p:txBody>
          <a:bodyPr/>
          <a:lstStyle/>
          <a:p>
            <a:pPr eaLnBrk="1" hangingPunct="1"/>
            <a:r>
              <a:rPr lang="es-ES" sz="1800" smtClean="0"/>
              <a:t>Es un tipo de transporte pasivo, mediante el cual, un disolvente, </a:t>
            </a:r>
            <a:r>
              <a:rPr lang="es-ES" sz="1800" b="1" smtClean="0"/>
              <a:t>el agua en el caso de los sistemas biológicos</a:t>
            </a:r>
            <a:r>
              <a:rPr lang="es-ES" sz="1800" smtClean="0"/>
              <a:t>, pasa selectivamente a través de una membrana semi-permeable.</a:t>
            </a:r>
            <a:endParaRPr lang="en-US" sz="1800" smtClean="0"/>
          </a:p>
        </p:txBody>
      </p:sp>
      <p:sp>
        <p:nvSpPr>
          <p:cNvPr id="11268" name="Content Placeholder 8"/>
          <p:cNvSpPr>
            <a:spLocks noGrp="1"/>
          </p:cNvSpPr>
          <p:nvPr>
            <p:ph sz="half" idx="2"/>
          </p:nvPr>
        </p:nvSpPr>
        <p:spPr>
          <a:xfrm>
            <a:off x="4859338" y="1484313"/>
            <a:ext cx="3889375" cy="2449512"/>
          </a:xfrm>
        </p:spPr>
        <p:txBody>
          <a:bodyPr/>
          <a:lstStyle/>
          <a:p>
            <a:pPr eaLnBrk="1" hangingPunct="1"/>
            <a:r>
              <a:rPr lang="en-US" sz="1800" smtClean="0"/>
              <a:t>En la ósmosis las moléculas de agua se mueven de una región de mayor concentración a una de menor concentración.</a:t>
            </a:r>
          </a:p>
          <a:p>
            <a:pPr eaLnBrk="1" hangingPunct="1"/>
            <a:endParaRPr lang="en-US" sz="1800" smtClean="0"/>
          </a:p>
          <a:p>
            <a:pPr eaLnBrk="1" hangingPunct="1"/>
            <a:r>
              <a:rPr lang="en-US" sz="1800" smtClean="0"/>
              <a:t>En los organismos vivientes, el agua entra y sale de la célula a través de la ósmosis.</a:t>
            </a:r>
          </a:p>
        </p:txBody>
      </p:sp>
      <p:pic>
        <p:nvPicPr>
          <p:cNvPr id="11274" name="Picture 10" descr="osmosis azucar-ag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3990975"/>
            <a:ext cx="5400675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992</TotalTime>
  <Words>1497</Words>
  <Application>Microsoft PowerPoint</Application>
  <PresentationFormat>Presentación en pantalla (4:3)</PresentationFormat>
  <Paragraphs>152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Wingdings</vt:lpstr>
      <vt:lpstr>Calibri</vt:lpstr>
      <vt:lpstr>Times New Roman</vt:lpstr>
      <vt:lpstr>Eco</vt:lpstr>
      <vt:lpstr>EL TRANSPORTE CELULAR</vt:lpstr>
      <vt:lpstr>Sumario</vt:lpstr>
      <vt:lpstr>Diapositiva 3</vt:lpstr>
      <vt:lpstr>La membrana celular</vt:lpstr>
      <vt:lpstr>Diapositiva 5</vt:lpstr>
      <vt:lpstr>El transporte celular</vt:lpstr>
      <vt:lpstr>Diapositiva 7</vt:lpstr>
      <vt:lpstr>Diapositiva 8</vt:lpstr>
      <vt:lpstr>Osmosis</vt:lpstr>
      <vt:lpstr>Diapositiva 10</vt:lpstr>
      <vt:lpstr>Diapositiva 11</vt:lpstr>
      <vt:lpstr>Diapositiva 12</vt:lpstr>
      <vt:lpstr>Diapositiva 13</vt:lpstr>
      <vt:lpstr>La difusión facilitada</vt:lpstr>
      <vt:lpstr>Transporte activo</vt:lpstr>
      <vt:lpstr>Modelo para ilustración del transporte activo</vt:lpstr>
      <vt:lpstr>La endocitosis y la exocitosis</vt:lpstr>
      <vt:lpstr>Diapositiva 18</vt:lpstr>
      <vt:lpstr>Diapositiva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159</cp:revision>
  <dcterms:created xsi:type="dcterms:W3CDTF">1601-01-01T00:00:00Z</dcterms:created>
  <dcterms:modified xsi:type="dcterms:W3CDTF">2009-07-31T18:55:02Z</dcterms:modified>
</cp:coreProperties>
</file>