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73" r:id="rId2"/>
    <p:sldId id="274" r:id="rId3"/>
    <p:sldId id="275" r:id="rId4"/>
    <p:sldId id="276" r:id="rId5"/>
    <p:sldId id="282" r:id="rId6"/>
    <p:sldId id="277" r:id="rId7"/>
    <p:sldId id="278" r:id="rId8"/>
    <p:sldId id="279" r:id="rId9"/>
    <p:sldId id="284" r:id="rId10"/>
    <p:sldId id="286" r:id="rId11"/>
    <p:sldId id="283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CC99"/>
    <a:srgbClr val="FFFF66"/>
    <a:srgbClr val="FFFF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693" autoAdjust="0"/>
  </p:normalViewPr>
  <p:slideViewPr>
    <p:cSldViewPr>
      <p:cViewPr varScale="1">
        <p:scale>
          <a:sx n="61" d="100"/>
          <a:sy n="61" d="100"/>
        </p:scale>
        <p:origin x="-5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42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5427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4277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54278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54279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4280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4281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54282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542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428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428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4287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52FFD58-CE56-432F-9E77-3B63E493D68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2AB25-016C-4830-BB9C-36AE895A973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FD280-CE52-4388-A377-AB7E174EC18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94E71-BE09-44C1-A486-92E58BEB56D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A7254-A937-4EBA-92BF-EB003F04906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38EC1-443C-473D-896C-B1334C6E0D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CAF6D-3A14-4ED4-988F-A4A89423ECC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64D7-EF98-4010-9F7D-E4BF2D52CE2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41249-154A-452F-B5F2-79C2E9326C8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28B1D-C686-4EBE-8DC0-6120633C6FD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582B8-177F-4F63-8372-4F5630637C1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32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5325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32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532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532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5325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32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ES"/>
          </a:p>
        </p:txBody>
      </p:sp>
      <p:sp>
        <p:nvSpPr>
          <p:cNvPr id="532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ES"/>
          </a:p>
        </p:txBody>
      </p:sp>
      <p:sp>
        <p:nvSpPr>
          <p:cNvPr id="532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508DE56-E3FC-4DDB-9059-9283175BD3A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000"/>
              <a:t>¿Qué son los virus?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557338"/>
            <a:ext cx="4032250" cy="5111750"/>
          </a:xfrm>
        </p:spPr>
        <p:txBody>
          <a:bodyPr/>
          <a:lstStyle/>
          <a:p>
            <a:pPr>
              <a:buClr>
                <a:schemeClr val="hlink"/>
              </a:buClr>
            </a:pPr>
            <a:r>
              <a:rPr lang="es-ES" sz="1600"/>
              <a:t>Virus en latín significa veneno</a:t>
            </a:r>
          </a:p>
          <a:p>
            <a:pPr>
              <a:buClr>
                <a:schemeClr val="hlink"/>
              </a:buClr>
            </a:pPr>
            <a:endParaRPr lang="es-ES" sz="1600"/>
          </a:p>
          <a:p>
            <a:pPr>
              <a:buClr>
                <a:schemeClr val="hlink"/>
              </a:buClr>
            </a:pPr>
            <a:r>
              <a:rPr lang="es-ES" sz="1600"/>
              <a:t>Pudieron ser observados con la invención del microscopio electrónico.</a:t>
            </a:r>
          </a:p>
          <a:p>
            <a:pPr>
              <a:buClr>
                <a:schemeClr val="hlink"/>
              </a:buClr>
            </a:pPr>
            <a:endParaRPr lang="es-ES" sz="1600"/>
          </a:p>
          <a:p>
            <a:pPr>
              <a:buClr>
                <a:schemeClr val="hlink"/>
              </a:buClr>
            </a:pPr>
            <a:r>
              <a:rPr lang="es-ES" sz="1600"/>
              <a:t>Un  virus es una partícula pequeña hecha generalmente de ácido nucleico y de proteína.</a:t>
            </a:r>
          </a:p>
          <a:p>
            <a:pPr>
              <a:buClr>
                <a:schemeClr val="hlink"/>
              </a:buClr>
            </a:pPr>
            <a:endParaRPr lang="es-ES" sz="1600"/>
          </a:p>
          <a:p>
            <a:pPr>
              <a:buClr>
                <a:schemeClr val="hlink"/>
              </a:buClr>
            </a:pPr>
            <a:r>
              <a:rPr lang="es-ES" sz="1600"/>
              <a:t>Están en la frontera entre lo vivo y lo no vivo. No es una célula a pesar de estar compuesta por sustancias asociadas con la vida (ácido nucleico y proteína), es una entidad biológica.</a:t>
            </a:r>
          </a:p>
          <a:p>
            <a:pPr>
              <a:buClr>
                <a:schemeClr val="hlink"/>
              </a:buClr>
            </a:pPr>
            <a:endParaRPr lang="es-ES" sz="1600"/>
          </a:p>
          <a:p>
            <a:pPr>
              <a:buClr>
                <a:schemeClr val="hlink"/>
              </a:buClr>
            </a:pPr>
            <a:r>
              <a:rPr lang="es-ES" sz="1600"/>
              <a:t>Lleva a cabo los procesos metabólicos solo si se encuentra dentro de una célula viva.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628775"/>
            <a:ext cx="3960812" cy="48244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" sz="2400"/>
          </a:p>
          <a:p>
            <a:pPr>
              <a:buFont typeface="Wingdings" pitchFamily="2" charset="2"/>
              <a:buNone/>
            </a:pPr>
            <a:endParaRPr lang="es-ES" sz="2400"/>
          </a:p>
          <a:p>
            <a:pPr>
              <a:buFont typeface="Wingdings" pitchFamily="2" charset="2"/>
              <a:buNone/>
            </a:pPr>
            <a:endParaRPr lang="es-ES" sz="2400"/>
          </a:p>
          <a:p>
            <a:pPr>
              <a:buFont typeface="Wingdings" pitchFamily="2" charset="2"/>
              <a:buNone/>
            </a:pPr>
            <a:endParaRPr lang="es-ES" sz="2400"/>
          </a:p>
          <a:p>
            <a:pPr>
              <a:buFont typeface="Wingdings" pitchFamily="2" charset="2"/>
              <a:buNone/>
            </a:pPr>
            <a:endParaRPr lang="es-ES" sz="2400"/>
          </a:p>
          <a:p>
            <a:pPr>
              <a:buFont typeface="Wingdings" pitchFamily="2" charset="2"/>
              <a:buNone/>
            </a:pPr>
            <a:endParaRPr lang="es-ES" sz="2400"/>
          </a:p>
          <a:p>
            <a:pPr>
              <a:buFont typeface="Wingdings" pitchFamily="2" charset="2"/>
              <a:buNone/>
            </a:pPr>
            <a:endParaRPr lang="es-ES" sz="2400"/>
          </a:p>
          <a:p>
            <a:pPr>
              <a:buFont typeface="Wingdings" pitchFamily="2" charset="2"/>
              <a:buNone/>
            </a:pPr>
            <a:endParaRPr lang="es-ES" sz="2400"/>
          </a:p>
          <a:p>
            <a:pPr>
              <a:buFont typeface="Wingdings" pitchFamily="2" charset="2"/>
              <a:buNone/>
            </a:pPr>
            <a:endParaRPr lang="es-ES" sz="2400"/>
          </a:p>
          <a:p>
            <a:pPr algn="ctr">
              <a:buFont typeface="Wingdings" pitchFamily="2" charset="2"/>
              <a:buNone/>
            </a:pPr>
            <a:r>
              <a:rPr lang="es-ES" sz="1600"/>
              <a:t>Virus de la gripe</a:t>
            </a:r>
          </a:p>
        </p:txBody>
      </p:sp>
      <p:pic>
        <p:nvPicPr>
          <p:cNvPr id="26631" name="Picture 7" descr="virus de la gri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989138"/>
            <a:ext cx="3455987" cy="3455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684213" y="4365625"/>
            <a:ext cx="8280400" cy="2289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ES" sz="1800"/>
              <a:t>El ADN que se pega al cromosoma bacteriano se llama </a:t>
            </a:r>
            <a:r>
              <a:rPr lang="es-ES" sz="1800" b="1"/>
              <a:t>profago</a:t>
            </a:r>
            <a:r>
              <a:rPr lang="es-ES" sz="1800"/>
              <a:t>.</a:t>
            </a:r>
            <a:endParaRPr lang="es-ES" sz="1800" b="1"/>
          </a:p>
          <a:p>
            <a:endParaRPr lang="es-ES" sz="1800"/>
          </a:p>
          <a:p>
            <a:r>
              <a:rPr lang="es-ES" sz="1800"/>
              <a:t>El profago se puede llevar a través de muchas generaciones de división sin daño aparente a la bacteria.</a:t>
            </a:r>
          </a:p>
          <a:p>
            <a:endParaRPr lang="es-ES" sz="1800"/>
          </a:p>
          <a:p>
            <a:r>
              <a:rPr lang="es-ES" sz="1800"/>
              <a:t>Las bacterias que llevan profagos en su ADN se llaman </a:t>
            </a:r>
            <a:r>
              <a:rPr lang="es-ES" sz="1800" b="1"/>
              <a:t>bacterias lisogénicas</a:t>
            </a:r>
            <a:r>
              <a:rPr lang="es-ES" sz="1800"/>
              <a:t> y el proceso donde el ADN viral se pega al cromosoma de la bacteria se llama </a:t>
            </a:r>
            <a:r>
              <a:rPr lang="es-ES" sz="1800" b="1"/>
              <a:t>ciclo lisogénico</a:t>
            </a:r>
            <a:r>
              <a:rPr lang="es-ES" sz="1800"/>
              <a:t> o </a:t>
            </a:r>
            <a:r>
              <a:rPr lang="es-ES" sz="1800" b="1"/>
              <a:t>lisogenia</a:t>
            </a:r>
          </a:p>
        </p:txBody>
      </p:sp>
      <p:pic>
        <p:nvPicPr>
          <p:cNvPr id="74758" name="Picture 6" descr="lisis-ciclo líti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628775"/>
            <a:ext cx="4968875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73238"/>
            <a:ext cx="8532812" cy="4679950"/>
          </a:xfrm>
        </p:spPr>
        <p:txBody>
          <a:bodyPr/>
          <a:lstStyle/>
          <a:p>
            <a:pPr>
              <a:buClr>
                <a:schemeClr val="hlink"/>
              </a:buClr>
            </a:pPr>
            <a:r>
              <a:rPr lang="es-ES" sz="2400"/>
              <a:t>Más tarde, el profago puede separarse del cromosoma de la bacteria y tornarse virulento.</a:t>
            </a:r>
          </a:p>
          <a:p>
            <a:pPr>
              <a:buClr>
                <a:schemeClr val="hlink"/>
              </a:buClr>
            </a:pPr>
            <a:endParaRPr lang="es-ES" sz="2400"/>
          </a:p>
          <a:p>
            <a:pPr>
              <a:buClr>
                <a:schemeClr val="hlink"/>
              </a:buClr>
            </a:pPr>
            <a:r>
              <a:rPr lang="es-ES" sz="2400"/>
              <a:t>Los virus de las células vegetales y animales llevan a cabo actividades similares a las de los fagos virulentos y fagos templados. Para su replicación  utilizan los materiales y la energía de las células anfitrionas.</a:t>
            </a:r>
          </a:p>
          <a:p>
            <a:pPr>
              <a:buClr>
                <a:schemeClr val="hlink"/>
              </a:buClr>
            </a:pPr>
            <a:endParaRPr lang="es-ES" sz="2400"/>
          </a:p>
          <a:p>
            <a:pPr>
              <a:buClr>
                <a:schemeClr val="hlink"/>
              </a:buClr>
            </a:pPr>
            <a:r>
              <a:rPr lang="es-ES" sz="2400"/>
              <a:t>Cuando un virus animal se pega a la superficie de su célula anfitriona entra completamente, a diferencia de los fagos, donde la cápsida queda fuera.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484313"/>
            <a:ext cx="3887788" cy="5040312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hlink"/>
              </a:buClr>
            </a:pPr>
            <a:r>
              <a:rPr lang="es-ES" sz="1600"/>
              <a:t>Originalmente los virus solo se identificaban como causa de ciertas enfermedades.</a:t>
            </a:r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r>
              <a:rPr lang="es-ES" sz="1600"/>
              <a:t>A pesar que los virus son muy diferentes entre sí, en forma y tamaño, su parte central es un filamento de </a:t>
            </a:r>
            <a:r>
              <a:rPr lang="es-ES" sz="1600" b="1"/>
              <a:t>ácido nucleico</a:t>
            </a:r>
            <a:r>
              <a:rPr lang="es-ES" sz="1600"/>
              <a:t> rodeado de una membrana de proteína llamada </a:t>
            </a:r>
            <a:r>
              <a:rPr lang="es-ES" sz="1600" b="1"/>
              <a:t>cápsido </a:t>
            </a:r>
            <a:r>
              <a:rPr lang="es-ES" sz="1600"/>
              <a:t>o </a:t>
            </a:r>
            <a:r>
              <a:rPr lang="es-ES" sz="1600" b="1"/>
              <a:t>cápsida</a:t>
            </a:r>
            <a:r>
              <a:rPr lang="es-ES" sz="1600"/>
              <a:t>.</a:t>
            </a:r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r>
              <a:rPr lang="es-ES" sz="1600"/>
              <a:t>Juntos el ácido nucleico y el cápsido forma la </a:t>
            </a:r>
            <a:r>
              <a:rPr lang="es-ES" sz="1600" b="1"/>
              <a:t>nucleocápsida</a:t>
            </a:r>
            <a:r>
              <a:rPr lang="es-ES" sz="1600"/>
              <a:t>.</a:t>
            </a:r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r>
              <a:rPr lang="es-ES" sz="1600"/>
              <a:t>Algunos virus que infectan a las células animales tienen la nucleocápsida dentro de una envoltura parecida a una membrana hecha de proteína y de lípido.</a:t>
            </a:r>
          </a:p>
        </p:txBody>
      </p:sp>
      <p:sp>
        <p:nvSpPr>
          <p:cNvPr id="4199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628775"/>
            <a:ext cx="4032250" cy="467995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hlink"/>
              </a:buClr>
            </a:pPr>
            <a:r>
              <a:rPr lang="es-ES" sz="1600"/>
              <a:t>Estas envolturas virales a menudo tienen unas proyecciones que salen de su superficie.</a:t>
            </a:r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lang="es-ES" sz="1600"/>
          </a:p>
          <a:p>
            <a:pPr>
              <a:lnSpc>
                <a:spcPct val="90000"/>
              </a:lnSpc>
              <a:buClr>
                <a:schemeClr val="hlink"/>
              </a:buClr>
            </a:pPr>
            <a:r>
              <a:rPr lang="es-ES" sz="1600"/>
              <a:t>La </a:t>
            </a:r>
            <a:r>
              <a:rPr lang="es-ES" sz="1600" b="1"/>
              <a:t>célula anfitriona</a:t>
            </a:r>
            <a:r>
              <a:rPr lang="es-ES" sz="1600"/>
              <a:t> es aquella en donde vive el virus. Los científicos creen que los virus usan la membrana de las células vivas para formar las proyecciones o espinas.</a:t>
            </a:r>
          </a:p>
        </p:txBody>
      </p:sp>
      <p:pic>
        <p:nvPicPr>
          <p:cNvPr id="41994" name="Picture 10" descr="virus-par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2420938"/>
            <a:ext cx="2519363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9750" y="1600200"/>
            <a:ext cx="8147050" cy="4530725"/>
          </a:xfrm>
        </p:spPr>
        <p:txBody>
          <a:bodyPr/>
          <a:lstStyle/>
          <a:p>
            <a:pPr>
              <a:buClr>
                <a:schemeClr val="hlink"/>
              </a:buClr>
            </a:pPr>
            <a:r>
              <a:rPr lang="es-ES" sz="2000"/>
              <a:t>Cada clase de virus tiene sus propias características.</a:t>
            </a:r>
          </a:p>
          <a:p>
            <a:pPr>
              <a:buClr>
                <a:schemeClr val="hlink"/>
              </a:buClr>
            </a:pPr>
            <a:r>
              <a:rPr lang="es-ES" sz="2000"/>
              <a:t>La càpsida está formada por subunidades de proteínas llamadas capsómeros, dispuestos como bloques en una pared. El arreglo de los capsómeros es diferente en cada virus.</a:t>
            </a:r>
          </a:p>
        </p:txBody>
      </p:sp>
      <p:pic>
        <p:nvPicPr>
          <p:cNvPr id="56330" name="Picture 10" descr="capsóm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213100"/>
            <a:ext cx="6842125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72400" cy="927100"/>
          </a:xfrm>
        </p:spPr>
        <p:txBody>
          <a:bodyPr/>
          <a:lstStyle/>
          <a:p>
            <a:pPr algn="ctr"/>
            <a:r>
              <a:rPr lang="es-ES" sz="4000">
                <a:latin typeface="Arial" charset="0"/>
              </a:rPr>
              <a:t>Clasificación de los virus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675" y="2060575"/>
            <a:ext cx="8569325" cy="4392613"/>
          </a:xfrm>
        </p:spPr>
        <p:txBody>
          <a:bodyPr/>
          <a:lstStyle/>
          <a:p>
            <a:pPr>
              <a:buClr>
                <a:schemeClr val="hlink"/>
              </a:buClr>
            </a:pPr>
            <a:r>
              <a:rPr lang="es-ES" sz="2000"/>
              <a:t>Un virus está formado por ácido nucleico y proteína, el ácido nucleico puede ser ADN o ARN, nunca los dos juntos.  Esta es una característica que lo diferencia a una célula viva que tiene ambos ácidos nucleicos.</a:t>
            </a:r>
          </a:p>
          <a:p>
            <a:pPr>
              <a:buClr>
                <a:schemeClr val="hlink"/>
              </a:buClr>
            </a:pPr>
            <a:endParaRPr lang="es-ES" sz="2000"/>
          </a:p>
          <a:p>
            <a:pPr>
              <a:buClr>
                <a:schemeClr val="hlink"/>
              </a:buClr>
            </a:pPr>
            <a:r>
              <a:rPr lang="es-ES" sz="2000"/>
              <a:t>Los virus se pueden clasificar a partir de las siguientes características:</a:t>
            </a: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2000"/>
              <a:t>Tipo de ácido nucleico que posee: ADN o ARN</a:t>
            </a: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2000"/>
              <a:t>La forma de la cápsida: cilíndricos, helicoidales e isocaédricos</a:t>
            </a: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2000"/>
              <a:t>La presencia o ausencia de la envoltura alrededor de la nucleocápsida.</a:t>
            </a: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2000"/>
              <a:t>Tipo de anfitrión: células vegetales, células animales o bacterias.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8208962" cy="5113337"/>
          </a:xfrm>
        </p:spPr>
        <p:txBody>
          <a:bodyPr/>
          <a:lstStyle/>
          <a:p>
            <a:endParaRPr lang="en-US"/>
          </a:p>
        </p:txBody>
      </p:sp>
      <p:pic>
        <p:nvPicPr>
          <p:cNvPr id="70660" name="Picture 4" descr="cuadro-vir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628775"/>
            <a:ext cx="5545137" cy="4989513"/>
          </a:xfrm>
          <a:prstGeom prst="rect">
            <a:avLst/>
          </a:prstGeom>
          <a:noFill/>
        </p:spPr>
      </p:pic>
      <p:pic>
        <p:nvPicPr>
          <p:cNvPr id="70661" name="Picture 5" descr="virus de la gri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3284538"/>
            <a:ext cx="1079500" cy="1079500"/>
          </a:xfrm>
          <a:prstGeom prst="rect">
            <a:avLst/>
          </a:prstGeom>
          <a:noFill/>
        </p:spPr>
      </p:pic>
      <p:pic>
        <p:nvPicPr>
          <p:cNvPr id="70662" name="Picture 6" descr="virus del polio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1628775"/>
            <a:ext cx="1066800" cy="1081088"/>
          </a:xfrm>
          <a:prstGeom prst="rect">
            <a:avLst/>
          </a:prstGeom>
          <a:noFill/>
        </p:spPr>
      </p:pic>
      <p:pic>
        <p:nvPicPr>
          <p:cNvPr id="70663" name="Picture 7" descr="fago T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5825" y="5013325"/>
            <a:ext cx="1152525" cy="1044575"/>
          </a:xfrm>
          <a:prstGeom prst="rect">
            <a:avLst/>
          </a:prstGeom>
          <a:noFill/>
        </p:spPr>
      </p:pic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7235825" y="2708275"/>
            <a:ext cx="100806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000"/>
              <a:t>Virus del polio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7092950" y="4437063"/>
            <a:ext cx="143986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000"/>
              <a:t>Virus de la influenza</a:t>
            </a: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7235825" y="6092825"/>
            <a:ext cx="10795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000"/>
              <a:t>Fago T4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000">
                <a:latin typeface="Arial" charset="0"/>
              </a:rPr>
              <a:t>Bacteriófagos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557338"/>
            <a:ext cx="3586163" cy="4464050"/>
          </a:xfrm>
        </p:spPr>
        <p:txBody>
          <a:bodyPr/>
          <a:lstStyle/>
          <a:p>
            <a:pPr>
              <a:buClr>
                <a:schemeClr val="hlink"/>
              </a:buClr>
              <a:buFont typeface="Wingdings" pitchFamily="2" charset="2"/>
              <a:buNone/>
            </a:pPr>
            <a:endParaRPr lang="en-US" sz="2000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916113"/>
            <a:ext cx="3871912" cy="3844925"/>
          </a:xfrm>
        </p:spPr>
        <p:txBody>
          <a:bodyPr/>
          <a:lstStyle/>
          <a:p>
            <a:pPr>
              <a:buClr>
                <a:schemeClr val="hlink"/>
              </a:buClr>
            </a:pPr>
            <a:r>
              <a:rPr lang="es-ES" sz="2000"/>
              <a:t>Llamados también fagos, infectan a las bacterias.</a:t>
            </a:r>
          </a:p>
          <a:p>
            <a:pPr>
              <a:buClr>
                <a:schemeClr val="hlink"/>
              </a:buClr>
            </a:pPr>
            <a:endParaRPr lang="es-ES" sz="2000"/>
          </a:p>
          <a:p>
            <a:pPr>
              <a:buClr>
                <a:schemeClr val="hlink"/>
              </a:buClr>
            </a:pPr>
            <a:r>
              <a:rPr lang="es-ES" sz="2000"/>
              <a:t>Este tipo de virus tiene una forma compleja.</a:t>
            </a:r>
          </a:p>
          <a:p>
            <a:pPr>
              <a:buClr>
                <a:schemeClr val="hlink"/>
              </a:buClr>
            </a:pPr>
            <a:endParaRPr lang="es-ES" sz="2000"/>
          </a:p>
          <a:p>
            <a:pPr>
              <a:buClr>
                <a:schemeClr val="hlink"/>
              </a:buClr>
            </a:pPr>
            <a:r>
              <a:rPr lang="es-ES" sz="2000"/>
              <a:t>Se reproducen rápidamente a diferencia de los virus que infectan a las células animales y vegetales</a:t>
            </a:r>
          </a:p>
        </p:txBody>
      </p:sp>
      <p:pic>
        <p:nvPicPr>
          <p:cNvPr id="61445" name="Picture 5" descr="Diagrama fa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989138"/>
            <a:ext cx="4105275" cy="3981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000">
                <a:latin typeface="Arial" charset="0"/>
              </a:rPr>
              <a:t>Replicación viral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4213" y="1600200"/>
            <a:ext cx="8208962" cy="4924425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Clr>
                <a:schemeClr val="hlink"/>
              </a:buClr>
            </a:pPr>
            <a:r>
              <a:rPr lang="es-ES" sz="2000"/>
              <a:t>La replicación viral es la reproducción de los virus.</a:t>
            </a:r>
          </a:p>
          <a:p>
            <a:pPr marL="457200" indent="-457200">
              <a:lnSpc>
                <a:spcPct val="90000"/>
              </a:lnSpc>
              <a:buClr>
                <a:schemeClr val="hlink"/>
              </a:buClr>
            </a:pPr>
            <a:endParaRPr lang="es-ES" sz="2000"/>
          </a:p>
          <a:p>
            <a:pPr marL="457200" indent="-457200">
              <a:lnSpc>
                <a:spcPct val="90000"/>
              </a:lnSpc>
              <a:buClr>
                <a:schemeClr val="hlink"/>
              </a:buClr>
            </a:pPr>
            <a:endParaRPr lang="es-ES" sz="2000"/>
          </a:p>
          <a:p>
            <a:pPr marL="457200" indent="-457200">
              <a:lnSpc>
                <a:spcPct val="90000"/>
              </a:lnSpc>
              <a:buClr>
                <a:schemeClr val="hlink"/>
              </a:buClr>
            </a:pPr>
            <a:r>
              <a:rPr lang="es-ES" sz="2000"/>
              <a:t>Cuando los fagos entran a una bacteria, se replican usando los materiales y la energía de la célula anfitriona, que en la mayoría de las veces produce la muerte de la bacteria.</a:t>
            </a:r>
          </a:p>
          <a:p>
            <a:pPr marL="457200" indent="-457200" algn="ctr">
              <a:lnSpc>
                <a:spcPct val="90000"/>
              </a:lnSpc>
              <a:buClr>
                <a:schemeClr val="hlink"/>
              </a:buClr>
              <a:buFont typeface="Wingdings" pitchFamily="2" charset="2"/>
              <a:buNone/>
            </a:pPr>
            <a:endParaRPr lang="es-ES" sz="2000" b="1"/>
          </a:p>
          <a:p>
            <a:pPr marL="457200" indent="-457200" algn="ctr">
              <a:lnSpc>
                <a:spcPct val="90000"/>
              </a:lnSpc>
              <a:buClr>
                <a:schemeClr val="hlink"/>
              </a:buClr>
              <a:buFont typeface="Wingdings" pitchFamily="2" charset="2"/>
              <a:buNone/>
            </a:pPr>
            <a:r>
              <a:rPr lang="es-ES" sz="2200" b="1"/>
              <a:t>Pasos de la replicación viral:</a:t>
            </a:r>
          </a:p>
          <a:p>
            <a:pPr marL="457200" indent="-457200">
              <a:lnSpc>
                <a:spcPct val="90000"/>
              </a:lnSpc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/>
              <a:t>El fago se adhiere a la superficie de la célula bacteriana en un proceso que se llama </a:t>
            </a:r>
            <a:r>
              <a:rPr lang="es-ES" sz="2000" b="1"/>
              <a:t>adsorción</a:t>
            </a:r>
            <a:r>
              <a:rPr lang="es-ES" sz="2000"/>
              <a:t>. Las moléculas de la cola del virus encajan con las moléculas de la célula anfitriona. Este encaje o ajuste permite que cada virus tenga un anfitrión específico.</a:t>
            </a:r>
          </a:p>
          <a:p>
            <a:pPr marL="457200" indent="-457200">
              <a:lnSpc>
                <a:spcPct val="90000"/>
              </a:lnSpc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/>
              <a:t>En el punto del agarre se producen varias reacciones que hacen un hueco en la pared celular de la bacteria.  La cola del virus se encoje y se inyecta al ácido nucleico dentro de la bacteria.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700213"/>
            <a:ext cx="4176712" cy="4968875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Clr>
                <a:schemeClr val="hlink"/>
              </a:buClr>
              <a:buFont typeface="Wingdings" pitchFamily="2" charset="2"/>
              <a:buAutoNum type="arabicPeriod" startAt="3"/>
            </a:pPr>
            <a:r>
              <a:rPr lang="es-ES" sz="2000"/>
              <a:t>El ácido nucleico del virus toma control, destruyendo o inactivando el ADN de la bacteria. Aprovechando los recursos del anfitrión el ácido nucleico hace copias de si mismo y de sus proteínas.</a:t>
            </a:r>
          </a:p>
          <a:p>
            <a:pPr marL="457200" indent="-457200">
              <a:lnSpc>
                <a:spcPct val="90000"/>
              </a:lnSpc>
              <a:buClr>
                <a:schemeClr val="hlink"/>
              </a:buClr>
              <a:buFont typeface="Wingdings" pitchFamily="2" charset="2"/>
              <a:buAutoNum type="arabicPeriod" startAt="3"/>
            </a:pPr>
            <a:r>
              <a:rPr lang="es-ES" sz="2000"/>
              <a:t>Se arman nuevas partículas virales.</a:t>
            </a:r>
          </a:p>
          <a:p>
            <a:pPr marL="457200" indent="-457200">
              <a:lnSpc>
                <a:spcPct val="90000"/>
              </a:lnSpc>
              <a:buClr>
                <a:schemeClr val="hlink"/>
              </a:buClr>
              <a:buFont typeface="Wingdings" pitchFamily="2" charset="2"/>
              <a:buAutoNum type="arabicPeriod" startAt="3"/>
            </a:pPr>
            <a:r>
              <a:rPr lang="es-ES" sz="2000"/>
              <a:t>Al producirse suficientes virus nuevos, la célula explota y se liberan virus completos que infectan nuevas células anfitrionas.  El rompimiento de la célula se llama </a:t>
            </a:r>
            <a:r>
              <a:rPr lang="es-ES" sz="2000" b="1"/>
              <a:t>lisis </a:t>
            </a:r>
            <a:r>
              <a:rPr lang="es-ES" sz="2000"/>
              <a:t>y todo el proceso se llama </a:t>
            </a:r>
            <a:r>
              <a:rPr lang="es-ES" sz="2000" b="1"/>
              <a:t>ciclo lítico.</a:t>
            </a:r>
          </a:p>
        </p:txBody>
      </p:sp>
      <p:pic>
        <p:nvPicPr>
          <p:cNvPr id="65543" name="Picture 7" descr="replicación viral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19700" y="1628775"/>
            <a:ext cx="3306763" cy="52292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7993063" cy="4176713"/>
          </a:xfrm>
        </p:spPr>
        <p:txBody>
          <a:bodyPr/>
          <a:lstStyle/>
          <a:p>
            <a:pPr>
              <a:buClr>
                <a:schemeClr val="hlink"/>
              </a:buClr>
            </a:pPr>
            <a:r>
              <a:rPr lang="es-ES" sz="2400"/>
              <a:t>Los fagos que causan lisis a sus anfitriones se llaman </a:t>
            </a:r>
            <a:r>
              <a:rPr lang="es-ES" sz="2400" b="1"/>
              <a:t>fagos virulentos</a:t>
            </a:r>
            <a:r>
              <a:rPr lang="es-ES" sz="2400"/>
              <a:t> (muy venenosos).</a:t>
            </a:r>
          </a:p>
          <a:p>
            <a:pPr>
              <a:buClr>
                <a:schemeClr val="hlink"/>
              </a:buClr>
            </a:pPr>
            <a:endParaRPr lang="es-ES" sz="2400"/>
          </a:p>
          <a:p>
            <a:pPr>
              <a:buClr>
                <a:schemeClr val="hlink"/>
              </a:buClr>
            </a:pPr>
            <a:r>
              <a:rPr lang="es-ES" sz="2400"/>
              <a:t>Los virus que permanecen dentro de sus células anfitrionas sin causar lisis se llaman </a:t>
            </a:r>
            <a:r>
              <a:rPr lang="es-ES" sz="2400" b="1"/>
              <a:t>fagos templados</a:t>
            </a:r>
            <a:r>
              <a:rPr lang="es-ES" sz="2400"/>
              <a:t>.</a:t>
            </a:r>
          </a:p>
          <a:p>
            <a:pPr>
              <a:buClr>
                <a:schemeClr val="hlink"/>
              </a:buClr>
            </a:pPr>
            <a:endParaRPr lang="es-ES" sz="2400"/>
          </a:p>
          <a:p>
            <a:pPr>
              <a:buClr>
                <a:schemeClr val="hlink"/>
              </a:buClr>
            </a:pPr>
            <a:r>
              <a:rPr lang="es-ES" sz="2400"/>
              <a:t>En el caso de los fagos templados, el ADN del virus se convierte en parte del ADN del cromosoma (donde se encuentran los genes) del anfitrión.</a:t>
            </a:r>
            <a:endParaRPr lang="es-ES" sz="2400" b="1"/>
          </a:p>
          <a:p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Capa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382</TotalTime>
  <Words>832</Words>
  <Application>Microsoft PowerPoint</Application>
  <PresentationFormat>Presentación en pantalla (4:3)</PresentationFormat>
  <Paragraphs>90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Times New Roman</vt:lpstr>
      <vt:lpstr>Arial</vt:lpstr>
      <vt:lpstr>Wingdings</vt:lpstr>
      <vt:lpstr>Capas</vt:lpstr>
      <vt:lpstr>¿Qué son los virus?</vt:lpstr>
      <vt:lpstr>Diapositiva 2</vt:lpstr>
      <vt:lpstr>Diapositiva 3</vt:lpstr>
      <vt:lpstr>Clasificación de los virus</vt:lpstr>
      <vt:lpstr>Diapositiva 5</vt:lpstr>
      <vt:lpstr>Bacteriófagos</vt:lpstr>
      <vt:lpstr>Replicación viral</vt:lpstr>
      <vt:lpstr>Diapositiva 8</vt:lpstr>
      <vt:lpstr>Diapositiva 9</vt:lpstr>
      <vt:lpstr>Diapositiva 10</vt:lpstr>
      <vt:lpstr>Diapositiva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CÉLULAS.</dc:title>
  <dc:creator>Xavier Cascante</dc:creator>
  <cp:lastModifiedBy>Administrador</cp:lastModifiedBy>
  <cp:revision>63</cp:revision>
  <dcterms:created xsi:type="dcterms:W3CDTF">2006-11-01T14:39:10Z</dcterms:created>
  <dcterms:modified xsi:type="dcterms:W3CDTF">2009-08-03T17:58:03Z</dcterms:modified>
</cp:coreProperties>
</file>