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74" r:id="rId11"/>
    <p:sldId id="282" r:id="rId12"/>
    <p:sldId id="265" r:id="rId13"/>
    <p:sldId id="269" r:id="rId14"/>
    <p:sldId id="275" r:id="rId15"/>
    <p:sldId id="270" r:id="rId16"/>
    <p:sldId id="271" r:id="rId17"/>
    <p:sldId id="272" r:id="rId18"/>
    <p:sldId id="283" r:id="rId19"/>
    <p:sldId id="276" r:id="rId20"/>
    <p:sldId id="277" r:id="rId21"/>
    <p:sldId id="279" r:id="rId22"/>
    <p:sldId id="278" r:id="rId23"/>
    <p:sldId id="280" r:id="rId24"/>
    <p:sldId id="281" r:id="rId25"/>
    <p:sldId id="266" r:id="rId26"/>
    <p:sldId id="284" r:id="rId27"/>
    <p:sldId id="285" r:id="rId28"/>
    <p:sldId id="286" r:id="rId29"/>
    <p:sldId id="287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FF6600"/>
    <a:srgbClr val="663300"/>
    <a:srgbClr val="996600"/>
    <a:srgbClr val="000099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1054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B4D25F95-4BC6-4570-9DB6-A5848AF5DF74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105479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5480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sz="2400">
              <a:latin typeface="Times New Roman" pitchFamily="18" charset="0"/>
            </a:endParaRPr>
          </a:p>
        </p:txBody>
      </p:sp>
      <p:sp>
        <p:nvSpPr>
          <p:cNvPr id="105481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sz="2400">
              <a:latin typeface="Times New Roman" pitchFamily="18" charset="0"/>
            </a:endParaRPr>
          </a:p>
        </p:txBody>
      </p:sp>
      <p:sp>
        <p:nvSpPr>
          <p:cNvPr id="105482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sz="240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4EFC3B-604B-49F5-B3A4-CEF5CC64128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E016B3-DC89-4A6B-8F2F-8369A72020A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ítulo y texto encima de l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524000" y="1905000"/>
            <a:ext cx="70104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1524000" y="4038600"/>
            <a:ext cx="70104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2F01F66F-4AB8-4897-9F3F-C7E646FBF88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ítulo y 2 objetos encima del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1524000" y="1905000"/>
            <a:ext cx="3429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5105400" y="1905000"/>
            <a:ext cx="3429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half" idx="3"/>
          </p:nvPr>
        </p:nvSpPr>
        <p:spPr>
          <a:xfrm>
            <a:off x="1524000" y="4038600"/>
            <a:ext cx="70104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4BDEA9A3-A09B-440C-8B50-E26133BA991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ítulo y objetos encima del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70104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524000" y="4038600"/>
            <a:ext cx="70104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814E39B9-54D7-4181-AF86-806182E9E45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0E0CDE15-71CE-4D3C-AD5E-2BDF98FCAC9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5105400" y="1905000"/>
            <a:ext cx="3429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5105400" y="4038600"/>
            <a:ext cx="3429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84BFB153-52D7-4B0B-821A-5EDFFAB8989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4B12419C-36CE-4EC2-A058-9189210C0C2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0" y="190500"/>
            <a:ext cx="7010400" cy="15271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5105400" y="1905000"/>
            <a:ext cx="3429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5105400" y="4038600"/>
            <a:ext cx="3429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66294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2766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1524000" y="62484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fld id="{DF0C93DC-5B3E-4E9C-9AF5-5412D89C912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3B76A-E40B-4D53-AA4A-03074B09FE0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980286-994F-429F-9846-A700F705ABD2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99D34D-0B12-471C-89F9-7A6700E30F06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032606-9DB9-45D4-9D8D-8DC7D4EEF379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293B0B-37CC-44B2-BA53-9E925E6EDE53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C4C7FF-DCEB-40DF-8E2F-C46032819FF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E5C04D-A831-4052-BEE4-EC15A05928F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D4BC69-8F01-4069-9B5A-189CA854B68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445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endParaRPr lang="es-ES"/>
          </a:p>
        </p:txBody>
      </p:sp>
      <p:sp>
        <p:nvSpPr>
          <p:cNvPr id="10445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s-ES"/>
          </a:p>
        </p:txBody>
      </p:sp>
      <p:sp>
        <p:nvSpPr>
          <p:cNvPr id="1044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29E693C-8C94-44CD-9489-910E0603BD47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104455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4456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sz="2400">
              <a:latin typeface="Times New Roman" pitchFamily="18" charset="0"/>
            </a:endParaRPr>
          </a:p>
        </p:txBody>
      </p:sp>
      <p:sp>
        <p:nvSpPr>
          <p:cNvPr id="104457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sz="2400">
              <a:latin typeface="Times New Roman" pitchFamily="18" charset="0"/>
            </a:endParaRPr>
          </a:p>
        </p:txBody>
      </p:sp>
      <p:sp>
        <p:nvSpPr>
          <p:cNvPr id="104458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s-ES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  <p:sldLayoutId id="2147483744" r:id="rId18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0.gi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7.gi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project.swf" TargetMode="Externa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6.xml"/><Relationship Id="rId4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288" y="1125538"/>
            <a:ext cx="8215312" cy="720725"/>
          </a:xfrm>
          <a:solidFill>
            <a:srgbClr val="FFFF00">
              <a:alpha val="50999"/>
            </a:srgbClr>
          </a:solidFill>
        </p:spPr>
        <p:txBody>
          <a:bodyPr/>
          <a:lstStyle/>
          <a:p>
            <a:pPr algn="ctr"/>
            <a:r>
              <a:rPr lang="es-EC" sz="4400"/>
              <a:t>EL TRANSPORTE CELULAR</a:t>
            </a:r>
            <a:endParaRPr lang="es-ES" sz="4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>
                <a:solidFill>
                  <a:srgbClr val="990033"/>
                </a:solidFill>
              </a:rPr>
              <a:t>AQUAPORINAS</a:t>
            </a:r>
            <a:endParaRPr lang="es-ES">
              <a:solidFill>
                <a:srgbClr val="990033"/>
              </a:solidFill>
            </a:endParaRPr>
          </a:p>
        </p:txBody>
      </p:sp>
      <p:pic>
        <p:nvPicPr>
          <p:cNvPr id="149510" name="Picture 6" descr="5e_sm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24075" y="1557338"/>
            <a:ext cx="5545138" cy="507206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>
                <a:solidFill>
                  <a:srgbClr val="FF6600"/>
                </a:solidFill>
              </a:rPr>
              <a:t>Difusión simple de oxígeno</a:t>
            </a:r>
            <a:endParaRPr lang="es-ES">
              <a:solidFill>
                <a:srgbClr val="FF6600"/>
              </a:solidFill>
            </a:endParaRPr>
          </a:p>
        </p:txBody>
      </p:sp>
      <p:pic>
        <p:nvPicPr>
          <p:cNvPr id="183302" name="Picture 6" descr="passtransanim"/>
          <p:cNvPicPr>
            <a:picLocks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11413" y="2447925"/>
            <a:ext cx="5343525" cy="35734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chemeClr val="tx1"/>
                </a:solidFill>
              </a:rPr>
              <a:t>LA ÓSMOSIS </a:t>
            </a:r>
            <a:r>
              <a:rPr lang="es-ES" sz="3200">
                <a:solidFill>
                  <a:schemeClr val="tx1"/>
                </a:solidFill>
              </a:rPr>
              <a:t>(difusión del agua)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just"/>
            <a:r>
              <a:rPr lang="es-ES" sz="2600">
                <a:solidFill>
                  <a:srgbClr val="663300"/>
                </a:solidFill>
              </a:rPr>
              <a:t>Es el paso del agua por una membrana relativamente permeable, desde una región de mayor concentración a una región de menor concentración.</a:t>
            </a:r>
          </a:p>
        </p:txBody>
      </p:sp>
      <p:pic>
        <p:nvPicPr>
          <p:cNvPr id="128007" name="Picture 7" descr="FG04_04a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82625" y="3860800"/>
            <a:ext cx="3889375" cy="2917825"/>
          </a:xfrm>
        </p:spPr>
      </p:pic>
      <p:pic>
        <p:nvPicPr>
          <p:cNvPr id="128008" name="Picture 8" descr="FG04_04b"/>
          <p:cNvPicPr>
            <a:picLocks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681538" y="3492500"/>
            <a:ext cx="4427537" cy="33210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60350"/>
            <a:ext cx="7010400" cy="1527175"/>
          </a:xfrm>
        </p:spPr>
        <p:txBody>
          <a:bodyPr/>
          <a:lstStyle/>
          <a:p>
            <a:pPr algn="ctr"/>
            <a:r>
              <a:rPr lang="es-ES" sz="3200">
                <a:solidFill>
                  <a:srgbClr val="FF6600"/>
                </a:solidFill>
              </a:rPr>
              <a:t>¿ Cómo podemos comparar la concentración de agua en dos regiones?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2193925"/>
            <a:ext cx="7010400" cy="4114800"/>
          </a:xfrm>
        </p:spPr>
        <p:txBody>
          <a:bodyPr/>
          <a:lstStyle/>
          <a:p>
            <a:r>
              <a:rPr lang="es-ES" sz="2600">
                <a:solidFill>
                  <a:srgbClr val="996600"/>
                </a:solidFill>
              </a:rPr>
              <a:t>La concentración de agua se determina por la cantidad de material disuelto en ella.</a:t>
            </a:r>
          </a:p>
          <a:p>
            <a:r>
              <a:rPr lang="es-ES" sz="2600">
                <a:solidFill>
                  <a:srgbClr val="996600"/>
                </a:solidFill>
              </a:rPr>
              <a:t>La concentración de agua se considera alta si el material disuelto en ella es poco. Ej.:</a:t>
            </a:r>
          </a:p>
          <a:p>
            <a:pPr lvl="1"/>
            <a:r>
              <a:rPr lang="es-ES" sz="2400">
                <a:solidFill>
                  <a:srgbClr val="996600"/>
                </a:solidFill>
              </a:rPr>
              <a:t>Si una solución contiene 1 g de sal en 1000 g de agua, la concentración de agua es alta.</a:t>
            </a:r>
          </a:p>
          <a:p>
            <a:pPr lvl="1"/>
            <a:r>
              <a:rPr lang="es-ES" sz="2400">
                <a:solidFill>
                  <a:srgbClr val="996600"/>
                </a:solidFill>
              </a:rPr>
              <a:t>Si una solución contiene 100 g de sal en 1000 g de agua, la concentración de agua es menor que en la primera solución.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7" name="Rectangle 7"/>
          <p:cNvSpPr>
            <a:spLocks noGrp="1" noChangeArrowheads="1"/>
          </p:cNvSpPr>
          <p:nvPr>
            <p:ph type="title"/>
          </p:nvPr>
        </p:nvSpPr>
        <p:spPr>
          <a:xfrm>
            <a:off x="1524000" y="190500"/>
            <a:ext cx="7010400" cy="1150938"/>
          </a:xfrm>
        </p:spPr>
        <p:txBody>
          <a:bodyPr/>
          <a:lstStyle/>
          <a:p>
            <a:pPr algn="ctr"/>
            <a:r>
              <a:rPr lang="es-ES_tradnl">
                <a:solidFill>
                  <a:srgbClr val="FF3300"/>
                </a:solidFill>
              </a:rPr>
              <a:t>Ósmosis</a:t>
            </a:r>
            <a:endParaRPr lang="es-ES">
              <a:solidFill>
                <a:srgbClr val="FF3300"/>
              </a:solidFill>
            </a:endParaRPr>
          </a:p>
        </p:txBody>
      </p:sp>
      <p:pic>
        <p:nvPicPr>
          <p:cNvPr id="153606" name="Picture 6" descr="osmosis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132138" y="1628775"/>
            <a:ext cx="3840162" cy="50736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>
                <a:solidFill>
                  <a:schemeClr val="tx1"/>
                </a:solidFill>
              </a:rPr>
              <a:t>Solución isotónica</a:t>
            </a:r>
            <a:endParaRPr lang="es-ES">
              <a:solidFill>
                <a:schemeClr val="tx1"/>
              </a:solidFill>
            </a:endParaRPr>
          </a:p>
        </p:txBody>
      </p:sp>
      <p:pic>
        <p:nvPicPr>
          <p:cNvPr id="139268" name="Picture 4" descr="FG04_05a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068763" y="1989138"/>
            <a:ext cx="5472112" cy="4105275"/>
          </a:xfrm>
          <a:noFill/>
          <a:ln/>
        </p:spPr>
      </p:pic>
      <p:sp>
        <p:nvSpPr>
          <p:cNvPr id="139272" name="Rectangle 8"/>
          <p:cNvSpPr>
            <a:spLocks noChangeArrowheads="1"/>
          </p:cNvSpPr>
          <p:nvPr/>
        </p:nvSpPr>
        <p:spPr bwMode="auto">
          <a:xfrm>
            <a:off x="1619250" y="1989138"/>
            <a:ext cx="3429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Char char="¢"/>
            </a:pPr>
            <a:r>
              <a:rPr lang="es-ES_tradnl" sz="2600">
                <a:solidFill>
                  <a:srgbClr val="663300"/>
                </a:solidFill>
              </a:rPr>
              <a:t>La concentración de sustancias dentro de la célula es igual a la concentración de sustancias fuera de la célula.</a:t>
            </a:r>
          </a:p>
          <a:p>
            <a:pPr marL="742950" lvl="1" indent="-28575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l"/>
            </a:pPr>
            <a:r>
              <a:rPr lang="es-ES_tradnl" sz="2400">
                <a:solidFill>
                  <a:srgbClr val="996600"/>
                </a:solidFill>
              </a:rPr>
              <a:t>El plasma sanguíneo es isotónico para los glóbulos rojos.</a:t>
            </a:r>
            <a:endParaRPr lang="es-ES" sz="2400">
              <a:solidFill>
                <a:srgbClr val="99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21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>
                <a:solidFill>
                  <a:schemeClr val="tx1"/>
                </a:solidFill>
              </a:rPr>
              <a:t>Solución hipertónica</a:t>
            </a:r>
            <a:endParaRPr lang="es-ES">
              <a:solidFill>
                <a:schemeClr val="tx1"/>
              </a:solidFill>
            </a:endParaRPr>
          </a:p>
        </p:txBody>
      </p:sp>
      <p:pic>
        <p:nvPicPr>
          <p:cNvPr id="141316" name="Picture 4" descr="FG4_05b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952625"/>
            <a:ext cx="5616575" cy="4213225"/>
          </a:xfrm>
          <a:noFill/>
          <a:ln/>
        </p:spPr>
      </p:pic>
      <p:sp>
        <p:nvSpPr>
          <p:cNvPr id="141322" name="Rectangle 10"/>
          <p:cNvSpPr>
            <a:spLocks noGrp="1" noChangeArrowheads="1"/>
          </p:cNvSpPr>
          <p:nvPr>
            <p:ph type="body" sz="half" idx="2"/>
          </p:nvPr>
        </p:nvSpPr>
        <p:spPr>
          <a:xfrm>
            <a:off x="5105400" y="1905000"/>
            <a:ext cx="3643313" cy="4548188"/>
          </a:xfrm>
        </p:spPr>
        <p:txBody>
          <a:bodyPr/>
          <a:lstStyle/>
          <a:p>
            <a:r>
              <a:rPr lang="es-ES_tradnl" sz="2600">
                <a:solidFill>
                  <a:srgbClr val="663300"/>
                </a:solidFill>
              </a:rPr>
              <a:t>La concentración de sustancias disueltas en el agua que está fuera de la célula es mayor que en el agua que está dentro de la célula.</a:t>
            </a:r>
          </a:p>
          <a:p>
            <a:pPr lvl="1"/>
            <a:r>
              <a:rPr lang="es-ES_tradnl" sz="2400">
                <a:solidFill>
                  <a:srgbClr val="996600"/>
                </a:solidFill>
              </a:rPr>
              <a:t>Una solución de sal es hipertónica para los glóbulos rojos.</a:t>
            </a:r>
            <a:endParaRPr lang="es-ES" sz="2400">
              <a:solidFill>
                <a:srgbClr val="99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>
                <a:solidFill>
                  <a:schemeClr val="hlink"/>
                </a:solidFill>
              </a:rPr>
              <a:t>Solución hipotónica</a:t>
            </a:r>
            <a:endParaRPr lang="es-ES">
              <a:solidFill>
                <a:schemeClr val="hlink"/>
              </a:solidFill>
            </a:endParaRPr>
          </a:p>
        </p:txBody>
      </p:sp>
      <p:pic>
        <p:nvPicPr>
          <p:cNvPr id="143364" name="Picture 4" descr="FG4_05c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140200" y="1916113"/>
            <a:ext cx="5616575" cy="4213225"/>
          </a:xfrm>
          <a:noFill/>
          <a:ln/>
        </p:spPr>
      </p:pic>
      <p:sp>
        <p:nvSpPr>
          <p:cNvPr id="143368" name="Rectangle 8"/>
          <p:cNvSpPr>
            <a:spLocks noChangeArrowheads="1"/>
          </p:cNvSpPr>
          <p:nvPr/>
        </p:nvSpPr>
        <p:spPr bwMode="auto">
          <a:xfrm>
            <a:off x="1430338" y="1916113"/>
            <a:ext cx="3717925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Char char="¢"/>
            </a:pPr>
            <a:r>
              <a:rPr lang="es-ES_tradnl" sz="2600">
                <a:solidFill>
                  <a:srgbClr val="663300"/>
                </a:solidFill>
              </a:rPr>
              <a:t>La concentración de materiales disueltos en el agua fuera de la célula es menor que la concentración en la célula.</a:t>
            </a:r>
          </a:p>
          <a:p>
            <a:pPr marL="742950" lvl="1" indent="-285750">
              <a:spcBef>
                <a:spcPct val="20000"/>
              </a:spcBef>
              <a:buClr>
                <a:schemeClr val="accent1"/>
              </a:buClr>
              <a:buSzPct val="75000"/>
              <a:buFont typeface="Wingdings" pitchFamily="2" charset="2"/>
              <a:buChar char="l"/>
            </a:pPr>
            <a:r>
              <a:rPr lang="es-ES_tradnl" sz="2400">
                <a:solidFill>
                  <a:srgbClr val="996600"/>
                </a:solidFill>
              </a:rPr>
              <a:t>Un glóbulo rojo en agua destilada está en una solución hipotónica.</a:t>
            </a:r>
            <a:endParaRPr lang="es-ES" sz="2400">
              <a:solidFill>
                <a:srgbClr val="99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403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 sz="2500">
                <a:solidFill>
                  <a:srgbClr val="FF6600"/>
                </a:solidFill>
              </a:rPr>
              <a:t>Soluciones isotónicas, hipertónicas e hipotónicas</a:t>
            </a:r>
            <a:endParaRPr lang="es-ES" sz="2500">
              <a:solidFill>
                <a:srgbClr val="FF6600"/>
              </a:solidFill>
            </a:endParaRPr>
          </a:p>
        </p:txBody>
      </p:sp>
      <p:pic>
        <p:nvPicPr>
          <p:cNvPr id="187398" name="Picture 6" descr="isotonicanim"/>
          <p:cNvPicPr>
            <a:picLocks noChangeAspect="1" noChangeArrowheads="1" noCro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628775"/>
            <a:ext cx="2987675" cy="2392363"/>
          </a:xfrm>
          <a:noFill/>
          <a:ln/>
        </p:spPr>
      </p:pic>
      <p:pic>
        <p:nvPicPr>
          <p:cNvPr id="187402" name="Picture 10" descr="hypertonicanim"/>
          <p:cNvPicPr>
            <a:picLocks noChangeAspect="1" noChangeArrowheads="1" noCro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2987675" y="2852738"/>
            <a:ext cx="3097213" cy="2481262"/>
          </a:xfrm>
          <a:noFill/>
          <a:ln/>
        </p:spPr>
      </p:pic>
      <p:pic>
        <p:nvPicPr>
          <p:cNvPr id="187406" name="Picture 14" descr="hypotonicanim"/>
          <p:cNvPicPr>
            <a:picLocks noChangeAspect="1" noChangeArrowheads="1" noCrop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6084888" y="4406900"/>
            <a:ext cx="3059112" cy="245110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>
                <a:solidFill>
                  <a:srgbClr val="FF6600"/>
                </a:solidFill>
              </a:rPr>
              <a:t>Turgencia y Plasmólisis</a:t>
            </a:r>
            <a:endParaRPr lang="es-ES" sz="2400">
              <a:solidFill>
                <a:srgbClr val="FF6600"/>
              </a:solidFill>
            </a:endParaRPr>
          </a:p>
        </p:txBody>
      </p:sp>
      <p:pic>
        <p:nvPicPr>
          <p:cNvPr id="160772" name="Picture 4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-180975" y="2060575"/>
            <a:ext cx="4968875" cy="3979863"/>
          </a:xfrm>
          <a:noFill/>
          <a:ln/>
        </p:spPr>
      </p:pic>
      <p:sp>
        <p:nvSpPr>
          <p:cNvPr id="16077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067175" y="1905000"/>
            <a:ext cx="4752975" cy="4403725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_tradnl" sz="2600">
                <a:solidFill>
                  <a:srgbClr val="663300"/>
                </a:solidFill>
              </a:rPr>
              <a:t>Turgencia es la presión del agua sobre la pared celular.</a:t>
            </a:r>
          </a:p>
          <a:p>
            <a:pPr lvl="1" algn="just">
              <a:lnSpc>
                <a:spcPct val="90000"/>
              </a:lnSpc>
            </a:pPr>
            <a:r>
              <a:rPr lang="es-ES_tradnl" sz="2400">
                <a:solidFill>
                  <a:srgbClr val="996600"/>
                </a:solidFill>
              </a:rPr>
              <a:t>Ayuda a dar firmeza y rigidez a los tallos y a las hojas.</a:t>
            </a:r>
          </a:p>
          <a:p>
            <a:pPr algn="just">
              <a:lnSpc>
                <a:spcPct val="90000"/>
              </a:lnSpc>
            </a:pPr>
            <a:r>
              <a:rPr lang="es-ES_tradnl" sz="2600">
                <a:solidFill>
                  <a:srgbClr val="663300"/>
                </a:solidFill>
              </a:rPr>
              <a:t>Plasmólisis es la contracción del contenido celular como resultado de la pérdida de agua.</a:t>
            </a:r>
          </a:p>
          <a:p>
            <a:pPr lvl="1" algn="just">
              <a:lnSpc>
                <a:spcPct val="90000"/>
              </a:lnSpc>
            </a:pPr>
            <a:r>
              <a:rPr lang="es-ES_tradnl" sz="2400">
                <a:solidFill>
                  <a:srgbClr val="996600"/>
                </a:solidFill>
              </a:rPr>
              <a:t>Los tallos y las hojas se marchitan.</a:t>
            </a:r>
            <a:endParaRPr lang="es-ES" sz="2400">
              <a:solidFill>
                <a:srgbClr val="99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/>
            <a:r>
              <a:rPr lang="es-EC">
                <a:solidFill>
                  <a:schemeClr val="tx1"/>
                </a:solidFill>
              </a:rPr>
              <a:t>LA MEMBRANA CELULAR</a:t>
            </a:r>
            <a:endParaRPr lang="es-ES">
              <a:solidFill>
                <a:schemeClr val="tx1"/>
              </a:solidFill>
            </a:endParaRPr>
          </a:p>
        </p:txBody>
      </p:sp>
      <p:sp>
        <p:nvSpPr>
          <p:cNvPr id="68625" name="Rectangle 17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63700"/>
            <a:ext cx="8229600" cy="19812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_tradnl" sz="2000">
                <a:solidFill>
                  <a:srgbClr val="663300"/>
                </a:solidFill>
              </a:rPr>
              <a:t>Es la estructura que ayuda a controlar el paso de materiales entre la célula y su ambiente.</a:t>
            </a:r>
          </a:p>
          <a:p>
            <a:pPr lvl="1">
              <a:lnSpc>
                <a:spcPct val="80000"/>
              </a:lnSpc>
            </a:pPr>
            <a:r>
              <a:rPr lang="es-ES_tradnl" sz="1800">
                <a:solidFill>
                  <a:srgbClr val="663300"/>
                </a:solidFill>
              </a:rPr>
              <a:t>Impide que algunas sustancias, como las proteínas y los lípidos, entren a la célula.</a:t>
            </a:r>
          </a:p>
          <a:p>
            <a:pPr lvl="1">
              <a:lnSpc>
                <a:spcPct val="80000"/>
              </a:lnSpc>
            </a:pPr>
            <a:r>
              <a:rPr lang="es-ES_tradnl" sz="1800">
                <a:solidFill>
                  <a:srgbClr val="663300"/>
                </a:solidFill>
              </a:rPr>
              <a:t>Permite el paso de azúcares simples, oxígeno, agua y bióxido de carbono.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es-ES_tradnl" sz="2000" b="1">
                <a:solidFill>
                  <a:srgbClr val="FF3300"/>
                </a:solidFill>
              </a:rPr>
              <a:t>La membrana es selectivamente permeable.</a:t>
            </a:r>
            <a:endParaRPr lang="es-ES" sz="2000" b="1">
              <a:solidFill>
                <a:srgbClr val="FF3300"/>
              </a:solidFill>
            </a:endParaRPr>
          </a:p>
        </p:txBody>
      </p:sp>
      <p:pic>
        <p:nvPicPr>
          <p:cNvPr id="68627" name="Picture 19" descr="fluid_mosaic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195513" y="3573463"/>
            <a:ext cx="4968875" cy="3295650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>
                <a:solidFill>
                  <a:schemeClr val="tx1"/>
                </a:solidFill>
              </a:rPr>
              <a:t>Difusión facilitada </a:t>
            </a:r>
            <a:endParaRPr lang="es-ES">
              <a:solidFill>
                <a:schemeClr val="tx1"/>
              </a:solidFill>
            </a:endParaRPr>
          </a:p>
        </p:txBody>
      </p:sp>
      <p:sp>
        <p:nvSpPr>
          <p:cNvPr id="16384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1403350" y="1412875"/>
            <a:ext cx="7561263" cy="2232025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es-ES_tradnl" sz="2000">
                <a:solidFill>
                  <a:srgbClr val="663300"/>
                </a:solidFill>
              </a:rPr>
              <a:t>Es la difusión de materiales a través de la membrana celular con la ayuda de moléculas transportadoras (proteínas).</a:t>
            </a:r>
          </a:p>
          <a:p>
            <a:pPr lvl="1" algn="just">
              <a:lnSpc>
                <a:spcPct val="80000"/>
              </a:lnSpc>
            </a:pPr>
            <a:r>
              <a:rPr lang="es-ES_tradnl" sz="2000">
                <a:solidFill>
                  <a:srgbClr val="996600"/>
                </a:solidFill>
              </a:rPr>
              <a:t>Las moléculas transportadoras permiten que moléculas específicas, que se encuentran en un lado de la membrana, puedan pasar hasta el otro lado.</a:t>
            </a:r>
          </a:p>
          <a:p>
            <a:pPr algn="just">
              <a:lnSpc>
                <a:spcPct val="80000"/>
              </a:lnSpc>
            </a:pPr>
            <a:r>
              <a:rPr lang="es-ES_tradnl" sz="2000">
                <a:solidFill>
                  <a:srgbClr val="663300"/>
                </a:solidFill>
              </a:rPr>
              <a:t>La difusión facilitada comprende el movimiento de sustancias a favor de un gradiente de concentración.</a:t>
            </a:r>
          </a:p>
          <a:p>
            <a:pPr lvl="1" algn="just">
              <a:lnSpc>
                <a:spcPct val="80000"/>
              </a:lnSpc>
            </a:pPr>
            <a:r>
              <a:rPr lang="es-ES_tradnl" sz="2000">
                <a:solidFill>
                  <a:srgbClr val="996600"/>
                </a:solidFill>
              </a:rPr>
              <a:t>Sin embargo, las sustancias se mueven más rápido que en la difusión simple.</a:t>
            </a:r>
            <a:endParaRPr lang="es-ES" sz="2000">
              <a:solidFill>
                <a:srgbClr val="996600"/>
              </a:solidFill>
            </a:endParaRPr>
          </a:p>
        </p:txBody>
      </p:sp>
      <p:pic>
        <p:nvPicPr>
          <p:cNvPr id="163847" name="Picture 7" descr="passivetra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6950" y="3860800"/>
            <a:ext cx="6553200" cy="2933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>
                <a:solidFill>
                  <a:srgbClr val="FF6600"/>
                </a:solidFill>
              </a:rPr>
              <a:t>Difusión facilitada</a:t>
            </a:r>
            <a:endParaRPr lang="es-ES">
              <a:solidFill>
                <a:srgbClr val="FF6600"/>
              </a:solidFill>
            </a:endParaRPr>
          </a:p>
        </p:txBody>
      </p:sp>
      <p:pic>
        <p:nvPicPr>
          <p:cNvPr id="169990" name="Picture 6" descr="facdiffusion1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0688" y="2420938"/>
            <a:ext cx="8183562" cy="3630612"/>
          </a:xfrm>
          <a:noFill/>
          <a:ln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>
                <a:solidFill>
                  <a:schemeClr val="tx1"/>
                </a:solidFill>
              </a:rPr>
              <a:t>EL TRANSPORTE ACTIVO</a:t>
            </a:r>
            <a:endParaRPr lang="es-ES">
              <a:solidFill>
                <a:schemeClr val="tx1"/>
              </a:solidFill>
            </a:endParaRPr>
          </a:p>
        </p:txBody>
      </p:sp>
      <p:sp>
        <p:nvSpPr>
          <p:cNvPr id="1689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03350" y="1628775"/>
            <a:ext cx="7440613" cy="2028825"/>
          </a:xfrm>
        </p:spPr>
        <p:txBody>
          <a:bodyPr/>
          <a:lstStyle/>
          <a:p>
            <a:pPr algn="just"/>
            <a:r>
              <a:rPr lang="es-EC" sz="2000">
                <a:solidFill>
                  <a:srgbClr val="663300"/>
                </a:solidFill>
              </a:rPr>
              <a:t>Es el proceso mediante el cual la célula usa energía para mover átomos, iones y moléculas contra un gradiente de concentración.</a:t>
            </a:r>
          </a:p>
          <a:p>
            <a:pPr lvl="1" algn="just"/>
            <a:r>
              <a:rPr lang="es-EC" sz="2000">
                <a:solidFill>
                  <a:srgbClr val="663300"/>
                </a:solidFill>
              </a:rPr>
              <a:t>Un ser humano en reposo usa de un 30 a un 40 % de su energía para el transporte activo de materiales hacia las células.</a:t>
            </a:r>
          </a:p>
          <a:p>
            <a:endParaRPr lang="es-ES" sz="2000">
              <a:solidFill>
                <a:srgbClr val="663300"/>
              </a:solidFill>
            </a:endParaRPr>
          </a:p>
        </p:txBody>
      </p:sp>
      <p:pic>
        <p:nvPicPr>
          <p:cNvPr id="168968" name="Picture 8" descr="activetrans1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275013" y="3429000"/>
            <a:ext cx="5545137" cy="33305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>
                <a:solidFill>
                  <a:srgbClr val="FF6600"/>
                </a:solidFill>
              </a:rPr>
              <a:t>Transporte activo</a:t>
            </a:r>
            <a:endParaRPr lang="es-ES">
              <a:solidFill>
                <a:srgbClr val="FF6600"/>
              </a:solidFill>
            </a:endParaRPr>
          </a:p>
        </p:txBody>
      </p:sp>
      <p:pic>
        <p:nvPicPr>
          <p:cNvPr id="176139" name="Picture 11" descr="sppump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227763" y="3941763"/>
            <a:ext cx="2916237" cy="2916237"/>
          </a:xfrm>
        </p:spPr>
      </p:pic>
      <p:pic>
        <p:nvPicPr>
          <p:cNvPr id="176141" name="Picture 13" descr="antiportanim"/>
          <p:cNvPicPr>
            <a:picLocks noChangeAspect="1" noChangeArrowheads="1" noCro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628775"/>
            <a:ext cx="2987675" cy="2392363"/>
          </a:xfrm>
          <a:noFill/>
          <a:ln/>
        </p:spPr>
      </p:pic>
      <p:pic>
        <p:nvPicPr>
          <p:cNvPr id="176144" name="Picture 16" descr="symportanim"/>
          <p:cNvPicPr>
            <a:picLocks noChangeAspect="1" noChangeArrowheads="1" noCrop="1"/>
          </p:cNvPicPr>
          <p:nvPr>
            <p:ph sz="quarter" idx="3"/>
          </p:nvPr>
        </p:nvPicPr>
        <p:blipFill>
          <a:blip r:embed="rId4"/>
          <a:srcRect/>
          <a:stretch>
            <a:fillRect/>
          </a:stretch>
        </p:blipFill>
        <p:spPr>
          <a:xfrm>
            <a:off x="2987675" y="3203575"/>
            <a:ext cx="3240088" cy="2595563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>
                <a:solidFill>
                  <a:schemeClr val="hlink"/>
                </a:solidFill>
              </a:rPr>
              <a:t>Transporte activo</a:t>
            </a:r>
            <a:endParaRPr lang="es-ES">
              <a:solidFill>
                <a:schemeClr val="hlink"/>
              </a:solidFill>
            </a:endParaRPr>
          </a:p>
        </p:txBody>
      </p:sp>
      <p:pic>
        <p:nvPicPr>
          <p:cNvPr id="179206" name="Picture 6" descr="ch05c4"/>
          <p:cNvPicPr>
            <a:picLocks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3213" y="1844675"/>
            <a:ext cx="4629150" cy="3992563"/>
          </a:xfrm>
          <a:noFill/>
          <a:ln/>
        </p:spPr>
      </p:pic>
      <p:sp>
        <p:nvSpPr>
          <p:cNvPr id="179209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5105400" y="2051050"/>
            <a:ext cx="3643313" cy="41148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C" sz="2600">
                <a:solidFill>
                  <a:srgbClr val="663300"/>
                </a:solidFill>
              </a:rPr>
              <a:t>La glucosa, los aminoácidos y algunos iones (</a:t>
            </a:r>
            <a:r>
              <a:rPr lang="es-EC" sz="2600">
                <a:solidFill>
                  <a:srgbClr val="FF3300"/>
                </a:solidFill>
              </a:rPr>
              <a:t>raíces</a:t>
            </a:r>
            <a:r>
              <a:rPr lang="es-EC" sz="2600">
                <a:solidFill>
                  <a:srgbClr val="663300"/>
                </a:solidFill>
              </a:rPr>
              <a:t>) se mueven hacia las células por transporte activo.</a:t>
            </a:r>
          </a:p>
          <a:p>
            <a:pPr algn="just">
              <a:lnSpc>
                <a:spcPct val="90000"/>
              </a:lnSpc>
            </a:pPr>
            <a:r>
              <a:rPr lang="es-EC" sz="2600">
                <a:solidFill>
                  <a:srgbClr val="663300"/>
                </a:solidFill>
              </a:rPr>
              <a:t>Algunas sustancias de desecho salen de algunas células e esta forma.</a:t>
            </a:r>
            <a:endParaRPr lang="es-ES" sz="2600">
              <a:solidFill>
                <a:srgbClr val="66330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124" name="Object 4"/>
          <p:cNvGraphicFramePr>
            <a:graphicFrameLocks noChangeAspect="1"/>
          </p:cNvGraphicFramePr>
          <p:nvPr/>
        </p:nvGraphicFramePr>
        <p:xfrm>
          <a:off x="1592263" y="974725"/>
          <a:ext cx="7083425" cy="4830763"/>
        </p:xfrm>
        <a:graphic>
          <a:graphicData uri="http://schemas.openxmlformats.org/presentationml/2006/ole">
            <p:oleObj spid="_x0000_s133124" name="Fotografía de Photo Editor" r:id="rId3" imgW="9523810" imgH="6496957" progId="MSPhotoEd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>
                <a:solidFill>
                  <a:schemeClr val="hlink"/>
                </a:solidFill>
              </a:rPr>
              <a:t>LA ENDOCITOSIS Y LA EXOCITOSIS</a:t>
            </a:r>
            <a:endParaRPr lang="es-ES">
              <a:solidFill>
                <a:schemeClr val="hlink"/>
              </a:solidFill>
            </a:endParaRPr>
          </a:p>
        </p:txBody>
      </p:sp>
      <p:sp>
        <p:nvSpPr>
          <p:cNvPr id="19251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684213" y="1989138"/>
            <a:ext cx="3816350" cy="46196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C" sz="2600">
                <a:solidFill>
                  <a:srgbClr val="663300"/>
                </a:solidFill>
              </a:rPr>
              <a:t>La endocitosis es el proceso mediante el cual las células obtienen materiales grandes que no pueden pasar a través de la membrana celular. Hay 2 tipos:</a:t>
            </a:r>
          </a:p>
          <a:p>
            <a:pPr lvl="1">
              <a:lnSpc>
                <a:spcPct val="90000"/>
              </a:lnSpc>
            </a:pPr>
            <a:r>
              <a:rPr lang="es-EC" sz="2400">
                <a:solidFill>
                  <a:srgbClr val="996600"/>
                </a:solidFill>
              </a:rPr>
              <a:t>Pinocitosis</a:t>
            </a:r>
          </a:p>
          <a:p>
            <a:pPr lvl="1">
              <a:lnSpc>
                <a:spcPct val="90000"/>
              </a:lnSpc>
            </a:pPr>
            <a:r>
              <a:rPr lang="es-EC" sz="2400">
                <a:solidFill>
                  <a:srgbClr val="996600"/>
                </a:solidFill>
              </a:rPr>
              <a:t>Fagocitosis</a:t>
            </a:r>
            <a:endParaRPr lang="es-ES" sz="2400">
              <a:solidFill>
                <a:srgbClr val="996600"/>
              </a:solidFill>
            </a:endParaRPr>
          </a:p>
        </p:txBody>
      </p:sp>
      <p:pic>
        <p:nvPicPr>
          <p:cNvPr id="192519" name="Picture 7" descr="endocitosi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3" y="1773238"/>
            <a:ext cx="4505325" cy="4895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>
                <a:solidFill>
                  <a:srgbClr val="FF6600"/>
                </a:solidFill>
              </a:rPr>
              <a:t>Pinocitosis</a:t>
            </a:r>
            <a:endParaRPr lang="es-ES">
              <a:solidFill>
                <a:srgbClr val="FF6600"/>
              </a:solidFill>
            </a:endParaRPr>
          </a:p>
        </p:txBody>
      </p:sp>
      <p:sp>
        <p:nvSpPr>
          <p:cNvPr id="194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1905000"/>
            <a:ext cx="7010400" cy="8763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C" sz="2600">
                <a:solidFill>
                  <a:srgbClr val="996600"/>
                </a:solidFill>
              </a:rPr>
              <a:t>La célula adquiere partículas pequeñas o gotas de líquidos.</a:t>
            </a:r>
          </a:p>
          <a:p>
            <a:pPr algn="just">
              <a:lnSpc>
                <a:spcPct val="90000"/>
              </a:lnSpc>
            </a:pPr>
            <a:endParaRPr lang="es-ES" sz="2600">
              <a:solidFill>
                <a:srgbClr val="996600"/>
              </a:solidFill>
            </a:endParaRPr>
          </a:p>
        </p:txBody>
      </p:sp>
      <p:pic>
        <p:nvPicPr>
          <p:cNvPr id="194568" name="Picture 8" descr="pinocyt"/>
          <p:cNvPicPr>
            <a:picLocks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203575" y="2789238"/>
            <a:ext cx="3889375" cy="3879850"/>
          </a:xfrm>
          <a:noFill/>
          <a:ln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>
                <a:solidFill>
                  <a:srgbClr val="FF6600"/>
                </a:solidFill>
              </a:rPr>
              <a:t>Fagocitosis</a:t>
            </a:r>
            <a:endParaRPr lang="es-ES">
              <a:solidFill>
                <a:srgbClr val="FF6600"/>
              </a:solidFill>
            </a:endParaRPr>
          </a:p>
        </p:txBody>
      </p:sp>
      <p:sp>
        <p:nvSpPr>
          <p:cNvPr id="199687" name="Rectangle 7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1773238"/>
            <a:ext cx="7010400" cy="1379537"/>
          </a:xfrm>
        </p:spPr>
        <p:txBody>
          <a:bodyPr/>
          <a:lstStyle/>
          <a:p>
            <a:pPr algn="just"/>
            <a:r>
              <a:rPr lang="es-EC" sz="2600">
                <a:solidFill>
                  <a:srgbClr val="663300"/>
                </a:solidFill>
              </a:rPr>
              <a:t>Los materiales sólidos grandes entran a la célula. </a:t>
            </a:r>
          </a:p>
          <a:p>
            <a:pPr lvl="1" algn="just"/>
            <a:r>
              <a:rPr lang="es-EC" sz="2400">
                <a:solidFill>
                  <a:srgbClr val="996600"/>
                </a:solidFill>
              </a:rPr>
              <a:t>Ocurre en amebas, glóbulos blancos, etc.</a:t>
            </a:r>
            <a:endParaRPr lang="es-ES" sz="2400">
              <a:solidFill>
                <a:srgbClr val="996600"/>
              </a:solidFill>
            </a:endParaRPr>
          </a:p>
        </p:txBody>
      </p:sp>
      <p:pic>
        <p:nvPicPr>
          <p:cNvPr id="199685" name="Picture 5" descr="phagocyt"/>
          <p:cNvPicPr>
            <a:picLocks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348038" y="3260725"/>
            <a:ext cx="3416300" cy="3408363"/>
          </a:xfrm>
          <a:noFill/>
          <a:ln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C">
                <a:solidFill>
                  <a:schemeClr val="tx1"/>
                </a:solidFill>
              </a:rPr>
              <a:t>EXOCITOSIS</a:t>
            </a:r>
            <a:endParaRPr lang="es-ES">
              <a:solidFill>
                <a:schemeClr val="tx1"/>
              </a:solidFill>
            </a:endParaRP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s-EC" sz="2600">
                <a:solidFill>
                  <a:srgbClr val="663300"/>
                </a:solidFill>
              </a:rPr>
              <a:t>Es la salida de moléculas grandes, o de grupos de moléculas, del interior de la célula.</a:t>
            </a:r>
          </a:p>
          <a:p>
            <a:pPr lvl="1"/>
            <a:r>
              <a:rPr lang="es-EC" sz="2400">
                <a:solidFill>
                  <a:srgbClr val="996600"/>
                </a:solidFill>
              </a:rPr>
              <a:t>Pueden ser desechos o secreciones útiles llevadas a la membrana celular por el aparato de Golgi.</a:t>
            </a:r>
            <a:endParaRPr lang="es-ES" sz="2400">
              <a:solidFill>
                <a:srgbClr val="996600"/>
              </a:solidFill>
            </a:endParaRPr>
          </a:p>
        </p:txBody>
      </p:sp>
      <p:pic>
        <p:nvPicPr>
          <p:cNvPr id="202757" name="Picture 5" descr="exocyt"/>
          <p:cNvPicPr>
            <a:picLocks noChangeAspect="1" noChangeArrowheads="1" noCro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48263" y="2420938"/>
            <a:ext cx="3705225" cy="3705225"/>
          </a:xfrm>
          <a:noFill/>
          <a:ln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0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C">
                <a:solidFill>
                  <a:schemeClr val="tx1"/>
                </a:solidFill>
              </a:rPr>
              <a:t>La membrana celular</a:t>
            </a:r>
            <a:endParaRPr lang="es-ES">
              <a:solidFill>
                <a:schemeClr val="tx1"/>
              </a:solidFill>
            </a:endParaRP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1524000" y="4797425"/>
            <a:ext cx="7010400" cy="19812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_tradnl" sz="2000">
                <a:solidFill>
                  <a:srgbClr val="663300"/>
                </a:solidFill>
              </a:rPr>
              <a:t>El grueso de la membrana es de 7.5 a 10 nanómetros (nm).</a:t>
            </a:r>
          </a:p>
          <a:p>
            <a:pPr algn="just">
              <a:lnSpc>
                <a:spcPct val="90000"/>
              </a:lnSpc>
            </a:pPr>
            <a:r>
              <a:rPr lang="es-ES_tradnl" sz="2000">
                <a:solidFill>
                  <a:srgbClr val="663300"/>
                </a:solidFill>
              </a:rPr>
              <a:t>La membrana se compone, casi completamente, de moléculas de </a:t>
            </a:r>
            <a:r>
              <a:rPr lang="es-ES_tradnl" sz="2000">
                <a:solidFill>
                  <a:srgbClr val="FF3300"/>
                </a:solidFill>
              </a:rPr>
              <a:t>proteínas y lípidos</a:t>
            </a:r>
            <a:r>
              <a:rPr lang="es-ES_tradnl" sz="2000">
                <a:solidFill>
                  <a:srgbClr val="663300"/>
                </a:solidFill>
              </a:rPr>
              <a:t>.</a:t>
            </a:r>
          </a:p>
          <a:p>
            <a:pPr lvl="1" algn="just">
              <a:lnSpc>
                <a:spcPct val="90000"/>
              </a:lnSpc>
            </a:pPr>
            <a:r>
              <a:rPr lang="es-ES_tradnl" sz="1800">
                <a:solidFill>
                  <a:srgbClr val="663300"/>
                </a:solidFill>
              </a:rPr>
              <a:t>Las moléculas de lípidos están dispuestas en dos capas.</a:t>
            </a:r>
          </a:p>
          <a:p>
            <a:pPr lvl="1" algn="just">
              <a:lnSpc>
                <a:spcPct val="90000"/>
              </a:lnSpc>
            </a:pPr>
            <a:r>
              <a:rPr lang="es-ES_tradnl" sz="1800">
                <a:solidFill>
                  <a:srgbClr val="663300"/>
                </a:solidFill>
              </a:rPr>
              <a:t>Entre las capas de lípidos hay varias proteínas.</a:t>
            </a:r>
            <a:endParaRPr lang="es-ES" sz="1800">
              <a:solidFill>
                <a:srgbClr val="663300"/>
              </a:solidFill>
            </a:endParaRPr>
          </a:p>
        </p:txBody>
      </p:sp>
      <p:pic>
        <p:nvPicPr>
          <p:cNvPr id="106504" name="Picture 8" descr="f1-1-2-b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195513" y="1509713"/>
            <a:ext cx="5688012" cy="328771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">
                <a:solidFill>
                  <a:schemeClr val="tx1"/>
                </a:solidFill>
              </a:rPr>
              <a:t>EL TRANSPORTE CELULAR</a:t>
            </a:r>
          </a:p>
        </p:txBody>
      </p:sp>
      <p:pic>
        <p:nvPicPr>
          <p:cNvPr id="111623" name="Picture 7" descr="cell transpor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35375" y="3590925"/>
            <a:ext cx="3527425" cy="2646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chemeClr val="tx1"/>
                </a:solidFill>
              </a:rPr>
              <a:t>El transporte celular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1905000"/>
            <a:ext cx="7010400" cy="4476750"/>
          </a:xfrm>
        </p:spPr>
        <p:txBody>
          <a:bodyPr/>
          <a:lstStyle/>
          <a:p>
            <a:r>
              <a:rPr lang="es-ES" sz="2600">
                <a:solidFill>
                  <a:srgbClr val="663300"/>
                </a:solidFill>
              </a:rPr>
              <a:t>Es el mecanismo mediante el cual entran a la célula los materiales que se necesitan mientras salen los materiales de desecho y las secreciones celulares. Puede ser:</a:t>
            </a:r>
          </a:p>
          <a:p>
            <a:pPr lvl="1"/>
            <a:r>
              <a:rPr lang="es-ES" sz="2400" b="1">
                <a:solidFill>
                  <a:srgbClr val="FF3300"/>
                </a:solidFill>
              </a:rPr>
              <a:t>Transporte activo</a:t>
            </a:r>
            <a:r>
              <a:rPr lang="es-ES" sz="2400">
                <a:solidFill>
                  <a:srgbClr val="663300"/>
                </a:solidFill>
              </a:rPr>
              <a:t>: es el movimiento de materiales a través de la membrana, usando energía.</a:t>
            </a:r>
          </a:p>
          <a:p>
            <a:pPr lvl="1"/>
            <a:r>
              <a:rPr lang="es-ES" sz="2400" b="1">
                <a:solidFill>
                  <a:srgbClr val="FF3300"/>
                </a:solidFill>
              </a:rPr>
              <a:t>Transporte pasivo</a:t>
            </a:r>
            <a:r>
              <a:rPr lang="es-ES" sz="2400">
                <a:solidFill>
                  <a:srgbClr val="663300"/>
                </a:solidFill>
              </a:rPr>
              <a:t>: es el movimiento de sustancias a través de la membrana celular que no requiere energía celular.</a:t>
            </a:r>
          </a:p>
          <a:p>
            <a:endParaRPr lang="es-ES" sz="260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7" name="Rectangle 5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es-ES" sz="2000">
                <a:solidFill>
                  <a:srgbClr val="663300"/>
                </a:solidFill>
              </a:rPr>
              <a:t>El transporte pasivo depende de la </a:t>
            </a:r>
            <a:r>
              <a:rPr lang="es-ES" sz="2000">
                <a:solidFill>
                  <a:srgbClr val="FF3300"/>
                </a:solidFill>
              </a:rPr>
              <a:t>energía cinética</a:t>
            </a:r>
            <a:r>
              <a:rPr lang="es-ES" sz="2000">
                <a:solidFill>
                  <a:srgbClr val="663300"/>
                </a:solidFill>
              </a:rPr>
              <a:t> de las partículas de la materia. </a:t>
            </a:r>
          </a:p>
          <a:p>
            <a:pPr algn="just">
              <a:lnSpc>
                <a:spcPct val="80000"/>
              </a:lnSpc>
            </a:pPr>
            <a:r>
              <a:rPr lang="es-ES" sz="2000">
                <a:solidFill>
                  <a:srgbClr val="663300"/>
                </a:solidFill>
              </a:rPr>
              <a:t>Los átomos, los iones y las moléculas de todas las sustancias están en continuo movimiento.</a:t>
            </a:r>
          </a:p>
          <a:p>
            <a:pPr algn="just">
              <a:lnSpc>
                <a:spcPct val="80000"/>
              </a:lnSpc>
            </a:pPr>
            <a:r>
              <a:rPr lang="es-ES" sz="2000">
                <a:solidFill>
                  <a:srgbClr val="663300"/>
                </a:solidFill>
              </a:rPr>
              <a:t>En los sólidos, las partículas vibran en un solo sitio.</a:t>
            </a:r>
          </a:p>
          <a:p>
            <a:pPr algn="just">
              <a:lnSpc>
                <a:spcPct val="80000"/>
              </a:lnSpc>
            </a:pPr>
            <a:r>
              <a:rPr lang="es-ES" sz="2000">
                <a:solidFill>
                  <a:srgbClr val="663300"/>
                </a:solidFill>
              </a:rPr>
              <a:t>Las partículas de los líquidos y los gases se mueven de un sitio a otro al azar. Van en línea recta hasta que chocan con otras partículas y cambian de dirección.</a:t>
            </a:r>
          </a:p>
        </p:txBody>
      </p:sp>
      <p:sp>
        <p:nvSpPr>
          <p:cNvPr id="115722" name="Rectangle 10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>
                <a:solidFill>
                  <a:schemeClr val="tx1"/>
                </a:solidFill>
              </a:rPr>
              <a:t>El transporte celular pasivo</a:t>
            </a:r>
          </a:p>
        </p:txBody>
      </p:sp>
      <p:sp>
        <p:nvSpPr>
          <p:cNvPr id="115724" name="Text Box 12"/>
          <p:cNvSpPr txBox="1">
            <a:spLocks noChangeArrowheads="1"/>
          </p:cNvSpPr>
          <p:nvPr/>
        </p:nvSpPr>
        <p:spPr bwMode="auto">
          <a:xfrm>
            <a:off x="7667625" y="2924175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>
                <a:hlinkClick r:id="rId2" action="ppaction://hlinkfile"/>
              </a:rPr>
              <a:t>VER</a:t>
            </a:r>
            <a:endParaRPr lang="es-ES" b="1"/>
          </a:p>
        </p:txBody>
      </p:sp>
      <p:pic>
        <p:nvPicPr>
          <p:cNvPr id="115727" name="Picture 15" descr="inkdiffus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98725" y="1576388"/>
            <a:ext cx="4594225" cy="2428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chemeClr val="tx1"/>
                </a:solidFill>
              </a:rPr>
              <a:t>LA DIFUSIÓN</a:t>
            </a:r>
          </a:p>
        </p:txBody>
      </p:sp>
      <p:pic>
        <p:nvPicPr>
          <p:cNvPr id="121863" name="Picture 7" descr="FG04_0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051050" y="2816225"/>
            <a:ext cx="5905500" cy="4429125"/>
          </a:xfrm>
          <a:ln/>
        </p:spPr>
      </p:pic>
      <p:sp>
        <p:nvSpPr>
          <p:cNvPr id="121865" name="Rectangle 9"/>
          <p:cNvSpPr>
            <a:spLocks noGrp="1" noChangeArrowheads="1"/>
          </p:cNvSpPr>
          <p:nvPr>
            <p:ph type="body" sz="half" idx="1"/>
          </p:nvPr>
        </p:nvSpPr>
        <p:spPr>
          <a:xfrm>
            <a:off x="1476375" y="1747838"/>
            <a:ext cx="7010400" cy="2401887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000">
                <a:solidFill>
                  <a:srgbClr val="663300"/>
                </a:solidFill>
              </a:rPr>
              <a:t>Es el movimiento de átomos, moléculas o iones de una región de mayor concentración a una región de menor concentración.</a:t>
            </a:r>
          </a:p>
          <a:p>
            <a:pPr>
              <a:lnSpc>
                <a:spcPct val="80000"/>
              </a:lnSpc>
            </a:pPr>
            <a:r>
              <a:rPr lang="es-ES" sz="2000">
                <a:solidFill>
                  <a:srgbClr val="663300"/>
                </a:solidFill>
              </a:rPr>
              <a:t>La difusión continúa hasta que las moléculas de azúcar estén distribuidas uniformemente en el agua. </a:t>
            </a:r>
          </a:p>
          <a:p>
            <a:pPr>
              <a:lnSpc>
                <a:spcPct val="80000"/>
              </a:lnSpc>
            </a:pPr>
            <a:r>
              <a:rPr lang="es-ES" sz="2000">
                <a:solidFill>
                  <a:srgbClr val="663300"/>
                </a:solidFill>
              </a:rPr>
              <a:t>Una vez ocurra esto, la concentración no cambiará. Las moléculas se seguirán moviendo, pero la concentración se mantendrá constante (</a:t>
            </a:r>
            <a:r>
              <a:rPr lang="es-ES" sz="2000" b="1">
                <a:solidFill>
                  <a:srgbClr val="FF3300"/>
                </a:solidFill>
              </a:rPr>
              <a:t>equilibrio dinámico</a:t>
            </a:r>
            <a:r>
              <a:rPr lang="es-ES" sz="2000">
                <a:solidFill>
                  <a:srgbClr val="663300"/>
                </a:solidFill>
              </a:rPr>
              <a:t>).</a:t>
            </a:r>
          </a:p>
          <a:p>
            <a:pPr algn="just">
              <a:lnSpc>
                <a:spcPct val="80000"/>
              </a:lnSpc>
            </a:pPr>
            <a:endParaRPr lang="es-ES" sz="200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>
                <a:solidFill>
                  <a:schemeClr val="tx1"/>
                </a:solidFill>
              </a:rPr>
              <a:t>La difusión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403350" y="1628775"/>
            <a:ext cx="3429000" cy="3816350"/>
          </a:xfrm>
        </p:spPr>
        <p:txBody>
          <a:bodyPr/>
          <a:lstStyle/>
          <a:p>
            <a:pPr algn="just"/>
            <a:r>
              <a:rPr lang="es-ES" sz="2200">
                <a:solidFill>
                  <a:srgbClr val="663300"/>
                </a:solidFill>
              </a:rPr>
              <a:t>Un </a:t>
            </a:r>
            <a:r>
              <a:rPr lang="es-ES" sz="2200" b="1">
                <a:solidFill>
                  <a:srgbClr val="FF3300"/>
                </a:solidFill>
              </a:rPr>
              <a:t>gradiente de concentración</a:t>
            </a:r>
            <a:r>
              <a:rPr lang="es-ES" sz="2200">
                <a:solidFill>
                  <a:srgbClr val="663300"/>
                </a:solidFill>
              </a:rPr>
              <a:t> es una medida de la diferencia en la concentración de una sustancia en dos regiones.</a:t>
            </a:r>
          </a:p>
          <a:p>
            <a:pPr algn="just"/>
            <a:r>
              <a:rPr lang="es-ES" sz="2200">
                <a:solidFill>
                  <a:srgbClr val="663300"/>
                </a:solidFill>
              </a:rPr>
              <a:t>La </a:t>
            </a:r>
            <a:r>
              <a:rPr lang="es-ES" sz="2200" b="1">
                <a:solidFill>
                  <a:srgbClr val="FF3300"/>
                </a:solidFill>
              </a:rPr>
              <a:t>velocidad de difusión</a:t>
            </a:r>
            <a:r>
              <a:rPr lang="es-ES" sz="2200">
                <a:solidFill>
                  <a:srgbClr val="663300"/>
                </a:solidFill>
              </a:rPr>
              <a:t> va a depender del tamaño del gradiente de concentración.</a:t>
            </a:r>
            <a:endParaRPr lang="es-ES" sz="2200">
              <a:solidFill>
                <a:srgbClr val="FF6600"/>
              </a:solidFill>
            </a:endParaRPr>
          </a:p>
        </p:txBody>
      </p:sp>
      <p:sp>
        <p:nvSpPr>
          <p:cNvPr id="120838" name="Line 6"/>
          <p:cNvSpPr>
            <a:spLocks noChangeShapeType="1"/>
          </p:cNvSpPr>
          <p:nvPr/>
        </p:nvSpPr>
        <p:spPr bwMode="auto">
          <a:xfrm>
            <a:off x="4356100" y="5876925"/>
            <a:ext cx="12239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120840" name="Picture 8" descr="osmosissolutes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03800" y="2492375"/>
            <a:ext cx="4038600" cy="2028825"/>
          </a:xfrm>
          <a:noFill/>
          <a:ln/>
        </p:spPr>
      </p:pic>
      <p:sp>
        <p:nvSpPr>
          <p:cNvPr id="120842" name="Rectangle 10"/>
          <p:cNvSpPr>
            <a:spLocks noChangeArrowheads="1"/>
          </p:cNvSpPr>
          <p:nvPr/>
        </p:nvSpPr>
        <p:spPr bwMode="auto">
          <a:xfrm>
            <a:off x="2195513" y="5589588"/>
            <a:ext cx="5905500" cy="650875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>
                <a:solidFill>
                  <a:srgbClr val="FF6600"/>
                </a:solidFill>
              </a:rPr>
              <a:t>Mayor gradiente		      	  Mayor velocidad</a:t>
            </a:r>
          </a:p>
          <a:p>
            <a:r>
              <a:rPr lang="es-ES">
                <a:solidFill>
                  <a:srgbClr val="FF6600"/>
                </a:solidFill>
              </a:rPr>
              <a:t>de concentración		          	       de difusión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>
                <a:solidFill>
                  <a:schemeClr val="tx1"/>
                </a:solidFill>
              </a:rPr>
              <a:t>La difusión simple</a:t>
            </a:r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0" y="1628775"/>
            <a:ext cx="3429000" cy="2447925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" sz="2600">
                <a:solidFill>
                  <a:srgbClr val="663300"/>
                </a:solidFill>
              </a:rPr>
              <a:t>Sustancias como el </a:t>
            </a:r>
            <a:r>
              <a:rPr lang="es-ES" sz="2600">
                <a:solidFill>
                  <a:srgbClr val="FF3300"/>
                </a:solidFill>
              </a:rPr>
              <a:t>O</a:t>
            </a:r>
            <a:r>
              <a:rPr lang="es-ES" sz="2600" baseline="-25000">
                <a:solidFill>
                  <a:srgbClr val="FF3300"/>
                </a:solidFill>
              </a:rPr>
              <a:t>2</a:t>
            </a:r>
            <a:r>
              <a:rPr lang="es-ES" sz="2600">
                <a:solidFill>
                  <a:srgbClr val="663300"/>
                </a:solidFill>
              </a:rPr>
              <a:t> y el </a:t>
            </a:r>
            <a:r>
              <a:rPr lang="es-ES" sz="2600">
                <a:solidFill>
                  <a:srgbClr val="FF3300"/>
                </a:solidFill>
              </a:rPr>
              <a:t>CO</a:t>
            </a:r>
            <a:r>
              <a:rPr lang="es-ES" sz="2600" baseline="-25000">
                <a:solidFill>
                  <a:srgbClr val="FF3300"/>
                </a:solidFill>
              </a:rPr>
              <a:t>2</a:t>
            </a:r>
            <a:r>
              <a:rPr lang="es-ES" sz="2600">
                <a:solidFill>
                  <a:srgbClr val="663300"/>
                </a:solidFill>
              </a:rPr>
              <a:t>, pasan a través de los poros de la membrana celular por difusión simple.</a:t>
            </a:r>
          </a:p>
        </p:txBody>
      </p:sp>
      <p:pic>
        <p:nvPicPr>
          <p:cNvPr id="124933" name="Picture 5" descr="FG04_03a"/>
          <p:cNvPicPr>
            <a:picLocks noChangeAspect="1" noChangeArrowheads="1"/>
          </p:cNvPicPr>
          <p:nvPr>
            <p:ph sz="quarter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1570038" y="4005263"/>
            <a:ext cx="3649662" cy="2736850"/>
          </a:xfrm>
          <a:noFill/>
          <a:ln/>
        </p:spPr>
      </p:pic>
      <p:pic>
        <p:nvPicPr>
          <p:cNvPr id="124936" name="Picture 8" descr="crossingmem"/>
          <p:cNvPicPr>
            <a:picLocks noChangeAspect="1" noChangeArrowheads="1"/>
          </p:cNvPicPr>
          <p:nvPr>
            <p:ph sz="quarter" idx="3"/>
          </p:nvPr>
        </p:nvPicPr>
        <p:blipFill>
          <a:blip r:embed="rId3"/>
          <a:srcRect/>
          <a:stretch>
            <a:fillRect/>
          </a:stretch>
        </p:blipFill>
        <p:spPr>
          <a:xfrm>
            <a:off x="5508625" y="1844675"/>
            <a:ext cx="3286125" cy="4103688"/>
          </a:xfrm>
          <a:noFill/>
          <a:ln/>
        </p:spPr>
      </p:pic>
      <p:sp>
        <p:nvSpPr>
          <p:cNvPr id="124938" name="Text Box 10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6443663" y="6237288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Aquaporinas</a:t>
            </a:r>
            <a:endParaRPr lang="es-ES" b="1">
              <a:solidFill>
                <a:srgbClr val="990033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o">
  <a:themeElements>
    <a:clrScheme name="Eco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Ec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co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o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o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344</TotalTime>
  <Words>960</Words>
  <Application>Microsoft PowerPoint</Application>
  <PresentationFormat>Presentación en pantalla (4:3)</PresentationFormat>
  <Paragraphs>84</Paragraphs>
  <Slides>29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4" baseType="lpstr">
      <vt:lpstr>Times New Roman</vt:lpstr>
      <vt:lpstr>Arial</vt:lpstr>
      <vt:lpstr>Wingdings</vt:lpstr>
      <vt:lpstr>Eco</vt:lpstr>
      <vt:lpstr>Fotografía de Microsoft Photo Editor 3.0</vt:lpstr>
      <vt:lpstr>EL TRANSPORTE CELULAR</vt:lpstr>
      <vt:lpstr>LA MEMBRANA CELULAR</vt:lpstr>
      <vt:lpstr>La membrana celular</vt:lpstr>
      <vt:lpstr>EL TRANSPORTE CELULAR</vt:lpstr>
      <vt:lpstr>El transporte celular</vt:lpstr>
      <vt:lpstr>El transporte celular pasivo</vt:lpstr>
      <vt:lpstr>LA DIFUSIÓN</vt:lpstr>
      <vt:lpstr>La difusión</vt:lpstr>
      <vt:lpstr>La difusión simple</vt:lpstr>
      <vt:lpstr>AQUAPORINAS</vt:lpstr>
      <vt:lpstr>Difusión simple de oxígeno</vt:lpstr>
      <vt:lpstr>LA ÓSMOSIS (difusión del agua)</vt:lpstr>
      <vt:lpstr>¿ Cómo podemos comparar la concentración de agua en dos regiones?</vt:lpstr>
      <vt:lpstr>Ósmosis</vt:lpstr>
      <vt:lpstr>Solución isotónica</vt:lpstr>
      <vt:lpstr>Solución hipertónica</vt:lpstr>
      <vt:lpstr>Solución hipotónica</vt:lpstr>
      <vt:lpstr>Soluciones isotónicas, hipertónicas e hipotónicas</vt:lpstr>
      <vt:lpstr>Turgencia y Plasmólisis</vt:lpstr>
      <vt:lpstr>Difusión facilitada </vt:lpstr>
      <vt:lpstr>Difusión facilitada</vt:lpstr>
      <vt:lpstr>EL TRANSPORTE ACTIVO</vt:lpstr>
      <vt:lpstr>Transporte activo</vt:lpstr>
      <vt:lpstr>Transporte activo</vt:lpstr>
      <vt:lpstr>Diapositiva 25</vt:lpstr>
      <vt:lpstr>LA ENDOCITOSIS Y LA EXOCITOSIS</vt:lpstr>
      <vt:lpstr>Pinocitosis</vt:lpstr>
      <vt:lpstr>Fagocitosis</vt:lpstr>
      <vt:lpstr>EXOCITOSIS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Administrador</cp:lastModifiedBy>
  <cp:revision>20</cp:revision>
  <dcterms:created xsi:type="dcterms:W3CDTF">1601-01-01T00:00:00Z</dcterms:created>
  <dcterms:modified xsi:type="dcterms:W3CDTF">2009-08-04T20:55:10Z</dcterms:modified>
</cp:coreProperties>
</file>