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57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55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xls" ContentType="application/vnd.ms-exce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1"/>
  </p:notesMasterIdLst>
  <p:handoutMasterIdLst>
    <p:handoutMasterId r:id="rId62"/>
  </p:handoutMasterIdLst>
  <p:sldIdLst>
    <p:sldId id="257" r:id="rId2"/>
    <p:sldId id="256" r:id="rId3"/>
    <p:sldId id="376" r:id="rId4"/>
    <p:sldId id="313" r:id="rId5"/>
    <p:sldId id="259" r:id="rId6"/>
    <p:sldId id="341" r:id="rId7"/>
    <p:sldId id="343" r:id="rId8"/>
    <p:sldId id="370" r:id="rId9"/>
    <p:sldId id="315" r:id="rId10"/>
    <p:sldId id="316" r:id="rId11"/>
    <p:sldId id="323" r:id="rId12"/>
    <p:sldId id="320" r:id="rId13"/>
    <p:sldId id="321" r:id="rId14"/>
    <p:sldId id="322" r:id="rId15"/>
    <p:sldId id="378" r:id="rId16"/>
    <p:sldId id="366" r:id="rId17"/>
    <p:sldId id="368" r:id="rId18"/>
    <p:sldId id="371" r:id="rId19"/>
    <p:sldId id="372" r:id="rId20"/>
    <p:sldId id="373" r:id="rId21"/>
    <p:sldId id="345" r:id="rId22"/>
    <p:sldId id="374" r:id="rId23"/>
    <p:sldId id="346" r:id="rId24"/>
    <p:sldId id="347" r:id="rId25"/>
    <p:sldId id="273" r:id="rId26"/>
    <p:sldId id="339" r:id="rId27"/>
    <p:sldId id="275" r:id="rId28"/>
    <p:sldId id="324" r:id="rId29"/>
    <p:sldId id="277" r:id="rId30"/>
    <p:sldId id="278" r:id="rId31"/>
    <p:sldId id="279" r:id="rId32"/>
    <p:sldId id="348" r:id="rId33"/>
    <p:sldId id="280" r:id="rId34"/>
    <p:sldId id="350" r:id="rId35"/>
    <p:sldId id="352" r:id="rId36"/>
    <p:sldId id="351" r:id="rId37"/>
    <p:sldId id="283" r:id="rId38"/>
    <p:sldId id="284" r:id="rId39"/>
    <p:sldId id="287" r:id="rId40"/>
    <p:sldId id="286" r:id="rId41"/>
    <p:sldId id="353" r:id="rId42"/>
    <p:sldId id="354" r:id="rId43"/>
    <p:sldId id="359" r:id="rId44"/>
    <p:sldId id="288" r:id="rId45"/>
    <p:sldId id="289" r:id="rId46"/>
    <p:sldId id="306" r:id="rId47"/>
    <p:sldId id="335" r:id="rId48"/>
    <p:sldId id="362" r:id="rId49"/>
    <p:sldId id="363" r:id="rId50"/>
    <p:sldId id="361" r:id="rId51"/>
    <p:sldId id="331" r:id="rId52"/>
    <p:sldId id="377" r:id="rId53"/>
    <p:sldId id="336" r:id="rId54"/>
    <p:sldId id="310" r:id="rId55"/>
    <p:sldId id="329" r:id="rId56"/>
    <p:sldId id="338" r:id="rId57"/>
    <p:sldId id="311" r:id="rId58"/>
    <p:sldId id="312" r:id="rId59"/>
    <p:sldId id="330" r:id="rId60"/>
  </p:sldIdLst>
  <p:sldSz cx="9144000" cy="6858000" type="screen4x3"/>
  <p:notesSz cx="6858000" cy="1005205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6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E2C5"/>
    <a:srgbClr val="FFD1A3"/>
    <a:srgbClr val="FEC4A0"/>
    <a:srgbClr val="FFFF66"/>
    <a:srgbClr val="CCFFCC"/>
    <a:srgbClr val="FFCCCC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24" autoAdjust="0"/>
    <p:restoredTop sz="91393" autoAdjust="0"/>
  </p:normalViewPr>
  <p:slideViewPr>
    <p:cSldViewPr>
      <p:cViewPr>
        <p:scale>
          <a:sx n="75" d="100"/>
          <a:sy n="75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4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2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47225"/>
            <a:ext cx="29718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2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547225"/>
            <a:ext cx="29718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D9BE7985-470C-4771-95FF-FC9E5DDAE19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37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68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917575" y="754063"/>
            <a:ext cx="5022850" cy="3768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37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775200"/>
            <a:ext cx="5486400" cy="452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2037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47225"/>
            <a:ext cx="29718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2037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9547225"/>
            <a:ext cx="29718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/>
            </a:lvl1pPr>
          </a:lstStyle>
          <a:p>
            <a:pPr>
              <a:defRPr/>
            </a:pPr>
            <a:fld id="{8294560D-719E-4B2F-B6B9-08500378493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84EEB52-4FB5-4AEB-9D74-8DFD4E34C67B}" type="slidenum">
              <a:rPr lang="es-ES" smtClean="0"/>
              <a:pPr/>
              <a:t>1</a:t>
            </a:fld>
            <a:endParaRPr lang="es-ES" smtClean="0"/>
          </a:p>
        </p:txBody>
      </p:sp>
      <p:sp>
        <p:nvSpPr>
          <p:cNvPr id="727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111685-C641-49B0-9C22-447FF28D5242}" type="slidenum">
              <a:rPr lang="es-ES" smtClean="0"/>
              <a:pPr/>
              <a:t>10</a:t>
            </a:fld>
            <a:endParaRPr lang="es-ES" smtClean="0"/>
          </a:p>
        </p:txBody>
      </p:sp>
      <p:sp>
        <p:nvSpPr>
          <p:cNvPr id="839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AB4347-5623-4A7D-8231-95FB96701D76}" type="slidenum">
              <a:rPr lang="es-ES" smtClean="0"/>
              <a:pPr/>
              <a:t>11</a:t>
            </a:fld>
            <a:endParaRPr lang="es-ES" smtClean="0"/>
          </a:p>
        </p:txBody>
      </p:sp>
      <p:sp>
        <p:nvSpPr>
          <p:cNvPr id="860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817ED0-6664-4AA1-BF2C-8E403FAFA887}" type="slidenum">
              <a:rPr lang="es-ES" smtClean="0"/>
              <a:pPr/>
              <a:t>12</a:t>
            </a:fld>
            <a:endParaRPr lang="es-ES" smtClean="0"/>
          </a:p>
        </p:txBody>
      </p:sp>
      <p:sp>
        <p:nvSpPr>
          <p:cNvPr id="870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2B76FE7-FA38-4A63-A2B9-E09EBEF330DB}" type="slidenum">
              <a:rPr lang="es-ES" smtClean="0"/>
              <a:pPr/>
              <a:t>13</a:t>
            </a:fld>
            <a:endParaRPr lang="es-ES" smtClean="0"/>
          </a:p>
        </p:txBody>
      </p:sp>
      <p:sp>
        <p:nvSpPr>
          <p:cNvPr id="880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356F241-5B6C-4AEB-90CF-9A07F1DAB1B5}" type="slidenum">
              <a:rPr lang="es-ES" smtClean="0"/>
              <a:pPr/>
              <a:t>14</a:t>
            </a:fld>
            <a:endParaRPr lang="es-ES" smtClean="0"/>
          </a:p>
        </p:txBody>
      </p:sp>
      <p:sp>
        <p:nvSpPr>
          <p:cNvPr id="890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2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s-EC" smtClean="0"/>
              <a:t>Macadamia </a:t>
            </a:r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81BF45A-AF4F-4510-87D0-859A948ED8DC}" type="slidenum">
              <a:rPr lang="es-ES" smtClean="0"/>
              <a:pPr/>
              <a:t>2</a:t>
            </a:fld>
            <a:endParaRPr lang="es-ES" smtClean="0"/>
          </a:p>
        </p:txBody>
      </p:sp>
      <p:sp>
        <p:nvSpPr>
          <p:cNvPr id="737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E7AA4A-5981-4B64-A822-115163C70105}" type="slidenum">
              <a:rPr lang="es-ES" smtClean="0"/>
              <a:pPr/>
              <a:t>25</a:t>
            </a:fld>
            <a:endParaRPr lang="es-ES" smtClean="0"/>
          </a:p>
        </p:txBody>
      </p:sp>
      <p:sp>
        <p:nvSpPr>
          <p:cNvPr id="1013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2BEC36-9985-4E24-9FC8-4F45E2BEB02B}" type="slidenum">
              <a:rPr lang="es-ES" smtClean="0"/>
              <a:pPr/>
              <a:t>26</a:t>
            </a:fld>
            <a:endParaRPr lang="es-ES" smtClean="0"/>
          </a:p>
        </p:txBody>
      </p:sp>
      <p:sp>
        <p:nvSpPr>
          <p:cNvPr id="1024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985949-79B3-46D3-8AB2-9BF4EDAFB1E1}" type="slidenum">
              <a:rPr lang="es-ES" smtClean="0"/>
              <a:pPr/>
              <a:t>27</a:t>
            </a:fld>
            <a:endParaRPr lang="es-ES" smtClean="0"/>
          </a:p>
        </p:txBody>
      </p:sp>
      <p:sp>
        <p:nvSpPr>
          <p:cNvPr id="1034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64288DD-7632-4FE3-B539-31F9CB359BF0}" type="slidenum">
              <a:rPr lang="es-ES" smtClean="0"/>
              <a:pPr/>
              <a:t>28</a:t>
            </a:fld>
            <a:endParaRPr lang="es-ES" smtClean="0"/>
          </a:p>
        </p:txBody>
      </p:sp>
      <p:sp>
        <p:nvSpPr>
          <p:cNvPr id="1044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847443-FBA8-4D0F-9336-54CDDFE1DE31}" type="slidenum">
              <a:rPr lang="es-ES" smtClean="0"/>
              <a:pPr/>
              <a:t>29</a:t>
            </a:fld>
            <a:endParaRPr lang="es-ES" smtClean="0"/>
          </a:p>
        </p:txBody>
      </p:sp>
      <p:sp>
        <p:nvSpPr>
          <p:cNvPr id="1064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487752-0F29-4595-9197-04AF201532E7}" type="slidenum">
              <a:rPr lang="es-ES" smtClean="0"/>
              <a:pPr/>
              <a:t>30</a:t>
            </a:fld>
            <a:endParaRPr lang="es-ES" smtClean="0"/>
          </a:p>
        </p:txBody>
      </p:sp>
      <p:sp>
        <p:nvSpPr>
          <p:cNvPr id="1075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09D535-4A61-43DC-AFA3-23859655A0BA}" type="slidenum">
              <a:rPr lang="es-ES" smtClean="0"/>
              <a:pPr/>
              <a:t>31</a:t>
            </a:fld>
            <a:endParaRPr lang="es-ES" smtClean="0"/>
          </a:p>
        </p:txBody>
      </p:sp>
      <p:sp>
        <p:nvSpPr>
          <p:cNvPr id="1085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90D3471-31A1-44C6-AAEC-DCE9719594C2}" type="slidenum">
              <a:rPr lang="es-ES" smtClean="0"/>
              <a:pPr/>
              <a:t>33</a:t>
            </a:fld>
            <a:endParaRPr lang="es-ES" smtClean="0"/>
          </a:p>
        </p:txBody>
      </p:sp>
      <p:sp>
        <p:nvSpPr>
          <p:cNvPr id="1116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57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FB0F2C-AB79-45C6-A254-039903F0B107}" type="slidenum">
              <a:rPr lang="es-ES" smtClean="0"/>
              <a:pPr/>
              <a:t>37</a:t>
            </a:fld>
            <a:endParaRPr lang="es-ES" smtClean="0"/>
          </a:p>
        </p:txBody>
      </p:sp>
      <p:sp>
        <p:nvSpPr>
          <p:cNvPr id="1167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EABC17-DFC9-4747-B56F-B85C607F8BFC}" type="slidenum">
              <a:rPr lang="es-ES" smtClean="0"/>
              <a:pPr/>
              <a:t>38</a:t>
            </a:fld>
            <a:endParaRPr lang="es-ES" smtClean="0"/>
          </a:p>
        </p:txBody>
      </p:sp>
      <p:sp>
        <p:nvSpPr>
          <p:cNvPr id="1177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77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28D6DF-1E81-416F-A94D-07F5D8924C45}" type="slidenum">
              <a:rPr lang="es-ES" smtClean="0"/>
              <a:pPr/>
              <a:t>39</a:t>
            </a:fld>
            <a:endParaRPr lang="es-ES" smtClean="0"/>
          </a:p>
        </p:txBody>
      </p:sp>
      <p:sp>
        <p:nvSpPr>
          <p:cNvPr id="1187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4B29386-6F3A-4625-AF63-961C2DB4C043}" type="slidenum">
              <a:rPr lang="es-ES" smtClean="0"/>
              <a:pPr/>
              <a:t>4</a:t>
            </a:fld>
            <a:endParaRPr lang="es-ES" smtClean="0"/>
          </a:p>
        </p:txBody>
      </p:sp>
      <p:sp>
        <p:nvSpPr>
          <p:cNvPr id="747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B7B476-7054-469F-95FE-70F8F58CA9D2}" type="slidenum">
              <a:rPr lang="es-ES" smtClean="0"/>
              <a:pPr/>
              <a:t>40</a:t>
            </a:fld>
            <a:endParaRPr lang="es-ES" smtClean="0"/>
          </a:p>
        </p:txBody>
      </p:sp>
      <p:sp>
        <p:nvSpPr>
          <p:cNvPr id="1198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98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626DF9-506F-481F-802B-C9944A4065B9}" type="slidenum">
              <a:rPr lang="es-ES" smtClean="0"/>
              <a:pPr/>
              <a:t>44</a:t>
            </a:fld>
            <a:endParaRPr lang="es-ES" smtClean="0"/>
          </a:p>
        </p:txBody>
      </p:sp>
      <p:sp>
        <p:nvSpPr>
          <p:cNvPr id="1239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39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018AD6-29B8-49B9-9E24-1D37DC1E9508}" type="slidenum">
              <a:rPr lang="es-ES" smtClean="0"/>
              <a:pPr/>
              <a:t>45</a:t>
            </a:fld>
            <a:endParaRPr lang="es-ES" smtClean="0"/>
          </a:p>
        </p:txBody>
      </p:sp>
      <p:sp>
        <p:nvSpPr>
          <p:cNvPr id="1249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7B2E83-05D3-443C-A08C-CF46841DE544}" type="slidenum">
              <a:rPr lang="es-ES" smtClean="0"/>
              <a:pPr/>
              <a:t>46</a:t>
            </a:fld>
            <a:endParaRPr lang="es-ES" smtClean="0"/>
          </a:p>
        </p:txBody>
      </p:sp>
      <p:sp>
        <p:nvSpPr>
          <p:cNvPr id="1259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59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8FB2B7-8F76-4A45-BC0A-D7E785119D90}" type="slidenum">
              <a:rPr lang="es-ES" smtClean="0"/>
              <a:pPr/>
              <a:t>47</a:t>
            </a:fld>
            <a:endParaRPr lang="es-ES" smtClean="0"/>
          </a:p>
        </p:txBody>
      </p:sp>
      <p:sp>
        <p:nvSpPr>
          <p:cNvPr id="1269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5B9364E-005F-407D-98D9-1660DD495796}" type="slidenum">
              <a:rPr lang="es-ES" smtClean="0"/>
              <a:pPr/>
              <a:t>5</a:t>
            </a:fld>
            <a:endParaRPr lang="es-ES" smtClean="0"/>
          </a:p>
        </p:txBody>
      </p:sp>
      <p:sp>
        <p:nvSpPr>
          <p:cNvPr id="757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9C2CBE-0FFC-46EF-94B4-9241857FD9B8}" type="slidenum">
              <a:rPr lang="es-ES" smtClean="0"/>
              <a:pPr/>
              <a:t>51</a:t>
            </a:fld>
            <a:endParaRPr lang="es-ES" smtClean="0"/>
          </a:p>
        </p:txBody>
      </p:sp>
      <p:sp>
        <p:nvSpPr>
          <p:cNvPr id="1310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884F78-B35F-4DFC-9068-609046A3DA06}" type="slidenum">
              <a:rPr lang="es-ES" smtClean="0"/>
              <a:pPr/>
              <a:t>53</a:t>
            </a:fld>
            <a:endParaRPr lang="es-ES" smtClean="0"/>
          </a:p>
        </p:txBody>
      </p:sp>
      <p:sp>
        <p:nvSpPr>
          <p:cNvPr id="1341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4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826036-71ED-490A-92A1-2B7CD50F5C5D}" type="slidenum">
              <a:rPr lang="es-ES" smtClean="0"/>
              <a:pPr/>
              <a:t>54</a:t>
            </a:fld>
            <a:endParaRPr lang="es-ES" smtClean="0"/>
          </a:p>
        </p:txBody>
      </p:sp>
      <p:sp>
        <p:nvSpPr>
          <p:cNvPr id="13517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F5702A9-86F1-493C-A807-E5F5BCEEC75F}" type="slidenum">
              <a:rPr lang="es-ES" smtClean="0"/>
              <a:pPr/>
              <a:t>55</a:t>
            </a:fld>
            <a:endParaRPr lang="es-ES" smtClean="0"/>
          </a:p>
        </p:txBody>
      </p:sp>
      <p:sp>
        <p:nvSpPr>
          <p:cNvPr id="13721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7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0ED8AD-DD01-4442-86B8-D3842137B0FF}" type="slidenum">
              <a:rPr lang="es-ES" smtClean="0"/>
              <a:pPr/>
              <a:t>56</a:t>
            </a:fld>
            <a:endParaRPr lang="es-ES" smtClean="0"/>
          </a:p>
        </p:txBody>
      </p:sp>
      <p:sp>
        <p:nvSpPr>
          <p:cNvPr id="1382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8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A3842A-C249-4BEF-AF91-4B3475976F9A}" type="slidenum">
              <a:rPr lang="es-ES" smtClean="0"/>
              <a:pPr/>
              <a:t>57</a:t>
            </a:fld>
            <a:endParaRPr lang="es-ES" smtClean="0"/>
          </a:p>
        </p:txBody>
      </p:sp>
      <p:sp>
        <p:nvSpPr>
          <p:cNvPr id="13926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5BA360-8297-48A3-B807-45706B606FD4}" type="slidenum">
              <a:rPr lang="es-ES" smtClean="0"/>
              <a:pPr/>
              <a:t>58</a:t>
            </a:fld>
            <a:endParaRPr lang="es-ES" smtClean="0"/>
          </a:p>
        </p:txBody>
      </p:sp>
      <p:sp>
        <p:nvSpPr>
          <p:cNvPr id="14029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0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6330A6-07DA-4CF4-93D1-F66AFC0A9704}" type="slidenum">
              <a:rPr lang="es-ES" smtClean="0"/>
              <a:pPr/>
              <a:t>59</a:t>
            </a:fld>
            <a:endParaRPr lang="es-ES" smtClean="0"/>
          </a:p>
        </p:txBody>
      </p:sp>
      <p:sp>
        <p:nvSpPr>
          <p:cNvPr id="1413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164846-5C67-4F9D-BE59-7251583C40F8}" type="slidenum">
              <a:rPr lang="es-ES" smtClean="0"/>
              <a:pPr/>
              <a:t>9</a:t>
            </a:fld>
            <a:endParaRPr lang="es-ES" smtClean="0"/>
          </a:p>
        </p:txBody>
      </p:sp>
      <p:sp>
        <p:nvSpPr>
          <p:cNvPr id="8294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C9503-E2B0-4AD5-A516-C78E2DAF3AA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7B363-5256-46D6-8041-2F5ADF12FBF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F9381C-0053-4C69-AE5D-BC7F852CD81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A79E59-CCC3-4B3B-BB34-7FD7712D7E3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AEE2A-F519-47A8-B631-2984F0F8A4D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009413-52FB-424F-8394-3738D3DA65F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728C6-EC8B-4BA7-A125-C8D52F5BE7E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7C3C4-123F-4AA5-B563-269761CFAA6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43224F-0CBB-41FF-A38E-21624F577CC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476BC-7494-4B04-8EF4-23BCF2A8B6E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099A84-945F-47F4-88D8-3B5AE03F569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2D641C-E4F3-4542-A557-C352C457BB4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folHlink"/>
            </a:gs>
            <a:gs pos="100000">
              <a:srgbClr val="FFE8D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25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25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A70E115A-B950-4627-81F8-CF13EABF4FB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oleObject" Target="../embeddings/Gr_fico_de_Microsoft_Office_Excel4.xls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oleObject" Target="../embeddings/Gr_fico_de_Microsoft_Office_Excel5.xls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oleObject" Target="../embeddings/Gr_fico_de_Microsoft_Office_Excel6.xls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oleObject" Target="../embeddings/Gr_fico_de_Microsoft_Office_Excel7.xls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3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oleObject" Target="../embeddings/Gr_fico_de_Microsoft_Office_Excel1.xls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jpeg"/><Relationship Id="rId4" Type="http://schemas.openxmlformats.org/officeDocument/2006/relationships/image" Target="../media/image2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2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2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2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6.png"/><Relationship Id="rId4" Type="http://schemas.openxmlformats.org/officeDocument/2006/relationships/image" Target="../media/image2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2.jpe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8.png"/><Relationship Id="rId4" Type="http://schemas.openxmlformats.org/officeDocument/2006/relationships/image" Target="../media/image2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2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oleObject" Target="../embeddings/Gr_fico_de_Microsoft_Office_Excel2.xls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41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2.png"/><Relationship Id="rId4" Type="http://schemas.openxmlformats.org/officeDocument/2006/relationships/image" Target="../media/image2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emf"/><Relationship Id="rId4" Type="http://schemas.openxmlformats.org/officeDocument/2006/relationships/image" Target="../media/image1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4.emf"/><Relationship Id="rId4" Type="http://schemas.openxmlformats.org/officeDocument/2006/relationships/image" Target="../media/image2.jpe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png"/><Relationship Id="rId4" Type="http://schemas.openxmlformats.org/officeDocument/2006/relationships/image" Target="../media/image2.jpe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oleObject" Target="../embeddings/Gr_fico_de_Microsoft_Office_Excel3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450" y="908050"/>
            <a:ext cx="7200900" cy="3311525"/>
          </a:xfrm>
        </p:spPr>
        <p:txBody>
          <a:bodyPr/>
          <a:lstStyle/>
          <a:p>
            <a:pPr eaLnBrk="1" hangingPunct="1">
              <a:defRPr/>
            </a:pPr>
            <a:r>
              <a:rPr lang="es-ES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PROYECTO DE INDUSTRIALIZACIÓN DE LA MACADAMIA Y SU INFLUENCIA EN EL DESARROLLO DE FRUTAS NO TRADICIONALES</a:t>
            </a:r>
            <a:r>
              <a:rPr lang="es-ES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" sz="36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Century Gothic" pitchFamily="34" charset="0"/>
              </a:rPr>
              <a:t>EN EL ECUADOR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71775" y="4772025"/>
            <a:ext cx="4060825" cy="1752600"/>
          </a:xfrm>
        </p:spPr>
        <p:txBody>
          <a:bodyPr/>
          <a:lstStyle/>
          <a:p>
            <a:pPr eaLnBrk="1" hangingPunct="1"/>
            <a:r>
              <a:rPr lang="es-ES_tradnl" sz="3600" b="1" smtClean="0">
                <a:solidFill>
                  <a:schemeClr val="tx2"/>
                </a:solidFill>
                <a:latin typeface="Century Gothic" pitchFamily="34" charset="0"/>
              </a:rPr>
              <a:t>Autor:</a:t>
            </a:r>
          </a:p>
          <a:p>
            <a:pPr eaLnBrk="1" hangingPunct="1"/>
            <a:r>
              <a:rPr lang="es-ES_tradnl" sz="3600" b="1" smtClean="0">
                <a:latin typeface="Century Gothic" pitchFamily="34" charset="0"/>
              </a:rPr>
              <a:t>Ricardo Reyes</a:t>
            </a:r>
            <a:endParaRPr lang="es-ES" sz="3600" b="1" smtClean="0">
              <a:latin typeface="Century Gothic" pitchFamily="34" charset="0"/>
            </a:endParaRPr>
          </a:p>
        </p:txBody>
      </p:sp>
      <p:sp>
        <p:nvSpPr>
          <p:cNvPr id="11268" name="Rectangle 7"/>
          <p:cNvSpPr>
            <a:spLocks noChangeArrowheads="1"/>
          </p:cNvSpPr>
          <p:nvPr/>
        </p:nvSpPr>
        <p:spPr bwMode="auto">
          <a:xfrm>
            <a:off x="0" y="264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1269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5478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6188" y="5346700"/>
            <a:ext cx="15478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5478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6188" y="5346700"/>
            <a:ext cx="15478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60475" y="620713"/>
            <a:ext cx="7920038" cy="72072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RESULTADOS</a:t>
            </a:r>
            <a:r>
              <a:rPr lang="es-ES_tradnl" sz="24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s-ES_tradnl" sz="3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PRINCIPALES DE LA ENCUESTA</a:t>
            </a:r>
            <a:endParaRPr lang="es-ES" sz="38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2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1916113"/>
            <a:ext cx="8137525" cy="47513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b="1" smtClean="0"/>
              <a:t> </a:t>
            </a:r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126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128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5129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130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131" name="Rectangle 10"/>
          <p:cNvSpPr>
            <a:spLocks noChangeArrowheads="1"/>
          </p:cNvSpPr>
          <p:nvPr/>
        </p:nvSpPr>
        <p:spPr bwMode="auto">
          <a:xfrm>
            <a:off x="611188" y="1709738"/>
            <a:ext cx="806450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endParaRPr lang="es-ES_tradnl" altLang="zh-CN">
              <a:solidFill>
                <a:srgbClr val="FFFF66"/>
              </a:solidFill>
              <a:ea typeface="宋体" pitchFamily="2" charset="-122"/>
            </a:endParaRPr>
          </a:p>
          <a:p>
            <a:pPr algn="just"/>
            <a:r>
              <a:rPr lang="es-ES_tradnl" altLang="zh-CN" sz="2000">
                <a:ea typeface="宋体" pitchFamily="2" charset="-122"/>
              </a:rPr>
              <a:t>El lugar de preferencia para la compra de víveres está mayoritariamente en Mi Comisariato, con una participación del 63%; Supermaxi (24%) </a:t>
            </a:r>
            <a:endParaRPr lang="es-ES" altLang="zh-CN" sz="2000" b="0">
              <a:ea typeface="宋体" pitchFamily="2" charset="-122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5122" name="Object 22"/>
          <p:cNvGraphicFramePr>
            <a:graphicFrameLocks noChangeAspect="1"/>
          </p:cNvGraphicFramePr>
          <p:nvPr/>
        </p:nvGraphicFramePr>
        <p:xfrm>
          <a:off x="0" y="3151188"/>
          <a:ext cx="8388350" cy="3733800"/>
        </p:xfrm>
        <a:graphic>
          <a:graphicData uri="http://schemas.openxmlformats.org/presentationml/2006/ole">
            <p:oleObj spid="_x0000_s5122" name="Gráfico" r:id="rId4" imgW="6010275" imgH="2962275" progId="Excel.Chart.8">
              <p:embed/>
            </p:oleObj>
          </a:graphicData>
        </a:graphic>
      </p:graphicFrame>
      <p:pic>
        <p:nvPicPr>
          <p:cNvPr id="5133" name="Picture 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312863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4" name="Picture 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12088" y="5557838"/>
            <a:ext cx="1331912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33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476375" y="331788"/>
            <a:ext cx="7416800" cy="1081087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RESULTADOS PRINCIPALES DE LA ENCUESTA</a:t>
            </a:r>
            <a:endParaRPr lang="es-ES" sz="40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717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348038" y="1916113"/>
            <a:ext cx="5795962" cy="345757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b="1" smtClean="0"/>
              <a:t> </a:t>
            </a:r>
          </a:p>
        </p:txBody>
      </p:sp>
      <p:sp>
        <p:nvSpPr>
          <p:cNvPr id="7173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7174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7175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7176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7177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7178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7179" name="Rectangle 10"/>
          <p:cNvSpPr>
            <a:spLocks noChangeArrowheads="1"/>
          </p:cNvSpPr>
          <p:nvPr/>
        </p:nvSpPr>
        <p:spPr bwMode="auto">
          <a:xfrm>
            <a:off x="323850" y="1971675"/>
            <a:ext cx="3095625" cy="402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endParaRPr lang="es-ES_tradnl" altLang="zh-CN" sz="1800">
              <a:ea typeface="宋体" pitchFamily="2" charset="-122"/>
            </a:endParaRPr>
          </a:p>
          <a:p>
            <a:pPr algn="just">
              <a:buFont typeface="Wingdings" pitchFamily="2" charset="2"/>
              <a:buChar char="ü"/>
            </a:pPr>
            <a:r>
              <a:rPr lang="es-ES_tradnl" altLang="zh-CN" sz="1400">
                <a:ea typeface="宋体" pitchFamily="2" charset="-122"/>
              </a:rPr>
              <a:t>  </a:t>
            </a:r>
            <a:r>
              <a:rPr lang="es-ES_tradnl" altLang="zh-CN" sz="2000">
                <a:ea typeface="宋体" pitchFamily="2" charset="-122"/>
              </a:rPr>
              <a:t>El 60% de las personas, se inclinan por consumirla en forma Natural, entera y sin cáscara. </a:t>
            </a:r>
          </a:p>
          <a:p>
            <a:pPr algn="just">
              <a:buFont typeface="Wingdings" pitchFamily="2" charset="2"/>
              <a:buChar char="ü"/>
            </a:pPr>
            <a:endParaRPr lang="es-ES_tradnl" altLang="zh-CN" sz="2000">
              <a:ea typeface="宋体" pitchFamily="2" charset="-122"/>
            </a:endParaRPr>
          </a:p>
          <a:p>
            <a:pPr algn="just">
              <a:buFont typeface="Wingdings" pitchFamily="2" charset="2"/>
              <a:buChar char="ü"/>
            </a:pPr>
            <a:r>
              <a:rPr lang="es-ES_tradnl" altLang="zh-CN" sz="2000">
                <a:ea typeface="宋体" pitchFamily="2" charset="-122"/>
              </a:rPr>
              <a:t>  La segunda preferencia,  (20%) prefieren consumir la nuez tostada con sal.</a:t>
            </a:r>
          </a:p>
          <a:p>
            <a:pPr algn="just">
              <a:buFont typeface="Wingdings" pitchFamily="2" charset="2"/>
              <a:buNone/>
            </a:pPr>
            <a:r>
              <a:rPr lang="es-ES_tradnl" altLang="zh-CN" sz="2000">
                <a:ea typeface="宋体" pitchFamily="2" charset="-122"/>
              </a:rPr>
              <a:t> </a:t>
            </a:r>
          </a:p>
          <a:p>
            <a:pPr algn="just">
              <a:buFont typeface="Wingdings" pitchFamily="2" charset="2"/>
              <a:buNone/>
            </a:pPr>
            <a:endParaRPr lang="es-ES_tradnl" altLang="zh-CN" sz="2000">
              <a:ea typeface="宋体" pitchFamily="2" charset="-122"/>
            </a:endParaRPr>
          </a:p>
        </p:txBody>
      </p:sp>
      <p:sp>
        <p:nvSpPr>
          <p:cNvPr id="7180" name="Rectangle 11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7181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7170" name="Object 21"/>
          <p:cNvGraphicFramePr>
            <a:graphicFrameLocks noChangeAspect="1"/>
          </p:cNvGraphicFramePr>
          <p:nvPr/>
        </p:nvGraphicFramePr>
        <p:xfrm>
          <a:off x="2843213" y="1412875"/>
          <a:ext cx="7489825" cy="3887788"/>
        </p:xfrm>
        <a:graphic>
          <a:graphicData uri="http://schemas.openxmlformats.org/presentationml/2006/ole">
            <p:oleObj spid="_x0000_s7170" name="Gráfico" r:id="rId4" imgW="6257925" imgH="3000375" progId="Excel.Chart.8">
              <p:embed/>
            </p:oleObj>
          </a:graphicData>
        </a:graphic>
      </p:graphicFrame>
      <p:pic>
        <p:nvPicPr>
          <p:cNvPr id="7182" name="Picture 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258888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3" name="Picture 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885113" y="5629275"/>
            <a:ext cx="12588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313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620838" y="477838"/>
            <a:ext cx="7272337" cy="10795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RESULTADOS PRINCIPALES DE LA ENCUESTA</a:t>
            </a:r>
            <a:endParaRPr lang="es-ES" sz="40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188" y="1846263"/>
            <a:ext cx="7632700" cy="47513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b="1" smtClean="0"/>
              <a:t> </a:t>
            </a:r>
          </a:p>
        </p:txBody>
      </p:sp>
      <p:sp>
        <p:nvSpPr>
          <p:cNvPr id="8197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8198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8199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8200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8201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8202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8203" name="Rectangle 10"/>
          <p:cNvSpPr>
            <a:spLocks noChangeArrowheads="1"/>
          </p:cNvSpPr>
          <p:nvPr/>
        </p:nvSpPr>
        <p:spPr bwMode="auto">
          <a:xfrm>
            <a:off x="827088" y="1916113"/>
            <a:ext cx="7416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S_tradnl" altLang="zh-CN" sz="2000">
                <a:ea typeface="宋体" pitchFamily="2" charset="-122"/>
              </a:rPr>
              <a:t>Se obtuvo una  aceptación favorable del 98% de las personas que probaron la Macadamia.</a:t>
            </a:r>
            <a:endParaRPr lang="es-ES" altLang="zh-CN" sz="2000">
              <a:ea typeface="宋体" pitchFamily="2" charset="-122"/>
            </a:endParaRPr>
          </a:p>
        </p:txBody>
      </p:sp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8194" name="Object 21"/>
          <p:cNvGraphicFramePr>
            <a:graphicFrameLocks noChangeAspect="1"/>
          </p:cNvGraphicFramePr>
          <p:nvPr/>
        </p:nvGraphicFramePr>
        <p:xfrm>
          <a:off x="649288" y="2708275"/>
          <a:ext cx="6515100" cy="3889375"/>
        </p:xfrm>
        <a:graphic>
          <a:graphicData uri="http://schemas.openxmlformats.org/presentationml/2006/ole">
            <p:oleObj spid="_x0000_s8194" name="Gráfico" r:id="rId4" imgW="4676775" imgH="2419350" progId="Excel.Chart.8">
              <p:embed/>
            </p:oleObj>
          </a:graphicData>
        </a:graphic>
      </p:graphicFrame>
      <p:pic>
        <p:nvPicPr>
          <p:cNvPr id="8205" name="Picture 2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33191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6" name="Picture 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40650" y="5487988"/>
            <a:ext cx="140335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36" name="Rectangle 24"/>
          <p:cNvSpPr>
            <a:spLocks noGrp="1" noChangeArrowheads="1"/>
          </p:cNvSpPr>
          <p:nvPr>
            <p:ph type="ctrTitle"/>
          </p:nvPr>
        </p:nvSpPr>
        <p:spPr>
          <a:xfrm>
            <a:off x="1547813" y="261938"/>
            <a:ext cx="7272337" cy="10795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RESULTADOS PRINCIPALES DE LA ENCUESTA</a:t>
            </a:r>
            <a:endParaRPr lang="es-ES" sz="40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22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4076700"/>
            <a:ext cx="6048375" cy="2590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b="1" smtClean="0"/>
              <a:t> </a:t>
            </a:r>
          </a:p>
        </p:txBody>
      </p:sp>
      <p:sp>
        <p:nvSpPr>
          <p:cNvPr id="9221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9222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9223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9224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9225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684213" y="2420938"/>
            <a:ext cx="8208962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ES_tradnl" altLang="zh-CN" sz="2000">
                <a:ea typeface="宋体" pitchFamily="2" charset="-122"/>
              </a:rPr>
              <a:t>El 71%  afirmó que si cambiarían su frecuencia de compra,  </a:t>
            </a:r>
          </a:p>
          <a:p>
            <a:pPr algn="just">
              <a:buFont typeface="Wingdings" pitchFamily="2" charset="2"/>
              <a:buNone/>
            </a:pPr>
            <a:r>
              <a:rPr lang="es-ES_tradnl" altLang="zh-CN" sz="2000">
                <a:ea typeface="宋体" pitchFamily="2" charset="-122"/>
              </a:rPr>
              <a:t>   el 29% contesto que tal vez lo haría, y  nadie  contesto que no. </a:t>
            </a:r>
          </a:p>
          <a:p>
            <a:pPr algn="just">
              <a:buFont typeface="Wingdings" pitchFamily="2" charset="2"/>
              <a:buNone/>
            </a:pPr>
            <a:endParaRPr lang="es-ES_tradnl" altLang="zh-CN" sz="2000">
              <a:ea typeface="宋体" pitchFamily="2" charset="-122"/>
            </a:endParaRPr>
          </a:p>
          <a:p>
            <a:pPr algn="just">
              <a:buFont typeface="Wingdings" pitchFamily="2" charset="2"/>
              <a:buChar char="Ø"/>
            </a:pPr>
            <a:r>
              <a:rPr lang="es-ES_tradnl" altLang="zh-CN" sz="2000">
                <a:ea typeface="宋体" pitchFamily="2" charset="-122"/>
              </a:rPr>
              <a:t>Estos resultados ratifican la preferencia de los ecuatorianos por          productos nutritivos.</a:t>
            </a:r>
            <a:r>
              <a:rPr lang="es-ES_tradnl" altLang="zh-CN" sz="2000">
                <a:latin typeface="Tahoma" pitchFamily="34" charset="0"/>
                <a:ea typeface="宋体" pitchFamily="2" charset="-122"/>
              </a:rPr>
              <a:t> </a:t>
            </a:r>
          </a:p>
        </p:txBody>
      </p:sp>
      <p:sp>
        <p:nvSpPr>
          <p:cNvPr id="9227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9218" name="Object 20"/>
          <p:cNvGraphicFramePr>
            <a:graphicFrameLocks noChangeAspect="1"/>
          </p:cNvGraphicFramePr>
          <p:nvPr/>
        </p:nvGraphicFramePr>
        <p:xfrm>
          <a:off x="1619250" y="4014788"/>
          <a:ext cx="5688013" cy="2943225"/>
        </p:xfrm>
        <a:graphic>
          <a:graphicData uri="http://schemas.openxmlformats.org/presentationml/2006/ole">
            <p:oleObj spid="_x0000_s9218" name="Gráfico" r:id="rId4" imgW="4676775" imgH="2419350" progId="Excel.Chart.8">
              <p:embed/>
            </p:oleObj>
          </a:graphicData>
        </a:graphic>
      </p:graphicFrame>
      <p:pic>
        <p:nvPicPr>
          <p:cNvPr id="9228" name="Picture 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0335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2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740650" y="5487988"/>
            <a:ext cx="140335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0" name="Text Box 25"/>
          <p:cNvSpPr txBox="1">
            <a:spLocks noChangeArrowheads="1"/>
          </p:cNvSpPr>
          <p:nvPr/>
        </p:nvSpPr>
        <p:spPr bwMode="auto">
          <a:xfrm>
            <a:off x="684213" y="1484313"/>
            <a:ext cx="79914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FFFF66"/>
                </a:solidFill>
              </a:rPr>
              <a:t>PREFERENCIA DE COMPRA POR FACTORES NUTRICIONALES</a:t>
            </a:r>
            <a:endParaRPr lang="es-ES" sz="2400">
              <a:solidFill>
                <a:srgbClr val="FFFF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517" name="Rectangle 157"/>
          <p:cNvSpPr>
            <a:spLocks noGrp="1" noChangeArrowheads="1"/>
          </p:cNvSpPr>
          <p:nvPr>
            <p:ph type="ctrTitle"/>
          </p:nvPr>
        </p:nvSpPr>
        <p:spPr>
          <a:xfrm>
            <a:off x="1331913" y="188913"/>
            <a:ext cx="7488237" cy="1125537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RESULTADOS PRINCIPALES DE LA ENCUESTA</a:t>
            </a:r>
            <a:endParaRPr lang="es-ES" sz="40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1916113"/>
            <a:ext cx="8137525" cy="4751387"/>
          </a:xfrm>
          <a:noFill/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b="1" smtClean="0"/>
              <a:t> </a:t>
            </a: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18440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18441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18442" name="Rectangle 10"/>
          <p:cNvSpPr>
            <a:spLocks noChangeArrowheads="1"/>
          </p:cNvSpPr>
          <p:nvPr/>
        </p:nvSpPr>
        <p:spPr bwMode="auto">
          <a:xfrm>
            <a:off x="971550" y="1773238"/>
            <a:ext cx="7416800" cy="189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S_tradnl" altLang="zh-CN">
                <a:solidFill>
                  <a:srgbClr val="FFFF66"/>
                </a:solidFill>
                <a:ea typeface="宋体" pitchFamily="2" charset="-122"/>
              </a:rPr>
              <a:t>PRECIO MÁXIMO QUE ESTARÍA DISPUESTO A PAGAR </a:t>
            </a:r>
          </a:p>
          <a:p>
            <a:pPr algn="just"/>
            <a:endParaRPr lang="es-ES_tradnl" altLang="zh-CN">
              <a:solidFill>
                <a:srgbClr val="FFFF66"/>
              </a:solidFill>
              <a:ea typeface="宋体" pitchFamily="2" charset="-122"/>
            </a:endParaRPr>
          </a:p>
          <a:p>
            <a:pPr algn="just"/>
            <a:r>
              <a:rPr lang="es-ES_tradnl" altLang="zh-CN" sz="2000">
                <a:ea typeface="宋体" pitchFamily="2" charset="-122"/>
              </a:rPr>
              <a:t>La preferencia por los precios de las presentaciones está en un rango de USD 2.50 y USD 3.50 como máximo.</a:t>
            </a:r>
          </a:p>
        </p:txBody>
      </p:sp>
      <p:sp>
        <p:nvSpPr>
          <p:cNvPr id="18443" name="Rectangle 11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8493" name="Group 61"/>
          <p:cNvGraphicFramePr>
            <a:graphicFrameLocks noGrp="1"/>
          </p:cNvGraphicFramePr>
          <p:nvPr/>
        </p:nvGraphicFramePr>
        <p:xfrm>
          <a:off x="1081088" y="3792538"/>
          <a:ext cx="6804025" cy="2590800"/>
        </p:xfrm>
        <a:graphic>
          <a:graphicData uri="http://schemas.openxmlformats.org/drawingml/2006/table">
            <a:tbl>
              <a:tblPr/>
              <a:tblGrid>
                <a:gridCol w="2851150"/>
                <a:gridCol w="958850"/>
                <a:gridCol w="958850"/>
                <a:gridCol w="958850"/>
                <a:gridCol w="1076325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Presentación / USD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2.5 - 3.0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3.0 - 3.5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3.5 - 4.0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Mas de 4.0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Natural entera con cáscara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90,48%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9,52%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Natural, entera sin cáscara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33,87%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66,13%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En pedazos o miga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86,84%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13,16%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Cubierta de chocolate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62,50%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37,50%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Tostada sin sal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67,57%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32,43%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Tostada con sal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27,66%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57,45%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14,89%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  <a:cs typeface="Arial" charset="0"/>
                        </a:rPr>
                        <a:t> </a:t>
                      </a:r>
                      <a:endParaRPr kumimoji="0" lang="es-E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pic>
        <p:nvPicPr>
          <p:cNvPr id="18490" name="Picture 1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58888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91" name="Picture 15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6550" y="5699125"/>
            <a:ext cx="11874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94" name="Picture 1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58888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796" name="Picture 15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5699125"/>
            <a:ext cx="11874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1797" name="Picture 15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58888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517" name="Rectangle 157"/>
          <p:cNvSpPr>
            <a:spLocks noChangeArrowheads="1"/>
          </p:cNvSpPr>
          <p:nvPr/>
        </p:nvSpPr>
        <p:spPr bwMode="auto">
          <a:xfrm>
            <a:off x="1331913" y="358775"/>
            <a:ext cx="7488237" cy="1125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sz="40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RESULTADOS PRINCIPALES DE LA ENCUESTA</a:t>
            </a:r>
            <a:endParaRPr lang="es-ES" sz="4000" kern="0" dirty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161799" name="Picture 7"/>
          <p:cNvPicPr>
            <a:picLocks noChangeAspect="1" noChangeArrowheads="1"/>
          </p:cNvPicPr>
          <p:nvPr>
            <p:ph type="body"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1835150" y="2986088"/>
            <a:ext cx="5540375" cy="3035300"/>
          </a:xfrm>
          <a:ln/>
        </p:spPr>
      </p:pic>
      <p:sp>
        <p:nvSpPr>
          <p:cNvPr id="161800" name="Rectangle 8"/>
          <p:cNvSpPr>
            <a:spLocks noChangeArrowheads="1"/>
          </p:cNvSpPr>
          <p:nvPr/>
        </p:nvSpPr>
        <p:spPr bwMode="auto">
          <a:xfrm>
            <a:off x="1042988" y="1966913"/>
            <a:ext cx="74168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_tradnl" altLang="zh-CN">
                <a:solidFill>
                  <a:srgbClr val="FFFF66"/>
                </a:solidFill>
                <a:ea typeface="宋体" pitchFamily="2" charset="-122"/>
              </a:rPr>
              <a:t>FRECUENCIA DE COMPRA DE MACADAMIA</a:t>
            </a:r>
          </a:p>
          <a:p>
            <a:endParaRPr lang="es-ES">
              <a:solidFill>
                <a:srgbClr val="FFFF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74788" y="341313"/>
            <a:ext cx="6985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REALIZACIÓN DE GRUPO FOCAL</a:t>
            </a:r>
          </a:p>
        </p:txBody>
      </p:sp>
      <p:sp>
        <p:nvSpPr>
          <p:cNvPr id="19459" name="2 Marcador de contenido"/>
          <p:cNvSpPr>
            <a:spLocks noGrp="1"/>
          </p:cNvSpPr>
          <p:nvPr>
            <p:ph idx="1"/>
          </p:nvPr>
        </p:nvSpPr>
        <p:spPr>
          <a:xfrm>
            <a:off x="468313" y="1700213"/>
            <a:ext cx="8229600" cy="3889375"/>
          </a:xfrm>
        </p:spPr>
        <p:txBody>
          <a:bodyPr/>
          <a:lstStyle/>
          <a:p>
            <a:pPr>
              <a:buFontTx/>
              <a:buNone/>
            </a:pPr>
            <a:r>
              <a:rPr lang="es-ES" altLang="zh-CN" sz="2000" smtClean="0">
                <a:ea typeface="宋体" pitchFamily="2" charset="-122"/>
              </a:rPr>
              <a:t>	</a:t>
            </a:r>
            <a:r>
              <a:rPr lang="es-ES" altLang="zh-CN" sz="2000" b="1" smtClean="0">
                <a:ea typeface="宋体" pitchFamily="2" charset="-122"/>
              </a:rPr>
              <a:t>Objetivo: </a:t>
            </a:r>
            <a:r>
              <a:rPr lang="es-ES_tradnl" altLang="zh-CN" sz="2000" b="1" smtClean="0">
                <a:ea typeface="宋体" pitchFamily="2" charset="-122"/>
              </a:rPr>
              <a:t>determinar la influencia  de  la  Macadamia  dentro  de  la  canasta  de  productos  no tradicionales en la economía doméstica.</a:t>
            </a:r>
            <a:endParaRPr lang="es-ES" altLang="zh-CN" sz="2000" b="1" smtClean="0">
              <a:ea typeface="宋体" pitchFamily="2" charset="-122"/>
            </a:endParaRPr>
          </a:p>
          <a:p>
            <a:pPr>
              <a:buFontTx/>
              <a:buNone/>
            </a:pPr>
            <a:r>
              <a:rPr lang="es-ES" altLang="zh-CN" sz="2000" b="1" smtClean="0">
                <a:ea typeface="宋体" pitchFamily="2" charset="-122"/>
              </a:rPr>
              <a:t>	Se realizó de la siguiente manera:</a:t>
            </a:r>
          </a:p>
          <a:p>
            <a:pPr marL="914400" lvl="1" indent="-514350"/>
            <a:r>
              <a:rPr lang="es-ES" altLang="zh-CN" sz="2000" b="1" smtClean="0">
                <a:ea typeface="宋体" pitchFamily="2" charset="-122"/>
              </a:rPr>
              <a:t>Centro de la ciudad </a:t>
            </a:r>
          </a:p>
          <a:p>
            <a:pPr marL="914400" lvl="1" indent="-514350"/>
            <a:r>
              <a:rPr lang="es-ES" altLang="zh-CN" sz="2000" b="1" smtClean="0">
                <a:ea typeface="宋体" pitchFamily="2" charset="-122"/>
              </a:rPr>
              <a:t>Personas de 20 a 60 años de edad</a:t>
            </a:r>
          </a:p>
          <a:p>
            <a:pPr marL="914400" lvl="1" indent="-514350"/>
            <a:r>
              <a:rPr lang="es-ES" altLang="zh-CN" sz="2000" b="1" smtClean="0">
                <a:ea typeface="宋体" pitchFamily="2" charset="-122"/>
              </a:rPr>
              <a:t>17 personas (9 mujeres, 8 hombres)</a:t>
            </a:r>
          </a:p>
          <a:p>
            <a:pPr marL="914400" lvl="1" indent="-514350"/>
            <a:r>
              <a:rPr lang="es-ES" altLang="zh-CN" sz="2000" b="1" smtClean="0">
                <a:ea typeface="宋体" pitchFamily="2" charset="-122"/>
              </a:rPr>
              <a:t>Clase social media y alta </a:t>
            </a:r>
          </a:p>
          <a:p>
            <a:pPr marL="914400" lvl="1" indent="-514350"/>
            <a:r>
              <a:rPr lang="es-ES" altLang="zh-CN" sz="2000" b="1" smtClean="0">
                <a:ea typeface="宋体" pitchFamily="2" charset="-122"/>
              </a:rPr>
              <a:t>Personas que realizan diferentes actividades </a:t>
            </a:r>
          </a:p>
          <a:p>
            <a:pPr marL="914400" lvl="1" indent="-514350"/>
            <a:r>
              <a:rPr lang="es-ES" altLang="zh-CN" sz="2000" b="1" smtClean="0">
                <a:ea typeface="宋体" pitchFamily="2" charset="-122"/>
              </a:rPr>
              <a:t>Se contó con la ayuda de un Ingeniero Agrónomo y un Tecnólogo en alimentos.</a:t>
            </a:r>
          </a:p>
          <a:p>
            <a:pPr marL="914400" lvl="1" indent="-514350"/>
            <a:endParaRPr lang="es-ES" altLang="zh-CN" sz="2000" b="1" smtClean="0">
              <a:ea typeface="宋体" pitchFamily="2" charset="-122"/>
            </a:endParaRPr>
          </a:p>
          <a:p>
            <a:endParaRPr lang="es-ES" altLang="zh-CN" sz="2000" b="1" smtClean="0">
              <a:ea typeface="宋体" pitchFamily="2" charset="-122"/>
            </a:endParaRPr>
          </a:p>
        </p:txBody>
      </p:sp>
      <p:pic>
        <p:nvPicPr>
          <p:cNvPr id="19460" name="Picture 1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58888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5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6550" y="5699125"/>
            <a:ext cx="11874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2 Marcador de contenido"/>
          <p:cNvSpPr>
            <a:spLocks noGrp="1"/>
          </p:cNvSpPr>
          <p:nvPr>
            <p:ph idx="1"/>
          </p:nvPr>
        </p:nvSpPr>
        <p:spPr>
          <a:xfrm>
            <a:off x="673100" y="1195388"/>
            <a:ext cx="8147050" cy="4681537"/>
          </a:xfrm>
        </p:spPr>
        <p:txBody>
          <a:bodyPr/>
          <a:lstStyle/>
          <a:p>
            <a:pPr algn="just"/>
            <a:endParaRPr lang="es-ES_tradnl" altLang="zh-CN" sz="2000" b="1" smtClean="0">
              <a:ea typeface="宋体" pitchFamily="2" charset="-122"/>
            </a:endParaRPr>
          </a:p>
          <a:p>
            <a:pPr algn="just"/>
            <a:r>
              <a:rPr lang="es-ES" altLang="zh-CN" sz="2000" b="1" smtClean="0">
                <a:ea typeface="宋体" pitchFamily="2" charset="-122"/>
              </a:rPr>
              <a:t>Factores más importantes que impulsan a comprar el producto son el precio y el valor nutricional.</a:t>
            </a:r>
          </a:p>
          <a:p>
            <a:pPr algn="just"/>
            <a:r>
              <a:rPr lang="es-ES_tradnl" altLang="zh-CN" sz="2000" b="1" smtClean="0">
                <a:ea typeface="宋体" pitchFamily="2" charset="-122"/>
              </a:rPr>
              <a:t>En cuanto a precio, el producto más influyente es la almendra, con un 36.67% de aceptación, seguido de la macadamia con el  26.67%.</a:t>
            </a:r>
            <a:endParaRPr lang="es-ES" altLang="zh-CN" sz="2000" b="1" smtClean="0">
              <a:ea typeface="宋体" pitchFamily="2" charset="-122"/>
            </a:endParaRPr>
          </a:p>
          <a:p>
            <a:pPr algn="just"/>
            <a:r>
              <a:rPr lang="es-ES" altLang="zh-CN" sz="2000" b="1" smtClean="0">
                <a:ea typeface="宋体" pitchFamily="2" charset="-122"/>
              </a:rPr>
              <a:t>Más de un 80% de las personas que han probado macadamia, afirman que la nuez es sabrosa y nutritiva</a:t>
            </a:r>
          </a:p>
          <a:p>
            <a:pPr algn="just"/>
            <a:r>
              <a:rPr lang="es-ES" altLang="zh-CN" sz="2000" b="1" smtClean="0">
                <a:ea typeface="宋体" pitchFamily="2" charset="-122"/>
              </a:rPr>
              <a:t>El 47% de asistentes,  afirmó que mayor ingreso motiva a sustituir un producto por otro. </a:t>
            </a:r>
          </a:p>
          <a:p>
            <a:pPr algn="just"/>
            <a:r>
              <a:rPr lang="es-ES" altLang="zh-CN" sz="2000" b="1" smtClean="0">
                <a:ea typeface="宋体" pitchFamily="2" charset="-122"/>
              </a:rPr>
              <a:t>Reconocen a la Macadamia como  un fuerte competidor y sustituto, sobretodo en  nutrición.</a:t>
            </a:r>
          </a:p>
          <a:p>
            <a:pPr algn="just"/>
            <a:r>
              <a:rPr lang="es-ES_tradnl" altLang="zh-CN" sz="2000" b="1" smtClean="0">
                <a:ea typeface="宋体" pitchFamily="2" charset="-122"/>
              </a:rPr>
              <a:t>Finalmente un 40% contestó que indudablemente la macadamia podría sustituir a productos similares. </a:t>
            </a:r>
            <a:endParaRPr lang="es-ES" altLang="zh-CN" sz="2000" b="1" smtClean="0">
              <a:ea typeface="宋体" pitchFamily="2" charset="-122"/>
            </a:endParaRPr>
          </a:p>
          <a:p>
            <a:pPr algn="just"/>
            <a:endParaRPr lang="es-ES" sz="2000" smtClean="0"/>
          </a:p>
          <a:p>
            <a:pPr algn="just"/>
            <a:endParaRPr lang="es-ES" altLang="zh-CN" sz="2000" b="1" smtClean="0">
              <a:ea typeface="宋体" pitchFamily="2" charset="-122"/>
            </a:endParaRPr>
          </a:p>
          <a:p>
            <a:pPr algn="just"/>
            <a:endParaRPr lang="es-ES" altLang="zh-CN" sz="2000" b="1" smtClean="0">
              <a:ea typeface="宋体" pitchFamily="2" charset="-122"/>
            </a:endParaRPr>
          </a:p>
          <a:p>
            <a:pPr algn="just"/>
            <a:endParaRPr lang="es-ES" altLang="zh-CN" sz="2000" b="1" smtClean="0">
              <a:ea typeface="宋体" pitchFamily="2" charset="-122"/>
            </a:endParaRPr>
          </a:p>
        </p:txBody>
      </p:sp>
      <p:sp>
        <p:nvSpPr>
          <p:cNvPr id="4" name="1 Título"/>
          <p:cNvSpPr txBox="1">
            <a:spLocks/>
          </p:cNvSpPr>
          <p:nvPr/>
        </p:nvSpPr>
        <p:spPr bwMode="auto">
          <a:xfrm>
            <a:off x="842963" y="2143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" sz="4000" kern="0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RESULTADOS DEL GRUPO FOCAL</a:t>
            </a:r>
          </a:p>
        </p:txBody>
      </p:sp>
      <p:pic>
        <p:nvPicPr>
          <p:cNvPr id="21508" name="Picture 1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58888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15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27988" y="5768975"/>
            <a:ext cx="1116012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274638"/>
            <a:ext cx="7559675" cy="1143000"/>
          </a:xfrm>
        </p:spPr>
        <p:txBody>
          <a:bodyPr/>
          <a:lstStyle/>
          <a:p>
            <a:pPr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DEMANDA POTENCIAL INSATISFECHA</a:t>
            </a:r>
            <a:endParaRPr lang="es-ES" sz="40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827088" y="2133600"/>
            <a:ext cx="7921625" cy="381635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" sz="2000" b="1" smtClean="0"/>
              <a:t>Población Guayaquil:				2 296,598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sz="2000" b="1" smtClean="0"/>
              <a:t>Clase social media:				29.2%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sz="2000" b="1" smtClean="0"/>
              <a:t>Clase social alta:				8.6%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sz="2000" b="1" smtClean="0"/>
              <a:t>Población Guayaquil entre 18 y 64 años:         58.43%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sz="2000" b="1" smtClean="0"/>
              <a:t>Tasa desempleo en la ciudad:			9.6%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000" b="1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s-ES" sz="2000" b="1" smtClean="0"/>
              <a:t>2 296,598 *( 29.2% + 8.6% ) = 868,114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sz="2000" b="1" smtClean="0"/>
              <a:t>868,114 * 58.43% = 507,729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ES" sz="2000" b="1" smtClean="0"/>
              <a:t>507,729 * ( 1 – 0.096 ) = </a:t>
            </a:r>
            <a:r>
              <a:rPr lang="es-ES" sz="2000" b="1" i="1" u="sng" smtClean="0"/>
              <a:t>458,580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000" b="1" i="1" u="sng" smtClean="0"/>
          </a:p>
          <a:p>
            <a:pPr>
              <a:lnSpc>
                <a:spcPct val="80000"/>
              </a:lnSpc>
              <a:buFontTx/>
              <a:buNone/>
            </a:pPr>
            <a:endParaRPr lang="es-ES" sz="2000" b="1" i="1" u="sng" smtClean="0"/>
          </a:p>
          <a:p>
            <a:pPr>
              <a:lnSpc>
                <a:spcPct val="80000"/>
              </a:lnSpc>
              <a:buFontTx/>
              <a:buNone/>
            </a:pPr>
            <a:r>
              <a:rPr lang="es-ES" sz="1200" smtClean="0"/>
              <a:t>	</a:t>
            </a:r>
          </a:p>
        </p:txBody>
      </p:sp>
      <p:pic>
        <p:nvPicPr>
          <p:cNvPr id="23556" name="Picture 1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61925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5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416550"/>
            <a:ext cx="147637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152400"/>
            <a:ext cx="6769100" cy="1763713"/>
          </a:xfrm>
        </p:spPr>
        <p:txBody>
          <a:bodyPr/>
          <a:lstStyle/>
          <a:p>
            <a:r>
              <a:rPr lang="en-US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DEMANDA POTENCIAL INSATISFECHA</a:t>
            </a:r>
            <a:br>
              <a:rPr lang="en-US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(CONSUMIDORES)</a:t>
            </a:r>
            <a:endParaRPr lang="es-ES" sz="40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4579" name="Picture 1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58888" cy="118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15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6550" y="0"/>
            <a:ext cx="11874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00338" y="2133600"/>
            <a:ext cx="3887787" cy="27574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4582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71550" y="5095875"/>
            <a:ext cx="7108825" cy="1428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_tradnl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PRODUCTO</a:t>
            </a:r>
            <a:endParaRPr lang="es-ES" sz="40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612775" y="1844675"/>
            <a:ext cx="4679950" cy="3168650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FontTx/>
              <a:buNone/>
            </a:pPr>
            <a:endParaRPr lang="es-ES_tradnl" sz="2000" b="1" smtClean="0">
              <a:solidFill>
                <a:srgbClr val="FFFF66"/>
              </a:solidFill>
            </a:endParaRPr>
          </a:p>
          <a:p>
            <a:pPr marL="0" indent="0"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/>
              <a:t>La nuez de Macadamia es  originaria de Australia, al Sudeste de Queensland y considerada como la nuez más fina en el mundo, por su exquisito sabor y por sus cualidades nutritivas, es catalogada como la "reina de las nueces". Toma su nombre  en honor al Dr. John Mcadam, descubridor de la nuez.</a:t>
            </a:r>
            <a:endParaRPr lang="es-ES" sz="2000" b="1" smtClean="0"/>
          </a:p>
        </p:txBody>
      </p:sp>
      <p:pic>
        <p:nvPicPr>
          <p:cNvPr id="12292" name="Picture 18" descr="macadamia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2420938"/>
            <a:ext cx="2657475" cy="215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5478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96188" y="5346700"/>
            <a:ext cx="15478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Rectangle 4"/>
          <p:cNvSpPr>
            <a:spLocks noGrp="1" noChangeArrowheads="1"/>
          </p:cNvSpPr>
          <p:nvPr>
            <p:ph type="title"/>
          </p:nvPr>
        </p:nvSpPr>
        <p:spPr>
          <a:xfrm>
            <a:off x="1476375" y="115888"/>
            <a:ext cx="6192838" cy="1800225"/>
          </a:xfrm>
        </p:spPr>
        <p:txBody>
          <a:bodyPr/>
          <a:lstStyle/>
          <a:p>
            <a:r>
              <a:rPr lang="en-US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DEMANDA POTENCIAL INSATISFECHA</a:t>
            </a:r>
            <a:br>
              <a:rPr lang="en-US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n-US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(INDUSTRIAS)</a:t>
            </a:r>
            <a:endParaRPr lang="es-ES" sz="40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5603" name="Picture 15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87450" cy="111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15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6550" y="0"/>
            <a:ext cx="11874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0113" y="2205038"/>
            <a:ext cx="7345362" cy="3711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00" name="Rectangle 4"/>
          <p:cNvSpPr>
            <a:spLocks noGrp="1" noChangeArrowheads="1"/>
          </p:cNvSpPr>
          <p:nvPr>
            <p:ph type="title"/>
          </p:nvPr>
        </p:nvSpPr>
        <p:spPr>
          <a:xfrm>
            <a:off x="1763713" y="274638"/>
            <a:ext cx="6923087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DEMANDA POTENCIAL INSATISFECHA</a:t>
            </a:r>
            <a:endParaRPr lang="es-ES" sz="40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662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763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0650" y="5487988"/>
            <a:ext cx="140335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9" name="Rectangle 7"/>
          <p:cNvSpPr>
            <a:spLocks noChangeArrowheads="1"/>
          </p:cNvSpPr>
          <p:nvPr/>
        </p:nvSpPr>
        <p:spPr bwMode="auto">
          <a:xfrm>
            <a:off x="1619250" y="1679575"/>
            <a:ext cx="74168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S_tradnl" altLang="zh-CN">
                <a:solidFill>
                  <a:srgbClr val="FFFF66"/>
                </a:solidFill>
                <a:ea typeface="宋体" pitchFamily="2" charset="-122"/>
              </a:rPr>
              <a:t>DEMANDA</a:t>
            </a:r>
          </a:p>
          <a:p>
            <a:pPr algn="just"/>
            <a:endParaRPr lang="es-ES_tradnl" altLang="zh-CN">
              <a:solidFill>
                <a:srgbClr val="FFFF66"/>
              </a:solidFill>
              <a:ea typeface="宋体" pitchFamily="2" charset="-122"/>
            </a:endParaRPr>
          </a:p>
        </p:txBody>
      </p:sp>
      <p:pic>
        <p:nvPicPr>
          <p:cNvPr id="26630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1188" y="2232025"/>
            <a:ext cx="7991475" cy="1233488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26631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39750" y="3767138"/>
            <a:ext cx="8208963" cy="13176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8" name="Rectangle 4"/>
          <p:cNvSpPr>
            <a:spLocks noChangeArrowheads="1"/>
          </p:cNvSpPr>
          <p:nvPr/>
        </p:nvSpPr>
        <p:spPr bwMode="auto">
          <a:xfrm>
            <a:off x="1258888" y="274638"/>
            <a:ext cx="69230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0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DEMANDA POTENCIAL INSATISFECHA</a:t>
            </a:r>
            <a:endParaRPr lang="es-ES" sz="4000" ker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2765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3191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5113" y="5629275"/>
            <a:ext cx="12588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Rectangle 7"/>
          <p:cNvSpPr>
            <a:spLocks noChangeArrowheads="1"/>
          </p:cNvSpPr>
          <p:nvPr/>
        </p:nvSpPr>
        <p:spPr bwMode="auto">
          <a:xfrm>
            <a:off x="1547813" y="1557338"/>
            <a:ext cx="4319587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S_tradnl" altLang="zh-CN">
                <a:solidFill>
                  <a:srgbClr val="FFFF66"/>
                </a:solidFill>
                <a:ea typeface="宋体" pitchFamily="2" charset="-122"/>
              </a:rPr>
              <a:t>OFERTA</a:t>
            </a:r>
          </a:p>
          <a:p>
            <a:pPr algn="just"/>
            <a:endParaRPr lang="es-ES_tradnl" altLang="zh-CN">
              <a:solidFill>
                <a:srgbClr val="FFFF66"/>
              </a:solidFill>
              <a:ea typeface="宋体" pitchFamily="2" charset="-122"/>
            </a:endParaRPr>
          </a:p>
        </p:txBody>
      </p:sp>
      <p:sp>
        <p:nvSpPr>
          <p:cNvPr id="27654" name="Text Box 19"/>
          <p:cNvSpPr txBox="1">
            <a:spLocks noChangeArrowheads="1"/>
          </p:cNvSpPr>
          <p:nvPr/>
        </p:nvSpPr>
        <p:spPr bwMode="auto">
          <a:xfrm>
            <a:off x="1116013" y="2133600"/>
            <a:ext cx="75596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/>
              <a:t>O</a:t>
            </a:r>
            <a:r>
              <a:rPr lang="en-US" sz="3200" baseline="-25000"/>
              <a:t>f</a:t>
            </a:r>
            <a:r>
              <a:rPr lang="en-US" sz="3200"/>
              <a:t> = O</a:t>
            </a:r>
            <a:r>
              <a:rPr lang="en-US" sz="3200" baseline="-25000"/>
              <a:t>i</a:t>
            </a:r>
            <a:r>
              <a:rPr lang="en-US" sz="3200"/>
              <a:t> (1 + i)</a:t>
            </a:r>
            <a:r>
              <a:rPr lang="en-US" sz="3200" baseline="30000"/>
              <a:t>t</a:t>
            </a:r>
            <a:endParaRPr lang="es-ES" sz="3200"/>
          </a:p>
        </p:txBody>
      </p:sp>
      <p:sp>
        <p:nvSpPr>
          <p:cNvPr id="27655" name="Rectangle 20"/>
          <p:cNvSpPr>
            <a:spLocks noChangeArrowheads="1"/>
          </p:cNvSpPr>
          <p:nvPr/>
        </p:nvSpPr>
        <p:spPr bwMode="auto">
          <a:xfrm>
            <a:off x="2627313" y="2986088"/>
            <a:ext cx="5761037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pt-BR" sz="2000"/>
              <a:t>O</a:t>
            </a:r>
            <a:r>
              <a:rPr lang="pt-BR" sz="2000" baseline="-25000"/>
              <a:t>f</a:t>
            </a:r>
            <a:r>
              <a:rPr lang="pt-BR" sz="2000"/>
              <a:t>  = Oferta final</a:t>
            </a:r>
            <a:endParaRPr lang="es-ES" sz="2000"/>
          </a:p>
          <a:p>
            <a:r>
              <a:rPr lang="pt-BR" sz="2000"/>
              <a:t>O</a:t>
            </a:r>
            <a:r>
              <a:rPr lang="pt-BR" sz="2000" baseline="-25000"/>
              <a:t>i</a:t>
            </a:r>
            <a:r>
              <a:rPr lang="pt-BR" sz="2000"/>
              <a:t> = Oferta inicial</a:t>
            </a:r>
            <a:endParaRPr lang="es-ES" sz="2000"/>
          </a:p>
          <a:p>
            <a:r>
              <a:rPr lang="pt-BR" sz="2000"/>
              <a:t> </a:t>
            </a:r>
            <a:r>
              <a:rPr lang="es-ES_tradnl" sz="2000"/>
              <a:t>i   = Tasa de crecimiento anual de </a:t>
            </a:r>
          </a:p>
          <a:p>
            <a:r>
              <a:rPr lang="es-ES_tradnl" sz="2000"/>
              <a:t>los productos  no tradicionales</a:t>
            </a:r>
            <a:endParaRPr lang="es-ES" sz="2000"/>
          </a:p>
          <a:p>
            <a:r>
              <a:rPr lang="es-ES_tradnl" sz="2000"/>
              <a:t> </a:t>
            </a:r>
            <a:r>
              <a:rPr lang="en-GB" sz="2000"/>
              <a:t>t   = Tiempo</a:t>
            </a:r>
            <a:endParaRPr lang="es-ES" sz="2000"/>
          </a:p>
          <a:p>
            <a:r>
              <a:rPr lang="en-GB" sz="2000"/>
              <a:t>O</a:t>
            </a:r>
            <a:r>
              <a:rPr lang="en-GB" sz="2000" baseline="-25000"/>
              <a:t>f</a:t>
            </a:r>
            <a:r>
              <a:rPr lang="en-GB" sz="2000"/>
              <a:t> = Oi (1 + i)</a:t>
            </a:r>
            <a:r>
              <a:rPr lang="en-GB" sz="2000" baseline="30000"/>
              <a:t>t</a:t>
            </a:r>
            <a:endParaRPr lang="es-ES" sz="2000"/>
          </a:p>
          <a:p>
            <a:r>
              <a:rPr lang="es-ES" sz="2000"/>
              <a:t>O</a:t>
            </a:r>
            <a:r>
              <a:rPr lang="es-ES" sz="2000" baseline="-25000"/>
              <a:t>f</a:t>
            </a:r>
            <a:r>
              <a:rPr lang="es-ES" sz="2000"/>
              <a:t> = 700 Ha * (1+0.035)</a:t>
            </a:r>
            <a:r>
              <a:rPr lang="es-ES" sz="2000" baseline="30000"/>
              <a:t>1</a:t>
            </a:r>
            <a:endParaRPr lang="es-ES" sz="2000"/>
          </a:p>
          <a:p>
            <a:r>
              <a:rPr lang="es-ES" sz="2000"/>
              <a:t>O</a:t>
            </a:r>
            <a:r>
              <a:rPr lang="es-ES" sz="2000" baseline="-25000"/>
              <a:t>f</a:t>
            </a:r>
            <a:r>
              <a:rPr lang="es-ES" sz="2000"/>
              <a:t> = 725 Ha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8" name="Rectangle 4"/>
          <p:cNvSpPr>
            <a:spLocks noGrp="1" noChangeArrowheads="1"/>
          </p:cNvSpPr>
          <p:nvPr>
            <p:ph type="title"/>
          </p:nvPr>
        </p:nvSpPr>
        <p:spPr>
          <a:xfrm>
            <a:off x="1258888" y="274638"/>
            <a:ext cx="6923087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DEMANDA POTENCIAL INSATISFECHA</a:t>
            </a:r>
            <a:endParaRPr lang="es-ES" sz="40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867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3191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5113" y="5629275"/>
            <a:ext cx="12588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Rectangle 7"/>
          <p:cNvSpPr>
            <a:spLocks noChangeArrowheads="1"/>
          </p:cNvSpPr>
          <p:nvPr/>
        </p:nvSpPr>
        <p:spPr bwMode="auto">
          <a:xfrm>
            <a:off x="684213" y="1412875"/>
            <a:ext cx="4319587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S_tradnl" altLang="zh-CN">
                <a:solidFill>
                  <a:srgbClr val="FFFF66"/>
                </a:solidFill>
                <a:ea typeface="宋体" pitchFamily="2" charset="-122"/>
              </a:rPr>
              <a:t>	OFERTA</a:t>
            </a:r>
          </a:p>
          <a:p>
            <a:pPr algn="just"/>
            <a:endParaRPr lang="es-ES_tradnl" altLang="zh-CN">
              <a:solidFill>
                <a:srgbClr val="FFFF66"/>
              </a:solidFill>
              <a:ea typeface="宋体" pitchFamily="2" charset="-122"/>
            </a:endParaRPr>
          </a:p>
        </p:txBody>
      </p:sp>
      <p:pic>
        <p:nvPicPr>
          <p:cNvPr id="28678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92275" y="2060575"/>
            <a:ext cx="5616575" cy="437991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6" name="Rectangle 4"/>
          <p:cNvSpPr>
            <a:spLocks noGrp="1" noChangeArrowheads="1"/>
          </p:cNvSpPr>
          <p:nvPr>
            <p:ph type="title"/>
          </p:nvPr>
        </p:nvSpPr>
        <p:spPr>
          <a:xfrm>
            <a:off x="1258888" y="274638"/>
            <a:ext cx="6923087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DEMANDA POTENCIAL INSATISFECHA</a:t>
            </a:r>
            <a:endParaRPr lang="es-ES" sz="40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969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3191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5113" y="5629275"/>
            <a:ext cx="12588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92400" y="1700213"/>
            <a:ext cx="4040188" cy="4522787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052513"/>
            <a:ext cx="7920037" cy="6477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MATRIZ FODA</a:t>
            </a:r>
            <a:endParaRPr lang="es-ES" sz="38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0723" name="Rectangle 5"/>
          <p:cNvSpPr>
            <a:spLocks noChangeArrowheads="1"/>
          </p:cNvSpPr>
          <p:nvPr/>
        </p:nvSpPr>
        <p:spPr bwMode="auto">
          <a:xfrm>
            <a:off x="971550" y="5297488"/>
            <a:ext cx="76231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S" sz="1800" b="0">
              <a:latin typeface="Tahoma" pitchFamily="34" charset="0"/>
            </a:endParaRPr>
          </a:p>
        </p:txBody>
      </p:sp>
      <p:sp>
        <p:nvSpPr>
          <p:cNvPr id="30724" name="Rectangle 15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0725" name="Rectangle 16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0726" name="Rectangle 17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0727" name="Rectangle 18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30728" name="Rectangle 19"/>
          <p:cNvSpPr>
            <a:spLocks noChangeArrowheads="1"/>
          </p:cNvSpPr>
          <p:nvPr/>
        </p:nvSpPr>
        <p:spPr bwMode="auto">
          <a:xfrm>
            <a:off x="60325" y="2292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0729" name="Rectangle 20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graphicFrame>
        <p:nvGraphicFramePr>
          <p:cNvPr id="30748" name="Group 28"/>
          <p:cNvGraphicFramePr>
            <a:graphicFrameLocks noGrp="1"/>
          </p:cNvGraphicFramePr>
          <p:nvPr/>
        </p:nvGraphicFramePr>
        <p:xfrm>
          <a:off x="539750" y="1935163"/>
          <a:ext cx="8064500" cy="4052887"/>
        </p:xfrm>
        <a:graphic>
          <a:graphicData uri="http://schemas.openxmlformats.org/drawingml/2006/table">
            <a:tbl>
              <a:tblPr/>
              <a:tblGrid>
                <a:gridCol w="4035425"/>
                <a:gridCol w="4029075"/>
              </a:tblGrid>
              <a:tr h="25336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FORTALEZAS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Producto con grandes beneficios para la salud.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Posibilidad de comercializar el producto al mercado internacional.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La alta calidad del producto garantiza una permanencia en el mercado local.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Talento humano disponible y competitivo.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Cultivo con una larga vida útil.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chemeClr val="accent1"/>
                        </a:gs>
                      </a:gsLst>
                      <a:lin ang="189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57200" algn="l"/>
                        </a:tabLst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OPORTUNIDADES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Demanda local insatisfecha.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Precio a nivel del consumidor local bastante atractivo.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Zonas potenciales existentes en el país .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Disponibilidad de materia prima.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Producto con excelente aceptación internacional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Posibilidad de captar nuevos mercados.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99CCFF"/>
                        </a:gs>
                      </a:gsLst>
                      <a:lin ang="2700000" scaled="1"/>
                    </a:gradFill>
                  </a:tcPr>
                </a:tc>
              </a:tr>
            </a:tbl>
          </a:graphicData>
        </a:graphic>
      </p:graphicFrame>
      <p:pic>
        <p:nvPicPr>
          <p:cNvPr id="30738" name="Picture 16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5900" y="-5346700"/>
            <a:ext cx="1331913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39" name="Picture 16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2088" y="0"/>
            <a:ext cx="1331912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0" name="Picture 16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3191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876" name="Text Box 172"/>
          <p:cNvSpPr txBox="1">
            <a:spLocks noChangeArrowheads="1"/>
          </p:cNvSpPr>
          <p:nvPr/>
        </p:nvSpPr>
        <p:spPr bwMode="auto">
          <a:xfrm>
            <a:off x="1403350" y="333375"/>
            <a:ext cx="6264275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PLAN DE MERCADEO</a:t>
            </a:r>
            <a:endParaRPr lang="es-ES" sz="3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6" name="Rectangle 6"/>
          <p:cNvSpPr>
            <a:spLocks noChangeArrowheads="1"/>
          </p:cNvSpPr>
          <p:nvPr/>
        </p:nvSpPr>
        <p:spPr bwMode="auto">
          <a:xfrm>
            <a:off x="684213" y="404813"/>
            <a:ext cx="79200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_tradnl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MATRIZ FODA</a:t>
            </a:r>
            <a:endParaRPr lang="es-ES" sz="3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99710" name="Group 30"/>
          <p:cNvGraphicFramePr>
            <a:graphicFrameLocks noGrp="1"/>
          </p:cNvGraphicFramePr>
          <p:nvPr>
            <p:ph/>
          </p:nvPr>
        </p:nvGraphicFramePr>
        <p:xfrm>
          <a:off x="395288" y="1773238"/>
          <a:ext cx="8351837" cy="4359275"/>
        </p:xfrm>
        <a:graphic>
          <a:graphicData uri="http://schemas.openxmlformats.org/drawingml/2006/table">
            <a:tbl>
              <a:tblPr/>
              <a:tblGrid>
                <a:gridCol w="4179887"/>
                <a:gridCol w="4171950"/>
              </a:tblGrid>
              <a:tr h="435927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DEBILIDADES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Alta inversión inicial y periodo de recuperación a largo plazo.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Falta de investigación y tecnificación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Altos precios de insumos y maquinarias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Alto porcentaje de desecho del producto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FFD1A3"/>
                        </a:gs>
                      </a:gsLst>
                      <a:lin ang="27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AMENAZAS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Inestabilidad política y económica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 Incremento de competidores nacionales e internacionales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Paros, huelgas de trabajadores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Enfermedades o situaciones climáticas desfavorables en el sector agrícola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itchFamily="2" charset="2"/>
                        <a:buChar char="Ø"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Falta de promoción de las cualidades y ventajas del consumo del producto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chemeClr val="hlink"/>
                        </a:gs>
                        <a:gs pos="100000">
                          <a:srgbClr val="CCFFCC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pic>
        <p:nvPicPr>
          <p:cNvPr id="31755" name="Picture 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5346700"/>
            <a:ext cx="15478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6" name="Picture 3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0650" y="0"/>
            <a:ext cx="140335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7" name="Picture 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0335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333375"/>
            <a:ext cx="7920037" cy="6477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4000" smtClean="0">
                <a:solidFill>
                  <a:schemeClr val="hlink"/>
                </a:solidFill>
              </a:rPr>
              <a:t>	</a:t>
            </a:r>
            <a:r>
              <a:rPr lang="es-ES_tradnl" sz="3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Matriz  B. C. G.</a:t>
            </a:r>
            <a:endParaRPr lang="es-ES" sz="38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2772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2773" name="Rectangle 7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2774" name="Rectangle 8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2775" name="Rectangle 9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32776" name="Rectangle 10"/>
          <p:cNvSpPr>
            <a:spLocks noChangeArrowheads="1"/>
          </p:cNvSpPr>
          <p:nvPr/>
        </p:nvSpPr>
        <p:spPr bwMode="auto">
          <a:xfrm>
            <a:off x="60325" y="2292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2777" name="Rectangle 11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2778" name="Rectangle 12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32779" name="Rectangle 14"/>
          <p:cNvSpPr>
            <a:spLocks noChangeArrowheads="1"/>
          </p:cNvSpPr>
          <p:nvPr/>
        </p:nvSpPr>
        <p:spPr bwMode="auto">
          <a:xfrm>
            <a:off x="755650" y="5516563"/>
            <a:ext cx="792003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s-ES" sz="1800" b="0">
              <a:latin typeface="Tahoma" pitchFamily="34" charset="0"/>
            </a:endParaRPr>
          </a:p>
          <a:p>
            <a:endParaRPr lang="es-ES" sz="1400">
              <a:latin typeface="Tahoma" pitchFamily="34" charset="0"/>
            </a:endParaRPr>
          </a:p>
        </p:txBody>
      </p:sp>
      <p:sp>
        <p:nvSpPr>
          <p:cNvPr id="32780" name="Rectangle 17"/>
          <p:cNvSpPr>
            <a:spLocks noChangeArrowheads="1"/>
          </p:cNvSpPr>
          <p:nvPr/>
        </p:nvSpPr>
        <p:spPr bwMode="auto">
          <a:xfrm>
            <a:off x="2627313" y="5589588"/>
            <a:ext cx="4537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S" sz="2400"/>
              <a:t>Estrategia idónea Estructurar</a:t>
            </a:r>
            <a:r>
              <a:rPr lang="es-ES" sz="2000"/>
              <a:t>  </a:t>
            </a:r>
          </a:p>
        </p:txBody>
      </p:sp>
      <p:pic>
        <p:nvPicPr>
          <p:cNvPr id="32781" name="Picture 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00213" y="1450975"/>
            <a:ext cx="6111875" cy="3571875"/>
          </a:xfrm>
          <a:prstGeom prst="rect">
            <a:avLst/>
          </a:prstGeom>
          <a:noFill/>
          <a:ln w="9525">
            <a:solidFill>
              <a:srgbClr val="000000">
                <a:alpha val="98822"/>
              </a:srgbClr>
            </a:solidFill>
            <a:miter lim="800000"/>
            <a:headEnd/>
            <a:tailEnd/>
          </a:ln>
        </p:spPr>
      </p:pic>
      <p:pic>
        <p:nvPicPr>
          <p:cNvPr id="32782" name="Picture 2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33191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83" name="Picture 2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12088" y="5557838"/>
            <a:ext cx="1331912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35150" y="333375"/>
            <a:ext cx="5616575" cy="6477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Marketing Mix</a:t>
            </a:r>
            <a:endParaRPr lang="es-ES" sz="38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4213" y="1412875"/>
            <a:ext cx="8064500" cy="50403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_tradnl" sz="100" b="1" smtClean="0">
                <a:solidFill>
                  <a:schemeClr val="hlink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_tradnl" sz="200" b="1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_tradnl" sz="2800" b="1" smtClean="0">
                <a:solidFill>
                  <a:srgbClr val="FFFF66"/>
                </a:solidFill>
                <a:ea typeface="宋体" pitchFamily="2" charset="-122"/>
              </a:rPr>
              <a:t>PRODUCTO - </a:t>
            </a:r>
            <a:r>
              <a:rPr lang="en-US" sz="2800" b="1" smtClean="0">
                <a:solidFill>
                  <a:srgbClr val="FFFF66"/>
                </a:solidFill>
                <a:ea typeface="宋体" pitchFamily="2" charset="-122"/>
              </a:rPr>
              <a:t>“La Macadamia Colorada”.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2000" b="1" smtClean="0"/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s-ES" sz="2000" b="1" smtClean="0"/>
              <a:t>Permite a los consumidores nutrirse de una manera natural, saludable y deliciosa.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2000" b="1" smtClean="0"/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s-ES" sz="2000" b="1" smtClean="0"/>
              <a:t>Producida bajo estrictas normas de calidad.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</a:pPr>
            <a:endParaRPr lang="es-ES" sz="2000" b="1" smtClean="0"/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s-ES" sz="2000" b="1" smtClean="0"/>
              <a:t>Alto poder alimenticio y  con grasas limpiadoras de colesterol.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</a:pPr>
            <a:endParaRPr lang="es-ES_tradnl" sz="2000" b="1" smtClean="0"/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smtClean="0"/>
              <a:t>Considerada la nuez más fina del mundo.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2000" b="1" smtClean="0"/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smtClean="0"/>
              <a:t>Slogan: “Ahora en el Ecuador, la nuez más rica y nutritiva del mundo”.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2000" b="1" smtClean="0"/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smtClean="0"/>
              <a:t>Dos presentaciones: Macadamia natural entera sin cascara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smtClean="0"/>
              <a:t>			Macadamia tostada con sal. 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Ø"/>
            </a:pPr>
            <a:endParaRPr lang="en-US" sz="20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700" b="1" smtClean="0"/>
              <a:t> </a:t>
            </a:r>
          </a:p>
        </p:txBody>
      </p:sp>
      <p:sp>
        <p:nvSpPr>
          <p:cNvPr id="33796" name="Rectangle 5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3797" name="Rectangle 6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3799" name="Rectangle 8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33801" name="Rectangle 10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pic>
        <p:nvPicPr>
          <p:cNvPr id="33802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0335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3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5113" y="-26988"/>
            <a:ext cx="1258887" cy="1228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549275"/>
            <a:ext cx="7920037" cy="863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Marketing Mix</a:t>
            </a:r>
            <a:endParaRPr lang="es-ES" sz="40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1628775"/>
            <a:ext cx="7775575" cy="93503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_tradnl" sz="2600" b="1" smtClean="0">
                <a:solidFill>
                  <a:srgbClr val="FFFF66"/>
                </a:solidFill>
                <a:ea typeface="宋体" pitchFamily="2" charset="-122"/>
              </a:rPr>
              <a:t>PRECIOS </a:t>
            </a:r>
          </a:p>
          <a:p>
            <a:pPr eaLnBrk="1" hangingPunct="1">
              <a:buFont typeface="Wingdings" pitchFamily="2" charset="2"/>
              <a:buNone/>
            </a:pPr>
            <a:endParaRPr lang="en-US" sz="2600" b="1" smtClean="0">
              <a:solidFill>
                <a:srgbClr val="FFFF66"/>
              </a:solidFill>
              <a:ea typeface="宋体" pitchFamily="2" charset="-122"/>
            </a:endParaRPr>
          </a:p>
          <a:p>
            <a:pPr eaLnBrk="1" hangingPunct="1">
              <a:buFont typeface="Wingdings" pitchFamily="2" charset="2"/>
              <a:buNone/>
            </a:pPr>
            <a:endParaRPr lang="en-US" sz="2600" b="1" i="1" smtClean="0"/>
          </a:p>
        </p:txBody>
      </p:sp>
      <p:sp>
        <p:nvSpPr>
          <p:cNvPr id="35844" name="Rectangle 5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5845" name="Rectangle 6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5846" name="Rectangle 7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5847" name="Rectangle 8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35848" name="Rectangle 10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5849" name="Rectangle 11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35850" name="Rectangle 12"/>
          <p:cNvSpPr>
            <a:spLocks noChangeArrowheads="1"/>
          </p:cNvSpPr>
          <p:nvPr/>
        </p:nvSpPr>
        <p:spPr bwMode="auto">
          <a:xfrm>
            <a:off x="0" y="264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35851" name="Picture 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2492375"/>
            <a:ext cx="7704137" cy="1873250"/>
          </a:xfrm>
          <a:prstGeom prst="rect">
            <a:avLst/>
          </a:prstGeom>
          <a:noFill/>
          <a:ln w="9525">
            <a:solidFill>
              <a:srgbClr val="000000">
                <a:alpha val="98822"/>
              </a:srgbClr>
            </a:solidFill>
            <a:miter lim="800000"/>
            <a:headEnd/>
            <a:tailEnd/>
          </a:ln>
        </p:spPr>
      </p:pic>
      <p:pic>
        <p:nvPicPr>
          <p:cNvPr id="35852" name="Picture 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5478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3" name="Picture 2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96188" y="5346700"/>
            <a:ext cx="15478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414338"/>
            <a:ext cx="5832475" cy="1143000"/>
          </a:xfrm>
        </p:spPr>
        <p:txBody>
          <a:bodyPr/>
          <a:lstStyle/>
          <a:p>
            <a:r>
              <a:rPr lang="es-EC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USOS</a:t>
            </a:r>
            <a:endParaRPr lang="es-ES" sz="40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87538"/>
            <a:ext cx="8291512" cy="3413125"/>
          </a:xfrm>
        </p:spPr>
        <p:txBody>
          <a:bodyPr/>
          <a:lstStyle/>
          <a:p>
            <a:r>
              <a:rPr lang="en-US" sz="2400" b="1" smtClean="0"/>
              <a:t>La macadamia puede ser utilizado en mercado gourmet</a:t>
            </a:r>
          </a:p>
          <a:p>
            <a:r>
              <a:rPr lang="en-US" sz="2400" b="1" smtClean="0"/>
              <a:t>En la industria confitera</a:t>
            </a:r>
          </a:p>
          <a:p>
            <a:r>
              <a:rPr lang="en-US" sz="2400" b="1" smtClean="0"/>
              <a:t>Aceite de macadamia es uno de los más saludables del mundo</a:t>
            </a:r>
          </a:p>
          <a:p>
            <a:r>
              <a:rPr lang="en-US" sz="2400" b="1" smtClean="0"/>
              <a:t>Por tener altos niveles de grasa monoinsaturada(grasa buena), es recomendada para personas que sufren de colesterol</a:t>
            </a:r>
          </a:p>
          <a:p>
            <a:endParaRPr lang="es-ES" sz="2400" b="1" smtClean="0"/>
          </a:p>
        </p:txBody>
      </p:sp>
      <p:pic>
        <p:nvPicPr>
          <p:cNvPr id="155652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763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5653" name="Picture 1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416550"/>
            <a:ext cx="147637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765175"/>
            <a:ext cx="6913563" cy="574675"/>
          </a:xfrm>
        </p:spPr>
        <p:txBody>
          <a:bodyPr/>
          <a:lstStyle/>
          <a:p>
            <a:pPr eaLnBrk="1" hangingPunct="1"/>
            <a:r>
              <a:rPr lang="es-ES_tradnl" sz="4000" smtClean="0">
                <a:solidFill>
                  <a:schemeClr val="hlink"/>
                </a:solidFill>
              </a:rPr>
              <a:t/>
            </a:r>
            <a:br>
              <a:rPr lang="es-ES_tradnl" sz="4000" smtClean="0">
                <a:solidFill>
                  <a:schemeClr val="hlink"/>
                </a:solidFill>
              </a:rPr>
            </a:br>
            <a:endParaRPr lang="es-ES" sz="4000" smtClean="0">
              <a:solidFill>
                <a:schemeClr val="hlink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27088" y="1530350"/>
            <a:ext cx="7775575" cy="13223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_tradnl" sz="2600" b="1" smtClean="0">
                <a:solidFill>
                  <a:srgbClr val="FFFF66"/>
                </a:solidFill>
                <a:ea typeface="宋体" pitchFamily="2" charset="-122"/>
              </a:rPr>
              <a:t>PLAZA</a:t>
            </a:r>
          </a:p>
          <a:p>
            <a:pPr eaLnBrk="1" hangingPunct="1">
              <a:buFont typeface="Wingdings" pitchFamily="2" charset="2"/>
              <a:buNone/>
            </a:pPr>
            <a:r>
              <a:rPr lang="es-ES_tradnl" sz="2000" b="1" smtClean="0"/>
              <a:t>Se utilizará el  canal de distribución indirecto</a:t>
            </a:r>
            <a:r>
              <a:rPr lang="es-ES_tradnl" sz="2000" b="1" smtClean="0">
                <a:solidFill>
                  <a:schemeClr val="hlink"/>
                </a:solidFill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endParaRPr lang="en-US" sz="2000" b="1" smtClean="0"/>
          </a:p>
          <a:p>
            <a:pPr eaLnBrk="1" hangingPunct="1">
              <a:buFont typeface="Wingdings" pitchFamily="2" charset="2"/>
              <a:buNone/>
            </a:pPr>
            <a:endParaRPr lang="en-US" sz="2000" b="1" smtClean="0"/>
          </a:p>
          <a:p>
            <a:pPr eaLnBrk="1" hangingPunct="1">
              <a:buFont typeface="Wingdings" pitchFamily="2" charset="2"/>
              <a:buNone/>
            </a:pPr>
            <a:endParaRPr lang="en-US" b="1" smtClean="0"/>
          </a:p>
          <a:p>
            <a:pPr eaLnBrk="1" hangingPunct="1">
              <a:buFont typeface="Wingdings" pitchFamily="2" charset="2"/>
              <a:buNone/>
            </a:pPr>
            <a:endParaRPr lang="en-US" b="1" smtClean="0"/>
          </a:p>
          <a:p>
            <a:pPr eaLnBrk="1" hangingPunct="1">
              <a:buFont typeface="Wingdings" pitchFamily="2" charset="2"/>
              <a:buNone/>
            </a:pPr>
            <a:endParaRPr lang="es-ES_tradnl" sz="3600" b="1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s-ES_tradnl" sz="3600" b="1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endParaRPr lang="es-ES_tradnl" sz="3600" b="1" smtClean="0">
              <a:solidFill>
                <a:schemeClr val="hlink"/>
              </a:solidFill>
            </a:endParaRPr>
          </a:p>
        </p:txBody>
      </p:sp>
      <p:sp>
        <p:nvSpPr>
          <p:cNvPr id="36868" name="Rectangle 5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6869" name="Rectangle 6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6870" name="Rectangle 7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6871" name="Rectangle 12"/>
          <p:cNvSpPr>
            <a:spLocks noChangeArrowheads="1"/>
          </p:cNvSpPr>
          <p:nvPr/>
        </p:nvSpPr>
        <p:spPr bwMode="auto">
          <a:xfrm>
            <a:off x="0" y="264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77842" name="Rectangle 18"/>
          <p:cNvSpPr>
            <a:spLocks noChangeArrowheads="1"/>
          </p:cNvSpPr>
          <p:nvPr/>
        </p:nvSpPr>
        <p:spPr bwMode="auto">
          <a:xfrm>
            <a:off x="900113" y="549275"/>
            <a:ext cx="79200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s-ES_tradnl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Marketing Mix</a:t>
            </a:r>
            <a:endParaRPr lang="es-ES" sz="4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pSp>
        <p:nvGrpSpPr>
          <p:cNvPr id="36873" name="Group 27"/>
          <p:cNvGrpSpPr>
            <a:grpSpLocks/>
          </p:cNvGrpSpPr>
          <p:nvPr/>
        </p:nvGrpSpPr>
        <p:grpSpPr bwMode="auto">
          <a:xfrm>
            <a:off x="395288" y="2852738"/>
            <a:ext cx="8353425" cy="1368425"/>
            <a:chOff x="158" y="1797"/>
            <a:chExt cx="5262" cy="862"/>
          </a:xfrm>
        </p:grpSpPr>
        <p:sp>
          <p:nvSpPr>
            <p:cNvPr id="36876" name="Rectangle 8"/>
            <p:cNvSpPr>
              <a:spLocks noChangeArrowheads="1"/>
            </p:cNvSpPr>
            <p:nvPr/>
          </p:nvSpPr>
          <p:spPr bwMode="auto">
            <a:xfrm>
              <a:off x="1020" y="1933"/>
              <a:ext cx="143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r>
                <a:rPr lang="es-ES" sz="1200" b="0">
                  <a:latin typeface="Century Gothic" pitchFamily="34" charset="0"/>
                  <a:cs typeface="Times New Roman" pitchFamily="18" charset="0"/>
                </a:rPr>
                <a:t> </a:t>
              </a:r>
              <a:endParaRPr lang="es-ES" sz="1100" b="0">
                <a:latin typeface="Tahoma" pitchFamily="34" charset="0"/>
              </a:endParaRPr>
            </a:p>
            <a:p>
              <a:pPr eaLnBrk="0" hangingPunct="0"/>
              <a:endParaRPr lang="es-ES" sz="1800" b="0"/>
            </a:p>
          </p:txBody>
        </p:sp>
        <p:sp>
          <p:nvSpPr>
            <p:cNvPr id="36877" name="Text Box 22"/>
            <p:cNvSpPr txBox="1">
              <a:spLocks noChangeArrowheads="1"/>
            </p:cNvSpPr>
            <p:nvPr/>
          </p:nvSpPr>
          <p:spPr bwMode="auto">
            <a:xfrm>
              <a:off x="158" y="1800"/>
              <a:ext cx="1723" cy="859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2000"/>
                <a:t>Nuez de Macadamia procesada</a:t>
              </a:r>
            </a:p>
            <a:p>
              <a:pPr algn="ctr"/>
              <a:r>
                <a:rPr lang="es-ES" sz="2000"/>
                <a:t>“La Macadamia Colorada”</a:t>
              </a:r>
            </a:p>
            <a:p>
              <a:endParaRPr lang="es-ES" sz="2000"/>
            </a:p>
          </p:txBody>
        </p:sp>
        <p:sp>
          <p:nvSpPr>
            <p:cNvPr id="36878" name="Text Box 23"/>
            <p:cNvSpPr txBox="1">
              <a:spLocks noChangeArrowheads="1"/>
            </p:cNvSpPr>
            <p:nvPr/>
          </p:nvSpPr>
          <p:spPr bwMode="auto">
            <a:xfrm>
              <a:off x="2200" y="1797"/>
              <a:ext cx="1440" cy="862"/>
            </a:xfrm>
            <a:prstGeom prst="rect">
              <a:avLst/>
            </a:prstGeom>
            <a:gradFill rotWithShape="1">
              <a:gsLst>
                <a:gs pos="0">
                  <a:srgbClr val="FFFFFF"/>
                </a:gs>
                <a:gs pos="100000">
                  <a:srgbClr val="99CCFF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2000"/>
                <a:t>Distribuidores</a:t>
              </a:r>
            </a:p>
            <a:p>
              <a:pPr algn="ctr"/>
              <a:r>
                <a:rPr lang="es-ES" sz="2000"/>
                <a:t>(Mi Comisariatos de la ciudad)</a:t>
              </a:r>
            </a:p>
          </p:txBody>
        </p:sp>
        <p:sp>
          <p:nvSpPr>
            <p:cNvPr id="36879" name="Text Box 24"/>
            <p:cNvSpPr txBox="1">
              <a:spLocks noChangeArrowheads="1"/>
            </p:cNvSpPr>
            <p:nvPr/>
          </p:nvSpPr>
          <p:spPr bwMode="auto">
            <a:xfrm>
              <a:off x="4059" y="1842"/>
              <a:ext cx="1361" cy="81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accent2"/>
                </a:gs>
              </a:gsLst>
              <a:path path="shape">
                <a:fillToRect l="50000" t="50000" r="50000" b="50000"/>
              </a:path>
            </a:gradFill>
            <a:ln w="1905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/>
              <a:r>
                <a:rPr lang="es-ES" sz="2000"/>
                <a:t>Clientes potenciales</a:t>
              </a:r>
            </a:p>
            <a:p>
              <a:pPr algn="ctr"/>
              <a:r>
                <a:rPr lang="es-ES" sz="2000"/>
                <a:t>(Consumidor final)</a:t>
              </a:r>
            </a:p>
          </p:txBody>
        </p:sp>
        <p:sp>
          <p:nvSpPr>
            <p:cNvPr id="36880" name="Line 25"/>
            <p:cNvSpPr>
              <a:spLocks noChangeShapeType="1"/>
            </p:cNvSpPr>
            <p:nvPr/>
          </p:nvSpPr>
          <p:spPr bwMode="auto">
            <a:xfrm>
              <a:off x="1837" y="2205"/>
              <a:ext cx="379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36881" name="Line 26"/>
            <p:cNvSpPr>
              <a:spLocks noChangeShapeType="1"/>
            </p:cNvSpPr>
            <p:nvPr/>
          </p:nvSpPr>
          <p:spPr bwMode="auto">
            <a:xfrm>
              <a:off x="3651" y="2205"/>
              <a:ext cx="40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  <p:pic>
        <p:nvPicPr>
          <p:cNvPr id="36874" name="Picture 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5478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75" name="Picture 2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6188" y="5346700"/>
            <a:ext cx="15478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908050"/>
            <a:ext cx="7704138" cy="43926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_tradnl" sz="2000" b="1" smtClean="0">
                <a:solidFill>
                  <a:schemeClr val="hlink"/>
                </a:solidFill>
              </a:rPr>
              <a:t>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_tradnl" sz="2000" b="1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_tradnl" sz="2000" b="1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_tradnl" sz="2000" b="1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b="1" smtClean="0"/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smtClean="0"/>
              <a:t>Volantes a full color		              	$1,942.00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smtClean="0"/>
              <a:t>Distribución volantes		     	   $800.00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smtClean="0"/>
              <a:t>Banners a full color	    		  	   $450.00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smtClean="0"/>
              <a:t>Periódicos y Revistas		  	$2.203.00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smtClean="0"/>
              <a:t>Radios			 	  	$1.155.00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smtClean="0"/>
              <a:t>Muestras gratis			 	$2,250.00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Char char="Ø"/>
            </a:pPr>
            <a:r>
              <a:rPr lang="en-US" sz="2000" b="1" smtClean="0"/>
              <a:t>Promoción				             $</a:t>
            </a:r>
            <a:r>
              <a:rPr lang="en-US" sz="2000" b="1" u="sng" smtClean="0"/>
              <a:t>1,200.00</a:t>
            </a:r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b="1" u="sng" smtClean="0"/>
          </a:p>
          <a:p>
            <a:pPr algn="l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smtClean="0"/>
              <a:t>   TOTAL		               	           $10,000.00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000" b="1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_tradnl" sz="2000" b="1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_tradnl" sz="2000" b="1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_tradnl" sz="2000" b="1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2000" b="1" smtClean="0"/>
              <a:t> </a:t>
            </a:r>
          </a:p>
        </p:txBody>
      </p:sp>
      <p:sp>
        <p:nvSpPr>
          <p:cNvPr id="37891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7892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7893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7894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37895" name="Rectangle 8"/>
          <p:cNvSpPr>
            <a:spLocks noChangeArrowheads="1"/>
          </p:cNvSpPr>
          <p:nvPr/>
        </p:nvSpPr>
        <p:spPr bwMode="auto">
          <a:xfrm>
            <a:off x="60325" y="22923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7896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37897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37898" name="Rectangle 11"/>
          <p:cNvSpPr>
            <a:spLocks noChangeArrowheads="1"/>
          </p:cNvSpPr>
          <p:nvPr/>
        </p:nvSpPr>
        <p:spPr bwMode="auto">
          <a:xfrm>
            <a:off x="0" y="264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78865" name="Rectangle 17"/>
          <p:cNvSpPr>
            <a:spLocks noChangeArrowheads="1"/>
          </p:cNvSpPr>
          <p:nvPr/>
        </p:nvSpPr>
        <p:spPr bwMode="auto">
          <a:xfrm>
            <a:off x="900113" y="333375"/>
            <a:ext cx="792003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b"/>
          <a:lstStyle/>
          <a:p>
            <a:pPr algn="ctr">
              <a:defRPr/>
            </a:pPr>
            <a:r>
              <a:rPr lang="es-ES_tradnl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Marketing Mix</a:t>
            </a:r>
            <a:endParaRPr lang="es-ES" sz="4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7900" name="Text Box 22"/>
          <p:cNvSpPr txBox="1">
            <a:spLocks noChangeArrowheads="1"/>
          </p:cNvSpPr>
          <p:nvPr/>
        </p:nvSpPr>
        <p:spPr bwMode="auto">
          <a:xfrm>
            <a:off x="3779838" y="1052513"/>
            <a:ext cx="230505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>
                <a:solidFill>
                  <a:srgbClr val="FFFF66"/>
                </a:solidFill>
              </a:rPr>
              <a:t>PROMOCIÓN </a:t>
            </a:r>
          </a:p>
          <a:p>
            <a:pPr algn="ctr"/>
            <a:endParaRPr lang="es-ES_tradnl">
              <a:solidFill>
                <a:srgbClr val="FFFF66"/>
              </a:solidFill>
            </a:endParaRPr>
          </a:p>
          <a:p>
            <a:pPr algn="ctr">
              <a:spcBef>
                <a:spcPct val="50000"/>
              </a:spcBef>
            </a:pPr>
            <a:endParaRPr lang="es-ES" sz="2800"/>
          </a:p>
        </p:txBody>
      </p:sp>
      <p:pic>
        <p:nvPicPr>
          <p:cNvPr id="37901" name="Picture 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5478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02" name="Picture 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6188" y="5346700"/>
            <a:ext cx="15478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20" name="Rectangle 4"/>
          <p:cNvSpPr>
            <a:spLocks noChangeArrowheads="1"/>
          </p:cNvSpPr>
          <p:nvPr/>
        </p:nvSpPr>
        <p:spPr bwMode="auto">
          <a:xfrm>
            <a:off x="2268538" y="404813"/>
            <a:ext cx="5545137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es-ES" sz="40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FASE TÉCNICA </a:t>
            </a:r>
            <a:endParaRPr lang="en-US" sz="40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lnSpc>
                <a:spcPct val="80000"/>
              </a:lnSpc>
              <a:spcBef>
                <a:spcPct val="20000"/>
              </a:spcBef>
              <a:buFont typeface="Wingdings" pitchFamily="2" charset="2"/>
              <a:buNone/>
              <a:defRPr/>
            </a:pPr>
            <a:endParaRPr lang="en-US" sz="4000"/>
          </a:p>
        </p:txBody>
      </p:sp>
      <p:pic>
        <p:nvPicPr>
          <p:cNvPr id="3993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3191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5113" y="5629275"/>
            <a:ext cx="12588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41" name="Text Box 7"/>
          <p:cNvSpPr txBox="1">
            <a:spLocks noChangeArrowheads="1"/>
          </p:cNvSpPr>
          <p:nvPr/>
        </p:nvSpPr>
        <p:spPr bwMode="auto">
          <a:xfrm>
            <a:off x="827088" y="981075"/>
            <a:ext cx="8064500" cy="35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 algn="just">
              <a:spcBef>
                <a:spcPct val="50000"/>
              </a:spcBef>
              <a:buFont typeface="Wingdings" pitchFamily="2" charset="2"/>
              <a:buChar char="Ø"/>
            </a:pPr>
            <a:endParaRPr lang="en-US" sz="2000"/>
          </a:p>
          <a:p>
            <a:pPr marL="266700" indent="-2667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/>
              <a:t>A </a:t>
            </a:r>
            <a:r>
              <a:rPr lang="es-ES" sz="2000"/>
              <a:t>nivel</a:t>
            </a:r>
            <a:r>
              <a:rPr lang="en-US" sz="2000"/>
              <a:t>  mundial existen más de 10 </a:t>
            </a:r>
            <a:r>
              <a:rPr lang="es-ES" sz="2000"/>
              <a:t>especies</a:t>
            </a:r>
            <a:r>
              <a:rPr lang="en-US" sz="2000"/>
              <a:t> de macadamia.</a:t>
            </a:r>
          </a:p>
          <a:p>
            <a:pPr marL="266700" indent="-2667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/>
              <a:t>La especie a fomentar es la </a:t>
            </a:r>
            <a:r>
              <a:rPr lang="en-US" sz="2000" i="1"/>
              <a:t>Macadamia  Integrifolia, </a:t>
            </a:r>
            <a:r>
              <a:rPr lang="en-US" sz="2000"/>
              <a:t>por tener alto poder de adaptación a cualquier condición climática y por ser la más apta para el procesamiento a gran escala.</a:t>
            </a:r>
          </a:p>
          <a:p>
            <a:pPr marL="266700" indent="-266700" algn="just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/>
              <a:t>Hay un rendimiento de 3000 a 4000 kilos de nuez por hectáreas</a:t>
            </a:r>
          </a:p>
          <a:p>
            <a:pPr marL="266700" indent="-266700" algn="just">
              <a:spcBef>
                <a:spcPct val="50000"/>
              </a:spcBef>
              <a:buFont typeface="Wingdings" pitchFamily="2" charset="2"/>
              <a:buNone/>
            </a:pPr>
            <a:endParaRPr lang="en-US" sz="2000"/>
          </a:p>
          <a:p>
            <a:pPr marL="266700" indent="-266700" algn="just">
              <a:spcBef>
                <a:spcPct val="50000"/>
              </a:spcBef>
              <a:buFont typeface="Wingdings" pitchFamily="2" charset="2"/>
              <a:buChar char="Ø"/>
            </a:pPr>
            <a:endParaRPr lang="es-ES" sz="2000" i="1"/>
          </a:p>
        </p:txBody>
      </p:sp>
      <p:pic>
        <p:nvPicPr>
          <p:cNvPr id="39942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71550" y="3933825"/>
            <a:ext cx="7519988" cy="14398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350" y="188913"/>
            <a:ext cx="7272338" cy="1871662"/>
          </a:xfrm>
        </p:spPr>
        <p:txBody>
          <a:bodyPr/>
          <a:lstStyle/>
          <a:p>
            <a:pPr eaLnBrk="1" hangingPunct="1"/>
            <a:r>
              <a:rPr lang="es-ES_tradnl" sz="3200" smtClean="0"/>
              <a:t/>
            </a:r>
            <a:br>
              <a:rPr lang="es-ES_tradnl" sz="3200" smtClean="0"/>
            </a:br>
            <a:endParaRPr lang="es-ES" sz="3200" smtClean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0"/>
            <a:ext cx="6408738" cy="18716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s-ES_tradnl" sz="34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PROCESO DE INDUSTRIALIZACIÓN DE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4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“LA MACADAMIA COLORADA”</a:t>
            </a:r>
            <a:r>
              <a:rPr lang="es-ES_tradnl" sz="3400" b="1" smtClea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n-US" sz="3400" b="1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_tradnl" sz="3400" b="1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_tradnl" sz="4000" b="1" smtClean="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s-ES_tradnl" sz="4000" b="1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b="1" smtClean="0"/>
              <a:t> </a:t>
            </a: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0" y="2392363"/>
            <a:ext cx="1841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40972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44675"/>
            <a:ext cx="8569325" cy="503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3" name="Picture 2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33191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4" name="Picture 2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12088" y="-26988"/>
            <a:ext cx="1331912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8" name="Rectangle 4"/>
          <p:cNvSpPr>
            <a:spLocks noChangeArrowheads="1"/>
          </p:cNvSpPr>
          <p:nvPr/>
        </p:nvSpPr>
        <p:spPr bwMode="auto">
          <a:xfrm>
            <a:off x="1330325" y="692150"/>
            <a:ext cx="7489825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_tradnl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TAMAÑO Y LOCALIZACIÓN</a:t>
            </a:r>
            <a:endParaRPr lang="es-ES" sz="3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301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5478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6188" y="5346700"/>
            <a:ext cx="15478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3" name="Text Box 7"/>
          <p:cNvSpPr txBox="1">
            <a:spLocks noChangeArrowheads="1"/>
          </p:cNvSpPr>
          <p:nvPr/>
        </p:nvSpPr>
        <p:spPr bwMode="auto">
          <a:xfrm>
            <a:off x="611188" y="2203450"/>
            <a:ext cx="82804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6700" indent="-26670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/>
              <a:t>Proyecto Modular: 50 hectáreas:</a:t>
            </a:r>
          </a:p>
          <a:p>
            <a:pPr marL="266700" indent="-266700">
              <a:spcBef>
                <a:spcPct val="50000"/>
              </a:spcBef>
            </a:pPr>
            <a:r>
              <a:rPr lang="en-US" sz="2000"/>
              <a:t>       49 ha para sembríos                         1 ha planta agroindustrial</a:t>
            </a:r>
          </a:p>
          <a:p>
            <a:pPr marL="266700" indent="-266700">
              <a:spcBef>
                <a:spcPct val="50000"/>
              </a:spcBef>
            </a:pPr>
            <a:endParaRPr lang="en-US" sz="2000"/>
          </a:p>
          <a:p>
            <a:pPr marL="266700" indent="-266700"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/>
              <a:t>Cantón Santo Domingo de los Colorados, Parroquia Río Verde, Sector Gran Napo, a 3 horas y media de distancia de la ciudad de Guayaquil</a:t>
            </a:r>
            <a:endParaRPr lang="es-E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40" name="Rectangle 4"/>
          <p:cNvSpPr>
            <a:spLocks noChangeArrowheads="1"/>
          </p:cNvSpPr>
          <p:nvPr/>
        </p:nvSpPr>
        <p:spPr bwMode="auto">
          <a:xfrm>
            <a:off x="1258888" y="381000"/>
            <a:ext cx="6697662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REQUERIMIENTOS</a:t>
            </a:r>
            <a:endParaRPr lang="es-ES" sz="3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4035" name="Text Box 5"/>
          <p:cNvSpPr txBox="1">
            <a:spLocks noChangeArrowheads="1"/>
          </p:cNvSpPr>
          <p:nvPr/>
        </p:nvSpPr>
        <p:spPr bwMode="auto">
          <a:xfrm>
            <a:off x="2339975" y="1073150"/>
            <a:ext cx="4392613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>
                <a:solidFill>
                  <a:srgbClr val="FFFF66"/>
                </a:solidFill>
              </a:rPr>
              <a:t>INFRAESTRUCTURA Y TERRENO</a:t>
            </a:r>
          </a:p>
          <a:p>
            <a:pPr algn="ctr"/>
            <a:endParaRPr lang="es-ES_tradnl">
              <a:solidFill>
                <a:srgbClr val="FFFF66"/>
              </a:solidFill>
            </a:endParaRPr>
          </a:p>
          <a:p>
            <a:pPr algn="ctr">
              <a:spcBef>
                <a:spcPct val="50000"/>
              </a:spcBef>
            </a:pPr>
            <a:endParaRPr lang="es-ES" sz="2800"/>
          </a:p>
        </p:txBody>
      </p:sp>
      <p:pic>
        <p:nvPicPr>
          <p:cNvPr id="4403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58888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7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27988" y="5768975"/>
            <a:ext cx="1116012" cy="1089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8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47813" y="1936750"/>
            <a:ext cx="6264275" cy="3797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7" name="Text Box 5"/>
          <p:cNvSpPr txBox="1">
            <a:spLocks noChangeArrowheads="1"/>
          </p:cNvSpPr>
          <p:nvPr/>
        </p:nvSpPr>
        <p:spPr bwMode="auto">
          <a:xfrm>
            <a:off x="827088" y="296863"/>
            <a:ext cx="7596187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MANO DE OBRA DIRECTA (JORNALEROS)  </a:t>
            </a:r>
          </a:p>
          <a:p>
            <a:pPr algn="ctr">
              <a:defRPr/>
            </a:pPr>
            <a:endParaRPr lang="es-ES_tradnl" sz="3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endParaRPr lang="es-ES" sz="3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505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3191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5113" y="5629275"/>
            <a:ext cx="12588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1714500"/>
            <a:ext cx="7762875" cy="38020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1125538"/>
            <a:ext cx="7775575" cy="503237"/>
          </a:xfrm>
        </p:spPr>
        <p:txBody>
          <a:bodyPr/>
          <a:lstStyle/>
          <a:p>
            <a:pPr eaLnBrk="1" hangingPunct="1"/>
            <a:r>
              <a:rPr lang="es-ES_tradnl" sz="3200" smtClean="0"/>
              <a:t/>
            </a:r>
            <a:br>
              <a:rPr lang="es-ES_tradnl" sz="3200" smtClean="0"/>
            </a:br>
            <a:endParaRPr lang="es-ES" sz="3200" smtClean="0"/>
          </a:p>
        </p:txBody>
      </p:sp>
      <p:sp>
        <p:nvSpPr>
          <p:cNvPr id="46083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6084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6085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6086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46087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6088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83130" name="Text Box 186"/>
          <p:cNvSpPr txBox="1">
            <a:spLocks noChangeArrowheads="1"/>
          </p:cNvSpPr>
          <p:nvPr/>
        </p:nvSpPr>
        <p:spPr bwMode="auto">
          <a:xfrm>
            <a:off x="1403350" y="476250"/>
            <a:ext cx="7416800" cy="327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s-ES_tradnl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MANO DE OBRA DIRECTA DE FABRICACIÓN  </a:t>
            </a:r>
          </a:p>
          <a:p>
            <a:pPr algn="ctr">
              <a:defRPr/>
            </a:pPr>
            <a:r>
              <a:rPr lang="es-ES_tradnl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$19.920,00</a:t>
            </a:r>
          </a:p>
          <a:p>
            <a:pPr algn="ctr">
              <a:defRPr/>
            </a:pPr>
            <a:endParaRPr lang="es-ES_tradnl" sz="3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endParaRPr lang="es-ES" sz="3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6090" name="Picture 18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3191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1" name="Picture 18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0650" y="5487988"/>
            <a:ext cx="140335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2" name="Picture 3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5650" y="2924175"/>
            <a:ext cx="7705725" cy="14287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476250"/>
            <a:ext cx="8243887" cy="115252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Mano de Obra Indirecta, </a:t>
            </a:r>
            <a:br>
              <a:rPr lang="es-ES_tradnl" sz="3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S_tradnl" sz="3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administrativa y de comercialización</a:t>
            </a:r>
            <a:endParaRPr lang="es-ES" sz="38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7107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7108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7109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7110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47111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7112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47113" name="Rectangle 11"/>
          <p:cNvSpPr>
            <a:spLocks noChangeArrowheads="1"/>
          </p:cNvSpPr>
          <p:nvPr/>
        </p:nvSpPr>
        <p:spPr bwMode="auto">
          <a:xfrm>
            <a:off x="0" y="264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47114" name="Picture 63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58888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6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47813" y="1944688"/>
            <a:ext cx="5688012" cy="4292600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47118" name="Picture 63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99400" y="5643563"/>
            <a:ext cx="1244600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4450"/>
            <a:ext cx="7920037" cy="136842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MAQUINARIA, EQUIPO  </a:t>
            </a:r>
            <a:br>
              <a:rPr lang="es-ES_tradnl" sz="3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S_tradnl" sz="3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Y HERRAMIENTAS</a:t>
            </a:r>
            <a:r>
              <a:rPr lang="es-ES_tradnl" sz="3600" smtClean="0">
                <a:solidFill>
                  <a:schemeClr val="hlink"/>
                </a:solidFill>
              </a:rPr>
              <a:t> </a:t>
            </a:r>
            <a:endParaRPr lang="es-ES" sz="3600" smtClean="0">
              <a:solidFill>
                <a:schemeClr val="hlink"/>
              </a:solidFill>
            </a:endParaRPr>
          </a:p>
        </p:txBody>
      </p:sp>
      <p:sp>
        <p:nvSpPr>
          <p:cNvPr id="48131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8132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8133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8134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48135" name="Rectangle 8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8136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8137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pic>
        <p:nvPicPr>
          <p:cNvPr id="48138" name="Picture 56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5346700"/>
            <a:ext cx="15478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9" name="Picture 57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01013" y="5840413"/>
            <a:ext cx="1042987" cy="101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0" name="Picture 57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16013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41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7450" y="1428750"/>
            <a:ext cx="6769100" cy="4737100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66863" y="909638"/>
            <a:ext cx="6965950" cy="10795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CONSUMO MUNDIAL DE LA NUEZ DE MACADAMIA</a:t>
            </a:r>
            <a:br>
              <a:rPr lang="es-ES_tradnl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s-ES" sz="40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1700213"/>
            <a:ext cx="7921625" cy="45354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s-ES_tradnl" sz="2600" b="1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endParaRPr lang="es-ES_tradnl" sz="26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endParaRPr lang="es-ES_tradnl" sz="2600" b="1" smtClean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graphicFrame>
        <p:nvGraphicFramePr>
          <p:cNvPr id="1026" name="Object 15"/>
          <p:cNvGraphicFramePr>
            <a:graphicFrameLocks noChangeAspect="1"/>
          </p:cNvGraphicFramePr>
          <p:nvPr/>
        </p:nvGraphicFramePr>
        <p:xfrm>
          <a:off x="539750" y="2133600"/>
          <a:ext cx="8208963" cy="4248150"/>
        </p:xfrm>
        <a:graphic>
          <a:graphicData uri="http://schemas.openxmlformats.org/presentationml/2006/ole">
            <p:oleObj spid="_x0000_s1026" name="Gráfico" r:id="rId4" imgW="4972050" imgH="2809875" progId="Excel.Chart.8">
              <p:embed/>
            </p:oleObj>
          </a:graphicData>
        </a:graphic>
      </p:graphicFrame>
      <p:pic>
        <p:nvPicPr>
          <p:cNvPr id="1029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5478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1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96188" y="5346700"/>
            <a:ext cx="15478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913" y="692150"/>
            <a:ext cx="7812087" cy="6477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MATERIALES DIRECTOS</a:t>
            </a:r>
            <a:endParaRPr lang="es-ES" sz="3200" smtClean="0">
              <a:solidFill>
                <a:schemeClr val="hlink"/>
              </a:solidFill>
            </a:endParaRPr>
          </a:p>
        </p:txBody>
      </p:sp>
      <p:sp>
        <p:nvSpPr>
          <p:cNvPr id="49155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9156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9157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9158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49159" name="Rectangle 8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9160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9161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49162" name="Rectangle 11"/>
          <p:cNvSpPr>
            <a:spLocks noChangeArrowheads="1"/>
          </p:cNvSpPr>
          <p:nvPr/>
        </p:nvSpPr>
        <p:spPr bwMode="auto">
          <a:xfrm>
            <a:off x="0" y="264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49163" name="Picture 5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60475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4" name="Picture 5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2088" y="5584825"/>
            <a:ext cx="1331912" cy="127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5" name="Picture 5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1989138"/>
            <a:ext cx="8064500" cy="3384550"/>
          </a:xfrm>
          <a:prstGeom prst="rect">
            <a:avLst/>
          </a:prstGeom>
          <a:noFill/>
          <a:ln w="9525">
            <a:solidFill>
              <a:srgbClr val="000000">
                <a:alpha val="98822"/>
              </a:srgbClr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4" name="Rectangle 4"/>
          <p:cNvSpPr>
            <a:spLocks noChangeArrowheads="1"/>
          </p:cNvSpPr>
          <p:nvPr/>
        </p:nvSpPr>
        <p:spPr bwMode="auto">
          <a:xfrm>
            <a:off x="1331913" y="836613"/>
            <a:ext cx="78120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_tradnl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COSTO DE MATERIALES INDIRECTOS</a:t>
            </a:r>
            <a:r>
              <a:rPr lang="es-ES_tradnl" sz="3200" b="0">
                <a:solidFill>
                  <a:schemeClr val="hlink"/>
                </a:solidFill>
              </a:rPr>
              <a:t> </a:t>
            </a:r>
            <a:endParaRPr lang="es-ES" sz="3200" b="0">
              <a:solidFill>
                <a:schemeClr val="hlink"/>
              </a:solidFill>
            </a:endParaRPr>
          </a:p>
        </p:txBody>
      </p:sp>
      <p:pic>
        <p:nvPicPr>
          <p:cNvPr id="5017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0335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0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0650" y="5487988"/>
            <a:ext cx="140335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0688" y="2574925"/>
            <a:ext cx="8183562" cy="1574800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8" name="Rectangle 4"/>
          <p:cNvSpPr>
            <a:spLocks noChangeArrowheads="1"/>
          </p:cNvSpPr>
          <p:nvPr/>
        </p:nvSpPr>
        <p:spPr bwMode="auto">
          <a:xfrm>
            <a:off x="1331913" y="692150"/>
            <a:ext cx="78120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PRODUCCIÓN POR PERÍODO</a:t>
            </a:r>
            <a:r>
              <a:rPr lang="es-ES_tradnl" sz="3200" b="0">
                <a:solidFill>
                  <a:schemeClr val="hlink"/>
                </a:solidFill>
              </a:rPr>
              <a:t> </a:t>
            </a:r>
            <a:endParaRPr lang="es-ES" sz="3200" b="0">
              <a:solidFill>
                <a:schemeClr val="hlink"/>
              </a:solidFill>
            </a:endParaRPr>
          </a:p>
        </p:txBody>
      </p:sp>
      <p:pic>
        <p:nvPicPr>
          <p:cNvPr id="5120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3191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5113" y="5629275"/>
            <a:ext cx="12588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3" y="1700213"/>
            <a:ext cx="8104187" cy="3600450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8" name="Rectangle 4"/>
          <p:cNvSpPr>
            <a:spLocks noChangeArrowheads="1"/>
          </p:cNvSpPr>
          <p:nvPr/>
        </p:nvSpPr>
        <p:spPr bwMode="auto">
          <a:xfrm>
            <a:off x="1403350" y="188913"/>
            <a:ext cx="65532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es-ES_tradnl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PLAN DE INVERSIONES</a:t>
            </a:r>
            <a:endParaRPr lang="es-ES" sz="3200" b="0">
              <a:solidFill>
                <a:schemeClr val="hlink"/>
              </a:solidFill>
            </a:endParaRPr>
          </a:p>
        </p:txBody>
      </p:sp>
      <p:pic>
        <p:nvPicPr>
          <p:cNvPr id="5222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16013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6550" y="5699125"/>
            <a:ext cx="11874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9" name="Picture 63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19250" y="981075"/>
            <a:ext cx="5919788" cy="5688013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9038" y="404813"/>
            <a:ext cx="7920037" cy="72072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8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ESTUDIO ECONÓMICO</a:t>
            </a:r>
            <a:r>
              <a:rPr lang="es-ES_tradnl" sz="2800" dirty="0" smtClean="0">
                <a:solidFill>
                  <a:schemeClr val="hlink"/>
                </a:solidFill>
              </a:rPr>
              <a:t> </a:t>
            </a:r>
            <a:r>
              <a:rPr lang="es-ES_tradnl" sz="3200" dirty="0" smtClean="0">
                <a:solidFill>
                  <a:schemeClr val="hlink"/>
                </a:solidFill>
              </a:rPr>
              <a:t> </a:t>
            </a:r>
            <a:endParaRPr lang="es-ES" sz="3200" dirty="0" smtClean="0">
              <a:solidFill>
                <a:schemeClr val="hlink"/>
              </a:solidFill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19250" y="1196975"/>
            <a:ext cx="6913563" cy="936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s-ES_tradnl" sz="2600" b="1" smtClean="0">
              <a:solidFill>
                <a:srgbClr val="FFFF66"/>
              </a:solidFill>
              <a:ea typeface="宋体" pitchFamily="2" charset="-122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s-ES_tradnl" sz="2600" b="1" smtClean="0">
                <a:solidFill>
                  <a:srgbClr val="FFFF66"/>
                </a:solidFill>
                <a:ea typeface="宋体" pitchFamily="2" charset="-122"/>
              </a:rPr>
              <a:t>INVERSIÓN INICIAL TOTAL </a:t>
            </a:r>
          </a:p>
          <a:p>
            <a:pPr eaLnBrk="1" hangingPunct="1">
              <a:buFont typeface="Wingdings" pitchFamily="2" charset="2"/>
              <a:buNone/>
            </a:pPr>
            <a:endParaRPr lang="es-ES_tradnl" sz="2600" b="1" smtClean="0">
              <a:solidFill>
                <a:srgbClr val="FFFF66"/>
              </a:solidFill>
              <a:ea typeface="宋体" pitchFamily="2" charset="-122"/>
            </a:endParaRPr>
          </a:p>
          <a:p>
            <a:pPr eaLnBrk="1" hangingPunct="1">
              <a:buFont typeface="Wingdings" pitchFamily="2" charset="2"/>
              <a:buNone/>
            </a:pPr>
            <a:endParaRPr lang="es-ES_tradnl" b="1" smtClean="0">
              <a:solidFill>
                <a:schemeClr val="hlink"/>
              </a:solidFill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z="2800" b="1" smtClean="0"/>
              <a:t> 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3253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3254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3255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53256" name="Rectangle 8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3257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3258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53259" name="Rectangle 11"/>
          <p:cNvSpPr>
            <a:spLocks noChangeArrowheads="1"/>
          </p:cNvSpPr>
          <p:nvPr/>
        </p:nvSpPr>
        <p:spPr bwMode="auto">
          <a:xfrm>
            <a:off x="0" y="264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53260" name="Picture 17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763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1" name="Picture 1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40650" y="5487988"/>
            <a:ext cx="140335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64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7450" y="2565400"/>
            <a:ext cx="6983413" cy="2257425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6013" y="260350"/>
            <a:ext cx="7920037" cy="720725"/>
          </a:xfrm>
        </p:spPr>
        <p:txBody>
          <a:bodyPr/>
          <a:lstStyle/>
          <a:p>
            <a:pPr eaLnBrk="1" hangingPunct="1"/>
            <a:r>
              <a:rPr lang="es-ES_tradnl" sz="3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ESTUDIO ECONÓMICO</a:t>
            </a:r>
            <a:r>
              <a:rPr lang="es-ES_tradnl" sz="2800" smtClean="0">
                <a:solidFill>
                  <a:schemeClr val="hlink"/>
                </a:solidFill>
              </a:rPr>
              <a:t> </a:t>
            </a:r>
            <a:r>
              <a:rPr lang="es-ES_tradnl" sz="3200" smtClean="0">
                <a:solidFill>
                  <a:schemeClr val="hlink"/>
                </a:solidFill>
              </a:rPr>
              <a:t> </a:t>
            </a:r>
            <a:endParaRPr lang="es-ES" sz="3200" smtClean="0">
              <a:solidFill>
                <a:schemeClr val="hlink"/>
              </a:solidFill>
            </a:endParaRP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1125538"/>
            <a:ext cx="8137525" cy="5048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s-ES_tradnl" sz="2600" b="1" smtClean="0">
                <a:solidFill>
                  <a:srgbClr val="FFFF66"/>
                </a:solidFill>
                <a:ea typeface="宋体" pitchFamily="2" charset="-122"/>
              </a:rPr>
              <a:t>FINANCIAMIENTO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b="1" smtClean="0"/>
              <a:t> 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4278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4279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4281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4282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90375" name="Rectangle 263"/>
          <p:cNvSpPr>
            <a:spLocks noChangeArrowheads="1"/>
          </p:cNvSpPr>
          <p:nvPr/>
        </p:nvSpPr>
        <p:spPr bwMode="auto">
          <a:xfrm>
            <a:off x="1116013" y="4718050"/>
            <a:ext cx="5976937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s-ES_tradnl" sz="2000"/>
              <a:t>La inversión a largo plazo se financiara por crédito de  la CFN, a un plazo de 10 años.  </a:t>
            </a:r>
          </a:p>
          <a:p>
            <a:pPr algn="just">
              <a:spcBef>
                <a:spcPct val="5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s-ES_tradnl" sz="2000"/>
          </a:p>
        </p:txBody>
      </p:sp>
      <p:pic>
        <p:nvPicPr>
          <p:cNvPr id="54284" name="Picture 27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7637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5" name="Picture 27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67625" y="5416550"/>
            <a:ext cx="147637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288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7450" y="2008188"/>
            <a:ext cx="6738938" cy="2428875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913" y="142875"/>
            <a:ext cx="6480175" cy="1557338"/>
          </a:xfrm>
        </p:spPr>
        <p:txBody>
          <a:bodyPr/>
          <a:lstStyle/>
          <a:p>
            <a:pPr eaLnBrk="1" hangingPunct="1"/>
            <a:r>
              <a:rPr lang="es-ES_tradnl" sz="34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PRESUPUESTO DE COSTOS Y </a:t>
            </a:r>
            <a:br>
              <a:rPr lang="es-ES_tradnl" sz="34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S_tradnl" sz="34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GASTOS</a:t>
            </a:r>
            <a:endParaRPr lang="es-ES" sz="34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5299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5300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5301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5302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55303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5304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5305" name="Rectangle 11"/>
          <p:cNvSpPr>
            <a:spLocks noChangeArrowheads="1"/>
          </p:cNvSpPr>
          <p:nvPr/>
        </p:nvSpPr>
        <p:spPr bwMode="auto">
          <a:xfrm>
            <a:off x="0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5306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55307" name="Picture 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58888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9" name="Picture 7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18450" y="0"/>
            <a:ext cx="122555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11" name="Picture 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950" y="1909763"/>
            <a:ext cx="8961438" cy="4543425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350" y="0"/>
            <a:ext cx="6264275" cy="936625"/>
          </a:xfrm>
        </p:spPr>
        <p:txBody>
          <a:bodyPr/>
          <a:lstStyle/>
          <a:p>
            <a:pPr eaLnBrk="1" hangingPunct="1"/>
            <a:r>
              <a:rPr lang="es-ES_tradnl" sz="3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PRESUPUESTO DE VENTAS</a:t>
            </a:r>
            <a:r>
              <a:rPr lang="es-ES_tradnl" sz="2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/>
            </a:r>
            <a:br>
              <a:rPr lang="es-ES_tradnl" sz="2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S_tradnl" sz="2400" b="1" smtClean="0">
                <a:solidFill>
                  <a:srgbClr val="FFFF66"/>
                </a:solidFill>
                <a:ea typeface="宋体" pitchFamily="2" charset="-122"/>
              </a:rPr>
              <a:t>NUEZ ENTERA NATURAL</a:t>
            </a:r>
            <a:endParaRPr lang="es-ES" sz="2400" b="1" smtClean="0">
              <a:solidFill>
                <a:srgbClr val="FFFF66"/>
              </a:solidFill>
              <a:ea typeface="宋体" pitchFamily="2" charset="-122"/>
            </a:endParaRPr>
          </a:p>
        </p:txBody>
      </p:sp>
      <p:sp>
        <p:nvSpPr>
          <p:cNvPr id="56323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6324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6325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6326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56327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6328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56330" name="Rectangle 11"/>
          <p:cNvSpPr>
            <a:spLocks noChangeArrowheads="1"/>
          </p:cNvSpPr>
          <p:nvPr/>
        </p:nvSpPr>
        <p:spPr bwMode="auto">
          <a:xfrm>
            <a:off x="0" y="-776288"/>
            <a:ext cx="1841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56331" name="Rectangle 15"/>
          <p:cNvSpPr>
            <a:spLocks noChangeArrowheads="1"/>
          </p:cNvSpPr>
          <p:nvPr/>
        </p:nvSpPr>
        <p:spPr bwMode="auto">
          <a:xfrm>
            <a:off x="2484438" y="3500438"/>
            <a:ext cx="4027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400">
                <a:solidFill>
                  <a:srgbClr val="FFFF66"/>
                </a:solidFill>
                <a:ea typeface="宋体" pitchFamily="2" charset="-122"/>
              </a:rPr>
              <a:t>NUEZ TOSTADA CON SAL</a:t>
            </a:r>
            <a:endParaRPr lang="es-ES" sz="2400">
              <a:solidFill>
                <a:srgbClr val="FFFF66"/>
              </a:solidFill>
              <a:ea typeface="宋体" pitchFamily="2" charset="-122"/>
            </a:endParaRPr>
          </a:p>
        </p:txBody>
      </p:sp>
      <p:pic>
        <p:nvPicPr>
          <p:cNvPr id="56332" name="Picture 7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8925" y="-5346700"/>
            <a:ext cx="1258888" cy="122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3" name="Picture 72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28000" y="0"/>
            <a:ext cx="1016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4" name="Picture 72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20763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033" name="Picture 71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8675" y="1196975"/>
            <a:ext cx="7559675" cy="2197100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7034" name="Picture 71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3949700"/>
            <a:ext cx="8604250" cy="2792413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580" name="Rectangle 4"/>
          <p:cNvSpPr>
            <a:spLocks noChangeArrowheads="1"/>
          </p:cNvSpPr>
          <p:nvPr/>
        </p:nvSpPr>
        <p:spPr bwMode="auto">
          <a:xfrm>
            <a:off x="1476375" y="260350"/>
            <a:ext cx="727233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DETERMINACIÓN DE LA TASA DE DESCUENTO DEL PROYECTO</a:t>
            </a:r>
            <a:endParaRPr lang="es-ES" sz="3200" b="0">
              <a:solidFill>
                <a:schemeClr val="hlink"/>
              </a:solidFill>
            </a:endParaRPr>
          </a:p>
        </p:txBody>
      </p:sp>
      <p:pic>
        <p:nvPicPr>
          <p:cNvPr id="5734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58888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4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5113" y="5629275"/>
            <a:ext cx="12588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9" name="Text Box 7"/>
          <p:cNvSpPr txBox="1">
            <a:spLocks noChangeArrowheads="1"/>
          </p:cNvSpPr>
          <p:nvPr/>
        </p:nvSpPr>
        <p:spPr bwMode="auto">
          <a:xfrm>
            <a:off x="1042988" y="2060575"/>
            <a:ext cx="6985000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66"/>
                </a:solidFill>
              </a:rPr>
              <a:t>MODELO DE VALORACIÓN DE ACTIVOS DE CAPITAL(CAPM):</a:t>
            </a:r>
            <a:endParaRPr lang="es-ES">
              <a:solidFill>
                <a:srgbClr val="FFFF66"/>
              </a:solidFill>
            </a:endParaRPr>
          </a:p>
        </p:txBody>
      </p:sp>
      <p:sp>
        <p:nvSpPr>
          <p:cNvPr id="57350" name="Rectangle 8"/>
          <p:cNvSpPr>
            <a:spLocks noChangeArrowheads="1"/>
          </p:cNvSpPr>
          <p:nvPr/>
        </p:nvSpPr>
        <p:spPr bwMode="auto">
          <a:xfrm>
            <a:off x="2700338" y="3043238"/>
            <a:ext cx="3673475" cy="4572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600"/>
              </a:spcAft>
            </a:pPr>
            <a:r>
              <a:rPr lang="pt-BR" sz="2000"/>
              <a:t>R</a:t>
            </a:r>
            <a:r>
              <a:rPr lang="pt-BR" sz="2000" baseline="-25000"/>
              <a:t>e </a:t>
            </a:r>
            <a:r>
              <a:rPr lang="pt-BR" sz="2000"/>
              <a:t> =  r </a:t>
            </a:r>
            <a:r>
              <a:rPr lang="pt-BR" sz="2000" baseline="-25000"/>
              <a:t>f   +  </a:t>
            </a:r>
            <a:r>
              <a:rPr lang="pt-BR" sz="2000"/>
              <a:t>( r </a:t>
            </a:r>
            <a:r>
              <a:rPr lang="pt-BR" sz="2000" baseline="-25000"/>
              <a:t>m   </a:t>
            </a:r>
            <a:r>
              <a:rPr lang="pt-BR" sz="2000"/>
              <a:t>- r </a:t>
            </a:r>
            <a:r>
              <a:rPr lang="pt-BR" sz="2000" baseline="-25000"/>
              <a:t>f   </a:t>
            </a:r>
            <a:r>
              <a:rPr lang="pt-BR" sz="2000"/>
              <a:t>) </a:t>
            </a:r>
            <a:r>
              <a:rPr lang="es-ES_tradnl" sz="2000">
                <a:latin typeface="Times New Roman" pitchFamily="18" charset="0"/>
              </a:rPr>
              <a:t>β</a:t>
            </a:r>
            <a:endParaRPr lang="pt-BR" sz="2000"/>
          </a:p>
          <a:p>
            <a:pPr algn="ctr">
              <a:spcAft>
                <a:spcPts val="600"/>
              </a:spcAft>
            </a:pPr>
            <a:endParaRPr lang="pt-BR" sz="2000"/>
          </a:p>
          <a:p>
            <a:pPr algn="ctr"/>
            <a:endParaRPr lang="es-ES" sz="2000"/>
          </a:p>
        </p:txBody>
      </p:sp>
      <p:sp>
        <p:nvSpPr>
          <p:cNvPr id="57351" name="Rectangle 9"/>
          <p:cNvSpPr>
            <a:spLocks noChangeArrowheads="1"/>
          </p:cNvSpPr>
          <p:nvPr/>
        </p:nvSpPr>
        <p:spPr bwMode="auto">
          <a:xfrm>
            <a:off x="1042988" y="3644900"/>
            <a:ext cx="5616575" cy="222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s-ES_tradnl" sz="2000"/>
              <a:t>Donde:</a:t>
            </a:r>
            <a:endParaRPr lang="es-ES" sz="2000"/>
          </a:p>
          <a:p>
            <a:r>
              <a:rPr lang="es-ES_tradnl" sz="2000"/>
              <a:t>Re  =  12.25 % </a:t>
            </a:r>
            <a:endParaRPr lang="es-ES" sz="2000"/>
          </a:p>
          <a:p>
            <a:r>
              <a:rPr lang="es-ES_tradnl" sz="2000"/>
              <a:t>rf   =  4.69 %</a:t>
            </a:r>
          </a:p>
          <a:p>
            <a:r>
              <a:rPr lang="es-ES_tradnl" sz="2000"/>
              <a:t>rm =  13.09%</a:t>
            </a:r>
            <a:endParaRPr lang="es-ES" sz="2000"/>
          </a:p>
          <a:p>
            <a:r>
              <a:rPr lang="pt-BR" sz="2000"/>
              <a:t>(r m   - r f   ) =  Premio por riesgo =   8.40 %</a:t>
            </a:r>
            <a:endParaRPr lang="es-ES" sz="2000"/>
          </a:p>
          <a:p>
            <a:r>
              <a:rPr lang="es-ES_tradnl" sz="2000"/>
              <a:t>Β  =  0.90</a:t>
            </a:r>
            <a:endParaRPr lang="es-ES" sz="2000"/>
          </a:p>
          <a:p>
            <a:r>
              <a:rPr lang="es-ES_tradnl" sz="2000"/>
              <a:t>Riesgo País =  7.84  %</a:t>
            </a:r>
          </a:p>
        </p:txBody>
      </p:sp>
      <p:sp>
        <p:nvSpPr>
          <p:cNvPr id="57352" name="Text Box 10"/>
          <p:cNvSpPr txBox="1">
            <a:spLocks noChangeArrowheads="1"/>
          </p:cNvSpPr>
          <p:nvPr/>
        </p:nvSpPr>
        <p:spPr bwMode="auto">
          <a:xfrm>
            <a:off x="3563938" y="6092825"/>
            <a:ext cx="2160587" cy="406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chemeClr val="tx2"/>
                </a:solidFill>
              </a:rPr>
              <a:t>CAPM=20.09%</a:t>
            </a:r>
            <a:endParaRPr lang="es-ES" sz="20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604" name="Rectangle 4"/>
          <p:cNvSpPr>
            <a:spLocks noChangeArrowheads="1"/>
          </p:cNvSpPr>
          <p:nvPr/>
        </p:nvSpPr>
        <p:spPr bwMode="auto">
          <a:xfrm>
            <a:off x="1403350" y="260350"/>
            <a:ext cx="7272338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DETERMINACIÓN DE LA TASA DE DESCUENTO DEL PROYECTO</a:t>
            </a:r>
            <a:endParaRPr lang="es-ES" sz="3200" b="0">
              <a:solidFill>
                <a:schemeClr val="hlink"/>
              </a:solidFill>
            </a:endParaRPr>
          </a:p>
        </p:txBody>
      </p:sp>
      <p:pic>
        <p:nvPicPr>
          <p:cNvPr id="5837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3191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72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5113" y="5629275"/>
            <a:ext cx="12588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373" name="Text Box 7"/>
          <p:cNvSpPr txBox="1">
            <a:spLocks noChangeArrowheads="1"/>
          </p:cNvSpPr>
          <p:nvPr/>
        </p:nvSpPr>
        <p:spPr bwMode="auto">
          <a:xfrm>
            <a:off x="971550" y="2219325"/>
            <a:ext cx="784860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66"/>
                </a:solidFill>
              </a:rPr>
              <a:t>COSTO PROMEDIO PONDERADO DE CAPITAL</a:t>
            </a:r>
            <a:endParaRPr lang="es-ES">
              <a:solidFill>
                <a:srgbClr val="FFFF66"/>
              </a:solidFill>
            </a:endParaRPr>
          </a:p>
        </p:txBody>
      </p:sp>
      <p:sp>
        <p:nvSpPr>
          <p:cNvPr id="58374" name="Text Box 8"/>
          <p:cNvSpPr txBox="1">
            <a:spLocks noChangeArrowheads="1"/>
          </p:cNvSpPr>
          <p:nvPr/>
        </p:nvSpPr>
        <p:spPr bwMode="auto">
          <a:xfrm>
            <a:off x="2484438" y="2924175"/>
            <a:ext cx="4392612" cy="406400"/>
          </a:xfrm>
          <a:prstGeom prst="rect">
            <a:avLst/>
          </a:prstGeom>
          <a:solidFill>
            <a:srgbClr val="99CCFF"/>
          </a:solidFill>
          <a:ln w="9525">
            <a:solidFill>
              <a:srgbClr val="000000">
                <a:alpha val="98822"/>
              </a:srgb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2000"/>
              <a:t>CCPP =  (L) </a:t>
            </a:r>
            <a:r>
              <a:rPr lang="fr-FR" sz="2000" i="1"/>
              <a:t>K</a:t>
            </a:r>
            <a:r>
              <a:rPr lang="fr-FR" sz="2000"/>
              <a:t>d (1 – t)  +  (1-L) </a:t>
            </a:r>
            <a:r>
              <a:rPr lang="fr-FR" sz="2000" i="1"/>
              <a:t>K</a:t>
            </a:r>
            <a:r>
              <a:rPr lang="fr-FR" sz="2000"/>
              <a:t>p</a:t>
            </a:r>
            <a:endParaRPr lang="es-ES" sz="2000"/>
          </a:p>
        </p:txBody>
      </p:sp>
      <p:graphicFrame>
        <p:nvGraphicFramePr>
          <p:cNvPr id="58394" name="Group 26"/>
          <p:cNvGraphicFramePr>
            <a:graphicFrameLocks noGrp="1"/>
          </p:cNvGraphicFramePr>
          <p:nvPr>
            <p:ph/>
          </p:nvPr>
        </p:nvGraphicFramePr>
        <p:xfrm>
          <a:off x="1116013" y="3792538"/>
          <a:ext cx="6696075" cy="1581150"/>
        </p:xfrm>
        <a:graphic>
          <a:graphicData uri="http://schemas.openxmlformats.org/drawingml/2006/table">
            <a:tbl>
              <a:tblPr/>
              <a:tblGrid>
                <a:gridCol w="3683000"/>
                <a:gridCol w="3013075"/>
              </a:tblGrid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Deuda / Inversión:  ( L ) =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30 %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% Deuda:   (  Kd  ) =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12.00 %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Impuestos  ( t )  =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25.00  %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% Patrimonio: (  Kp) =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Times New Roman" pitchFamily="18" charset="0"/>
                          <a:cs typeface="Tahoma" pitchFamily="34" charset="0"/>
                        </a:rPr>
                        <a:t>20.09  %</a:t>
                      </a:r>
                      <a:endParaRPr kumimoji="0" lang="es-ES_tradnl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Times New Roman" pitchFamily="18" charset="0"/>
                        <a:cs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66"/>
                    </a:solidFill>
                  </a:tcPr>
                </a:tc>
              </a:tr>
            </a:tbl>
          </a:graphicData>
        </a:graphic>
      </p:graphicFrame>
      <p:sp>
        <p:nvSpPr>
          <p:cNvPr id="58392" name="Text Box 64"/>
          <p:cNvSpPr txBox="1">
            <a:spLocks noChangeArrowheads="1"/>
          </p:cNvSpPr>
          <p:nvPr/>
        </p:nvSpPr>
        <p:spPr bwMode="auto">
          <a:xfrm>
            <a:off x="3563938" y="5813425"/>
            <a:ext cx="2160587" cy="711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>
                <a:solidFill>
                  <a:schemeClr val="tx2"/>
                </a:solidFill>
              </a:rPr>
              <a:t>CCPP=16.76% (TMAR)</a:t>
            </a:r>
            <a:endParaRPr lang="es-ES" sz="200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4938" y="333375"/>
            <a:ext cx="7127875" cy="1150938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PAÍSES PRODUCTORES</a:t>
            </a:r>
            <a:endParaRPr lang="es-ES" sz="40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341438"/>
            <a:ext cx="3168650" cy="467995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_tradnl" sz="3600" b="1" smtClean="0">
              <a:solidFill>
                <a:srgbClr val="FFFF66"/>
              </a:solidFill>
            </a:endParaRPr>
          </a:p>
          <a:p>
            <a:pPr algn="l" eaLnBrk="1" hangingPunct="1">
              <a:lnSpc>
                <a:spcPct val="90000"/>
              </a:lnSpc>
              <a:buFont typeface="Wingdings" pitchFamily="2" charset="2"/>
              <a:buNone/>
            </a:pPr>
            <a:endParaRPr lang="es-ES_tradnl" sz="3500" b="1" smtClean="0"/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_tradnl" sz="2800" b="1" smtClean="0"/>
              <a:t>Australia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_tradnl" sz="2800" b="1" smtClean="0"/>
              <a:t>Estados Unidos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_tradnl" sz="2800" b="1" smtClean="0"/>
              <a:t>Sudáfrica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_tradnl" sz="2800" b="1" smtClean="0"/>
              <a:t>Kenia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_tradnl" sz="2800" b="1" smtClean="0"/>
              <a:t>Guatemala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_tradnl" sz="2800" b="1" smtClean="0"/>
              <a:t>Costa Rica 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es-ES_tradnl" sz="2800" b="1" smtClean="0"/>
              <a:t>Brasil</a:t>
            </a:r>
          </a:p>
          <a:p>
            <a:pPr algn="l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es-ES_tradnl" sz="2800" b="1" smtClean="0"/>
          </a:p>
        </p:txBody>
      </p:sp>
      <p:graphicFrame>
        <p:nvGraphicFramePr>
          <p:cNvPr id="2050" name="Object 15"/>
          <p:cNvGraphicFramePr>
            <a:graphicFrameLocks noChangeAspect="1"/>
          </p:cNvGraphicFramePr>
          <p:nvPr/>
        </p:nvGraphicFramePr>
        <p:xfrm>
          <a:off x="2592388" y="2205038"/>
          <a:ext cx="6551612" cy="3397250"/>
        </p:xfrm>
        <a:graphic>
          <a:graphicData uri="http://schemas.openxmlformats.org/presentationml/2006/ole">
            <p:oleObj spid="_x0000_s2050" name="Gráfico" r:id="rId4" imgW="5048250" imgH="2590800" progId="Excel.Chart.8">
              <p:embed/>
            </p:oleObj>
          </a:graphicData>
        </a:graphic>
      </p:graphicFrame>
      <p:pic>
        <p:nvPicPr>
          <p:cNvPr id="2053" name="Picture 1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5478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1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96188" y="5346700"/>
            <a:ext cx="15478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6" name="Rectangle 4"/>
          <p:cNvSpPr>
            <a:spLocks noChangeArrowheads="1"/>
          </p:cNvSpPr>
          <p:nvPr/>
        </p:nvSpPr>
        <p:spPr bwMode="auto">
          <a:xfrm>
            <a:off x="1476375" y="115888"/>
            <a:ext cx="6264275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ESTADO DE PÉRDIDAS Y GANACIAS </a:t>
            </a:r>
          </a:p>
          <a:p>
            <a:pPr algn="ctr"/>
            <a:r>
              <a:rPr lang="es-ES_tradnl" sz="3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(USD)</a:t>
            </a:r>
            <a:endParaRPr lang="es-ES" sz="3800">
              <a:solidFill>
                <a:schemeClr val="tx2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5939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58888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39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950" y="2205038"/>
            <a:ext cx="8964613" cy="4322762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9399" name="Picture 72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86713" y="0"/>
            <a:ext cx="1157287" cy="119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87450" y="117475"/>
            <a:ext cx="7704138" cy="863600"/>
          </a:xfrm>
        </p:spPr>
        <p:txBody>
          <a:bodyPr/>
          <a:lstStyle/>
          <a:p>
            <a:pPr eaLnBrk="1" hangingPunct="1"/>
            <a:r>
              <a:rPr lang="es-ES_tradnl" sz="3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FLUJO DE CAJA DEL PROYECTO</a:t>
            </a:r>
            <a:endParaRPr lang="es-ES" sz="3600" smtClean="0">
              <a:solidFill>
                <a:schemeClr val="hlink"/>
              </a:solidFill>
            </a:endParaRPr>
          </a:p>
        </p:txBody>
      </p:sp>
      <p:sp>
        <p:nvSpPr>
          <p:cNvPr id="60419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0420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0421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0422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60423" name="Rectangle 8"/>
          <p:cNvSpPr>
            <a:spLocks noChangeArrowheads="1"/>
          </p:cNvSpPr>
          <p:nvPr/>
        </p:nvSpPr>
        <p:spPr bwMode="auto">
          <a:xfrm>
            <a:off x="60325" y="2474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0424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0425" name="Rectangle 10"/>
          <p:cNvSpPr>
            <a:spLocks noChangeArrowheads="1"/>
          </p:cNvSpPr>
          <p:nvPr/>
        </p:nvSpPr>
        <p:spPr bwMode="auto">
          <a:xfrm>
            <a:off x="60325" y="2474913"/>
            <a:ext cx="269875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60426" name="Rectangle 11"/>
          <p:cNvSpPr>
            <a:spLocks noChangeArrowheads="1"/>
          </p:cNvSpPr>
          <p:nvPr/>
        </p:nvSpPr>
        <p:spPr bwMode="auto">
          <a:xfrm>
            <a:off x="0" y="264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60437" name="Group 21"/>
          <p:cNvGraphicFramePr>
            <a:graphicFrameLocks noGrp="1"/>
          </p:cNvGraphicFramePr>
          <p:nvPr/>
        </p:nvGraphicFramePr>
        <p:xfrm>
          <a:off x="2195513" y="5843588"/>
          <a:ext cx="4321175" cy="898525"/>
        </p:xfrm>
        <a:graphic>
          <a:graphicData uri="http://schemas.openxmlformats.org/drawingml/2006/table">
            <a:tbl>
              <a:tblPr/>
              <a:tblGrid>
                <a:gridCol w="2871787"/>
                <a:gridCol w="1449388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VAN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C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$400,248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52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_tradnl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TIR 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23, 96%</a:t>
                      </a:r>
                      <a:endParaRPr kumimoji="0" lang="es-ES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60432" name="Picture 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116013" cy="108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33" name="Picture 3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101013" y="5830888"/>
            <a:ext cx="10795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36" name="Picture 2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9388" y="1268413"/>
            <a:ext cx="8785225" cy="4465637"/>
          </a:xfrm>
          <a:prstGeom prst="rect">
            <a:avLst/>
          </a:prstGeom>
          <a:noFill/>
          <a:ln w="158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748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088" y="5584825"/>
            <a:ext cx="1331912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6130" name="Rectangle 2"/>
          <p:cNvSpPr>
            <a:spLocks noChangeArrowheads="1"/>
          </p:cNvSpPr>
          <p:nvPr/>
        </p:nvSpPr>
        <p:spPr bwMode="auto">
          <a:xfrm>
            <a:off x="1547813" y="331788"/>
            <a:ext cx="619283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sz="36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SIMULACION DE </a:t>
            </a:r>
            <a:br>
              <a:rPr lang="es-ES_tradnl" sz="36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36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MONTE CARLO</a:t>
            </a:r>
            <a:r>
              <a:rPr lang="es-ES_tradnl" sz="2800" b="0" ker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_tradnl" sz="3200" b="0" ker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</a:t>
            </a:r>
            <a:endParaRPr lang="es-ES" sz="3200" b="0" kern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59750" name="Picture 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40335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9751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24075" y="3716338"/>
            <a:ext cx="5040313" cy="287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9753" name="Rectangle 9"/>
          <p:cNvSpPr>
            <a:spLocks noChangeArrowheads="1"/>
          </p:cNvSpPr>
          <p:nvPr/>
        </p:nvSpPr>
        <p:spPr bwMode="auto">
          <a:xfrm>
            <a:off x="1547813" y="1557338"/>
            <a:ext cx="640715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>
              <a:buFontTx/>
              <a:buChar char="•"/>
            </a:pPr>
            <a:r>
              <a:rPr lang="en-US" sz="2000"/>
              <a:t>1000 interacciones de la TIR</a:t>
            </a:r>
          </a:p>
          <a:p>
            <a:pPr lvl="1">
              <a:buFontTx/>
              <a:buChar char="•"/>
            </a:pPr>
            <a:r>
              <a:rPr lang="en-US" sz="2000"/>
              <a:t>TIR Promedio 28.37%</a:t>
            </a:r>
          </a:p>
          <a:p>
            <a:pPr lvl="1">
              <a:buFontTx/>
              <a:buChar char="•"/>
            </a:pPr>
            <a:r>
              <a:rPr lang="en-US" sz="2000"/>
              <a:t>TIR peor de los escenarios -5.83%</a:t>
            </a:r>
          </a:p>
          <a:p>
            <a:pPr lvl="1">
              <a:buFontTx/>
              <a:buChar char="•"/>
            </a:pPr>
            <a:r>
              <a:rPr lang="en-US" sz="2000"/>
              <a:t>TIR mejor de los escenarios 79.85%</a:t>
            </a:r>
          </a:p>
          <a:p>
            <a:pPr lvl="1">
              <a:buFontTx/>
              <a:buChar char="•"/>
            </a:pPr>
            <a:r>
              <a:rPr lang="es-ES" sz="2000"/>
              <a:t>La probabilidad de que el proyecto siga siendo                 rentable (TIR &gt; 16.76%), es del 73.96% </a:t>
            </a:r>
            <a:endParaRPr lang="en-US" sz="2000"/>
          </a:p>
          <a:p>
            <a:pPr lvl="1">
              <a:buFontTx/>
              <a:buChar char="•"/>
            </a:pPr>
            <a:endParaRPr lang="en-US" sz="2000"/>
          </a:p>
          <a:p>
            <a:pPr>
              <a:buFontTx/>
              <a:buChar char="•"/>
            </a:pPr>
            <a:endParaRPr lang="en-US" sz="2000"/>
          </a:p>
          <a:p>
            <a:pPr>
              <a:buFontTx/>
              <a:buChar char="•"/>
            </a:pPr>
            <a:endParaRPr lang="en-US" sz="2000"/>
          </a:p>
          <a:p>
            <a:pPr>
              <a:buFontTx/>
              <a:buChar char="•"/>
            </a:pPr>
            <a:endParaRPr lang="es-E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476250"/>
            <a:ext cx="7920037" cy="72072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SIMULACION DE </a:t>
            </a:r>
            <a:br>
              <a:rPr lang="es-ES_tradnl" sz="3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es-ES_tradnl" sz="3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MONTE CARLO</a:t>
            </a:r>
            <a:r>
              <a:rPr lang="es-ES_tradnl" sz="2800" smtClean="0">
                <a:solidFill>
                  <a:schemeClr val="hlink"/>
                </a:solidFill>
              </a:rPr>
              <a:t> </a:t>
            </a:r>
            <a:r>
              <a:rPr lang="es-ES_tradnl" sz="3200" smtClean="0">
                <a:solidFill>
                  <a:schemeClr val="hlink"/>
                </a:solidFill>
              </a:rPr>
              <a:t> </a:t>
            </a:r>
            <a:endParaRPr lang="es-ES" sz="3200" smtClean="0">
              <a:solidFill>
                <a:schemeClr val="hlink"/>
              </a:solidFill>
            </a:endParaRPr>
          </a:p>
        </p:txBody>
      </p:sp>
      <p:sp>
        <p:nvSpPr>
          <p:cNvPr id="63491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3492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3493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3494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63495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3496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3498" name="Rectangle 11"/>
          <p:cNvSpPr>
            <a:spLocks noChangeArrowheads="1"/>
          </p:cNvSpPr>
          <p:nvPr/>
        </p:nvSpPr>
        <p:spPr bwMode="auto">
          <a:xfrm>
            <a:off x="0" y="2392363"/>
            <a:ext cx="1841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63499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0335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00" name="Picture 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2088" y="5557838"/>
            <a:ext cx="1331912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04" name="Picture 1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24075" y="3500438"/>
            <a:ext cx="511175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05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0335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900113" y="476250"/>
            <a:ext cx="792003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sz="36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SIMULACION DE </a:t>
            </a:r>
            <a:br>
              <a:rPr lang="es-ES_tradnl" sz="36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36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MONTE CARLO</a:t>
            </a:r>
            <a:r>
              <a:rPr lang="es-ES_tradnl" sz="2800" b="0" ker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_tradnl" sz="3200" b="0" ker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</a:t>
            </a:r>
            <a:endParaRPr lang="es-ES" sz="3200" b="0" kern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3507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0335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08" name="Picture 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2088" y="5557838"/>
            <a:ext cx="1331912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900113" y="476250"/>
            <a:ext cx="792003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sz="36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SIMULACION DE </a:t>
            </a:r>
            <a:br>
              <a:rPr lang="es-ES_tradnl" sz="36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36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MONTE CARLO</a:t>
            </a:r>
            <a:r>
              <a:rPr lang="es-ES_tradnl" sz="2800" b="0" ker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_tradnl" sz="3200" b="0" ker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</a:t>
            </a:r>
            <a:endParaRPr lang="es-ES" sz="3200" b="0" kern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3510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0335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511" name="Picture 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2088" y="5557838"/>
            <a:ext cx="1331912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00113" y="476250"/>
            <a:ext cx="792003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s-ES_tradnl" sz="36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SIMULACION DE </a:t>
            </a:r>
            <a:br>
              <a:rPr lang="es-ES_tradnl" sz="36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es-ES_tradnl" sz="3600" kern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+mj-cs"/>
              </a:rPr>
              <a:t>MONTE CARLO</a:t>
            </a:r>
            <a:r>
              <a:rPr lang="es-ES_tradnl" sz="2800" b="0" ker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</a:t>
            </a:r>
            <a:r>
              <a:rPr lang="es-ES_tradnl" sz="3200" b="0" kern="0">
                <a:solidFill>
                  <a:schemeClr val="hlink"/>
                </a:solidFill>
                <a:latin typeface="+mj-lt"/>
                <a:ea typeface="+mj-ea"/>
                <a:cs typeface="+mj-cs"/>
              </a:rPr>
              <a:t> </a:t>
            </a:r>
            <a:endParaRPr lang="es-ES" sz="3200" b="0" kern="0">
              <a:solidFill>
                <a:schemeClr val="hlink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63513" name="Picture 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40335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514" name="Rectangle 26"/>
          <p:cNvSpPr>
            <a:spLocks noChangeArrowheads="1"/>
          </p:cNvSpPr>
          <p:nvPr/>
        </p:nvSpPr>
        <p:spPr bwMode="auto">
          <a:xfrm>
            <a:off x="1547813" y="1673225"/>
            <a:ext cx="72009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1">
              <a:buFontTx/>
              <a:buChar char="•"/>
            </a:pPr>
            <a:r>
              <a:rPr lang="en-US" sz="2000"/>
              <a:t>1000 interacciones del VAN</a:t>
            </a:r>
          </a:p>
          <a:p>
            <a:pPr lvl="1">
              <a:buFontTx/>
              <a:buChar char="•"/>
            </a:pPr>
            <a:r>
              <a:rPr lang="en-US" sz="2000"/>
              <a:t>VAN peor de los escenarios USD -2’848,368</a:t>
            </a:r>
          </a:p>
          <a:p>
            <a:pPr lvl="1">
              <a:buFontTx/>
              <a:buChar char="•"/>
            </a:pPr>
            <a:r>
              <a:rPr lang="en-US" sz="2000"/>
              <a:t>VAN mejor de los escenarios USD 13’626,328</a:t>
            </a:r>
          </a:p>
          <a:p>
            <a:pPr lvl="1">
              <a:buFontTx/>
              <a:buChar char="•"/>
            </a:pPr>
            <a:r>
              <a:rPr lang="es-ES" sz="2000"/>
              <a:t>La probabilidad de que el proyecto siga siendo rentable (VAN &gt; 0), es del 35.30% </a:t>
            </a:r>
            <a:endParaRPr lang="en-US" sz="2000"/>
          </a:p>
          <a:p>
            <a:pPr lvl="1">
              <a:buFontTx/>
              <a:buChar char="•"/>
            </a:pPr>
            <a:endParaRPr lang="en-US" sz="2000"/>
          </a:p>
          <a:p>
            <a:pPr>
              <a:buFontTx/>
              <a:buChar char="•"/>
            </a:pPr>
            <a:endParaRPr lang="en-US" sz="2000"/>
          </a:p>
          <a:p>
            <a:pPr>
              <a:buFontTx/>
              <a:buChar char="•"/>
            </a:pPr>
            <a:endParaRPr lang="en-US" sz="2000"/>
          </a:p>
          <a:p>
            <a:pPr>
              <a:buFontTx/>
              <a:buChar char="•"/>
            </a:pPr>
            <a:endParaRPr lang="es-E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00113" y="620713"/>
            <a:ext cx="7920037" cy="72072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EVALUACION SOCIAL</a:t>
            </a:r>
            <a:endParaRPr lang="es-ES" sz="36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1916113"/>
            <a:ext cx="8137525" cy="47513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b="1" smtClean="0"/>
              <a:t> </a:t>
            </a:r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4517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4518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64519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4520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452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4522" name="Rectangle 14"/>
          <p:cNvSpPr>
            <a:spLocks noChangeArrowheads="1"/>
          </p:cNvSpPr>
          <p:nvPr/>
        </p:nvSpPr>
        <p:spPr bwMode="auto">
          <a:xfrm>
            <a:off x="900113" y="2098675"/>
            <a:ext cx="78486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es-ES" sz="2000"/>
              <a:t> Generación de divisas</a:t>
            </a:r>
          </a:p>
          <a:p>
            <a:pPr algn="just">
              <a:buFont typeface="Wingdings" pitchFamily="2" charset="2"/>
              <a:buChar char="ü"/>
            </a:pPr>
            <a:endParaRPr lang="es-ES" sz="2000"/>
          </a:p>
          <a:p>
            <a:pPr algn="just">
              <a:buFont typeface="Wingdings" pitchFamily="2" charset="2"/>
              <a:buChar char="ü"/>
            </a:pPr>
            <a:r>
              <a:rPr lang="es-ES_tradnl" sz="2000"/>
              <a:t> Generación de empleo</a:t>
            </a:r>
          </a:p>
          <a:p>
            <a:pPr algn="just">
              <a:buFont typeface="Wingdings" pitchFamily="2" charset="2"/>
              <a:buNone/>
            </a:pPr>
            <a:endParaRPr lang="es-ES_tradnl" sz="2000"/>
          </a:p>
          <a:p>
            <a:pPr algn="just">
              <a:buFont typeface="Wingdings" pitchFamily="2" charset="2"/>
              <a:buChar char="ü"/>
            </a:pPr>
            <a:r>
              <a:rPr lang="es-ES_tradnl" sz="2000"/>
              <a:t> Influencia en el desarrollo de frutas no tradicionales.</a:t>
            </a:r>
          </a:p>
          <a:p>
            <a:pPr algn="just">
              <a:buFont typeface="Wingdings" pitchFamily="2" charset="2"/>
              <a:buNone/>
            </a:pPr>
            <a:endParaRPr lang="es-ES_tradnl" sz="2000"/>
          </a:p>
          <a:p>
            <a:pPr algn="just">
              <a:buFont typeface="Wingdings" pitchFamily="2" charset="2"/>
              <a:buChar char="ü"/>
            </a:pPr>
            <a:r>
              <a:rPr lang="es-ES_tradnl" sz="2000"/>
              <a:t> Valor Agregado</a:t>
            </a:r>
          </a:p>
          <a:p>
            <a:pPr algn="just"/>
            <a:endParaRPr lang="es-ES" sz="2000"/>
          </a:p>
          <a:p>
            <a:pPr algn="just"/>
            <a:endParaRPr lang="es-ES_tradnl" sz="2000"/>
          </a:p>
          <a:p>
            <a:pPr algn="just"/>
            <a:endParaRPr lang="es-ES" sz="2000"/>
          </a:p>
        </p:txBody>
      </p:sp>
      <p:pic>
        <p:nvPicPr>
          <p:cNvPr id="64523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5478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4" name="Picture 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6188" y="5346700"/>
            <a:ext cx="15478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5" name="Picture 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5013" y="4529138"/>
            <a:ext cx="2376487" cy="177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92275" y="404813"/>
            <a:ext cx="6553200" cy="72072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400" smtClean="0">
                <a:solidFill>
                  <a:schemeClr val="hlink"/>
                </a:solidFill>
              </a:rPr>
              <a:t/>
            </a:r>
            <a:br>
              <a:rPr lang="es-ES_tradnl" sz="2400" smtClean="0">
                <a:solidFill>
                  <a:schemeClr val="hlink"/>
                </a:solidFill>
              </a:rPr>
            </a:br>
            <a:r>
              <a:rPr lang="es-ES_tradnl" sz="2400" smtClean="0">
                <a:solidFill>
                  <a:schemeClr val="hlink"/>
                </a:solidFill>
              </a:rPr>
              <a:t/>
            </a:r>
            <a:br>
              <a:rPr lang="es-ES_tradnl" sz="2400" smtClean="0">
                <a:solidFill>
                  <a:schemeClr val="hlink"/>
                </a:solidFill>
              </a:rPr>
            </a:br>
            <a:r>
              <a:rPr lang="es-ES_tradnl" sz="3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EVALUACION AMBIENTAL</a:t>
            </a:r>
            <a:br>
              <a:rPr lang="es-ES_tradnl" sz="3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es-ES" sz="36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451725" y="5373688"/>
            <a:ext cx="1692275" cy="148431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b="1" smtClean="0"/>
              <a:t> </a:t>
            </a:r>
          </a:p>
        </p:txBody>
      </p:sp>
      <p:sp>
        <p:nvSpPr>
          <p:cNvPr id="66564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6565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6566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6567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66568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6569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6570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6571" name="Rectangle 12"/>
          <p:cNvSpPr>
            <a:spLocks noChangeArrowheads="1"/>
          </p:cNvSpPr>
          <p:nvPr/>
        </p:nvSpPr>
        <p:spPr bwMode="auto">
          <a:xfrm>
            <a:off x="468313" y="1916113"/>
            <a:ext cx="835183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ES_tradnl" sz="2000">
                <a:solidFill>
                  <a:srgbClr val="800000"/>
                </a:solidFill>
              </a:rPr>
              <a:t> FASE DE DISEÑO:</a:t>
            </a:r>
            <a:r>
              <a:rPr lang="es-ES_tradnl" sz="2000"/>
              <a:t> Sitio seleccionado para el proyecto va a producir un impacto positivo en la actividad económica de la zona.</a:t>
            </a:r>
            <a:r>
              <a:rPr lang="es-ES" sz="2000"/>
              <a:t> </a:t>
            </a:r>
          </a:p>
          <a:p>
            <a:pPr algn="just">
              <a:buFont typeface="Wingdings" pitchFamily="2" charset="2"/>
              <a:buNone/>
            </a:pPr>
            <a:endParaRPr lang="es-ES_tradnl" sz="2000"/>
          </a:p>
          <a:p>
            <a:pPr algn="just">
              <a:buFont typeface="Wingdings" pitchFamily="2" charset="2"/>
              <a:buChar char="Ø"/>
            </a:pPr>
            <a:r>
              <a:rPr lang="es-ES_tradnl" sz="2000">
                <a:solidFill>
                  <a:srgbClr val="800000"/>
                </a:solidFill>
              </a:rPr>
              <a:t> FASE DE CONSTRUCCION:</a:t>
            </a:r>
            <a:r>
              <a:rPr lang="es-ES_tradnl" sz="2000"/>
              <a:t> Principales impactos negativos se dan en la calidad de aire, construcciones civiles y  movimiento de la tierra. En esta fase se incrementarían  los niveles de ruido. </a:t>
            </a:r>
          </a:p>
        </p:txBody>
      </p:sp>
      <p:pic>
        <p:nvPicPr>
          <p:cNvPr id="66572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3191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6573" name="Picture 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5113" y="5629275"/>
            <a:ext cx="12588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74" name="Rectangle 17"/>
          <p:cNvSpPr>
            <a:spLocks noChangeArrowheads="1"/>
          </p:cNvSpPr>
          <p:nvPr/>
        </p:nvSpPr>
        <p:spPr bwMode="auto">
          <a:xfrm>
            <a:off x="468313" y="4076700"/>
            <a:ext cx="83518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S_tradnl" sz="2000">
                <a:solidFill>
                  <a:srgbClr val="800000"/>
                </a:solidFill>
              </a:rPr>
              <a:t> FASE DE OPERACION</a:t>
            </a:r>
            <a:r>
              <a:rPr lang="es-ES" sz="2000">
                <a:solidFill>
                  <a:srgbClr val="800000"/>
                </a:solidFill>
              </a:rPr>
              <a:t>:</a:t>
            </a:r>
            <a:r>
              <a:rPr lang="es-ES" sz="2000"/>
              <a:t> El principal </a:t>
            </a:r>
            <a:r>
              <a:rPr lang="es-ES_tradnl" sz="2000"/>
              <a:t>impacto negativo ocasionado por el uso de plaguicidas dañinos para la salud humana.</a:t>
            </a:r>
            <a:endParaRPr lang="es-E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6" name="Rectangle 4"/>
          <p:cNvSpPr>
            <a:spLocks noGrp="1" noChangeArrowheads="1"/>
          </p:cNvSpPr>
          <p:nvPr>
            <p:ph type="title"/>
          </p:nvPr>
        </p:nvSpPr>
        <p:spPr>
          <a:xfrm>
            <a:off x="1547813" y="115888"/>
            <a:ext cx="6985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MEDIDAS DE MITIGACIÓN</a:t>
            </a:r>
            <a:endParaRPr lang="es-ES" sz="40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7587" name="Rectangle 7"/>
          <p:cNvSpPr>
            <a:spLocks noChangeArrowheads="1"/>
          </p:cNvSpPr>
          <p:nvPr/>
        </p:nvSpPr>
        <p:spPr bwMode="auto">
          <a:xfrm>
            <a:off x="539750" y="1125538"/>
            <a:ext cx="8353425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es-ES" sz="2000"/>
          </a:p>
          <a:p>
            <a:pPr algn="just">
              <a:buFont typeface="Wingdings" pitchFamily="2" charset="2"/>
              <a:buChar char="Ø"/>
            </a:pPr>
            <a:r>
              <a:rPr lang="es-ES_tradnl" sz="2000"/>
              <a:t>Para la calidad del aire se podría implementar barreras rompe vientos con cultivos arbóreos.</a:t>
            </a:r>
          </a:p>
          <a:p>
            <a:pPr algn="just">
              <a:buFont typeface="Wingdings" pitchFamily="2" charset="2"/>
              <a:buNone/>
            </a:pPr>
            <a:endParaRPr lang="es-ES_tradnl" sz="2000"/>
          </a:p>
          <a:p>
            <a:pPr algn="just">
              <a:buFont typeface="Wingdings" pitchFamily="2" charset="2"/>
              <a:buChar char="Ø"/>
            </a:pPr>
            <a:r>
              <a:rPr lang="es-ES_tradnl" sz="2000"/>
              <a:t>Para la calidad del agua se sugiere aplicar estrictamente normas de seguridad para el uso y almacenamiento de plaguicidas.</a:t>
            </a:r>
          </a:p>
          <a:p>
            <a:pPr algn="just">
              <a:buFont typeface="Wingdings" pitchFamily="2" charset="2"/>
              <a:buNone/>
            </a:pPr>
            <a:endParaRPr lang="es-ES_tradnl" sz="2000"/>
          </a:p>
          <a:p>
            <a:pPr algn="just">
              <a:buFont typeface="Wingdings" pitchFamily="2" charset="2"/>
              <a:buChar char="Ø"/>
            </a:pPr>
            <a:r>
              <a:rPr lang="es-ES_tradnl" sz="2000"/>
              <a:t>Para la calidad del suelo se recomienda el uso apropiado de agroquímicos y pesticidas y un manejo integrado del cultivo.</a:t>
            </a:r>
          </a:p>
        </p:txBody>
      </p:sp>
      <p:pic>
        <p:nvPicPr>
          <p:cNvPr id="67588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58888" cy="122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9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6550" y="5699125"/>
            <a:ext cx="11874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0" name="Rectangle 7"/>
          <p:cNvSpPr>
            <a:spLocks noChangeArrowheads="1"/>
          </p:cNvSpPr>
          <p:nvPr/>
        </p:nvSpPr>
        <p:spPr bwMode="auto">
          <a:xfrm>
            <a:off x="539750" y="4149725"/>
            <a:ext cx="7993063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s-ES_tradnl" sz="2000"/>
              <a:t>El incremento de ruido en el sector puede ser eliminado estableciendo una barrera sónica con vegetación arbórea de la zona.</a:t>
            </a:r>
          </a:p>
          <a:p>
            <a:endParaRPr lang="es-ES_tradnl" sz="2000"/>
          </a:p>
          <a:p>
            <a:pPr>
              <a:buFont typeface="Wingdings" pitchFamily="2" charset="2"/>
              <a:buChar char="Ø"/>
            </a:pPr>
            <a:r>
              <a:rPr lang="es-ES_tradnl" sz="2000"/>
              <a:t>Dar buen uso de los desechos vegetales  producidos en el proyecto usándolos como materia orgánica para el cultivo.</a:t>
            </a:r>
          </a:p>
          <a:p>
            <a:pPr>
              <a:spcBef>
                <a:spcPct val="50000"/>
              </a:spcBef>
              <a:buFont typeface="Wingdings" pitchFamily="2" charset="2"/>
              <a:buNone/>
            </a:pPr>
            <a:endParaRPr lang="es-ES_tradnl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619250" y="333375"/>
            <a:ext cx="6119813" cy="865188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CONCLUSIONES</a:t>
            </a:r>
            <a:endParaRPr lang="es-ES" sz="36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8611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8612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8613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8614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68616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8617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8618" name="Rectangle 12"/>
          <p:cNvSpPr>
            <a:spLocks noChangeArrowheads="1"/>
          </p:cNvSpPr>
          <p:nvPr/>
        </p:nvSpPr>
        <p:spPr bwMode="auto">
          <a:xfrm>
            <a:off x="468313" y="1557338"/>
            <a:ext cx="8424862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ES" sz="2000"/>
              <a:t>Se obtuvo un 98 % de aceptación de degustación por la nuez. </a:t>
            </a:r>
          </a:p>
          <a:p>
            <a:pPr algn="just">
              <a:buFont typeface="Wingdings" pitchFamily="2" charset="2"/>
              <a:buChar char="Ø"/>
            </a:pPr>
            <a:endParaRPr lang="es-ES" sz="2000"/>
          </a:p>
          <a:p>
            <a:pPr algn="just">
              <a:buFont typeface="Wingdings" pitchFamily="2" charset="2"/>
              <a:buChar char="Ø"/>
            </a:pPr>
            <a:r>
              <a:rPr lang="es-ES" sz="2000"/>
              <a:t> Las personas estarían de acuerdo en comprar la macadamia por un precio entre $2.50 a $3.50, dependiendo de la  presentación.</a:t>
            </a:r>
          </a:p>
          <a:p>
            <a:pPr algn="just"/>
            <a:endParaRPr lang="es-ES" sz="2000"/>
          </a:p>
        </p:txBody>
      </p:sp>
      <p:pic>
        <p:nvPicPr>
          <p:cNvPr id="68619" name="Picture 1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31913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20" name="Picture 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12088" y="0"/>
            <a:ext cx="1331912" cy="130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21" name="Text Box 7"/>
          <p:cNvSpPr txBox="1">
            <a:spLocks noChangeArrowheads="1"/>
          </p:cNvSpPr>
          <p:nvPr/>
        </p:nvSpPr>
        <p:spPr bwMode="auto">
          <a:xfrm>
            <a:off x="468313" y="2997200"/>
            <a:ext cx="8353425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ES" sz="2000"/>
              <a:t>Lugar de distribución del producto: Mi Comisariato, Supermaxi y tiendas de barrio.</a:t>
            </a:r>
          </a:p>
          <a:p>
            <a:pPr algn="just">
              <a:buFont typeface="Wingdings" pitchFamily="2" charset="2"/>
              <a:buNone/>
            </a:pPr>
            <a:endParaRPr lang="es-ES_tradnl" sz="2000"/>
          </a:p>
          <a:p>
            <a:pPr algn="just">
              <a:buFont typeface="Wingdings" pitchFamily="2" charset="2"/>
              <a:buChar char="Ø"/>
            </a:pPr>
            <a:r>
              <a:rPr lang="es-ES" sz="2000"/>
              <a:t> </a:t>
            </a:r>
            <a:r>
              <a:rPr lang="es-ES_tradnl" sz="2000"/>
              <a:t>El proyecto tuvo  un VAN de  USD 400,428 y un TIR de 23.96 %, el VAN es mayor a 0 y la TIR es mayor a la TMAR (16,76%). Dado esto, el proyecto se considera rentable.</a:t>
            </a:r>
          </a:p>
          <a:p>
            <a:pPr algn="just">
              <a:buFont typeface="Wingdings" pitchFamily="2" charset="2"/>
              <a:buNone/>
            </a:pPr>
            <a:endParaRPr lang="es-ES_tradnl" sz="2000"/>
          </a:p>
          <a:p>
            <a:pPr algn="just">
              <a:buFont typeface="Wingdings" pitchFamily="2" charset="2"/>
              <a:buChar char="Ø"/>
            </a:pPr>
            <a:r>
              <a:rPr lang="es-ES" sz="2000"/>
              <a:t> Proyecto generará diversos beneficios económicos  como: generación de divisas, generación de empleo, valor agregado y nuevas alternativas para las industrias que utilizan nueces como materia prima.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835150" y="333375"/>
            <a:ext cx="5905500" cy="1008063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6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RECOMENDACIONES</a:t>
            </a:r>
            <a:endParaRPr lang="es-ES" sz="36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9635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9636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9637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9638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69639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9640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69641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69642" name="Rectangle 12"/>
          <p:cNvSpPr>
            <a:spLocks noChangeArrowheads="1"/>
          </p:cNvSpPr>
          <p:nvPr/>
        </p:nvSpPr>
        <p:spPr bwMode="auto">
          <a:xfrm>
            <a:off x="611188" y="1690688"/>
            <a:ext cx="7920037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s-ES" sz="2000"/>
              <a:t> Guardar “armonía” entre los propietarios de tierras y  los productores.</a:t>
            </a:r>
          </a:p>
          <a:p>
            <a:pPr algn="just">
              <a:buFont typeface="Wingdings" pitchFamily="2" charset="2"/>
              <a:buNone/>
            </a:pPr>
            <a:endParaRPr lang="es-ES" sz="2000"/>
          </a:p>
          <a:p>
            <a:pPr algn="just">
              <a:buFont typeface="Wingdings" pitchFamily="2" charset="2"/>
              <a:buChar char="Ø"/>
            </a:pPr>
            <a:r>
              <a:rPr lang="es-ES" sz="2000"/>
              <a:t> Crear programas de asistencia técnica a los productores.</a:t>
            </a:r>
          </a:p>
          <a:p>
            <a:pPr algn="just">
              <a:buFont typeface="Wingdings" pitchFamily="2" charset="2"/>
              <a:buNone/>
            </a:pPr>
            <a:endParaRPr lang="es-ES" sz="2000"/>
          </a:p>
          <a:p>
            <a:pPr algn="just">
              <a:buFont typeface="Wingdings" pitchFamily="2" charset="2"/>
              <a:buChar char="Ø"/>
            </a:pPr>
            <a:r>
              <a:rPr lang="es-ES" sz="2000"/>
              <a:t> Buscar un mayor acercamiento a los consumidores potenciales de nuez de macadamia.</a:t>
            </a:r>
          </a:p>
          <a:p>
            <a:pPr algn="just">
              <a:buFont typeface="Wingdings" pitchFamily="2" charset="2"/>
              <a:buNone/>
            </a:pPr>
            <a:endParaRPr lang="es-ES" sz="2000"/>
          </a:p>
        </p:txBody>
      </p:sp>
      <p:pic>
        <p:nvPicPr>
          <p:cNvPr id="69643" name="Picture 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33191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9644" name="Picture 1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85113" y="5629275"/>
            <a:ext cx="1258887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9645" name="Text Box 7"/>
          <p:cNvSpPr txBox="1">
            <a:spLocks noChangeArrowheads="1"/>
          </p:cNvSpPr>
          <p:nvPr/>
        </p:nvSpPr>
        <p:spPr bwMode="auto">
          <a:xfrm>
            <a:off x="611188" y="3830638"/>
            <a:ext cx="7921625" cy="201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" sz="1600"/>
          </a:p>
          <a:p>
            <a:pPr algn="just">
              <a:buFont typeface="Wingdings" pitchFamily="2" charset="2"/>
              <a:buChar char="Ø"/>
            </a:pPr>
            <a:r>
              <a:rPr lang="es-ES" sz="2000"/>
              <a:t>Mantener un estricto control de todas las variables que puedan generar una posible contaminación en el proceso.</a:t>
            </a:r>
          </a:p>
          <a:p>
            <a:pPr algn="just">
              <a:buFont typeface="Wingdings" pitchFamily="2" charset="2"/>
              <a:buNone/>
            </a:pPr>
            <a:endParaRPr lang="es-ES" sz="2000"/>
          </a:p>
          <a:p>
            <a:pPr algn="just">
              <a:buFont typeface="Wingdings" pitchFamily="2" charset="2"/>
              <a:buChar char="Ø"/>
            </a:pPr>
            <a:r>
              <a:rPr lang="es-ES" sz="2000"/>
              <a:t>Considerar el impacto social generado.</a:t>
            </a:r>
          </a:p>
          <a:p>
            <a:pPr algn="just">
              <a:spcBef>
                <a:spcPct val="50000"/>
              </a:spcBef>
              <a:buFont typeface="Wingdings" pitchFamily="2" charset="2"/>
              <a:buChar char="Ø"/>
            </a:pPr>
            <a:endParaRPr lang="es-E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70659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70660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70661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70662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70663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7066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70665" name="Rectangle 12"/>
          <p:cNvSpPr>
            <a:spLocks noChangeArrowheads="1"/>
          </p:cNvSpPr>
          <p:nvPr/>
        </p:nvSpPr>
        <p:spPr bwMode="auto">
          <a:xfrm>
            <a:off x="971550" y="2565400"/>
            <a:ext cx="73437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>
              <a:buFont typeface="Wingdings" pitchFamily="2" charset="2"/>
              <a:buNone/>
            </a:pPr>
            <a:r>
              <a:rPr lang="es-ES" sz="1400">
                <a:latin typeface="Tahoma" pitchFamily="34" charset="0"/>
              </a:rPr>
              <a:t>  </a:t>
            </a:r>
          </a:p>
          <a:p>
            <a:pPr>
              <a:buFont typeface="Wingdings" pitchFamily="2" charset="2"/>
              <a:buChar char="q"/>
            </a:pPr>
            <a:endParaRPr lang="es-ES" sz="1400">
              <a:latin typeface="Tahoma" pitchFamily="34" charset="0"/>
            </a:endParaRPr>
          </a:p>
          <a:p>
            <a:pPr>
              <a:buFont typeface="Wingdings" pitchFamily="2" charset="2"/>
              <a:buChar char="q"/>
            </a:pPr>
            <a:endParaRPr lang="es-ES" sz="1400">
              <a:latin typeface="Tahoma" pitchFamily="34" charset="0"/>
            </a:endParaRPr>
          </a:p>
          <a:p>
            <a:pPr>
              <a:buFont typeface="Wingdings" pitchFamily="2" charset="2"/>
              <a:buNone/>
            </a:pPr>
            <a:endParaRPr lang="es-ES" sz="1400">
              <a:latin typeface="Tahoma" pitchFamily="34" charset="0"/>
            </a:endParaRPr>
          </a:p>
        </p:txBody>
      </p:sp>
      <p:pic>
        <p:nvPicPr>
          <p:cNvPr id="70666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2675" y="984250"/>
            <a:ext cx="3633788" cy="340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0667" name="Picture 2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984250"/>
            <a:ext cx="3506788" cy="341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8" name="Text Box 23"/>
          <p:cNvSpPr txBox="1">
            <a:spLocks noChangeArrowheads="1"/>
          </p:cNvSpPr>
          <p:nvPr/>
        </p:nvSpPr>
        <p:spPr bwMode="auto">
          <a:xfrm>
            <a:off x="1042988" y="4868863"/>
            <a:ext cx="7489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000">
                <a:latin typeface="Wide Latin" pitchFamily="18" charset="0"/>
              </a:rPr>
              <a:t>GRACIAS</a:t>
            </a:r>
            <a:endParaRPr lang="es-ES" sz="6000">
              <a:latin typeface="Wide Lati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title"/>
          </p:nvPr>
        </p:nvSpPr>
        <p:spPr>
          <a:xfrm>
            <a:off x="1619250" y="0"/>
            <a:ext cx="59055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s-ES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Análisis de la Demanda</a:t>
            </a:r>
          </a:p>
        </p:txBody>
      </p:sp>
      <p:pic>
        <p:nvPicPr>
          <p:cNvPr id="14340" name="Picture 18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76375" y="1484313"/>
            <a:ext cx="6359525" cy="1944687"/>
          </a:xfrm>
          <a:prstGeom prst="rect">
            <a:avLst/>
          </a:prstGeom>
          <a:noFill/>
          <a:ln w="9525">
            <a:solidFill>
              <a:srgbClr val="000000">
                <a:alpha val="98822"/>
              </a:srgbClr>
            </a:solidFill>
            <a:miter lim="800000"/>
            <a:headEnd/>
            <a:tailEnd/>
          </a:ln>
        </p:spPr>
      </p:pic>
      <p:pic>
        <p:nvPicPr>
          <p:cNvPr id="14341" name="Picture 18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331913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18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85113" y="0"/>
            <a:ext cx="1258887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5650" y="3860800"/>
            <a:ext cx="7777163" cy="1757363"/>
          </a:xfrm>
          <a:prstGeom prst="rect">
            <a:avLst/>
          </a:prstGeom>
          <a:noFill/>
          <a:ln w="9525">
            <a:solidFill>
              <a:srgbClr val="000000">
                <a:alpha val="98822"/>
              </a:srgbClr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02" name="Rectangle 2"/>
          <p:cNvSpPr>
            <a:spLocks noGrp="1" noChangeArrowheads="1"/>
          </p:cNvSpPr>
          <p:nvPr>
            <p:ph type="title"/>
          </p:nvPr>
        </p:nvSpPr>
        <p:spPr>
          <a:xfrm>
            <a:off x="1692275" y="-100013"/>
            <a:ext cx="6994525" cy="1143001"/>
          </a:xfrm>
        </p:spPr>
        <p:txBody>
          <a:bodyPr/>
          <a:lstStyle/>
          <a:p>
            <a:pPr eaLnBrk="1" hangingPunct="1">
              <a:defRPr/>
            </a:pPr>
            <a:r>
              <a:rPr lang="es-ES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Análisis de la Demanda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692275" y="836613"/>
            <a:ext cx="6994525" cy="965200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es-ES_tradnl" sz="2600" b="1" smtClean="0">
                <a:solidFill>
                  <a:srgbClr val="FFFF66"/>
                </a:solidFill>
              </a:rPr>
              <a:t>Proyección de las importaciones ecuatorianas de Macadamia</a:t>
            </a:r>
            <a:endParaRPr lang="es-ES" sz="2600" b="1" smtClean="0">
              <a:solidFill>
                <a:srgbClr val="FFFF66"/>
              </a:solidFill>
            </a:endParaRPr>
          </a:p>
        </p:txBody>
      </p:sp>
      <p:pic>
        <p:nvPicPr>
          <p:cNvPr id="16388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2513" y="3678238"/>
            <a:ext cx="4535487" cy="2846387"/>
          </a:xfrm>
          <a:prstGeom prst="rect">
            <a:avLst/>
          </a:prstGeom>
          <a:noFill/>
          <a:ln w="12700">
            <a:solidFill>
              <a:srgbClr val="000000">
                <a:alpha val="98822"/>
              </a:srgbClr>
            </a:solidFill>
            <a:miter lim="800000"/>
            <a:headEnd/>
            <a:tailEnd/>
          </a:ln>
        </p:spPr>
      </p:pic>
      <p:pic>
        <p:nvPicPr>
          <p:cNvPr id="16389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40335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812088" y="5557838"/>
            <a:ext cx="1331912" cy="1300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39975" y="1700213"/>
            <a:ext cx="4451350" cy="1903412"/>
          </a:xfrm>
          <a:prstGeom prst="rect">
            <a:avLst/>
          </a:prstGeom>
          <a:noFill/>
          <a:ln w="9525">
            <a:solidFill>
              <a:srgbClr val="000000">
                <a:alpha val="98822"/>
              </a:srgbClr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0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63713" y="333375"/>
            <a:ext cx="6923087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SEGMENTO DE MERCADO</a:t>
            </a:r>
            <a:endParaRPr lang="es-ES" sz="40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641600" y="1773238"/>
            <a:ext cx="6502400" cy="3773487"/>
          </a:xfrm>
        </p:spPr>
        <p:txBody>
          <a:bodyPr/>
          <a:lstStyle/>
          <a:p>
            <a:pPr eaLnBrk="1" hangingPunct="1">
              <a:buFont typeface="Wingdings" pitchFamily="2" charset="2"/>
              <a:buChar char="Ø"/>
            </a:pPr>
            <a:r>
              <a:rPr lang="en-US" sz="2000" b="1" smtClean="0"/>
              <a:t>Ciudad de Guayaquil: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000" b="1" smtClean="0"/>
              <a:t>      2’296.598 habitantes</a:t>
            </a:r>
          </a:p>
          <a:p>
            <a:pPr eaLnBrk="1" hangingPunct="1">
              <a:buFont typeface="Wingdings" pitchFamily="2" charset="2"/>
              <a:buNone/>
            </a:pPr>
            <a:endParaRPr lang="en-US" sz="2000" b="1" smtClean="0"/>
          </a:p>
          <a:p>
            <a:pPr eaLnBrk="1" hangingPunct="1">
              <a:buFont typeface="Wingdings" pitchFamily="2" charset="2"/>
              <a:buChar char="Ø"/>
            </a:pPr>
            <a:r>
              <a:rPr lang="en-US" sz="2000" b="1" smtClean="0"/>
              <a:t>Consumidores de nueces o almendras</a:t>
            </a:r>
          </a:p>
          <a:p>
            <a:pPr eaLnBrk="1" hangingPunct="1">
              <a:buFont typeface="Wingdings" pitchFamily="2" charset="2"/>
              <a:buNone/>
            </a:pPr>
            <a:endParaRPr lang="en-US" sz="2000" b="1" smtClean="0"/>
          </a:p>
          <a:p>
            <a:pPr eaLnBrk="1" hangingPunct="1">
              <a:buFont typeface="Wingdings" pitchFamily="2" charset="2"/>
              <a:buChar char="Ø"/>
            </a:pPr>
            <a:r>
              <a:rPr lang="en-US" sz="2000" b="1" smtClean="0"/>
              <a:t>Clase Social Media y alta</a:t>
            </a:r>
          </a:p>
          <a:p>
            <a:pPr eaLnBrk="1" hangingPunct="1">
              <a:buFont typeface="Wingdings" pitchFamily="2" charset="2"/>
              <a:buNone/>
            </a:pPr>
            <a:endParaRPr lang="en-US" sz="2000" b="1" smtClean="0"/>
          </a:p>
          <a:p>
            <a:pPr eaLnBrk="1" hangingPunct="1">
              <a:buFont typeface="Wingdings" pitchFamily="2" charset="2"/>
              <a:buChar char="Ø"/>
            </a:pPr>
            <a:r>
              <a:rPr lang="en-US" sz="2000" b="1" smtClean="0"/>
              <a:t>Personas de 18 a 64 años de edad</a:t>
            </a:r>
          </a:p>
          <a:p>
            <a:pPr eaLnBrk="1" hangingPunct="1">
              <a:buFont typeface="Wingdings" pitchFamily="2" charset="2"/>
              <a:buNone/>
            </a:pPr>
            <a:endParaRPr lang="en-US" sz="2000" b="1" smtClean="0"/>
          </a:p>
          <a:p>
            <a:pPr eaLnBrk="1" hangingPunct="1">
              <a:buFont typeface="Wingdings" pitchFamily="2" charset="2"/>
              <a:buChar char="Ø"/>
            </a:pPr>
            <a:r>
              <a:rPr lang="en-US" sz="2000" b="1" smtClean="0"/>
              <a:t>PEA</a:t>
            </a:r>
          </a:p>
          <a:p>
            <a:pPr eaLnBrk="1" hangingPunct="1"/>
            <a:endParaRPr lang="en-US" sz="2000" b="1" smtClean="0"/>
          </a:p>
          <a:p>
            <a:pPr eaLnBrk="1" hangingPunct="1">
              <a:buFontTx/>
              <a:buNone/>
            </a:pPr>
            <a:endParaRPr lang="es-ES" sz="2000" b="1" smtClean="0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547813" cy="150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96188" y="5346700"/>
            <a:ext cx="1547812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31913" y="333375"/>
            <a:ext cx="7920037" cy="720725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38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ESTUDIO DE MERCADO</a:t>
            </a:r>
            <a:endParaRPr lang="es-ES" sz="38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6475" y="1916113"/>
            <a:ext cx="8137525" cy="4751387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z="2800" b="1" smtClean="0"/>
              <a:t> </a:t>
            </a: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0" y="18065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103" name="Rectangle 6"/>
          <p:cNvSpPr>
            <a:spLocks noChangeArrowheads="1"/>
          </p:cNvSpPr>
          <p:nvPr/>
        </p:nvSpPr>
        <p:spPr bwMode="auto">
          <a:xfrm>
            <a:off x="0" y="1733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104" name="Rectangle 7"/>
          <p:cNvSpPr>
            <a:spLocks noChangeArrowheads="1"/>
          </p:cNvSpPr>
          <p:nvPr/>
        </p:nvSpPr>
        <p:spPr bwMode="auto">
          <a:xfrm>
            <a:off x="60325" y="1925638"/>
            <a:ext cx="22701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s-ES" sz="1200" b="0">
                <a:latin typeface="Century Gothic" pitchFamily="34" charset="0"/>
                <a:cs typeface="Times New Roman" pitchFamily="18" charset="0"/>
              </a:rPr>
              <a:t> </a:t>
            </a:r>
            <a:endParaRPr lang="es-ES" sz="1100" b="0">
              <a:latin typeface="Tahoma" pitchFamily="34" charset="0"/>
            </a:endParaRPr>
          </a:p>
          <a:p>
            <a:pPr eaLnBrk="0" hangingPunct="0"/>
            <a:endParaRPr lang="es-ES" sz="1800" b="0"/>
          </a:p>
        </p:txBody>
      </p:sp>
      <p:sp>
        <p:nvSpPr>
          <p:cNvPr id="4105" name="Rectangle 8"/>
          <p:cNvSpPr>
            <a:spLocks noChangeArrowheads="1"/>
          </p:cNvSpPr>
          <p:nvPr/>
        </p:nvSpPr>
        <p:spPr bwMode="auto">
          <a:xfrm>
            <a:off x="0" y="267017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106" name="Rectangle 9"/>
          <p:cNvSpPr>
            <a:spLocks noChangeArrowheads="1"/>
          </p:cNvSpPr>
          <p:nvPr/>
        </p:nvSpPr>
        <p:spPr bwMode="auto">
          <a:xfrm>
            <a:off x="0" y="23098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 sz="1800" b="0"/>
          </a:p>
        </p:txBody>
      </p:sp>
      <p:sp>
        <p:nvSpPr>
          <p:cNvPr id="4107" name="Rectangle 10"/>
          <p:cNvSpPr>
            <a:spLocks noChangeArrowheads="1"/>
          </p:cNvSpPr>
          <p:nvPr/>
        </p:nvSpPr>
        <p:spPr bwMode="auto">
          <a:xfrm>
            <a:off x="1331913" y="2351088"/>
            <a:ext cx="74168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es-ES_tradnl" altLang="zh-CN" sz="2000">
                <a:ea typeface="宋体" pitchFamily="2" charset="-122"/>
              </a:rPr>
              <a:t>El 93 % de los encuestados consumen productos elaborados a base de nueces.</a:t>
            </a:r>
            <a:endParaRPr lang="es-ES" altLang="zh-CN" sz="2000">
              <a:ea typeface="宋体" pitchFamily="2" charset="-122"/>
            </a:endParaRPr>
          </a:p>
          <a:p>
            <a:pPr algn="just"/>
            <a:endParaRPr lang="es-ES" altLang="zh-CN" sz="2000">
              <a:ea typeface="宋体" pitchFamily="2" charset="-122"/>
            </a:endParaRP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4098" name="Object 22"/>
          <p:cNvGraphicFramePr>
            <a:graphicFrameLocks noChangeAspect="1"/>
          </p:cNvGraphicFramePr>
          <p:nvPr/>
        </p:nvGraphicFramePr>
        <p:xfrm>
          <a:off x="827088" y="2492375"/>
          <a:ext cx="6911975" cy="3511550"/>
        </p:xfrm>
        <a:graphic>
          <a:graphicData uri="http://schemas.openxmlformats.org/presentationml/2006/ole">
            <p:oleObj spid="_x0000_s4098" name="Gráfico" r:id="rId4" imgW="4743450" imgH="2409825" progId="Excel.Chart.8">
              <p:embed/>
            </p:oleObj>
          </a:graphicData>
        </a:graphic>
      </p:graphicFrame>
      <p:pic>
        <p:nvPicPr>
          <p:cNvPr id="4109" name="Picture 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140335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67625" y="5416550"/>
            <a:ext cx="147637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Rectangle 25"/>
          <p:cNvSpPr>
            <a:spLocks noChangeArrowheads="1"/>
          </p:cNvSpPr>
          <p:nvPr/>
        </p:nvSpPr>
        <p:spPr bwMode="auto">
          <a:xfrm>
            <a:off x="1763713" y="1196975"/>
            <a:ext cx="6994525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just">
              <a:spcBef>
                <a:spcPct val="20000"/>
              </a:spcBef>
            </a:pPr>
            <a:r>
              <a:rPr lang="en-US">
                <a:solidFill>
                  <a:srgbClr val="FFFF66"/>
                </a:solidFill>
              </a:rPr>
              <a:t>RESULTADOS PRINCIPALES DE LA ENCUESTA</a:t>
            </a:r>
            <a:endParaRPr lang="es-ES">
              <a:solidFill>
                <a:srgbClr val="FFFF66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">
      <a:dk1>
        <a:srgbClr val="0033CC"/>
      </a:dk1>
      <a:lt1>
        <a:srgbClr val="FFFFFF"/>
      </a:lt1>
      <a:dk2>
        <a:srgbClr val="A50021"/>
      </a:dk2>
      <a:lt2>
        <a:srgbClr val="969696"/>
      </a:lt2>
      <a:accent1>
        <a:srgbClr val="FBDF53"/>
      </a:accent1>
      <a:accent2>
        <a:srgbClr val="FF9900"/>
      </a:accent2>
      <a:accent3>
        <a:srgbClr val="FFFFFF"/>
      </a:accent3>
      <a:accent4>
        <a:srgbClr val="002AAE"/>
      </a:accent4>
      <a:accent5>
        <a:srgbClr val="FDECB3"/>
      </a:accent5>
      <a:accent6>
        <a:srgbClr val="E78A00"/>
      </a:accent6>
      <a:hlink>
        <a:srgbClr val="FFFCF7"/>
      </a:hlink>
      <a:folHlink>
        <a:srgbClr val="9966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3">
        <a:dk1>
          <a:srgbClr val="0033CC"/>
        </a:dk1>
        <a:lt1>
          <a:srgbClr val="FFFFFF"/>
        </a:lt1>
        <a:dk2>
          <a:srgbClr val="993300"/>
        </a:dk2>
        <a:lt2>
          <a:srgbClr val="969696"/>
        </a:lt2>
        <a:accent1>
          <a:srgbClr val="FBDF53"/>
        </a:accent1>
        <a:accent2>
          <a:srgbClr val="FF9900"/>
        </a:accent2>
        <a:accent3>
          <a:srgbClr val="FFFFFF"/>
        </a:accent3>
        <a:accent4>
          <a:srgbClr val="002AAE"/>
        </a:accent4>
        <a:accent5>
          <a:srgbClr val="FDECB3"/>
        </a:accent5>
        <a:accent6>
          <a:srgbClr val="E78A00"/>
        </a:accent6>
        <a:hlink>
          <a:srgbClr val="66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14">
        <a:dk1>
          <a:srgbClr val="0033CC"/>
        </a:dk1>
        <a:lt1>
          <a:srgbClr val="FFFFFF"/>
        </a:lt1>
        <a:dk2>
          <a:srgbClr val="FF9B09"/>
        </a:dk2>
        <a:lt2>
          <a:srgbClr val="969696"/>
        </a:lt2>
        <a:accent1>
          <a:srgbClr val="FBDF53"/>
        </a:accent1>
        <a:accent2>
          <a:srgbClr val="FF9900"/>
        </a:accent2>
        <a:accent3>
          <a:srgbClr val="FFFFFF"/>
        </a:accent3>
        <a:accent4>
          <a:srgbClr val="002AAE"/>
        </a:accent4>
        <a:accent5>
          <a:srgbClr val="FDECB3"/>
        </a:accent5>
        <a:accent6>
          <a:srgbClr val="E78A00"/>
        </a:accent6>
        <a:hlink>
          <a:srgbClr val="66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15">
        <a:dk1>
          <a:srgbClr val="0033CC"/>
        </a:dk1>
        <a:lt1>
          <a:srgbClr val="FFFFFF"/>
        </a:lt1>
        <a:dk2>
          <a:srgbClr val="F0963C"/>
        </a:dk2>
        <a:lt2>
          <a:srgbClr val="969696"/>
        </a:lt2>
        <a:accent1>
          <a:srgbClr val="FBDF53"/>
        </a:accent1>
        <a:accent2>
          <a:srgbClr val="FF9900"/>
        </a:accent2>
        <a:accent3>
          <a:srgbClr val="FFFFFF"/>
        </a:accent3>
        <a:accent4>
          <a:srgbClr val="002AAE"/>
        </a:accent4>
        <a:accent5>
          <a:srgbClr val="FDECB3"/>
        </a:accent5>
        <a:accent6>
          <a:srgbClr val="E78A00"/>
        </a:accent6>
        <a:hlink>
          <a:srgbClr val="66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16">
        <a:dk1>
          <a:srgbClr val="0033CC"/>
        </a:dk1>
        <a:lt1>
          <a:srgbClr val="FFFFFF"/>
        </a:lt1>
        <a:dk2>
          <a:srgbClr val="A86400"/>
        </a:dk2>
        <a:lt2>
          <a:srgbClr val="969696"/>
        </a:lt2>
        <a:accent1>
          <a:srgbClr val="FBDF53"/>
        </a:accent1>
        <a:accent2>
          <a:srgbClr val="FF9900"/>
        </a:accent2>
        <a:accent3>
          <a:srgbClr val="FFFFFF"/>
        </a:accent3>
        <a:accent4>
          <a:srgbClr val="002AAE"/>
        </a:accent4>
        <a:accent5>
          <a:srgbClr val="FDECB3"/>
        </a:accent5>
        <a:accent6>
          <a:srgbClr val="E78A00"/>
        </a:accent6>
        <a:hlink>
          <a:srgbClr val="66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3776</TotalTime>
  <Words>1849</Words>
  <Application>Microsoft Office PowerPoint</Application>
  <PresentationFormat>Presentación en pantalla (4:3)</PresentationFormat>
  <Paragraphs>457</Paragraphs>
  <Slides>59</Slides>
  <Notes>59</Notes>
  <HiddenSlides>0</HiddenSlides>
  <MMClips>0</MMClips>
  <ScaleCrop>false</ScaleCrop>
  <HeadingPairs>
    <vt:vector size="8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59</vt:i4>
      </vt:variant>
    </vt:vector>
  </HeadingPairs>
  <TitlesOfParts>
    <vt:vector size="68" baseType="lpstr">
      <vt:lpstr>Arial</vt:lpstr>
      <vt:lpstr>Century Gothic</vt:lpstr>
      <vt:lpstr>Wingdings</vt:lpstr>
      <vt:lpstr>Times New Roman</vt:lpstr>
      <vt:lpstr>Tahoma</vt:lpstr>
      <vt:lpstr>宋体</vt:lpstr>
      <vt:lpstr>Wide Latin</vt:lpstr>
      <vt:lpstr>Diseño predeterminado</vt:lpstr>
      <vt:lpstr>Gráfico de Microsoft Office Excel</vt:lpstr>
      <vt:lpstr>PROYECTO DE INDUSTRIALIZACIÓN DE LA MACADAMIA Y SU INFLUENCIA EN EL DESARROLLO DE FRUTAS NO TRADICIONALES EN EL ECUADOR</vt:lpstr>
      <vt:lpstr>PRODUCTO</vt:lpstr>
      <vt:lpstr>USOS</vt:lpstr>
      <vt:lpstr>CONSUMO MUNDIAL DE LA NUEZ DE MACADAMIA </vt:lpstr>
      <vt:lpstr>PAÍSES PRODUCTORES</vt:lpstr>
      <vt:lpstr>Análisis de la Demanda</vt:lpstr>
      <vt:lpstr>Análisis de la Demanda </vt:lpstr>
      <vt:lpstr>SEGMENTO DE MERCADO</vt:lpstr>
      <vt:lpstr>ESTUDIO DE MERCADO</vt:lpstr>
      <vt:lpstr> RESULTADOS PRINCIPALES DE LA ENCUESTA</vt:lpstr>
      <vt:lpstr>RESULTADOS PRINCIPALES DE LA ENCUESTA</vt:lpstr>
      <vt:lpstr>RESULTADOS PRINCIPALES DE LA ENCUESTA</vt:lpstr>
      <vt:lpstr>RESULTADOS PRINCIPALES DE LA ENCUESTA</vt:lpstr>
      <vt:lpstr>RESULTADOS PRINCIPALES DE LA ENCUESTA</vt:lpstr>
      <vt:lpstr>Diapositiva 15</vt:lpstr>
      <vt:lpstr>REALIZACIÓN DE GRUPO FOCAL</vt:lpstr>
      <vt:lpstr>Diapositiva 17</vt:lpstr>
      <vt:lpstr>DEMANDA POTENCIAL INSATISFECHA</vt:lpstr>
      <vt:lpstr>DEMANDA POTENCIAL INSATISFECHA (CONSUMIDORES)</vt:lpstr>
      <vt:lpstr>DEMANDA POTENCIAL INSATISFECHA (INDUSTRIAS)</vt:lpstr>
      <vt:lpstr>DEMANDA POTENCIAL INSATISFECHA</vt:lpstr>
      <vt:lpstr>Diapositiva 22</vt:lpstr>
      <vt:lpstr>DEMANDA POTENCIAL INSATISFECHA</vt:lpstr>
      <vt:lpstr>DEMANDA POTENCIAL INSATISFECHA</vt:lpstr>
      <vt:lpstr>MATRIZ FODA</vt:lpstr>
      <vt:lpstr>Diapositiva 26</vt:lpstr>
      <vt:lpstr> Matriz  B. C. G.</vt:lpstr>
      <vt:lpstr>Marketing Mix</vt:lpstr>
      <vt:lpstr>Marketing Mix</vt:lpstr>
      <vt:lpstr> </vt:lpstr>
      <vt:lpstr>Diapositiva 31</vt:lpstr>
      <vt:lpstr>Diapositiva 32</vt:lpstr>
      <vt:lpstr> </vt:lpstr>
      <vt:lpstr>Diapositiva 34</vt:lpstr>
      <vt:lpstr>Diapositiva 35</vt:lpstr>
      <vt:lpstr>Diapositiva 36</vt:lpstr>
      <vt:lpstr> </vt:lpstr>
      <vt:lpstr>Mano de Obra Indirecta,  administrativa y de comercialización</vt:lpstr>
      <vt:lpstr>MAQUINARIA, EQUIPO   Y HERRAMIENTAS </vt:lpstr>
      <vt:lpstr>MATERIALES DIRECTOS</vt:lpstr>
      <vt:lpstr>Diapositiva 41</vt:lpstr>
      <vt:lpstr>Diapositiva 42</vt:lpstr>
      <vt:lpstr>Diapositiva 43</vt:lpstr>
      <vt:lpstr>ESTUDIO ECONÓMICO  </vt:lpstr>
      <vt:lpstr>ESTUDIO ECONÓMICO  </vt:lpstr>
      <vt:lpstr>PRESUPUESTO DE COSTOS Y  GASTOS</vt:lpstr>
      <vt:lpstr>PRESUPUESTO DE VENTAS NUEZ ENTERA NATURAL</vt:lpstr>
      <vt:lpstr>Diapositiva 48</vt:lpstr>
      <vt:lpstr>Diapositiva 49</vt:lpstr>
      <vt:lpstr>Diapositiva 50</vt:lpstr>
      <vt:lpstr>FLUJO DE CAJA DEL PROYECTO</vt:lpstr>
      <vt:lpstr>Diapositiva 52</vt:lpstr>
      <vt:lpstr>SIMULACION DE  MONTE CARLO  </vt:lpstr>
      <vt:lpstr>EVALUACION SOCIAL</vt:lpstr>
      <vt:lpstr>  EVALUACION AMBIENTAL </vt:lpstr>
      <vt:lpstr>MEDIDAS DE MITIGACIÓN</vt:lpstr>
      <vt:lpstr>CONCLUSIONES</vt:lpstr>
      <vt:lpstr>RECOMENDACIONES</vt:lpstr>
      <vt:lpstr>Diapositiva 59</vt:lpstr>
    </vt:vector>
  </TitlesOfParts>
  <Company>Familia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NOMBRE DEL PROYECTO</dc:title>
  <dc:creator>Ricardo Reyes</dc:creator>
  <cp:lastModifiedBy>Administrador</cp:lastModifiedBy>
  <cp:revision>394</cp:revision>
  <dcterms:created xsi:type="dcterms:W3CDTF">2007-02-26T04:50:15Z</dcterms:created>
  <dcterms:modified xsi:type="dcterms:W3CDTF">2009-12-16T17:57:39Z</dcterms:modified>
</cp:coreProperties>
</file>