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Default Extension="wmf" ContentType="image/x-wmf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sldIdLst>
    <p:sldId id="309" r:id="rId2"/>
    <p:sldId id="315" r:id="rId3"/>
    <p:sldId id="314" r:id="rId4"/>
    <p:sldId id="313" r:id="rId5"/>
    <p:sldId id="312" r:id="rId6"/>
    <p:sldId id="311" r:id="rId7"/>
    <p:sldId id="317" r:id="rId8"/>
    <p:sldId id="318" r:id="rId9"/>
    <p:sldId id="319" r:id="rId10"/>
    <p:sldId id="320" r:id="rId11"/>
    <p:sldId id="321" r:id="rId12"/>
    <p:sldId id="322" r:id="rId13"/>
    <p:sldId id="323" r:id="rId14"/>
    <p:sldId id="324" r:id="rId15"/>
    <p:sldId id="325" r:id="rId16"/>
    <p:sldId id="326" r:id="rId17"/>
    <p:sldId id="310" r:id="rId18"/>
    <p:sldId id="327" r:id="rId19"/>
    <p:sldId id="328" r:id="rId20"/>
    <p:sldId id="330" r:id="rId21"/>
    <p:sldId id="329" r:id="rId22"/>
    <p:sldId id="333" r:id="rId23"/>
    <p:sldId id="334" r:id="rId24"/>
    <p:sldId id="331" r:id="rId25"/>
    <p:sldId id="332" r:id="rId26"/>
    <p:sldId id="256" r:id="rId27"/>
    <p:sldId id="257" r:id="rId28"/>
    <p:sldId id="301" r:id="rId29"/>
    <p:sldId id="258" r:id="rId30"/>
    <p:sldId id="259" r:id="rId31"/>
    <p:sldId id="302" r:id="rId32"/>
    <p:sldId id="303" r:id="rId33"/>
    <p:sldId id="262" r:id="rId34"/>
    <p:sldId id="263" r:id="rId35"/>
    <p:sldId id="336" r:id="rId36"/>
    <p:sldId id="335" r:id="rId37"/>
    <p:sldId id="264" r:id="rId38"/>
    <p:sldId id="265" r:id="rId39"/>
    <p:sldId id="266" r:id="rId40"/>
    <p:sldId id="282" r:id="rId41"/>
    <p:sldId id="283" r:id="rId42"/>
    <p:sldId id="284" r:id="rId43"/>
    <p:sldId id="267" r:id="rId44"/>
    <p:sldId id="304" r:id="rId45"/>
    <p:sldId id="268" r:id="rId46"/>
    <p:sldId id="285" r:id="rId47"/>
    <p:sldId id="269" r:id="rId48"/>
    <p:sldId id="286" r:id="rId49"/>
    <p:sldId id="270" r:id="rId50"/>
    <p:sldId id="316" r:id="rId51"/>
    <p:sldId id="287" r:id="rId52"/>
    <p:sldId id="271" r:id="rId53"/>
    <p:sldId id="337" r:id="rId54"/>
    <p:sldId id="289" r:id="rId55"/>
    <p:sldId id="290" r:id="rId56"/>
    <p:sldId id="293" r:id="rId57"/>
    <p:sldId id="292" r:id="rId58"/>
    <p:sldId id="294" r:id="rId59"/>
    <p:sldId id="272" r:id="rId60"/>
    <p:sldId id="295" r:id="rId61"/>
    <p:sldId id="296" r:id="rId62"/>
    <p:sldId id="273" r:id="rId63"/>
    <p:sldId id="298" r:id="rId64"/>
    <p:sldId id="299" r:id="rId65"/>
    <p:sldId id="274" r:id="rId66"/>
    <p:sldId id="275" r:id="rId67"/>
    <p:sldId id="276" r:id="rId68"/>
    <p:sldId id="338" r:id="rId69"/>
    <p:sldId id="277" r:id="rId70"/>
    <p:sldId id="278" r:id="rId71"/>
    <p:sldId id="300" r:id="rId72"/>
    <p:sldId id="279" r:id="rId73"/>
    <p:sldId id="305" r:id="rId74"/>
    <p:sldId id="306" r:id="rId75"/>
    <p:sldId id="339" r:id="rId76"/>
    <p:sldId id="280" r:id="rId77"/>
    <p:sldId id="307" r:id="rId78"/>
    <p:sldId id="308" r:id="rId79"/>
    <p:sldId id="340" r:id="rId80"/>
    <p:sldId id="341" r:id="rId81"/>
  </p:sldIdLst>
  <p:sldSz cx="9144000" cy="6858000" type="screen4x3"/>
  <p:notesSz cx="6858000" cy="9144000"/>
  <p:defaultTextStyle>
    <a:defPPr>
      <a:defRPr lang="es-A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ADA3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02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presProps" Target="presProps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12902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129028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5F3F5629-22F4-4F89-96A1-20F36F666778}" type="datetimeFigureOut">
              <a:rPr lang="es-AR"/>
              <a:pPr/>
              <a:t>23/12/2009</a:t>
            </a:fld>
            <a:endParaRPr lang="es-ES"/>
          </a:p>
        </p:txBody>
      </p:sp>
      <p:sp>
        <p:nvSpPr>
          <p:cNvPr id="12902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12903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FE3BA363-9247-451C-846D-555677724DD5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9DFADB-A600-4D1A-AFA5-31BE34CEC9CE}" type="datetimeFigureOut">
              <a:rPr lang="es-AR"/>
              <a:pPr/>
              <a:t>23/12/2009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C78574-45A6-46F3-8C10-FC7DBFF96751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1CF84CB-C41F-49A3-852D-FE4077C8FE74}" type="datetimeFigureOut">
              <a:rPr lang="es-AR"/>
              <a:pPr/>
              <a:t>23/12/2009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D8A8DB-81B5-4B85-8D3E-F6FBBD57B2CB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4114800"/>
          </a:xfrm>
        </p:spPr>
        <p:txBody>
          <a:bodyPr/>
          <a:lstStyle/>
          <a:p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4FA88C7-97CD-4581-96A3-C0C88DE69AB4}" type="datetimeFigureOut">
              <a:rPr lang="es-AR"/>
              <a:pPr/>
              <a:t>23/12/2009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CB053DF-4D6E-4D12-A73E-AACDD2C22CB6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ítulo, tex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E5CB379-09B2-44C5-8070-F942770FF369}" type="datetimeFigureOut">
              <a:rPr lang="es-AR"/>
              <a:pPr/>
              <a:t>23/12/2009</a:t>
            </a:fld>
            <a:endParaRPr lang="es-ES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5F07341-79F6-4384-9DEB-4DE25391990E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1C22746-F42A-442C-A79D-8A20A85012F9}" type="datetimeFigureOut">
              <a:rPr lang="es-AR"/>
              <a:pPr/>
              <a:t>23/12/2009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EC45DE-34FC-44A9-8FB1-C075DB930076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7C0AD1-903F-44D6-930F-E2A11865530D}" type="datetimeFigureOut">
              <a:rPr lang="es-AR"/>
              <a:pPr/>
              <a:t>23/12/2009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B46C71-CAFE-4346-971A-595CE11E2EC3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D3960B-AE62-440D-9F67-DC3D06B470AF}" type="datetimeFigureOut">
              <a:rPr lang="es-AR"/>
              <a:pPr/>
              <a:t>23/12/2009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48E2BD-4878-450A-B2CC-22850C06F81F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97233B9-F5C3-4A90-BD55-6BFBEEE1E025}" type="datetimeFigureOut">
              <a:rPr lang="es-AR"/>
              <a:pPr/>
              <a:t>23/12/2009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BF660F-4855-4008-837E-AD653771871D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FB4AEA5-0995-46F6-8226-7547AFFF4989}" type="datetimeFigureOut">
              <a:rPr lang="es-AR"/>
              <a:pPr/>
              <a:t>23/12/2009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FF9473-3BAB-426F-8474-C3CECE181EF0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B2675D-743F-43BC-B752-FEF1B59DB44D}" type="datetimeFigureOut">
              <a:rPr lang="es-AR"/>
              <a:pPr/>
              <a:t>23/12/2009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4CF409-B85F-48BF-BA73-E05A1B576623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C10334-F3DA-42A2-B9D1-EC7CD2565F57}" type="datetimeFigureOut">
              <a:rPr lang="es-AR"/>
              <a:pPr/>
              <a:t>23/12/2009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981608-E4A2-4197-97E4-55940D5BCBA7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ACEFBE0-1F12-4EB4-B4D1-9AB71328425D}" type="datetimeFigureOut">
              <a:rPr lang="es-AR"/>
              <a:pPr/>
              <a:t>23/12/2009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364C96-116D-4287-B3C5-F8AEE81AC592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280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8F270008-2F57-412A-B0FB-E2E09B4D13E5}" type="datetimeFigureOut">
              <a:rPr lang="es-AR"/>
              <a:pPr/>
              <a:t>23/12/2009</a:t>
            </a:fld>
            <a:endParaRPr lang="es-ES"/>
          </a:p>
        </p:txBody>
      </p:sp>
      <p:sp>
        <p:nvSpPr>
          <p:cNvPr id="1280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s-ES"/>
          </a:p>
        </p:txBody>
      </p:sp>
      <p:sp>
        <p:nvSpPr>
          <p:cNvPr id="1280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0ED3C948-4712-4E8C-B008-140A0CAB99A5}" type="slidenum">
              <a:rPr lang="es-ES"/>
              <a:pPr/>
              <a:t>‹Nº›</a:t>
            </a:fld>
            <a:endParaRPr lang="es-E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4.bin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/>
        <p:txBody>
          <a:bodyPr>
            <a:normAutofit/>
          </a:bodyPr>
          <a:lstStyle/>
          <a:p>
            <a:r>
              <a:rPr lang="es-EC" sz="4000"/>
              <a:t>REPLANTEO E INSTALACION DE ALCANTARILLAS EN UNA CARRETERA</a:t>
            </a:r>
          </a:p>
        </p:txBody>
      </p:sp>
      <p:sp>
        <p:nvSpPr>
          <p:cNvPr id="2051" name="2 Marcador de contenido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endParaRPr lang="es-EC"/>
          </a:p>
          <a:p>
            <a:endParaRPr lang="es-EC"/>
          </a:p>
          <a:p>
            <a:pPr algn="ctr"/>
            <a:r>
              <a:rPr lang="es-EC"/>
              <a:t>Presentado por:</a:t>
            </a:r>
          </a:p>
          <a:p>
            <a:pPr lvl="1" algn="ctr"/>
            <a:r>
              <a:rPr lang="es-EC"/>
              <a:t>Jonathan Raúl Merizalde M.</a:t>
            </a:r>
          </a:p>
          <a:p>
            <a:pPr lvl="1" algn="ctr"/>
            <a:r>
              <a:rPr lang="es-EC"/>
              <a:t>Geovanny Rafael Franco Z.</a:t>
            </a:r>
          </a:p>
          <a:p>
            <a:pPr lvl="1" algn="ctr"/>
            <a:r>
              <a:rPr lang="es-EC"/>
              <a:t>Juan Alejandro Farías M.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838200" indent="-838200"/>
            <a:r>
              <a:rPr lang="es-ES" b="1"/>
              <a:t>Muro de Gaviones	</a:t>
            </a:r>
          </a:p>
        </p:txBody>
      </p:sp>
      <p:pic>
        <p:nvPicPr>
          <p:cNvPr id="74756" name="Picture 4" descr="gaviones3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19250" y="2146300"/>
            <a:ext cx="5976938" cy="382905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b="1"/>
              <a:t>Dentellón</a:t>
            </a:r>
            <a:r>
              <a:rPr lang="es-ES"/>
              <a:t> </a:t>
            </a:r>
          </a:p>
        </p:txBody>
      </p:sp>
      <p:pic>
        <p:nvPicPr>
          <p:cNvPr id="75780" name="Picture 4" descr="dentellon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 l="23055" r="14815" b="9398"/>
          <a:stretch>
            <a:fillRect/>
          </a:stretch>
        </p:blipFill>
        <p:spPr>
          <a:xfrm>
            <a:off x="1176338" y="2436813"/>
            <a:ext cx="6791325" cy="320357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838200" indent="-838200"/>
            <a:r>
              <a:rPr lang="es-ES" b="1"/>
              <a:t>Muro de Escollera	</a:t>
            </a:r>
          </a:p>
        </p:txBody>
      </p:sp>
      <p:pic>
        <p:nvPicPr>
          <p:cNvPr id="76804" name="Imagen 67" descr="http://www.geocities.com/awesome_quad/cap4/Image324.jpg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403350" y="1376363"/>
            <a:ext cx="6481763" cy="4862512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838200" indent="-838200"/>
            <a:r>
              <a:rPr lang="es-ES" b="1"/>
              <a:t>Disipador de Energía	</a:t>
            </a:r>
          </a:p>
        </p:txBody>
      </p:sp>
      <p:pic>
        <p:nvPicPr>
          <p:cNvPr id="77828" name="Imagen 1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19238" y="1981200"/>
            <a:ext cx="6103937" cy="41148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838200" indent="-838200"/>
            <a:r>
              <a:rPr lang="es-ES" b="1"/>
              <a:t>Presupuesto</a:t>
            </a:r>
          </a:p>
        </p:txBody>
      </p:sp>
      <p:graphicFrame>
        <p:nvGraphicFramePr>
          <p:cNvPr id="81403" name="Group 1531"/>
          <p:cNvGraphicFramePr>
            <a:graphicFrameLocks noGrp="1"/>
          </p:cNvGraphicFramePr>
          <p:nvPr>
            <p:ph type="tbl" idx="1"/>
          </p:nvPr>
        </p:nvGraphicFramePr>
        <p:xfrm>
          <a:off x="539750" y="1905000"/>
          <a:ext cx="7704138" cy="4297999"/>
        </p:xfrm>
        <a:graphic>
          <a:graphicData uri="http://schemas.openxmlformats.org/drawingml/2006/table">
            <a:tbl>
              <a:tblPr/>
              <a:tblGrid>
                <a:gridCol w="360363"/>
                <a:gridCol w="503237"/>
                <a:gridCol w="3240088"/>
                <a:gridCol w="792162"/>
                <a:gridCol w="792163"/>
                <a:gridCol w="936625"/>
                <a:gridCol w="1079500"/>
              </a:tblGrid>
              <a:tr h="209550">
                <a:tc gridSpan="7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INSTALACION DE OBRAS DE DRENAJE </a:t>
                      </a:r>
                      <a:endParaRPr kumimoji="0" lang="es-E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65125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Ítem</a:t>
                      </a:r>
                      <a:endParaRPr kumimoji="0" lang="es-E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Descripción del Rubro</a:t>
                      </a:r>
                      <a:endParaRPr kumimoji="0" lang="es-E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UNIDAD</a:t>
                      </a:r>
                      <a:endParaRPr kumimoji="0" lang="es-E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Costo Unitario</a:t>
                      </a:r>
                      <a:endParaRPr kumimoji="0" lang="es-E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Cantidad</a:t>
                      </a:r>
                      <a:endParaRPr kumimoji="0" lang="es-E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Costo Total</a:t>
                      </a:r>
                      <a:endParaRPr kumimoji="0" lang="es-E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  <a:endParaRPr kumimoji="0" lang="es-E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REPLANTEO</a:t>
                      </a:r>
                      <a:endParaRPr kumimoji="0" lang="es-E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1.1</a:t>
                      </a:r>
                      <a:endParaRPr kumimoji="0" lang="es-E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Trazado y Colocación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u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1658,74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1,00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1.658,74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1.2</a:t>
                      </a:r>
                      <a:endParaRPr kumimoji="0" lang="es-E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Referenciación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u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99,87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4,00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399,48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  <a:endParaRPr kumimoji="0" lang="es-E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EXCAVACION</a:t>
                      </a:r>
                      <a:endParaRPr kumimoji="0" lang="es-E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2.1</a:t>
                      </a:r>
                      <a:endParaRPr kumimoji="0" lang="es-E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Excavación para Obras de drenaje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m3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4,87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C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108,883</a:t>
                      </a:r>
                      <a:endParaRPr kumimoji="0" lang="es-E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C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530,26</a:t>
                      </a:r>
                      <a:endParaRPr kumimoji="0" lang="es-E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  <a:endParaRPr kumimoji="0" lang="es-E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INSTALACIÓN</a:t>
                      </a:r>
                      <a:endParaRPr kumimoji="0" lang="es-E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3.1</a:t>
                      </a:r>
                      <a:endParaRPr kumimoji="0" lang="es-E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Suministro e Instalación de Tuberías de 40" de Hormigón Armado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mL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425,28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19,00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8.080,32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  <a:endParaRPr kumimoji="0" lang="es-E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RELLENO CON MATERIAL DE SITIO</a:t>
                      </a:r>
                      <a:endParaRPr kumimoji="0" lang="es-E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4.1</a:t>
                      </a:r>
                      <a:endParaRPr kumimoji="0" lang="es-E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Colocación y Compactación de material a nivel de Subrasante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m3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7,38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C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92,863</a:t>
                      </a:r>
                      <a:endParaRPr kumimoji="0" lang="es-E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C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685,33</a:t>
                      </a:r>
                      <a:endParaRPr kumimoji="0" lang="es-E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  <a:endParaRPr kumimoji="0" lang="es-E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OBRAS DE ARTE</a:t>
                      </a:r>
                      <a:endParaRPr kumimoji="0" lang="es-E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5.1</a:t>
                      </a:r>
                      <a:endParaRPr kumimoji="0" lang="es-E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Hormigón Armado f´c = 210 Kg/cm2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m3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351,03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3,53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1.239,14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Costo Total</a:t>
                      </a:r>
                      <a:endParaRPr kumimoji="0" lang="es-E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$12.593,27</a:t>
                      </a:r>
                      <a:endParaRPr kumimoji="0" lang="es-E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b="1"/>
              <a:t>Selección de maquinarias para Instalación y Construcción</a:t>
            </a:r>
            <a:r>
              <a:rPr lang="es-ES" sz="4000"/>
              <a:t> 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"/>
              <a:t>Retroexcavadora </a:t>
            </a:r>
          </a:p>
          <a:p>
            <a:endParaRPr lang="es-ES"/>
          </a:p>
        </p:txBody>
      </p:sp>
      <p:pic>
        <p:nvPicPr>
          <p:cNvPr id="81926" name="Picture 6" descr="tesina 003"/>
          <p:cNvPicPr>
            <a:picLocks noChangeAspect="1" noChangeArrowheads="1"/>
          </p:cNvPicPr>
          <p:nvPr/>
        </p:nvPicPr>
        <p:blipFill>
          <a:blip r:embed="rId2"/>
          <a:srcRect l="55" t="13957" r="-1805" b="46388"/>
          <a:stretch>
            <a:fillRect/>
          </a:stretch>
        </p:blipFill>
        <p:spPr bwMode="auto">
          <a:xfrm>
            <a:off x="395288" y="2060575"/>
            <a:ext cx="8388350" cy="440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R" b="1"/>
              <a:t>EXCAVADORA</a:t>
            </a:r>
            <a:endParaRPr lang="es-ES" b="1"/>
          </a:p>
        </p:txBody>
      </p:sp>
      <p:pic>
        <p:nvPicPr>
          <p:cNvPr id="82948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55650" y="2406650"/>
            <a:ext cx="7805738" cy="2551113"/>
          </a:xfrm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1 Título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s-EC" b="1"/>
              <a:t>GRUA TELESCOPICA</a:t>
            </a:r>
          </a:p>
        </p:txBody>
      </p:sp>
      <p:pic>
        <p:nvPicPr>
          <p:cNvPr id="8197" name="Picture 5"/>
          <p:cNvPicPr>
            <a:picLocks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3059113" y="1196975"/>
            <a:ext cx="3462337" cy="5411788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R" sz="4000" b="1"/>
              <a:t>EQUIPO PESADO DE COMPACTACION</a:t>
            </a:r>
            <a:endParaRPr lang="es-ES" sz="4000" b="1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CR"/>
              <a:t>Rodillo Liso Vibratorio</a:t>
            </a:r>
          </a:p>
          <a:p>
            <a:endParaRPr lang="es-ES"/>
          </a:p>
        </p:txBody>
      </p:sp>
      <p:pic>
        <p:nvPicPr>
          <p:cNvPr id="83972" name="Picture 4" descr="rodillo espec"/>
          <p:cNvPicPr>
            <a:picLocks noChangeAspect="1" noChangeArrowheads="1"/>
          </p:cNvPicPr>
          <p:nvPr/>
        </p:nvPicPr>
        <p:blipFill>
          <a:blip r:embed="rId2"/>
          <a:srcRect l="54393" t="3159" r="-311" b="75655"/>
          <a:stretch>
            <a:fillRect/>
          </a:stretch>
        </p:blipFill>
        <p:spPr bwMode="auto">
          <a:xfrm>
            <a:off x="1908175" y="2349500"/>
            <a:ext cx="5184775" cy="3311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R" sz="4000"/>
              <a:t>EQUIPO LIVIANO DE COMPACTACION</a:t>
            </a:r>
            <a:endParaRPr lang="es-ES" sz="4000"/>
          </a:p>
        </p:txBody>
      </p:sp>
      <p:pic>
        <p:nvPicPr>
          <p:cNvPr id="84996" name="Picture 4" descr="bailarina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 l="68837" t="7571" r="439" b="53519"/>
          <a:stretch>
            <a:fillRect/>
          </a:stretch>
        </p:blipFill>
        <p:spPr>
          <a:xfrm>
            <a:off x="1301750" y="2203450"/>
            <a:ext cx="3281363" cy="3076575"/>
          </a:xfrm>
          <a:noFill/>
          <a:ln w="6350">
            <a:solidFill>
              <a:schemeClr val="tx1"/>
            </a:solidFill>
          </a:ln>
        </p:spPr>
      </p:pic>
      <p:pic>
        <p:nvPicPr>
          <p:cNvPr id="84997" name="Picture 5" descr="planchas 1"/>
          <p:cNvPicPr>
            <a:picLocks noChangeAspect="1" noChangeArrowheads="1"/>
          </p:cNvPicPr>
          <p:nvPr/>
        </p:nvPicPr>
        <p:blipFill>
          <a:blip r:embed="rId3"/>
          <a:srcRect l="64821" t="1514" r="497" b="53377"/>
          <a:stretch>
            <a:fillRect/>
          </a:stretch>
        </p:blipFill>
        <p:spPr bwMode="auto">
          <a:xfrm>
            <a:off x="4572000" y="1844675"/>
            <a:ext cx="2471738" cy="3384550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ffectLst/>
        </p:spPr>
      </p:pic>
      <p:sp>
        <p:nvSpPr>
          <p:cNvPr id="84998" name="Rectangle 6"/>
          <p:cNvSpPr>
            <a:spLocks noChangeArrowheads="1"/>
          </p:cNvSpPr>
          <p:nvPr/>
        </p:nvSpPr>
        <p:spPr bwMode="auto">
          <a:xfrm>
            <a:off x="2195513" y="5661025"/>
            <a:ext cx="4324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b="1">
                <a:latin typeface="Arial" charset="0"/>
                <a:cs typeface="Arial" charset="0"/>
              </a:rPr>
              <a:t>Vibroapisonador y Plancha Vibratoria</a:t>
            </a:r>
            <a:r>
              <a:rPr lang="es-ES">
                <a:latin typeface="Arial" charset="0"/>
                <a:cs typeface="Arial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1 Título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s-ES" b="1"/>
              <a:t>INDICE GENERAL</a:t>
            </a:r>
          </a:p>
        </p:txBody>
      </p:sp>
      <p:sp>
        <p:nvSpPr>
          <p:cNvPr id="3075" name="3 Marcador de contenido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algn="just"/>
            <a:r>
              <a:rPr lang="es-EC" b="1"/>
              <a:t>Capítulo1</a:t>
            </a:r>
            <a:r>
              <a:rPr lang="es-EC"/>
              <a:t>: RECOPILACION DE DATOS TECNICOS PARA EL REPLANTEO E INSTALACION DE ALCANTARILLAS</a:t>
            </a:r>
          </a:p>
          <a:p>
            <a:pPr algn="just"/>
            <a:r>
              <a:rPr lang="es-EC" b="1"/>
              <a:t>Capítulo 2</a:t>
            </a:r>
            <a:r>
              <a:rPr lang="es-EC"/>
              <a:t>: 	REPLANTEO DE ALCANTARILLAS</a:t>
            </a:r>
          </a:p>
          <a:p>
            <a:pPr algn="just"/>
            <a:r>
              <a:rPr lang="es-EC" b="1"/>
              <a:t>Capítulo 3</a:t>
            </a:r>
            <a:r>
              <a:rPr lang="es-EC"/>
              <a:t>: INSTALACION DE ALCANTARILLAS</a:t>
            </a:r>
          </a:p>
          <a:p>
            <a:pPr algn="just"/>
            <a:r>
              <a:rPr lang="es-EC" b="1"/>
              <a:t>Capítulo4</a:t>
            </a:r>
            <a:r>
              <a:rPr lang="es-EC"/>
              <a:t>:	MANTENIMIENTO DE ALCANTARILLAS</a:t>
            </a:r>
          </a:p>
          <a:p>
            <a:pPr algn="just"/>
            <a:r>
              <a:rPr lang="es-EC"/>
              <a:t>CONCLUSIONES Y RECOMENDACIONES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R" sz="4000" b="1"/>
              <a:t>EQUIPO LIVIANO DE COMPACTACION</a:t>
            </a:r>
            <a:endParaRPr lang="es-ES" sz="4000" b="1"/>
          </a:p>
        </p:txBody>
      </p:sp>
      <p:sp>
        <p:nvSpPr>
          <p:cNvPr id="8704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"/>
              <a:t>Rodillo Vibratorio Doble</a:t>
            </a:r>
          </a:p>
          <a:p>
            <a:endParaRPr lang="es-ES"/>
          </a:p>
        </p:txBody>
      </p:sp>
      <p:pic>
        <p:nvPicPr>
          <p:cNvPr id="87046" name="Picture 6" descr="tesina 001"/>
          <p:cNvPicPr>
            <a:picLocks noChangeAspect="1" noChangeArrowheads="1"/>
          </p:cNvPicPr>
          <p:nvPr/>
        </p:nvPicPr>
        <p:blipFill>
          <a:blip r:embed="rId2"/>
          <a:srcRect l="42050" t="10689" r="2164" b="67401"/>
          <a:stretch>
            <a:fillRect/>
          </a:stretch>
        </p:blipFill>
        <p:spPr bwMode="auto">
          <a:xfrm>
            <a:off x="1619250" y="2349500"/>
            <a:ext cx="5473700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838200" indent="-838200"/>
            <a:r>
              <a:rPr lang="es-ES" b="1"/>
              <a:t>Memoria de Cálculo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507413" cy="4525963"/>
          </a:xfrm>
        </p:spPr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s-ES" sz="2800" b="1"/>
              <a:t>Verificación de Diseño de Alcantarilla</a:t>
            </a:r>
          </a:p>
          <a:p>
            <a:pPr marL="609600" indent="-609600" algn="ctr">
              <a:lnSpc>
                <a:spcPct val="90000"/>
              </a:lnSpc>
              <a:buFont typeface="Wingdings" pitchFamily="2" charset="2"/>
              <a:buNone/>
            </a:pPr>
            <a:r>
              <a:rPr lang="es-ES" sz="2800" b="1" i="1"/>
              <a:t>Cálculo de Caudal para abscisa 0+255.94</a:t>
            </a:r>
            <a:endParaRPr lang="es-ES" sz="2800" b="1"/>
          </a:p>
          <a:p>
            <a:pPr marL="609600" indent="-609600" algn="ctr">
              <a:lnSpc>
                <a:spcPct val="90000"/>
              </a:lnSpc>
              <a:buFont typeface="Wingdings" pitchFamily="2" charset="2"/>
              <a:buNone/>
            </a:pPr>
            <a:r>
              <a:rPr lang="es-ES" sz="2800"/>
              <a:t>Dirección: Izquierda a Derecha</a:t>
            </a:r>
          </a:p>
          <a:p>
            <a:pPr marL="609600" indent="-609600" algn="ctr">
              <a:lnSpc>
                <a:spcPct val="90000"/>
              </a:lnSpc>
              <a:buFont typeface="Wingdings" pitchFamily="2" charset="2"/>
              <a:buNone/>
            </a:pPr>
            <a:r>
              <a:rPr lang="es-ES" sz="2800"/>
              <a:t>Longitud= 19,00 m</a:t>
            </a:r>
          </a:p>
          <a:p>
            <a:pPr marL="609600" indent="-609600" algn="ctr">
              <a:lnSpc>
                <a:spcPct val="90000"/>
              </a:lnSpc>
              <a:buFont typeface="Wingdings" pitchFamily="2" charset="2"/>
              <a:buNone/>
            </a:pPr>
            <a:r>
              <a:rPr lang="es-ES" sz="2800"/>
              <a:t>A= 0,66  Ha</a:t>
            </a:r>
          </a:p>
          <a:p>
            <a:pPr marL="609600" indent="-609600" algn="ctr">
              <a:lnSpc>
                <a:spcPct val="90000"/>
              </a:lnSpc>
              <a:buFont typeface="Wingdings" pitchFamily="2" charset="2"/>
              <a:buNone/>
            </a:pPr>
            <a:r>
              <a:rPr lang="es-ES" sz="2800"/>
              <a:t>C= 0.85</a:t>
            </a:r>
          </a:p>
          <a:p>
            <a:pPr marL="609600" indent="-609600" algn="ctr">
              <a:lnSpc>
                <a:spcPct val="90000"/>
              </a:lnSpc>
              <a:buFont typeface="Wingdings" pitchFamily="2" charset="2"/>
              <a:buNone/>
            </a:pPr>
            <a:r>
              <a:rPr lang="es-ES" sz="2800"/>
              <a:t>I = 6.17  mm/h</a:t>
            </a:r>
          </a:p>
          <a:p>
            <a:pPr marL="609600" indent="-609600" algn="ctr">
              <a:lnSpc>
                <a:spcPct val="90000"/>
              </a:lnSpc>
              <a:buFont typeface="Wingdings" pitchFamily="2" charset="2"/>
              <a:buNone/>
            </a:pPr>
            <a:r>
              <a:rPr lang="es-ES" sz="2800" b="1" i="1"/>
              <a:t>    →</a:t>
            </a:r>
          </a:p>
          <a:p>
            <a:pPr marL="609600" indent="-609600" algn="ctr">
              <a:lnSpc>
                <a:spcPct val="90000"/>
              </a:lnSpc>
              <a:buFont typeface="Wingdings" pitchFamily="2" charset="2"/>
              <a:buNone/>
            </a:pPr>
            <a:endParaRPr lang="es-CR" sz="2800" b="1" i="1"/>
          </a:p>
          <a:p>
            <a:pPr marL="609600" indent="-609600" algn="ctr">
              <a:lnSpc>
                <a:spcPct val="90000"/>
              </a:lnSpc>
              <a:buFont typeface="Wingdings" pitchFamily="2" charset="2"/>
              <a:buNone/>
            </a:pPr>
            <a:endParaRPr lang="es-CR" sz="2800" b="1" i="1"/>
          </a:p>
          <a:p>
            <a:pPr marL="609600" indent="-609600" algn="ctr">
              <a:lnSpc>
                <a:spcPct val="90000"/>
              </a:lnSpc>
              <a:buFont typeface="Wingdings" pitchFamily="2" charset="2"/>
              <a:buNone/>
            </a:pPr>
            <a:endParaRPr lang="es-CR" sz="2800" b="1" i="1"/>
          </a:p>
          <a:p>
            <a:pPr marL="609600" indent="-609600" algn="ctr">
              <a:lnSpc>
                <a:spcPct val="90000"/>
              </a:lnSpc>
              <a:buFont typeface="Wingdings" pitchFamily="2" charset="2"/>
              <a:buNone/>
            </a:pPr>
            <a:endParaRPr lang="es-ES" sz="2800" b="1" i="1"/>
          </a:p>
          <a:p>
            <a:pPr marL="609600" indent="-609600">
              <a:lnSpc>
                <a:spcPct val="90000"/>
              </a:lnSpc>
            </a:pPr>
            <a:endParaRPr lang="es-ES" sz="2800" b="1"/>
          </a:p>
        </p:txBody>
      </p:sp>
      <p:sp>
        <p:nvSpPr>
          <p:cNvPr id="86024" name="Rectangle 8"/>
          <p:cNvSpPr>
            <a:spLocks noChangeArrowheads="1"/>
          </p:cNvSpPr>
          <p:nvPr/>
        </p:nvSpPr>
        <p:spPr bwMode="auto">
          <a:xfrm>
            <a:off x="3368675" y="3246438"/>
            <a:ext cx="2406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>
                <a:latin typeface="Arial" charset="0"/>
                <a:cs typeface="Arial" charset="0"/>
              </a:rPr>
              <a:t>                                   </a:t>
            </a:r>
          </a:p>
        </p:txBody>
      </p:sp>
      <p:sp>
        <p:nvSpPr>
          <p:cNvPr id="86025" name="Rectangle 9"/>
          <p:cNvSpPr>
            <a:spLocks noChangeArrowheads="1"/>
          </p:cNvSpPr>
          <p:nvPr/>
        </p:nvSpPr>
        <p:spPr bwMode="auto">
          <a:xfrm>
            <a:off x="3368675" y="3246438"/>
            <a:ext cx="2406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>
                <a:latin typeface="Arial" charset="0"/>
                <a:cs typeface="Arial" charset="0"/>
              </a:rPr>
              <a:t>                                   </a:t>
            </a:r>
          </a:p>
        </p:txBody>
      </p:sp>
      <p:sp>
        <p:nvSpPr>
          <p:cNvPr id="86026" name="Rectangle 10"/>
          <p:cNvSpPr>
            <a:spLocks noChangeArrowheads="1"/>
          </p:cNvSpPr>
          <p:nvPr/>
        </p:nvSpPr>
        <p:spPr bwMode="auto">
          <a:xfrm>
            <a:off x="3368675" y="3246438"/>
            <a:ext cx="2406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>
                <a:latin typeface="Arial" charset="0"/>
                <a:cs typeface="Arial" charset="0"/>
              </a:rPr>
              <a:t>                                   </a:t>
            </a:r>
          </a:p>
        </p:txBody>
      </p:sp>
      <p:sp>
        <p:nvSpPr>
          <p:cNvPr id="86027" name="Rectangle 11"/>
          <p:cNvSpPr>
            <a:spLocks noChangeArrowheads="1"/>
          </p:cNvSpPr>
          <p:nvPr/>
        </p:nvSpPr>
        <p:spPr bwMode="auto">
          <a:xfrm>
            <a:off x="0" y="0"/>
            <a:ext cx="14065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200" b="1" i="1">
                <a:latin typeface="Calibri" pitchFamily="34" charset="0"/>
              </a:rPr>
              <a:t>                                   </a:t>
            </a:r>
            <a:endParaRPr lang="es-ES">
              <a:latin typeface="Calibri" pitchFamily="34" charset="0"/>
            </a:endParaRPr>
          </a:p>
        </p:txBody>
      </p:sp>
      <p:sp>
        <p:nvSpPr>
          <p:cNvPr id="86028" name="Rectangle 12"/>
          <p:cNvSpPr>
            <a:spLocks noChangeArrowheads="1"/>
          </p:cNvSpPr>
          <p:nvPr/>
        </p:nvSpPr>
        <p:spPr bwMode="auto">
          <a:xfrm>
            <a:off x="0" y="0"/>
            <a:ext cx="14065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200" b="1" i="1">
                <a:latin typeface="Calibri" pitchFamily="34" charset="0"/>
              </a:rPr>
              <a:t>                                   </a:t>
            </a:r>
            <a:endParaRPr lang="es-ES">
              <a:latin typeface="Calibri" pitchFamily="34" charset="0"/>
            </a:endParaRPr>
          </a:p>
        </p:txBody>
      </p:sp>
      <p:sp>
        <p:nvSpPr>
          <p:cNvPr id="86029" name="Rectangle 13"/>
          <p:cNvSpPr>
            <a:spLocks noChangeArrowheads="1"/>
          </p:cNvSpPr>
          <p:nvPr/>
        </p:nvSpPr>
        <p:spPr bwMode="auto">
          <a:xfrm>
            <a:off x="0" y="0"/>
            <a:ext cx="14065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1200" b="1" i="1">
                <a:latin typeface="Calibri" pitchFamily="34" charset="0"/>
              </a:rPr>
              <a:t>                                   </a:t>
            </a:r>
            <a:endParaRPr lang="es-ES">
              <a:latin typeface="Calibri" pitchFamily="34" charset="0"/>
            </a:endParaRPr>
          </a:p>
        </p:txBody>
      </p:sp>
      <p:graphicFrame>
        <p:nvGraphicFramePr>
          <p:cNvPr id="86032" name="Object 16"/>
          <p:cNvGraphicFramePr>
            <a:graphicFrameLocks noChangeAspect="1"/>
          </p:cNvGraphicFramePr>
          <p:nvPr>
            <p:ph sz="quarter" idx="3"/>
          </p:nvPr>
        </p:nvGraphicFramePr>
        <p:xfrm>
          <a:off x="2278063" y="5019675"/>
          <a:ext cx="2198687" cy="409575"/>
        </p:xfrm>
        <a:graphic>
          <a:graphicData uri="http://schemas.openxmlformats.org/presentationml/2006/ole">
            <p:oleObj spid="_x0000_s86032" name="Ecuación" r:id="rId3" imgW="990360" imgH="203040" progId="Equation.3">
              <p:embed/>
            </p:oleObj>
          </a:graphicData>
        </a:graphic>
      </p:graphicFrame>
      <p:graphicFrame>
        <p:nvGraphicFramePr>
          <p:cNvPr id="86034" name="Object 18"/>
          <p:cNvGraphicFramePr>
            <a:graphicFrameLocks noChangeAspect="1"/>
          </p:cNvGraphicFramePr>
          <p:nvPr/>
        </p:nvGraphicFramePr>
        <p:xfrm>
          <a:off x="5364163" y="4941888"/>
          <a:ext cx="2519362" cy="457200"/>
        </p:xfrm>
        <a:graphic>
          <a:graphicData uri="http://schemas.openxmlformats.org/presentationml/2006/ole">
            <p:oleObj spid="_x0000_s86034" name="Ecuación" r:id="rId4" imgW="1104840" imgH="203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625" name="Rectangle 36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b="1"/>
              <a:t>Tabla usada en el cálculo de Caudales para la Carretera</a:t>
            </a:r>
            <a:r>
              <a:rPr lang="es-ES" sz="4000"/>
              <a:t> </a:t>
            </a:r>
          </a:p>
        </p:txBody>
      </p:sp>
      <p:graphicFrame>
        <p:nvGraphicFramePr>
          <p:cNvPr id="96650" name="Group 394"/>
          <p:cNvGraphicFramePr>
            <a:graphicFrameLocks noGrp="1"/>
          </p:cNvGraphicFramePr>
          <p:nvPr>
            <p:ph idx="1"/>
          </p:nvPr>
        </p:nvGraphicFramePr>
        <p:xfrm>
          <a:off x="971550" y="2139950"/>
          <a:ext cx="7310438" cy="3840163"/>
        </p:xfrm>
        <a:graphic>
          <a:graphicData uri="http://schemas.openxmlformats.org/drawingml/2006/table">
            <a:tbl>
              <a:tblPr/>
              <a:tblGrid>
                <a:gridCol w="712788"/>
                <a:gridCol w="1203325"/>
                <a:gridCol w="946150"/>
                <a:gridCol w="1212850"/>
                <a:gridCol w="428625"/>
                <a:gridCol w="600075"/>
                <a:gridCol w="862012"/>
                <a:gridCol w="1344613"/>
              </a:tblGrid>
              <a:tr h="266700"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z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ORIENTACION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LONGITUD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AREA DE 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APORTACION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C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I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Q Método Racional 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58763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m3/seg.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Litros/seg.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0+040,00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IZQ A DER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13,50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1,07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0,85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6,17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0,0155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15,52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0+255,00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ADA32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IZQ A DER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ADA32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19,00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ADA32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0,66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ADA32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0,85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ADA32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6,17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ADA32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0,0097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ADA32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9,67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ADA32"/>
                    </a:solidFill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0+740,00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IZQ A DER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16,00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0,89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0,85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6,17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0,0129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12,92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1+080,00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IZQ A DER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17,00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0,57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0,85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6,17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0,0083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8,35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1+240,00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DER A IZQ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17,00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0,99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0,85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6,17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0,0144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14,40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1+340,00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DER A IZQ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12,00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0,57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0,85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6,17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0,0083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8,33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1+520,00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DER A IZQ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12,50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1,44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0,85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6,17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0,0210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21,04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2+280,00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IZQ A DER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15,00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0,72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0,85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6,17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0,0104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10,43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2+500,00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DER A IZQ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15,00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0,39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0,85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6,17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0,0057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ea typeface="Times New Roman" pitchFamily="18" charset="0"/>
                          <a:cs typeface="Arial" charset="0"/>
                        </a:rPr>
                        <a:t>5,67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202" name="Rectangle 89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b="1"/>
              <a:t>Tabla usada en el cálculo de Diámetros de Tubería para la Carretera</a:t>
            </a:r>
          </a:p>
        </p:txBody>
      </p:sp>
      <p:graphicFrame>
        <p:nvGraphicFramePr>
          <p:cNvPr id="99244" name="Group 940"/>
          <p:cNvGraphicFramePr>
            <a:graphicFrameLocks noGrp="1"/>
          </p:cNvGraphicFramePr>
          <p:nvPr>
            <p:ph idx="1"/>
          </p:nvPr>
        </p:nvGraphicFramePr>
        <p:xfrm>
          <a:off x="541338" y="2001838"/>
          <a:ext cx="8053387" cy="4191000"/>
        </p:xfrm>
        <a:graphic>
          <a:graphicData uri="http://schemas.openxmlformats.org/drawingml/2006/table">
            <a:tbl>
              <a:tblPr/>
              <a:tblGrid>
                <a:gridCol w="717550"/>
                <a:gridCol w="1008062"/>
                <a:gridCol w="804863"/>
                <a:gridCol w="504825"/>
                <a:gridCol w="622300"/>
                <a:gridCol w="504825"/>
                <a:gridCol w="909637"/>
                <a:gridCol w="1073150"/>
                <a:gridCol w="1049338"/>
                <a:gridCol w="858837"/>
              </a:tblGrid>
              <a:tr h="415925"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AR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itchFamily="34" charset="0"/>
                        </a:rPr>
                        <a:t>ABSCISA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AR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itchFamily="34" charset="0"/>
                        </a:rPr>
                        <a:t>ORIENTACION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AR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itchFamily="34" charset="0"/>
                        </a:rPr>
                        <a:t>LONGITUD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AR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itchFamily="34" charset="0"/>
                        </a:rPr>
                        <a:t>S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AR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itchFamily="34" charset="0"/>
                        </a:rPr>
                        <a:t>Q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AR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itchFamily="34" charset="0"/>
                        </a:rPr>
                        <a:t>N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AR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itchFamily="34" charset="0"/>
                        </a:rPr>
                        <a:t>PERIMETRO </a:t>
                      </a:r>
                    </a:p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AR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itchFamily="34" charset="0"/>
                        </a:rPr>
                        <a:t>MOJADO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AR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itchFamily="34" charset="0"/>
                        </a:rPr>
                        <a:t>AREA SECCION </a:t>
                      </a:r>
                    </a:p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AR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itchFamily="34" charset="0"/>
                        </a:rPr>
                        <a:t>TRANVERSAL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AR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itchFamily="34" charset="0"/>
                        </a:rPr>
                        <a:t>AREA           </a:t>
                      </a:r>
                    </a:p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AR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itchFamily="34" charset="0"/>
                        </a:rPr>
                        <a:t>ALCANTARILLA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AR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itchFamily="34" charset="0"/>
                        </a:rPr>
                        <a:t>DIAMETRO </a:t>
                      </a:r>
                    </a:p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AR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itchFamily="34" charset="0"/>
                        </a:rPr>
                        <a:t>(PULG)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600075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AR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itchFamily="34" charset="0"/>
                        </a:rPr>
                        <a:t>m3/seg.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43021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A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itchFamily="34" charset="0"/>
                        </a:rPr>
                        <a:t>0+040,00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A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itchFamily="34" charset="0"/>
                        </a:rPr>
                        <a:t>IZQ A DER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A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itchFamily="34" charset="0"/>
                        </a:rPr>
                        <a:t>13,50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A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itchFamily="34" charset="0"/>
                        </a:rPr>
                        <a:t>0,001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A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itchFamily="34" charset="0"/>
                        </a:rPr>
                        <a:t>0,0155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A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itchFamily="34" charset="0"/>
                        </a:rPr>
                        <a:t>0,013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A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itchFamily="34" charset="0"/>
                        </a:rPr>
                        <a:t>2,20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AR" sz="11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0,066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AR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0,8107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AR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9966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40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3021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A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itchFamily="34" charset="0"/>
                        </a:rPr>
                        <a:t>0+255,00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ADA32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A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itchFamily="34" charset="0"/>
                        </a:rPr>
                        <a:t>IZQ A DER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ADA32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A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itchFamily="34" charset="0"/>
                        </a:rPr>
                        <a:t>19,00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ADA32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A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itchFamily="34" charset="0"/>
                        </a:rPr>
                        <a:t>0,001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ADA32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A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itchFamily="34" charset="0"/>
                        </a:rPr>
                        <a:t>0,0097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ADA32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A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itchFamily="34" charset="0"/>
                        </a:rPr>
                        <a:t>0,013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ADA32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A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itchFamily="34" charset="0"/>
                        </a:rPr>
                        <a:t>2,20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ADA32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AR" sz="11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0,050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ADA32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AR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0,8107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ADA32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AR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40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ADA32"/>
                    </a:solidFill>
                  </a:tcPr>
                </a:tc>
              </a:tr>
              <a:tr h="43021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A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itchFamily="34" charset="0"/>
                        </a:rPr>
                        <a:t>0+740,00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A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itchFamily="34" charset="0"/>
                        </a:rPr>
                        <a:t>IZQ A DER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A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itchFamily="34" charset="0"/>
                        </a:rPr>
                        <a:t>16,00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A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itchFamily="34" charset="0"/>
                        </a:rPr>
                        <a:t>0,001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A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itchFamily="34" charset="0"/>
                        </a:rPr>
                        <a:t>0,0129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A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itchFamily="34" charset="0"/>
                        </a:rPr>
                        <a:t>0,013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A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itchFamily="34" charset="0"/>
                        </a:rPr>
                        <a:t>2,20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AR" sz="11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0,059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AR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0,8107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AR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9966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40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3021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A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itchFamily="34" charset="0"/>
                        </a:rPr>
                        <a:t>1+080,00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A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itchFamily="34" charset="0"/>
                        </a:rPr>
                        <a:t>IZQ A DER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A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itchFamily="34" charset="0"/>
                        </a:rPr>
                        <a:t>17,00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A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itchFamily="34" charset="0"/>
                        </a:rPr>
                        <a:t>0,001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A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itchFamily="34" charset="0"/>
                        </a:rPr>
                        <a:t>0,0083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A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itchFamily="34" charset="0"/>
                        </a:rPr>
                        <a:t>0,013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A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itchFamily="34" charset="0"/>
                        </a:rPr>
                        <a:t>2,20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AR" sz="11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0,046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AR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0,8107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AR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9966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40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3021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A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itchFamily="34" charset="0"/>
                        </a:rPr>
                        <a:t>1+240,00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A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itchFamily="34" charset="0"/>
                        </a:rPr>
                        <a:t>DER A IZQ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A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itchFamily="34" charset="0"/>
                        </a:rPr>
                        <a:t>17,00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A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itchFamily="34" charset="0"/>
                        </a:rPr>
                        <a:t>0,001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A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itchFamily="34" charset="0"/>
                        </a:rPr>
                        <a:t>0,0144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A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itchFamily="34" charset="0"/>
                        </a:rPr>
                        <a:t>0,013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A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itchFamily="34" charset="0"/>
                        </a:rPr>
                        <a:t>2,20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AR" sz="11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0,063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AR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0,8107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AR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9966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40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3021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A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itchFamily="34" charset="0"/>
                        </a:rPr>
                        <a:t>2+280,00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A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itchFamily="34" charset="0"/>
                        </a:rPr>
                        <a:t>IZQ A DER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A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itchFamily="34" charset="0"/>
                        </a:rPr>
                        <a:t>15,00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A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itchFamily="34" charset="0"/>
                        </a:rPr>
                        <a:t>0,001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A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itchFamily="34" charset="0"/>
                        </a:rPr>
                        <a:t>0,0104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A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itchFamily="34" charset="0"/>
                        </a:rPr>
                        <a:t>0,013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A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itchFamily="34" charset="0"/>
                        </a:rPr>
                        <a:t>2,20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AR" sz="11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0,052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AR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0,8107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AR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9966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40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3021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A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itchFamily="34" charset="0"/>
                        </a:rPr>
                        <a:t>2+500,00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A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itchFamily="34" charset="0"/>
                        </a:rPr>
                        <a:t>DER A IZQ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A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itchFamily="34" charset="0"/>
                        </a:rPr>
                        <a:t>15,00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A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itchFamily="34" charset="0"/>
                        </a:rPr>
                        <a:t>0,001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A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itchFamily="34" charset="0"/>
                        </a:rPr>
                        <a:t>0,0057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A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itchFamily="34" charset="0"/>
                        </a:rPr>
                        <a:t>0,013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A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ahoma" pitchFamily="34" charset="0"/>
                        </a:rPr>
                        <a:t>2,20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AR" sz="11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0,036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AR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0,8107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Tx/>
                        <a:buNone/>
                        <a:tabLst/>
                      </a:pPr>
                      <a:r>
                        <a:rPr kumimoji="0" lang="es-AR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9966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40</a:t>
                      </a:r>
                      <a:endParaRPr kumimoji="0" lang="es-A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b="1" i="1"/>
              <a:t>Cálculo de diámetro de la alcantarilla  para abscisa 0+255.94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91513" cy="4525963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s-ES" sz="2800"/>
              <a:t>n = 0.0013</a:t>
            </a:r>
          </a:p>
          <a:p>
            <a:pPr algn="ctr">
              <a:buFont typeface="Wingdings" pitchFamily="2" charset="2"/>
              <a:buNone/>
            </a:pPr>
            <a:r>
              <a:rPr lang="es-ES" sz="2800"/>
              <a:t>Perímetro Mojado = Pm = 2.20 m</a:t>
            </a:r>
          </a:p>
          <a:p>
            <a:pPr algn="ctr">
              <a:buFont typeface="Wingdings" pitchFamily="2" charset="2"/>
              <a:buNone/>
            </a:pPr>
            <a:r>
              <a:rPr lang="es-ES" sz="2800"/>
              <a:t>S = 1%</a:t>
            </a:r>
          </a:p>
          <a:p>
            <a:pPr algn="ctr"/>
            <a:endParaRPr lang="es-ES" sz="2800"/>
          </a:p>
        </p:txBody>
      </p:sp>
      <p:graphicFrame>
        <p:nvGraphicFramePr>
          <p:cNvPr id="92164" name="Object 4"/>
          <p:cNvGraphicFramePr>
            <a:graphicFrameLocks noChangeAspect="1"/>
          </p:cNvGraphicFramePr>
          <p:nvPr>
            <p:ph sz="quarter" idx="2"/>
          </p:nvPr>
        </p:nvGraphicFramePr>
        <p:xfrm>
          <a:off x="3635375" y="3643313"/>
          <a:ext cx="2376488" cy="1209675"/>
        </p:xfrm>
        <a:graphic>
          <a:graphicData uri="http://schemas.openxmlformats.org/presentationml/2006/ole">
            <p:oleObj spid="_x0000_s92164" name="Ecuación" r:id="rId3" imgW="863280" imgH="482400" progId="Equation.3">
              <p:embed/>
            </p:oleObj>
          </a:graphicData>
        </a:graphic>
      </p:graphicFrame>
      <p:graphicFrame>
        <p:nvGraphicFramePr>
          <p:cNvPr id="92168" name="Object 8"/>
          <p:cNvGraphicFramePr>
            <a:graphicFrameLocks noChangeAspect="1"/>
          </p:cNvGraphicFramePr>
          <p:nvPr/>
        </p:nvGraphicFramePr>
        <p:xfrm>
          <a:off x="4067175" y="4941888"/>
          <a:ext cx="1490663" cy="352425"/>
        </p:xfrm>
        <a:graphic>
          <a:graphicData uri="http://schemas.openxmlformats.org/presentationml/2006/ole">
            <p:oleObj spid="_x0000_s92168" name="Ecuación" r:id="rId4" imgW="736560" imgH="177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R"/>
              <a:t>Comparación de Resultados</a:t>
            </a:r>
            <a:endParaRPr lang="es-ES"/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s-CR" sz="2800"/>
              <a:t> </a:t>
            </a:r>
            <a:r>
              <a:rPr lang="es-CR" sz="2800" b="1"/>
              <a:t>De los Cálculos</a:t>
            </a:r>
            <a:r>
              <a:rPr lang="es-CR" sz="2800"/>
              <a:t> </a:t>
            </a:r>
          </a:p>
          <a:p>
            <a:pPr lvl="1" algn="ctr">
              <a:lnSpc>
                <a:spcPct val="90000"/>
              </a:lnSpc>
              <a:buFont typeface="Wingdings" pitchFamily="2" charset="2"/>
              <a:buNone/>
            </a:pPr>
            <a:r>
              <a:rPr lang="es-CR" sz="2400"/>
              <a:t>Área = 0,05 m2</a:t>
            </a:r>
          </a:p>
          <a:p>
            <a:pPr lvl="1" algn="ctr">
              <a:lnSpc>
                <a:spcPct val="90000"/>
              </a:lnSpc>
              <a:buFont typeface="Wingdings" pitchFamily="2" charset="2"/>
              <a:buNone/>
            </a:pPr>
            <a:r>
              <a:rPr lang="es-CR" sz="2400"/>
              <a:t>Diámetro = 25 cm. =&gt; 10 pulg.</a:t>
            </a:r>
          </a:p>
          <a:p>
            <a:pPr>
              <a:lnSpc>
                <a:spcPct val="90000"/>
              </a:lnSpc>
            </a:pPr>
            <a:r>
              <a:rPr lang="es-CR" sz="2800" b="1"/>
              <a:t>De los Diseños</a:t>
            </a:r>
          </a:p>
          <a:p>
            <a:pPr lvl="1" algn="ctr">
              <a:lnSpc>
                <a:spcPct val="90000"/>
              </a:lnSpc>
              <a:buFont typeface="Wingdings" pitchFamily="2" charset="2"/>
              <a:buNone/>
            </a:pPr>
            <a:r>
              <a:rPr lang="es-CR" sz="2400"/>
              <a:t>Área = 0,81 m2</a:t>
            </a:r>
          </a:p>
          <a:p>
            <a:pPr lvl="1" algn="ctr">
              <a:lnSpc>
                <a:spcPct val="90000"/>
              </a:lnSpc>
              <a:buFont typeface="Wingdings" pitchFamily="2" charset="2"/>
              <a:buNone/>
            </a:pPr>
            <a:r>
              <a:rPr lang="es-CR" sz="2400"/>
              <a:t>Diámetro = 1010 cm. =&gt; 40 pulg.</a:t>
            </a:r>
          </a:p>
          <a:p>
            <a:pPr lvl="1" algn="ctr">
              <a:lnSpc>
                <a:spcPct val="90000"/>
              </a:lnSpc>
              <a:buFont typeface="Wingdings" pitchFamily="2" charset="2"/>
              <a:buNone/>
            </a:pPr>
            <a:endParaRPr lang="es-CR" sz="2400"/>
          </a:p>
          <a:p>
            <a:pPr lvl="1" algn="ctr">
              <a:lnSpc>
                <a:spcPct val="90000"/>
              </a:lnSpc>
              <a:buFont typeface="Wingdings" pitchFamily="2" charset="2"/>
              <a:buNone/>
            </a:pPr>
            <a:r>
              <a:rPr lang="es-CR" sz="2400"/>
              <a:t>Diámetro Diseño &gt; Diámetro Calculado</a:t>
            </a:r>
          </a:p>
          <a:p>
            <a:pPr lvl="1" algn="ctr">
              <a:lnSpc>
                <a:spcPct val="90000"/>
              </a:lnSpc>
              <a:buFont typeface="Wingdings" pitchFamily="2" charset="2"/>
              <a:buNone/>
            </a:pPr>
            <a:r>
              <a:rPr lang="es-CR">
                <a:solidFill>
                  <a:schemeClr val="accent2"/>
                </a:solidFill>
              </a:rPr>
              <a:t>OK!!!</a:t>
            </a:r>
            <a:endParaRPr lang="es-ES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 idx="4294967295"/>
          </p:nvPr>
        </p:nvSpPr>
        <p:spPr>
          <a:xfrm>
            <a:off x="785813" y="714375"/>
            <a:ext cx="7672387" cy="1000125"/>
          </a:xfrm>
        </p:spPr>
        <p:txBody>
          <a:bodyPr>
            <a:normAutofit/>
          </a:bodyPr>
          <a:lstStyle/>
          <a:p>
            <a:r>
              <a:rPr lang="es-ES" sz="4000" b="1"/>
              <a:t>REPLANTEO DE ALCANTARILLAS</a:t>
            </a:r>
            <a:r>
              <a:rPr lang="es-AR" sz="4000"/>
              <a:t/>
            </a:r>
            <a:br>
              <a:rPr lang="es-AR" sz="4000"/>
            </a:br>
            <a:endParaRPr lang="es-AR" sz="4000"/>
          </a:p>
        </p:txBody>
      </p:sp>
      <p:sp>
        <p:nvSpPr>
          <p:cNvPr id="3" name="2 Subtítulo"/>
          <p:cNvSpPr>
            <a:spLocks noGrp="1"/>
          </p:cNvSpPr>
          <p:nvPr>
            <p:ph type="subTitle" idx="4294967295"/>
          </p:nvPr>
        </p:nvSpPr>
        <p:spPr>
          <a:xfrm>
            <a:off x="1371600" y="1500188"/>
            <a:ext cx="6400800" cy="4138612"/>
          </a:xfrm>
        </p:spPr>
        <p:txBody>
          <a:bodyPr>
            <a:normAutofit/>
          </a:bodyPr>
          <a:lstStyle/>
          <a:p>
            <a:pPr marL="0" indent="0" algn="ctr">
              <a:buFont typeface="Wingdings" pitchFamily="2" charset="2"/>
              <a:buNone/>
            </a:pPr>
            <a:endParaRPr lang="es-ES">
              <a:solidFill>
                <a:srgbClr val="898989"/>
              </a:solidFill>
            </a:endParaRPr>
          </a:p>
          <a:p>
            <a:pPr marL="0" indent="0" algn="ctr">
              <a:buFont typeface="Wingdings" pitchFamily="2" charset="2"/>
              <a:buNone/>
            </a:pPr>
            <a:endParaRPr lang="es-AR">
              <a:solidFill>
                <a:srgbClr val="898989"/>
              </a:solidFill>
            </a:endParaRPr>
          </a:p>
        </p:txBody>
      </p:sp>
      <p:pic>
        <p:nvPicPr>
          <p:cNvPr id="922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5" y="1285875"/>
            <a:ext cx="7643813" cy="539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1 Título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marL="342900" indent="-342900"/>
            <a:r>
              <a:rPr lang="es-ES" sz="32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Ubicación de Abscisa</a:t>
            </a:r>
            <a:r>
              <a:rPr lang="es-AR" sz="32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es-AR" sz="32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endParaRPr lang="es-AR" sz="32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10243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788988" y="1000125"/>
            <a:ext cx="7785100" cy="4643438"/>
          </a:xfrm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1 Título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s-AR"/>
              <a:t>Ubicación de Abscisa</a:t>
            </a:r>
          </a:p>
        </p:txBody>
      </p:sp>
      <p:pic>
        <p:nvPicPr>
          <p:cNvPr id="11267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357188" y="1500188"/>
            <a:ext cx="8501062" cy="4786312"/>
          </a:xfrm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1 Título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marL="342900" indent="-342900"/>
            <a:r>
              <a:rPr lang="es-ES" sz="28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Ubicación del Angulo de Eje de Alcantarilla</a:t>
            </a:r>
            <a:r>
              <a:rPr lang="es-AR" sz="28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es-AR" sz="28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endParaRPr lang="es-AR" sz="28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12291" name="Picture 3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1143000" y="965200"/>
            <a:ext cx="6643688" cy="5778500"/>
          </a:xfrm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Título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s-EC" sz="3600" b="1"/>
              <a:t>RECOPILACION DE DATOS TECNICOS PARA EL REPLANTEO E INSTALACION DE ALCANTARILLAS</a:t>
            </a:r>
          </a:p>
        </p:txBody>
      </p:sp>
      <p:sp>
        <p:nvSpPr>
          <p:cNvPr id="4099" name="2 Marcador de contenido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s-EC"/>
              <a:t>Diseño Horizontal</a:t>
            </a:r>
          </a:p>
          <a:p>
            <a:r>
              <a:rPr lang="es-EC"/>
              <a:t>Diseño Vertical</a:t>
            </a:r>
          </a:p>
          <a:p>
            <a:pPr lvl="1"/>
            <a:r>
              <a:rPr lang="es-EC"/>
              <a:t>Perfiles Transversales</a:t>
            </a:r>
          </a:p>
          <a:p>
            <a:r>
              <a:rPr lang="es-EC"/>
              <a:t>Especificaciones Técnicas</a:t>
            </a:r>
          </a:p>
          <a:p>
            <a:r>
              <a:rPr lang="es-EC"/>
              <a:t>Presupuesto</a:t>
            </a:r>
          </a:p>
          <a:p>
            <a:r>
              <a:rPr lang="es-EC"/>
              <a:t>Memoria de Cálculo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1 Título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marL="342900" indent="-342900"/>
            <a:r>
              <a:rPr lang="es-ES" sz="32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Referenciación del ángulo</a:t>
            </a:r>
            <a:r>
              <a:rPr lang="es-AR" sz="32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es-AR" sz="32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endParaRPr lang="es-AR" sz="32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13315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857250" y="1000125"/>
            <a:ext cx="7307263" cy="5537200"/>
          </a:xfrm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1 Título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s-AR"/>
              <a:t>Pendiente de la Alcantarilla</a:t>
            </a:r>
          </a:p>
        </p:txBody>
      </p:sp>
      <p:sp>
        <p:nvSpPr>
          <p:cNvPr id="15363" name="2 Marcador de contenido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algn="just"/>
            <a:r>
              <a:rPr lang="es-ES"/>
              <a:t>La pendiente que lleva la alcantarilla viene dada en la sección transversal. Nos sirve para realizar los cálculos de las distintas cotas a emplearse en la instalación, tales como cota invert, cota lomo de tubo y cota de fondo de excavación</a:t>
            </a:r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1 Título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s-AR"/>
              <a:t>Pendiente de la Alcantarilla</a:t>
            </a:r>
          </a:p>
        </p:txBody>
      </p:sp>
      <p:pic>
        <p:nvPicPr>
          <p:cNvPr id="16387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276225" y="1857375"/>
            <a:ext cx="8867775" cy="3714750"/>
          </a:xfrm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1 Título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marL="342900" indent="-342900"/>
            <a:r>
              <a:rPr lang="es-ES" sz="32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Cálculo del Número de Tubos</a:t>
            </a:r>
            <a:r>
              <a:rPr lang="es-AR" sz="32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es-AR" sz="32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endParaRPr lang="es-AR" sz="32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17411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609600" y="1000125"/>
            <a:ext cx="8105775" cy="5500688"/>
          </a:xfrm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1 Título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marL="342900" indent="-342900"/>
            <a:r>
              <a:rPr lang="es-ES" sz="28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Cálculo de Cota de fondo de excavación</a:t>
            </a:r>
            <a:r>
              <a:rPr lang="es-AR" sz="16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es-AR" sz="16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endParaRPr lang="es-AR" sz="18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18435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752475" y="1071563"/>
            <a:ext cx="7891463" cy="5214937"/>
          </a:xfrm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graphicFrame>
        <p:nvGraphicFramePr>
          <p:cNvPr id="103427" name="Object 3"/>
          <p:cNvGraphicFramePr>
            <a:graphicFrameLocks noChangeAspect="1"/>
          </p:cNvGraphicFramePr>
          <p:nvPr>
            <p:ph idx="1"/>
          </p:nvPr>
        </p:nvGraphicFramePr>
        <p:xfrm>
          <a:off x="-1692275" y="781050"/>
          <a:ext cx="11304588" cy="6076950"/>
        </p:xfrm>
        <a:graphic>
          <a:graphicData uri="http://schemas.openxmlformats.org/presentationml/2006/ole">
            <p:oleObj spid="_x0000_s103427" name="AutoCAD Drawing" r:id="rId3" imgW="9105840" imgH="4896000" progId="AutoCAD.Drawing.17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Libreta de Replanteo de Alcantarilla</a:t>
            </a:r>
            <a:r>
              <a:rPr lang="es-AR" sz="32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es-AR" sz="32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endParaRPr lang="es-ES" sz="32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102404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39750" y="2071688"/>
            <a:ext cx="7848600" cy="38735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1 Título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marL="342900" indent="-342900"/>
            <a:r>
              <a:rPr lang="es-ES" sz="28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Cálculo de Cota invert de Entrada y Salida</a:t>
            </a:r>
            <a:r>
              <a:rPr lang="es-AR" sz="28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es-AR" sz="28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endParaRPr lang="es-AR" sz="28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19459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1357313" y="1071563"/>
            <a:ext cx="6858000" cy="3679825"/>
          </a:xfrm>
          <a:ln/>
        </p:spPr>
      </p:pic>
      <p:pic>
        <p:nvPicPr>
          <p:cNvPr id="1946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813" y="4286250"/>
            <a:ext cx="80010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1 Título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marL="342900" indent="-342900"/>
            <a:r>
              <a:rPr lang="es-ES" sz="24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Cálculo de Cota de Lomo de Tubo de Entrada y Salida</a:t>
            </a:r>
            <a:r>
              <a:rPr lang="es-AR" sz="24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es-AR" sz="24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endParaRPr lang="es-AR" sz="24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20483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1146175" y="927100"/>
            <a:ext cx="6854825" cy="2673350"/>
          </a:xfrm>
          <a:ln/>
        </p:spPr>
      </p:pic>
      <p:pic>
        <p:nvPicPr>
          <p:cNvPr id="2048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88" y="3643313"/>
            <a:ext cx="7429500" cy="287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1 Título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marL="342900" indent="-342900"/>
            <a:r>
              <a:rPr lang="es-ES" sz="32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Procedimiento en el campo para instalación</a:t>
            </a:r>
            <a:r>
              <a:rPr lang="es-AR" sz="18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es-AR" sz="18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endParaRPr lang="es-AR" sz="20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21507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725488" y="1285875"/>
            <a:ext cx="7775575" cy="4714875"/>
          </a:xfrm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/>
        <p:txBody>
          <a:bodyPr>
            <a:normAutofit/>
          </a:bodyPr>
          <a:lstStyle/>
          <a:p>
            <a:r>
              <a:rPr lang="es-EC" sz="4000" b="1"/>
              <a:t>Especificaciones Técnicas</a:t>
            </a:r>
            <a:br>
              <a:rPr lang="es-EC" sz="4000" b="1"/>
            </a:br>
            <a:endParaRPr lang="es-EC" sz="4000" b="1"/>
          </a:p>
        </p:txBody>
      </p:sp>
      <p:sp>
        <p:nvSpPr>
          <p:cNvPr id="5123" name="2 Marcador de contenido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s-ES"/>
              <a:t>Son documentos que contienen una serie de parámetros, condiciones, recomendaciones las cuales se las debe aplicar en la ejecución de la obra y que abarca materiales de construcción, formas de pago, técnicas constructivas, planos y detallamientos </a:t>
            </a:r>
            <a:endParaRPr lang="es-EC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Título"/>
          <p:cNvSpPr>
            <a:spLocks noGrp="1"/>
          </p:cNvSpPr>
          <p:nvPr>
            <p:ph type="title" idx="4294967295"/>
          </p:nvPr>
        </p:nvSpPr>
        <p:spPr>
          <a:xfrm>
            <a:off x="571500" y="381000"/>
            <a:ext cx="8115300" cy="957263"/>
          </a:xfrm>
        </p:spPr>
        <p:txBody>
          <a:bodyPr/>
          <a:lstStyle/>
          <a:p>
            <a:pPr algn="l"/>
            <a:r>
              <a:rPr lang="es-ES" sz="2000" b="1"/>
              <a:t>Procedimiento en el campo para instalación</a:t>
            </a:r>
          </a:p>
        </p:txBody>
      </p:sp>
      <p:pic>
        <p:nvPicPr>
          <p:cNvPr id="2253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169988"/>
            <a:ext cx="8496300" cy="506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1 Título"/>
          <p:cNvSpPr>
            <a:spLocks noGrp="1"/>
          </p:cNvSpPr>
          <p:nvPr>
            <p:ph type="title" idx="4294967295"/>
          </p:nvPr>
        </p:nvSpPr>
        <p:spPr>
          <a:xfrm>
            <a:off x="501650" y="381000"/>
            <a:ext cx="8185150" cy="1041400"/>
          </a:xfrm>
        </p:spPr>
        <p:txBody>
          <a:bodyPr/>
          <a:lstStyle/>
          <a:p>
            <a:pPr algn="l"/>
            <a:r>
              <a:rPr lang="es-ES" sz="1800" b="1"/>
              <a:t>Procedimiento en el campo para instalación</a:t>
            </a:r>
            <a:endParaRPr lang="es-ES" sz="1800"/>
          </a:p>
        </p:txBody>
      </p:sp>
      <p:pic>
        <p:nvPicPr>
          <p:cNvPr id="23555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1214438" y="1214438"/>
            <a:ext cx="6854825" cy="5191125"/>
          </a:xfrm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1 Título"/>
          <p:cNvSpPr>
            <a:spLocks noGrp="1"/>
          </p:cNvSpPr>
          <p:nvPr>
            <p:ph type="title" idx="4294967295"/>
          </p:nvPr>
        </p:nvSpPr>
        <p:spPr>
          <a:xfrm>
            <a:off x="501650" y="381000"/>
            <a:ext cx="8185150" cy="1041400"/>
          </a:xfrm>
        </p:spPr>
        <p:txBody>
          <a:bodyPr/>
          <a:lstStyle/>
          <a:p>
            <a:pPr algn="l"/>
            <a:r>
              <a:rPr lang="es-ES" sz="2400" b="1"/>
              <a:t>Procedimiento en el campo para instalación</a:t>
            </a:r>
            <a:endParaRPr lang="es-ES" sz="2400"/>
          </a:p>
        </p:txBody>
      </p:sp>
      <p:pic>
        <p:nvPicPr>
          <p:cNvPr id="24579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852488" y="1143000"/>
            <a:ext cx="7623175" cy="4721225"/>
          </a:xfrm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/>
        <p:txBody>
          <a:bodyPr>
            <a:normAutofit/>
          </a:bodyPr>
          <a:lstStyle/>
          <a:p>
            <a:r>
              <a:rPr lang="es-ES" sz="4000" b="1"/>
              <a:t>INSTALACIÓN DE ALCANTARILLAS</a:t>
            </a:r>
            <a:r>
              <a:rPr lang="es-AR" sz="4000"/>
              <a:t/>
            </a:r>
            <a:br>
              <a:rPr lang="es-AR" sz="4000"/>
            </a:br>
            <a:endParaRPr lang="es-AR" sz="4000"/>
          </a:p>
        </p:txBody>
      </p:sp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90000"/>
              </a:lnSpc>
            </a:pPr>
            <a:r>
              <a:rPr lang="es-ES"/>
              <a:t>Una vez que se ha realizado correctamente el replanteo de la obra de drenaje; para poder iniciar la actividad de Instalación, se deben revisar ciertos aspectos. Se debe de haber seleccionado la maquinaria a usarse en la instalación y excavación, así como haber organizado el personal de trabajo. También se tiene que contar con los materiales (tuberías de hormigón, cemento, varillas y demás materiales que sean necesarios) en la obra. </a:t>
            </a:r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1 Título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6627" name="2 Marcador de contenido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algn="just"/>
            <a:r>
              <a:rPr lang="es-ES"/>
              <a:t>Otro aspecto que debe estar resuelto antes de iniciar esta actividad es definir de mutuo acuerdo entre el Contratista y la Fiscalización el volumen de excavación por cada alcantarilla presente en el proyecto, esto es debido a que en el momento de la excavación constructivamente no se puede cortar verticalmente, sino dejando un talud.</a:t>
            </a:r>
            <a:endParaRPr lang="es-AR"/>
          </a:p>
          <a:p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1 Título"/>
          <p:cNvSpPr>
            <a:spLocks noGrp="1"/>
          </p:cNvSpPr>
          <p:nvPr>
            <p:ph type="title" idx="4294967295"/>
          </p:nvPr>
        </p:nvSpPr>
        <p:spPr>
          <a:xfrm>
            <a:off x="457200" y="736600"/>
            <a:ext cx="8229600" cy="1016000"/>
          </a:xfrm>
        </p:spPr>
        <p:txBody>
          <a:bodyPr/>
          <a:lstStyle/>
          <a:p>
            <a:pPr marL="342900" indent="-342900"/>
            <a:r>
              <a:rPr lang="es-ES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Excavación</a:t>
            </a:r>
            <a:r>
              <a:rPr lang="es-AR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es-AR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endParaRPr lang="es-AR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27651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990600" y="1122363"/>
            <a:ext cx="6750050" cy="4589462"/>
          </a:xfrm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1 Título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28675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857250" y="1501775"/>
            <a:ext cx="7286625" cy="4827588"/>
          </a:xfrm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1 Título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marL="342900" indent="-342900"/>
            <a:r>
              <a:rPr lang="es-ES" sz="36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Control de Niveles de Excavación</a:t>
            </a:r>
            <a:r>
              <a:rPr lang="es-AR" sz="36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es-AR" sz="36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endParaRPr lang="es-AR" sz="36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29700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8775" y="1484313"/>
            <a:ext cx="8785225" cy="47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1 Título"/>
          <p:cNvSpPr>
            <a:spLocks noGrp="1"/>
          </p:cNvSpPr>
          <p:nvPr>
            <p:ph type="title" idx="4294967295"/>
          </p:nvPr>
        </p:nvSpPr>
        <p:spPr>
          <a:xfrm>
            <a:off x="501650" y="381000"/>
            <a:ext cx="8185150" cy="1041400"/>
          </a:xfrm>
        </p:spPr>
        <p:txBody>
          <a:bodyPr/>
          <a:lstStyle/>
          <a:p>
            <a:endParaRPr lang="es-ES"/>
          </a:p>
        </p:txBody>
      </p:sp>
      <p:pic>
        <p:nvPicPr>
          <p:cNvPr id="3072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081088"/>
            <a:ext cx="8135937" cy="54657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1 Título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marL="342900" indent="-342900"/>
            <a:r>
              <a:rPr lang="es-ES" sz="32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Instalación de Tuberías</a:t>
            </a:r>
            <a:r>
              <a:rPr lang="es-AR" sz="32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es-AR" sz="32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endParaRPr lang="es-AR" sz="32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3174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25" y="1581150"/>
            <a:ext cx="5214938" cy="486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1 Título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s-ES" sz="4000" b="1"/>
              <a:t>Materiales que intervienen en la Construcción de una Alcantarilla</a:t>
            </a:r>
            <a:r>
              <a:rPr lang="es-ES" sz="4000"/>
              <a:t> </a:t>
            </a:r>
            <a:endParaRPr lang="es-EC" sz="4000"/>
          </a:p>
        </p:txBody>
      </p:sp>
      <p:sp>
        <p:nvSpPr>
          <p:cNvPr id="6147" name="2 Marcador de contenido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s-ES"/>
              <a:t>En esta división de las especificaciones técnicas es donde se describe los diversos materiales de construcción que se utilizarán en el trabajo y sus propiedades </a:t>
            </a:r>
          </a:p>
        </p:txBody>
      </p:sp>
      <p:pic>
        <p:nvPicPr>
          <p:cNvPr id="6149" name="Picture 5" descr="untitle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87675" y="3644900"/>
            <a:ext cx="3529013" cy="264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1 Título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3277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1412875"/>
            <a:ext cx="8001000" cy="521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1 Título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33795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1835150" y="1563688"/>
            <a:ext cx="5041900" cy="4210050"/>
          </a:xfrm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1 Título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marL="342900" indent="-342900"/>
            <a:r>
              <a:rPr lang="es-ES" sz="36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Controles de Instalación</a:t>
            </a:r>
            <a:r>
              <a:rPr lang="es-AR" sz="36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es-AR" sz="36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endParaRPr lang="es-AR" sz="36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34819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642938" y="928688"/>
            <a:ext cx="7715250" cy="5602287"/>
          </a:xfrm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R"/>
              <a:t>Control de cotas de Lomo de tubo</a:t>
            </a:r>
            <a:endParaRPr lang="es-ES"/>
          </a:p>
        </p:txBody>
      </p:sp>
      <p:pic>
        <p:nvPicPr>
          <p:cNvPr id="105476" name="Picture 3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331913" y="1512888"/>
            <a:ext cx="6985000" cy="5065712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1 Título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36867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1785938" y="1466850"/>
            <a:ext cx="5786437" cy="5024438"/>
          </a:xfrm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1 Título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37891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928688" y="1490663"/>
            <a:ext cx="7143750" cy="5008562"/>
          </a:xfrm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1 Título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38915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2000250" y="1714500"/>
            <a:ext cx="5643563" cy="4714875"/>
          </a:xfrm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1 Título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39939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571500" y="2344738"/>
            <a:ext cx="7766050" cy="3702050"/>
          </a:xfrm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1 Título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0963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779463" y="1857375"/>
            <a:ext cx="7564437" cy="4357688"/>
          </a:xfrm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1 Título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marL="342900" indent="-342900"/>
            <a:r>
              <a:rPr lang="es-ES" sz="40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Relleno</a:t>
            </a:r>
            <a:r>
              <a:rPr lang="es-AR" sz="4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es-AR" sz="4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endParaRPr lang="es-AR" sz="40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41987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1031875" y="973138"/>
            <a:ext cx="7434263" cy="5099050"/>
          </a:xfrm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1 Título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marL="838200" indent="-838200"/>
            <a:r>
              <a:rPr lang="es-ES" b="1"/>
              <a:t>Obras complementarias a usar</a:t>
            </a:r>
            <a:endParaRPr lang="es-EC" b="1"/>
          </a:p>
        </p:txBody>
      </p:sp>
      <p:sp>
        <p:nvSpPr>
          <p:cNvPr id="7171" name="2 Marcador de contenido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s-ES"/>
              <a:t>Son obras cuya finalidad es mejorar el funcionamiento del drenaje, evitando problemas provocados por el flujo del agua tanto superficial como subterránea. </a:t>
            </a:r>
            <a:endParaRPr lang="es-EC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1 Título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3011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1000125" y="1568450"/>
            <a:ext cx="7500938" cy="5048250"/>
          </a:xfrm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1 Título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4035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1889125" y="1714500"/>
            <a:ext cx="6111875" cy="4494213"/>
          </a:xfrm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1 Título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marL="342900" indent="-342900"/>
            <a:r>
              <a:rPr lang="es-ES" sz="28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Controles de Niveles de relleno</a:t>
            </a:r>
            <a:r>
              <a:rPr lang="es-AR" sz="16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es-AR" sz="16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endParaRPr lang="es-AR" sz="18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45059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941388" y="1336675"/>
            <a:ext cx="7702550" cy="5054600"/>
          </a:xfrm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857250" y="381000"/>
            <a:ext cx="7829550" cy="57150"/>
          </a:xfrm>
        </p:spPr>
        <p:txBody>
          <a:bodyPr>
            <a:normAutofit/>
          </a:bodyPr>
          <a:lstStyle/>
          <a:p>
            <a:endParaRPr lang="es-ES" sz="4000"/>
          </a:p>
        </p:txBody>
      </p:sp>
      <p:pic>
        <p:nvPicPr>
          <p:cNvPr id="46083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928688" y="546100"/>
            <a:ext cx="7072312" cy="6037263"/>
          </a:xfrm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1 Título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710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1196975"/>
            <a:ext cx="7775575" cy="55229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1 Título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marL="342900" indent="-342900"/>
            <a:r>
              <a:rPr lang="es-ES" sz="32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Controles de Niveles de compactación</a:t>
            </a:r>
            <a:r>
              <a:rPr lang="es-AR" sz="16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es-AR" sz="16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endParaRPr lang="es-AR" sz="18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48131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1071563" y="1500188"/>
            <a:ext cx="7500937" cy="5080000"/>
          </a:xfrm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1 Título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marL="342900" indent="-342900"/>
            <a:r>
              <a:rPr lang="es-ES" sz="36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Obras de Arte</a:t>
            </a:r>
            <a:r>
              <a:rPr lang="es-AR" sz="36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es-AR" sz="36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endParaRPr lang="es-AR" sz="36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49155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1027113" y="1214438"/>
            <a:ext cx="7116762" cy="5051425"/>
          </a:xfrm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/>
        <p:txBody>
          <a:bodyPr>
            <a:normAutofit/>
          </a:bodyPr>
          <a:lstStyle/>
          <a:p>
            <a:r>
              <a:rPr lang="es-ES" sz="4000" b="1"/>
              <a:t>MANTENIMIENTO DE ALCANTARILLAS</a:t>
            </a:r>
            <a:r>
              <a:rPr lang="es-AR" sz="4000"/>
              <a:t/>
            </a:r>
            <a:br>
              <a:rPr lang="es-AR" sz="4000"/>
            </a:br>
            <a:endParaRPr lang="es-AR" sz="4000"/>
          </a:p>
        </p:txBody>
      </p:sp>
      <p:sp>
        <p:nvSpPr>
          <p:cNvPr id="50179" name="2 Marcador de contenido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s-ES"/>
              <a:t>El éxito de una carretera no solo radica en el diseño y su buena ejecución, sino también el mantenimiento que se le de a la misma.</a:t>
            </a:r>
          </a:p>
          <a:p>
            <a:r>
              <a:rPr lang="es-CR"/>
              <a:t>Planificación de un programa de mantenimiento .</a:t>
            </a:r>
          </a:p>
          <a:p>
            <a:r>
              <a:rPr lang="es-CR"/>
              <a:t>Escoger los tiempos adecuados en el cual se deben realizar los inventarios.</a:t>
            </a:r>
            <a:endParaRPr lang="es-ES"/>
          </a:p>
          <a:p>
            <a:endParaRPr lang="es-ES"/>
          </a:p>
          <a:p>
            <a:endParaRPr lang="es-AR"/>
          </a:p>
          <a:p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CR"/>
              <a:t>Verificar el estado y la funcionabilidad de las alcantarillas y obras complementarias.</a:t>
            </a:r>
          </a:p>
          <a:p>
            <a:r>
              <a:rPr lang="es-CR"/>
              <a:t>Escoger el equipo adecuado para el respectivo mantenimiento.</a:t>
            </a:r>
          </a:p>
          <a:p>
            <a:r>
              <a:rPr lang="es-CR"/>
              <a:t>Limpieza de las alcantarillas y de los encauces a la entrada y salida.</a:t>
            </a:r>
          </a:p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1 Título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marL="342900" indent="-342900"/>
            <a:r>
              <a:rPr lang="es-ES" sz="24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Problemas que se presentan en las alcantarillas</a:t>
            </a:r>
            <a:r>
              <a:rPr lang="es-AR" sz="24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es-AR" sz="24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endParaRPr lang="es-AR" sz="24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51203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1285875" y="1571625"/>
            <a:ext cx="6896100" cy="4325938"/>
          </a:xfrm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838200" indent="-838200"/>
            <a:r>
              <a:rPr lang="es-ES" b="1"/>
              <a:t>Muro de Alas	</a:t>
            </a:r>
          </a:p>
        </p:txBody>
      </p:sp>
      <p:pic>
        <p:nvPicPr>
          <p:cNvPr id="71684" name="Imagen 43" descr="http://www.agroads.com.ar/clasificados/Insumos/Corralon/20081014_ALCANTARILLAS25.jpg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195513" y="2463800"/>
            <a:ext cx="4967287" cy="334645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1 Título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marL="342900" indent="-342900"/>
            <a:r>
              <a:rPr lang="es-ES" sz="32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Procesos de mantenimiento</a:t>
            </a:r>
            <a:r>
              <a:rPr lang="es-AR" sz="32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es-AR" sz="32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endParaRPr lang="es-AR" sz="32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52227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1003300" y="1143000"/>
            <a:ext cx="7283450" cy="5224463"/>
          </a:xfrm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457200" y="381000"/>
            <a:ext cx="8229600" cy="57150"/>
          </a:xfrm>
        </p:spPr>
        <p:txBody>
          <a:bodyPr>
            <a:normAutofit/>
          </a:bodyPr>
          <a:lstStyle/>
          <a:p>
            <a:endParaRPr lang="es-ES" sz="4000"/>
          </a:p>
        </p:txBody>
      </p:sp>
      <p:pic>
        <p:nvPicPr>
          <p:cNvPr id="53251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1500188" y="931863"/>
            <a:ext cx="6072187" cy="5764212"/>
          </a:xfrm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1 Título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s-ES" sz="3600" b="1"/>
              <a:t>CONCLUSIONES Y RECOMENDACIONES</a:t>
            </a:r>
            <a:r>
              <a:rPr lang="es-AR" sz="3600"/>
              <a:t/>
            </a:r>
            <a:br>
              <a:rPr lang="es-AR" sz="3600"/>
            </a:br>
            <a:endParaRPr lang="es-AR" sz="3600"/>
          </a:p>
        </p:txBody>
      </p:sp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/>
        <p:txBody>
          <a:bodyPr>
            <a:normAutofit/>
          </a:bodyPr>
          <a:lstStyle/>
          <a:p>
            <a:pPr marL="342900" lvl="1" indent="-342900">
              <a:lnSpc>
                <a:spcPct val="90000"/>
              </a:lnSpc>
              <a:buFont typeface="Wingdings" pitchFamily="2" charset="2"/>
              <a:buNone/>
            </a:pPr>
            <a:r>
              <a:rPr lang="es-ES" sz="3600" b="1"/>
              <a:t>Conclusiones:</a:t>
            </a:r>
          </a:p>
          <a:p>
            <a:pPr marL="342900" lvl="1" indent="-342900">
              <a:lnSpc>
                <a:spcPct val="90000"/>
              </a:lnSpc>
              <a:buFont typeface="Wingdings" pitchFamily="2" charset="2"/>
              <a:buNone/>
            </a:pPr>
            <a:endParaRPr lang="es-AR" sz="2400"/>
          </a:p>
          <a:p>
            <a:pPr algn="just">
              <a:lnSpc>
                <a:spcPct val="90000"/>
              </a:lnSpc>
            </a:pPr>
            <a:r>
              <a:rPr lang="es-ES"/>
              <a:t>Hemos corroborado los conocimientos adquiridos durante el Seminario y la carrera Ingeniería Civil.</a:t>
            </a:r>
            <a:endParaRPr lang="es-AR"/>
          </a:p>
          <a:p>
            <a:pPr algn="just">
              <a:lnSpc>
                <a:spcPct val="90000"/>
              </a:lnSpc>
            </a:pPr>
            <a:r>
              <a:rPr lang="es-ES"/>
              <a:t>En el desarrollo de esta tesina aprendimos a seleccionar de forma adecuada los equipos, tanto livianos como pesados, para la instalación de tuberías.</a:t>
            </a:r>
            <a:endParaRPr lang="es-AR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1 Título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l"/>
            <a:r>
              <a:rPr lang="es-AR"/>
              <a:t>Conclusiones</a:t>
            </a:r>
          </a:p>
        </p:txBody>
      </p:sp>
      <p:sp>
        <p:nvSpPr>
          <p:cNvPr id="55299" name="2 Marcador de contenido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algn="just"/>
            <a:r>
              <a:rPr lang="es-ES"/>
              <a:t>Es importante al embonar las tuberías se coloque de manera la junta, si no se hace esto se causa efectos negativos en el funcionamiento de la alcantarilla.</a:t>
            </a:r>
            <a:endParaRPr lang="es-AR"/>
          </a:p>
          <a:p>
            <a:pPr algn="just"/>
            <a:r>
              <a:rPr lang="es-ES"/>
              <a:t>Que la superficie en donde va a ir la tubería debe guardar la pendiente de diseño para así tener un funcionamiento adecuado de la alcantarilla.</a:t>
            </a:r>
            <a:endParaRPr lang="es-AR"/>
          </a:p>
          <a:p>
            <a:pPr>
              <a:buFont typeface="Wingdings" pitchFamily="2" charset="2"/>
              <a:buNone/>
            </a:pPr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1 Título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l"/>
            <a:r>
              <a:rPr lang="es-AR"/>
              <a:t>Conclusiones</a:t>
            </a:r>
          </a:p>
        </p:txBody>
      </p:sp>
      <p:sp>
        <p:nvSpPr>
          <p:cNvPr id="56323" name="2 Marcador de contenido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algn="just"/>
            <a:r>
              <a:rPr lang="es-ES"/>
              <a:t>Es fundamental realizar las nivelaciones del terreno antes de que la maquinaría ingrese, de no ser así habrá dificultades en el cálculo de volúmenes.</a:t>
            </a:r>
          </a:p>
          <a:p>
            <a:pPr algn="just"/>
            <a:r>
              <a:rPr lang="es-ES"/>
              <a:t>Que el mantenimiento de las obras en general garantiza su funcionabilidad.</a:t>
            </a:r>
          </a:p>
          <a:p>
            <a:pPr algn="just"/>
            <a:endParaRPr lang="es-AR"/>
          </a:p>
          <a:p>
            <a:pPr>
              <a:buFont typeface="Wingdings" pitchFamily="2" charset="2"/>
              <a:buNone/>
            </a:pPr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CR"/>
              <a:t>Conclusiones</a:t>
            </a:r>
            <a:endParaRPr lang="es-ES"/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CR"/>
              <a:t>Hemos realizado las libretas de replanteo, cotas de fondo de excavación, cotas lomo de tubo, cotas invert.</a:t>
            </a:r>
          </a:p>
          <a:p>
            <a:pPr algn="just"/>
            <a:r>
              <a:rPr lang="es-CR"/>
              <a:t>Hemos elaborado un plan de trabajo que involucre todos los equipos en el proceso de instalación. </a:t>
            </a:r>
            <a:endParaRPr lang="es-ES"/>
          </a:p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1 Título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marL="342900" indent="-342900" algn="l"/>
            <a:r>
              <a:rPr lang="es-ES" sz="32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Recomendaciones:</a:t>
            </a:r>
            <a:r>
              <a:rPr lang="es-AR" sz="32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es-AR" sz="32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endParaRPr lang="es-AR" sz="32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57347" name="2 Marcador de contenido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algn="just"/>
            <a:r>
              <a:rPr lang="es-ES"/>
              <a:t>Estudiar de manera detallada la documentación técnica del proyecto para así despejar cualquier duda acerca del mismo.</a:t>
            </a:r>
          </a:p>
          <a:p>
            <a:pPr algn="just">
              <a:buFont typeface="Wingdings" pitchFamily="2" charset="2"/>
              <a:buNone/>
            </a:pPr>
            <a:endParaRPr lang="es-AR"/>
          </a:p>
          <a:p>
            <a:pPr algn="just"/>
            <a:r>
              <a:rPr lang="es-ES"/>
              <a:t>Realizar un reconocimiento del lugar donde se va a desarrollar la instalación de obras de drenaje para constatar la realidad del proyecto.</a:t>
            </a:r>
            <a:endParaRPr lang="es-AR"/>
          </a:p>
          <a:p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1 Título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l"/>
            <a:r>
              <a:rPr lang="es-AR"/>
              <a:t>Recomendaciones</a:t>
            </a:r>
          </a:p>
        </p:txBody>
      </p:sp>
      <p:sp>
        <p:nvSpPr>
          <p:cNvPr id="58371" name="2 Marcador de contenido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algn="just"/>
            <a:r>
              <a:rPr lang="es-ES"/>
              <a:t>Escoger la maquinaria adecuada antes de realizar el trabajo para evitar gastos innecesarios.</a:t>
            </a:r>
          </a:p>
          <a:p>
            <a:pPr algn="just">
              <a:buFont typeface="Wingdings" pitchFamily="2" charset="2"/>
              <a:buNone/>
            </a:pPr>
            <a:endParaRPr lang="es-AR"/>
          </a:p>
          <a:p>
            <a:pPr algn="just"/>
            <a:r>
              <a:rPr lang="es-ES"/>
              <a:t>Verificar que se respeten las cotas y pendientes que están establecidas en las secciones transversales.</a:t>
            </a:r>
            <a:endParaRPr lang="es-AR"/>
          </a:p>
          <a:p>
            <a:pPr algn="just"/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1 Título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l"/>
            <a:r>
              <a:rPr lang="es-AR"/>
              <a:t>Recomendaciones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90000"/>
              </a:lnSpc>
            </a:pPr>
            <a:r>
              <a:rPr lang="es-ES"/>
              <a:t>Se aconseja realizar la instalación de tuberías una vez que el terraplén esta hecho.</a:t>
            </a:r>
          </a:p>
          <a:p>
            <a:pPr algn="just">
              <a:lnSpc>
                <a:spcPct val="90000"/>
              </a:lnSpc>
            </a:pPr>
            <a:endParaRPr lang="es-AR"/>
          </a:p>
          <a:p>
            <a:pPr algn="just">
              <a:lnSpc>
                <a:spcPct val="90000"/>
              </a:lnSpc>
            </a:pPr>
            <a:r>
              <a:rPr lang="es-ES"/>
              <a:t>Revisar los diseños y comprobar los resultados con los datos de la documentación técnica.</a:t>
            </a:r>
          </a:p>
          <a:p>
            <a:pPr algn="just">
              <a:lnSpc>
                <a:spcPct val="90000"/>
              </a:lnSpc>
            </a:pPr>
            <a:endParaRPr lang="es-AR"/>
          </a:p>
          <a:p>
            <a:pPr algn="just">
              <a:lnSpc>
                <a:spcPct val="90000"/>
              </a:lnSpc>
            </a:pPr>
            <a:r>
              <a:rPr lang="es-ES"/>
              <a:t>Sugerir un plan de mantenimiento para las alcantarillas para garantizar su funcionabilidad.</a:t>
            </a:r>
            <a:endParaRPr lang="es-AR"/>
          </a:p>
          <a:p>
            <a:pPr>
              <a:lnSpc>
                <a:spcPct val="90000"/>
              </a:lnSpc>
            </a:pPr>
            <a:endParaRPr lang="es-A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R"/>
              <a:t>AGRADECIMIENTO</a:t>
            </a:r>
            <a:endParaRPr lang="es-ES"/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CR"/>
              <a:t>Agradecemos primero  a DIOS, a nuestros Padres, al Ing. Ignacio Gómez de la Torre y de manera especial al Ingeniero Eduardo Santos Baquerizo.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72708" name="Picture 4" descr="tesina 002"/>
          <p:cNvPicPr>
            <a:picLocks noChangeArrowheads="1"/>
          </p:cNvPicPr>
          <p:nvPr>
            <p:ph type="body" idx="1"/>
          </p:nvPr>
        </p:nvPicPr>
        <p:blipFill>
          <a:blip r:embed="rId2"/>
          <a:srcRect l="5078" t="20712"/>
          <a:stretch>
            <a:fillRect/>
          </a:stretch>
        </p:blipFill>
        <p:spPr>
          <a:xfrm>
            <a:off x="2195513" y="260350"/>
            <a:ext cx="5184775" cy="61214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9572" name="WordArt 4"/>
          <p:cNvSpPr>
            <a:spLocks noChangeArrowheads="1" noChangeShapeType="1" noTextEdit="1"/>
          </p:cNvSpPr>
          <p:nvPr/>
        </p:nvSpPr>
        <p:spPr bwMode="auto">
          <a:xfrm>
            <a:off x="2771775" y="2276475"/>
            <a:ext cx="3313113" cy="2665413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es-E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Impact"/>
              </a:rPr>
              <a:t>GRACIAS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838200" indent="-838200"/>
            <a:r>
              <a:rPr lang="es-ES" b="1"/>
              <a:t>Losa de Hormigón Simple	</a:t>
            </a:r>
          </a:p>
        </p:txBody>
      </p:sp>
      <p:pic>
        <p:nvPicPr>
          <p:cNvPr id="73732" name="Imagen 19" descr="http://www.geocities.com/awesome_quad/cap4/Image327.jpg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124075" y="2139950"/>
            <a:ext cx="5184775" cy="353377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xtura">
  <a:themeElements>
    <a:clrScheme name="Textura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Textura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ura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ura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Textured</Template>
  <TotalTime>474</TotalTime>
  <Words>1388</Words>
  <Application>Microsoft Office PowerPoint</Application>
  <PresentationFormat>Presentación en pantalla (4:3)</PresentationFormat>
  <Paragraphs>400</Paragraphs>
  <Slides>80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80</vt:i4>
      </vt:variant>
    </vt:vector>
  </HeadingPairs>
  <TitlesOfParts>
    <vt:vector size="89" baseType="lpstr">
      <vt:lpstr>Calibri</vt:lpstr>
      <vt:lpstr>Arial</vt:lpstr>
      <vt:lpstr>Tahoma</vt:lpstr>
      <vt:lpstr>Wingdings</vt:lpstr>
      <vt:lpstr>Verdana</vt:lpstr>
      <vt:lpstr>Times New Roman</vt:lpstr>
      <vt:lpstr>Textura</vt:lpstr>
      <vt:lpstr>Microsoft Editor de ecuaciones 3.0</vt:lpstr>
      <vt:lpstr>AutoCAD Drawing</vt:lpstr>
      <vt:lpstr>REPLANTEO E INSTALACION DE ALCANTARILLAS EN UNA CARRETERA</vt:lpstr>
      <vt:lpstr>INDICE GENERAL</vt:lpstr>
      <vt:lpstr>RECOPILACION DE DATOS TECNICOS PARA EL REPLANTEO E INSTALACION DE ALCANTARILLAS</vt:lpstr>
      <vt:lpstr>Especificaciones Técnicas </vt:lpstr>
      <vt:lpstr>Materiales que intervienen en la Construcción de una Alcantarilla </vt:lpstr>
      <vt:lpstr>Obras complementarias a usar</vt:lpstr>
      <vt:lpstr>Muro de Alas </vt:lpstr>
      <vt:lpstr>Diapositiva 8</vt:lpstr>
      <vt:lpstr>Losa de Hormigón Simple </vt:lpstr>
      <vt:lpstr>Muro de Gaviones </vt:lpstr>
      <vt:lpstr>Dentellón </vt:lpstr>
      <vt:lpstr>Muro de Escollera </vt:lpstr>
      <vt:lpstr>Disipador de Energía </vt:lpstr>
      <vt:lpstr>Presupuesto</vt:lpstr>
      <vt:lpstr>Selección de maquinarias para Instalación y Construcción </vt:lpstr>
      <vt:lpstr>EXCAVADORA</vt:lpstr>
      <vt:lpstr>GRUA TELESCOPICA</vt:lpstr>
      <vt:lpstr>EQUIPO PESADO DE COMPACTACION</vt:lpstr>
      <vt:lpstr>EQUIPO LIVIANO DE COMPACTACION</vt:lpstr>
      <vt:lpstr>EQUIPO LIVIANO DE COMPACTACION</vt:lpstr>
      <vt:lpstr>Memoria de Cálculo</vt:lpstr>
      <vt:lpstr>Tabla usada en el cálculo de Caudales para la Carretera </vt:lpstr>
      <vt:lpstr>Tabla usada en el cálculo de Diámetros de Tubería para la Carretera</vt:lpstr>
      <vt:lpstr>Cálculo de diámetro de la alcantarilla  para abscisa 0+255.94</vt:lpstr>
      <vt:lpstr>Comparación de Resultados</vt:lpstr>
      <vt:lpstr>REPLANTEO DE ALCANTARILLAS </vt:lpstr>
      <vt:lpstr>Ubicación de Abscisa </vt:lpstr>
      <vt:lpstr>Ubicación de Abscisa</vt:lpstr>
      <vt:lpstr>Ubicación del Angulo de Eje de Alcantarilla </vt:lpstr>
      <vt:lpstr>Referenciación del ángulo </vt:lpstr>
      <vt:lpstr>Pendiente de la Alcantarilla</vt:lpstr>
      <vt:lpstr>Pendiente de la Alcantarilla</vt:lpstr>
      <vt:lpstr>Cálculo del Número de Tubos </vt:lpstr>
      <vt:lpstr>Cálculo de Cota de fondo de excavación </vt:lpstr>
      <vt:lpstr>Diapositiva 35</vt:lpstr>
      <vt:lpstr>Libreta de Replanteo de Alcantarilla </vt:lpstr>
      <vt:lpstr>Cálculo de Cota invert de Entrada y Salida </vt:lpstr>
      <vt:lpstr>Cálculo de Cota de Lomo de Tubo de Entrada y Salida </vt:lpstr>
      <vt:lpstr>Procedimiento en el campo para instalación </vt:lpstr>
      <vt:lpstr>Procedimiento en el campo para instalación</vt:lpstr>
      <vt:lpstr>Procedimiento en el campo para instalación</vt:lpstr>
      <vt:lpstr>Procedimiento en el campo para instalación</vt:lpstr>
      <vt:lpstr>INSTALACIÓN DE ALCANTARILLAS </vt:lpstr>
      <vt:lpstr>Diapositiva 44</vt:lpstr>
      <vt:lpstr>Excavación </vt:lpstr>
      <vt:lpstr>Diapositiva 46</vt:lpstr>
      <vt:lpstr>Control de Niveles de Excavación </vt:lpstr>
      <vt:lpstr>Diapositiva 48</vt:lpstr>
      <vt:lpstr>Instalación de Tuberías </vt:lpstr>
      <vt:lpstr>Diapositiva 50</vt:lpstr>
      <vt:lpstr>Diapositiva 51</vt:lpstr>
      <vt:lpstr>Controles de Instalación </vt:lpstr>
      <vt:lpstr>Control de cotas de Lomo de tubo</vt:lpstr>
      <vt:lpstr>Diapositiva 54</vt:lpstr>
      <vt:lpstr>Diapositiva 55</vt:lpstr>
      <vt:lpstr>Diapositiva 56</vt:lpstr>
      <vt:lpstr>Diapositiva 57</vt:lpstr>
      <vt:lpstr>Diapositiva 58</vt:lpstr>
      <vt:lpstr>Relleno </vt:lpstr>
      <vt:lpstr>Diapositiva 60</vt:lpstr>
      <vt:lpstr>Diapositiva 61</vt:lpstr>
      <vt:lpstr>Controles de Niveles de relleno </vt:lpstr>
      <vt:lpstr>Diapositiva 63</vt:lpstr>
      <vt:lpstr>Diapositiva 64</vt:lpstr>
      <vt:lpstr>Controles de Niveles de compactación </vt:lpstr>
      <vt:lpstr>Obras de Arte </vt:lpstr>
      <vt:lpstr>MANTENIMIENTO DE ALCANTARILLAS </vt:lpstr>
      <vt:lpstr>Diapositiva 68</vt:lpstr>
      <vt:lpstr>Problemas que se presentan en las alcantarillas </vt:lpstr>
      <vt:lpstr>Procesos de mantenimiento </vt:lpstr>
      <vt:lpstr>Diapositiva 71</vt:lpstr>
      <vt:lpstr>CONCLUSIONES Y RECOMENDACIONES </vt:lpstr>
      <vt:lpstr>Conclusiones</vt:lpstr>
      <vt:lpstr>Conclusiones</vt:lpstr>
      <vt:lpstr>Conclusiones</vt:lpstr>
      <vt:lpstr>Recomendaciones: </vt:lpstr>
      <vt:lpstr>Recomendaciones</vt:lpstr>
      <vt:lpstr>Recomendaciones</vt:lpstr>
      <vt:lpstr>AGRADECIMIENTO</vt:lpstr>
      <vt:lpstr>Diapositiva 80</vt:lpstr>
    </vt:vector>
  </TitlesOfParts>
  <Company>Windows XP Colossus Edition 2 Reloaded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REPLANTEO DE ALCANTARILLAS</dc:title>
  <dc:creator>Yomara</dc:creator>
  <cp:lastModifiedBy>Administrador</cp:lastModifiedBy>
  <cp:revision>29</cp:revision>
  <dcterms:created xsi:type="dcterms:W3CDTF">2009-03-11T03:15:27Z</dcterms:created>
  <dcterms:modified xsi:type="dcterms:W3CDTF">2009-12-23T15:20:06Z</dcterms:modified>
</cp:coreProperties>
</file>