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sldIdLst>
    <p:sldId id="294" r:id="rId2"/>
    <p:sldId id="325" r:id="rId3"/>
    <p:sldId id="326" r:id="rId4"/>
    <p:sldId id="327" r:id="rId5"/>
    <p:sldId id="324" r:id="rId6"/>
    <p:sldId id="295" r:id="rId7"/>
    <p:sldId id="328" r:id="rId8"/>
    <p:sldId id="329" r:id="rId9"/>
    <p:sldId id="310" r:id="rId10"/>
    <p:sldId id="330" r:id="rId11"/>
    <p:sldId id="296" r:id="rId12"/>
    <p:sldId id="331" r:id="rId13"/>
    <p:sldId id="322" r:id="rId14"/>
    <p:sldId id="298" r:id="rId15"/>
    <p:sldId id="332" r:id="rId16"/>
    <p:sldId id="297" r:id="rId17"/>
    <p:sldId id="333" r:id="rId18"/>
    <p:sldId id="299" r:id="rId19"/>
    <p:sldId id="335" r:id="rId20"/>
    <p:sldId id="334" r:id="rId21"/>
    <p:sldId id="301" r:id="rId22"/>
    <p:sldId id="336" r:id="rId23"/>
    <p:sldId id="300" r:id="rId24"/>
    <p:sldId id="337" r:id="rId25"/>
    <p:sldId id="339" r:id="rId26"/>
    <p:sldId id="302" r:id="rId27"/>
    <p:sldId id="338" r:id="rId28"/>
    <p:sldId id="305" r:id="rId29"/>
    <p:sldId id="321" r:id="rId30"/>
    <p:sldId id="323" r:id="rId31"/>
    <p:sldId id="303" r:id="rId32"/>
    <p:sldId id="340" r:id="rId33"/>
    <p:sldId id="306" r:id="rId34"/>
    <p:sldId id="341" r:id="rId35"/>
    <p:sldId id="342" r:id="rId36"/>
    <p:sldId id="309" r:id="rId37"/>
    <p:sldId id="307" r:id="rId3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33"/>
    <a:srgbClr val="FF6600"/>
    <a:srgbClr val="663300"/>
    <a:srgbClr val="996600"/>
    <a:srgbClr val="000099"/>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6540" autoAdjust="0"/>
  </p:normalViewPr>
  <p:slideViewPr>
    <p:cSldViewPr>
      <p:cViewPr>
        <p:scale>
          <a:sx n="66" d="100"/>
          <a:sy n="66" d="100"/>
        </p:scale>
        <p:origin x="-148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5474" name="Rectangle 2"/>
          <p:cNvSpPr>
            <a:spLocks noGrp="1" noChangeArrowheads="1"/>
          </p:cNvSpPr>
          <p:nvPr>
            <p:ph type="ctrTitle"/>
          </p:nvPr>
        </p:nvSpPr>
        <p:spPr>
          <a:xfrm>
            <a:off x="2133600" y="1371600"/>
            <a:ext cx="6477000" cy="1752600"/>
          </a:xfrm>
        </p:spPr>
        <p:txBody>
          <a:bodyPr/>
          <a:lstStyle>
            <a:lvl1pPr>
              <a:defRPr sz="5400"/>
            </a:lvl1pPr>
          </a:lstStyle>
          <a:p>
            <a:r>
              <a:rPr lang="es-ES"/>
              <a:t>Click to edit Master title style</a:t>
            </a:r>
          </a:p>
        </p:txBody>
      </p:sp>
      <p:sp>
        <p:nvSpPr>
          <p:cNvPr id="105475" name="Rectangle 3"/>
          <p:cNvSpPr>
            <a:spLocks noGrp="1" noChangeArrowheads="1"/>
          </p:cNvSpPr>
          <p:nvPr>
            <p:ph type="subTitle" idx="1"/>
          </p:nvPr>
        </p:nvSpPr>
        <p:spPr>
          <a:xfrm>
            <a:off x="2133600" y="3733800"/>
            <a:ext cx="6477000" cy="1981200"/>
          </a:xfrm>
        </p:spPr>
        <p:txBody>
          <a:bodyPr/>
          <a:lstStyle>
            <a:lvl1pPr marL="0" indent="0">
              <a:buFont typeface="Wingdings" pitchFamily="2" charset="2"/>
              <a:buNone/>
              <a:defRPr/>
            </a:lvl1pPr>
          </a:lstStyle>
          <a:p>
            <a:r>
              <a:rPr lang="es-ES"/>
              <a:t>Click to edit Master subtitle style</a:t>
            </a:r>
          </a:p>
        </p:txBody>
      </p:sp>
      <p:sp>
        <p:nvSpPr>
          <p:cNvPr id="105476" name="Rectangle 4"/>
          <p:cNvSpPr>
            <a:spLocks noGrp="1" noChangeArrowheads="1"/>
          </p:cNvSpPr>
          <p:nvPr>
            <p:ph type="dt" sz="half" idx="2"/>
          </p:nvPr>
        </p:nvSpPr>
        <p:spPr>
          <a:xfrm>
            <a:off x="7086600" y="6248400"/>
            <a:ext cx="1524000" cy="457200"/>
          </a:xfrm>
        </p:spPr>
        <p:txBody>
          <a:bodyPr/>
          <a:lstStyle>
            <a:lvl1pPr>
              <a:defRPr/>
            </a:lvl1pPr>
          </a:lstStyle>
          <a:p>
            <a:endParaRPr lang="es-ES"/>
          </a:p>
        </p:txBody>
      </p:sp>
      <p:sp>
        <p:nvSpPr>
          <p:cNvPr id="105477" name="Rectangle 5"/>
          <p:cNvSpPr>
            <a:spLocks noGrp="1" noChangeArrowheads="1"/>
          </p:cNvSpPr>
          <p:nvPr>
            <p:ph type="ftr" sz="quarter" idx="3"/>
          </p:nvPr>
        </p:nvSpPr>
        <p:spPr>
          <a:xfrm>
            <a:off x="3810000" y="6248400"/>
            <a:ext cx="2895600" cy="457200"/>
          </a:xfrm>
        </p:spPr>
        <p:txBody>
          <a:bodyPr/>
          <a:lstStyle>
            <a:lvl1pPr>
              <a:defRPr/>
            </a:lvl1pPr>
          </a:lstStyle>
          <a:p>
            <a:endParaRPr lang="es-ES"/>
          </a:p>
        </p:txBody>
      </p:sp>
      <p:sp>
        <p:nvSpPr>
          <p:cNvPr id="105478" name="Rectangle 6"/>
          <p:cNvSpPr>
            <a:spLocks noGrp="1" noChangeArrowheads="1"/>
          </p:cNvSpPr>
          <p:nvPr>
            <p:ph type="sldNum" sz="quarter" idx="4"/>
          </p:nvPr>
        </p:nvSpPr>
        <p:spPr>
          <a:xfrm>
            <a:off x="2209800" y="6248400"/>
            <a:ext cx="1219200" cy="457200"/>
          </a:xfrm>
        </p:spPr>
        <p:txBody>
          <a:bodyPr/>
          <a:lstStyle>
            <a:lvl1pPr>
              <a:defRPr/>
            </a:lvl1pPr>
          </a:lstStyle>
          <a:p>
            <a:fld id="{C196A173-7B1B-4A39-A000-F46F2F78426F}" type="slidenum">
              <a:rPr lang="es-ES"/>
              <a:pPr/>
              <a:t>‹Nº›</a:t>
            </a:fld>
            <a:endParaRPr lang="es-ES"/>
          </a:p>
        </p:txBody>
      </p:sp>
      <p:sp>
        <p:nvSpPr>
          <p:cNvPr id="105479" name="Line 7"/>
          <p:cNvSpPr>
            <a:spLocks noChangeShapeType="1"/>
          </p:cNvSpPr>
          <p:nvPr/>
        </p:nvSpPr>
        <p:spPr bwMode="auto">
          <a:xfrm>
            <a:off x="1905000" y="1219200"/>
            <a:ext cx="0" cy="2057400"/>
          </a:xfrm>
          <a:prstGeom prst="line">
            <a:avLst/>
          </a:prstGeom>
          <a:noFill/>
          <a:ln w="34925">
            <a:solidFill>
              <a:schemeClr val="tx2"/>
            </a:solidFill>
            <a:round/>
            <a:headEnd/>
            <a:tailEnd/>
          </a:ln>
          <a:effectLst/>
        </p:spPr>
        <p:txBody>
          <a:bodyPr/>
          <a:lstStyle/>
          <a:p>
            <a:endParaRPr lang="es-ES"/>
          </a:p>
        </p:txBody>
      </p:sp>
      <p:sp>
        <p:nvSpPr>
          <p:cNvPr id="105480" name="Oval 8"/>
          <p:cNvSpPr>
            <a:spLocks noChangeArrowheads="1"/>
          </p:cNvSpPr>
          <p:nvPr/>
        </p:nvSpPr>
        <p:spPr bwMode="auto">
          <a:xfrm>
            <a:off x="163513" y="2103438"/>
            <a:ext cx="347662" cy="347662"/>
          </a:xfrm>
          <a:prstGeom prst="ellipse">
            <a:avLst/>
          </a:prstGeom>
          <a:solidFill>
            <a:schemeClr val="tx1"/>
          </a:solidFill>
          <a:ln w="9525">
            <a:noFill/>
            <a:round/>
            <a:headEnd/>
            <a:tailEnd/>
          </a:ln>
          <a:effectLst/>
        </p:spPr>
        <p:txBody>
          <a:bodyPr wrap="none" anchor="ctr"/>
          <a:lstStyle/>
          <a:p>
            <a:pPr algn="ctr"/>
            <a:endParaRPr lang="es-ES" sz="2400">
              <a:latin typeface="Times New Roman" pitchFamily="18" charset="0"/>
            </a:endParaRPr>
          </a:p>
        </p:txBody>
      </p:sp>
      <p:sp>
        <p:nvSpPr>
          <p:cNvPr id="105481" name="Oval 9"/>
          <p:cNvSpPr>
            <a:spLocks noChangeArrowheads="1"/>
          </p:cNvSpPr>
          <p:nvPr/>
        </p:nvSpPr>
        <p:spPr bwMode="auto">
          <a:xfrm>
            <a:off x="739775" y="2105025"/>
            <a:ext cx="349250" cy="347663"/>
          </a:xfrm>
          <a:prstGeom prst="ellipse">
            <a:avLst/>
          </a:prstGeom>
          <a:solidFill>
            <a:schemeClr val="accent1"/>
          </a:solidFill>
          <a:ln w="9525">
            <a:noFill/>
            <a:round/>
            <a:headEnd/>
            <a:tailEnd/>
          </a:ln>
          <a:effectLst/>
        </p:spPr>
        <p:txBody>
          <a:bodyPr wrap="none" anchor="ctr"/>
          <a:lstStyle/>
          <a:p>
            <a:pPr algn="ctr"/>
            <a:endParaRPr lang="es-ES" sz="2400">
              <a:latin typeface="Times New Roman" pitchFamily="18" charset="0"/>
            </a:endParaRPr>
          </a:p>
        </p:txBody>
      </p:sp>
      <p:sp>
        <p:nvSpPr>
          <p:cNvPr id="105482" name="Oval 10"/>
          <p:cNvSpPr>
            <a:spLocks noChangeArrowheads="1"/>
          </p:cNvSpPr>
          <p:nvPr/>
        </p:nvSpPr>
        <p:spPr bwMode="auto">
          <a:xfrm>
            <a:off x="1317625" y="2105025"/>
            <a:ext cx="347663" cy="347663"/>
          </a:xfrm>
          <a:prstGeom prst="ellipse">
            <a:avLst/>
          </a:prstGeom>
          <a:solidFill>
            <a:schemeClr val="accent2"/>
          </a:solidFill>
          <a:ln w="9525">
            <a:noFill/>
            <a:round/>
            <a:headEnd/>
            <a:tailEnd/>
          </a:ln>
          <a:effectLst/>
        </p:spPr>
        <p:txBody>
          <a:bodyPr wrap="none" anchor="ctr"/>
          <a:lstStyle/>
          <a:p>
            <a:pPr algn="ctr"/>
            <a:endParaRPr lang="es-ES" sz="2400">
              <a:latin typeface="Times New Roman" pitchFamily="18"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AB5BCBF5-3D43-4CF2-9316-13553A9B061C}"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190500"/>
            <a:ext cx="1752600" cy="58293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524000" y="190500"/>
            <a:ext cx="5105400" cy="58293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293D626-B36C-4390-B7E0-07A46388675F}"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89AFD1D-74FA-4A32-888C-066B792BD029}"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EF8A8D51-42E0-49DE-B98B-AC9B9733B4AA}"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524000" y="19050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05400" y="19050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3BD70F60-57CB-49ED-AA5A-F7870DFEDBF7}"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A321D285-E596-48DC-9174-BD3F3089AC4A}"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7E63A5BF-F072-4479-977D-3E14FAAD445A}"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3483A685-802A-4A2C-9D33-75367E115847}"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511889EB-092A-4AC9-A27D-3373665B4511}"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56AFC4AE-98F3-4C5D-A847-1B3A0FCF7326}"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bwMode="auto">
          <a:xfrm>
            <a:off x="1524000" y="190500"/>
            <a:ext cx="7010400" cy="15271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Click to edit Master title style</a:t>
            </a:r>
          </a:p>
        </p:txBody>
      </p:sp>
      <p:sp>
        <p:nvSpPr>
          <p:cNvPr id="104451" name="Rectangle 3"/>
          <p:cNvSpPr>
            <a:spLocks noGrp="1" noChangeArrowheads="1"/>
          </p:cNvSpPr>
          <p:nvPr>
            <p:ph type="body" idx="1"/>
          </p:nvPr>
        </p:nvSpPr>
        <p:spPr bwMode="auto">
          <a:xfrm>
            <a:off x="1524000" y="1905000"/>
            <a:ext cx="7010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Click to edit Master text styles</a:t>
            </a:r>
          </a:p>
          <a:p>
            <a:pPr lvl="1"/>
            <a:r>
              <a:rPr lang="es-ES" smtClean="0"/>
              <a:t>Second level</a:t>
            </a:r>
          </a:p>
          <a:p>
            <a:pPr lvl="2"/>
            <a:r>
              <a:rPr lang="es-ES" smtClean="0"/>
              <a:t>Third level</a:t>
            </a:r>
          </a:p>
          <a:p>
            <a:pPr lvl="3"/>
            <a:r>
              <a:rPr lang="es-ES" smtClean="0"/>
              <a:t>Fourth level</a:t>
            </a:r>
          </a:p>
          <a:p>
            <a:pPr lvl="4"/>
            <a:r>
              <a:rPr lang="es-ES" smtClean="0"/>
              <a:t>Fifth level</a:t>
            </a:r>
          </a:p>
        </p:txBody>
      </p:sp>
      <p:sp>
        <p:nvSpPr>
          <p:cNvPr id="104452" name="Rectangle 4"/>
          <p:cNvSpPr>
            <a:spLocks noGrp="1" noChangeArrowheads="1"/>
          </p:cNvSpPr>
          <p:nvPr>
            <p:ph type="dt" sz="half" idx="2"/>
          </p:nvPr>
        </p:nvSpPr>
        <p:spPr bwMode="auto">
          <a:xfrm>
            <a:off x="66294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endParaRPr lang="es-ES"/>
          </a:p>
        </p:txBody>
      </p:sp>
      <p:sp>
        <p:nvSpPr>
          <p:cNvPr id="104453" name="Rectangle 5"/>
          <p:cNvSpPr>
            <a:spLocks noGrp="1" noChangeArrowheads="1"/>
          </p:cNvSpPr>
          <p:nvPr>
            <p:ph type="ftr" sz="quarter" idx="3"/>
          </p:nvPr>
        </p:nvSpPr>
        <p:spPr bwMode="auto">
          <a:xfrm>
            <a:off x="32766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es-ES"/>
          </a:p>
        </p:txBody>
      </p:sp>
      <p:sp>
        <p:nvSpPr>
          <p:cNvPr id="104454" name="Rectangle 6"/>
          <p:cNvSpPr>
            <a:spLocks noGrp="1" noChangeArrowheads="1"/>
          </p:cNvSpPr>
          <p:nvPr>
            <p:ph type="sldNum" sz="quarter" idx="4"/>
          </p:nvPr>
        </p:nvSpPr>
        <p:spPr bwMode="auto">
          <a:xfrm>
            <a:off x="1524000" y="6248400"/>
            <a:ext cx="1295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DEE05A1D-9A56-4748-8711-1354D56ED2BF}" type="slidenum">
              <a:rPr lang="es-ES"/>
              <a:pPr/>
              <a:t>‹Nº›</a:t>
            </a:fld>
            <a:endParaRPr lang="es-ES"/>
          </a:p>
        </p:txBody>
      </p:sp>
      <p:sp>
        <p:nvSpPr>
          <p:cNvPr id="104455" name="Line 7"/>
          <p:cNvSpPr>
            <a:spLocks noChangeShapeType="1"/>
          </p:cNvSpPr>
          <p:nvPr/>
        </p:nvSpPr>
        <p:spPr bwMode="auto">
          <a:xfrm flipV="1">
            <a:off x="1371600" y="304800"/>
            <a:ext cx="0" cy="1295400"/>
          </a:xfrm>
          <a:prstGeom prst="line">
            <a:avLst/>
          </a:prstGeom>
          <a:noFill/>
          <a:ln w="38100">
            <a:solidFill>
              <a:schemeClr val="tx2"/>
            </a:solidFill>
            <a:round/>
            <a:headEnd/>
            <a:tailEnd/>
          </a:ln>
          <a:effectLst/>
        </p:spPr>
        <p:txBody>
          <a:bodyPr/>
          <a:lstStyle/>
          <a:p>
            <a:endParaRPr lang="es-ES"/>
          </a:p>
        </p:txBody>
      </p:sp>
      <p:sp>
        <p:nvSpPr>
          <p:cNvPr id="104456" name="Oval 8"/>
          <p:cNvSpPr>
            <a:spLocks noChangeArrowheads="1"/>
          </p:cNvSpPr>
          <p:nvPr/>
        </p:nvSpPr>
        <p:spPr bwMode="auto">
          <a:xfrm>
            <a:off x="152400" y="838200"/>
            <a:ext cx="228600" cy="228600"/>
          </a:xfrm>
          <a:prstGeom prst="ellipse">
            <a:avLst/>
          </a:prstGeom>
          <a:solidFill>
            <a:schemeClr val="tx1"/>
          </a:solidFill>
          <a:ln w="9525">
            <a:noFill/>
            <a:round/>
            <a:headEnd/>
            <a:tailEnd/>
          </a:ln>
          <a:effectLst/>
        </p:spPr>
        <p:txBody>
          <a:bodyPr wrap="none" anchor="ctr"/>
          <a:lstStyle/>
          <a:p>
            <a:pPr algn="ctr"/>
            <a:endParaRPr lang="es-ES" sz="2400">
              <a:latin typeface="Times New Roman" pitchFamily="18" charset="0"/>
            </a:endParaRPr>
          </a:p>
        </p:txBody>
      </p:sp>
      <p:sp>
        <p:nvSpPr>
          <p:cNvPr id="104457" name="Oval 9"/>
          <p:cNvSpPr>
            <a:spLocks noChangeArrowheads="1"/>
          </p:cNvSpPr>
          <p:nvPr/>
        </p:nvSpPr>
        <p:spPr bwMode="auto">
          <a:xfrm>
            <a:off x="539750" y="838200"/>
            <a:ext cx="228600" cy="228600"/>
          </a:xfrm>
          <a:prstGeom prst="ellipse">
            <a:avLst/>
          </a:prstGeom>
          <a:solidFill>
            <a:schemeClr val="accent1"/>
          </a:solidFill>
          <a:ln w="9525">
            <a:noFill/>
            <a:round/>
            <a:headEnd/>
            <a:tailEnd/>
          </a:ln>
          <a:effectLst/>
        </p:spPr>
        <p:txBody>
          <a:bodyPr wrap="none" anchor="ctr"/>
          <a:lstStyle/>
          <a:p>
            <a:pPr algn="ctr"/>
            <a:endParaRPr lang="es-ES" sz="2400">
              <a:latin typeface="Times New Roman" pitchFamily="18" charset="0"/>
            </a:endParaRPr>
          </a:p>
        </p:txBody>
      </p:sp>
      <p:sp>
        <p:nvSpPr>
          <p:cNvPr id="104458" name="Oval 10"/>
          <p:cNvSpPr>
            <a:spLocks noChangeArrowheads="1"/>
          </p:cNvSpPr>
          <p:nvPr/>
        </p:nvSpPr>
        <p:spPr bwMode="auto">
          <a:xfrm>
            <a:off x="927100" y="838200"/>
            <a:ext cx="228600" cy="228600"/>
          </a:xfrm>
          <a:prstGeom prst="ellipse">
            <a:avLst/>
          </a:prstGeom>
          <a:solidFill>
            <a:schemeClr val="accent2"/>
          </a:solidFill>
          <a:ln w="9525">
            <a:noFill/>
            <a:round/>
            <a:headEnd/>
            <a:tailEnd/>
          </a:ln>
          <a:effectLst/>
        </p:spPr>
        <p:txBody>
          <a:bodyPr wrap="none" anchor="ctr"/>
          <a:lstStyle/>
          <a:p>
            <a:pPr algn="ctr"/>
            <a:endParaRPr lang="es-ES" sz="240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Arial" charset="0"/>
        </a:defRPr>
      </a:lvl2pPr>
      <a:lvl3pPr algn="l" rtl="0" fontAlgn="base">
        <a:spcBef>
          <a:spcPct val="0"/>
        </a:spcBef>
        <a:spcAft>
          <a:spcPct val="0"/>
        </a:spcAft>
        <a:defRPr sz="4200">
          <a:solidFill>
            <a:schemeClr val="tx2"/>
          </a:solidFill>
          <a:latin typeface="Arial" charset="0"/>
        </a:defRPr>
      </a:lvl3pPr>
      <a:lvl4pPr algn="l" rtl="0" fontAlgn="base">
        <a:spcBef>
          <a:spcPct val="0"/>
        </a:spcBef>
        <a:spcAft>
          <a:spcPct val="0"/>
        </a:spcAft>
        <a:defRPr sz="4200">
          <a:solidFill>
            <a:schemeClr val="tx2"/>
          </a:solidFill>
          <a:latin typeface="Arial" charset="0"/>
        </a:defRPr>
      </a:lvl4pPr>
      <a:lvl5pPr algn="l" rtl="0" fontAlgn="base">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p:titleStyle>
    <p:bodyStyle>
      <a:lvl1pPr marL="342900" indent="-342900" algn="l" rtl="0" fontAlgn="base">
        <a:spcBef>
          <a:spcPct val="20000"/>
        </a:spcBef>
        <a:spcAft>
          <a:spcPct val="0"/>
        </a:spcAft>
        <a:buClr>
          <a:schemeClr val="tx1"/>
        </a:buClr>
        <a:buSzPct val="70000"/>
        <a:buFont typeface="Wingdings" pitchFamily="2" charset="2"/>
        <a:buChar char="¢"/>
        <a:defRPr sz="3000">
          <a:solidFill>
            <a:schemeClr val="tx2"/>
          </a:solidFill>
          <a:latin typeface="+mn-lt"/>
          <a:ea typeface="+mn-ea"/>
          <a:cs typeface="+mn-cs"/>
        </a:defRPr>
      </a:lvl1pPr>
      <a:lvl2pPr marL="742950" indent="-285750" algn="l" rtl="0" fontAlgn="base">
        <a:spcBef>
          <a:spcPct val="20000"/>
        </a:spcBef>
        <a:spcAft>
          <a:spcPct val="0"/>
        </a:spcAft>
        <a:buClr>
          <a:schemeClr val="accent1"/>
        </a:buClr>
        <a:buSzPct val="75000"/>
        <a:buFont typeface="Wingdings" pitchFamily="2" charset="2"/>
        <a:buChar char="l"/>
        <a:defRPr sz="2800">
          <a:solidFill>
            <a:schemeClr val="tx2"/>
          </a:solidFill>
          <a:latin typeface="+mn-lt"/>
        </a:defRPr>
      </a:lvl2pPr>
      <a:lvl3pPr marL="1143000" indent="-228600" algn="l" rtl="0" fontAlgn="base">
        <a:spcBef>
          <a:spcPct val="20000"/>
        </a:spcBef>
        <a:spcAft>
          <a:spcPct val="0"/>
        </a:spcAft>
        <a:buClr>
          <a:schemeClr val="accent2"/>
        </a:buClr>
        <a:buChar char="•"/>
        <a:defRPr sz="2400">
          <a:solidFill>
            <a:schemeClr val="tx2"/>
          </a:solidFill>
          <a:latin typeface="+mn-lt"/>
        </a:defRPr>
      </a:lvl3pPr>
      <a:lvl4pPr marL="1600200" indent="-228600" algn="l" rtl="0" fontAlgn="base">
        <a:spcBef>
          <a:spcPct val="20000"/>
        </a:spcBef>
        <a:spcAft>
          <a:spcPct val="0"/>
        </a:spcAft>
        <a:buClr>
          <a:schemeClr val="tx1"/>
        </a:buClr>
        <a:buChar char="•"/>
        <a:defRPr sz="2000">
          <a:solidFill>
            <a:schemeClr val="tx2"/>
          </a:solidFill>
          <a:latin typeface="+mn-lt"/>
        </a:defRPr>
      </a:lvl4pPr>
      <a:lvl5pPr marL="2057400" indent="-228600" algn="l" rtl="0" fontAlgn="base">
        <a:spcBef>
          <a:spcPct val="20000"/>
        </a:spcBef>
        <a:spcAft>
          <a:spcPct val="0"/>
        </a:spcAft>
        <a:buChar char="•"/>
        <a:defRPr sz="2000">
          <a:solidFill>
            <a:schemeClr val="tx2"/>
          </a:solidFill>
          <a:latin typeface="+mn-lt"/>
        </a:defRPr>
      </a:lvl5pPr>
      <a:lvl6pPr marL="2514600" indent="-228600" algn="l" rtl="0" fontAlgn="base">
        <a:spcBef>
          <a:spcPct val="20000"/>
        </a:spcBef>
        <a:spcAft>
          <a:spcPct val="0"/>
        </a:spcAft>
        <a:buChar char="•"/>
        <a:defRPr sz="2000">
          <a:solidFill>
            <a:schemeClr val="tx2"/>
          </a:solidFill>
          <a:latin typeface="+mn-lt"/>
        </a:defRPr>
      </a:lvl6pPr>
      <a:lvl7pPr marL="2971800" indent="-228600" algn="l" rtl="0" fontAlgn="base">
        <a:spcBef>
          <a:spcPct val="20000"/>
        </a:spcBef>
        <a:spcAft>
          <a:spcPct val="0"/>
        </a:spcAft>
        <a:buChar char="•"/>
        <a:defRPr sz="2000">
          <a:solidFill>
            <a:schemeClr val="tx2"/>
          </a:solidFill>
          <a:latin typeface="+mn-lt"/>
        </a:defRPr>
      </a:lvl7pPr>
      <a:lvl8pPr marL="3429000" indent="-228600" algn="l" rtl="0" fontAlgn="base">
        <a:spcBef>
          <a:spcPct val="20000"/>
        </a:spcBef>
        <a:spcAft>
          <a:spcPct val="0"/>
        </a:spcAft>
        <a:buChar char="•"/>
        <a:defRPr sz="2000">
          <a:solidFill>
            <a:schemeClr val="tx2"/>
          </a:solidFill>
          <a:latin typeface="+mn-lt"/>
        </a:defRPr>
      </a:lvl8pPr>
      <a:lvl9pPr marL="3886200" indent="-228600" algn="l" rtl="0" fontAlgn="base">
        <a:spcBef>
          <a:spcPct val="20000"/>
        </a:spcBef>
        <a:spcAft>
          <a:spcPct val="0"/>
        </a:spcAft>
        <a:buChar char="•"/>
        <a:defRPr sz="2000">
          <a:solidFill>
            <a:schemeClr val="tx2"/>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2994" name="Rectangle 2"/>
          <p:cNvSpPr>
            <a:spLocks noGrp="1" noChangeArrowheads="1"/>
          </p:cNvSpPr>
          <p:nvPr>
            <p:ph type="ctrTitle"/>
          </p:nvPr>
        </p:nvSpPr>
        <p:spPr>
          <a:xfrm>
            <a:off x="468313" y="333375"/>
            <a:ext cx="8351837" cy="1079500"/>
          </a:xfrm>
          <a:solidFill>
            <a:srgbClr val="FFFF00">
              <a:alpha val="50999"/>
            </a:srgbClr>
          </a:solidFill>
        </p:spPr>
        <p:txBody>
          <a:bodyPr/>
          <a:lstStyle/>
          <a:p>
            <a:pPr algn="ctr"/>
            <a:r>
              <a:rPr lang="es-EC" sz="4000">
                <a:solidFill>
                  <a:schemeClr val="tx1"/>
                </a:solidFill>
              </a:rPr>
              <a:t>EVOLUCION DE LA TEORIA CELULAR</a:t>
            </a:r>
            <a:endParaRPr lang="es-ES" sz="4000">
              <a:solidFill>
                <a:schemeClr val="tx1"/>
              </a:solidFill>
            </a:endParaRPr>
          </a:p>
        </p:txBody>
      </p:sp>
      <p:sp>
        <p:nvSpPr>
          <p:cNvPr id="212999" name="Text Box 7"/>
          <p:cNvSpPr txBox="1">
            <a:spLocks noChangeArrowheads="1"/>
          </p:cNvSpPr>
          <p:nvPr/>
        </p:nvSpPr>
        <p:spPr bwMode="auto">
          <a:xfrm>
            <a:off x="755650" y="1484313"/>
            <a:ext cx="7200900" cy="6208712"/>
          </a:xfrm>
          <a:prstGeom prst="rect">
            <a:avLst/>
          </a:prstGeom>
          <a:noFill/>
          <a:ln w="9525">
            <a:noFill/>
            <a:miter lim="800000"/>
            <a:headEnd/>
            <a:tailEnd/>
          </a:ln>
          <a:effectLst/>
        </p:spPr>
        <p:txBody>
          <a:bodyPr>
            <a:spAutoFit/>
          </a:bodyPr>
          <a:lstStyle/>
          <a:p>
            <a:pPr>
              <a:buFontTx/>
              <a:buChar char="•"/>
            </a:pPr>
            <a:r>
              <a:rPr lang="en-US" sz="2400">
                <a:latin typeface="Times New Roman" pitchFamily="18" charset="0"/>
              </a:rPr>
              <a:t>Los organismos vivientes estan formados por unidades basicas llamadas celulas</a:t>
            </a:r>
          </a:p>
          <a:p>
            <a:endParaRPr lang="en-US" sz="2400">
              <a:latin typeface="Times New Roman" pitchFamily="18" charset="0"/>
            </a:endParaRPr>
          </a:p>
          <a:p>
            <a:pPr>
              <a:buFontTx/>
              <a:buChar char="•"/>
            </a:pPr>
            <a:r>
              <a:rPr lang="en-US" sz="2400">
                <a:latin typeface="Times New Roman" pitchFamily="18" charset="0"/>
              </a:rPr>
              <a:t>Las caracteristicas asociadas con la vida depende de las actividades que ocurren dentro de las celulas	.</a:t>
            </a:r>
          </a:p>
          <a:p>
            <a:pPr>
              <a:buFontTx/>
              <a:buChar char="•"/>
            </a:pPr>
            <a:endParaRPr lang="en-US" sz="2400">
              <a:latin typeface="Times New Roman" pitchFamily="18" charset="0"/>
            </a:endParaRPr>
          </a:p>
          <a:p>
            <a:pPr>
              <a:buFontTx/>
              <a:buChar char="•"/>
            </a:pPr>
            <a:r>
              <a:rPr lang="en-US" sz="2400">
                <a:latin typeface="Times New Roman" pitchFamily="18" charset="0"/>
              </a:rPr>
              <a:t>Los org. de una celula ; org. unicelulares</a:t>
            </a:r>
          </a:p>
          <a:p>
            <a:pPr>
              <a:buFontTx/>
              <a:buChar char="•"/>
            </a:pPr>
            <a:r>
              <a:rPr lang="en-US" sz="2400">
                <a:latin typeface="Times New Roman" pitchFamily="18" charset="0"/>
              </a:rPr>
              <a:t>Los org. de mas celulas. Org. multicelulares</a:t>
            </a:r>
          </a:p>
          <a:p>
            <a:pPr>
              <a:buFontTx/>
              <a:buChar char="•"/>
            </a:pPr>
            <a:endParaRPr lang="en-US" sz="2400">
              <a:latin typeface="Times New Roman" pitchFamily="18" charset="0"/>
            </a:endParaRPr>
          </a:p>
          <a:p>
            <a:pPr>
              <a:buFontTx/>
              <a:buChar char="•"/>
            </a:pPr>
            <a:r>
              <a:rPr lang="en-US" sz="2400">
                <a:latin typeface="Times New Roman" pitchFamily="18" charset="0"/>
              </a:rPr>
              <a:t>La mayoria de celulas son tan pequenas que el ojo humano no puede verlas a simple vista. *Microscopio*</a:t>
            </a:r>
          </a:p>
          <a:p>
            <a:pPr>
              <a:buFontTx/>
              <a:buChar char="•"/>
            </a:pPr>
            <a:endParaRPr lang="en-US" sz="2400">
              <a:latin typeface="Times New Roman" pitchFamily="18" charset="0"/>
            </a:endParaRPr>
          </a:p>
          <a:p>
            <a:pPr>
              <a:buFontTx/>
              <a:buChar char="•"/>
            </a:pPr>
            <a:r>
              <a:rPr lang="en-US" sz="2400">
                <a:latin typeface="Times New Roman" pitchFamily="18" charset="0"/>
              </a:rPr>
              <a:t>Galileo. 1600  Microscopio compuesto con dos lentes, montada en cada extremo con un tubo hueco.</a:t>
            </a:r>
          </a:p>
          <a:p>
            <a:pPr>
              <a:buFontTx/>
              <a:buChar char="•"/>
            </a:pPr>
            <a:endParaRPr lang="en-US" sz="2400">
              <a:latin typeface="Times New Roman" pitchFamily="18" charset="0"/>
            </a:endParaRPr>
          </a:p>
          <a:p>
            <a:pPr>
              <a:buFontTx/>
              <a:buChar char="•"/>
            </a:pPr>
            <a:endParaRPr lang="en-US" sz="2400">
              <a:latin typeface="Times New Roman" pitchFamily="18" charset="0"/>
            </a:endParaRPr>
          </a:p>
          <a:p>
            <a:pPr>
              <a:buFontTx/>
              <a:buChar char="•"/>
            </a:pPr>
            <a:endParaRPr lang="es-EC"/>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9858" name="Rectangle 2"/>
          <p:cNvSpPr>
            <a:spLocks noGrp="1" noChangeArrowheads="1"/>
          </p:cNvSpPr>
          <p:nvPr>
            <p:ph type="ctrTitle"/>
          </p:nvPr>
        </p:nvSpPr>
        <p:spPr>
          <a:xfrm>
            <a:off x="468313" y="333375"/>
            <a:ext cx="8351837" cy="647700"/>
          </a:xfrm>
          <a:solidFill>
            <a:srgbClr val="FFFF00">
              <a:alpha val="50999"/>
            </a:srgbClr>
          </a:solidFill>
        </p:spPr>
        <p:txBody>
          <a:bodyPr/>
          <a:lstStyle/>
          <a:p>
            <a:pPr algn="ctr"/>
            <a:r>
              <a:rPr lang="es-EC" sz="4000">
                <a:solidFill>
                  <a:schemeClr val="tx1"/>
                </a:solidFill>
              </a:rPr>
              <a:t>TIPOS DE CELULAS</a:t>
            </a:r>
            <a:endParaRPr lang="es-ES" sz="4000">
              <a:solidFill>
                <a:schemeClr val="tx1"/>
              </a:solidFill>
            </a:endParaRPr>
          </a:p>
        </p:txBody>
      </p:sp>
      <p:sp>
        <p:nvSpPr>
          <p:cNvPr id="249859" name="Text Box 3"/>
          <p:cNvSpPr txBox="1">
            <a:spLocks noChangeArrowheads="1"/>
          </p:cNvSpPr>
          <p:nvPr/>
        </p:nvSpPr>
        <p:spPr bwMode="auto">
          <a:xfrm>
            <a:off x="827088" y="1700213"/>
            <a:ext cx="4681537" cy="366712"/>
          </a:xfrm>
          <a:prstGeom prst="rect">
            <a:avLst/>
          </a:prstGeom>
          <a:noFill/>
          <a:ln w="9525">
            <a:noFill/>
            <a:miter lim="800000"/>
            <a:headEnd/>
            <a:tailEnd/>
          </a:ln>
          <a:effectLst/>
        </p:spPr>
        <p:txBody>
          <a:bodyPr>
            <a:spAutoFit/>
          </a:bodyPr>
          <a:lstStyle/>
          <a:p>
            <a:pPr>
              <a:spcBef>
                <a:spcPct val="50000"/>
              </a:spcBef>
            </a:pPr>
            <a:endParaRPr lang="es-EC"/>
          </a:p>
        </p:txBody>
      </p:sp>
      <p:sp>
        <p:nvSpPr>
          <p:cNvPr id="249860" name="Text Box 4"/>
          <p:cNvSpPr txBox="1">
            <a:spLocks noChangeArrowheads="1"/>
          </p:cNvSpPr>
          <p:nvPr/>
        </p:nvSpPr>
        <p:spPr bwMode="auto">
          <a:xfrm>
            <a:off x="539750" y="1125538"/>
            <a:ext cx="7993063" cy="3743325"/>
          </a:xfrm>
          <a:prstGeom prst="rect">
            <a:avLst/>
          </a:prstGeom>
          <a:noFill/>
          <a:ln w="9525">
            <a:noFill/>
            <a:miter lim="800000"/>
            <a:headEnd/>
            <a:tailEnd/>
          </a:ln>
          <a:effectLst/>
        </p:spPr>
        <p:txBody>
          <a:bodyPr>
            <a:spAutoFit/>
          </a:bodyPr>
          <a:lstStyle/>
          <a:p>
            <a:pPr marL="457200" indent="-457200"/>
            <a:r>
              <a:rPr lang="en-US" sz="2400" b="1">
                <a:latin typeface="Times New Roman" pitchFamily="18" charset="0"/>
              </a:rPr>
              <a:t>LOS EUCARIOTES;</a:t>
            </a:r>
            <a:r>
              <a:rPr lang="en-US" sz="2400">
                <a:latin typeface="Times New Roman" pitchFamily="18" charset="0"/>
              </a:rPr>
              <a:t> </a:t>
            </a:r>
          </a:p>
          <a:p>
            <a:pPr marL="457200" indent="-457200">
              <a:buFontTx/>
              <a:buChar char="•"/>
            </a:pPr>
            <a:r>
              <a:rPr lang="en-US" sz="2400">
                <a:latin typeface="Times New Roman" pitchFamily="18" charset="0"/>
              </a:rPr>
              <a:t>Son celulas que tienen organelos rodeados de una  membrana (celulas eucarioticas).</a:t>
            </a:r>
          </a:p>
          <a:p>
            <a:pPr marL="457200" indent="-457200"/>
            <a:endParaRPr lang="en-US" sz="2400">
              <a:latin typeface="Times New Roman" pitchFamily="18" charset="0"/>
            </a:endParaRPr>
          </a:p>
          <a:p>
            <a:pPr marL="457200" indent="-457200">
              <a:buFontTx/>
              <a:buChar char="•"/>
            </a:pPr>
            <a:r>
              <a:rPr lang="en-US" sz="2400">
                <a:latin typeface="Times New Roman" pitchFamily="18" charset="0"/>
              </a:rPr>
              <a:t>Son mas grandes que las celulas procarioticas,con un diametro promedio de 20 um.</a:t>
            </a:r>
          </a:p>
          <a:p>
            <a:pPr marL="457200" indent="-457200"/>
            <a:endParaRPr lang="en-US" sz="2400">
              <a:latin typeface="Times New Roman" pitchFamily="18" charset="0"/>
            </a:endParaRPr>
          </a:p>
          <a:p>
            <a:pPr marL="457200" indent="-457200">
              <a:buFontTx/>
              <a:buChar char="•"/>
            </a:pPr>
            <a:r>
              <a:rPr lang="en-US" sz="2400">
                <a:latin typeface="Times New Roman" pitchFamily="18" charset="0"/>
              </a:rPr>
              <a:t>Las plantas los hongos y los animales son eucarioticos.</a:t>
            </a:r>
          </a:p>
          <a:p>
            <a:pPr marL="457200" indent="-457200"/>
            <a:endParaRPr lang="en-US" sz="2400">
              <a:latin typeface="Times New Roman" pitchFamily="18" charset="0"/>
            </a:endParaRPr>
          </a:p>
          <a:p>
            <a:pPr marL="457200" indent="-457200"/>
            <a:endParaRPr lang="en-US" sz="2400">
              <a:latin typeface="Times New Roman" pitchFamily="18" charset="0"/>
            </a:endParaRPr>
          </a:p>
        </p:txBody>
      </p:sp>
      <p:pic>
        <p:nvPicPr>
          <p:cNvPr id="249861" name="Picture 5" descr="celula"/>
          <p:cNvPicPr>
            <a:picLocks noChangeAspect="1" noChangeArrowheads="1"/>
          </p:cNvPicPr>
          <p:nvPr/>
        </p:nvPicPr>
        <p:blipFill>
          <a:blip r:embed="rId2"/>
          <a:srcRect/>
          <a:stretch>
            <a:fillRect/>
          </a:stretch>
        </p:blipFill>
        <p:spPr bwMode="auto">
          <a:xfrm>
            <a:off x="611188" y="4292600"/>
            <a:ext cx="8064500" cy="25654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42" name="Rectangle 2"/>
          <p:cNvSpPr>
            <a:spLocks noGrp="1" noChangeArrowheads="1"/>
          </p:cNvSpPr>
          <p:nvPr>
            <p:ph type="ctrTitle"/>
          </p:nvPr>
        </p:nvSpPr>
        <p:spPr>
          <a:xfrm>
            <a:off x="468313" y="333375"/>
            <a:ext cx="8351837" cy="647700"/>
          </a:xfrm>
          <a:solidFill>
            <a:srgbClr val="FFFF00">
              <a:alpha val="50999"/>
            </a:srgbClr>
          </a:solidFill>
        </p:spPr>
        <p:txBody>
          <a:bodyPr/>
          <a:lstStyle/>
          <a:p>
            <a:pPr algn="ctr"/>
            <a:r>
              <a:rPr lang="es-EC" sz="4000">
                <a:solidFill>
                  <a:schemeClr val="tx1"/>
                </a:solidFill>
              </a:rPr>
              <a:t>ESTRUCTURA CELULAR</a:t>
            </a:r>
            <a:endParaRPr lang="es-ES" sz="4000">
              <a:solidFill>
                <a:schemeClr val="tx1"/>
              </a:solidFill>
            </a:endParaRPr>
          </a:p>
        </p:txBody>
      </p:sp>
      <p:pic>
        <p:nvPicPr>
          <p:cNvPr id="215044" name="Picture 4" descr="celula"/>
          <p:cNvPicPr>
            <a:picLocks noChangeAspect="1" noChangeArrowheads="1"/>
          </p:cNvPicPr>
          <p:nvPr/>
        </p:nvPicPr>
        <p:blipFill>
          <a:blip r:embed="rId2"/>
          <a:srcRect/>
          <a:stretch>
            <a:fillRect/>
          </a:stretch>
        </p:blipFill>
        <p:spPr bwMode="auto">
          <a:xfrm>
            <a:off x="1042988" y="1196975"/>
            <a:ext cx="7345362" cy="518477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0882" name="Rectangle 2"/>
          <p:cNvSpPr>
            <a:spLocks noGrp="1" noChangeArrowheads="1"/>
          </p:cNvSpPr>
          <p:nvPr>
            <p:ph type="ctrTitle"/>
          </p:nvPr>
        </p:nvSpPr>
        <p:spPr>
          <a:xfrm>
            <a:off x="468313" y="333375"/>
            <a:ext cx="8351837" cy="647700"/>
          </a:xfrm>
          <a:solidFill>
            <a:srgbClr val="FFFF00">
              <a:alpha val="50999"/>
            </a:srgbClr>
          </a:solidFill>
        </p:spPr>
        <p:txBody>
          <a:bodyPr/>
          <a:lstStyle/>
          <a:p>
            <a:pPr algn="ctr"/>
            <a:r>
              <a:rPr lang="es-EC" sz="4000">
                <a:solidFill>
                  <a:schemeClr val="tx1"/>
                </a:solidFill>
              </a:rPr>
              <a:t>ESTRUCTURA CELULAR</a:t>
            </a:r>
            <a:endParaRPr lang="es-ES" sz="4000">
              <a:solidFill>
                <a:schemeClr val="tx1"/>
              </a:solidFill>
            </a:endParaRPr>
          </a:p>
        </p:txBody>
      </p:sp>
      <p:pic>
        <p:nvPicPr>
          <p:cNvPr id="250884" name="Picture 4" descr="cel vegetal"/>
          <p:cNvPicPr>
            <a:picLocks noChangeAspect="1" noChangeArrowheads="1"/>
          </p:cNvPicPr>
          <p:nvPr/>
        </p:nvPicPr>
        <p:blipFill>
          <a:blip r:embed="rId2"/>
          <a:srcRect/>
          <a:stretch>
            <a:fillRect/>
          </a:stretch>
        </p:blipFill>
        <p:spPr bwMode="auto">
          <a:xfrm>
            <a:off x="900113" y="1268413"/>
            <a:ext cx="7345362" cy="475297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1666" name="Rectangle 2"/>
          <p:cNvSpPr>
            <a:spLocks noGrp="1" noChangeArrowheads="1"/>
          </p:cNvSpPr>
          <p:nvPr>
            <p:ph type="ctrTitle"/>
          </p:nvPr>
        </p:nvSpPr>
        <p:spPr>
          <a:xfrm>
            <a:off x="468313" y="38100"/>
            <a:ext cx="8351837" cy="647700"/>
          </a:xfrm>
          <a:solidFill>
            <a:srgbClr val="FFFF00">
              <a:alpha val="50999"/>
            </a:srgbClr>
          </a:solidFill>
        </p:spPr>
        <p:txBody>
          <a:bodyPr/>
          <a:lstStyle/>
          <a:p>
            <a:pPr algn="ctr"/>
            <a:r>
              <a:rPr lang="es-EC" sz="4000">
                <a:solidFill>
                  <a:schemeClr val="tx1"/>
                </a:solidFill>
              </a:rPr>
              <a:t>TAMAÑO CELULAR</a:t>
            </a:r>
            <a:endParaRPr lang="es-ES" sz="4000">
              <a:solidFill>
                <a:schemeClr val="tx1"/>
              </a:solidFill>
            </a:endParaRPr>
          </a:p>
        </p:txBody>
      </p:sp>
      <p:pic>
        <p:nvPicPr>
          <p:cNvPr id="241669" name="Picture 5"/>
          <p:cNvPicPr>
            <a:picLocks noChangeAspect="1" noChangeArrowheads="1"/>
          </p:cNvPicPr>
          <p:nvPr/>
        </p:nvPicPr>
        <p:blipFill>
          <a:blip r:embed="rId2"/>
          <a:srcRect l="14166" t="16667" r="10834" b="5556"/>
          <a:stretch>
            <a:fillRect/>
          </a:stretch>
        </p:blipFill>
        <p:spPr bwMode="auto">
          <a:xfrm>
            <a:off x="685800" y="685800"/>
            <a:ext cx="7924800" cy="61642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7090" name="Rectangle 2"/>
          <p:cNvSpPr>
            <a:spLocks noGrp="1" noChangeArrowheads="1"/>
          </p:cNvSpPr>
          <p:nvPr>
            <p:ph type="ctrTitle"/>
          </p:nvPr>
        </p:nvSpPr>
        <p:spPr>
          <a:xfrm>
            <a:off x="396875" y="333375"/>
            <a:ext cx="8496300" cy="1079500"/>
          </a:xfrm>
          <a:solidFill>
            <a:srgbClr val="FFFF00">
              <a:alpha val="50999"/>
            </a:srgbClr>
          </a:solidFill>
        </p:spPr>
        <p:txBody>
          <a:bodyPr/>
          <a:lstStyle/>
          <a:p>
            <a:pPr algn="ctr"/>
            <a:r>
              <a:rPr lang="es-EC" sz="4000">
                <a:solidFill>
                  <a:schemeClr val="tx1"/>
                </a:solidFill>
              </a:rPr>
              <a:t>ESTRUCTURA Y FUNCION CELULAR</a:t>
            </a:r>
            <a:endParaRPr lang="es-ES" sz="4000">
              <a:solidFill>
                <a:schemeClr val="tx1"/>
              </a:solidFill>
            </a:endParaRPr>
          </a:p>
        </p:txBody>
      </p:sp>
      <p:sp>
        <p:nvSpPr>
          <p:cNvPr id="217091" name="Rectangle 3"/>
          <p:cNvSpPr>
            <a:spLocks noChangeArrowheads="1"/>
          </p:cNvSpPr>
          <p:nvPr/>
        </p:nvSpPr>
        <p:spPr bwMode="auto">
          <a:xfrm>
            <a:off x="250825" y="1773238"/>
            <a:ext cx="8569325" cy="4427537"/>
          </a:xfrm>
          <a:prstGeom prst="rect">
            <a:avLst/>
          </a:prstGeom>
          <a:noFill/>
          <a:ln w="9525">
            <a:noFill/>
            <a:miter lim="800000"/>
            <a:headEnd/>
            <a:tailEnd/>
          </a:ln>
          <a:effectLst/>
        </p:spPr>
        <p:txBody>
          <a:bodyPr bIns="0" anchor="ctr">
            <a:spAutoFit/>
          </a:bodyPr>
          <a:lstStyle/>
          <a:p>
            <a:pPr marL="261938" indent="-261938" algn="just">
              <a:lnSpc>
                <a:spcPct val="150000"/>
              </a:lnSpc>
              <a:buFont typeface="Wingdings" pitchFamily="2" charset="2"/>
              <a:buNone/>
            </a:pPr>
            <a:r>
              <a:rPr lang="es-ES" sz="2400">
                <a:latin typeface="Times New Roman" pitchFamily="18" charset="0"/>
              </a:rPr>
              <a:t>Cada organelo está especializado para llevar a cabo una actividad en particular.</a:t>
            </a:r>
          </a:p>
          <a:p>
            <a:pPr marL="261938" indent="-261938" algn="just">
              <a:lnSpc>
                <a:spcPct val="150000"/>
              </a:lnSpc>
              <a:buFont typeface="Wingdings" pitchFamily="2" charset="2"/>
              <a:buNone/>
            </a:pPr>
            <a:r>
              <a:rPr lang="es-ES" sz="2400" b="1">
                <a:latin typeface="Times New Roman" pitchFamily="18" charset="0"/>
              </a:rPr>
              <a:t>El núcleo</a:t>
            </a:r>
          </a:p>
          <a:p>
            <a:pPr marL="261938" indent="-261938" algn="just">
              <a:lnSpc>
                <a:spcPct val="150000"/>
              </a:lnSpc>
              <a:buFont typeface="Wingdings" pitchFamily="2" charset="2"/>
              <a:buChar char="Ø"/>
            </a:pPr>
            <a:r>
              <a:rPr lang="es-ES" sz="2400">
                <a:latin typeface="Times New Roman" pitchFamily="18" charset="0"/>
              </a:rPr>
              <a:t>El organelo mas conspicuo es el </a:t>
            </a:r>
            <a:r>
              <a:rPr lang="es-ES" sz="2400" b="1">
                <a:latin typeface="Times New Roman" pitchFamily="18" charset="0"/>
              </a:rPr>
              <a:t>núcleo</a:t>
            </a:r>
            <a:endParaRPr lang="es-ES" sz="2400">
              <a:latin typeface="Times New Roman" pitchFamily="18" charset="0"/>
            </a:endParaRPr>
          </a:p>
          <a:p>
            <a:pPr marL="261938" indent="-261938" algn="just">
              <a:lnSpc>
                <a:spcPct val="150000"/>
              </a:lnSpc>
              <a:buFont typeface="Wingdings" pitchFamily="2" charset="2"/>
              <a:buChar char="Ø"/>
            </a:pPr>
            <a:r>
              <a:rPr lang="es-ES" sz="2400">
                <a:latin typeface="Times New Roman" pitchFamily="18" charset="0"/>
              </a:rPr>
              <a:t>El núcleo esta rodeado por una doble membrana que es la membrana nuclear. y en ella se observan poros o aberturas. A través de ellas pasan algunas moléculas desde el núcleo al citoplasma y viceversa.</a:t>
            </a:r>
          </a:p>
        </p:txBody>
      </p:sp>
      <p:pic>
        <p:nvPicPr>
          <p:cNvPr id="217092" name="Picture 4" descr="celula"/>
          <p:cNvPicPr>
            <a:picLocks noChangeAspect="1" noChangeArrowheads="1"/>
          </p:cNvPicPr>
          <p:nvPr/>
        </p:nvPicPr>
        <p:blipFill>
          <a:blip r:embed="rId2"/>
          <a:srcRect l="37190" t="29036" r="35905" b="41930"/>
          <a:stretch>
            <a:fillRect/>
          </a:stretch>
        </p:blipFill>
        <p:spPr bwMode="auto">
          <a:xfrm>
            <a:off x="6877050" y="2205038"/>
            <a:ext cx="1871663" cy="1455737"/>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1906" name="Rectangle 2"/>
          <p:cNvSpPr>
            <a:spLocks noGrp="1" noChangeArrowheads="1"/>
          </p:cNvSpPr>
          <p:nvPr>
            <p:ph type="ctrTitle"/>
          </p:nvPr>
        </p:nvSpPr>
        <p:spPr>
          <a:xfrm>
            <a:off x="396875" y="333375"/>
            <a:ext cx="8496300" cy="1079500"/>
          </a:xfrm>
          <a:solidFill>
            <a:srgbClr val="FFFF00">
              <a:alpha val="50999"/>
            </a:srgbClr>
          </a:solidFill>
        </p:spPr>
        <p:txBody>
          <a:bodyPr/>
          <a:lstStyle/>
          <a:p>
            <a:pPr algn="ctr"/>
            <a:r>
              <a:rPr lang="es-EC" sz="4000">
                <a:solidFill>
                  <a:schemeClr val="tx1"/>
                </a:solidFill>
              </a:rPr>
              <a:t>ESTRUCTURA Y FUNCION CELULAR</a:t>
            </a:r>
            <a:endParaRPr lang="es-ES" sz="4000">
              <a:solidFill>
                <a:schemeClr val="tx1"/>
              </a:solidFill>
            </a:endParaRPr>
          </a:p>
        </p:txBody>
      </p:sp>
      <p:sp>
        <p:nvSpPr>
          <p:cNvPr id="251907" name="Rectangle 3"/>
          <p:cNvSpPr>
            <a:spLocks noChangeArrowheads="1"/>
          </p:cNvSpPr>
          <p:nvPr/>
        </p:nvSpPr>
        <p:spPr bwMode="auto">
          <a:xfrm>
            <a:off x="539750" y="1558925"/>
            <a:ext cx="7416800" cy="5705475"/>
          </a:xfrm>
          <a:prstGeom prst="rect">
            <a:avLst/>
          </a:prstGeom>
          <a:noFill/>
          <a:ln w="9525">
            <a:noFill/>
            <a:miter lim="800000"/>
            <a:headEnd/>
            <a:tailEnd/>
          </a:ln>
          <a:effectLst/>
        </p:spPr>
        <p:txBody>
          <a:bodyPr bIns="0" anchor="ctr">
            <a:spAutoFit/>
          </a:bodyPr>
          <a:lstStyle/>
          <a:p>
            <a:pPr marL="261938" indent="-261938">
              <a:buFontTx/>
              <a:buChar char="•"/>
            </a:pPr>
            <a:r>
              <a:rPr lang="es-ES" sz="2400">
                <a:latin typeface="Times New Roman" pitchFamily="18" charset="0"/>
              </a:rPr>
              <a:t>El nucleolo es una estructura de forma irregular que se encuentra dentro del nucleo  y en el se forma y almacena el </a:t>
            </a:r>
            <a:r>
              <a:rPr lang="es-ES" sz="2400" b="1">
                <a:latin typeface="Times New Roman" pitchFamily="18" charset="0"/>
              </a:rPr>
              <a:t>RNA</a:t>
            </a:r>
            <a:r>
              <a:rPr lang="es-ES" sz="2400">
                <a:latin typeface="Times New Roman" pitchFamily="18" charset="0"/>
              </a:rPr>
              <a:t> un tipo de acido nucleico muy importante para la síntesis de proteínas</a:t>
            </a:r>
          </a:p>
          <a:p>
            <a:pPr marL="261938" indent="-261938"/>
            <a:endParaRPr lang="es-ES" sz="2400">
              <a:latin typeface="Times New Roman" pitchFamily="18" charset="0"/>
            </a:endParaRPr>
          </a:p>
          <a:p>
            <a:pPr marL="261938" indent="-261938">
              <a:buFontTx/>
              <a:buChar char="•"/>
            </a:pPr>
            <a:r>
              <a:rPr lang="es-ES" sz="2400">
                <a:latin typeface="Times New Roman" pitchFamily="18" charset="0"/>
              </a:rPr>
              <a:t>Dentro del nucleo encontramos tambien un material llamado La cromatina esta formada por </a:t>
            </a:r>
            <a:r>
              <a:rPr lang="es-ES" sz="2400" b="1">
                <a:latin typeface="Times New Roman" pitchFamily="18" charset="0"/>
              </a:rPr>
              <a:t>proteínas</a:t>
            </a:r>
            <a:r>
              <a:rPr lang="es-ES" sz="2400">
                <a:latin typeface="Times New Roman" pitchFamily="18" charset="0"/>
              </a:rPr>
              <a:t> y  el acido nucleico </a:t>
            </a:r>
            <a:r>
              <a:rPr lang="es-ES" sz="2400" b="1">
                <a:latin typeface="Times New Roman" pitchFamily="18" charset="0"/>
              </a:rPr>
              <a:t>DNA</a:t>
            </a:r>
          </a:p>
          <a:p>
            <a:pPr marL="261938" indent="-261938">
              <a:buFontTx/>
              <a:buChar char="•"/>
            </a:pPr>
            <a:endParaRPr lang="es-ES" sz="2400" b="1">
              <a:latin typeface="Times New Roman" pitchFamily="18" charset="0"/>
            </a:endParaRPr>
          </a:p>
          <a:p>
            <a:pPr marL="261938" indent="-261938">
              <a:buFontTx/>
              <a:buChar char="•"/>
            </a:pPr>
            <a:r>
              <a:rPr lang="es-ES" sz="2400">
                <a:latin typeface="Times New Roman" pitchFamily="18" charset="0"/>
              </a:rPr>
              <a:t>Durante la division nuclear, la cromatina toma la forma de hilo llamado</a:t>
            </a:r>
            <a:r>
              <a:rPr lang="es-ES" sz="2400" b="1">
                <a:latin typeface="Times New Roman" pitchFamily="18" charset="0"/>
              </a:rPr>
              <a:t> cromosoma</a:t>
            </a:r>
          </a:p>
          <a:p>
            <a:pPr marL="261938" indent="-261938">
              <a:buFontTx/>
              <a:buChar char="•"/>
            </a:pPr>
            <a:endParaRPr lang="es-ES" sz="2400" b="1">
              <a:latin typeface="Times New Roman" pitchFamily="18" charset="0"/>
            </a:endParaRPr>
          </a:p>
          <a:p>
            <a:pPr marL="261938" indent="-261938">
              <a:buFontTx/>
              <a:buChar char="•"/>
            </a:pPr>
            <a:r>
              <a:rPr lang="es-ES" sz="2400" b="1">
                <a:latin typeface="Times New Roman" pitchFamily="18" charset="0"/>
              </a:rPr>
              <a:t>Cromosoma</a:t>
            </a:r>
            <a:r>
              <a:rPr lang="es-ES" sz="2400">
                <a:latin typeface="Times New Roman" pitchFamily="18" charset="0"/>
              </a:rPr>
              <a:t>.Estructuras formadas de DNA que tienen los genes de las celulas</a:t>
            </a:r>
          </a:p>
          <a:p>
            <a:pPr marL="261938" indent="-261938">
              <a:lnSpc>
                <a:spcPct val="150000"/>
              </a:lnSpc>
              <a:buFont typeface="Wingdings" pitchFamily="2" charset="2"/>
              <a:buNone/>
            </a:pPr>
            <a:endParaRPr lang="es-ES" sz="2400">
              <a:latin typeface="Times New Roman" pitchFamily="18" charset="0"/>
            </a:endParaRPr>
          </a:p>
        </p:txBody>
      </p:sp>
      <p:pic>
        <p:nvPicPr>
          <p:cNvPr id="251908" name="Picture 4" descr="celula"/>
          <p:cNvPicPr>
            <a:picLocks noChangeAspect="1" noChangeArrowheads="1"/>
          </p:cNvPicPr>
          <p:nvPr/>
        </p:nvPicPr>
        <p:blipFill>
          <a:blip r:embed="rId2"/>
          <a:srcRect l="37190" t="29036" r="35905" b="41930"/>
          <a:stretch>
            <a:fillRect/>
          </a:stretch>
        </p:blipFill>
        <p:spPr bwMode="auto">
          <a:xfrm>
            <a:off x="7380288" y="2349500"/>
            <a:ext cx="1763712" cy="2519363"/>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6069" name="Rectangle 5"/>
          <p:cNvSpPr>
            <a:spLocks noChangeArrowheads="1"/>
          </p:cNvSpPr>
          <p:nvPr/>
        </p:nvSpPr>
        <p:spPr bwMode="auto">
          <a:xfrm>
            <a:off x="0" y="1355725"/>
            <a:ext cx="5113338" cy="5432425"/>
          </a:xfrm>
          <a:prstGeom prst="rect">
            <a:avLst/>
          </a:prstGeom>
          <a:noFill/>
          <a:ln w="9525">
            <a:noFill/>
            <a:miter lim="800000"/>
            <a:headEnd/>
            <a:tailEnd/>
          </a:ln>
          <a:effectLst/>
        </p:spPr>
        <p:txBody>
          <a:bodyPr bIns="0" anchor="ctr">
            <a:spAutoFit/>
          </a:bodyPr>
          <a:lstStyle/>
          <a:p>
            <a:pPr algn="just">
              <a:lnSpc>
                <a:spcPct val="150000"/>
              </a:lnSpc>
            </a:pPr>
            <a:r>
              <a:rPr lang="es-ES" sz="2000" b="1"/>
              <a:t>Los organelos citoplasmáticos:</a:t>
            </a:r>
          </a:p>
          <a:p>
            <a:pPr algn="just">
              <a:lnSpc>
                <a:spcPct val="150000"/>
              </a:lnSpc>
              <a:buFontTx/>
              <a:buChar char="•"/>
            </a:pPr>
            <a:r>
              <a:rPr lang="es-ES" sz="2400" b="1">
                <a:latin typeface="Times New Roman" pitchFamily="18" charset="0"/>
              </a:rPr>
              <a:t>La mitocondrias se  encuentran dentro del citoplasma y </a:t>
            </a:r>
            <a:r>
              <a:rPr lang="es-ES" sz="2400">
                <a:latin typeface="Times New Roman" pitchFamily="18" charset="0"/>
              </a:rPr>
              <a:t>llevan a cabo las reacciones químicas para liberar energía que se usa en las actividades celulares.</a:t>
            </a:r>
          </a:p>
          <a:p>
            <a:pPr algn="just">
              <a:lnSpc>
                <a:spcPct val="150000"/>
              </a:lnSpc>
              <a:buFontTx/>
              <a:buChar char="•"/>
            </a:pPr>
            <a:r>
              <a:rPr lang="es-ES" sz="2400">
                <a:latin typeface="Times New Roman" pitchFamily="18" charset="0"/>
              </a:rPr>
              <a:t>Poseen dos membranas una externa lisa y otra interna que se pliega para formar unas proyecciones llamadas crestas.</a:t>
            </a:r>
          </a:p>
        </p:txBody>
      </p:sp>
      <p:sp>
        <p:nvSpPr>
          <p:cNvPr id="216072" name="Rectangle 8"/>
          <p:cNvSpPr>
            <a:spLocks noGrp="1" noChangeArrowheads="1"/>
          </p:cNvSpPr>
          <p:nvPr>
            <p:ph type="ctrTitle"/>
          </p:nvPr>
        </p:nvSpPr>
        <p:spPr>
          <a:xfrm>
            <a:off x="396875" y="333375"/>
            <a:ext cx="8496300" cy="1079500"/>
          </a:xfrm>
          <a:solidFill>
            <a:srgbClr val="FFFF00">
              <a:alpha val="50999"/>
            </a:srgbClr>
          </a:solidFill>
          <a:ln/>
        </p:spPr>
        <p:txBody>
          <a:bodyPr/>
          <a:lstStyle/>
          <a:p>
            <a:pPr algn="ctr"/>
            <a:r>
              <a:rPr lang="es-EC" sz="4000"/>
              <a:t>ESTRUCTURA Y FUNCION CELULAR</a:t>
            </a:r>
            <a:endParaRPr lang="es-ES" sz="4000"/>
          </a:p>
        </p:txBody>
      </p:sp>
      <p:pic>
        <p:nvPicPr>
          <p:cNvPr id="216073" name="Picture 9" descr="mitocondria"/>
          <p:cNvPicPr>
            <a:picLocks noChangeAspect="1" noChangeArrowheads="1"/>
          </p:cNvPicPr>
          <p:nvPr/>
        </p:nvPicPr>
        <p:blipFill>
          <a:blip r:embed="rId2"/>
          <a:srcRect/>
          <a:stretch>
            <a:fillRect/>
          </a:stretch>
        </p:blipFill>
        <p:spPr bwMode="auto">
          <a:xfrm>
            <a:off x="5435600" y="1676400"/>
            <a:ext cx="3673475" cy="1995488"/>
          </a:xfrm>
          <a:prstGeom prst="rect">
            <a:avLst/>
          </a:prstGeom>
          <a:noFill/>
        </p:spPr>
      </p:pic>
      <p:pic>
        <p:nvPicPr>
          <p:cNvPr id="216074" name="Picture 10"/>
          <p:cNvPicPr>
            <a:picLocks noChangeAspect="1" noChangeArrowheads="1"/>
          </p:cNvPicPr>
          <p:nvPr/>
        </p:nvPicPr>
        <p:blipFill>
          <a:blip r:embed="rId3"/>
          <a:srcRect l="38333" t="26666" r="3334" b="15556"/>
          <a:stretch>
            <a:fillRect/>
          </a:stretch>
        </p:blipFill>
        <p:spPr bwMode="auto">
          <a:xfrm>
            <a:off x="5715000" y="3908425"/>
            <a:ext cx="3048000" cy="22637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2930" name="Rectangle 2"/>
          <p:cNvSpPr>
            <a:spLocks noChangeArrowheads="1"/>
          </p:cNvSpPr>
          <p:nvPr/>
        </p:nvSpPr>
        <p:spPr bwMode="auto">
          <a:xfrm>
            <a:off x="179388" y="1589088"/>
            <a:ext cx="5113337" cy="4975225"/>
          </a:xfrm>
          <a:prstGeom prst="rect">
            <a:avLst/>
          </a:prstGeom>
          <a:noFill/>
          <a:ln w="9525">
            <a:noFill/>
            <a:miter lim="800000"/>
            <a:headEnd/>
            <a:tailEnd/>
          </a:ln>
          <a:effectLst/>
        </p:spPr>
        <p:txBody>
          <a:bodyPr bIns="0" anchor="ctr">
            <a:spAutoFit/>
          </a:bodyPr>
          <a:lstStyle/>
          <a:p>
            <a:pPr algn="just">
              <a:lnSpc>
                <a:spcPct val="150000"/>
              </a:lnSpc>
              <a:buFontTx/>
              <a:buChar char="•"/>
            </a:pPr>
            <a:r>
              <a:rPr lang="es-ES" sz="2400">
                <a:latin typeface="Times New Roman" pitchFamily="18" charset="0"/>
              </a:rPr>
              <a:t>En las crestas ocurren algunas de las reacciones químicas que liberan la energía de los alimentos. Como producen energía, con frecuencia se dice que las  mitocondrias son la central de energía de la célula.</a:t>
            </a:r>
          </a:p>
          <a:p>
            <a:pPr algn="just">
              <a:lnSpc>
                <a:spcPct val="150000"/>
              </a:lnSpc>
              <a:buFontTx/>
              <a:buChar char="•"/>
            </a:pPr>
            <a:r>
              <a:rPr lang="es-ES" sz="2400">
                <a:latin typeface="Times New Roman" pitchFamily="18" charset="0"/>
              </a:rPr>
              <a:t> Las células del músculo cardiaco poseen muchas mitocondrias ya que trabajan continuamente.</a:t>
            </a:r>
          </a:p>
        </p:txBody>
      </p:sp>
      <p:sp>
        <p:nvSpPr>
          <p:cNvPr id="252931" name="Rectangle 3"/>
          <p:cNvSpPr>
            <a:spLocks noGrp="1" noChangeArrowheads="1"/>
          </p:cNvSpPr>
          <p:nvPr>
            <p:ph type="ctrTitle"/>
          </p:nvPr>
        </p:nvSpPr>
        <p:spPr>
          <a:xfrm>
            <a:off x="396875" y="333375"/>
            <a:ext cx="8496300" cy="1079500"/>
          </a:xfrm>
          <a:solidFill>
            <a:srgbClr val="FFFF00">
              <a:alpha val="50999"/>
            </a:srgbClr>
          </a:solidFill>
          <a:ln/>
        </p:spPr>
        <p:txBody>
          <a:bodyPr/>
          <a:lstStyle/>
          <a:p>
            <a:pPr algn="ctr"/>
            <a:r>
              <a:rPr lang="es-EC" sz="4000"/>
              <a:t>ESTRUCTURA Y FUNCION CELULAR</a:t>
            </a:r>
            <a:endParaRPr lang="es-ES" sz="4000"/>
          </a:p>
        </p:txBody>
      </p:sp>
      <p:pic>
        <p:nvPicPr>
          <p:cNvPr id="252932" name="Picture 4" descr="mitocondria"/>
          <p:cNvPicPr>
            <a:picLocks noChangeAspect="1" noChangeArrowheads="1"/>
          </p:cNvPicPr>
          <p:nvPr/>
        </p:nvPicPr>
        <p:blipFill>
          <a:blip r:embed="rId2"/>
          <a:srcRect/>
          <a:stretch>
            <a:fillRect/>
          </a:stretch>
        </p:blipFill>
        <p:spPr bwMode="auto">
          <a:xfrm>
            <a:off x="5435600" y="1676400"/>
            <a:ext cx="3673475" cy="1995488"/>
          </a:xfrm>
          <a:prstGeom prst="rect">
            <a:avLst/>
          </a:prstGeom>
          <a:noFill/>
        </p:spPr>
      </p:pic>
      <p:pic>
        <p:nvPicPr>
          <p:cNvPr id="252933" name="Picture 5"/>
          <p:cNvPicPr>
            <a:picLocks noChangeAspect="1" noChangeArrowheads="1"/>
          </p:cNvPicPr>
          <p:nvPr/>
        </p:nvPicPr>
        <p:blipFill>
          <a:blip r:embed="rId3"/>
          <a:srcRect l="38333" t="26666" r="3334" b="15556"/>
          <a:stretch>
            <a:fillRect/>
          </a:stretch>
        </p:blipFill>
        <p:spPr bwMode="auto">
          <a:xfrm>
            <a:off x="5715000" y="3908425"/>
            <a:ext cx="3048000" cy="22637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8114" name="Rectangle 2"/>
          <p:cNvSpPr>
            <a:spLocks noChangeArrowheads="1"/>
          </p:cNvSpPr>
          <p:nvPr/>
        </p:nvSpPr>
        <p:spPr bwMode="auto">
          <a:xfrm>
            <a:off x="250825" y="1557338"/>
            <a:ext cx="6121400" cy="4618037"/>
          </a:xfrm>
          <a:prstGeom prst="rect">
            <a:avLst/>
          </a:prstGeom>
          <a:noFill/>
          <a:ln w="9525">
            <a:noFill/>
            <a:miter lim="800000"/>
            <a:headEnd/>
            <a:tailEnd/>
          </a:ln>
          <a:effectLst/>
        </p:spPr>
        <p:txBody>
          <a:bodyPr bIns="0" anchor="ctr">
            <a:spAutoFit/>
          </a:bodyPr>
          <a:lstStyle/>
          <a:p>
            <a:pPr algn="just">
              <a:lnSpc>
                <a:spcPct val="150000"/>
              </a:lnSpc>
            </a:pPr>
            <a:r>
              <a:rPr lang="es-ES" sz="2000" b="1"/>
              <a:t>Los organelos citoplasmáticos:</a:t>
            </a:r>
          </a:p>
          <a:p>
            <a:pPr algn="just">
              <a:lnSpc>
                <a:spcPct val="150000"/>
              </a:lnSpc>
            </a:pPr>
            <a:r>
              <a:rPr lang="es-ES" sz="2000"/>
              <a:t>El </a:t>
            </a:r>
            <a:r>
              <a:rPr lang="es-ES" sz="2000" b="1"/>
              <a:t>Retículo Endoplásmico</a:t>
            </a:r>
            <a:r>
              <a:rPr lang="es-ES" sz="2000"/>
              <a:t> </a:t>
            </a:r>
          </a:p>
          <a:p>
            <a:pPr algn="just">
              <a:lnSpc>
                <a:spcPct val="150000"/>
              </a:lnSpc>
            </a:pPr>
            <a:r>
              <a:rPr lang="es-ES" sz="2000"/>
              <a:t>A través del citoplasma, corre un sistema  de membranas que se extienden a través del citoplasma, desde la membrana nuclear hasta la membrana celular.  </a:t>
            </a:r>
          </a:p>
          <a:p>
            <a:pPr algn="just">
              <a:lnSpc>
                <a:spcPct val="150000"/>
              </a:lnSpc>
            </a:pPr>
            <a:endParaRPr lang="es-ES" sz="2000"/>
          </a:p>
          <a:p>
            <a:pPr algn="just">
              <a:lnSpc>
                <a:spcPct val="150000"/>
              </a:lnSpc>
            </a:pPr>
            <a:r>
              <a:rPr lang="es-ES" sz="2000"/>
              <a:t>Las membranas del retículo endosplasmatico proveen para el movimiento de materiales por la célula.</a:t>
            </a:r>
          </a:p>
        </p:txBody>
      </p:sp>
      <p:sp>
        <p:nvSpPr>
          <p:cNvPr id="218115" name="Rectangle 3"/>
          <p:cNvSpPr>
            <a:spLocks noGrp="1" noChangeArrowheads="1"/>
          </p:cNvSpPr>
          <p:nvPr>
            <p:ph type="ctrTitle"/>
          </p:nvPr>
        </p:nvSpPr>
        <p:spPr>
          <a:xfrm>
            <a:off x="396875" y="333375"/>
            <a:ext cx="8496300" cy="1079500"/>
          </a:xfrm>
          <a:solidFill>
            <a:srgbClr val="FFFF00">
              <a:alpha val="50999"/>
            </a:srgbClr>
          </a:solidFill>
          <a:ln/>
        </p:spPr>
        <p:txBody>
          <a:bodyPr/>
          <a:lstStyle/>
          <a:p>
            <a:pPr algn="ctr"/>
            <a:r>
              <a:rPr lang="es-EC" sz="4000"/>
              <a:t>ESTRUCTURA Y FUNCION CELULAR</a:t>
            </a:r>
            <a:endParaRPr lang="es-ES" sz="4000"/>
          </a:p>
        </p:txBody>
      </p:sp>
      <p:pic>
        <p:nvPicPr>
          <p:cNvPr id="218116" name="Picture 4" descr="reticulo"/>
          <p:cNvPicPr>
            <a:picLocks noChangeAspect="1" noChangeArrowheads="1"/>
          </p:cNvPicPr>
          <p:nvPr/>
        </p:nvPicPr>
        <p:blipFill>
          <a:blip r:embed="rId2"/>
          <a:srcRect/>
          <a:stretch>
            <a:fillRect/>
          </a:stretch>
        </p:blipFill>
        <p:spPr bwMode="auto">
          <a:xfrm>
            <a:off x="6516688" y="1928813"/>
            <a:ext cx="2444750" cy="3516312"/>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7027" name="Rectangle 3"/>
          <p:cNvSpPr>
            <a:spLocks noGrp="1" noChangeArrowheads="1"/>
          </p:cNvSpPr>
          <p:nvPr>
            <p:ph type="ctrTitle"/>
          </p:nvPr>
        </p:nvSpPr>
        <p:spPr>
          <a:xfrm>
            <a:off x="396875" y="333375"/>
            <a:ext cx="8496300" cy="1079500"/>
          </a:xfrm>
          <a:solidFill>
            <a:srgbClr val="FFFF00">
              <a:alpha val="50999"/>
            </a:srgbClr>
          </a:solidFill>
          <a:ln/>
        </p:spPr>
        <p:txBody>
          <a:bodyPr/>
          <a:lstStyle/>
          <a:p>
            <a:pPr algn="ctr"/>
            <a:r>
              <a:rPr lang="es-EC" sz="4000"/>
              <a:t>ESTRUCTURA Y FUNCION CELULAR</a:t>
            </a:r>
            <a:endParaRPr lang="es-ES" sz="4000"/>
          </a:p>
        </p:txBody>
      </p:sp>
      <p:pic>
        <p:nvPicPr>
          <p:cNvPr id="257028" name="Picture 4" descr="reticulo"/>
          <p:cNvPicPr>
            <a:picLocks noChangeAspect="1" noChangeArrowheads="1"/>
          </p:cNvPicPr>
          <p:nvPr/>
        </p:nvPicPr>
        <p:blipFill>
          <a:blip r:embed="rId2"/>
          <a:srcRect/>
          <a:stretch>
            <a:fillRect/>
          </a:stretch>
        </p:blipFill>
        <p:spPr bwMode="auto">
          <a:xfrm>
            <a:off x="395288" y="1484313"/>
            <a:ext cx="8566150" cy="5373687"/>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4738" name="Rectangle 2"/>
          <p:cNvSpPr>
            <a:spLocks noGrp="1" noChangeArrowheads="1"/>
          </p:cNvSpPr>
          <p:nvPr>
            <p:ph type="ctrTitle"/>
          </p:nvPr>
        </p:nvSpPr>
        <p:spPr>
          <a:xfrm>
            <a:off x="468313" y="333375"/>
            <a:ext cx="8351837" cy="1079500"/>
          </a:xfrm>
          <a:solidFill>
            <a:srgbClr val="FFFF00">
              <a:alpha val="50999"/>
            </a:srgbClr>
          </a:solidFill>
        </p:spPr>
        <p:txBody>
          <a:bodyPr/>
          <a:lstStyle/>
          <a:p>
            <a:pPr algn="ctr"/>
            <a:r>
              <a:rPr lang="es-EC" sz="4000">
                <a:solidFill>
                  <a:schemeClr val="tx1"/>
                </a:solidFill>
              </a:rPr>
              <a:t>EVOLUCION DE LA TEORIA 	CELULAR</a:t>
            </a:r>
            <a:endParaRPr lang="es-ES" sz="4000">
              <a:solidFill>
                <a:schemeClr val="tx1"/>
              </a:solidFill>
            </a:endParaRPr>
          </a:p>
        </p:txBody>
      </p:sp>
      <p:sp>
        <p:nvSpPr>
          <p:cNvPr id="244739" name="Text Box 3"/>
          <p:cNvSpPr txBox="1">
            <a:spLocks noChangeArrowheads="1"/>
          </p:cNvSpPr>
          <p:nvPr/>
        </p:nvSpPr>
        <p:spPr bwMode="auto">
          <a:xfrm>
            <a:off x="755650" y="1484313"/>
            <a:ext cx="7200900" cy="6208712"/>
          </a:xfrm>
          <a:prstGeom prst="rect">
            <a:avLst/>
          </a:prstGeom>
          <a:noFill/>
          <a:ln w="9525">
            <a:noFill/>
            <a:miter lim="800000"/>
            <a:headEnd/>
            <a:tailEnd/>
          </a:ln>
          <a:effectLst/>
        </p:spPr>
        <p:txBody>
          <a:bodyPr>
            <a:spAutoFit/>
          </a:bodyPr>
          <a:lstStyle/>
          <a:p>
            <a:pPr>
              <a:buFontTx/>
              <a:buChar char="•"/>
            </a:pPr>
            <a:r>
              <a:rPr lang="en-US" sz="2400">
                <a:latin typeface="Times New Roman" pitchFamily="18" charset="0"/>
              </a:rPr>
              <a:t>Dos fabricantes holandeses de espejuelos.Jans y Zacharias Jansen tambien desarrollaron los primeros microscopios.</a:t>
            </a:r>
          </a:p>
          <a:p>
            <a:endParaRPr lang="en-US" sz="2400">
              <a:latin typeface="Times New Roman" pitchFamily="18" charset="0"/>
            </a:endParaRPr>
          </a:p>
          <a:p>
            <a:pPr>
              <a:buFontTx/>
              <a:buChar char="•"/>
            </a:pPr>
            <a:r>
              <a:rPr lang="en-US" sz="2400">
                <a:latin typeface="Times New Roman" pitchFamily="18" charset="0"/>
              </a:rPr>
              <a:t>Robert  Hooke. (Ingles) mejoro el microscopio (Corcho)se lo reconoce como la primera persona que identifico las celulas.</a:t>
            </a:r>
          </a:p>
          <a:p>
            <a:endParaRPr lang="en-US" sz="2400">
              <a:latin typeface="Times New Roman" pitchFamily="18" charset="0"/>
            </a:endParaRPr>
          </a:p>
          <a:p>
            <a:pPr>
              <a:buFontTx/>
              <a:buChar char="•"/>
            </a:pPr>
            <a:r>
              <a:rPr lang="en-US" sz="2400">
                <a:latin typeface="Times New Roman" pitchFamily="18" charset="0"/>
              </a:rPr>
              <a:t> Anton Van Leeuwenhoek, comerciante holades  construyo un microscopio simple con 200 veces de aumento cel sanguineasm bacterias y org simples de una gota de agua.</a:t>
            </a:r>
          </a:p>
          <a:p>
            <a:pPr>
              <a:buFontTx/>
              <a:buChar char="•"/>
            </a:pPr>
            <a:endParaRPr lang="en-US" sz="2400">
              <a:latin typeface="Times New Roman" pitchFamily="18" charset="0"/>
            </a:endParaRPr>
          </a:p>
          <a:p>
            <a:pPr>
              <a:buFontTx/>
              <a:buChar char="•"/>
            </a:pPr>
            <a:endParaRPr lang="en-US" sz="2400">
              <a:latin typeface="Times New Roman" pitchFamily="18" charset="0"/>
            </a:endParaRPr>
          </a:p>
          <a:p>
            <a:pPr>
              <a:buFontTx/>
              <a:buChar char="•"/>
            </a:pPr>
            <a:endParaRPr lang="en-US" sz="2400">
              <a:latin typeface="Times New Roman" pitchFamily="18" charset="0"/>
            </a:endParaRPr>
          </a:p>
          <a:p>
            <a:pPr>
              <a:buFontTx/>
              <a:buChar char="•"/>
            </a:pPr>
            <a:endParaRPr lang="en-US" sz="2400">
              <a:latin typeface="Times New Roman" pitchFamily="18" charset="0"/>
            </a:endParaRPr>
          </a:p>
          <a:p>
            <a:pPr>
              <a:buFontTx/>
              <a:buChar char="•"/>
            </a:pPr>
            <a:endParaRPr lang="es-EC"/>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3954" name="Rectangle 2"/>
          <p:cNvSpPr>
            <a:spLocks noChangeArrowheads="1"/>
          </p:cNvSpPr>
          <p:nvPr/>
        </p:nvSpPr>
        <p:spPr bwMode="auto">
          <a:xfrm>
            <a:off x="323850" y="1312863"/>
            <a:ext cx="8497888" cy="5949950"/>
          </a:xfrm>
          <a:prstGeom prst="rect">
            <a:avLst/>
          </a:prstGeom>
          <a:noFill/>
          <a:ln w="9525">
            <a:noFill/>
            <a:miter lim="800000"/>
            <a:headEnd/>
            <a:tailEnd/>
          </a:ln>
          <a:effectLst/>
        </p:spPr>
        <p:txBody>
          <a:bodyPr bIns="0" anchor="ctr">
            <a:spAutoFit/>
          </a:bodyPr>
          <a:lstStyle/>
          <a:p>
            <a:r>
              <a:rPr lang="es-ES" sz="2000" b="1"/>
              <a:t>Los organelos citoplasmáticos:</a:t>
            </a:r>
          </a:p>
          <a:p>
            <a:pPr algn="ctr"/>
            <a:endParaRPr lang="es-ES" sz="2000" b="1"/>
          </a:p>
          <a:p>
            <a:r>
              <a:rPr lang="es-ES" sz="2400">
                <a:latin typeface="Times New Roman" pitchFamily="18" charset="0"/>
              </a:rPr>
              <a:t>Los </a:t>
            </a:r>
            <a:r>
              <a:rPr lang="es-ES" sz="2400" b="1">
                <a:latin typeface="Times New Roman" pitchFamily="18" charset="0"/>
              </a:rPr>
              <a:t>Ribosomas</a:t>
            </a:r>
            <a:r>
              <a:rPr lang="es-ES" sz="2400">
                <a:latin typeface="Times New Roman" pitchFamily="18" charset="0"/>
              </a:rPr>
              <a:t>.</a:t>
            </a:r>
          </a:p>
          <a:p>
            <a:pPr>
              <a:buFontTx/>
              <a:buChar char="•"/>
            </a:pPr>
            <a:r>
              <a:rPr lang="es-ES" sz="2400">
                <a:latin typeface="Times New Roman" pitchFamily="18" charset="0"/>
              </a:rPr>
              <a:t>Algunas de las membranas del </a:t>
            </a:r>
            <a:r>
              <a:rPr lang="es-ES" sz="2400" b="1">
                <a:latin typeface="Times New Roman" pitchFamily="18" charset="0"/>
              </a:rPr>
              <a:t>reticulo endoplasmatico</a:t>
            </a:r>
            <a:r>
              <a:rPr lang="es-ES" sz="2400">
                <a:latin typeface="Times New Roman" pitchFamily="18" charset="0"/>
              </a:rPr>
              <a:t> (RE) tienen una apariencia rugosa que se debe a la presencia de unas estructuras pequeñas llamadas RIBOSOMAS  Los Ribosomas son los organelos donde se hacen las </a:t>
            </a:r>
            <a:r>
              <a:rPr lang="es-ES" sz="2400" b="1">
                <a:latin typeface="Times New Roman" pitchFamily="18" charset="0"/>
              </a:rPr>
              <a:t>proteinas</a:t>
            </a:r>
            <a:r>
              <a:rPr lang="es-ES" sz="2400">
                <a:latin typeface="Times New Roman" pitchFamily="18" charset="0"/>
              </a:rPr>
              <a:t> . </a:t>
            </a:r>
          </a:p>
          <a:p>
            <a:pPr>
              <a:buFontTx/>
              <a:buChar char="•"/>
            </a:pPr>
            <a:r>
              <a:rPr lang="es-ES" sz="2400">
                <a:latin typeface="Times New Roman" pitchFamily="18" charset="0"/>
              </a:rPr>
              <a:t>Las proteinas que se forman en el RE rugoso pueden trasportarse por la celula, pasar hasta la membrana celular y ser liberadas fuera de la celula.</a:t>
            </a:r>
          </a:p>
          <a:p>
            <a:pPr>
              <a:buFontTx/>
              <a:buChar char="•"/>
            </a:pPr>
            <a:r>
              <a:rPr lang="es-ES" sz="2400">
                <a:latin typeface="Times New Roman" pitchFamily="18" charset="0"/>
              </a:rPr>
              <a:t>Pueden encontrarse ribosomas libres en el citoplasma.</a:t>
            </a:r>
          </a:p>
          <a:p>
            <a:pPr>
              <a:buFontTx/>
              <a:buChar char="•"/>
            </a:pPr>
            <a:r>
              <a:rPr lang="es-ES" sz="2400">
                <a:latin typeface="Times New Roman" pitchFamily="18" charset="0"/>
              </a:rPr>
              <a:t>Llamamos RE lisos a las membranas que no tienen ribosomas, algunos tipos de lipidos se forman en estas membranas.</a:t>
            </a:r>
          </a:p>
          <a:p>
            <a:pPr algn="ctr"/>
            <a:r>
              <a:rPr lang="es-ES" sz="2400">
                <a:latin typeface="Times New Roman" pitchFamily="18" charset="0"/>
              </a:rPr>
              <a:t>En el RE rugoso se forman las proteínas.</a:t>
            </a:r>
          </a:p>
          <a:p>
            <a:pPr algn="ctr"/>
            <a:r>
              <a:rPr lang="es-ES" sz="2400">
                <a:latin typeface="Times New Roman" pitchFamily="18" charset="0"/>
              </a:rPr>
              <a:t>En el RE liso se forman algunos lípidos.</a:t>
            </a:r>
          </a:p>
          <a:p>
            <a:pPr algn="just">
              <a:lnSpc>
                <a:spcPct val="150000"/>
              </a:lnSpc>
            </a:pPr>
            <a:endParaRPr lang="es-ES" sz="2400" b="1">
              <a:latin typeface="Times New Roman" pitchFamily="18" charset="0"/>
            </a:endParaRPr>
          </a:p>
        </p:txBody>
      </p:sp>
      <p:sp>
        <p:nvSpPr>
          <p:cNvPr id="253955" name="Rectangle 3"/>
          <p:cNvSpPr>
            <a:spLocks noGrp="1" noChangeArrowheads="1"/>
          </p:cNvSpPr>
          <p:nvPr>
            <p:ph type="ctrTitle"/>
          </p:nvPr>
        </p:nvSpPr>
        <p:spPr>
          <a:xfrm>
            <a:off x="396875" y="333375"/>
            <a:ext cx="8496300" cy="1079500"/>
          </a:xfrm>
          <a:solidFill>
            <a:srgbClr val="FFFF00">
              <a:alpha val="50999"/>
            </a:srgbClr>
          </a:solidFill>
          <a:ln/>
        </p:spPr>
        <p:txBody>
          <a:bodyPr/>
          <a:lstStyle/>
          <a:p>
            <a:pPr algn="ctr"/>
            <a:r>
              <a:rPr lang="es-EC" sz="4000"/>
              <a:t>ESTRUCTURA Y FUNCION CELULAR</a:t>
            </a:r>
            <a:endParaRPr lang="es-ES" sz="40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0162" name="Rectangle 2"/>
          <p:cNvSpPr>
            <a:spLocks noChangeArrowheads="1"/>
          </p:cNvSpPr>
          <p:nvPr/>
        </p:nvSpPr>
        <p:spPr bwMode="auto">
          <a:xfrm>
            <a:off x="250825" y="1322388"/>
            <a:ext cx="6192838" cy="5522912"/>
          </a:xfrm>
          <a:prstGeom prst="rect">
            <a:avLst/>
          </a:prstGeom>
          <a:noFill/>
          <a:ln w="9525">
            <a:noFill/>
            <a:miter lim="800000"/>
            <a:headEnd/>
            <a:tailEnd/>
          </a:ln>
          <a:effectLst/>
        </p:spPr>
        <p:txBody>
          <a:bodyPr bIns="0" anchor="ctr">
            <a:spAutoFit/>
          </a:bodyPr>
          <a:lstStyle/>
          <a:p>
            <a:pPr algn="just">
              <a:lnSpc>
                <a:spcPct val="150000"/>
              </a:lnSpc>
            </a:pPr>
            <a:r>
              <a:rPr lang="es-ES" sz="2400">
                <a:latin typeface="Times New Roman" pitchFamily="18" charset="0"/>
              </a:rPr>
              <a:t>El </a:t>
            </a:r>
            <a:r>
              <a:rPr lang="es-ES" sz="2400" b="1">
                <a:latin typeface="Times New Roman" pitchFamily="18" charset="0"/>
              </a:rPr>
              <a:t>Aparato de Golgi</a:t>
            </a:r>
            <a:r>
              <a:rPr lang="es-ES" sz="2400">
                <a:latin typeface="Times New Roman" pitchFamily="18" charset="0"/>
              </a:rPr>
              <a:t> es un organelo  semejante en apariencia al RE y se parece a una estiba de sacos vacíos.</a:t>
            </a:r>
          </a:p>
          <a:p>
            <a:pPr algn="just">
              <a:lnSpc>
                <a:spcPct val="150000"/>
              </a:lnSpc>
            </a:pPr>
            <a:r>
              <a:rPr lang="es-ES" sz="2400">
                <a:latin typeface="Times New Roman" pitchFamily="18" charset="0"/>
              </a:rPr>
              <a:t>Los sacos están formados por membranas, </a:t>
            </a:r>
          </a:p>
          <a:p>
            <a:pPr algn="just">
              <a:lnSpc>
                <a:spcPct val="150000"/>
              </a:lnSpc>
            </a:pPr>
            <a:r>
              <a:rPr lang="es-ES" sz="2400">
                <a:latin typeface="Times New Roman" pitchFamily="18" charset="0"/>
              </a:rPr>
              <a:t>El Aparato de Golgi es un organelo que prepara los materiales para que sean liberados desde la célula  hacia el espacio intracelular. mediante el proceso de secreción.</a:t>
            </a:r>
          </a:p>
          <a:p>
            <a:pPr algn="just">
              <a:lnSpc>
                <a:spcPct val="150000"/>
              </a:lnSpc>
            </a:pPr>
            <a:r>
              <a:rPr lang="es-ES" sz="2400">
                <a:latin typeface="Times New Roman" pitchFamily="18" charset="0"/>
              </a:rPr>
              <a:t>Las proteínas y los lípidos que se sintetizan en el RE, llegan hasta el aparato de golgi..</a:t>
            </a:r>
          </a:p>
        </p:txBody>
      </p:sp>
      <p:sp>
        <p:nvSpPr>
          <p:cNvPr id="220163" name="Rectangle 3"/>
          <p:cNvSpPr>
            <a:spLocks noGrp="1" noChangeArrowheads="1"/>
          </p:cNvSpPr>
          <p:nvPr>
            <p:ph type="ctrTitle"/>
          </p:nvPr>
        </p:nvSpPr>
        <p:spPr>
          <a:xfrm>
            <a:off x="396875" y="333375"/>
            <a:ext cx="8496300" cy="1079500"/>
          </a:xfrm>
          <a:solidFill>
            <a:srgbClr val="FFFF00">
              <a:alpha val="50999"/>
            </a:srgbClr>
          </a:solidFill>
          <a:ln/>
        </p:spPr>
        <p:txBody>
          <a:bodyPr/>
          <a:lstStyle/>
          <a:p>
            <a:pPr algn="ctr"/>
            <a:r>
              <a:rPr lang="es-EC" sz="4000"/>
              <a:t>ESTRUCTURA Y FUNCION CELULAR</a:t>
            </a:r>
            <a:endParaRPr lang="es-ES" sz="4000"/>
          </a:p>
        </p:txBody>
      </p:sp>
      <p:pic>
        <p:nvPicPr>
          <p:cNvPr id="220164" name="Picture 4" descr="aparato golgi"/>
          <p:cNvPicPr>
            <a:picLocks noChangeAspect="1" noChangeArrowheads="1"/>
          </p:cNvPicPr>
          <p:nvPr/>
        </p:nvPicPr>
        <p:blipFill>
          <a:blip r:embed="rId2"/>
          <a:srcRect/>
          <a:stretch>
            <a:fillRect/>
          </a:stretch>
        </p:blipFill>
        <p:spPr bwMode="auto">
          <a:xfrm>
            <a:off x="6372225" y="1585913"/>
            <a:ext cx="2592388" cy="5083175"/>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8050" name="Rectangle 2"/>
          <p:cNvSpPr>
            <a:spLocks noChangeArrowheads="1"/>
          </p:cNvSpPr>
          <p:nvPr/>
        </p:nvSpPr>
        <p:spPr bwMode="auto">
          <a:xfrm>
            <a:off x="323850" y="2270125"/>
            <a:ext cx="4968875" cy="3879850"/>
          </a:xfrm>
          <a:prstGeom prst="rect">
            <a:avLst/>
          </a:prstGeom>
          <a:noFill/>
          <a:ln w="9525">
            <a:noFill/>
            <a:miter lim="800000"/>
            <a:headEnd/>
            <a:tailEnd/>
          </a:ln>
          <a:effectLst/>
        </p:spPr>
        <p:txBody>
          <a:bodyPr bIns="0" anchor="ctr">
            <a:spAutoFit/>
          </a:bodyPr>
          <a:lstStyle/>
          <a:p>
            <a:pPr algn="just">
              <a:lnSpc>
                <a:spcPct val="150000"/>
              </a:lnSpc>
            </a:pPr>
            <a:r>
              <a:rPr lang="es-ES" sz="2400">
                <a:latin typeface="Times New Roman" pitchFamily="18" charset="0"/>
              </a:rPr>
              <a:t>El </a:t>
            </a:r>
            <a:r>
              <a:rPr lang="es-ES" sz="2400" b="1">
                <a:latin typeface="Times New Roman" pitchFamily="18" charset="0"/>
              </a:rPr>
              <a:t>Aparato de Golgi</a:t>
            </a:r>
            <a:r>
              <a:rPr lang="es-ES" sz="2400">
                <a:latin typeface="Times New Roman" pitchFamily="18" charset="0"/>
              </a:rPr>
              <a:t> concentra las moléculas de las proteínas, o el lípido, quitando el agua.</a:t>
            </a:r>
          </a:p>
          <a:p>
            <a:pPr algn="just">
              <a:lnSpc>
                <a:spcPct val="150000"/>
              </a:lnSpc>
            </a:pPr>
            <a:r>
              <a:rPr lang="es-ES" sz="2400">
                <a:latin typeface="Times New Roman" pitchFamily="18" charset="0"/>
              </a:rPr>
              <a:t>El producto se empaqueta en una membrana derivada del aparato de Golgi y se mueve hacia la la membrana celular donde se libera</a:t>
            </a:r>
          </a:p>
        </p:txBody>
      </p:sp>
      <p:sp>
        <p:nvSpPr>
          <p:cNvPr id="258051" name="Rectangle 3"/>
          <p:cNvSpPr>
            <a:spLocks noGrp="1" noChangeArrowheads="1"/>
          </p:cNvSpPr>
          <p:nvPr>
            <p:ph type="ctrTitle"/>
          </p:nvPr>
        </p:nvSpPr>
        <p:spPr>
          <a:xfrm>
            <a:off x="396875" y="333375"/>
            <a:ext cx="8496300" cy="1079500"/>
          </a:xfrm>
          <a:solidFill>
            <a:srgbClr val="FFFF00">
              <a:alpha val="50999"/>
            </a:srgbClr>
          </a:solidFill>
          <a:ln/>
        </p:spPr>
        <p:txBody>
          <a:bodyPr/>
          <a:lstStyle/>
          <a:p>
            <a:pPr algn="ctr"/>
            <a:r>
              <a:rPr lang="es-EC" sz="4000"/>
              <a:t>ESTRUCTURA Y FUNCION CELULAR</a:t>
            </a:r>
            <a:endParaRPr lang="es-ES" sz="4000"/>
          </a:p>
        </p:txBody>
      </p:sp>
      <p:pic>
        <p:nvPicPr>
          <p:cNvPr id="258052" name="Picture 4" descr="aparato golgi"/>
          <p:cNvPicPr>
            <a:picLocks noChangeAspect="1" noChangeArrowheads="1"/>
          </p:cNvPicPr>
          <p:nvPr/>
        </p:nvPicPr>
        <p:blipFill>
          <a:blip r:embed="rId2"/>
          <a:srcRect/>
          <a:stretch>
            <a:fillRect/>
          </a:stretch>
        </p:blipFill>
        <p:spPr bwMode="auto">
          <a:xfrm>
            <a:off x="5651500" y="1557338"/>
            <a:ext cx="3492500" cy="5083175"/>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9138" name="Rectangle 2"/>
          <p:cNvSpPr>
            <a:spLocks noChangeArrowheads="1"/>
          </p:cNvSpPr>
          <p:nvPr/>
        </p:nvSpPr>
        <p:spPr bwMode="auto">
          <a:xfrm>
            <a:off x="250825" y="1631950"/>
            <a:ext cx="6769100" cy="4799013"/>
          </a:xfrm>
          <a:prstGeom prst="rect">
            <a:avLst/>
          </a:prstGeom>
          <a:noFill/>
          <a:ln w="9525">
            <a:noFill/>
            <a:miter lim="800000"/>
            <a:headEnd/>
            <a:tailEnd/>
          </a:ln>
          <a:effectLst/>
        </p:spPr>
        <p:txBody>
          <a:bodyPr bIns="0" anchor="ctr">
            <a:spAutoFit/>
          </a:bodyPr>
          <a:lstStyle/>
          <a:p>
            <a:pPr algn="just">
              <a:lnSpc>
                <a:spcPct val="150000"/>
              </a:lnSpc>
            </a:pPr>
            <a:r>
              <a:rPr lang="es-ES" sz="2000" b="1"/>
              <a:t>Los organelos citoplasmáticos:</a:t>
            </a:r>
          </a:p>
          <a:p>
            <a:pPr algn="just">
              <a:lnSpc>
                <a:spcPct val="150000"/>
              </a:lnSpc>
            </a:pPr>
            <a:r>
              <a:rPr lang="es-ES" sz="2400">
                <a:latin typeface="Times New Roman" pitchFamily="18" charset="0"/>
              </a:rPr>
              <a:t>En el citoplasma se encuentran otros organelos llamados</a:t>
            </a:r>
            <a:r>
              <a:rPr lang="es-ES" sz="2000" b="1"/>
              <a:t> VACUOLAS</a:t>
            </a:r>
          </a:p>
          <a:p>
            <a:pPr algn="just">
              <a:lnSpc>
                <a:spcPct val="150000"/>
              </a:lnSpc>
            </a:pPr>
            <a:r>
              <a:rPr lang="es-ES" sz="2000"/>
              <a:t>Las </a:t>
            </a:r>
            <a:r>
              <a:rPr lang="es-ES" sz="2000" b="1"/>
              <a:t>Vacuolas</a:t>
            </a:r>
            <a:r>
              <a:rPr lang="es-ES" sz="2000"/>
              <a:t> son estructuras llenas de fluido que contienen varias sustancias que se almacenan por algún tiempo.</a:t>
            </a:r>
          </a:p>
          <a:p>
            <a:pPr algn="just">
              <a:lnSpc>
                <a:spcPct val="150000"/>
              </a:lnSpc>
            </a:pPr>
            <a:r>
              <a:rPr lang="es-ES" sz="2000"/>
              <a:t>En las cel. Animales las vacuolas son pequeñas. Podemos encontrarlas dispersas en el citoplasma. </a:t>
            </a:r>
          </a:p>
          <a:p>
            <a:pPr algn="just">
              <a:lnSpc>
                <a:spcPct val="150000"/>
              </a:lnSpc>
            </a:pPr>
            <a:r>
              <a:rPr lang="es-ES" sz="2000"/>
              <a:t>En los organismos unicelulares estas vacuolas tienen funciones especializadas, </a:t>
            </a:r>
          </a:p>
        </p:txBody>
      </p:sp>
      <p:sp>
        <p:nvSpPr>
          <p:cNvPr id="219139" name="Rectangle 3"/>
          <p:cNvSpPr>
            <a:spLocks noGrp="1" noChangeArrowheads="1"/>
          </p:cNvSpPr>
          <p:nvPr>
            <p:ph type="ctrTitle"/>
          </p:nvPr>
        </p:nvSpPr>
        <p:spPr>
          <a:xfrm>
            <a:off x="396875" y="333375"/>
            <a:ext cx="8496300" cy="1079500"/>
          </a:xfrm>
          <a:solidFill>
            <a:srgbClr val="FFFF00">
              <a:alpha val="50999"/>
            </a:srgbClr>
          </a:solidFill>
          <a:ln/>
        </p:spPr>
        <p:txBody>
          <a:bodyPr/>
          <a:lstStyle/>
          <a:p>
            <a:pPr algn="ctr"/>
            <a:r>
              <a:rPr lang="es-EC" sz="4000"/>
              <a:t>ESTRUCTURA Y FUNCION CELULAR</a:t>
            </a:r>
            <a:endParaRPr lang="es-ES" sz="4000"/>
          </a:p>
        </p:txBody>
      </p:sp>
      <p:pic>
        <p:nvPicPr>
          <p:cNvPr id="219141" name="Picture 5" descr="cel vegetal"/>
          <p:cNvPicPr>
            <a:picLocks noChangeAspect="1" noChangeArrowheads="1"/>
          </p:cNvPicPr>
          <p:nvPr/>
        </p:nvPicPr>
        <p:blipFill>
          <a:blip r:embed="rId2"/>
          <a:srcRect/>
          <a:stretch>
            <a:fillRect/>
          </a:stretch>
        </p:blipFill>
        <p:spPr bwMode="auto">
          <a:xfrm>
            <a:off x="7164388" y="1628775"/>
            <a:ext cx="1979612" cy="467995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9074" name="Rectangle 2"/>
          <p:cNvSpPr>
            <a:spLocks noChangeArrowheads="1"/>
          </p:cNvSpPr>
          <p:nvPr/>
        </p:nvSpPr>
        <p:spPr bwMode="auto">
          <a:xfrm>
            <a:off x="250825" y="1604963"/>
            <a:ext cx="4826000" cy="4427537"/>
          </a:xfrm>
          <a:prstGeom prst="rect">
            <a:avLst/>
          </a:prstGeom>
          <a:noFill/>
          <a:ln w="9525">
            <a:noFill/>
            <a:miter lim="800000"/>
            <a:headEnd/>
            <a:tailEnd/>
          </a:ln>
          <a:effectLst/>
        </p:spPr>
        <p:txBody>
          <a:bodyPr bIns="0" anchor="ctr">
            <a:spAutoFit/>
          </a:bodyPr>
          <a:lstStyle/>
          <a:p>
            <a:pPr algn="just">
              <a:lnSpc>
                <a:spcPct val="150000"/>
              </a:lnSpc>
            </a:pPr>
            <a:r>
              <a:rPr lang="es-ES" sz="2400" b="1">
                <a:latin typeface="Times New Roman" pitchFamily="18" charset="0"/>
              </a:rPr>
              <a:t>Los organelos citoplasmáticos:</a:t>
            </a:r>
          </a:p>
          <a:p>
            <a:pPr algn="just">
              <a:lnSpc>
                <a:spcPct val="150000"/>
              </a:lnSpc>
            </a:pPr>
            <a:r>
              <a:rPr lang="es-ES" sz="2400">
                <a:latin typeface="Times New Roman" pitchFamily="18" charset="0"/>
              </a:rPr>
              <a:t>Algunas </a:t>
            </a:r>
            <a:r>
              <a:rPr lang="es-ES" sz="2400" b="1">
                <a:latin typeface="Times New Roman" pitchFamily="18" charset="0"/>
              </a:rPr>
              <a:t>VACUOLAS</a:t>
            </a:r>
            <a:r>
              <a:rPr lang="es-ES" sz="2400">
                <a:latin typeface="Times New Roman" pitchFamily="18" charset="0"/>
              </a:rPr>
              <a:t>  pueden servir para digerir alimentos. Otras llamadas Vacuolas Contráctiles, funcionan como bombas que retiran del interior de la célula el exceso de agua o materiales de deshecho.</a:t>
            </a:r>
          </a:p>
          <a:p>
            <a:pPr algn="just">
              <a:lnSpc>
                <a:spcPct val="150000"/>
              </a:lnSpc>
            </a:pPr>
            <a:endParaRPr lang="es-ES" sz="2400" b="1">
              <a:latin typeface="Times New Roman" pitchFamily="18" charset="0"/>
            </a:endParaRPr>
          </a:p>
        </p:txBody>
      </p:sp>
      <p:sp>
        <p:nvSpPr>
          <p:cNvPr id="259075" name="Rectangle 3"/>
          <p:cNvSpPr>
            <a:spLocks noGrp="1" noChangeArrowheads="1"/>
          </p:cNvSpPr>
          <p:nvPr>
            <p:ph type="ctrTitle"/>
          </p:nvPr>
        </p:nvSpPr>
        <p:spPr>
          <a:xfrm>
            <a:off x="396875" y="333375"/>
            <a:ext cx="8496300" cy="1079500"/>
          </a:xfrm>
          <a:solidFill>
            <a:srgbClr val="FFFF00">
              <a:alpha val="50999"/>
            </a:srgbClr>
          </a:solidFill>
          <a:ln/>
        </p:spPr>
        <p:txBody>
          <a:bodyPr/>
          <a:lstStyle/>
          <a:p>
            <a:pPr algn="ctr"/>
            <a:r>
              <a:rPr lang="es-EC" sz="4000"/>
              <a:t>ESTRUCTURA Y FUNCION CELULAR</a:t>
            </a:r>
            <a:endParaRPr lang="es-ES" sz="4000"/>
          </a:p>
        </p:txBody>
      </p:sp>
      <p:pic>
        <p:nvPicPr>
          <p:cNvPr id="259077" name="Picture 5" descr="cel vegetal"/>
          <p:cNvPicPr>
            <a:picLocks noChangeAspect="1" noChangeArrowheads="1"/>
          </p:cNvPicPr>
          <p:nvPr/>
        </p:nvPicPr>
        <p:blipFill>
          <a:blip r:embed="rId2"/>
          <a:srcRect/>
          <a:stretch>
            <a:fillRect/>
          </a:stretch>
        </p:blipFill>
        <p:spPr bwMode="auto">
          <a:xfrm>
            <a:off x="5364163" y="1844675"/>
            <a:ext cx="3779837" cy="467995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1123" name="Rectangle 3"/>
          <p:cNvSpPr>
            <a:spLocks noGrp="1" noChangeArrowheads="1"/>
          </p:cNvSpPr>
          <p:nvPr>
            <p:ph type="ctrTitle"/>
          </p:nvPr>
        </p:nvSpPr>
        <p:spPr>
          <a:xfrm>
            <a:off x="396875" y="333375"/>
            <a:ext cx="8496300" cy="1079500"/>
          </a:xfrm>
          <a:solidFill>
            <a:srgbClr val="FFFF00">
              <a:alpha val="50999"/>
            </a:srgbClr>
          </a:solidFill>
          <a:ln/>
        </p:spPr>
        <p:txBody>
          <a:bodyPr/>
          <a:lstStyle/>
          <a:p>
            <a:pPr algn="ctr"/>
            <a:r>
              <a:rPr lang="es-EC" sz="4000"/>
              <a:t>ESTRUCTURA Y FUNCION CELULAR</a:t>
            </a:r>
            <a:endParaRPr lang="es-ES" sz="4000"/>
          </a:p>
        </p:txBody>
      </p:sp>
      <p:pic>
        <p:nvPicPr>
          <p:cNvPr id="261125" name="Picture 5" descr="cel vegetal"/>
          <p:cNvPicPr>
            <a:picLocks noChangeAspect="1" noChangeArrowheads="1"/>
          </p:cNvPicPr>
          <p:nvPr/>
        </p:nvPicPr>
        <p:blipFill>
          <a:blip r:embed="rId2"/>
          <a:srcRect/>
          <a:stretch>
            <a:fillRect/>
          </a:stretch>
        </p:blipFill>
        <p:spPr bwMode="auto">
          <a:xfrm>
            <a:off x="5364163" y="1844675"/>
            <a:ext cx="3779837" cy="4679950"/>
          </a:xfrm>
          <a:prstGeom prst="rect">
            <a:avLst/>
          </a:prstGeom>
          <a:noFill/>
        </p:spPr>
      </p:pic>
      <p:sp>
        <p:nvSpPr>
          <p:cNvPr id="261126" name="Text Box 6"/>
          <p:cNvSpPr txBox="1">
            <a:spLocks noChangeArrowheads="1"/>
          </p:cNvSpPr>
          <p:nvPr/>
        </p:nvSpPr>
        <p:spPr bwMode="auto">
          <a:xfrm>
            <a:off x="468313" y="1700213"/>
            <a:ext cx="4824412" cy="4383087"/>
          </a:xfrm>
          <a:prstGeom prst="rect">
            <a:avLst/>
          </a:prstGeom>
          <a:noFill/>
          <a:ln w="9525">
            <a:noFill/>
            <a:miter lim="800000"/>
            <a:headEnd/>
            <a:tailEnd/>
          </a:ln>
          <a:effectLst/>
        </p:spPr>
        <p:txBody>
          <a:bodyPr>
            <a:spAutoFit/>
          </a:bodyPr>
          <a:lstStyle/>
          <a:p>
            <a:endParaRPr lang="en-US"/>
          </a:p>
          <a:p>
            <a:r>
              <a:rPr lang="en-US" sz="2400">
                <a:latin typeface="Times New Roman" pitchFamily="18" charset="0"/>
              </a:rPr>
              <a:t>En una celula vegetal, una vacuola grande puede Ocupar casi todo el espacio y empujar el citoplasma</a:t>
            </a:r>
          </a:p>
          <a:p>
            <a:r>
              <a:rPr lang="en-US" sz="2400">
                <a:latin typeface="Times New Roman" pitchFamily="18" charset="0"/>
              </a:rPr>
              <a:t>Contra la membrana celular.</a:t>
            </a:r>
          </a:p>
          <a:p>
            <a:endParaRPr lang="en-US" sz="2400">
              <a:latin typeface="Times New Roman" pitchFamily="18" charset="0"/>
            </a:endParaRPr>
          </a:p>
          <a:p>
            <a:r>
              <a:rPr lang="en-US" sz="2400">
                <a:latin typeface="Times New Roman" pitchFamily="18" charset="0"/>
              </a:rPr>
              <a:t>Esta Vacuola central grande almacena gran variedad </a:t>
            </a:r>
          </a:p>
          <a:p>
            <a:r>
              <a:rPr lang="en-US" sz="2400">
                <a:latin typeface="Times New Roman" pitchFamily="18" charset="0"/>
              </a:rPr>
              <a:t>De sustancias, frecuentemente disueltas en agua.</a:t>
            </a:r>
          </a:p>
          <a:p>
            <a:r>
              <a:rPr lang="en-US" sz="2400">
                <a:latin typeface="Times New Roman" pitchFamily="18" charset="0"/>
              </a:rPr>
              <a:t>Algunas de esas sustancias son azucares,minerales y proteinas</a:t>
            </a:r>
            <a:endParaRPr lang="es-EC" sz="2400">
              <a:latin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1186" name="Rectangle 2"/>
          <p:cNvSpPr>
            <a:spLocks noChangeArrowheads="1"/>
          </p:cNvSpPr>
          <p:nvPr/>
        </p:nvSpPr>
        <p:spPr bwMode="auto">
          <a:xfrm>
            <a:off x="250825" y="1165225"/>
            <a:ext cx="4465638" cy="5532438"/>
          </a:xfrm>
          <a:prstGeom prst="rect">
            <a:avLst/>
          </a:prstGeom>
          <a:noFill/>
          <a:ln w="9525">
            <a:noFill/>
            <a:miter lim="800000"/>
            <a:headEnd/>
            <a:tailEnd/>
          </a:ln>
          <a:effectLst/>
        </p:spPr>
        <p:txBody>
          <a:bodyPr bIns="0" anchor="ctr">
            <a:spAutoFit/>
          </a:bodyPr>
          <a:lstStyle/>
          <a:p>
            <a:pPr algn="just">
              <a:lnSpc>
                <a:spcPct val="150000"/>
              </a:lnSpc>
            </a:pPr>
            <a:r>
              <a:rPr lang="es-ES" sz="2000" b="1"/>
              <a:t>Los organelos citoplasmáticos</a:t>
            </a:r>
          </a:p>
          <a:p>
            <a:pPr algn="just">
              <a:lnSpc>
                <a:spcPct val="150000"/>
              </a:lnSpc>
            </a:pPr>
            <a:r>
              <a:rPr lang="es-ES" sz="2000" b="1"/>
              <a:t>Son organelos que se encuentran dentro del citoplasma.</a:t>
            </a:r>
          </a:p>
          <a:p>
            <a:pPr algn="just">
              <a:lnSpc>
                <a:spcPct val="150000"/>
              </a:lnSpc>
            </a:pPr>
            <a:r>
              <a:rPr lang="es-ES" sz="2000" b="1"/>
              <a:t>Lisosomas</a:t>
            </a:r>
            <a:r>
              <a:rPr lang="es-ES" sz="2000"/>
              <a:t> contienen enzimas digestivas. Estas enzimas digestivas   facilitan el rompimiento de las moléculas grandes, tales como almidones, lípidos y proteínas.</a:t>
            </a:r>
          </a:p>
          <a:p>
            <a:pPr algn="just">
              <a:lnSpc>
                <a:spcPct val="150000"/>
              </a:lnSpc>
            </a:pPr>
            <a:r>
              <a:rPr lang="es-ES" sz="2000"/>
              <a:t>Una de las funciones es digerir  las partículas extrañas que entran a la célula (bacterias) y destruyen partes gastadas de la célula.</a:t>
            </a:r>
          </a:p>
        </p:txBody>
      </p:sp>
      <p:sp>
        <p:nvSpPr>
          <p:cNvPr id="221187" name="Rectangle 3"/>
          <p:cNvSpPr>
            <a:spLocks noGrp="1" noChangeArrowheads="1"/>
          </p:cNvSpPr>
          <p:nvPr>
            <p:ph type="ctrTitle"/>
          </p:nvPr>
        </p:nvSpPr>
        <p:spPr>
          <a:xfrm>
            <a:off x="396875" y="333375"/>
            <a:ext cx="8496300" cy="1079500"/>
          </a:xfrm>
          <a:solidFill>
            <a:srgbClr val="FFFF00">
              <a:alpha val="50999"/>
            </a:srgbClr>
          </a:solidFill>
          <a:ln/>
        </p:spPr>
        <p:txBody>
          <a:bodyPr/>
          <a:lstStyle/>
          <a:p>
            <a:pPr algn="ctr"/>
            <a:r>
              <a:rPr lang="es-EC" sz="4000"/>
              <a:t>ESTRUCTURA Y FUNCION CELULAR</a:t>
            </a:r>
            <a:endParaRPr lang="es-ES" sz="4000"/>
          </a:p>
        </p:txBody>
      </p:sp>
      <p:pic>
        <p:nvPicPr>
          <p:cNvPr id="221188" name="Picture 4" descr="celula"/>
          <p:cNvPicPr>
            <a:picLocks noChangeAspect="1" noChangeArrowheads="1"/>
          </p:cNvPicPr>
          <p:nvPr/>
        </p:nvPicPr>
        <p:blipFill>
          <a:blip r:embed="rId2"/>
          <a:srcRect/>
          <a:stretch>
            <a:fillRect/>
          </a:stretch>
        </p:blipFill>
        <p:spPr bwMode="auto">
          <a:xfrm>
            <a:off x="4859338" y="1773238"/>
            <a:ext cx="4095750" cy="295275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0098" name="Rectangle 2"/>
          <p:cNvSpPr>
            <a:spLocks noChangeArrowheads="1"/>
          </p:cNvSpPr>
          <p:nvPr/>
        </p:nvSpPr>
        <p:spPr bwMode="auto">
          <a:xfrm>
            <a:off x="250825" y="1622425"/>
            <a:ext cx="4465638" cy="4618038"/>
          </a:xfrm>
          <a:prstGeom prst="rect">
            <a:avLst/>
          </a:prstGeom>
          <a:noFill/>
          <a:ln w="9525">
            <a:noFill/>
            <a:miter lim="800000"/>
            <a:headEnd/>
            <a:tailEnd/>
          </a:ln>
          <a:effectLst/>
        </p:spPr>
        <p:txBody>
          <a:bodyPr bIns="0" anchor="ctr">
            <a:spAutoFit/>
          </a:bodyPr>
          <a:lstStyle/>
          <a:p>
            <a:pPr algn="just">
              <a:lnSpc>
                <a:spcPct val="150000"/>
              </a:lnSpc>
            </a:pPr>
            <a:r>
              <a:rPr lang="es-ES" sz="2000" b="1"/>
              <a:t>Lisosomas.</a:t>
            </a:r>
          </a:p>
          <a:p>
            <a:pPr algn="just">
              <a:lnSpc>
                <a:spcPct val="150000"/>
              </a:lnSpc>
            </a:pPr>
            <a:r>
              <a:rPr lang="es-ES" sz="2000" b="1"/>
              <a:t>Las enzimas </a:t>
            </a:r>
            <a:r>
              <a:rPr lang="es-ES" sz="2000"/>
              <a:t>digestivas destruyen las bacterias y liberan los productos de la digestión hacia el citoplasma.. La digestión de mol.complejas por los lisosomas se lleva a cabo sin causarle daño  a la cel., en algunos casos la membrana que los rodea se rompe lo que hace que la cel. Se digiera a si misma.</a:t>
            </a:r>
          </a:p>
        </p:txBody>
      </p:sp>
      <p:sp>
        <p:nvSpPr>
          <p:cNvPr id="260099" name="Rectangle 3"/>
          <p:cNvSpPr>
            <a:spLocks noGrp="1" noChangeArrowheads="1"/>
          </p:cNvSpPr>
          <p:nvPr>
            <p:ph type="ctrTitle"/>
          </p:nvPr>
        </p:nvSpPr>
        <p:spPr>
          <a:xfrm>
            <a:off x="396875" y="333375"/>
            <a:ext cx="8496300" cy="1079500"/>
          </a:xfrm>
          <a:solidFill>
            <a:srgbClr val="FFFF00">
              <a:alpha val="50999"/>
            </a:srgbClr>
          </a:solidFill>
          <a:ln/>
        </p:spPr>
        <p:txBody>
          <a:bodyPr/>
          <a:lstStyle/>
          <a:p>
            <a:pPr algn="ctr"/>
            <a:r>
              <a:rPr lang="es-EC" sz="4000"/>
              <a:t>ESTRUCTURA Y FUNCION CELULAR</a:t>
            </a:r>
            <a:endParaRPr lang="es-ES" sz="4000"/>
          </a:p>
        </p:txBody>
      </p:sp>
      <p:pic>
        <p:nvPicPr>
          <p:cNvPr id="260100" name="Picture 4" descr="celula"/>
          <p:cNvPicPr>
            <a:picLocks noChangeAspect="1" noChangeArrowheads="1"/>
          </p:cNvPicPr>
          <p:nvPr/>
        </p:nvPicPr>
        <p:blipFill>
          <a:blip r:embed="rId2"/>
          <a:srcRect/>
          <a:stretch>
            <a:fillRect/>
          </a:stretch>
        </p:blipFill>
        <p:spPr bwMode="auto">
          <a:xfrm>
            <a:off x="4859338" y="1773238"/>
            <a:ext cx="4095750" cy="4176712"/>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4258" name="Rectangle 2"/>
          <p:cNvSpPr>
            <a:spLocks noChangeArrowheads="1"/>
          </p:cNvSpPr>
          <p:nvPr/>
        </p:nvSpPr>
        <p:spPr bwMode="auto">
          <a:xfrm>
            <a:off x="466725" y="1325563"/>
            <a:ext cx="4333875" cy="4618037"/>
          </a:xfrm>
          <a:prstGeom prst="rect">
            <a:avLst/>
          </a:prstGeom>
          <a:noFill/>
          <a:ln w="9525">
            <a:noFill/>
            <a:miter lim="800000"/>
            <a:headEnd/>
            <a:tailEnd/>
          </a:ln>
          <a:effectLst/>
        </p:spPr>
        <p:txBody>
          <a:bodyPr bIns="0" anchor="ctr">
            <a:spAutoFit/>
          </a:bodyPr>
          <a:lstStyle/>
          <a:p>
            <a:pPr algn="just">
              <a:lnSpc>
                <a:spcPct val="150000"/>
              </a:lnSpc>
            </a:pPr>
            <a:r>
              <a:rPr lang="es-ES" sz="2000" b="1"/>
              <a:t>Los organelos citoplasmáticos</a:t>
            </a:r>
            <a:r>
              <a:rPr lang="es-MX" sz="2000" b="1"/>
              <a:t>:</a:t>
            </a:r>
          </a:p>
          <a:p>
            <a:pPr algn="just">
              <a:lnSpc>
                <a:spcPct val="150000"/>
              </a:lnSpc>
            </a:pPr>
            <a:r>
              <a:rPr lang="es-ES" sz="2000"/>
              <a:t>La mayoría de las cel. Pueden hacer algun tipo de mov. </a:t>
            </a:r>
          </a:p>
          <a:p>
            <a:pPr algn="just">
              <a:lnSpc>
                <a:spcPct val="150000"/>
              </a:lnSpc>
            </a:pPr>
            <a:r>
              <a:rPr lang="es-ES" sz="2000"/>
              <a:t>Los </a:t>
            </a:r>
            <a:r>
              <a:rPr lang="es-ES" sz="2000" b="1"/>
              <a:t>microfilamentos</a:t>
            </a:r>
            <a:r>
              <a:rPr lang="es-ES" sz="2000"/>
              <a:t> son unas fibras muy finas compuestas de proteínas, dispuestos a modo de rayos por todo el citoplasma.</a:t>
            </a:r>
          </a:p>
          <a:p>
            <a:pPr algn="just">
              <a:lnSpc>
                <a:spcPct val="150000"/>
              </a:lnSpc>
            </a:pPr>
            <a:r>
              <a:rPr lang="es-ES" sz="2000"/>
              <a:t>Función es producir flujo citoplásmico y permitir el movimiento de las sustancias dentro de la célula</a:t>
            </a:r>
          </a:p>
        </p:txBody>
      </p:sp>
      <p:sp>
        <p:nvSpPr>
          <p:cNvPr id="224259" name="Rectangle 3"/>
          <p:cNvSpPr>
            <a:spLocks noGrp="1" noChangeArrowheads="1"/>
          </p:cNvSpPr>
          <p:nvPr>
            <p:ph type="ctrTitle"/>
          </p:nvPr>
        </p:nvSpPr>
        <p:spPr>
          <a:xfrm>
            <a:off x="396875" y="333375"/>
            <a:ext cx="8496300" cy="1079500"/>
          </a:xfrm>
          <a:solidFill>
            <a:srgbClr val="FFFF00">
              <a:alpha val="50999"/>
            </a:srgbClr>
          </a:solidFill>
          <a:ln/>
        </p:spPr>
        <p:txBody>
          <a:bodyPr/>
          <a:lstStyle/>
          <a:p>
            <a:pPr algn="ctr"/>
            <a:r>
              <a:rPr lang="es-EC" sz="4000"/>
              <a:t>ESTRUCTURA Y FUNCION CELULAR</a:t>
            </a:r>
            <a:endParaRPr lang="es-ES" sz="4000"/>
          </a:p>
        </p:txBody>
      </p:sp>
      <p:pic>
        <p:nvPicPr>
          <p:cNvPr id="224260" name="Picture 4"/>
          <p:cNvPicPr>
            <a:picLocks noChangeAspect="1" noChangeArrowheads="1"/>
          </p:cNvPicPr>
          <p:nvPr/>
        </p:nvPicPr>
        <p:blipFill>
          <a:blip r:embed="rId2"/>
          <a:srcRect l="16667" t="20000" r="14999" b="4445"/>
          <a:stretch>
            <a:fillRect/>
          </a:stretch>
        </p:blipFill>
        <p:spPr bwMode="auto">
          <a:xfrm>
            <a:off x="5181600" y="2590800"/>
            <a:ext cx="3657600" cy="30337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0642" name="Rectangle 2"/>
          <p:cNvSpPr>
            <a:spLocks noChangeArrowheads="1"/>
          </p:cNvSpPr>
          <p:nvPr/>
        </p:nvSpPr>
        <p:spPr bwMode="auto">
          <a:xfrm>
            <a:off x="381000" y="1630363"/>
            <a:ext cx="4495800" cy="4618037"/>
          </a:xfrm>
          <a:prstGeom prst="rect">
            <a:avLst/>
          </a:prstGeom>
          <a:noFill/>
          <a:ln w="9525">
            <a:noFill/>
            <a:miter lim="800000"/>
            <a:headEnd/>
            <a:tailEnd/>
          </a:ln>
          <a:effectLst/>
        </p:spPr>
        <p:txBody>
          <a:bodyPr bIns="0" anchor="ctr">
            <a:spAutoFit/>
          </a:bodyPr>
          <a:lstStyle/>
          <a:p>
            <a:pPr algn="just">
              <a:lnSpc>
                <a:spcPct val="150000"/>
              </a:lnSpc>
            </a:pPr>
            <a:r>
              <a:rPr lang="es-ES" sz="2000" b="1"/>
              <a:t>Los organelos citoplasmáticos</a:t>
            </a:r>
            <a:r>
              <a:rPr lang="es-MX" sz="2000" b="1"/>
              <a:t>:</a:t>
            </a:r>
            <a:endParaRPr lang="es-ES" sz="2000" b="1"/>
          </a:p>
          <a:p>
            <a:pPr algn="just">
              <a:lnSpc>
                <a:spcPct val="150000"/>
              </a:lnSpc>
            </a:pPr>
            <a:r>
              <a:rPr lang="es-ES" sz="2000"/>
              <a:t>Los </a:t>
            </a:r>
            <a:r>
              <a:rPr lang="es-ES" sz="2000" b="1"/>
              <a:t>microtúbulos</a:t>
            </a:r>
            <a:r>
              <a:rPr lang="es-ES" sz="2000"/>
              <a:t> estructuras huecas en forma de tubo, compuestas de proteínas. La disposición de los micro tubulos ayudan a dar forma a las cel. Los micro tubulos se asocian con la habilidad de la célula para moverse de un sitio a otro. </a:t>
            </a:r>
          </a:p>
          <a:p>
            <a:pPr algn="just">
              <a:lnSpc>
                <a:spcPct val="150000"/>
              </a:lnSpc>
            </a:pPr>
            <a:r>
              <a:rPr lang="es-ES" sz="2000"/>
              <a:t>Muchos org. Se mueven por </a:t>
            </a:r>
            <a:r>
              <a:rPr lang="es-ES" sz="2000" b="1"/>
              <a:t>cilios</a:t>
            </a:r>
          </a:p>
          <a:p>
            <a:pPr algn="just">
              <a:lnSpc>
                <a:spcPct val="150000"/>
              </a:lnSpc>
            </a:pPr>
            <a:r>
              <a:rPr lang="es-ES" sz="2000"/>
              <a:t>Otros se mueven por </a:t>
            </a:r>
            <a:r>
              <a:rPr lang="es-ES" sz="2000" b="1"/>
              <a:t>flagelos</a:t>
            </a:r>
          </a:p>
        </p:txBody>
      </p:sp>
      <p:sp>
        <p:nvSpPr>
          <p:cNvPr id="240643" name="Rectangle 3"/>
          <p:cNvSpPr>
            <a:spLocks noGrp="1" noChangeArrowheads="1"/>
          </p:cNvSpPr>
          <p:nvPr>
            <p:ph type="ctrTitle"/>
          </p:nvPr>
        </p:nvSpPr>
        <p:spPr>
          <a:xfrm>
            <a:off x="396875" y="333375"/>
            <a:ext cx="8496300" cy="1079500"/>
          </a:xfrm>
          <a:solidFill>
            <a:srgbClr val="FFFF00">
              <a:alpha val="50999"/>
            </a:srgbClr>
          </a:solidFill>
          <a:ln/>
        </p:spPr>
        <p:txBody>
          <a:bodyPr/>
          <a:lstStyle/>
          <a:p>
            <a:pPr algn="ctr"/>
            <a:r>
              <a:rPr lang="es-EC" sz="4000"/>
              <a:t>ESTRUCTURA Y FUNCION CELULAR</a:t>
            </a:r>
            <a:endParaRPr lang="es-ES" sz="4000"/>
          </a:p>
        </p:txBody>
      </p:sp>
      <p:pic>
        <p:nvPicPr>
          <p:cNvPr id="240644" name="Picture 4"/>
          <p:cNvPicPr>
            <a:picLocks noChangeAspect="1" noChangeArrowheads="1"/>
          </p:cNvPicPr>
          <p:nvPr/>
        </p:nvPicPr>
        <p:blipFill>
          <a:blip r:embed="rId2"/>
          <a:srcRect l="55000" t="20000" r="5833" b="8888"/>
          <a:stretch>
            <a:fillRect/>
          </a:stretch>
        </p:blipFill>
        <p:spPr bwMode="auto">
          <a:xfrm>
            <a:off x="6113463" y="1524000"/>
            <a:ext cx="1735137" cy="2362200"/>
          </a:xfrm>
          <a:prstGeom prst="rect">
            <a:avLst/>
          </a:prstGeom>
          <a:noFill/>
          <a:ln w="9525">
            <a:noFill/>
            <a:miter lim="800000"/>
            <a:headEnd/>
            <a:tailEnd/>
          </a:ln>
          <a:effectLst/>
        </p:spPr>
      </p:pic>
      <p:pic>
        <p:nvPicPr>
          <p:cNvPr id="240645" name="Picture 5"/>
          <p:cNvPicPr>
            <a:picLocks noChangeAspect="1" noChangeArrowheads="1"/>
          </p:cNvPicPr>
          <p:nvPr/>
        </p:nvPicPr>
        <p:blipFill>
          <a:blip r:embed="rId3"/>
          <a:srcRect l="11667" t="22221" r="11667" b="12222"/>
          <a:stretch>
            <a:fillRect/>
          </a:stretch>
        </p:blipFill>
        <p:spPr bwMode="auto">
          <a:xfrm>
            <a:off x="5105400" y="3962400"/>
            <a:ext cx="3886200" cy="24923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62" name="Rectangle 2"/>
          <p:cNvSpPr>
            <a:spLocks noGrp="1" noChangeArrowheads="1"/>
          </p:cNvSpPr>
          <p:nvPr>
            <p:ph type="ctrTitle"/>
          </p:nvPr>
        </p:nvSpPr>
        <p:spPr>
          <a:xfrm>
            <a:off x="468313" y="333375"/>
            <a:ext cx="8351837" cy="1079500"/>
          </a:xfrm>
          <a:solidFill>
            <a:srgbClr val="FFFF00">
              <a:alpha val="50999"/>
            </a:srgbClr>
          </a:solidFill>
        </p:spPr>
        <p:txBody>
          <a:bodyPr/>
          <a:lstStyle/>
          <a:p>
            <a:pPr algn="ctr"/>
            <a:r>
              <a:rPr lang="es-EC" sz="4000">
                <a:solidFill>
                  <a:schemeClr val="tx1"/>
                </a:solidFill>
              </a:rPr>
              <a:t>EVOLUCION DE LA TEORIA 	CELULAR</a:t>
            </a:r>
            <a:endParaRPr lang="es-ES" sz="4000">
              <a:solidFill>
                <a:schemeClr val="tx1"/>
              </a:solidFill>
            </a:endParaRPr>
          </a:p>
        </p:txBody>
      </p:sp>
      <p:sp>
        <p:nvSpPr>
          <p:cNvPr id="245763" name="Text Box 3"/>
          <p:cNvSpPr txBox="1">
            <a:spLocks noChangeArrowheads="1"/>
          </p:cNvSpPr>
          <p:nvPr/>
        </p:nvSpPr>
        <p:spPr bwMode="auto">
          <a:xfrm>
            <a:off x="755650" y="1484313"/>
            <a:ext cx="7200900" cy="6573837"/>
          </a:xfrm>
          <a:prstGeom prst="rect">
            <a:avLst/>
          </a:prstGeom>
          <a:noFill/>
          <a:ln w="9525">
            <a:noFill/>
            <a:miter lim="800000"/>
            <a:headEnd/>
            <a:tailEnd/>
          </a:ln>
          <a:effectLst/>
        </p:spPr>
        <p:txBody>
          <a:bodyPr>
            <a:spAutoFit/>
          </a:bodyPr>
          <a:lstStyle/>
          <a:p>
            <a:pPr>
              <a:buFontTx/>
              <a:buChar char="•"/>
            </a:pPr>
            <a:r>
              <a:rPr lang="en-US" sz="2400">
                <a:latin typeface="Times New Roman" pitchFamily="18" charset="0"/>
              </a:rPr>
              <a:t>En 1883 Robert Brown. Botanico escoses, descubrio en las celulas de las hojas de orquidea tenian una estructura central *Nucleo*</a:t>
            </a:r>
          </a:p>
          <a:p>
            <a:pPr>
              <a:buFontTx/>
              <a:buChar char="•"/>
            </a:pPr>
            <a:endParaRPr lang="en-US" sz="2400">
              <a:latin typeface="Times New Roman" pitchFamily="18" charset="0"/>
            </a:endParaRPr>
          </a:p>
          <a:p>
            <a:pPr>
              <a:buFontTx/>
              <a:buChar char="•"/>
            </a:pPr>
            <a:r>
              <a:rPr lang="en-US" sz="2400">
                <a:latin typeface="Times New Roman" pitchFamily="18" charset="0"/>
              </a:rPr>
              <a:t>En 1838 Mathew Schleiden un botanico aleman propuso como resultados de sus observaciones que todas las  estan formadas por celulas.</a:t>
            </a:r>
          </a:p>
          <a:p>
            <a:pPr>
              <a:buFontTx/>
              <a:buChar char="•"/>
            </a:pPr>
            <a:endParaRPr lang="en-US" sz="2400">
              <a:latin typeface="Times New Roman" pitchFamily="18" charset="0"/>
            </a:endParaRPr>
          </a:p>
          <a:p>
            <a:pPr>
              <a:buFontTx/>
              <a:buChar char="•"/>
            </a:pPr>
            <a:r>
              <a:rPr lang="en-US" sz="2400">
                <a:latin typeface="Times New Roman" pitchFamily="18" charset="0"/>
              </a:rPr>
              <a:t>Shwann propuso que los procesos de los org.ocurren dentro de las celulas reproduciendose para formar nuevas cel.</a:t>
            </a:r>
          </a:p>
          <a:p>
            <a:pPr>
              <a:buFontTx/>
              <a:buChar char="•"/>
            </a:pPr>
            <a:endParaRPr lang="en-US" sz="2400">
              <a:latin typeface="Times New Roman" pitchFamily="18" charset="0"/>
            </a:endParaRPr>
          </a:p>
          <a:p>
            <a:pPr>
              <a:buFontTx/>
              <a:buChar char="•"/>
            </a:pPr>
            <a:r>
              <a:rPr lang="en-US" sz="2400">
                <a:latin typeface="Times New Roman" pitchFamily="18" charset="0"/>
              </a:rPr>
              <a:t>Como resultado de muchas inv. Shleileiden,Shhwann y Virchow se desarrollo la teoria celular</a:t>
            </a:r>
          </a:p>
          <a:p>
            <a:pPr>
              <a:buFontTx/>
              <a:buChar char="•"/>
            </a:pPr>
            <a:endParaRPr lang="en-US" sz="2400">
              <a:latin typeface="Times New Roman" pitchFamily="18" charset="0"/>
            </a:endParaRPr>
          </a:p>
          <a:p>
            <a:pPr>
              <a:buFontTx/>
              <a:buChar char="•"/>
            </a:pPr>
            <a:endParaRPr lang="en-US" sz="2400">
              <a:latin typeface="Times New Roman" pitchFamily="18" charset="0"/>
            </a:endParaRPr>
          </a:p>
          <a:p>
            <a:pPr>
              <a:buFontTx/>
              <a:buChar char="•"/>
            </a:pPr>
            <a:endParaRPr lang="en-US" sz="2400">
              <a:latin typeface="Times New Roman" pitchFamily="18" charset="0"/>
            </a:endParaRPr>
          </a:p>
          <a:p>
            <a:pPr>
              <a:buFontTx/>
              <a:buChar char="•"/>
            </a:pPr>
            <a:endParaRPr lang="es-EC"/>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2690" name="Rectangle 2"/>
          <p:cNvSpPr>
            <a:spLocks noChangeArrowheads="1"/>
          </p:cNvSpPr>
          <p:nvPr/>
        </p:nvSpPr>
        <p:spPr bwMode="auto">
          <a:xfrm>
            <a:off x="381000" y="2438400"/>
            <a:ext cx="4495800" cy="2332038"/>
          </a:xfrm>
          <a:prstGeom prst="rect">
            <a:avLst/>
          </a:prstGeom>
          <a:noFill/>
          <a:ln w="9525">
            <a:noFill/>
            <a:miter lim="800000"/>
            <a:headEnd/>
            <a:tailEnd/>
          </a:ln>
          <a:effectLst/>
        </p:spPr>
        <p:txBody>
          <a:bodyPr bIns="0" anchor="ctr">
            <a:spAutoFit/>
          </a:bodyPr>
          <a:lstStyle/>
          <a:p>
            <a:pPr algn="just">
              <a:lnSpc>
                <a:spcPct val="150000"/>
              </a:lnSpc>
            </a:pPr>
            <a:r>
              <a:rPr lang="es-ES" sz="2000" b="1"/>
              <a:t>Los organelos citoplasmáticos</a:t>
            </a:r>
            <a:r>
              <a:rPr lang="es-MX" sz="2000" b="1"/>
              <a:t>:</a:t>
            </a:r>
          </a:p>
          <a:p>
            <a:pPr algn="just">
              <a:lnSpc>
                <a:spcPct val="150000"/>
              </a:lnSpc>
            </a:pPr>
            <a:endParaRPr lang="es-ES" sz="2000" b="1"/>
          </a:p>
          <a:p>
            <a:pPr algn="just">
              <a:lnSpc>
                <a:spcPct val="150000"/>
              </a:lnSpc>
            </a:pPr>
            <a:r>
              <a:rPr lang="es-ES" sz="2000"/>
              <a:t>La estructura básica de los cilios y los flagelos de muchos organismos unicelulares son los microtúbulos.</a:t>
            </a:r>
          </a:p>
        </p:txBody>
      </p:sp>
      <p:sp>
        <p:nvSpPr>
          <p:cNvPr id="242691" name="Rectangle 3"/>
          <p:cNvSpPr>
            <a:spLocks noGrp="1" noChangeArrowheads="1"/>
          </p:cNvSpPr>
          <p:nvPr>
            <p:ph type="ctrTitle"/>
          </p:nvPr>
        </p:nvSpPr>
        <p:spPr>
          <a:xfrm>
            <a:off x="396875" y="333375"/>
            <a:ext cx="8496300" cy="1079500"/>
          </a:xfrm>
          <a:solidFill>
            <a:srgbClr val="FFFF00">
              <a:alpha val="50999"/>
            </a:srgbClr>
          </a:solidFill>
          <a:ln/>
        </p:spPr>
        <p:txBody>
          <a:bodyPr/>
          <a:lstStyle/>
          <a:p>
            <a:pPr algn="ctr"/>
            <a:r>
              <a:rPr lang="es-EC" sz="4000"/>
              <a:t>ESTRUCTURA Y FUNCION CELULAR</a:t>
            </a:r>
            <a:endParaRPr lang="es-ES" sz="4000"/>
          </a:p>
        </p:txBody>
      </p:sp>
      <p:pic>
        <p:nvPicPr>
          <p:cNvPr id="242694" name="Picture 6"/>
          <p:cNvPicPr>
            <a:picLocks noChangeAspect="1" noChangeArrowheads="1"/>
          </p:cNvPicPr>
          <p:nvPr/>
        </p:nvPicPr>
        <p:blipFill>
          <a:blip r:embed="rId2"/>
          <a:srcRect l="10001" t="16667" b="3334"/>
          <a:stretch>
            <a:fillRect/>
          </a:stretch>
        </p:blipFill>
        <p:spPr bwMode="auto">
          <a:xfrm>
            <a:off x="5105400" y="2514600"/>
            <a:ext cx="3886200" cy="2590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2210" name="Rectangle 2"/>
          <p:cNvSpPr>
            <a:spLocks noChangeArrowheads="1"/>
          </p:cNvSpPr>
          <p:nvPr/>
        </p:nvSpPr>
        <p:spPr bwMode="auto">
          <a:xfrm>
            <a:off x="250825" y="1557338"/>
            <a:ext cx="5257800" cy="5075237"/>
          </a:xfrm>
          <a:prstGeom prst="rect">
            <a:avLst/>
          </a:prstGeom>
          <a:noFill/>
          <a:ln w="9525">
            <a:noFill/>
            <a:miter lim="800000"/>
            <a:headEnd/>
            <a:tailEnd/>
          </a:ln>
          <a:effectLst/>
        </p:spPr>
        <p:txBody>
          <a:bodyPr bIns="0" anchor="ctr">
            <a:spAutoFit/>
          </a:bodyPr>
          <a:lstStyle/>
          <a:p>
            <a:pPr algn="just">
              <a:lnSpc>
                <a:spcPct val="150000"/>
              </a:lnSpc>
            </a:pPr>
            <a:r>
              <a:rPr lang="es-ES" sz="2000" b="1"/>
              <a:t>Los organelos de células vegetales</a:t>
            </a:r>
          </a:p>
          <a:p>
            <a:pPr algn="just">
              <a:lnSpc>
                <a:spcPct val="150000"/>
              </a:lnSpc>
            </a:pPr>
            <a:r>
              <a:rPr lang="es-ES" sz="2000"/>
              <a:t>Los </a:t>
            </a:r>
            <a:r>
              <a:rPr lang="es-ES" sz="2000" b="1"/>
              <a:t>plastidios</a:t>
            </a:r>
            <a:r>
              <a:rPr lang="es-ES" sz="2000"/>
              <a:t> funcionan tanto como fabricas de productos químicos o como almacenes de alimentos y pigmentos. </a:t>
            </a:r>
          </a:p>
          <a:p>
            <a:pPr algn="just">
              <a:lnSpc>
                <a:spcPct val="150000"/>
              </a:lnSpc>
            </a:pPr>
            <a:endParaRPr lang="es-ES" sz="2000"/>
          </a:p>
          <a:p>
            <a:pPr algn="just">
              <a:lnSpc>
                <a:spcPct val="150000"/>
              </a:lnSpc>
            </a:pPr>
            <a:r>
              <a:rPr lang="es-ES" sz="2000"/>
              <a:t>Los </a:t>
            </a:r>
            <a:r>
              <a:rPr lang="es-ES" sz="2000" b="1"/>
              <a:t>cloroplastos</a:t>
            </a:r>
            <a:r>
              <a:rPr lang="es-ES" sz="2000"/>
              <a:t> son los plastidios mas comunes de las plantas verdes, en él se elaboran los alimentos de las células vegetales. El pigmento verde (clorofila) atrapa la energía solar y la célula vegetal la usa para elaborar su alimento.</a:t>
            </a:r>
          </a:p>
        </p:txBody>
      </p:sp>
      <p:sp>
        <p:nvSpPr>
          <p:cNvPr id="222211" name="Rectangle 3"/>
          <p:cNvSpPr>
            <a:spLocks noGrp="1" noChangeArrowheads="1"/>
          </p:cNvSpPr>
          <p:nvPr>
            <p:ph type="ctrTitle"/>
          </p:nvPr>
        </p:nvSpPr>
        <p:spPr>
          <a:xfrm>
            <a:off x="396875" y="333375"/>
            <a:ext cx="8496300" cy="1079500"/>
          </a:xfrm>
          <a:solidFill>
            <a:srgbClr val="FFFF00">
              <a:alpha val="50999"/>
            </a:srgbClr>
          </a:solidFill>
          <a:ln/>
        </p:spPr>
        <p:txBody>
          <a:bodyPr/>
          <a:lstStyle/>
          <a:p>
            <a:pPr algn="ctr"/>
            <a:r>
              <a:rPr lang="es-EC" sz="4000"/>
              <a:t>ESTRUCTURA Y FUNCION CELULAR</a:t>
            </a:r>
            <a:endParaRPr lang="es-ES" sz="4000"/>
          </a:p>
        </p:txBody>
      </p:sp>
      <p:pic>
        <p:nvPicPr>
          <p:cNvPr id="222212" name="Picture 4" descr="cloroplasto"/>
          <p:cNvPicPr>
            <a:picLocks noChangeAspect="1" noChangeArrowheads="1"/>
          </p:cNvPicPr>
          <p:nvPr/>
        </p:nvPicPr>
        <p:blipFill>
          <a:blip r:embed="rId2"/>
          <a:srcRect/>
          <a:stretch>
            <a:fillRect/>
          </a:stretch>
        </p:blipFill>
        <p:spPr bwMode="auto">
          <a:xfrm>
            <a:off x="5935663" y="1557338"/>
            <a:ext cx="2236787" cy="503555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2146" name="Rectangle 2"/>
          <p:cNvSpPr>
            <a:spLocks noChangeArrowheads="1"/>
          </p:cNvSpPr>
          <p:nvPr/>
        </p:nvSpPr>
        <p:spPr bwMode="auto">
          <a:xfrm>
            <a:off x="250825" y="1749425"/>
            <a:ext cx="5257800" cy="3703638"/>
          </a:xfrm>
          <a:prstGeom prst="rect">
            <a:avLst/>
          </a:prstGeom>
          <a:noFill/>
          <a:ln w="9525">
            <a:noFill/>
            <a:miter lim="800000"/>
            <a:headEnd/>
            <a:tailEnd/>
          </a:ln>
          <a:effectLst/>
        </p:spPr>
        <p:txBody>
          <a:bodyPr bIns="0" anchor="ctr">
            <a:spAutoFit/>
          </a:bodyPr>
          <a:lstStyle/>
          <a:p>
            <a:pPr algn="just">
              <a:lnSpc>
                <a:spcPct val="150000"/>
              </a:lnSpc>
            </a:pPr>
            <a:r>
              <a:rPr lang="es-ES" sz="2000" b="1"/>
              <a:t>Los organelos de células vegetales</a:t>
            </a:r>
          </a:p>
          <a:p>
            <a:pPr algn="just">
              <a:lnSpc>
                <a:spcPct val="150000"/>
              </a:lnSpc>
            </a:pPr>
            <a:r>
              <a:rPr lang="es-ES" sz="2000"/>
              <a:t>Los </a:t>
            </a:r>
            <a:r>
              <a:rPr lang="es-ES" sz="2000" b="1"/>
              <a:t>cloroplastos</a:t>
            </a:r>
            <a:r>
              <a:rPr lang="es-ES" sz="2000"/>
              <a:t> parecen pilas de monedas.Cada pila de membranas es una grana.</a:t>
            </a:r>
          </a:p>
          <a:p>
            <a:pPr algn="just">
              <a:lnSpc>
                <a:spcPct val="150000"/>
              </a:lnSpc>
            </a:pPr>
            <a:r>
              <a:rPr lang="es-ES" sz="2000"/>
              <a:t>Las granas estan rodeadas de una sustancia gelatinosa llamada Estroma.</a:t>
            </a:r>
          </a:p>
          <a:p>
            <a:pPr algn="just">
              <a:lnSpc>
                <a:spcPct val="150000"/>
              </a:lnSpc>
            </a:pPr>
            <a:r>
              <a:rPr lang="es-ES" sz="2000"/>
              <a:t>El pigmento verde esta concentrado en las granas.</a:t>
            </a:r>
          </a:p>
        </p:txBody>
      </p:sp>
      <p:sp>
        <p:nvSpPr>
          <p:cNvPr id="262147" name="Rectangle 3"/>
          <p:cNvSpPr>
            <a:spLocks noGrp="1" noChangeArrowheads="1"/>
          </p:cNvSpPr>
          <p:nvPr>
            <p:ph type="ctrTitle"/>
          </p:nvPr>
        </p:nvSpPr>
        <p:spPr>
          <a:xfrm>
            <a:off x="396875" y="333375"/>
            <a:ext cx="8496300" cy="1079500"/>
          </a:xfrm>
          <a:solidFill>
            <a:srgbClr val="FFFF00">
              <a:alpha val="50999"/>
            </a:srgbClr>
          </a:solidFill>
          <a:ln/>
        </p:spPr>
        <p:txBody>
          <a:bodyPr/>
          <a:lstStyle/>
          <a:p>
            <a:pPr algn="ctr"/>
            <a:r>
              <a:rPr lang="es-EC" sz="4000"/>
              <a:t>ESTRUCTURA Y FUNCION CELULAR</a:t>
            </a:r>
            <a:endParaRPr lang="es-ES" sz="4000"/>
          </a:p>
        </p:txBody>
      </p:sp>
      <p:pic>
        <p:nvPicPr>
          <p:cNvPr id="262148" name="Picture 4" descr="cloroplasto"/>
          <p:cNvPicPr>
            <a:picLocks noChangeAspect="1" noChangeArrowheads="1"/>
          </p:cNvPicPr>
          <p:nvPr/>
        </p:nvPicPr>
        <p:blipFill>
          <a:blip r:embed="rId2"/>
          <a:srcRect/>
          <a:stretch>
            <a:fillRect/>
          </a:stretch>
        </p:blipFill>
        <p:spPr bwMode="auto">
          <a:xfrm>
            <a:off x="5935663" y="1557338"/>
            <a:ext cx="3208337" cy="5035550"/>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282" name="Rectangle 2"/>
          <p:cNvSpPr>
            <a:spLocks noChangeArrowheads="1"/>
          </p:cNvSpPr>
          <p:nvPr/>
        </p:nvSpPr>
        <p:spPr bwMode="auto">
          <a:xfrm>
            <a:off x="0" y="1509713"/>
            <a:ext cx="6372225" cy="4887912"/>
          </a:xfrm>
          <a:prstGeom prst="rect">
            <a:avLst/>
          </a:prstGeom>
          <a:noFill/>
          <a:ln w="9525">
            <a:noFill/>
            <a:miter lim="800000"/>
            <a:headEnd/>
            <a:tailEnd/>
          </a:ln>
          <a:effectLst/>
        </p:spPr>
        <p:txBody>
          <a:bodyPr bIns="0" anchor="ctr">
            <a:spAutoFit/>
          </a:bodyPr>
          <a:lstStyle/>
          <a:p>
            <a:pPr algn="just">
              <a:lnSpc>
                <a:spcPct val="150000"/>
              </a:lnSpc>
            </a:pPr>
            <a:r>
              <a:rPr lang="es-ES" sz="2000" b="1"/>
              <a:t>Los organelos de células vegetales</a:t>
            </a:r>
            <a:endParaRPr lang="es-ES" sz="2000"/>
          </a:p>
          <a:p>
            <a:pPr algn="just">
              <a:lnSpc>
                <a:spcPct val="150000"/>
              </a:lnSpc>
            </a:pPr>
            <a:r>
              <a:rPr lang="es-ES" sz="2000"/>
              <a:t>Los </a:t>
            </a:r>
            <a:r>
              <a:rPr lang="es-ES" sz="2000" b="1"/>
              <a:t>leucoplastos</a:t>
            </a:r>
            <a:r>
              <a:rPr lang="es-ES" sz="2000"/>
              <a:t> son otros plastidios de almacenamiento que pueden contener proteínas, lípidos o almidón.</a:t>
            </a:r>
          </a:p>
          <a:p>
            <a:pPr algn="just">
              <a:lnSpc>
                <a:spcPct val="150000"/>
              </a:lnSpc>
            </a:pPr>
            <a:r>
              <a:rPr lang="es-ES" sz="2000"/>
              <a:t> </a:t>
            </a:r>
          </a:p>
          <a:p>
            <a:pPr algn="just">
              <a:lnSpc>
                <a:spcPct val="120000"/>
              </a:lnSpc>
            </a:pPr>
            <a:r>
              <a:rPr lang="es-ES" sz="2000"/>
              <a:t>Los cloroplastos y leucoplastos pueden convertirse en otro tipo de plastidio llamado </a:t>
            </a:r>
            <a:r>
              <a:rPr lang="es-ES" sz="2000" b="1"/>
              <a:t>cromoplasto</a:t>
            </a:r>
            <a:r>
              <a:rPr lang="es-ES" sz="2000"/>
              <a:t>, estos contienen pigmentos rojos, amarillos o anaranjados.</a:t>
            </a:r>
          </a:p>
          <a:p>
            <a:pPr algn="just">
              <a:lnSpc>
                <a:spcPct val="120000"/>
              </a:lnSpc>
            </a:pPr>
            <a:endParaRPr lang="es-ES" sz="2000"/>
          </a:p>
          <a:p>
            <a:pPr algn="just">
              <a:lnSpc>
                <a:spcPct val="120000"/>
              </a:lnSpc>
            </a:pPr>
            <a:r>
              <a:rPr lang="es-ES" sz="2000"/>
              <a:t>La pared celular es la estructura que le da forma y rigidez a la célula vegetal, se compone mayormente de celulosa que es un carbohidrato complejo. </a:t>
            </a:r>
          </a:p>
        </p:txBody>
      </p:sp>
      <p:sp>
        <p:nvSpPr>
          <p:cNvPr id="225283" name="Rectangle 3"/>
          <p:cNvSpPr>
            <a:spLocks noGrp="1" noChangeArrowheads="1"/>
          </p:cNvSpPr>
          <p:nvPr>
            <p:ph type="ctrTitle"/>
          </p:nvPr>
        </p:nvSpPr>
        <p:spPr>
          <a:xfrm>
            <a:off x="396875" y="333375"/>
            <a:ext cx="8496300" cy="1079500"/>
          </a:xfrm>
          <a:solidFill>
            <a:srgbClr val="FFFF00">
              <a:alpha val="50999"/>
            </a:srgbClr>
          </a:solidFill>
          <a:ln/>
        </p:spPr>
        <p:txBody>
          <a:bodyPr/>
          <a:lstStyle/>
          <a:p>
            <a:pPr algn="ctr"/>
            <a:r>
              <a:rPr lang="es-EC" sz="4000"/>
              <a:t>ESTRUCTURA Y FUNCION CELULAR</a:t>
            </a:r>
            <a:endParaRPr lang="es-ES" sz="4000"/>
          </a:p>
        </p:txBody>
      </p:sp>
      <p:pic>
        <p:nvPicPr>
          <p:cNvPr id="225284" name="Picture 4" descr="cel vegetal"/>
          <p:cNvPicPr>
            <a:picLocks noChangeAspect="1" noChangeArrowheads="1"/>
          </p:cNvPicPr>
          <p:nvPr/>
        </p:nvPicPr>
        <p:blipFill>
          <a:blip r:embed="rId2"/>
          <a:srcRect/>
          <a:stretch>
            <a:fillRect/>
          </a:stretch>
        </p:blipFill>
        <p:spPr bwMode="auto">
          <a:xfrm>
            <a:off x="6469063" y="1484313"/>
            <a:ext cx="2674937" cy="5040312"/>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3170" name="Rectangle 2"/>
          <p:cNvSpPr>
            <a:spLocks noChangeArrowheads="1"/>
          </p:cNvSpPr>
          <p:nvPr/>
        </p:nvSpPr>
        <p:spPr bwMode="auto">
          <a:xfrm>
            <a:off x="0" y="2101850"/>
            <a:ext cx="6372225" cy="3703638"/>
          </a:xfrm>
          <a:prstGeom prst="rect">
            <a:avLst/>
          </a:prstGeom>
          <a:noFill/>
          <a:ln w="9525">
            <a:noFill/>
            <a:miter lim="800000"/>
            <a:headEnd/>
            <a:tailEnd/>
          </a:ln>
          <a:effectLst/>
        </p:spPr>
        <p:txBody>
          <a:bodyPr bIns="0" anchor="ctr">
            <a:spAutoFit/>
          </a:bodyPr>
          <a:lstStyle/>
          <a:p>
            <a:pPr algn="just">
              <a:lnSpc>
                <a:spcPct val="150000"/>
              </a:lnSpc>
            </a:pPr>
            <a:r>
              <a:rPr lang="es-ES" sz="2000" b="1"/>
              <a:t>Los organelos de células vegetales</a:t>
            </a:r>
            <a:endParaRPr lang="es-ES" sz="2000"/>
          </a:p>
          <a:p>
            <a:pPr algn="just">
              <a:lnSpc>
                <a:spcPct val="150000"/>
              </a:lnSpc>
            </a:pPr>
            <a:r>
              <a:rPr lang="es-ES" sz="2000"/>
              <a:t>Pared Celular.</a:t>
            </a:r>
          </a:p>
          <a:p>
            <a:pPr algn="just">
              <a:lnSpc>
                <a:spcPct val="150000"/>
              </a:lnSpc>
            </a:pPr>
            <a:r>
              <a:rPr lang="es-ES" sz="2000"/>
              <a:t>Est compuesta mayormente por celulosa, que es un carbohidrato complejo.</a:t>
            </a:r>
          </a:p>
          <a:p>
            <a:pPr algn="just">
              <a:lnSpc>
                <a:spcPct val="150000"/>
              </a:lnSpc>
            </a:pPr>
            <a:r>
              <a:rPr lang="es-ES" sz="2000"/>
              <a:t>Algunas contienen Pectinas, una sustancia que le da fortaleza a la pared.</a:t>
            </a:r>
          </a:p>
          <a:p>
            <a:pPr algn="just">
              <a:lnSpc>
                <a:spcPct val="150000"/>
              </a:lnSpc>
            </a:pPr>
            <a:r>
              <a:rPr lang="es-ES" sz="2000"/>
              <a:t>La pared cel. permite el paso del aire,agua y materiales disueltos.</a:t>
            </a:r>
          </a:p>
        </p:txBody>
      </p:sp>
      <p:sp>
        <p:nvSpPr>
          <p:cNvPr id="263171" name="Rectangle 3"/>
          <p:cNvSpPr>
            <a:spLocks noGrp="1" noChangeArrowheads="1"/>
          </p:cNvSpPr>
          <p:nvPr>
            <p:ph type="ctrTitle"/>
          </p:nvPr>
        </p:nvSpPr>
        <p:spPr>
          <a:xfrm>
            <a:off x="396875" y="333375"/>
            <a:ext cx="8496300" cy="1079500"/>
          </a:xfrm>
          <a:solidFill>
            <a:srgbClr val="FFFF00">
              <a:alpha val="50999"/>
            </a:srgbClr>
          </a:solidFill>
          <a:ln/>
        </p:spPr>
        <p:txBody>
          <a:bodyPr/>
          <a:lstStyle/>
          <a:p>
            <a:pPr algn="ctr"/>
            <a:r>
              <a:rPr lang="es-EC" sz="4000"/>
              <a:t>ESTRUCTURA Y FUNCION CELULAR</a:t>
            </a:r>
            <a:endParaRPr lang="es-ES" sz="4000"/>
          </a:p>
        </p:txBody>
      </p:sp>
      <p:pic>
        <p:nvPicPr>
          <p:cNvPr id="263172" name="Picture 4" descr="cel vegetal"/>
          <p:cNvPicPr>
            <a:picLocks noChangeAspect="1" noChangeArrowheads="1"/>
          </p:cNvPicPr>
          <p:nvPr/>
        </p:nvPicPr>
        <p:blipFill>
          <a:blip r:embed="rId2"/>
          <a:srcRect/>
          <a:stretch>
            <a:fillRect/>
          </a:stretch>
        </p:blipFill>
        <p:spPr bwMode="auto">
          <a:xfrm>
            <a:off x="6469063" y="1484313"/>
            <a:ext cx="2674937" cy="5040312"/>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4195" name="Rectangle 3"/>
          <p:cNvSpPr>
            <a:spLocks noGrp="1" noChangeArrowheads="1"/>
          </p:cNvSpPr>
          <p:nvPr>
            <p:ph type="ctrTitle"/>
          </p:nvPr>
        </p:nvSpPr>
        <p:spPr>
          <a:xfrm>
            <a:off x="396875" y="333375"/>
            <a:ext cx="8496300" cy="1079500"/>
          </a:xfrm>
          <a:solidFill>
            <a:srgbClr val="FFFF00">
              <a:alpha val="50999"/>
            </a:srgbClr>
          </a:solidFill>
          <a:ln/>
        </p:spPr>
        <p:txBody>
          <a:bodyPr/>
          <a:lstStyle/>
          <a:p>
            <a:pPr algn="ctr"/>
            <a:r>
              <a:rPr lang="es-EC" sz="4000"/>
              <a:t>COMPARACION ENTRE LAS CELULAS</a:t>
            </a:r>
            <a:endParaRPr lang="es-ES" sz="4000"/>
          </a:p>
        </p:txBody>
      </p:sp>
      <p:pic>
        <p:nvPicPr>
          <p:cNvPr id="264196" name="Picture 4" descr="cel vegetal"/>
          <p:cNvPicPr>
            <a:picLocks noChangeAspect="1" noChangeArrowheads="1"/>
          </p:cNvPicPr>
          <p:nvPr/>
        </p:nvPicPr>
        <p:blipFill>
          <a:blip r:embed="rId2"/>
          <a:srcRect/>
          <a:stretch>
            <a:fillRect/>
          </a:stretch>
        </p:blipFill>
        <p:spPr bwMode="auto">
          <a:xfrm>
            <a:off x="971550" y="4149725"/>
            <a:ext cx="8172450" cy="2374900"/>
          </a:xfrm>
          <a:prstGeom prst="rect">
            <a:avLst/>
          </a:prstGeom>
          <a:noFill/>
        </p:spPr>
      </p:pic>
      <p:pic>
        <p:nvPicPr>
          <p:cNvPr id="264197" name="Picture 5" descr="celula"/>
          <p:cNvPicPr>
            <a:picLocks noChangeAspect="1" noChangeArrowheads="1"/>
          </p:cNvPicPr>
          <p:nvPr/>
        </p:nvPicPr>
        <p:blipFill>
          <a:blip r:embed="rId3"/>
          <a:srcRect/>
          <a:stretch>
            <a:fillRect/>
          </a:stretch>
        </p:blipFill>
        <p:spPr bwMode="auto">
          <a:xfrm>
            <a:off x="900113" y="1557338"/>
            <a:ext cx="8054975" cy="2592387"/>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8354"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6307" name="Rectangle 3"/>
          <p:cNvSpPr>
            <a:spLocks noGrp="1" noChangeArrowheads="1"/>
          </p:cNvSpPr>
          <p:nvPr>
            <p:ph type="ctrTitle"/>
          </p:nvPr>
        </p:nvSpPr>
        <p:spPr>
          <a:xfrm>
            <a:off x="304800" y="381000"/>
            <a:ext cx="8496300" cy="1079500"/>
          </a:xfrm>
          <a:solidFill>
            <a:srgbClr val="FFFF00">
              <a:alpha val="50999"/>
            </a:srgbClr>
          </a:solidFill>
          <a:ln/>
        </p:spPr>
        <p:txBody>
          <a:bodyPr/>
          <a:lstStyle/>
          <a:p>
            <a:pPr algn="ctr"/>
            <a:r>
              <a:rPr lang="es-EC" sz="4000"/>
              <a:t>PRINCIPALES ESTRUCTURAS CELULARES</a:t>
            </a:r>
            <a:endParaRPr lang="es-ES" sz="4000"/>
          </a:p>
        </p:txBody>
      </p:sp>
      <p:pic>
        <p:nvPicPr>
          <p:cNvPr id="226308" name="Picture 4"/>
          <p:cNvPicPr>
            <a:picLocks noChangeAspect="1" noChangeArrowheads="1"/>
          </p:cNvPicPr>
          <p:nvPr/>
        </p:nvPicPr>
        <p:blipFill>
          <a:blip r:embed="rId2"/>
          <a:srcRect l="16032" t="23415" r="13086" b="17514"/>
          <a:stretch>
            <a:fillRect/>
          </a:stretch>
        </p:blipFill>
        <p:spPr bwMode="auto">
          <a:xfrm>
            <a:off x="381000" y="1547813"/>
            <a:ext cx="8496300" cy="5310187"/>
          </a:xfrm>
          <a:prstGeom prst="rect">
            <a:avLst/>
          </a:prstGeom>
          <a:noFill/>
          <a:ln w="9525">
            <a:noFill/>
            <a:miter lim="800000"/>
            <a:headEnd/>
            <a:tailEnd/>
          </a:ln>
          <a:effectLst/>
        </p:spPr>
      </p:pic>
      <p:pic>
        <p:nvPicPr>
          <p:cNvPr id="226309" name="Picture 5"/>
          <p:cNvPicPr>
            <a:picLocks noChangeAspect="1" noChangeArrowheads="1"/>
          </p:cNvPicPr>
          <p:nvPr/>
        </p:nvPicPr>
        <p:blipFill>
          <a:blip r:embed="rId2"/>
          <a:srcRect l="16032" t="23415" r="13086" b="17514"/>
          <a:stretch>
            <a:fillRect/>
          </a:stretch>
        </p:blipFill>
        <p:spPr bwMode="auto">
          <a:xfrm>
            <a:off x="395288" y="1547813"/>
            <a:ext cx="8496300" cy="53101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6786" name="Rectangle 2"/>
          <p:cNvSpPr>
            <a:spLocks noGrp="1" noChangeArrowheads="1"/>
          </p:cNvSpPr>
          <p:nvPr>
            <p:ph type="ctrTitle"/>
          </p:nvPr>
        </p:nvSpPr>
        <p:spPr>
          <a:xfrm>
            <a:off x="468313" y="333375"/>
            <a:ext cx="8351837" cy="1079500"/>
          </a:xfrm>
          <a:solidFill>
            <a:srgbClr val="FFFF00">
              <a:alpha val="50999"/>
            </a:srgbClr>
          </a:solidFill>
        </p:spPr>
        <p:txBody>
          <a:bodyPr/>
          <a:lstStyle/>
          <a:p>
            <a:pPr algn="ctr"/>
            <a:r>
              <a:rPr lang="es-EC" sz="4000">
                <a:solidFill>
                  <a:schemeClr val="tx1"/>
                </a:solidFill>
              </a:rPr>
              <a:t>LA  TEORIA CELULAR</a:t>
            </a:r>
            <a:endParaRPr lang="es-ES" sz="4000">
              <a:solidFill>
                <a:schemeClr val="tx1"/>
              </a:solidFill>
            </a:endParaRPr>
          </a:p>
        </p:txBody>
      </p:sp>
      <p:sp>
        <p:nvSpPr>
          <p:cNvPr id="246787" name="Text Box 3"/>
          <p:cNvSpPr txBox="1">
            <a:spLocks noChangeArrowheads="1"/>
          </p:cNvSpPr>
          <p:nvPr/>
        </p:nvSpPr>
        <p:spPr bwMode="auto">
          <a:xfrm>
            <a:off x="755650" y="1484313"/>
            <a:ext cx="7200900" cy="366712"/>
          </a:xfrm>
          <a:prstGeom prst="rect">
            <a:avLst/>
          </a:prstGeom>
          <a:noFill/>
          <a:ln w="9525">
            <a:noFill/>
            <a:miter lim="800000"/>
            <a:headEnd/>
            <a:tailEnd/>
          </a:ln>
          <a:effectLst/>
        </p:spPr>
        <p:txBody>
          <a:bodyPr>
            <a:spAutoFit/>
          </a:bodyPr>
          <a:lstStyle/>
          <a:p>
            <a:pPr>
              <a:buFontTx/>
              <a:buChar char="•"/>
            </a:pPr>
            <a:endParaRPr lang="es-EC"/>
          </a:p>
        </p:txBody>
      </p:sp>
      <p:sp>
        <p:nvSpPr>
          <p:cNvPr id="246789" name="Text Box 5"/>
          <p:cNvSpPr txBox="1">
            <a:spLocks noChangeArrowheads="1"/>
          </p:cNvSpPr>
          <p:nvPr/>
        </p:nvSpPr>
        <p:spPr bwMode="auto">
          <a:xfrm>
            <a:off x="755650" y="1989138"/>
            <a:ext cx="7689850" cy="4473575"/>
          </a:xfrm>
          <a:prstGeom prst="rect">
            <a:avLst/>
          </a:prstGeom>
          <a:noFill/>
          <a:ln w="9525">
            <a:noFill/>
            <a:miter lim="800000"/>
            <a:headEnd/>
            <a:tailEnd/>
          </a:ln>
          <a:effectLst/>
        </p:spPr>
        <p:txBody>
          <a:bodyPr>
            <a:spAutoFit/>
          </a:bodyPr>
          <a:lstStyle/>
          <a:p>
            <a:pPr marL="457200" indent="-457200">
              <a:buFontTx/>
              <a:buAutoNum type="arabicPeriod"/>
            </a:pPr>
            <a:r>
              <a:rPr lang="en-US"/>
              <a:t> </a:t>
            </a:r>
            <a:r>
              <a:rPr lang="en-US" sz="2400">
                <a:latin typeface="Times New Roman" pitchFamily="18" charset="0"/>
              </a:rPr>
              <a:t>Todos Los organismos estan formados por uno o mas celulas</a:t>
            </a:r>
          </a:p>
          <a:p>
            <a:pPr marL="457200" indent="-457200">
              <a:buFontTx/>
              <a:buAutoNum type="arabicPeriod"/>
            </a:pPr>
            <a:endParaRPr lang="en-US" sz="2400">
              <a:latin typeface="Times New Roman" pitchFamily="18" charset="0"/>
            </a:endParaRPr>
          </a:p>
          <a:p>
            <a:pPr marL="457200" indent="-457200">
              <a:buFontTx/>
              <a:buAutoNum type="arabicPeriod"/>
            </a:pPr>
            <a:r>
              <a:rPr lang="en-US" sz="2400">
                <a:latin typeface="Times New Roman" pitchFamily="18" charset="0"/>
              </a:rPr>
              <a:t>La celula es la unidad basica de estructura y funcion de los </a:t>
            </a:r>
          </a:p>
          <a:p>
            <a:pPr marL="457200" indent="-457200"/>
            <a:r>
              <a:rPr lang="en-US" sz="2400">
                <a:latin typeface="Times New Roman" pitchFamily="18" charset="0"/>
              </a:rPr>
              <a:t>	organismos.</a:t>
            </a:r>
          </a:p>
          <a:p>
            <a:pPr marL="457200" indent="-457200"/>
            <a:endParaRPr lang="en-US" sz="2400">
              <a:latin typeface="Times New Roman" pitchFamily="18" charset="0"/>
            </a:endParaRPr>
          </a:p>
          <a:p>
            <a:pPr marL="457200" indent="-457200">
              <a:buFontTx/>
              <a:buAutoNum type="arabicPeriod" startAt="3"/>
            </a:pPr>
            <a:r>
              <a:rPr lang="en-US" sz="2400">
                <a:latin typeface="Times New Roman" pitchFamily="18" charset="0"/>
              </a:rPr>
              <a:t>Las celulas nuevas provienen, por reproduccion celular,de celulas</a:t>
            </a:r>
          </a:p>
          <a:p>
            <a:pPr marL="457200" indent="-457200"/>
            <a:r>
              <a:rPr lang="en-US" sz="2400">
                <a:latin typeface="Times New Roman" pitchFamily="18" charset="0"/>
              </a:rPr>
              <a:t>	que ya existe.</a:t>
            </a:r>
          </a:p>
          <a:p>
            <a:pPr marL="457200" indent="-457200"/>
            <a:endParaRPr lang="en-US" sz="2400">
              <a:latin typeface="Times New Roman" pitchFamily="18" charset="0"/>
            </a:endParaRPr>
          </a:p>
          <a:p>
            <a:pPr marL="457200" indent="-457200"/>
            <a:endParaRPr lang="es-EC" sz="2400">
              <a:latin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3714" name="Rectangle 2"/>
          <p:cNvSpPr>
            <a:spLocks noGrp="1" noChangeArrowheads="1"/>
          </p:cNvSpPr>
          <p:nvPr>
            <p:ph type="ctrTitle"/>
          </p:nvPr>
        </p:nvSpPr>
        <p:spPr>
          <a:xfrm>
            <a:off x="468313" y="333375"/>
            <a:ext cx="8351837" cy="1079500"/>
          </a:xfrm>
          <a:solidFill>
            <a:srgbClr val="FFFF00">
              <a:alpha val="50999"/>
            </a:srgbClr>
          </a:solidFill>
        </p:spPr>
        <p:txBody>
          <a:bodyPr/>
          <a:lstStyle/>
          <a:p>
            <a:pPr algn="ctr"/>
            <a:r>
              <a:rPr lang="es-EC" sz="4000">
                <a:solidFill>
                  <a:schemeClr val="tx1"/>
                </a:solidFill>
              </a:rPr>
              <a:t>EVOLUCION DE LA TEORIA CELULAR</a:t>
            </a:r>
            <a:endParaRPr lang="es-ES" sz="4000">
              <a:solidFill>
                <a:schemeClr val="tx1"/>
              </a:solidFill>
            </a:endParaRPr>
          </a:p>
        </p:txBody>
      </p:sp>
      <p:pic>
        <p:nvPicPr>
          <p:cNvPr id="243715" name="Picture 3"/>
          <p:cNvPicPr>
            <a:picLocks noChangeAspect="1" noChangeArrowheads="1"/>
          </p:cNvPicPr>
          <p:nvPr/>
        </p:nvPicPr>
        <p:blipFill>
          <a:blip r:embed="rId2"/>
          <a:srcRect l="5696" t="30316" r="5696" b="7683"/>
          <a:stretch>
            <a:fillRect/>
          </a:stretch>
        </p:blipFill>
        <p:spPr bwMode="auto">
          <a:xfrm>
            <a:off x="250825" y="1844675"/>
            <a:ext cx="8642350" cy="45354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4018" name="Rectangle 2"/>
          <p:cNvSpPr>
            <a:spLocks noGrp="1" noChangeArrowheads="1"/>
          </p:cNvSpPr>
          <p:nvPr>
            <p:ph type="ctrTitle"/>
          </p:nvPr>
        </p:nvSpPr>
        <p:spPr>
          <a:xfrm>
            <a:off x="468313" y="333375"/>
            <a:ext cx="8351837" cy="1079500"/>
          </a:xfrm>
          <a:solidFill>
            <a:srgbClr val="FFFF00">
              <a:alpha val="50999"/>
            </a:srgbClr>
          </a:solidFill>
        </p:spPr>
        <p:txBody>
          <a:bodyPr/>
          <a:lstStyle/>
          <a:p>
            <a:pPr algn="ctr"/>
            <a:r>
              <a:rPr lang="es-EC" sz="4000">
                <a:solidFill>
                  <a:schemeClr val="tx1"/>
                </a:solidFill>
              </a:rPr>
              <a:t>EVOLUCION DE LA TEORIA CELULAR</a:t>
            </a:r>
            <a:endParaRPr lang="es-ES" sz="4000">
              <a:solidFill>
                <a:schemeClr val="tx1"/>
              </a:solidFill>
            </a:endParaRPr>
          </a:p>
        </p:txBody>
      </p:sp>
      <p:pic>
        <p:nvPicPr>
          <p:cNvPr id="214020" name="Picture 4"/>
          <p:cNvPicPr>
            <a:picLocks noChangeAspect="1" noChangeArrowheads="1"/>
          </p:cNvPicPr>
          <p:nvPr/>
        </p:nvPicPr>
        <p:blipFill>
          <a:blip r:embed="rId2"/>
          <a:srcRect l="23421" t="14561" r="21941" b="7683"/>
          <a:stretch>
            <a:fillRect/>
          </a:stretch>
        </p:blipFill>
        <p:spPr bwMode="auto">
          <a:xfrm>
            <a:off x="2051050" y="1412875"/>
            <a:ext cx="5059363" cy="54006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7810" name="Rectangle 2"/>
          <p:cNvSpPr>
            <a:spLocks noGrp="1" noChangeArrowheads="1"/>
          </p:cNvSpPr>
          <p:nvPr>
            <p:ph type="ctrTitle"/>
          </p:nvPr>
        </p:nvSpPr>
        <p:spPr>
          <a:xfrm>
            <a:off x="468313" y="333375"/>
            <a:ext cx="8351837" cy="647700"/>
          </a:xfrm>
          <a:solidFill>
            <a:srgbClr val="FFFF00">
              <a:alpha val="50999"/>
            </a:srgbClr>
          </a:solidFill>
        </p:spPr>
        <p:txBody>
          <a:bodyPr/>
          <a:lstStyle/>
          <a:p>
            <a:pPr algn="ctr"/>
            <a:r>
              <a:rPr lang="es-EC" sz="4000">
                <a:solidFill>
                  <a:schemeClr val="tx1"/>
                </a:solidFill>
              </a:rPr>
              <a:t>TIPOS DE CELULAS</a:t>
            </a:r>
            <a:endParaRPr lang="es-ES" sz="4000">
              <a:solidFill>
                <a:schemeClr val="tx1"/>
              </a:solidFill>
            </a:endParaRPr>
          </a:p>
        </p:txBody>
      </p:sp>
      <p:pic>
        <p:nvPicPr>
          <p:cNvPr id="247811" name="Picture 3" descr="celula"/>
          <p:cNvPicPr>
            <a:picLocks noChangeAspect="1" noChangeArrowheads="1"/>
          </p:cNvPicPr>
          <p:nvPr/>
        </p:nvPicPr>
        <p:blipFill>
          <a:blip r:embed="rId2" cstate="print"/>
          <a:srcRect/>
          <a:stretch>
            <a:fillRect/>
          </a:stretch>
        </p:blipFill>
        <p:spPr bwMode="auto">
          <a:xfrm>
            <a:off x="6011863" y="4292600"/>
            <a:ext cx="2592387" cy="1870075"/>
          </a:xfrm>
          <a:prstGeom prst="rect">
            <a:avLst/>
          </a:prstGeom>
          <a:noFill/>
        </p:spPr>
      </p:pic>
      <p:pic>
        <p:nvPicPr>
          <p:cNvPr id="247812" name="Picture 4" descr="cel vegetal"/>
          <p:cNvPicPr>
            <a:picLocks noChangeAspect="1" noChangeArrowheads="1"/>
          </p:cNvPicPr>
          <p:nvPr/>
        </p:nvPicPr>
        <p:blipFill>
          <a:blip r:embed="rId3"/>
          <a:srcRect/>
          <a:stretch>
            <a:fillRect/>
          </a:stretch>
        </p:blipFill>
        <p:spPr bwMode="auto">
          <a:xfrm>
            <a:off x="6119813" y="1125538"/>
            <a:ext cx="3024187" cy="1763712"/>
          </a:xfrm>
          <a:prstGeom prst="rect">
            <a:avLst/>
          </a:prstGeom>
          <a:noFill/>
        </p:spPr>
      </p:pic>
      <p:sp>
        <p:nvSpPr>
          <p:cNvPr id="247815" name="Text Box 7"/>
          <p:cNvSpPr txBox="1">
            <a:spLocks noChangeArrowheads="1"/>
          </p:cNvSpPr>
          <p:nvPr/>
        </p:nvSpPr>
        <p:spPr bwMode="auto">
          <a:xfrm>
            <a:off x="827088" y="1700213"/>
            <a:ext cx="4681537" cy="366712"/>
          </a:xfrm>
          <a:prstGeom prst="rect">
            <a:avLst/>
          </a:prstGeom>
          <a:noFill/>
          <a:ln w="9525">
            <a:noFill/>
            <a:miter lim="800000"/>
            <a:headEnd/>
            <a:tailEnd/>
          </a:ln>
          <a:effectLst/>
        </p:spPr>
        <p:txBody>
          <a:bodyPr>
            <a:spAutoFit/>
          </a:bodyPr>
          <a:lstStyle/>
          <a:p>
            <a:pPr>
              <a:spcBef>
                <a:spcPct val="50000"/>
              </a:spcBef>
            </a:pPr>
            <a:endParaRPr lang="es-EC"/>
          </a:p>
        </p:txBody>
      </p:sp>
      <p:sp>
        <p:nvSpPr>
          <p:cNvPr id="247816" name="Text Box 8"/>
          <p:cNvSpPr txBox="1">
            <a:spLocks noChangeArrowheads="1"/>
          </p:cNvSpPr>
          <p:nvPr/>
        </p:nvSpPr>
        <p:spPr bwMode="auto">
          <a:xfrm>
            <a:off x="539750" y="1773238"/>
            <a:ext cx="5761038" cy="4838700"/>
          </a:xfrm>
          <a:prstGeom prst="rect">
            <a:avLst/>
          </a:prstGeom>
          <a:noFill/>
          <a:ln w="9525">
            <a:noFill/>
            <a:miter lim="800000"/>
            <a:headEnd/>
            <a:tailEnd/>
          </a:ln>
          <a:effectLst/>
        </p:spPr>
        <p:txBody>
          <a:bodyPr>
            <a:spAutoFit/>
          </a:bodyPr>
          <a:lstStyle/>
          <a:p>
            <a:pPr marL="457200" indent="-457200"/>
            <a:r>
              <a:rPr lang="en-US" sz="2400">
                <a:latin typeface="Times New Roman" pitchFamily="18" charset="0"/>
              </a:rPr>
              <a:t>La mayoria de celulas contienen estructuras Llamadas </a:t>
            </a:r>
            <a:r>
              <a:rPr lang="en-US" sz="2400" b="1">
                <a:latin typeface="Times New Roman" pitchFamily="18" charset="0"/>
              </a:rPr>
              <a:t>organelos </a:t>
            </a:r>
            <a:r>
              <a:rPr lang="en-US" sz="2400">
                <a:latin typeface="Times New Roman" pitchFamily="18" charset="0"/>
              </a:rPr>
              <a:t>que llevan a cabo funciones especificas.</a:t>
            </a:r>
          </a:p>
          <a:p>
            <a:pPr marL="457200" indent="-457200"/>
            <a:endParaRPr lang="en-US" sz="2400">
              <a:latin typeface="Times New Roman" pitchFamily="18" charset="0"/>
            </a:endParaRPr>
          </a:p>
          <a:p>
            <a:pPr marL="457200" indent="-457200"/>
            <a:r>
              <a:rPr lang="en-US" sz="2400">
                <a:latin typeface="Times New Roman" pitchFamily="18" charset="0"/>
              </a:rPr>
              <a:t>Las celulas se dividen de acuerdo a si posen o no organelos especializados rodeados por membranas.</a:t>
            </a:r>
          </a:p>
          <a:p>
            <a:pPr marL="457200" indent="-457200"/>
            <a:endParaRPr lang="en-US" sz="2400">
              <a:latin typeface="Times New Roman" pitchFamily="18" charset="0"/>
            </a:endParaRPr>
          </a:p>
          <a:p>
            <a:pPr marL="457200" indent="-457200">
              <a:buFontTx/>
              <a:buChar char="•"/>
            </a:pPr>
            <a:r>
              <a:rPr lang="en-US" sz="2400">
                <a:latin typeface="Times New Roman" pitchFamily="18" charset="0"/>
              </a:rPr>
              <a:t>Los procariotas; </a:t>
            </a:r>
          </a:p>
          <a:p>
            <a:pPr marL="457200" indent="-457200">
              <a:buFontTx/>
              <a:buChar char="•"/>
            </a:pPr>
            <a:r>
              <a:rPr lang="en-US" sz="2400">
                <a:latin typeface="Times New Roman" pitchFamily="18" charset="0"/>
              </a:rPr>
              <a:t>Los eucariotas. </a:t>
            </a:r>
          </a:p>
          <a:p>
            <a:pPr marL="457200" indent="-457200"/>
            <a:endParaRPr lang="en-US" sz="2400">
              <a:latin typeface="Times New Roman" pitchFamily="18" charset="0"/>
            </a:endParaRPr>
          </a:p>
          <a:p>
            <a:pPr marL="457200" indent="-457200">
              <a:buFontTx/>
              <a:buChar char="•"/>
            </a:pPr>
            <a:endParaRPr lang="en-US" sz="2400">
              <a:latin typeface="Times New Roman" pitchFamily="18" charset="0"/>
            </a:endParaRPr>
          </a:p>
          <a:p>
            <a:pPr marL="457200" indent="-457200"/>
            <a:endParaRPr lang="es-EC" sz="2400">
              <a:latin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8834" name="Rectangle 2"/>
          <p:cNvSpPr>
            <a:spLocks noGrp="1" noChangeArrowheads="1"/>
          </p:cNvSpPr>
          <p:nvPr>
            <p:ph type="ctrTitle"/>
          </p:nvPr>
        </p:nvSpPr>
        <p:spPr>
          <a:xfrm>
            <a:off x="468313" y="333375"/>
            <a:ext cx="8351837" cy="647700"/>
          </a:xfrm>
          <a:solidFill>
            <a:srgbClr val="FFFF00">
              <a:alpha val="50999"/>
            </a:srgbClr>
          </a:solidFill>
        </p:spPr>
        <p:txBody>
          <a:bodyPr/>
          <a:lstStyle/>
          <a:p>
            <a:pPr algn="ctr"/>
            <a:r>
              <a:rPr lang="es-EC" sz="4000">
                <a:solidFill>
                  <a:schemeClr val="tx1"/>
                </a:solidFill>
              </a:rPr>
              <a:t>TIPOS DE CELULAS</a:t>
            </a:r>
            <a:endParaRPr lang="es-ES" sz="4000">
              <a:solidFill>
                <a:schemeClr val="tx1"/>
              </a:solidFill>
            </a:endParaRPr>
          </a:p>
        </p:txBody>
      </p:sp>
      <p:sp>
        <p:nvSpPr>
          <p:cNvPr id="248837" name="Text Box 5"/>
          <p:cNvSpPr txBox="1">
            <a:spLocks noChangeArrowheads="1"/>
          </p:cNvSpPr>
          <p:nvPr/>
        </p:nvSpPr>
        <p:spPr bwMode="auto">
          <a:xfrm>
            <a:off x="827088" y="1700213"/>
            <a:ext cx="4681537" cy="366712"/>
          </a:xfrm>
          <a:prstGeom prst="rect">
            <a:avLst/>
          </a:prstGeom>
          <a:noFill/>
          <a:ln w="9525">
            <a:noFill/>
            <a:miter lim="800000"/>
            <a:headEnd/>
            <a:tailEnd/>
          </a:ln>
          <a:effectLst/>
        </p:spPr>
        <p:txBody>
          <a:bodyPr>
            <a:spAutoFit/>
          </a:bodyPr>
          <a:lstStyle/>
          <a:p>
            <a:pPr>
              <a:spcBef>
                <a:spcPct val="50000"/>
              </a:spcBef>
            </a:pPr>
            <a:endParaRPr lang="es-EC"/>
          </a:p>
        </p:txBody>
      </p:sp>
      <p:sp>
        <p:nvSpPr>
          <p:cNvPr id="248838" name="Text Box 6"/>
          <p:cNvSpPr txBox="1">
            <a:spLocks noChangeArrowheads="1"/>
          </p:cNvSpPr>
          <p:nvPr/>
        </p:nvSpPr>
        <p:spPr bwMode="auto">
          <a:xfrm>
            <a:off x="539750" y="1268413"/>
            <a:ext cx="7993063" cy="5203825"/>
          </a:xfrm>
          <a:prstGeom prst="rect">
            <a:avLst/>
          </a:prstGeom>
          <a:noFill/>
          <a:ln w="9525">
            <a:noFill/>
            <a:miter lim="800000"/>
            <a:headEnd/>
            <a:tailEnd/>
          </a:ln>
          <a:effectLst/>
        </p:spPr>
        <p:txBody>
          <a:bodyPr>
            <a:spAutoFit/>
          </a:bodyPr>
          <a:lstStyle/>
          <a:p>
            <a:pPr marL="457200" indent="-457200"/>
            <a:r>
              <a:rPr lang="en-US" sz="2400" b="1">
                <a:latin typeface="Times New Roman" pitchFamily="18" charset="0"/>
              </a:rPr>
              <a:t>LOS PROCARIOTAS;</a:t>
            </a:r>
            <a:r>
              <a:rPr lang="en-US" sz="2400">
                <a:latin typeface="Times New Roman" pitchFamily="18" charset="0"/>
              </a:rPr>
              <a:t> </a:t>
            </a:r>
          </a:p>
          <a:p>
            <a:pPr marL="457200" indent="-457200">
              <a:buFontTx/>
              <a:buChar char="•"/>
            </a:pPr>
            <a:r>
              <a:rPr lang="en-US" sz="2400">
                <a:latin typeface="Times New Roman" pitchFamily="18" charset="0"/>
              </a:rPr>
              <a:t>Son celulas simples que no tienen organelos rodeados de membranas.</a:t>
            </a:r>
          </a:p>
          <a:p>
            <a:pPr marL="457200" indent="-457200"/>
            <a:endParaRPr lang="en-US" sz="2400">
              <a:latin typeface="Times New Roman" pitchFamily="18" charset="0"/>
            </a:endParaRPr>
          </a:p>
          <a:p>
            <a:pPr marL="457200" indent="-457200">
              <a:buFontTx/>
              <a:buChar char="•"/>
            </a:pPr>
            <a:r>
              <a:rPr lang="en-US" sz="2400">
                <a:latin typeface="Times New Roman" pitchFamily="18" charset="0"/>
              </a:rPr>
              <a:t>Son de tamano pequeno con un diametro promedio de 1 um.</a:t>
            </a:r>
          </a:p>
          <a:p>
            <a:pPr marL="457200" indent="-457200">
              <a:buFontTx/>
              <a:buChar char="•"/>
            </a:pPr>
            <a:r>
              <a:rPr lang="en-US" sz="2400">
                <a:latin typeface="Times New Roman" pitchFamily="18" charset="0"/>
              </a:rPr>
              <a:t>Las bacterias procarioticas son un ejemplo de este tipo de celulas.</a:t>
            </a:r>
          </a:p>
          <a:p>
            <a:pPr marL="457200" indent="-457200"/>
            <a:endParaRPr lang="en-US" sz="2400">
              <a:latin typeface="Times New Roman" pitchFamily="18" charset="0"/>
            </a:endParaRPr>
          </a:p>
          <a:p>
            <a:pPr marL="457200" indent="-457200">
              <a:buFontTx/>
              <a:buChar char="•"/>
            </a:pPr>
            <a:r>
              <a:rPr lang="en-US" sz="2400">
                <a:latin typeface="Times New Roman" pitchFamily="18" charset="0"/>
              </a:rPr>
              <a:t>La forma mas antigua de vida que se conoce</a:t>
            </a:r>
          </a:p>
          <a:p>
            <a:pPr marL="457200" indent="-457200">
              <a:buFontTx/>
              <a:buChar char="•"/>
            </a:pPr>
            <a:endParaRPr lang="en-US" sz="2400">
              <a:latin typeface="Times New Roman" pitchFamily="18" charset="0"/>
            </a:endParaRPr>
          </a:p>
          <a:p>
            <a:pPr marL="457200" indent="-457200">
              <a:buFontTx/>
              <a:buChar char="•"/>
            </a:pPr>
            <a:r>
              <a:rPr lang="en-US" sz="2400">
                <a:latin typeface="Times New Roman" pitchFamily="18" charset="0"/>
              </a:rPr>
              <a:t>Poseen acido nucleicos, no estan dentro de una membrana nuclear</a:t>
            </a:r>
          </a:p>
          <a:p>
            <a:pPr marL="457200" indent="-457200">
              <a:buFontTx/>
              <a:buChar char="•"/>
            </a:pPr>
            <a:endParaRPr lang="en-US" sz="2400">
              <a:latin typeface="Times New Roman" pitchFamily="18" charset="0"/>
            </a:endParaRPr>
          </a:p>
          <a:p>
            <a:pPr marL="457200" indent="-457200">
              <a:buFontTx/>
              <a:buChar char="•"/>
            </a:pPr>
            <a:r>
              <a:rPr lang="en-US" sz="2400">
                <a:latin typeface="Times New Roman" pitchFamily="18" charset="0"/>
              </a:rPr>
              <a:t>No poseen nucleo</a:t>
            </a:r>
            <a:endParaRPr lang="es-EC" sz="2400">
              <a:latin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9378"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Eco">
  <a:themeElements>
    <a:clrScheme name="Ec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fontScheme name="Ec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co 1">
        <a:dk1>
          <a:srgbClr val="25252F"/>
        </a:dk1>
        <a:lt1>
          <a:srgbClr val="9999FF"/>
        </a:lt1>
        <a:dk2>
          <a:srgbClr val="000000"/>
        </a:dk2>
        <a:lt2>
          <a:srgbClr val="FFFFFF"/>
        </a:lt2>
        <a:accent1>
          <a:srgbClr val="3366FF"/>
        </a:accent1>
        <a:accent2>
          <a:srgbClr val="003399"/>
        </a:accent2>
        <a:accent3>
          <a:srgbClr val="AAAAAA"/>
        </a:accent3>
        <a:accent4>
          <a:srgbClr val="8282DA"/>
        </a:accent4>
        <a:accent5>
          <a:srgbClr val="ADB8FF"/>
        </a:accent5>
        <a:accent6>
          <a:srgbClr val="002D8A"/>
        </a:accent6>
        <a:hlink>
          <a:srgbClr val="009999"/>
        </a:hlink>
        <a:folHlink>
          <a:srgbClr val="B2B2B2"/>
        </a:folHlink>
      </a:clrScheme>
      <a:clrMap bg1="dk2" tx1="lt1" bg2="dk1" tx2="lt2" accent1="accent1" accent2="accent2" accent3="accent3" accent4="accent4" accent5="accent5" accent6="accent6" hlink="hlink" folHlink="folHlink"/>
    </a:extraClrScheme>
    <a:extraClrScheme>
      <a:clrScheme name="Eco 2">
        <a:dk1>
          <a:srgbClr val="314183"/>
        </a:dk1>
        <a:lt1>
          <a:srgbClr val="FFFFFF"/>
        </a:lt1>
        <a:dk2>
          <a:srgbClr val="0B1E45"/>
        </a:dk2>
        <a:lt2>
          <a:srgbClr val="FFFFFF"/>
        </a:lt2>
        <a:accent1>
          <a:srgbClr val="6666FF"/>
        </a:accent1>
        <a:accent2>
          <a:srgbClr val="0066FF"/>
        </a:accent2>
        <a:accent3>
          <a:srgbClr val="AAABB0"/>
        </a:accent3>
        <a:accent4>
          <a:srgbClr val="DADADA"/>
        </a:accent4>
        <a:accent5>
          <a:srgbClr val="B8B8FF"/>
        </a:accent5>
        <a:accent6>
          <a:srgbClr val="005CE7"/>
        </a:accent6>
        <a:hlink>
          <a:srgbClr val="006699"/>
        </a:hlink>
        <a:folHlink>
          <a:srgbClr val="B2B2B2"/>
        </a:folHlink>
      </a:clrScheme>
      <a:clrMap bg1="dk2" tx1="lt1" bg2="dk1" tx2="lt2" accent1="accent1" accent2="accent2" accent3="accent3" accent4="accent4" accent5="accent5" accent6="accent6" hlink="hlink" folHlink="folHlink"/>
    </a:extraClrScheme>
    <a:extraClrScheme>
      <a:clrScheme name="Eco 3">
        <a:dk1>
          <a:srgbClr val="194349"/>
        </a:dk1>
        <a:lt1>
          <a:srgbClr val="FFFFCC"/>
        </a:lt1>
        <a:dk2>
          <a:srgbClr val="006666"/>
        </a:dk2>
        <a:lt2>
          <a:srgbClr val="FFFFFF"/>
        </a:lt2>
        <a:accent1>
          <a:srgbClr val="99CC00"/>
        </a:accent1>
        <a:accent2>
          <a:srgbClr val="00B6B2"/>
        </a:accent2>
        <a:accent3>
          <a:srgbClr val="AAB8B8"/>
        </a:accent3>
        <a:accent4>
          <a:srgbClr val="DADAAE"/>
        </a:accent4>
        <a:accent5>
          <a:srgbClr val="CAE2AA"/>
        </a:accent5>
        <a:accent6>
          <a:srgbClr val="00A5A1"/>
        </a:accent6>
        <a:hlink>
          <a:srgbClr val="669900"/>
        </a:hlink>
        <a:folHlink>
          <a:srgbClr val="666699"/>
        </a:folHlink>
      </a:clrScheme>
      <a:clrMap bg1="dk2" tx1="lt1" bg2="dk1" tx2="lt2" accent1="accent1" accent2="accent2" accent3="accent3" accent4="accent4" accent5="accent5" accent6="accent6" hlink="hlink" folHlink="folHlink"/>
    </a:extraClrScheme>
    <a:extraClrScheme>
      <a:clrScheme name="Eco 4">
        <a:dk1>
          <a:srgbClr val="194349"/>
        </a:dk1>
        <a:lt1>
          <a:srgbClr val="FFFFCC"/>
        </a:lt1>
        <a:dk2>
          <a:srgbClr val="0000FF"/>
        </a:dk2>
        <a:lt2>
          <a:srgbClr val="FFFFFF"/>
        </a:lt2>
        <a:accent1>
          <a:srgbClr val="0099FF"/>
        </a:accent1>
        <a:accent2>
          <a:srgbClr val="33CC33"/>
        </a:accent2>
        <a:accent3>
          <a:srgbClr val="AAAAFF"/>
        </a:accent3>
        <a:accent4>
          <a:srgbClr val="DADAAE"/>
        </a:accent4>
        <a:accent5>
          <a:srgbClr val="AACAFF"/>
        </a:accent5>
        <a:accent6>
          <a:srgbClr val="2DB92D"/>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co 5">
        <a:dk1>
          <a:srgbClr val="194349"/>
        </a:dk1>
        <a:lt1>
          <a:srgbClr val="FFFFCC"/>
        </a:lt1>
        <a:dk2>
          <a:srgbClr val="72A497"/>
        </a:dk2>
        <a:lt2>
          <a:srgbClr val="000000"/>
        </a:lt2>
        <a:accent1>
          <a:srgbClr val="805D32"/>
        </a:accent1>
        <a:accent2>
          <a:srgbClr val="7D2F3C"/>
        </a:accent2>
        <a:accent3>
          <a:srgbClr val="BCCFC9"/>
        </a:accent3>
        <a:accent4>
          <a:srgbClr val="DADAAE"/>
        </a:accent4>
        <a:accent5>
          <a:srgbClr val="C0B6AD"/>
        </a:accent5>
        <a:accent6>
          <a:srgbClr val="712A35"/>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co 6">
        <a:dk1>
          <a:srgbClr val="1C1C1C"/>
        </a:dk1>
        <a:lt1>
          <a:srgbClr val="FFFFFF"/>
        </a:lt1>
        <a:dk2>
          <a:srgbClr val="710F0F"/>
        </a:dk2>
        <a:lt2>
          <a:srgbClr val="FFFFFF"/>
        </a:lt2>
        <a:accent1>
          <a:srgbClr val="FF9900"/>
        </a:accent1>
        <a:accent2>
          <a:srgbClr val="FF3300"/>
        </a:accent2>
        <a:accent3>
          <a:srgbClr val="BBAAAA"/>
        </a:accent3>
        <a:accent4>
          <a:srgbClr val="DADADA"/>
        </a:accent4>
        <a:accent5>
          <a:srgbClr val="FFCAAA"/>
        </a:accent5>
        <a:accent6>
          <a:srgbClr val="E72D00"/>
        </a:accent6>
        <a:hlink>
          <a:srgbClr val="666699"/>
        </a:hlink>
        <a:folHlink>
          <a:srgbClr val="996633"/>
        </a:folHlink>
      </a:clrScheme>
      <a:clrMap bg1="dk2" tx1="lt1" bg2="dk1" tx2="lt2" accent1="accent1" accent2="accent2" accent3="accent3" accent4="accent4" accent5="accent5" accent6="accent6" hlink="hlink" folHlink="folHlink"/>
    </a:extraClrScheme>
    <a:extraClrScheme>
      <a:clrScheme name="Ec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o 8">
        <a:dk1>
          <a:srgbClr val="000000"/>
        </a:dk1>
        <a:lt1>
          <a:srgbClr val="FFFFFF"/>
        </a:lt1>
        <a:dk2>
          <a:srgbClr val="000000"/>
        </a:dk2>
        <a:lt2>
          <a:srgbClr val="666699"/>
        </a:lt2>
        <a:accent1>
          <a:srgbClr val="FF9900"/>
        </a:accent1>
        <a:accent2>
          <a:srgbClr val="FF0000"/>
        </a:accent2>
        <a:accent3>
          <a:srgbClr val="FFFFFF"/>
        </a:accent3>
        <a:accent4>
          <a:srgbClr val="000000"/>
        </a:accent4>
        <a:accent5>
          <a:srgbClr val="FFCAAA"/>
        </a:accent5>
        <a:accent6>
          <a:srgbClr val="E70000"/>
        </a:accent6>
        <a:hlink>
          <a:srgbClr val="336699"/>
        </a:hlink>
        <a:folHlink>
          <a:srgbClr val="808080"/>
        </a:folHlink>
      </a:clrScheme>
      <a:clrMap bg1="lt1" tx1="dk1" bg2="lt2" tx2="dk2" accent1="accent1" accent2="accent2" accent3="accent3" accent4="accent4" accent5="accent5" accent6="accent6" hlink="hlink" folHlink="folHlink"/>
    </a:extraClrScheme>
    <a:extraClrScheme>
      <a:clrScheme name="Eco 9">
        <a:dk1>
          <a:srgbClr val="000000"/>
        </a:dk1>
        <a:lt1>
          <a:srgbClr val="FFFFFF"/>
        </a:lt1>
        <a:dk2>
          <a:srgbClr val="000000"/>
        </a:dk2>
        <a:lt2>
          <a:srgbClr val="666699"/>
        </a:lt2>
        <a:accent1>
          <a:srgbClr val="CC3300"/>
        </a:accent1>
        <a:accent2>
          <a:srgbClr val="CC9900"/>
        </a:accent2>
        <a:accent3>
          <a:srgbClr val="FFFFFF"/>
        </a:accent3>
        <a:accent4>
          <a:srgbClr val="000000"/>
        </a:accent4>
        <a:accent5>
          <a:srgbClr val="E2ADAA"/>
        </a:accent5>
        <a:accent6>
          <a:srgbClr val="B98A00"/>
        </a:accent6>
        <a:hlink>
          <a:srgbClr val="CC6600"/>
        </a:hlink>
        <a:folHlink>
          <a:srgbClr val="808080"/>
        </a:folHlink>
      </a:clrScheme>
      <a:clrMap bg1="lt1" tx1="dk1" bg2="lt2" tx2="dk2" accent1="accent1" accent2="accent2" accent3="accent3" accent4="accent4" accent5="accent5" accent6="accent6" hlink="hlink" folHlink="folHlink"/>
    </a:extraClrScheme>
    <a:extraClrScheme>
      <a:clrScheme name="Eco 10">
        <a:dk1>
          <a:srgbClr val="000000"/>
        </a:dk1>
        <a:lt1>
          <a:srgbClr val="FFFFFF"/>
        </a:lt1>
        <a:dk2>
          <a:srgbClr val="000000"/>
        </a:dk2>
        <a:lt2>
          <a:srgbClr val="666699"/>
        </a:lt2>
        <a:accent1>
          <a:srgbClr val="666699"/>
        </a:accent1>
        <a:accent2>
          <a:srgbClr val="9999FF"/>
        </a:accent2>
        <a:accent3>
          <a:srgbClr val="FFFFFF"/>
        </a:accent3>
        <a:accent4>
          <a:srgbClr val="000000"/>
        </a:accent4>
        <a:accent5>
          <a:srgbClr val="B8B8CA"/>
        </a:accent5>
        <a:accent6>
          <a:srgbClr val="8A8AE7"/>
        </a:accent6>
        <a:hlink>
          <a:srgbClr val="3366FF"/>
        </a:hlink>
        <a:folHlink>
          <a:srgbClr val="808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Echo</Template>
  <TotalTime>624</TotalTime>
  <Words>1608</Words>
  <Application>Microsoft PowerPoint</Application>
  <PresentationFormat>Presentación en pantalla (4:3)</PresentationFormat>
  <Paragraphs>180</Paragraphs>
  <Slides>37</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37</vt:i4>
      </vt:variant>
    </vt:vector>
  </HeadingPairs>
  <TitlesOfParts>
    <vt:vector size="41" baseType="lpstr">
      <vt:lpstr>Times New Roman</vt:lpstr>
      <vt:lpstr>Arial</vt:lpstr>
      <vt:lpstr>Wingdings</vt:lpstr>
      <vt:lpstr>Eco</vt:lpstr>
      <vt:lpstr>EVOLUCION DE LA TEORIA CELULAR</vt:lpstr>
      <vt:lpstr>EVOLUCION DE LA TEORIA  CELULAR</vt:lpstr>
      <vt:lpstr>EVOLUCION DE LA TEORIA  CELULAR</vt:lpstr>
      <vt:lpstr>LA  TEORIA CELULAR</vt:lpstr>
      <vt:lpstr>EVOLUCION DE LA TEORIA CELULAR</vt:lpstr>
      <vt:lpstr>EVOLUCION DE LA TEORIA CELULAR</vt:lpstr>
      <vt:lpstr>TIPOS DE CELULAS</vt:lpstr>
      <vt:lpstr>TIPOS DE CELULAS</vt:lpstr>
      <vt:lpstr>Diapositiva 9</vt:lpstr>
      <vt:lpstr>TIPOS DE CELULAS</vt:lpstr>
      <vt:lpstr>ESTRUCTURA CELULAR</vt:lpstr>
      <vt:lpstr>ESTRUCTURA CELULAR</vt:lpstr>
      <vt:lpstr>TAMAÑO CELULAR</vt:lpstr>
      <vt:lpstr>ESTRUCTURA Y FUNCION CELULAR</vt:lpstr>
      <vt:lpstr>ESTRUCTURA Y FUNCION CELULAR</vt:lpstr>
      <vt:lpstr>ESTRUCTURA Y FUNCION CELULAR</vt:lpstr>
      <vt:lpstr>ESTRUCTURA Y FUNCION CELULAR</vt:lpstr>
      <vt:lpstr>ESTRUCTURA Y FUNCION CELULAR</vt:lpstr>
      <vt:lpstr>ESTRUCTURA Y FUNCION CELULAR</vt:lpstr>
      <vt:lpstr>ESTRUCTURA Y FUNCION CELULAR</vt:lpstr>
      <vt:lpstr>ESTRUCTURA Y FUNCION CELULAR</vt:lpstr>
      <vt:lpstr>ESTRUCTURA Y FUNCION CELULAR</vt:lpstr>
      <vt:lpstr>ESTRUCTURA Y FUNCION CELULAR</vt:lpstr>
      <vt:lpstr>ESTRUCTURA Y FUNCION CELULAR</vt:lpstr>
      <vt:lpstr>ESTRUCTURA Y FUNCION CELULAR</vt:lpstr>
      <vt:lpstr>ESTRUCTURA Y FUNCION CELULAR</vt:lpstr>
      <vt:lpstr>ESTRUCTURA Y FUNCION CELULAR</vt:lpstr>
      <vt:lpstr>ESTRUCTURA Y FUNCION CELULAR</vt:lpstr>
      <vt:lpstr>ESTRUCTURA Y FUNCION CELULAR</vt:lpstr>
      <vt:lpstr>ESTRUCTURA Y FUNCION CELULAR</vt:lpstr>
      <vt:lpstr>ESTRUCTURA Y FUNCION CELULAR</vt:lpstr>
      <vt:lpstr>ESTRUCTURA Y FUNCION CELULAR</vt:lpstr>
      <vt:lpstr>ESTRUCTURA Y FUNCION CELULAR</vt:lpstr>
      <vt:lpstr>ESTRUCTURA Y FUNCION CELULAR</vt:lpstr>
      <vt:lpstr>COMPARACION ENTRE LAS CELULAS</vt:lpstr>
      <vt:lpstr>Diapositiva 36</vt:lpstr>
      <vt:lpstr>PRINCIPALES ESTRUCTURAS CELULARES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Voluntariado</cp:lastModifiedBy>
  <cp:revision>38</cp:revision>
  <dcterms:created xsi:type="dcterms:W3CDTF">2009-04-22T19:24:48Z</dcterms:created>
  <dcterms:modified xsi:type="dcterms:W3CDTF">2009-09-30T15:33:46Z</dcterms:modified>
</cp:coreProperties>
</file>