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bin" ContentType="application/vnd.openxmlformats-officedocument.oleObject"/>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1" r:id="rId1"/>
  </p:sldMasterIdLst>
  <p:sldIdLst>
    <p:sldId id="256" r:id="rId2"/>
    <p:sldId id="258" r:id="rId3"/>
    <p:sldId id="257" r:id="rId4"/>
    <p:sldId id="259" r:id="rId5"/>
    <p:sldId id="260" r:id="rId6"/>
    <p:sldId id="261" r:id="rId7"/>
    <p:sldId id="262" r:id="rId8"/>
    <p:sldId id="283" r:id="rId9"/>
    <p:sldId id="265" r:id="rId10"/>
    <p:sldId id="266" r:id="rId11"/>
    <p:sldId id="269" r:id="rId12"/>
    <p:sldId id="270" r:id="rId13"/>
    <p:sldId id="271" r:id="rId14"/>
    <p:sldId id="295" r:id="rId15"/>
    <p:sldId id="272" r:id="rId16"/>
    <p:sldId id="273" r:id="rId17"/>
    <p:sldId id="274" r:id="rId18"/>
    <p:sldId id="275" r:id="rId19"/>
    <p:sldId id="276" r:id="rId20"/>
    <p:sldId id="277" r:id="rId21"/>
    <p:sldId id="278" r:id="rId22"/>
    <p:sldId id="279" r:id="rId23"/>
    <p:sldId id="280" r:id="rId24"/>
    <p:sldId id="281" r:id="rId25"/>
    <p:sldId id="282" r:id="rId26"/>
    <p:sldId id="284" r:id="rId27"/>
    <p:sldId id="285" r:id="rId28"/>
    <p:sldId id="286" r:id="rId29"/>
    <p:sldId id="287" r:id="rId30"/>
    <p:sldId id="288" r:id="rId31"/>
    <p:sldId id="289" r:id="rId32"/>
    <p:sldId id="290" r:id="rId33"/>
    <p:sldId id="291" r:id="rId34"/>
    <p:sldId id="292" r:id="rId35"/>
    <p:sldId id="293" r:id="rId36"/>
    <p:sldId id="294" r:id="rId37"/>
    <p:sldId id="263" r:id="rId38"/>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Tahoma" pitchFamily="34" charset="0"/>
        <a:ea typeface="+mn-ea"/>
        <a:cs typeface="+mn-cs"/>
      </a:defRPr>
    </a:lvl1pPr>
    <a:lvl2pPr marL="457200" algn="l" rtl="0" fontAlgn="base">
      <a:spcBef>
        <a:spcPct val="0"/>
      </a:spcBef>
      <a:spcAft>
        <a:spcPct val="0"/>
      </a:spcAft>
      <a:defRPr kern="1200">
        <a:solidFill>
          <a:schemeClr val="tx1"/>
        </a:solidFill>
        <a:latin typeface="Tahoma" pitchFamily="34" charset="0"/>
        <a:ea typeface="+mn-ea"/>
        <a:cs typeface="+mn-cs"/>
      </a:defRPr>
    </a:lvl2pPr>
    <a:lvl3pPr marL="914400" algn="l" rtl="0" fontAlgn="base">
      <a:spcBef>
        <a:spcPct val="0"/>
      </a:spcBef>
      <a:spcAft>
        <a:spcPct val="0"/>
      </a:spcAft>
      <a:defRPr kern="1200">
        <a:solidFill>
          <a:schemeClr val="tx1"/>
        </a:solidFill>
        <a:latin typeface="Tahoma" pitchFamily="34" charset="0"/>
        <a:ea typeface="+mn-ea"/>
        <a:cs typeface="+mn-cs"/>
      </a:defRPr>
    </a:lvl3pPr>
    <a:lvl4pPr marL="1371600" algn="l" rtl="0" fontAlgn="base">
      <a:spcBef>
        <a:spcPct val="0"/>
      </a:spcBef>
      <a:spcAft>
        <a:spcPct val="0"/>
      </a:spcAft>
      <a:defRPr kern="1200">
        <a:solidFill>
          <a:schemeClr val="tx1"/>
        </a:solidFill>
        <a:latin typeface="Tahoma" pitchFamily="34" charset="0"/>
        <a:ea typeface="+mn-ea"/>
        <a:cs typeface="+mn-cs"/>
      </a:defRPr>
    </a:lvl4pPr>
    <a:lvl5pPr marL="1828800" algn="l" rtl="0" fontAlgn="base">
      <a:spcBef>
        <a:spcPct val="0"/>
      </a:spcBef>
      <a:spcAft>
        <a:spcPct val="0"/>
      </a:spcAft>
      <a:defRPr kern="1200">
        <a:solidFill>
          <a:schemeClr val="tx1"/>
        </a:solidFill>
        <a:latin typeface="Tahoma" pitchFamily="34" charset="0"/>
        <a:ea typeface="+mn-ea"/>
        <a:cs typeface="+mn-cs"/>
      </a:defRPr>
    </a:lvl5pPr>
    <a:lvl6pPr marL="2286000" algn="l" defTabSz="914400" rtl="0" eaLnBrk="1" latinLnBrk="0" hangingPunct="1">
      <a:defRPr kern="1200">
        <a:solidFill>
          <a:schemeClr val="tx1"/>
        </a:solidFill>
        <a:latin typeface="Tahoma" pitchFamily="34" charset="0"/>
        <a:ea typeface="+mn-ea"/>
        <a:cs typeface="+mn-cs"/>
      </a:defRPr>
    </a:lvl6pPr>
    <a:lvl7pPr marL="2743200" algn="l" defTabSz="914400" rtl="0" eaLnBrk="1" latinLnBrk="0" hangingPunct="1">
      <a:defRPr kern="1200">
        <a:solidFill>
          <a:schemeClr val="tx1"/>
        </a:solidFill>
        <a:latin typeface="Tahoma" pitchFamily="34" charset="0"/>
        <a:ea typeface="+mn-ea"/>
        <a:cs typeface="+mn-cs"/>
      </a:defRPr>
    </a:lvl7pPr>
    <a:lvl8pPr marL="3200400" algn="l" defTabSz="914400" rtl="0" eaLnBrk="1" latinLnBrk="0" hangingPunct="1">
      <a:defRPr kern="1200">
        <a:solidFill>
          <a:schemeClr val="tx1"/>
        </a:solidFill>
        <a:latin typeface="Tahoma" pitchFamily="34" charset="0"/>
        <a:ea typeface="+mn-ea"/>
        <a:cs typeface="+mn-cs"/>
      </a:defRPr>
    </a:lvl8pPr>
    <a:lvl9pPr marL="3657600" algn="l" defTabSz="914400" rtl="0" eaLnBrk="1" latinLnBrk="0" hangingPunct="1">
      <a:defRPr kern="1200">
        <a:solidFill>
          <a:schemeClr val="tx1"/>
        </a:solidFill>
        <a:latin typeface="Tahom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00BEE4"/>
    <a:srgbClr val="1595CF"/>
    <a:srgbClr val="FF0066"/>
    <a:srgbClr val="FFCCFF"/>
    <a:srgbClr val="FF99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99" d="100"/>
          <a:sy n="99" d="100"/>
        </p:scale>
        <p:origin x="-234"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1.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3730" name="Group 2"/>
          <p:cNvGrpSpPr>
            <a:grpSpLocks/>
          </p:cNvGrpSpPr>
          <p:nvPr/>
        </p:nvGrpSpPr>
        <p:grpSpPr bwMode="auto">
          <a:xfrm>
            <a:off x="0" y="2438400"/>
            <a:ext cx="9009063" cy="1052513"/>
            <a:chOff x="0" y="1536"/>
            <a:chExt cx="5675" cy="663"/>
          </a:xfrm>
        </p:grpSpPr>
        <p:grpSp>
          <p:nvGrpSpPr>
            <p:cNvPr id="73731" name="Group 3"/>
            <p:cNvGrpSpPr>
              <a:grpSpLocks/>
            </p:cNvGrpSpPr>
            <p:nvPr/>
          </p:nvGrpSpPr>
          <p:grpSpPr bwMode="auto">
            <a:xfrm>
              <a:off x="183" y="1604"/>
              <a:ext cx="448" cy="299"/>
              <a:chOff x="720" y="336"/>
              <a:chExt cx="624" cy="432"/>
            </a:xfrm>
          </p:grpSpPr>
          <p:sp>
            <p:nvSpPr>
              <p:cNvPr id="73732" name="Rectangle 4"/>
              <p:cNvSpPr>
                <a:spLocks noChangeArrowheads="1"/>
              </p:cNvSpPr>
              <p:nvPr/>
            </p:nvSpPr>
            <p:spPr bwMode="auto">
              <a:xfrm>
                <a:off x="720" y="336"/>
                <a:ext cx="384" cy="432"/>
              </a:xfrm>
              <a:prstGeom prst="rect">
                <a:avLst/>
              </a:prstGeom>
              <a:solidFill>
                <a:schemeClr val="folHlink"/>
              </a:solidFill>
              <a:ln w="9525">
                <a:noFill/>
                <a:miter lim="800000"/>
                <a:headEnd/>
                <a:tailEnd/>
              </a:ln>
              <a:effectLst/>
            </p:spPr>
            <p:txBody>
              <a:bodyPr wrap="none" anchor="ctr"/>
              <a:lstStyle/>
              <a:p>
                <a:endParaRPr lang="es-ES"/>
              </a:p>
            </p:txBody>
          </p:sp>
          <p:sp>
            <p:nvSpPr>
              <p:cNvPr id="73733" name="Rectangle 5"/>
              <p:cNvSpPr>
                <a:spLocks noChangeArrowheads="1"/>
              </p:cNvSpPr>
              <p:nvPr/>
            </p:nvSpPr>
            <p:spPr bwMode="auto">
              <a:xfrm>
                <a:off x="1056" y="336"/>
                <a:ext cx="288" cy="432"/>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endParaRPr lang="es-ES"/>
              </a:p>
            </p:txBody>
          </p:sp>
        </p:grpSp>
        <p:grpSp>
          <p:nvGrpSpPr>
            <p:cNvPr id="73734" name="Group 6"/>
            <p:cNvGrpSpPr>
              <a:grpSpLocks/>
            </p:cNvGrpSpPr>
            <p:nvPr/>
          </p:nvGrpSpPr>
          <p:grpSpPr bwMode="auto">
            <a:xfrm>
              <a:off x="261" y="1870"/>
              <a:ext cx="465" cy="299"/>
              <a:chOff x="912" y="2640"/>
              <a:chExt cx="672" cy="432"/>
            </a:xfrm>
          </p:grpSpPr>
          <p:sp>
            <p:nvSpPr>
              <p:cNvPr id="73735" name="Rectangle 7"/>
              <p:cNvSpPr>
                <a:spLocks noChangeArrowheads="1"/>
              </p:cNvSpPr>
              <p:nvPr/>
            </p:nvSpPr>
            <p:spPr bwMode="auto">
              <a:xfrm>
                <a:off x="912" y="2640"/>
                <a:ext cx="384" cy="432"/>
              </a:xfrm>
              <a:prstGeom prst="rect">
                <a:avLst/>
              </a:prstGeom>
              <a:solidFill>
                <a:schemeClr val="accent2"/>
              </a:solidFill>
              <a:ln w="9525">
                <a:noFill/>
                <a:miter lim="800000"/>
                <a:headEnd/>
                <a:tailEnd/>
              </a:ln>
              <a:effectLst/>
            </p:spPr>
            <p:txBody>
              <a:bodyPr wrap="none" anchor="ctr"/>
              <a:lstStyle/>
              <a:p>
                <a:endParaRPr lang="es-ES"/>
              </a:p>
            </p:txBody>
          </p:sp>
          <p:sp>
            <p:nvSpPr>
              <p:cNvPr id="73736" name="Rectangle 8"/>
              <p:cNvSpPr>
                <a:spLocks noChangeArrowheads="1"/>
              </p:cNvSpPr>
              <p:nvPr/>
            </p:nvSpPr>
            <p:spPr bwMode="auto">
              <a:xfrm>
                <a:off x="1248" y="2640"/>
                <a:ext cx="336" cy="432"/>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endParaRPr lang="es-ES"/>
              </a:p>
            </p:txBody>
          </p:sp>
        </p:grpSp>
        <p:sp>
          <p:nvSpPr>
            <p:cNvPr id="73737" name="Rectangle 9"/>
            <p:cNvSpPr>
              <a:spLocks noChangeArrowheads="1"/>
            </p:cNvSpPr>
            <p:nvPr/>
          </p:nvSpPr>
          <p:spPr bwMode="auto">
            <a:xfrm>
              <a:off x="0" y="1824"/>
              <a:ext cx="353" cy="266"/>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endParaRPr lang="es-ES"/>
            </a:p>
          </p:txBody>
        </p:sp>
        <p:sp>
          <p:nvSpPr>
            <p:cNvPr id="73738" name="Rectangle 10"/>
            <p:cNvSpPr>
              <a:spLocks noChangeArrowheads="1"/>
            </p:cNvSpPr>
            <p:nvPr/>
          </p:nvSpPr>
          <p:spPr bwMode="auto">
            <a:xfrm>
              <a:off x="400" y="1536"/>
              <a:ext cx="20" cy="663"/>
            </a:xfrm>
            <a:prstGeom prst="rect">
              <a:avLst/>
            </a:prstGeom>
            <a:solidFill>
              <a:schemeClr val="bg2"/>
            </a:solidFill>
            <a:ln w="9525">
              <a:noFill/>
              <a:miter lim="800000"/>
              <a:headEnd/>
              <a:tailEnd/>
            </a:ln>
            <a:effectLst/>
          </p:spPr>
          <p:txBody>
            <a:bodyPr wrap="none" anchor="ctr"/>
            <a:lstStyle/>
            <a:p>
              <a:endParaRPr lang="es-ES"/>
            </a:p>
          </p:txBody>
        </p:sp>
        <p:sp>
          <p:nvSpPr>
            <p:cNvPr id="73739" name="Rectangle 11"/>
            <p:cNvSpPr>
              <a:spLocks noChangeArrowheads="1"/>
            </p:cNvSpPr>
            <p:nvPr/>
          </p:nvSpPr>
          <p:spPr bwMode="auto">
            <a:xfrm flipV="1">
              <a:off x="199" y="2054"/>
              <a:ext cx="5476" cy="35"/>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endParaRPr lang="es-ES"/>
            </a:p>
          </p:txBody>
        </p:sp>
      </p:grpSp>
      <p:sp>
        <p:nvSpPr>
          <p:cNvPr id="73740" name="Rectangle 12"/>
          <p:cNvSpPr>
            <a:spLocks noGrp="1" noChangeArrowheads="1"/>
          </p:cNvSpPr>
          <p:nvPr>
            <p:ph type="ctrTitle"/>
          </p:nvPr>
        </p:nvSpPr>
        <p:spPr>
          <a:xfrm>
            <a:off x="990600" y="1676400"/>
            <a:ext cx="7772400" cy="1462088"/>
          </a:xfrm>
        </p:spPr>
        <p:txBody>
          <a:bodyPr/>
          <a:lstStyle>
            <a:lvl1pPr>
              <a:defRPr/>
            </a:lvl1pPr>
          </a:lstStyle>
          <a:p>
            <a:r>
              <a:rPr lang="es-ES"/>
              <a:t>Haga clic para cambiar el estilo de título	</a:t>
            </a:r>
          </a:p>
        </p:txBody>
      </p:sp>
      <p:sp>
        <p:nvSpPr>
          <p:cNvPr id="73741" name="Rectangle 1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rPr lang="es-ES"/>
              <a:t>Haga clic para modificar el estilo de subtítulo del patrón</a:t>
            </a:r>
          </a:p>
        </p:txBody>
      </p:sp>
      <p:sp>
        <p:nvSpPr>
          <p:cNvPr id="73742" name="Rectangle 14"/>
          <p:cNvSpPr>
            <a:spLocks noGrp="1" noChangeArrowheads="1"/>
          </p:cNvSpPr>
          <p:nvPr>
            <p:ph type="dt" sz="half" idx="2"/>
          </p:nvPr>
        </p:nvSpPr>
        <p:spPr>
          <a:xfrm>
            <a:off x="990600" y="6248400"/>
            <a:ext cx="1905000" cy="457200"/>
          </a:xfrm>
        </p:spPr>
        <p:txBody>
          <a:bodyPr/>
          <a:lstStyle>
            <a:lvl1pPr>
              <a:defRPr>
                <a:solidFill>
                  <a:schemeClr val="bg2"/>
                </a:solidFill>
              </a:defRPr>
            </a:lvl1pPr>
          </a:lstStyle>
          <a:p>
            <a:fld id="{89CB8388-9A04-4EF5-B635-327B2DCBED46}" type="datetimeFigureOut">
              <a:rPr lang="es-ES"/>
              <a:pPr/>
              <a:t>21/10/2009</a:t>
            </a:fld>
            <a:endParaRPr lang="es-ES"/>
          </a:p>
        </p:txBody>
      </p:sp>
      <p:sp>
        <p:nvSpPr>
          <p:cNvPr id="73743" name="Rectangle 15"/>
          <p:cNvSpPr>
            <a:spLocks noGrp="1" noChangeArrowheads="1"/>
          </p:cNvSpPr>
          <p:nvPr>
            <p:ph type="ftr" sz="quarter" idx="3"/>
          </p:nvPr>
        </p:nvSpPr>
        <p:spPr>
          <a:xfrm>
            <a:off x="3429000" y="6248400"/>
            <a:ext cx="2895600" cy="457200"/>
          </a:xfrm>
        </p:spPr>
        <p:txBody>
          <a:bodyPr/>
          <a:lstStyle>
            <a:lvl1pPr>
              <a:defRPr>
                <a:solidFill>
                  <a:schemeClr val="bg2"/>
                </a:solidFill>
              </a:defRPr>
            </a:lvl1pPr>
          </a:lstStyle>
          <a:p>
            <a:endParaRPr lang="es-ES"/>
          </a:p>
        </p:txBody>
      </p:sp>
      <p:sp>
        <p:nvSpPr>
          <p:cNvPr id="73744" name="Rectangle 16"/>
          <p:cNvSpPr>
            <a:spLocks noGrp="1" noChangeArrowheads="1"/>
          </p:cNvSpPr>
          <p:nvPr>
            <p:ph type="sldNum" sz="quarter" idx="4"/>
          </p:nvPr>
        </p:nvSpPr>
        <p:spPr>
          <a:xfrm>
            <a:off x="6858000" y="6248400"/>
            <a:ext cx="1905000" cy="457200"/>
          </a:xfrm>
        </p:spPr>
        <p:txBody>
          <a:bodyPr/>
          <a:lstStyle>
            <a:lvl1pPr>
              <a:defRPr>
                <a:solidFill>
                  <a:schemeClr val="bg2"/>
                </a:solidFill>
              </a:defRPr>
            </a:lvl1pPr>
          </a:lstStyle>
          <a:p>
            <a:fld id="{A17931FF-64B3-4D94-BCB3-7598C37F6056}" type="slidenum">
              <a:rPr lang="es-ES"/>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fld id="{7A27AA9B-8E28-48A1-9B5C-9FEBFC0D7144}" type="datetimeFigureOut">
              <a:rPr lang="es-ES"/>
              <a:pPr/>
              <a:t>21/10/2009</a:t>
            </a:fld>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C24CA949-4FB1-4A59-9F86-E949402DF696}" type="slidenum">
              <a:rPr lang="es-ES"/>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7004050" y="214313"/>
            <a:ext cx="1951038" cy="591820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1150938" y="214313"/>
            <a:ext cx="5700712" cy="59182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fld id="{1B3535E4-4EB8-4649-A4FB-9BF845483CF0}" type="datetimeFigureOut">
              <a:rPr lang="es-ES"/>
              <a:pPr/>
              <a:t>21/10/2009</a:t>
            </a:fld>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79456AE9-7E4D-4B62-A4EA-8788A9A1306F}" type="slidenum">
              <a:rPr lang="es-ES"/>
              <a:pPr/>
              <a:t>‹Nº›</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1150938" y="214313"/>
            <a:ext cx="7793037" cy="1462087"/>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1182688" y="2017713"/>
            <a:ext cx="38100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5145088" y="2017713"/>
            <a:ext cx="38100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a:xfrm>
            <a:off x="1162050" y="6243638"/>
            <a:ext cx="1905000" cy="457200"/>
          </a:xfrm>
        </p:spPr>
        <p:txBody>
          <a:bodyPr/>
          <a:lstStyle>
            <a:lvl1pPr>
              <a:defRPr/>
            </a:lvl1pPr>
          </a:lstStyle>
          <a:p>
            <a:fld id="{04A87852-9525-455C-93E3-43B2AD5FE974}" type="datetimeFigureOut">
              <a:rPr lang="es-ES"/>
              <a:pPr/>
              <a:t>21/10/2009</a:t>
            </a:fld>
            <a:endParaRPr lang="es-ES"/>
          </a:p>
        </p:txBody>
      </p:sp>
      <p:sp>
        <p:nvSpPr>
          <p:cNvPr id="6" name="5 Marcador de pie de página"/>
          <p:cNvSpPr>
            <a:spLocks noGrp="1"/>
          </p:cNvSpPr>
          <p:nvPr>
            <p:ph type="ftr" sz="quarter" idx="11"/>
          </p:nvPr>
        </p:nvSpPr>
        <p:spPr>
          <a:xfrm>
            <a:off x="3657600" y="6243638"/>
            <a:ext cx="2895600" cy="457200"/>
          </a:xfrm>
        </p:spPr>
        <p:txBody>
          <a:bodyPr/>
          <a:lstStyle>
            <a:lvl1pPr>
              <a:defRPr/>
            </a:lvl1pPr>
          </a:lstStyle>
          <a:p>
            <a:endParaRPr lang="es-ES"/>
          </a:p>
        </p:txBody>
      </p:sp>
      <p:sp>
        <p:nvSpPr>
          <p:cNvPr id="7" name="6 Marcador de número de diapositiva"/>
          <p:cNvSpPr>
            <a:spLocks noGrp="1"/>
          </p:cNvSpPr>
          <p:nvPr>
            <p:ph type="sldNum" sz="quarter" idx="12"/>
          </p:nvPr>
        </p:nvSpPr>
        <p:spPr>
          <a:xfrm>
            <a:off x="7042150" y="6243638"/>
            <a:ext cx="1905000" cy="457200"/>
          </a:xfrm>
        </p:spPr>
        <p:txBody>
          <a:bodyPr/>
          <a:lstStyle>
            <a:lvl1pPr>
              <a:defRPr/>
            </a:lvl1pPr>
          </a:lstStyle>
          <a:p>
            <a:fld id="{06ECAE36-419D-420F-8F3F-B9C9A4D85FD5}" type="slidenum">
              <a:rPr lang="es-ES"/>
              <a:pPr/>
              <a:t>‹Nº›</a:t>
            </a:fld>
            <a:endParaRPr lang="es-E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1150938" y="214313"/>
            <a:ext cx="7793037" cy="1462087"/>
          </a:xfrm>
        </p:spPr>
        <p:txBody>
          <a:bodyPr/>
          <a:lstStyle/>
          <a:p>
            <a:r>
              <a:rPr lang="es-ES" smtClean="0"/>
              <a:t>Haga clic para modificar el estilo de título del patrón</a:t>
            </a:r>
            <a:endParaRPr lang="es-ES"/>
          </a:p>
        </p:txBody>
      </p:sp>
      <p:sp>
        <p:nvSpPr>
          <p:cNvPr id="3" name="2 Marcador de tabla"/>
          <p:cNvSpPr>
            <a:spLocks noGrp="1"/>
          </p:cNvSpPr>
          <p:nvPr>
            <p:ph type="tbl" idx="1"/>
          </p:nvPr>
        </p:nvSpPr>
        <p:spPr>
          <a:xfrm>
            <a:off x="1182688" y="2017713"/>
            <a:ext cx="7772400" cy="4114800"/>
          </a:xfrm>
        </p:spPr>
        <p:txBody>
          <a:bodyPr/>
          <a:lstStyle/>
          <a:p>
            <a:endParaRPr lang="es-ES"/>
          </a:p>
        </p:txBody>
      </p:sp>
      <p:sp>
        <p:nvSpPr>
          <p:cNvPr id="4" name="3 Marcador de fecha"/>
          <p:cNvSpPr>
            <a:spLocks noGrp="1"/>
          </p:cNvSpPr>
          <p:nvPr>
            <p:ph type="dt" sz="half" idx="10"/>
          </p:nvPr>
        </p:nvSpPr>
        <p:spPr>
          <a:xfrm>
            <a:off x="1162050" y="6243638"/>
            <a:ext cx="1905000" cy="457200"/>
          </a:xfrm>
        </p:spPr>
        <p:txBody>
          <a:bodyPr/>
          <a:lstStyle>
            <a:lvl1pPr>
              <a:defRPr/>
            </a:lvl1pPr>
          </a:lstStyle>
          <a:p>
            <a:fld id="{A3B5079C-32AC-45F9-B846-A419E9FE0CF3}" type="datetimeFigureOut">
              <a:rPr lang="es-ES"/>
              <a:pPr/>
              <a:t>21/10/2009</a:t>
            </a:fld>
            <a:endParaRPr lang="es-ES"/>
          </a:p>
        </p:txBody>
      </p:sp>
      <p:sp>
        <p:nvSpPr>
          <p:cNvPr id="5" name="4 Marcador de pie de página"/>
          <p:cNvSpPr>
            <a:spLocks noGrp="1"/>
          </p:cNvSpPr>
          <p:nvPr>
            <p:ph type="ftr" sz="quarter" idx="11"/>
          </p:nvPr>
        </p:nvSpPr>
        <p:spPr>
          <a:xfrm>
            <a:off x="3657600" y="6243638"/>
            <a:ext cx="2895600" cy="457200"/>
          </a:xfrm>
        </p:spPr>
        <p:txBody>
          <a:bodyPr/>
          <a:lstStyle>
            <a:lvl1pPr>
              <a:defRPr/>
            </a:lvl1pPr>
          </a:lstStyle>
          <a:p>
            <a:endParaRPr lang="es-ES"/>
          </a:p>
        </p:txBody>
      </p:sp>
      <p:sp>
        <p:nvSpPr>
          <p:cNvPr id="6" name="5 Marcador de número de diapositiva"/>
          <p:cNvSpPr>
            <a:spLocks noGrp="1"/>
          </p:cNvSpPr>
          <p:nvPr>
            <p:ph type="sldNum" sz="quarter" idx="12"/>
          </p:nvPr>
        </p:nvSpPr>
        <p:spPr>
          <a:xfrm>
            <a:off x="7042150" y="6243638"/>
            <a:ext cx="1905000" cy="457200"/>
          </a:xfrm>
        </p:spPr>
        <p:txBody>
          <a:bodyPr/>
          <a:lstStyle>
            <a:lvl1pPr>
              <a:defRPr/>
            </a:lvl1pPr>
          </a:lstStyle>
          <a:p>
            <a:fld id="{0F4E52A9-C0ED-4CDC-8DE3-FB82F63DBFBF}" type="slidenum">
              <a:rPr lang="es-ES"/>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fld id="{EC28B5BD-F268-4118-9769-812C9B6FF464}" type="datetimeFigureOut">
              <a:rPr lang="es-ES"/>
              <a:pPr/>
              <a:t>21/10/2009</a:t>
            </a:fld>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6E1CCB43-B3B5-4DC2-B88F-467A92A6DEE7}" type="slidenum">
              <a:rPr lang="es-ES"/>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fld id="{EAD549CE-E1EB-4E76-9BF6-C5FC6C1CF2E9}" type="datetimeFigureOut">
              <a:rPr lang="es-ES"/>
              <a:pPr/>
              <a:t>21/10/2009</a:t>
            </a:fld>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18266AAD-F632-4D50-9AFA-45191F02329C}" type="slidenum">
              <a:rPr lang="es-ES"/>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11826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51450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fld id="{A5AFDCF3-9331-4226-9945-CA7CEAAA3866}" type="datetimeFigureOut">
              <a:rPr lang="es-ES"/>
              <a:pPr/>
              <a:t>21/10/2009</a:t>
            </a:fld>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03D1BF23-6732-48E9-A782-2E58484A38CE}" type="slidenum">
              <a:rPr lang="es-ES"/>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fld id="{6F9DBF11-674B-4BB9-88CB-CBA8CD637FE4}" type="datetimeFigureOut">
              <a:rPr lang="es-ES"/>
              <a:pPr/>
              <a:t>21/10/2009</a:t>
            </a:fld>
            <a:endParaRPr lang="es-ES"/>
          </a:p>
        </p:txBody>
      </p:sp>
      <p:sp>
        <p:nvSpPr>
          <p:cNvPr id="8" name="7 Marcador de pie de página"/>
          <p:cNvSpPr>
            <a:spLocks noGrp="1"/>
          </p:cNvSpPr>
          <p:nvPr>
            <p:ph type="ftr" sz="quarter" idx="11"/>
          </p:nvPr>
        </p:nvSpPr>
        <p:spPr/>
        <p:txBody>
          <a:bodyPr/>
          <a:lstStyle>
            <a:lvl1pPr>
              <a:defRPr/>
            </a:lvl1pPr>
          </a:lstStyle>
          <a:p>
            <a:endParaRPr lang="es-ES"/>
          </a:p>
        </p:txBody>
      </p:sp>
      <p:sp>
        <p:nvSpPr>
          <p:cNvPr id="9" name="8 Marcador de número de diapositiva"/>
          <p:cNvSpPr>
            <a:spLocks noGrp="1"/>
          </p:cNvSpPr>
          <p:nvPr>
            <p:ph type="sldNum" sz="quarter" idx="12"/>
          </p:nvPr>
        </p:nvSpPr>
        <p:spPr/>
        <p:txBody>
          <a:bodyPr/>
          <a:lstStyle>
            <a:lvl1pPr>
              <a:defRPr/>
            </a:lvl1pPr>
          </a:lstStyle>
          <a:p>
            <a:fld id="{4176041F-665C-456A-91B0-2B8CD10A245B}" type="slidenum">
              <a:rPr lang="es-ES"/>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fld id="{D09E3B07-A3C1-4906-8982-C3641BA5EE56}" type="datetimeFigureOut">
              <a:rPr lang="es-ES"/>
              <a:pPr/>
              <a:t>21/10/2009</a:t>
            </a:fld>
            <a:endParaRPr lang="es-ES"/>
          </a:p>
        </p:txBody>
      </p:sp>
      <p:sp>
        <p:nvSpPr>
          <p:cNvPr id="4" name="3 Marcador de pie de página"/>
          <p:cNvSpPr>
            <a:spLocks noGrp="1"/>
          </p:cNvSpPr>
          <p:nvPr>
            <p:ph type="ftr" sz="quarter" idx="11"/>
          </p:nvPr>
        </p:nvSpPr>
        <p:spPr/>
        <p:txBody>
          <a:bodyPr/>
          <a:lstStyle>
            <a:lvl1pPr>
              <a:defRPr/>
            </a:lvl1pPr>
          </a:lstStyle>
          <a:p>
            <a:endParaRPr lang="es-ES"/>
          </a:p>
        </p:txBody>
      </p:sp>
      <p:sp>
        <p:nvSpPr>
          <p:cNvPr id="5" name="4 Marcador de número de diapositiva"/>
          <p:cNvSpPr>
            <a:spLocks noGrp="1"/>
          </p:cNvSpPr>
          <p:nvPr>
            <p:ph type="sldNum" sz="quarter" idx="12"/>
          </p:nvPr>
        </p:nvSpPr>
        <p:spPr/>
        <p:txBody>
          <a:bodyPr/>
          <a:lstStyle>
            <a:lvl1pPr>
              <a:defRPr/>
            </a:lvl1pPr>
          </a:lstStyle>
          <a:p>
            <a:fld id="{7352DC8C-FCAE-4814-9561-A8D567B2EA8B}" type="slidenum">
              <a:rPr lang="es-ES"/>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fld id="{E9414801-1741-4AF7-B60F-39ED0A42277B}" type="datetimeFigureOut">
              <a:rPr lang="es-ES"/>
              <a:pPr/>
              <a:t>21/10/2009</a:t>
            </a:fld>
            <a:endParaRPr lang="es-ES"/>
          </a:p>
        </p:txBody>
      </p:sp>
      <p:sp>
        <p:nvSpPr>
          <p:cNvPr id="3" name="2 Marcador de pie de página"/>
          <p:cNvSpPr>
            <a:spLocks noGrp="1"/>
          </p:cNvSpPr>
          <p:nvPr>
            <p:ph type="ftr" sz="quarter" idx="11"/>
          </p:nvPr>
        </p:nvSpPr>
        <p:spPr/>
        <p:txBody>
          <a:bodyPr/>
          <a:lstStyle>
            <a:lvl1pPr>
              <a:defRPr/>
            </a:lvl1pPr>
          </a:lstStyle>
          <a:p>
            <a:endParaRPr lang="es-ES"/>
          </a:p>
        </p:txBody>
      </p:sp>
      <p:sp>
        <p:nvSpPr>
          <p:cNvPr id="4" name="3 Marcador de número de diapositiva"/>
          <p:cNvSpPr>
            <a:spLocks noGrp="1"/>
          </p:cNvSpPr>
          <p:nvPr>
            <p:ph type="sldNum" sz="quarter" idx="12"/>
          </p:nvPr>
        </p:nvSpPr>
        <p:spPr/>
        <p:txBody>
          <a:bodyPr/>
          <a:lstStyle>
            <a:lvl1pPr>
              <a:defRPr/>
            </a:lvl1pPr>
          </a:lstStyle>
          <a:p>
            <a:fld id="{FBE98894-3623-48FE-9FF6-64F62ED4D7B1}" type="slidenum">
              <a:rPr lang="es-ES"/>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fld id="{1BC1FB04-5E95-4F94-B9FC-A46CFA1D84F5}" type="datetimeFigureOut">
              <a:rPr lang="es-ES"/>
              <a:pPr/>
              <a:t>21/10/2009</a:t>
            </a:fld>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D18FFA0B-527E-476E-9178-5C2AE4CA4DF5}" type="slidenum">
              <a:rPr lang="es-ES"/>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fld id="{214FD821-C062-4D2D-A5CE-CAD4CE4AE370}" type="datetimeFigureOut">
              <a:rPr lang="es-ES"/>
              <a:pPr/>
              <a:t>21/10/2009</a:t>
            </a:fld>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6CCF76D0-FCA6-4148-A101-CCC1BF0FFBF5}" type="slidenum">
              <a:rPr lang="es-ES"/>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706" name="Rectangle 2"/>
          <p:cNvSpPr>
            <a:spLocks noChangeArrowheads="1"/>
          </p:cNvSpPr>
          <p:nvPr/>
        </p:nvSpPr>
        <p:spPr bwMode="ltGray">
          <a:xfrm>
            <a:off x="417513" y="1098550"/>
            <a:ext cx="438150" cy="474663"/>
          </a:xfrm>
          <a:prstGeom prst="rect">
            <a:avLst/>
          </a:prstGeom>
          <a:solidFill>
            <a:schemeClr val="accent2"/>
          </a:solidFill>
          <a:ln w="9525">
            <a:noFill/>
            <a:miter lim="800000"/>
            <a:headEnd/>
            <a:tailEnd/>
          </a:ln>
          <a:effectLst/>
        </p:spPr>
        <p:txBody>
          <a:bodyPr wrap="none" anchor="ctr"/>
          <a:lstStyle/>
          <a:p>
            <a:pPr algn="ctr"/>
            <a:endParaRPr kumimoji="1" lang="es-ES" sz="2400"/>
          </a:p>
        </p:txBody>
      </p:sp>
      <p:sp>
        <p:nvSpPr>
          <p:cNvPr id="72707" name="Rectangle 3"/>
          <p:cNvSpPr>
            <a:spLocks noChangeArrowheads="1"/>
          </p:cNvSpPr>
          <p:nvPr/>
        </p:nvSpPr>
        <p:spPr bwMode="ltGray">
          <a:xfrm>
            <a:off x="800100" y="1098550"/>
            <a:ext cx="328613" cy="474663"/>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pPr algn="ctr"/>
            <a:endParaRPr kumimoji="1" lang="es-ES" sz="2400"/>
          </a:p>
        </p:txBody>
      </p:sp>
      <p:sp>
        <p:nvSpPr>
          <p:cNvPr id="72708" name="Rectangle 4"/>
          <p:cNvSpPr>
            <a:spLocks noChangeArrowheads="1"/>
          </p:cNvSpPr>
          <p:nvPr/>
        </p:nvSpPr>
        <p:spPr bwMode="ltGray">
          <a:xfrm>
            <a:off x="541338" y="1520825"/>
            <a:ext cx="422275" cy="474663"/>
          </a:xfrm>
          <a:prstGeom prst="rect">
            <a:avLst/>
          </a:prstGeom>
          <a:solidFill>
            <a:schemeClr val="folHlink"/>
          </a:solidFill>
          <a:ln w="9525">
            <a:noFill/>
            <a:miter lim="800000"/>
            <a:headEnd/>
            <a:tailEnd/>
          </a:ln>
          <a:effectLst/>
        </p:spPr>
        <p:txBody>
          <a:bodyPr wrap="none" anchor="ctr"/>
          <a:lstStyle/>
          <a:p>
            <a:pPr algn="ctr"/>
            <a:endParaRPr kumimoji="1" lang="es-ES" sz="2400"/>
          </a:p>
        </p:txBody>
      </p:sp>
      <p:sp>
        <p:nvSpPr>
          <p:cNvPr id="72709" name="Rectangle 5"/>
          <p:cNvSpPr>
            <a:spLocks noChangeArrowheads="1"/>
          </p:cNvSpPr>
          <p:nvPr/>
        </p:nvSpPr>
        <p:spPr bwMode="ltGray">
          <a:xfrm>
            <a:off x="911225" y="1520825"/>
            <a:ext cx="368300" cy="474663"/>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endParaRPr kumimoji="1" lang="es-ES" sz="2400"/>
          </a:p>
        </p:txBody>
      </p:sp>
      <p:sp>
        <p:nvSpPr>
          <p:cNvPr id="72710" name="Rectangle 6"/>
          <p:cNvSpPr>
            <a:spLocks noChangeArrowheads="1"/>
          </p:cNvSpPr>
          <p:nvPr/>
        </p:nvSpPr>
        <p:spPr bwMode="ltGray">
          <a:xfrm>
            <a:off x="127000" y="1447800"/>
            <a:ext cx="560388" cy="422275"/>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pPr algn="ctr"/>
            <a:endParaRPr kumimoji="1" lang="es-ES" sz="2400"/>
          </a:p>
        </p:txBody>
      </p:sp>
      <p:sp>
        <p:nvSpPr>
          <p:cNvPr id="72711" name="Rectangle 7"/>
          <p:cNvSpPr>
            <a:spLocks noChangeArrowheads="1"/>
          </p:cNvSpPr>
          <p:nvPr/>
        </p:nvSpPr>
        <p:spPr bwMode="gray">
          <a:xfrm>
            <a:off x="762000" y="990600"/>
            <a:ext cx="31750" cy="1052513"/>
          </a:xfrm>
          <a:prstGeom prst="rect">
            <a:avLst/>
          </a:prstGeom>
          <a:solidFill>
            <a:schemeClr val="bg2"/>
          </a:solidFill>
          <a:ln w="9525">
            <a:noFill/>
            <a:miter lim="800000"/>
            <a:headEnd/>
            <a:tailEnd/>
          </a:ln>
          <a:effectLst/>
        </p:spPr>
        <p:txBody>
          <a:bodyPr wrap="none" anchor="ctr"/>
          <a:lstStyle/>
          <a:p>
            <a:pPr algn="ctr"/>
            <a:endParaRPr kumimoji="1" lang="es-ES" sz="2400"/>
          </a:p>
        </p:txBody>
      </p:sp>
      <p:sp>
        <p:nvSpPr>
          <p:cNvPr id="72712" name="Rectangle 8"/>
          <p:cNvSpPr>
            <a:spLocks noChangeArrowheads="1"/>
          </p:cNvSpPr>
          <p:nvPr/>
        </p:nvSpPr>
        <p:spPr bwMode="gray">
          <a:xfrm>
            <a:off x="442913" y="1781175"/>
            <a:ext cx="8226425" cy="3175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lgn="ctr"/>
            <a:endParaRPr kumimoji="1" lang="es-ES" sz="2400"/>
          </a:p>
        </p:txBody>
      </p:sp>
      <p:sp>
        <p:nvSpPr>
          <p:cNvPr id="72713" name="Rectangle 9"/>
          <p:cNvSpPr>
            <a:spLocks noGrp="1" noChangeArrowheads="1"/>
          </p:cNvSpPr>
          <p:nvPr>
            <p:ph type="title"/>
          </p:nvPr>
        </p:nvSpPr>
        <p:spPr bwMode="auto">
          <a:xfrm>
            <a:off x="1150938" y="214313"/>
            <a:ext cx="7793037" cy="14620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es-ES" smtClean="0"/>
              <a:t>Haga clic para cambiar el estilo de título	</a:t>
            </a:r>
          </a:p>
        </p:txBody>
      </p:sp>
      <p:sp>
        <p:nvSpPr>
          <p:cNvPr id="72714" name="Rectangle 10"/>
          <p:cNvSpPr>
            <a:spLocks noGrp="1" noChangeArrowheads="1"/>
          </p:cNvSpPr>
          <p:nvPr>
            <p:ph type="body" idx="1"/>
          </p:nvPr>
        </p:nvSpPr>
        <p:spPr bwMode="auto">
          <a:xfrm>
            <a:off x="1182688" y="2017713"/>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72715" name="Rectangle 11"/>
          <p:cNvSpPr>
            <a:spLocks noGrp="1" noChangeArrowheads="1"/>
          </p:cNvSpPr>
          <p:nvPr>
            <p:ph type="dt" sz="half" idx="2"/>
          </p:nvPr>
        </p:nvSpPr>
        <p:spPr bwMode="auto">
          <a:xfrm>
            <a:off x="1162050" y="62436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a:lvl1pPr>
          </a:lstStyle>
          <a:p>
            <a:fld id="{96439372-14F5-4077-AFBC-E8295FDC8513}" type="datetimeFigureOut">
              <a:rPr lang="es-ES"/>
              <a:pPr/>
              <a:t>21/10/2009</a:t>
            </a:fld>
            <a:endParaRPr lang="es-ES"/>
          </a:p>
        </p:txBody>
      </p:sp>
      <p:sp>
        <p:nvSpPr>
          <p:cNvPr id="72716" name="Rectangle 12"/>
          <p:cNvSpPr>
            <a:spLocks noGrp="1" noChangeArrowheads="1"/>
          </p:cNvSpPr>
          <p:nvPr>
            <p:ph type="ftr" sz="quarter" idx="3"/>
          </p:nvPr>
        </p:nvSpPr>
        <p:spPr bwMode="auto">
          <a:xfrm>
            <a:off x="3657600" y="6243638"/>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lvl1pPr>
          </a:lstStyle>
          <a:p>
            <a:endParaRPr lang="es-ES"/>
          </a:p>
        </p:txBody>
      </p:sp>
      <p:sp>
        <p:nvSpPr>
          <p:cNvPr id="72717" name="Rectangle 13"/>
          <p:cNvSpPr>
            <a:spLocks noGrp="1" noChangeArrowheads="1"/>
          </p:cNvSpPr>
          <p:nvPr>
            <p:ph type="sldNum" sz="quarter" idx="4"/>
          </p:nvPr>
        </p:nvSpPr>
        <p:spPr bwMode="auto">
          <a:xfrm>
            <a:off x="7042150" y="62436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lvl1pPr>
          </a:lstStyle>
          <a:p>
            <a:fld id="{6FD48FFE-97FD-447D-BA6E-590AA9BD8317}" type="slidenum">
              <a:rPr lang="es-ES"/>
              <a:pPr/>
              <a:t>‹Nº›</a:t>
            </a:fld>
            <a:endParaRPr lang="es-ES"/>
          </a:p>
        </p:txBody>
      </p:sp>
    </p:spTree>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 id="2147483683" r:id="rId12"/>
    <p:sldLayoutId id="2147483684" r:id="rId13"/>
  </p:sldLayoutIdLst>
  <p:txStyles>
    <p:titleStyle>
      <a:lvl1pPr algn="l" rtl="0" fontAlgn="base">
        <a:spcBef>
          <a:spcPct val="0"/>
        </a:spcBef>
        <a:spcAft>
          <a:spcPct val="0"/>
        </a:spcAft>
        <a:defRPr sz="4400">
          <a:solidFill>
            <a:schemeClr val="tx2"/>
          </a:solidFill>
          <a:latin typeface="+mj-lt"/>
          <a:ea typeface="+mj-ea"/>
          <a:cs typeface="+mj-cs"/>
        </a:defRPr>
      </a:lvl1pPr>
      <a:lvl2pPr algn="l" rtl="0" fontAlgn="base">
        <a:spcBef>
          <a:spcPct val="0"/>
        </a:spcBef>
        <a:spcAft>
          <a:spcPct val="0"/>
        </a:spcAft>
        <a:defRPr sz="4400">
          <a:solidFill>
            <a:schemeClr val="tx2"/>
          </a:solidFill>
          <a:latin typeface="Tahoma" pitchFamily="34" charset="0"/>
        </a:defRPr>
      </a:lvl2pPr>
      <a:lvl3pPr algn="l" rtl="0" fontAlgn="base">
        <a:spcBef>
          <a:spcPct val="0"/>
        </a:spcBef>
        <a:spcAft>
          <a:spcPct val="0"/>
        </a:spcAft>
        <a:defRPr sz="4400">
          <a:solidFill>
            <a:schemeClr val="tx2"/>
          </a:solidFill>
          <a:latin typeface="Tahoma" pitchFamily="34" charset="0"/>
        </a:defRPr>
      </a:lvl3pPr>
      <a:lvl4pPr algn="l" rtl="0" fontAlgn="base">
        <a:spcBef>
          <a:spcPct val="0"/>
        </a:spcBef>
        <a:spcAft>
          <a:spcPct val="0"/>
        </a:spcAft>
        <a:defRPr sz="4400">
          <a:solidFill>
            <a:schemeClr val="tx2"/>
          </a:solidFill>
          <a:latin typeface="Tahoma" pitchFamily="34" charset="0"/>
        </a:defRPr>
      </a:lvl4pPr>
      <a:lvl5pPr algn="l" rtl="0" fontAlgn="base">
        <a:spcBef>
          <a:spcPct val="0"/>
        </a:spcBef>
        <a:spcAft>
          <a:spcPct val="0"/>
        </a:spcAft>
        <a:defRPr sz="4400">
          <a:solidFill>
            <a:schemeClr val="tx2"/>
          </a:solidFill>
          <a:latin typeface="Tahoma" pitchFamily="34" charset="0"/>
        </a:defRPr>
      </a:lvl5pPr>
      <a:lvl6pPr marL="457200" algn="l" rtl="0" fontAlgn="base">
        <a:spcBef>
          <a:spcPct val="0"/>
        </a:spcBef>
        <a:spcAft>
          <a:spcPct val="0"/>
        </a:spcAft>
        <a:defRPr sz="4400">
          <a:solidFill>
            <a:schemeClr val="tx2"/>
          </a:solidFill>
          <a:latin typeface="Tahoma" pitchFamily="34" charset="0"/>
        </a:defRPr>
      </a:lvl6pPr>
      <a:lvl7pPr marL="914400" algn="l" rtl="0" fontAlgn="base">
        <a:spcBef>
          <a:spcPct val="0"/>
        </a:spcBef>
        <a:spcAft>
          <a:spcPct val="0"/>
        </a:spcAft>
        <a:defRPr sz="4400">
          <a:solidFill>
            <a:schemeClr val="tx2"/>
          </a:solidFill>
          <a:latin typeface="Tahoma" pitchFamily="34" charset="0"/>
        </a:defRPr>
      </a:lvl7pPr>
      <a:lvl8pPr marL="1371600" algn="l" rtl="0" fontAlgn="base">
        <a:spcBef>
          <a:spcPct val="0"/>
        </a:spcBef>
        <a:spcAft>
          <a:spcPct val="0"/>
        </a:spcAft>
        <a:defRPr sz="4400">
          <a:solidFill>
            <a:schemeClr val="tx2"/>
          </a:solidFill>
          <a:latin typeface="Tahoma" pitchFamily="34" charset="0"/>
        </a:defRPr>
      </a:lvl8pPr>
      <a:lvl9pPr marL="1828800" algn="l" rtl="0" fontAlgn="base">
        <a:spcBef>
          <a:spcPct val="0"/>
        </a:spcBef>
        <a:spcAft>
          <a:spcPct val="0"/>
        </a:spcAft>
        <a:defRPr sz="4400">
          <a:solidFill>
            <a:schemeClr val="tx2"/>
          </a:solidFill>
          <a:latin typeface="Tahoma" pitchFamily="34" charset="0"/>
        </a:defRPr>
      </a:lvl9pPr>
    </p:titleStyle>
    <p:body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0"/>
          <p:cNvSpPr>
            <a:spLocks noChangeArrowheads="1"/>
          </p:cNvSpPr>
          <p:nvPr/>
        </p:nvSpPr>
        <p:spPr bwMode="auto">
          <a:xfrm>
            <a:off x="6877050" y="2492375"/>
            <a:ext cx="1511300" cy="576263"/>
          </a:xfrm>
          <a:prstGeom prst="rect">
            <a:avLst/>
          </a:prstGeom>
          <a:solidFill>
            <a:schemeClr val="accent1"/>
          </a:solidFill>
          <a:ln w="9525">
            <a:solidFill>
              <a:schemeClr val="tx1"/>
            </a:solidFill>
            <a:miter lim="800000"/>
            <a:headEnd/>
            <a:tailEnd/>
          </a:ln>
        </p:spPr>
        <p:txBody>
          <a:bodyPr wrap="none" anchor="ctr"/>
          <a:lstStyle/>
          <a:p>
            <a:endParaRPr lang="es-MX">
              <a:latin typeface="Arial" charset="0"/>
            </a:endParaRPr>
          </a:p>
        </p:txBody>
      </p:sp>
      <p:sp>
        <p:nvSpPr>
          <p:cNvPr id="3075" name="Rectangle 2"/>
          <p:cNvSpPr>
            <a:spLocks noGrp="1" noChangeArrowheads="1"/>
          </p:cNvSpPr>
          <p:nvPr>
            <p:ph type="title" idx="4294967295"/>
          </p:nvPr>
        </p:nvSpPr>
        <p:spPr/>
        <p:txBody>
          <a:bodyPr anchor="ctr"/>
          <a:lstStyle/>
          <a:p>
            <a:r>
              <a:rPr lang="es-MX" sz="2400" b="1">
                <a:solidFill>
                  <a:srgbClr val="FF0066"/>
                </a:solidFill>
              </a:rPr>
              <a:t>ANALISIS  DEL  TRANSPORTE  DE  EL  CORREDOR  LOGISTICO  MANTA- MANAOS</a:t>
            </a:r>
            <a:endParaRPr lang="es-ES" sz="2400" b="1">
              <a:solidFill>
                <a:srgbClr val="FF0066"/>
              </a:solidFill>
            </a:endParaRPr>
          </a:p>
        </p:txBody>
      </p:sp>
      <p:pic>
        <p:nvPicPr>
          <p:cNvPr id="3076" name="Picture 8" descr="Manta aereas 2004 ene 25 219"/>
          <p:cNvPicPr>
            <a:picLocks noChangeAspect="1" noChangeArrowheads="1"/>
          </p:cNvPicPr>
          <p:nvPr>
            <p:ph type="subTitle" idx="4294967295"/>
          </p:nvPr>
        </p:nvPicPr>
        <p:blipFill>
          <a:blip r:embed="rId2">
            <a:lum bright="24000" contrast="18000"/>
          </a:blip>
          <a:srcRect/>
          <a:stretch>
            <a:fillRect/>
          </a:stretch>
        </p:blipFill>
        <p:spPr>
          <a:xfrm>
            <a:off x="539750" y="2133600"/>
            <a:ext cx="7848600" cy="4081463"/>
          </a:xfrm>
          <a:noFill/>
        </p:spPr>
      </p:pic>
      <p:sp>
        <p:nvSpPr>
          <p:cNvPr id="2057" name="Text Box 9"/>
          <p:cNvSpPr txBox="1">
            <a:spLocks noChangeArrowheads="1"/>
          </p:cNvSpPr>
          <p:nvPr/>
        </p:nvSpPr>
        <p:spPr bwMode="auto">
          <a:xfrm>
            <a:off x="7019925" y="2565400"/>
            <a:ext cx="1223963" cy="366713"/>
          </a:xfrm>
          <a:prstGeom prst="rect">
            <a:avLst/>
          </a:prstGeom>
          <a:solidFill>
            <a:schemeClr val="hlink"/>
          </a:solidFill>
          <a:ln w="9525">
            <a:noFill/>
            <a:miter lim="800000"/>
            <a:headEnd/>
            <a:tailEnd/>
          </a:ln>
          <a:effectLst/>
        </p:spPr>
        <p:txBody>
          <a:bodyPr>
            <a:spAutoFit/>
          </a:bodyPr>
          <a:lstStyle/>
          <a:p>
            <a:pPr>
              <a:spcBef>
                <a:spcPct val="50000"/>
              </a:spcBef>
              <a:defRPr/>
            </a:pPr>
            <a:r>
              <a:rPr lang="es-ES" b="1">
                <a:effectLst>
                  <a:outerShdw blurRad="38100" dist="38100" dir="2700000" algn="tl">
                    <a:srgbClr val="FFFFFF"/>
                  </a:outerShdw>
                </a:effectLst>
                <a:latin typeface="Arial" charset="0"/>
              </a:rPr>
              <a:t>MANTA</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3"/>
          <p:cNvSpPr>
            <a:spLocks noGrp="1" noChangeArrowheads="1"/>
          </p:cNvSpPr>
          <p:nvPr>
            <p:ph type="body" idx="4294967295"/>
          </p:nvPr>
        </p:nvSpPr>
        <p:spPr>
          <a:xfrm>
            <a:off x="611188" y="2636838"/>
            <a:ext cx="8229600" cy="3024187"/>
          </a:xfrm>
        </p:spPr>
        <p:txBody>
          <a:bodyPr/>
          <a:lstStyle/>
          <a:p>
            <a:pPr algn="ctr">
              <a:lnSpc>
                <a:spcPct val="80000"/>
              </a:lnSpc>
              <a:buFont typeface="Wingdings" pitchFamily="2" charset="2"/>
              <a:buNone/>
            </a:pPr>
            <a:r>
              <a:rPr lang="pt-PT" sz="2400" b="1"/>
              <a:t>   </a:t>
            </a:r>
            <a:endParaRPr lang="es-ES" sz="1800" b="1">
              <a:solidFill>
                <a:srgbClr val="FF0066"/>
              </a:solidFill>
            </a:endParaRPr>
          </a:p>
          <a:p>
            <a:pPr algn="just">
              <a:lnSpc>
                <a:spcPct val="80000"/>
              </a:lnSpc>
            </a:pPr>
            <a:r>
              <a:rPr lang="es-ES" sz="2000">
                <a:latin typeface="Arial" charset="0"/>
              </a:rPr>
              <a:t>Los planes son desarrollar un norte-sur del corredor para el transporte intermodal de contenedores. Esta alternativa de transporte que conecta Asia con Europa, la ampliación de la ruta de Mumbai en la India hasta el puerto de Olya en el Mar Caspio a través de Bandar Abbas en Irán, continuando a Europa a través de Rusia.</a:t>
            </a:r>
          </a:p>
          <a:p>
            <a:pPr algn="just">
              <a:lnSpc>
                <a:spcPct val="80000"/>
              </a:lnSpc>
            </a:pPr>
            <a:r>
              <a:rPr lang="es-ES" sz="2000">
                <a:latin typeface="Arial" charset="0"/>
              </a:rPr>
              <a:t>El corredor tiene como objetivo reducir el plazo de entrega de entre 10 y 12 días en comparación con el tradicional ruta marítima a través del Mediterráneo y el Canal de la Mancha </a:t>
            </a:r>
          </a:p>
        </p:txBody>
      </p:sp>
      <p:sp>
        <p:nvSpPr>
          <p:cNvPr id="11269" name="Rectangle 5"/>
          <p:cNvSpPr>
            <a:spLocks noChangeArrowheads="1"/>
          </p:cNvSpPr>
          <p:nvPr/>
        </p:nvSpPr>
        <p:spPr bwMode="auto">
          <a:xfrm>
            <a:off x="827088" y="765175"/>
            <a:ext cx="7632700" cy="2036763"/>
          </a:xfrm>
          <a:prstGeom prst="rect">
            <a:avLst/>
          </a:prstGeom>
          <a:noFill/>
          <a:ln w="9525">
            <a:noFill/>
            <a:miter lim="800000"/>
            <a:headEnd/>
            <a:tailEnd/>
          </a:ln>
          <a:effectLst/>
        </p:spPr>
        <p:txBody>
          <a:bodyPr>
            <a:spAutoFit/>
          </a:bodyPr>
          <a:lstStyle/>
          <a:p>
            <a:pPr algn="ctr">
              <a:lnSpc>
                <a:spcPct val="80000"/>
              </a:lnSpc>
              <a:spcBef>
                <a:spcPct val="50000"/>
              </a:spcBef>
              <a:buClr>
                <a:schemeClr val="folHlink"/>
              </a:buClr>
              <a:buSzPct val="60000"/>
              <a:buFont typeface="Wingdings" pitchFamily="2" charset="2"/>
              <a:buNone/>
            </a:pPr>
            <a:r>
              <a:rPr lang="pt-PT" sz="4400" b="1">
                <a:solidFill>
                  <a:srgbClr val="FF0066"/>
                </a:solidFill>
              </a:rPr>
              <a:t>Corredor Asia - Europa a través de Rusia</a:t>
            </a:r>
            <a:r>
              <a:rPr lang="pt-PT" sz="4400">
                <a:solidFill>
                  <a:srgbClr val="FF0066"/>
                </a:solidFill>
              </a:rPr>
              <a:t> </a:t>
            </a:r>
          </a:p>
          <a:p>
            <a:pPr>
              <a:lnSpc>
                <a:spcPct val="80000"/>
              </a:lnSpc>
              <a:spcBef>
                <a:spcPct val="50000"/>
              </a:spcBef>
              <a:buClr>
                <a:schemeClr val="folHlink"/>
              </a:buClr>
              <a:buSzPct val="60000"/>
              <a:buFont typeface="Wingdings" pitchFamily="2" charset="2"/>
              <a:buNone/>
            </a:pPr>
            <a:endParaRPr lang="es-ES" sz="4400" b="1">
              <a:solidFill>
                <a:srgbClr val="FF0066"/>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r>
              <a:rPr lang="es-ES">
                <a:solidFill>
                  <a:srgbClr val="FF0066"/>
                </a:solidFill>
              </a:rPr>
              <a:t>Metodología</a:t>
            </a:r>
          </a:p>
        </p:txBody>
      </p:sp>
      <p:sp>
        <p:nvSpPr>
          <p:cNvPr id="27651" name="Rectangle 3"/>
          <p:cNvSpPr>
            <a:spLocks noGrp="1" noChangeArrowheads="1"/>
          </p:cNvSpPr>
          <p:nvPr>
            <p:ph type="body" idx="1"/>
          </p:nvPr>
        </p:nvSpPr>
        <p:spPr/>
        <p:txBody>
          <a:bodyPr/>
          <a:lstStyle/>
          <a:p>
            <a:r>
              <a:rPr lang="es-ES"/>
              <a:t>Transporte Vial</a:t>
            </a:r>
          </a:p>
          <a:p>
            <a:r>
              <a:rPr lang="es-ES"/>
              <a:t>Transporte Fluvial</a:t>
            </a:r>
          </a:p>
          <a:p>
            <a:r>
              <a:rPr lang="es-ES"/>
              <a:t>Transporte Marítimo</a:t>
            </a:r>
          </a:p>
        </p:txBody>
      </p:sp>
      <p:pic>
        <p:nvPicPr>
          <p:cNvPr id="27652" name="Picture 4" descr="http://www.agroads.com.ar/clasificados/Maquinaria%20Agricola/Camiones/2006527_Mvc-004s.jpg"/>
          <p:cNvPicPr>
            <a:picLocks noChangeAspect="1" noChangeArrowheads="1"/>
          </p:cNvPicPr>
          <p:nvPr/>
        </p:nvPicPr>
        <p:blipFill>
          <a:blip r:embed="rId2"/>
          <a:srcRect l="6250" r="7500" b="16666"/>
          <a:stretch>
            <a:fillRect/>
          </a:stretch>
        </p:blipFill>
        <p:spPr bwMode="auto">
          <a:xfrm>
            <a:off x="1187450" y="3860800"/>
            <a:ext cx="2736850" cy="2089150"/>
          </a:xfrm>
          <a:prstGeom prst="rect">
            <a:avLst/>
          </a:prstGeom>
          <a:noFill/>
          <a:ln w="9525">
            <a:noFill/>
            <a:miter lim="800000"/>
            <a:headEnd/>
            <a:tailEnd/>
          </a:ln>
        </p:spPr>
      </p:pic>
      <p:pic>
        <p:nvPicPr>
          <p:cNvPr id="27653" name="Picture 2" descr="http://betucasblog.blogsome.com/wp-admin/images/CargueroLZC.JPG"/>
          <p:cNvPicPr>
            <a:picLocks noChangeAspect="1" noChangeArrowheads="1"/>
          </p:cNvPicPr>
          <p:nvPr/>
        </p:nvPicPr>
        <p:blipFill>
          <a:blip r:embed="rId3"/>
          <a:srcRect/>
          <a:stretch>
            <a:fillRect/>
          </a:stretch>
        </p:blipFill>
        <p:spPr bwMode="auto">
          <a:xfrm>
            <a:off x="4427538" y="3716338"/>
            <a:ext cx="3082925" cy="21605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s-ES">
                <a:solidFill>
                  <a:srgbClr val="FF0066"/>
                </a:solidFill>
              </a:rPr>
              <a:t>Transporte Vial</a:t>
            </a:r>
          </a:p>
        </p:txBody>
      </p:sp>
      <p:sp>
        <p:nvSpPr>
          <p:cNvPr id="28675" name="Rectangle 3"/>
          <p:cNvSpPr>
            <a:spLocks noGrp="1" noChangeArrowheads="1"/>
          </p:cNvSpPr>
          <p:nvPr>
            <p:ph type="body" sz="half" idx="1"/>
          </p:nvPr>
        </p:nvSpPr>
        <p:spPr>
          <a:xfrm>
            <a:off x="1182688" y="2041525"/>
            <a:ext cx="6808787" cy="4090988"/>
          </a:xfrm>
        </p:spPr>
        <p:txBody>
          <a:bodyPr/>
          <a:lstStyle/>
          <a:p>
            <a:pPr algn="just"/>
            <a:r>
              <a:rPr lang="es-MX" sz="2000"/>
              <a:t>En la actualidad hay tres alternativas de carreteras para llegar desde Manta a Puerto Providencia</a:t>
            </a:r>
            <a:r>
              <a:rPr lang="es-ES" sz="2000"/>
              <a:t>, pero la mejor alternativa es: </a:t>
            </a:r>
            <a:r>
              <a:rPr lang="es-MX" sz="2000"/>
              <a:t>Manta – Quevedo – Latacunga – Tena – Shushufindi – Puerto Providencia. Completando un total de 519 Km. de ruta terrestre</a:t>
            </a:r>
            <a:r>
              <a:rPr lang="es-ES" sz="2000"/>
              <a:t>.</a:t>
            </a:r>
          </a:p>
          <a:p>
            <a:pPr>
              <a:buFont typeface="Wingdings" pitchFamily="2" charset="2"/>
              <a:buNone/>
            </a:pPr>
            <a:endParaRPr lang="es-ES" sz="2000"/>
          </a:p>
        </p:txBody>
      </p:sp>
      <p:graphicFrame>
        <p:nvGraphicFramePr>
          <p:cNvPr id="28754" name="Group 82"/>
          <p:cNvGraphicFramePr>
            <a:graphicFrameLocks noGrp="1"/>
          </p:cNvGraphicFramePr>
          <p:nvPr>
            <p:ph sz="half" idx="2"/>
          </p:nvPr>
        </p:nvGraphicFramePr>
        <p:xfrm>
          <a:off x="1763713" y="3860800"/>
          <a:ext cx="5616575" cy="2416177"/>
        </p:xfrm>
        <a:graphic>
          <a:graphicData uri="http://schemas.openxmlformats.org/drawingml/2006/table">
            <a:tbl>
              <a:tblPr/>
              <a:tblGrid>
                <a:gridCol w="3446462"/>
                <a:gridCol w="2170113"/>
              </a:tblGrid>
              <a:tr h="344488">
                <a:tc>
                  <a:txBody>
                    <a:bodyPr/>
                    <a:lstStyle/>
                    <a:p>
                      <a:pPr marL="342900" marR="0" lvl="0" indent="-342900" algn="ctr" defTabSz="914400" rtl="0" eaLnBrk="1" fontAlgn="base" latinLnBrk="0" hangingPunct="1">
                        <a:lnSpc>
                          <a:spcPct val="100000"/>
                        </a:lnSpc>
                        <a:spcBef>
                          <a:spcPct val="0"/>
                        </a:spcBef>
                        <a:spcAft>
                          <a:spcPct val="0"/>
                        </a:spcAft>
                        <a:buClr>
                          <a:schemeClr val="folHlink"/>
                        </a:buClr>
                        <a:buSzPct val="60000"/>
                        <a:buFont typeface="Wingdings" pitchFamily="2" charset="2"/>
                        <a:buNone/>
                        <a:tabLst/>
                      </a:pPr>
                      <a:r>
                        <a:rPr kumimoji="0" lang="es-MX" sz="1200" b="1" i="0" u="none" strike="noStrike" cap="none" normalizeH="0" baseline="0" smtClean="0">
                          <a:ln>
                            <a:noFill/>
                          </a:ln>
                          <a:solidFill>
                            <a:schemeClr val="tx1"/>
                          </a:solidFill>
                          <a:effectLst/>
                          <a:latin typeface="Times New Roman" pitchFamily="18" charset="0"/>
                          <a:cs typeface="Times New Roman" pitchFamily="18" charset="0"/>
                        </a:rPr>
                        <a:t>RUTA</a:t>
                      </a:r>
                      <a:endParaRPr kumimoji="0" lang="es-MX" sz="1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F"/>
                    </a:solidFill>
                  </a:tcPr>
                </a:tc>
                <a:tc>
                  <a:txBody>
                    <a:bodyPr/>
                    <a:lstStyle/>
                    <a:p>
                      <a:pPr marL="342900" marR="0" lvl="0" indent="-342900" algn="ctr" defTabSz="914400" rtl="0" eaLnBrk="1" fontAlgn="base" latinLnBrk="0" hangingPunct="1">
                        <a:lnSpc>
                          <a:spcPct val="100000"/>
                        </a:lnSpc>
                        <a:spcBef>
                          <a:spcPct val="0"/>
                        </a:spcBef>
                        <a:spcAft>
                          <a:spcPct val="0"/>
                        </a:spcAft>
                        <a:buClr>
                          <a:schemeClr val="folHlink"/>
                        </a:buClr>
                        <a:buSzPct val="60000"/>
                        <a:buFont typeface="Wingdings" pitchFamily="2" charset="2"/>
                        <a:buNone/>
                        <a:tabLst/>
                      </a:pPr>
                      <a:r>
                        <a:rPr kumimoji="0" lang="es-MX" sz="1200" b="1" i="0" u="none" strike="noStrike" cap="none" normalizeH="0" baseline="0" smtClean="0">
                          <a:ln>
                            <a:noFill/>
                          </a:ln>
                          <a:solidFill>
                            <a:schemeClr val="tx1"/>
                          </a:solidFill>
                          <a:effectLst/>
                          <a:latin typeface="Times New Roman" pitchFamily="18" charset="0"/>
                          <a:cs typeface="Times New Roman" pitchFamily="18" charset="0"/>
                        </a:rPr>
                        <a:t>DISTANCIA</a:t>
                      </a:r>
                      <a:endParaRPr kumimoji="0" lang="es-MX" sz="1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F"/>
                    </a:solidFill>
                  </a:tcPr>
                </a:tc>
              </a:tr>
              <a:tr h="346075">
                <a:tc>
                  <a:txBody>
                    <a:bodyPr/>
                    <a:lstStyle/>
                    <a:p>
                      <a:pPr marL="342900" marR="0" lvl="0" indent="-342900" algn="ctr" defTabSz="914400" rtl="0" eaLnBrk="1" fontAlgn="base" latinLnBrk="0" hangingPunct="1">
                        <a:lnSpc>
                          <a:spcPct val="100000"/>
                        </a:lnSpc>
                        <a:spcBef>
                          <a:spcPct val="0"/>
                        </a:spcBef>
                        <a:spcAft>
                          <a:spcPct val="0"/>
                        </a:spcAft>
                        <a:buClr>
                          <a:schemeClr val="folHlink"/>
                        </a:buClr>
                        <a:buSzPct val="60000"/>
                        <a:buFont typeface="Wingdings" pitchFamily="2" charset="2"/>
                        <a:buNone/>
                        <a:tabLst/>
                      </a:pPr>
                      <a:r>
                        <a:rPr kumimoji="0" lang="es-MX" sz="1200" b="0" i="0" u="none" strike="noStrike" cap="none" normalizeH="0" baseline="0" smtClean="0">
                          <a:ln>
                            <a:noFill/>
                          </a:ln>
                          <a:solidFill>
                            <a:schemeClr val="tx1"/>
                          </a:solidFill>
                          <a:effectLst/>
                          <a:latin typeface="Times New Roman" pitchFamily="18" charset="0"/>
                          <a:cs typeface="Times New Roman" pitchFamily="18" charset="0"/>
                        </a:rPr>
                        <a:t>Manta - Quevedo</a:t>
                      </a:r>
                      <a:endParaRPr kumimoji="0" lang="es-MX" sz="1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c>
                  <a:txBody>
                    <a:bodyPr/>
                    <a:lstStyle/>
                    <a:p>
                      <a:pPr marL="342900" marR="0" lvl="0" indent="-342900" algn="ctr" defTabSz="914400" rtl="0" eaLnBrk="1" fontAlgn="base" latinLnBrk="0" hangingPunct="1">
                        <a:lnSpc>
                          <a:spcPct val="100000"/>
                        </a:lnSpc>
                        <a:spcBef>
                          <a:spcPct val="0"/>
                        </a:spcBef>
                        <a:spcAft>
                          <a:spcPct val="0"/>
                        </a:spcAft>
                        <a:buClr>
                          <a:schemeClr val="folHlink"/>
                        </a:buClr>
                        <a:buSzPct val="60000"/>
                        <a:buFont typeface="Wingdings" pitchFamily="2" charset="2"/>
                        <a:buNone/>
                        <a:tabLst/>
                      </a:pPr>
                      <a:r>
                        <a:rPr kumimoji="0" lang="es-MX" sz="1200" b="0" i="0" u="none" strike="noStrike" cap="none" normalizeH="0" baseline="0" smtClean="0">
                          <a:ln>
                            <a:noFill/>
                          </a:ln>
                          <a:solidFill>
                            <a:schemeClr val="tx1"/>
                          </a:solidFill>
                          <a:effectLst/>
                          <a:latin typeface="Times New Roman" pitchFamily="18" charset="0"/>
                          <a:cs typeface="Times New Roman" pitchFamily="18" charset="0"/>
                        </a:rPr>
                        <a:t>138 Km. </a:t>
                      </a:r>
                      <a:endParaRPr kumimoji="0" lang="es-MX" sz="1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r>
              <a:tr h="344488">
                <a:tc>
                  <a:txBody>
                    <a:bodyPr/>
                    <a:lstStyle/>
                    <a:p>
                      <a:pPr marL="342900" marR="0" lvl="0" indent="-342900" algn="ctr" defTabSz="914400" rtl="0" eaLnBrk="1" fontAlgn="base" latinLnBrk="0" hangingPunct="1">
                        <a:lnSpc>
                          <a:spcPct val="100000"/>
                        </a:lnSpc>
                        <a:spcBef>
                          <a:spcPct val="0"/>
                        </a:spcBef>
                        <a:spcAft>
                          <a:spcPct val="0"/>
                        </a:spcAft>
                        <a:buClr>
                          <a:schemeClr val="folHlink"/>
                        </a:buClr>
                        <a:buSzPct val="60000"/>
                        <a:buFont typeface="Wingdings" pitchFamily="2" charset="2"/>
                        <a:buNone/>
                        <a:tabLst/>
                      </a:pPr>
                      <a:r>
                        <a:rPr kumimoji="0" lang="es-MX" sz="1200" b="0" i="0" u="none" strike="noStrike" cap="none" normalizeH="0" baseline="0" smtClean="0">
                          <a:ln>
                            <a:noFill/>
                          </a:ln>
                          <a:solidFill>
                            <a:schemeClr val="tx1"/>
                          </a:solidFill>
                          <a:effectLst/>
                          <a:latin typeface="Times New Roman" pitchFamily="18" charset="0"/>
                          <a:cs typeface="Times New Roman" pitchFamily="18" charset="0"/>
                        </a:rPr>
                        <a:t>Quevedo - Latacunga</a:t>
                      </a:r>
                      <a:endParaRPr kumimoji="0" lang="es-MX" sz="1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c>
                  <a:txBody>
                    <a:bodyPr/>
                    <a:lstStyle/>
                    <a:p>
                      <a:pPr marL="342900" marR="0" lvl="0" indent="-342900" algn="ctr" defTabSz="914400" rtl="0" eaLnBrk="1" fontAlgn="base" latinLnBrk="0" hangingPunct="1">
                        <a:lnSpc>
                          <a:spcPct val="100000"/>
                        </a:lnSpc>
                        <a:spcBef>
                          <a:spcPct val="0"/>
                        </a:spcBef>
                        <a:spcAft>
                          <a:spcPct val="0"/>
                        </a:spcAft>
                        <a:buClr>
                          <a:schemeClr val="folHlink"/>
                        </a:buClr>
                        <a:buSzPct val="60000"/>
                        <a:buFont typeface="Wingdings" pitchFamily="2" charset="2"/>
                        <a:buNone/>
                        <a:tabLst/>
                      </a:pPr>
                      <a:r>
                        <a:rPr kumimoji="0" lang="es-MX" sz="1200" b="0" i="0" u="none" strike="noStrike" cap="none" normalizeH="0" baseline="0" smtClean="0">
                          <a:ln>
                            <a:noFill/>
                          </a:ln>
                          <a:solidFill>
                            <a:schemeClr val="tx1"/>
                          </a:solidFill>
                          <a:effectLst/>
                          <a:latin typeface="Times New Roman" pitchFamily="18" charset="0"/>
                          <a:cs typeface="Times New Roman" pitchFamily="18" charset="0"/>
                        </a:rPr>
                        <a:t>98 Km. </a:t>
                      </a:r>
                      <a:endParaRPr kumimoji="0" lang="es-MX" sz="1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r>
              <a:tr h="346075">
                <a:tc>
                  <a:txBody>
                    <a:bodyPr/>
                    <a:lstStyle/>
                    <a:p>
                      <a:pPr marL="342900" marR="0" lvl="0" indent="-342900" algn="ctr" defTabSz="914400" rtl="0" eaLnBrk="1" fontAlgn="base" latinLnBrk="0" hangingPunct="1">
                        <a:lnSpc>
                          <a:spcPct val="100000"/>
                        </a:lnSpc>
                        <a:spcBef>
                          <a:spcPct val="0"/>
                        </a:spcBef>
                        <a:spcAft>
                          <a:spcPct val="0"/>
                        </a:spcAft>
                        <a:buClr>
                          <a:schemeClr val="folHlink"/>
                        </a:buClr>
                        <a:buSzPct val="60000"/>
                        <a:buFont typeface="Wingdings" pitchFamily="2" charset="2"/>
                        <a:buNone/>
                        <a:tabLst/>
                      </a:pPr>
                      <a:r>
                        <a:rPr kumimoji="0" lang="es-MX" sz="1200" b="0" i="0" u="none" strike="noStrike" cap="none" normalizeH="0" baseline="0" smtClean="0">
                          <a:ln>
                            <a:noFill/>
                          </a:ln>
                          <a:solidFill>
                            <a:schemeClr val="tx1"/>
                          </a:solidFill>
                          <a:effectLst/>
                          <a:latin typeface="Times New Roman" pitchFamily="18" charset="0"/>
                          <a:cs typeface="Times New Roman" pitchFamily="18" charset="0"/>
                        </a:rPr>
                        <a:t>Latacunga - Tena</a:t>
                      </a:r>
                      <a:endParaRPr kumimoji="0" lang="es-MX" sz="1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c>
                  <a:txBody>
                    <a:bodyPr/>
                    <a:lstStyle/>
                    <a:p>
                      <a:pPr marL="342900" marR="0" lvl="0" indent="-342900" algn="ctr" defTabSz="914400" rtl="0" eaLnBrk="1" fontAlgn="base" latinLnBrk="0" hangingPunct="1">
                        <a:lnSpc>
                          <a:spcPct val="100000"/>
                        </a:lnSpc>
                        <a:spcBef>
                          <a:spcPct val="0"/>
                        </a:spcBef>
                        <a:spcAft>
                          <a:spcPct val="0"/>
                        </a:spcAft>
                        <a:buClr>
                          <a:schemeClr val="folHlink"/>
                        </a:buClr>
                        <a:buSzPct val="60000"/>
                        <a:buFont typeface="Wingdings" pitchFamily="2" charset="2"/>
                        <a:buNone/>
                        <a:tabLst/>
                      </a:pPr>
                      <a:r>
                        <a:rPr kumimoji="0" lang="es-MX" sz="1200" b="0" i="0" u="none" strike="noStrike" cap="none" normalizeH="0" baseline="0" smtClean="0">
                          <a:ln>
                            <a:noFill/>
                          </a:ln>
                          <a:solidFill>
                            <a:schemeClr val="tx1"/>
                          </a:solidFill>
                          <a:effectLst/>
                          <a:latin typeface="Times New Roman" pitchFamily="18" charset="0"/>
                          <a:cs typeface="Times New Roman" pitchFamily="18" charset="0"/>
                        </a:rPr>
                        <a:t>90 Km. </a:t>
                      </a:r>
                      <a:endParaRPr kumimoji="0" lang="es-MX" sz="1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r>
              <a:tr h="344488">
                <a:tc>
                  <a:txBody>
                    <a:bodyPr/>
                    <a:lstStyle/>
                    <a:p>
                      <a:pPr marL="342900" marR="0" lvl="0" indent="-342900" algn="ctr" defTabSz="914400" rtl="0" eaLnBrk="1" fontAlgn="base" latinLnBrk="0" hangingPunct="1">
                        <a:lnSpc>
                          <a:spcPct val="100000"/>
                        </a:lnSpc>
                        <a:spcBef>
                          <a:spcPct val="0"/>
                        </a:spcBef>
                        <a:spcAft>
                          <a:spcPct val="0"/>
                        </a:spcAft>
                        <a:buClr>
                          <a:schemeClr val="folHlink"/>
                        </a:buClr>
                        <a:buSzPct val="60000"/>
                        <a:buFont typeface="Wingdings" pitchFamily="2" charset="2"/>
                        <a:buNone/>
                        <a:tabLst/>
                      </a:pPr>
                      <a:r>
                        <a:rPr kumimoji="0" lang="es-MX" sz="1200" b="0" i="0" u="none" strike="noStrike" cap="none" normalizeH="0" baseline="0" smtClean="0">
                          <a:ln>
                            <a:noFill/>
                          </a:ln>
                          <a:solidFill>
                            <a:schemeClr val="tx1"/>
                          </a:solidFill>
                          <a:effectLst/>
                          <a:latin typeface="Times New Roman" pitchFamily="18" charset="0"/>
                          <a:cs typeface="Times New Roman" pitchFamily="18" charset="0"/>
                        </a:rPr>
                        <a:t>Tena - Shushufindi</a:t>
                      </a:r>
                      <a:endParaRPr kumimoji="0" lang="es-MX" sz="1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c>
                  <a:txBody>
                    <a:bodyPr/>
                    <a:lstStyle/>
                    <a:p>
                      <a:pPr marL="342900" marR="0" lvl="0" indent="-342900" algn="ctr" defTabSz="914400" rtl="0" eaLnBrk="1" fontAlgn="base" latinLnBrk="0" hangingPunct="1">
                        <a:lnSpc>
                          <a:spcPct val="100000"/>
                        </a:lnSpc>
                        <a:spcBef>
                          <a:spcPct val="0"/>
                        </a:spcBef>
                        <a:spcAft>
                          <a:spcPct val="0"/>
                        </a:spcAft>
                        <a:buClr>
                          <a:schemeClr val="folHlink"/>
                        </a:buClr>
                        <a:buSzPct val="60000"/>
                        <a:buFont typeface="Wingdings" pitchFamily="2" charset="2"/>
                        <a:buNone/>
                        <a:tabLst/>
                      </a:pPr>
                      <a:r>
                        <a:rPr kumimoji="0" lang="es-MX" sz="1200" b="0" i="0" u="none" strike="noStrike" cap="none" normalizeH="0" baseline="0" smtClean="0">
                          <a:ln>
                            <a:noFill/>
                          </a:ln>
                          <a:solidFill>
                            <a:schemeClr val="tx1"/>
                          </a:solidFill>
                          <a:effectLst/>
                          <a:latin typeface="Times New Roman" pitchFamily="18" charset="0"/>
                          <a:cs typeface="Times New Roman" pitchFamily="18" charset="0"/>
                        </a:rPr>
                        <a:t>156 Km. </a:t>
                      </a:r>
                      <a:endParaRPr kumimoji="0" lang="es-MX" sz="1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r>
              <a:tr h="346075">
                <a:tc>
                  <a:txBody>
                    <a:bodyPr/>
                    <a:lstStyle/>
                    <a:p>
                      <a:pPr marL="342900" marR="0" lvl="0" indent="-342900" algn="ctr" defTabSz="914400" rtl="0" eaLnBrk="1" fontAlgn="base" latinLnBrk="0" hangingPunct="1">
                        <a:lnSpc>
                          <a:spcPct val="100000"/>
                        </a:lnSpc>
                        <a:spcBef>
                          <a:spcPct val="0"/>
                        </a:spcBef>
                        <a:spcAft>
                          <a:spcPct val="0"/>
                        </a:spcAft>
                        <a:buClr>
                          <a:schemeClr val="folHlink"/>
                        </a:buClr>
                        <a:buSzPct val="60000"/>
                        <a:buFont typeface="Wingdings" pitchFamily="2" charset="2"/>
                        <a:buNone/>
                        <a:tabLst/>
                      </a:pPr>
                      <a:r>
                        <a:rPr kumimoji="0" lang="es-MX" sz="1200" b="0" i="0" u="none" strike="noStrike" cap="none" normalizeH="0" baseline="0" smtClean="0">
                          <a:ln>
                            <a:noFill/>
                          </a:ln>
                          <a:solidFill>
                            <a:schemeClr val="tx1"/>
                          </a:solidFill>
                          <a:effectLst/>
                          <a:latin typeface="Times New Roman" pitchFamily="18" charset="0"/>
                          <a:cs typeface="Times New Roman" pitchFamily="18" charset="0"/>
                        </a:rPr>
                        <a:t>Shushufindi – Pto Providencia</a:t>
                      </a:r>
                      <a:endParaRPr kumimoji="0" lang="es-MX" sz="1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c>
                  <a:txBody>
                    <a:bodyPr/>
                    <a:lstStyle/>
                    <a:p>
                      <a:pPr marL="342900" marR="0" lvl="0" indent="-342900" algn="ctr" defTabSz="914400" rtl="0" eaLnBrk="1" fontAlgn="base" latinLnBrk="0" hangingPunct="1">
                        <a:lnSpc>
                          <a:spcPct val="100000"/>
                        </a:lnSpc>
                        <a:spcBef>
                          <a:spcPct val="0"/>
                        </a:spcBef>
                        <a:spcAft>
                          <a:spcPct val="0"/>
                        </a:spcAft>
                        <a:buClr>
                          <a:schemeClr val="folHlink"/>
                        </a:buClr>
                        <a:buSzPct val="60000"/>
                        <a:buFont typeface="Wingdings" pitchFamily="2" charset="2"/>
                        <a:buNone/>
                        <a:tabLst/>
                      </a:pPr>
                      <a:r>
                        <a:rPr kumimoji="0" lang="es-MX" sz="1200" b="0" i="0" u="none" strike="noStrike" cap="none" normalizeH="0" baseline="0" smtClean="0">
                          <a:ln>
                            <a:noFill/>
                          </a:ln>
                          <a:solidFill>
                            <a:schemeClr val="tx1"/>
                          </a:solidFill>
                          <a:effectLst/>
                          <a:latin typeface="Times New Roman" pitchFamily="18" charset="0"/>
                          <a:cs typeface="Times New Roman" pitchFamily="18" charset="0"/>
                        </a:rPr>
                        <a:t>37 Km. </a:t>
                      </a:r>
                      <a:endParaRPr kumimoji="0" lang="es-MX" sz="1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r>
              <a:tr h="344488">
                <a:tc>
                  <a:txBody>
                    <a:bodyPr/>
                    <a:lstStyle/>
                    <a:p>
                      <a:pPr marL="342900" marR="0" lvl="0" indent="-342900" algn="ctr" defTabSz="914400" rtl="0" eaLnBrk="1" fontAlgn="base" latinLnBrk="0" hangingPunct="1">
                        <a:lnSpc>
                          <a:spcPct val="100000"/>
                        </a:lnSpc>
                        <a:spcBef>
                          <a:spcPct val="0"/>
                        </a:spcBef>
                        <a:spcAft>
                          <a:spcPct val="0"/>
                        </a:spcAft>
                        <a:buClr>
                          <a:schemeClr val="folHlink"/>
                        </a:buClr>
                        <a:buSzPct val="60000"/>
                        <a:buFont typeface="Wingdings" pitchFamily="2" charset="2"/>
                        <a:buNone/>
                        <a:tabLst/>
                      </a:pPr>
                      <a:r>
                        <a:rPr kumimoji="0" lang="es-MX" sz="1200" b="1" i="0" u="none" strike="noStrike" cap="none" normalizeH="0" baseline="0" smtClean="0">
                          <a:ln>
                            <a:noFill/>
                          </a:ln>
                          <a:solidFill>
                            <a:schemeClr val="tx1"/>
                          </a:solidFill>
                          <a:effectLst/>
                          <a:latin typeface="Times New Roman" pitchFamily="18" charset="0"/>
                          <a:cs typeface="Times New Roman" pitchFamily="18" charset="0"/>
                        </a:rPr>
                        <a:t>Total</a:t>
                      </a:r>
                      <a:endParaRPr kumimoji="0" lang="es-MX" sz="1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c>
                  <a:txBody>
                    <a:bodyPr/>
                    <a:lstStyle/>
                    <a:p>
                      <a:pPr marL="342900" marR="0" lvl="0" indent="-342900" algn="ctr" defTabSz="914400" rtl="0" eaLnBrk="1" fontAlgn="base" latinLnBrk="0" hangingPunct="1">
                        <a:lnSpc>
                          <a:spcPct val="100000"/>
                        </a:lnSpc>
                        <a:spcBef>
                          <a:spcPct val="0"/>
                        </a:spcBef>
                        <a:spcAft>
                          <a:spcPct val="0"/>
                        </a:spcAft>
                        <a:buClr>
                          <a:schemeClr val="folHlink"/>
                        </a:buClr>
                        <a:buSzPct val="60000"/>
                        <a:buFont typeface="Wingdings" pitchFamily="2" charset="2"/>
                        <a:buNone/>
                        <a:tabLst/>
                      </a:pPr>
                      <a:r>
                        <a:rPr kumimoji="0" lang="es-MX" sz="1200" b="1" i="0" u="none" strike="noStrike" cap="none" normalizeH="0" baseline="0" smtClean="0">
                          <a:ln>
                            <a:noFill/>
                          </a:ln>
                          <a:solidFill>
                            <a:schemeClr val="tx1"/>
                          </a:solidFill>
                          <a:effectLst/>
                          <a:latin typeface="Times New Roman" pitchFamily="18" charset="0"/>
                          <a:cs typeface="Times New Roman" pitchFamily="18" charset="0"/>
                        </a:rPr>
                        <a:t>519 Km. </a:t>
                      </a:r>
                      <a:endParaRPr kumimoji="0" lang="es-MX" sz="1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s-ES">
                <a:solidFill>
                  <a:srgbClr val="FF0066"/>
                </a:solidFill>
              </a:rPr>
              <a:t>Vehiculo Típico</a:t>
            </a:r>
          </a:p>
        </p:txBody>
      </p:sp>
      <p:sp>
        <p:nvSpPr>
          <p:cNvPr id="30723" name="Rectangle 3"/>
          <p:cNvSpPr>
            <a:spLocks noGrp="1" noChangeArrowheads="1"/>
          </p:cNvSpPr>
          <p:nvPr>
            <p:ph type="body" idx="1"/>
          </p:nvPr>
        </p:nvSpPr>
        <p:spPr/>
        <p:txBody>
          <a:bodyPr/>
          <a:lstStyle/>
          <a:p>
            <a:pPr algn="just"/>
            <a:r>
              <a:rPr lang="es-MX" sz="1800"/>
              <a:t>Las características generales y técnicas para los dos tipos de camiones en el mercado se dan en la Tabla. El cuadro muestra las características de un camión Mercedes y un camión Volvo, que sirven para determinar los costes de explotación y estimación de los costos de transporte. </a:t>
            </a:r>
          </a:p>
          <a:p>
            <a:pPr algn="just"/>
            <a:endParaRPr lang="es-ES" sz="1800"/>
          </a:p>
        </p:txBody>
      </p:sp>
      <p:pic>
        <p:nvPicPr>
          <p:cNvPr id="30939" name="Picture 2" descr="http://lic.hugogonzalez.googlepages.com/IvecotermicoCordoba_A.jpg/IvecotermicoCordoba_A-full.jpg"/>
          <p:cNvPicPr>
            <a:picLocks noChangeAspect="1" noChangeArrowheads="1"/>
          </p:cNvPicPr>
          <p:nvPr/>
        </p:nvPicPr>
        <p:blipFill>
          <a:blip r:embed="rId2" cstate="print"/>
          <a:srcRect/>
          <a:stretch>
            <a:fillRect/>
          </a:stretch>
        </p:blipFill>
        <p:spPr bwMode="auto">
          <a:xfrm>
            <a:off x="3276600" y="3716338"/>
            <a:ext cx="2592388" cy="17843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477" name="Rectangle 221"/>
          <p:cNvSpPr>
            <a:spLocks noGrp="1" noChangeArrowheads="1"/>
          </p:cNvSpPr>
          <p:nvPr>
            <p:ph type="title"/>
          </p:nvPr>
        </p:nvSpPr>
        <p:spPr/>
        <p:txBody>
          <a:bodyPr/>
          <a:lstStyle/>
          <a:p>
            <a:r>
              <a:rPr lang="es-ES">
                <a:solidFill>
                  <a:srgbClr val="FF0066"/>
                </a:solidFill>
              </a:rPr>
              <a:t>Vehiculo Típico</a:t>
            </a:r>
          </a:p>
        </p:txBody>
      </p:sp>
      <p:graphicFrame>
        <p:nvGraphicFramePr>
          <p:cNvPr id="96482" name="Group 226"/>
          <p:cNvGraphicFramePr>
            <a:graphicFrameLocks noGrp="1"/>
          </p:cNvGraphicFramePr>
          <p:nvPr>
            <p:ph idx="1"/>
          </p:nvPr>
        </p:nvGraphicFramePr>
        <p:xfrm>
          <a:off x="1182688" y="2017713"/>
          <a:ext cx="7772400" cy="5110162"/>
        </p:xfrm>
        <a:graphic>
          <a:graphicData uri="http://schemas.openxmlformats.org/drawingml/2006/table">
            <a:tbl>
              <a:tblPr/>
              <a:tblGrid>
                <a:gridCol w="2844800"/>
                <a:gridCol w="1582737"/>
                <a:gridCol w="1782763"/>
                <a:gridCol w="1562100"/>
              </a:tblGrid>
              <a:tr h="325438">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cs typeface="Arial" charset="0"/>
                        </a:rPr>
                        <a:t>CARACTERISTICAS</a:t>
                      </a:r>
                      <a:endParaRPr kumimoji="0" lang="es-MX"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solidFill>
                      <a:srgbClr val="FFFFCC"/>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cs typeface="Arial" charset="0"/>
                        </a:rPr>
                        <a:t>UNIDADES</a:t>
                      </a:r>
                      <a:endParaRPr kumimoji="0" lang="es-MX"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solidFill>
                      <a:srgbClr val="FFFFCC"/>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cs typeface="Arial" charset="0"/>
                        </a:rPr>
                        <a:t>MODELO De VEHICULO</a:t>
                      </a:r>
                      <a:endParaRPr kumimoji="0" lang="es-MX"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 </a:t>
                      </a:r>
                      <a:endParaRPr kumimoji="0" lang="es-ES" sz="1400" b="0" i="0" u="none" strike="noStrike" cap="none" normalizeH="0" baseline="0" smtClean="0">
                        <a:ln>
                          <a:noFill/>
                        </a:ln>
                        <a:solidFill>
                          <a:schemeClr val="tx1"/>
                        </a:solidFill>
                        <a:effectLst/>
                        <a:latin typeface="Arial" charset="0"/>
                      </a:endParaRPr>
                    </a:p>
                  </a:txBody>
                  <a:tcPr anchor="b"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196850">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 </a:t>
                      </a:r>
                      <a:endParaRPr kumimoji="0" lang="es-E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FFFFCC"/>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 </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FFFFCC"/>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cs typeface="Arial" charset="0"/>
                        </a:rPr>
                        <a:t>MERCEDEZ</a:t>
                      </a:r>
                      <a:endParaRPr kumimoji="0" lang="es-MX"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cs typeface="Arial" charset="0"/>
                        </a:rPr>
                        <a:t>VOLVO</a:t>
                      </a:r>
                      <a:endParaRPr kumimoji="0" lang="es-MX"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196850">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 </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 </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cs typeface="Arial" charset="0"/>
                        </a:rPr>
                        <a:t>MBE 4000</a:t>
                      </a:r>
                      <a:endParaRPr kumimoji="0" lang="es-MX"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cs typeface="Arial" charset="0"/>
                        </a:rPr>
                        <a:t>D13 - EU4</a:t>
                      </a:r>
                      <a:endParaRPr kumimoji="0" lang="es-MX"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196850">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cs typeface="Arial" charset="0"/>
                        </a:rPr>
                        <a:t>Potencia de Motor</a:t>
                      </a:r>
                      <a:endParaRPr kumimoji="0" lang="es-MX"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solidFill>
                      <a:srgbClr val="FFFFFF"/>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cs typeface="Arial" charset="0"/>
                        </a:rPr>
                        <a:t>HP</a:t>
                      </a:r>
                      <a:endParaRPr kumimoji="0" lang="es-MX"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solidFill>
                      <a:srgbClr val="FFFFFF"/>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cs typeface="Arial" charset="0"/>
                        </a:rPr>
                        <a:t>410</a:t>
                      </a:r>
                      <a:endParaRPr kumimoji="0" lang="es-MX"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solidFill>
                      <a:srgbClr val="FFFFFF"/>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cs typeface="Arial" charset="0"/>
                        </a:rPr>
                        <a:t>465</a:t>
                      </a:r>
                      <a:endParaRPr kumimoji="0" lang="es-MX"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solidFill>
                      <a:srgbClr val="FFFFFF"/>
                    </a:solidFill>
                  </a:tcPr>
                </a:tc>
              </a:tr>
              <a:tr h="196850">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cs typeface="Arial" charset="0"/>
                        </a:rPr>
                        <a:t>Cilindraje: 12.913 cc </a:t>
                      </a:r>
                      <a:endParaRPr kumimoji="0" lang="es-MX"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cs typeface="Arial" charset="0"/>
                        </a:rPr>
                        <a:t>cc</a:t>
                      </a:r>
                      <a:endParaRPr kumimoji="0" lang="es-MX"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cs typeface="Arial" charset="0"/>
                        </a:rPr>
                        <a:t>12800</a:t>
                      </a:r>
                      <a:endParaRPr kumimoji="0" lang="es-MX"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cs typeface="Arial" charset="0"/>
                        </a:rPr>
                        <a:t>12800</a:t>
                      </a:r>
                      <a:endParaRPr kumimoji="0" lang="es-MX"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r>
              <a:tr h="325438">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cs typeface="Arial" charset="0"/>
                        </a:rPr>
                        <a:t>Torque max. ( @ 1100 rpm)</a:t>
                      </a:r>
                      <a:endParaRPr kumimoji="0" lang="es-MX"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cs typeface="Arial" charset="0"/>
                        </a:rPr>
                        <a:t>Lb Pie</a:t>
                      </a:r>
                      <a:endParaRPr kumimoji="0" lang="es-MX"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cs typeface="Arial" charset="0"/>
                        </a:rPr>
                        <a:t>1450</a:t>
                      </a:r>
                      <a:endParaRPr kumimoji="0" lang="es-MX"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cs typeface="Arial" charset="0"/>
                        </a:rPr>
                        <a:t>1661</a:t>
                      </a:r>
                      <a:endParaRPr kumimoji="0" lang="es-MX"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r>
              <a:tr h="327025">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cs typeface="Arial" charset="0"/>
                        </a:rPr>
                        <a:t>Veloc Angular a max velocidad</a:t>
                      </a:r>
                      <a:endParaRPr kumimoji="0" lang="es-MX"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cs typeface="Arial" charset="0"/>
                        </a:rPr>
                        <a:t>RPM</a:t>
                      </a:r>
                      <a:endParaRPr kumimoji="0" lang="es-MX"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cs typeface="Arial" charset="0"/>
                        </a:rPr>
                        <a:t>2000</a:t>
                      </a:r>
                      <a:endParaRPr kumimoji="0" lang="es-MX"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cs typeface="Arial" charset="0"/>
                        </a:rPr>
                        <a:t>2100</a:t>
                      </a:r>
                      <a:endParaRPr kumimoji="0" lang="es-MX"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r>
              <a:tr h="274638">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cs typeface="Arial" charset="0"/>
                        </a:rPr>
                        <a:t>Capacidad de lubricante</a:t>
                      </a:r>
                      <a:endParaRPr kumimoji="0" lang="es-MX"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cs typeface="Arial" charset="0"/>
                        </a:rPr>
                        <a:t>Litros</a:t>
                      </a:r>
                      <a:endParaRPr kumimoji="0" lang="es-MX"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cs typeface="Arial" charset="0"/>
                        </a:rPr>
                        <a:t>36</a:t>
                      </a:r>
                      <a:endParaRPr kumimoji="0" lang="es-MX"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cs typeface="Arial" charset="0"/>
                        </a:rPr>
                        <a:t>36</a:t>
                      </a:r>
                      <a:endParaRPr kumimoji="0" lang="es-MX"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r>
              <a:tr h="327025">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cs typeface="Arial" charset="0"/>
                        </a:rPr>
                        <a:t>Capacidad de combustible</a:t>
                      </a:r>
                      <a:endParaRPr kumimoji="0" lang="es-MX"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cs typeface="Arial" charset="0"/>
                        </a:rPr>
                        <a:t>Litros</a:t>
                      </a:r>
                      <a:endParaRPr kumimoji="0" lang="es-MX"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cs typeface="Arial" charset="0"/>
                        </a:rPr>
                        <a:t>758</a:t>
                      </a:r>
                      <a:endParaRPr kumimoji="0" lang="es-MX"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cs typeface="Arial" charset="0"/>
                        </a:rPr>
                        <a:t>600</a:t>
                      </a:r>
                      <a:endParaRPr kumimoji="0" lang="es-MX"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r>
              <a:tr h="325438">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cs typeface="Arial" charset="0"/>
                        </a:rPr>
                        <a:t>Capacidad de eje delantero</a:t>
                      </a:r>
                      <a:endParaRPr kumimoji="0" lang="es-MX"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cs typeface="Arial" charset="0"/>
                        </a:rPr>
                        <a:t>Libras</a:t>
                      </a:r>
                      <a:endParaRPr kumimoji="0" lang="es-MX"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cs typeface="Arial" charset="0"/>
                        </a:rPr>
                        <a:t>14700</a:t>
                      </a:r>
                      <a:endParaRPr kumimoji="0" lang="es-MX"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cs typeface="Arial" charset="0"/>
                        </a:rPr>
                        <a:t>13200</a:t>
                      </a:r>
                      <a:endParaRPr kumimoji="0" lang="es-MX"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r>
              <a:tr h="325438">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cs typeface="Arial" charset="0"/>
                        </a:rPr>
                        <a:t>Capacidad de eje trasero</a:t>
                      </a:r>
                      <a:endParaRPr kumimoji="0" lang="es-MX"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cs typeface="Arial" charset="0"/>
                        </a:rPr>
                        <a:t>Libras</a:t>
                      </a:r>
                      <a:endParaRPr kumimoji="0" lang="es-MX"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cs typeface="Arial" charset="0"/>
                        </a:rPr>
                        <a:t>46000</a:t>
                      </a:r>
                      <a:endParaRPr kumimoji="0" lang="es-MX"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cs typeface="Arial" charset="0"/>
                        </a:rPr>
                        <a:t>46000</a:t>
                      </a:r>
                      <a:endParaRPr kumimoji="0" lang="es-MX"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r>
              <a:tr h="196850">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cs typeface="Arial" charset="0"/>
                        </a:rPr>
                        <a:t>Tamaño de Rines</a:t>
                      </a:r>
                      <a:endParaRPr kumimoji="0" lang="es-MX"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cs typeface="Arial" charset="0"/>
                        </a:rPr>
                        <a:t>Pulg</a:t>
                      </a:r>
                      <a:endParaRPr kumimoji="0" lang="es-MX"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cs typeface="Arial" charset="0"/>
                        </a:rPr>
                        <a:t>22,5x8,26</a:t>
                      </a:r>
                      <a:endParaRPr kumimoji="0" lang="es-MX"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cs typeface="Arial" charset="0"/>
                        </a:rPr>
                        <a:t>24,5x8,25</a:t>
                      </a:r>
                      <a:endParaRPr kumimoji="0" lang="es-MX"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r>
              <a:tr h="327025">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cs typeface="Arial" charset="0"/>
                        </a:rPr>
                        <a:t>Dimensiones de los neumáticos delanteros</a:t>
                      </a:r>
                      <a:endParaRPr kumimoji="0" lang="es-MX"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cs typeface="Arial" charset="0"/>
                        </a:rPr>
                        <a:t>Unidad</a:t>
                      </a:r>
                      <a:endParaRPr kumimoji="0" lang="es-MX"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cs typeface="Arial" charset="0"/>
                        </a:rPr>
                        <a:t>295/80R</a:t>
                      </a:r>
                      <a:endParaRPr kumimoji="0" lang="es-MX"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cs typeface="Arial" charset="0"/>
                        </a:rPr>
                        <a:t>R287</a:t>
                      </a:r>
                      <a:endParaRPr kumimoji="0" lang="es-MX"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r>
              <a:tr h="325438">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cs typeface="Arial" charset="0"/>
                        </a:rPr>
                        <a:t>Tamaño de las ruedas traseras</a:t>
                      </a:r>
                      <a:endParaRPr kumimoji="0" lang="es-MX"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cs typeface="Arial" charset="0"/>
                        </a:rPr>
                        <a:t>Unidad</a:t>
                      </a:r>
                      <a:endParaRPr kumimoji="0" lang="es-MX"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cs typeface="Arial" charset="0"/>
                        </a:rPr>
                        <a:t>295/80R</a:t>
                      </a:r>
                      <a:endParaRPr kumimoji="0" lang="es-MX"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cs typeface="Arial" charset="0"/>
                        </a:rPr>
                        <a:t>M726EL</a:t>
                      </a:r>
                      <a:endParaRPr kumimoji="0" lang="es-MX"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r>
              <a:tr h="196850">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cs typeface="Arial" charset="0"/>
                        </a:rPr>
                        <a:t>Velocidad máxima</a:t>
                      </a:r>
                      <a:endParaRPr kumimoji="0" lang="es-MX"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cs typeface="Arial" charset="0"/>
                        </a:rPr>
                        <a:t>Km./hr </a:t>
                      </a:r>
                      <a:endParaRPr kumimoji="0" lang="es-MX"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cs typeface="Arial" charset="0"/>
                        </a:rPr>
                        <a:t>100</a:t>
                      </a:r>
                      <a:endParaRPr kumimoji="0" lang="es-MX"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cs typeface="Arial" charset="0"/>
                        </a:rPr>
                        <a:t>100</a:t>
                      </a:r>
                      <a:endParaRPr kumimoji="0" lang="es-MX"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bl>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r>
              <a:rPr lang="es-ES">
                <a:solidFill>
                  <a:srgbClr val="FF0066"/>
                </a:solidFill>
              </a:rPr>
              <a:t>Transporte Fluvial</a:t>
            </a:r>
          </a:p>
        </p:txBody>
      </p:sp>
      <p:sp>
        <p:nvSpPr>
          <p:cNvPr id="31747" name="Rectangle 3"/>
          <p:cNvSpPr>
            <a:spLocks noGrp="1" noChangeArrowheads="1"/>
          </p:cNvSpPr>
          <p:nvPr>
            <p:ph type="body" sz="half" idx="1"/>
          </p:nvPr>
        </p:nvSpPr>
        <p:spPr>
          <a:xfrm>
            <a:off x="1182688" y="2017713"/>
            <a:ext cx="3814762" cy="4114800"/>
          </a:xfrm>
        </p:spPr>
        <p:txBody>
          <a:bodyPr/>
          <a:lstStyle/>
          <a:p>
            <a:pPr algn="just">
              <a:lnSpc>
                <a:spcPct val="80000"/>
              </a:lnSpc>
            </a:pPr>
            <a:r>
              <a:rPr lang="es-EC" sz="1600"/>
              <a:t>Ecuador puede llegar a Manaus por las siguientes hidrovias: Napo, Putumayo y Morona, aquí será considerado solo la ruta fluvial usando el rió Napo y sus afluentes.</a:t>
            </a:r>
          </a:p>
          <a:p>
            <a:pPr algn="just">
              <a:lnSpc>
                <a:spcPct val="80000"/>
              </a:lnSpc>
            </a:pPr>
            <a:r>
              <a:rPr lang="es-MX" sz="1600"/>
              <a:t>La ruta fluvial mas probable es: Puerto Providencia – San Roque – El Edén – Cáp. Augusto Rivadeneira – Santa María de Huiririma – Tiputini – Nuevo Rocafuerte. Completando un total de 152 Km. de ruta fluvial a través del río Napo.</a:t>
            </a:r>
            <a:r>
              <a:rPr lang="es-ES" sz="1600"/>
              <a:t> </a:t>
            </a:r>
          </a:p>
          <a:p>
            <a:pPr algn="just">
              <a:lnSpc>
                <a:spcPct val="80000"/>
              </a:lnSpc>
            </a:pPr>
            <a:r>
              <a:rPr lang="es-MX" sz="1600"/>
              <a:t>La ruta continúa a través de los ríos, Marañón, Amazonas hasta llegar a Manaos y posteriormente al puerto de Belén en la costa este de Sudamérica. Completando así 3440</a:t>
            </a:r>
            <a:r>
              <a:rPr lang="es-MX" sz="1600" b="1"/>
              <a:t> </a:t>
            </a:r>
            <a:r>
              <a:rPr lang="es-MX" sz="1600"/>
              <a:t>Km. de ruta fluvial por territorios Peruanos y principalmente Brasileño</a:t>
            </a:r>
            <a:r>
              <a:rPr lang="es-ES" sz="1600"/>
              <a:t> </a:t>
            </a:r>
          </a:p>
        </p:txBody>
      </p:sp>
      <p:graphicFrame>
        <p:nvGraphicFramePr>
          <p:cNvPr id="32093" name="Group 349"/>
          <p:cNvGraphicFramePr>
            <a:graphicFrameLocks noGrp="1"/>
          </p:cNvGraphicFramePr>
          <p:nvPr>
            <p:ph sz="half" idx="2"/>
          </p:nvPr>
        </p:nvGraphicFramePr>
        <p:xfrm>
          <a:off x="5145088" y="2017713"/>
          <a:ext cx="3810000" cy="4379912"/>
        </p:xfrm>
        <a:graphic>
          <a:graphicData uri="http://schemas.openxmlformats.org/drawingml/2006/table">
            <a:tbl>
              <a:tblPr/>
              <a:tblGrid>
                <a:gridCol w="2163762"/>
                <a:gridCol w="719138"/>
                <a:gridCol w="927100"/>
              </a:tblGrid>
              <a:tr h="536575">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cs typeface="Arial" charset="0"/>
                        </a:rPr>
                        <a:t>Tramo</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cs typeface="Arial" charset="0"/>
                        </a:rPr>
                        <a:t>Modal</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cs typeface="Arial" charset="0"/>
                        </a:rPr>
                        <a:t>Distancia (Km.)</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22263">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Manaos-Iquitos</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Fluvial</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1221</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22263">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Iquitos-Pantoja</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Fluvial</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404</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2385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Pantoja-Rocafuerte</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Fluvial</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177</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22263">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Rocafuerte-Tiputini</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Fluvial</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22</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2385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Tipunitini-Huritima</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Fluvial</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11</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22263">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Huritima-Cap.Aug.Rivadeneira</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Fluvial</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38</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2385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Cap.Aug.Rivadeneira-El Edén</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Fluvial</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26</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71513">
                <a:tc>
                  <a:txBody>
                    <a:bodyPr/>
                    <a:lstStyle/>
                    <a:p>
                      <a:pPr marL="0" marR="0" lvl="0" indent="0" algn="just"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El Edén-San Roque</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Fluvial</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20</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2385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San Roque-Pto.Providencia</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Fluvial</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35</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22263">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cs typeface="Arial" charset="0"/>
                        </a:rPr>
                        <a:t>Total</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cap="flat">
                      <a:noFill/>
                    </a:lnB>
                    <a:lnTlToBr>
                      <a:noFill/>
                    </a:lnTlToBr>
                    <a:lnBlToTr>
                      <a:noFill/>
                    </a:lnBlToTr>
                    <a:solidFill>
                      <a:srgbClr val="FFFF00"/>
                    </a:solid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s-ES" sz="1000" b="1" i="0" u="none" strike="noStrike" cap="none" normalizeH="0" baseline="0" smtClean="0">
                          <a:ln>
                            <a:noFill/>
                          </a:ln>
                          <a:solidFill>
                            <a:schemeClr val="tx1"/>
                          </a:solidFill>
                          <a:effectLst/>
                          <a:latin typeface="Arial" charset="0"/>
                          <a:cs typeface="Arial" charset="0"/>
                        </a:rPr>
                        <a:t> </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cap="flat">
                      <a:noFill/>
                    </a:lnB>
                    <a:lnTlToBr>
                      <a:noFill/>
                    </a:lnTlToBr>
                    <a:lnBlToTr>
                      <a:noFill/>
                    </a:lnBlToTr>
                    <a:solidFill>
                      <a:srgbClr val="FFFF00"/>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cs typeface="Arial" charset="0"/>
                        </a:rPr>
                        <a:t>1954</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cap="flat">
                      <a:noFill/>
                    </a:lnR>
                    <a:lnT w="12700" cap="flat" cmpd="sng" algn="ctr">
                      <a:solidFill>
                        <a:srgbClr val="000000"/>
                      </a:solidFill>
                      <a:prstDash val="solid"/>
                      <a:round/>
                      <a:headEnd type="none" w="med" len="med"/>
                      <a:tailEnd type="none" w="med" len="med"/>
                    </a:lnT>
                    <a:lnB cap="flat">
                      <a:noFill/>
                    </a:lnB>
                    <a:lnTlToBr>
                      <a:noFill/>
                    </a:lnTlToBr>
                    <a:lnBlToTr>
                      <a:noFill/>
                    </a:lnBlToTr>
                    <a:solidFill>
                      <a:srgbClr val="FFFF00"/>
                    </a:solidFill>
                  </a:tcPr>
                </a:tc>
              </a:tr>
            </a:tbl>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s-ES">
                <a:solidFill>
                  <a:srgbClr val="FF0066"/>
                </a:solidFill>
              </a:rPr>
              <a:t>Red Fluvial</a:t>
            </a:r>
          </a:p>
        </p:txBody>
      </p:sp>
      <p:pic>
        <p:nvPicPr>
          <p:cNvPr id="32772" name="Imagen 1"/>
          <p:cNvPicPr>
            <a:picLocks noChangeAspect="1" noChangeArrowheads="1"/>
          </p:cNvPicPr>
          <p:nvPr>
            <p:ph type="body" idx="1"/>
          </p:nvPr>
        </p:nvPicPr>
        <p:blipFill>
          <a:blip r:embed="rId2"/>
          <a:srcRect/>
          <a:stretch>
            <a:fillRect/>
          </a:stretch>
        </p:blipFill>
        <p:spPr>
          <a:xfrm>
            <a:off x="1668463" y="2017713"/>
            <a:ext cx="7208837" cy="4114800"/>
          </a:xfrm>
          <a:noFill/>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es-ES">
                <a:solidFill>
                  <a:srgbClr val="FF0066"/>
                </a:solidFill>
              </a:rPr>
              <a:t>Unidad Típico</a:t>
            </a:r>
          </a:p>
        </p:txBody>
      </p:sp>
      <p:graphicFrame>
        <p:nvGraphicFramePr>
          <p:cNvPr id="35000" name="Group 184"/>
          <p:cNvGraphicFramePr>
            <a:graphicFrameLocks noGrp="1"/>
          </p:cNvGraphicFramePr>
          <p:nvPr>
            <p:ph idx="1"/>
          </p:nvPr>
        </p:nvGraphicFramePr>
        <p:xfrm>
          <a:off x="900113" y="2565400"/>
          <a:ext cx="7272337" cy="3600450"/>
        </p:xfrm>
        <a:graphic>
          <a:graphicData uri="http://schemas.openxmlformats.org/drawingml/2006/table">
            <a:tbl>
              <a:tblPr/>
              <a:tblGrid>
                <a:gridCol w="3124200"/>
                <a:gridCol w="2147887"/>
                <a:gridCol w="2000250"/>
              </a:tblGrid>
              <a:tr h="323850">
                <a:tc>
                  <a:txBody>
                    <a:bodyPr/>
                    <a:lstStyle/>
                    <a:p>
                      <a:pPr marL="342900" marR="0" lvl="0" indent="-342900" algn="ctr" defTabSz="914400" rtl="0" eaLnBrk="1" fontAlgn="t" latinLnBrk="0" hangingPunct="1">
                        <a:lnSpc>
                          <a:spcPct val="100000"/>
                        </a:lnSpc>
                        <a:spcBef>
                          <a:spcPct val="0"/>
                        </a:spcBef>
                        <a:spcAft>
                          <a:spcPct val="0"/>
                        </a:spcAft>
                        <a:buClr>
                          <a:schemeClr val="folHlink"/>
                        </a:buClr>
                        <a:buSzPct val="60000"/>
                        <a:buFont typeface="Wingdings" pitchFamily="2" charset="2"/>
                        <a:buNone/>
                        <a:tabLst/>
                      </a:pPr>
                      <a:r>
                        <a:rPr kumimoji="0" lang="es-MX" sz="1200" b="1" i="0" u="none" strike="noStrike" cap="none" normalizeH="0" baseline="0" smtClean="0">
                          <a:ln>
                            <a:noFill/>
                          </a:ln>
                          <a:solidFill>
                            <a:schemeClr val="tx1"/>
                          </a:solidFill>
                          <a:effectLst/>
                          <a:latin typeface="Tahoma" pitchFamily="34" charset="0"/>
                          <a:cs typeface="Arial" charset="0"/>
                        </a:rPr>
                        <a:t>Descripción</a:t>
                      </a:r>
                      <a:endParaRPr kumimoji="0" lang="es-MX" sz="1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CCFF"/>
                    </a:solidFill>
                  </a:tcPr>
                </a:tc>
                <a:tc>
                  <a:txBody>
                    <a:bodyPr/>
                    <a:lstStyle/>
                    <a:p>
                      <a:pPr marL="342900" marR="0" lvl="0" indent="-342900" algn="ctr" defTabSz="914400" rtl="0" eaLnBrk="1" fontAlgn="t" latinLnBrk="0" hangingPunct="1">
                        <a:lnSpc>
                          <a:spcPct val="100000"/>
                        </a:lnSpc>
                        <a:spcBef>
                          <a:spcPct val="0"/>
                        </a:spcBef>
                        <a:spcAft>
                          <a:spcPct val="0"/>
                        </a:spcAft>
                        <a:buClr>
                          <a:schemeClr val="folHlink"/>
                        </a:buClr>
                        <a:buSzPct val="60000"/>
                        <a:buFont typeface="Wingdings" pitchFamily="2" charset="2"/>
                        <a:buNone/>
                        <a:tabLst/>
                      </a:pPr>
                      <a:r>
                        <a:rPr kumimoji="0" lang="es-MX" sz="1200" b="1" i="0" u="none" strike="noStrike" cap="none" normalizeH="0" baseline="0" smtClean="0">
                          <a:ln>
                            <a:noFill/>
                          </a:ln>
                          <a:solidFill>
                            <a:schemeClr val="tx1"/>
                          </a:solidFill>
                          <a:effectLst/>
                          <a:latin typeface="Tahoma" pitchFamily="34" charset="0"/>
                          <a:cs typeface="Arial" charset="0"/>
                        </a:rPr>
                        <a:t>Unidad</a:t>
                      </a:r>
                      <a:endParaRPr kumimoji="0" lang="es-MX" sz="1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CCFF"/>
                    </a:solidFill>
                  </a:tcPr>
                </a:tc>
                <a:tc>
                  <a:txBody>
                    <a:bodyPr/>
                    <a:lstStyle/>
                    <a:p>
                      <a:pPr marL="342900" marR="0" lvl="0" indent="-342900" algn="ctr" defTabSz="914400" rtl="0" eaLnBrk="1" fontAlgn="t" latinLnBrk="0" hangingPunct="1">
                        <a:lnSpc>
                          <a:spcPct val="100000"/>
                        </a:lnSpc>
                        <a:spcBef>
                          <a:spcPct val="0"/>
                        </a:spcBef>
                        <a:spcAft>
                          <a:spcPct val="0"/>
                        </a:spcAft>
                        <a:buClr>
                          <a:schemeClr val="folHlink"/>
                        </a:buClr>
                        <a:buSzPct val="60000"/>
                        <a:buFont typeface="Wingdings" pitchFamily="2" charset="2"/>
                        <a:buNone/>
                        <a:tabLst/>
                      </a:pPr>
                      <a:r>
                        <a:rPr kumimoji="0" lang="es-MX" sz="1200" b="1" i="0" u="none" strike="noStrike" cap="none" normalizeH="0" baseline="0" smtClean="0">
                          <a:ln>
                            <a:noFill/>
                          </a:ln>
                          <a:solidFill>
                            <a:schemeClr val="tx1"/>
                          </a:solidFill>
                          <a:effectLst/>
                          <a:latin typeface="Tahoma" pitchFamily="34" charset="0"/>
                          <a:cs typeface="Arial" charset="0"/>
                        </a:rPr>
                        <a:t>Valor</a:t>
                      </a:r>
                      <a:endParaRPr kumimoji="0" lang="es-MX" sz="1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CCFF"/>
                    </a:solidFill>
                  </a:tcPr>
                </a:tc>
              </a:tr>
              <a:tr h="219075">
                <a:tc>
                  <a:txBody>
                    <a:bodyPr/>
                    <a:lstStyle/>
                    <a:p>
                      <a:pPr marL="342900" marR="0" lvl="0" indent="-342900" algn="l" defTabSz="914400" rtl="0" eaLnBrk="1" fontAlgn="b" latinLnBrk="0" hangingPunct="1">
                        <a:lnSpc>
                          <a:spcPct val="100000"/>
                        </a:lnSpc>
                        <a:spcBef>
                          <a:spcPct val="0"/>
                        </a:spcBef>
                        <a:spcAft>
                          <a:spcPct val="0"/>
                        </a:spcAft>
                        <a:buClr>
                          <a:schemeClr val="folHlink"/>
                        </a:buClr>
                        <a:buSzPct val="60000"/>
                        <a:buFont typeface="Wingdings" pitchFamily="2" charset="2"/>
                        <a:buNone/>
                        <a:tabLst/>
                      </a:pPr>
                      <a:r>
                        <a:rPr kumimoji="0" lang="es-MX" sz="1200" b="0" i="0" u="none" strike="noStrike" cap="none" normalizeH="0" baseline="0" smtClean="0">
                          <a:ln>
                            <a:noFill/>
                          </a:ln>
                          <a:solidFill>
                            <a:srgbClr val="000000"/>
                          </a:solidFill>
                          <a:effectLst/>
                          <a:latin typeface="Tahoma" pitchFamily="34" charset="0"/>
                          <a:cs typeface="Arial" charset="0"/>
                        </a:rPr>
                        <a:t>Números de barcazas</a:t>
                      </a:r>
                      <a:endParaRPr kumimoji="0" lang="es-MX" sz="1800" b="0" i="0" u="none" strike="noStrike" cap="none" normalizeH="0" baseline="0" smtClean="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342900" marR="0" lvl="0" indent="-342900" algn="ctr" defTabSz="914400" rtl="0" eaLnBrk="1" fontAlgn="b" latinLnBrk="0" hangingPunct="1">
                        <a:lnSpc>
                          <a:spcPct val="100000"/>
                        </a:lnSpc>
                        <a:spcBef>
                          <a:spcPct val="0"/>
                        </a:spcBef>
                        <a:spcAft>
                          <a:spcPct val="0"/>
                        </a:spcAft>
                        <a:buClr>
                          <a:schemeClr val="folHlink"/>
                        </a:buClr>
                        <a:buSzPct val="60000"/>
                        <a:buFont typeface="Wingdings" pitchFamily="2" charset="2"/>
                        <a:buNone/>
                        <a:tabLst/>
                      </a:pPr>
                      <a:r>
                        <a:rPr kumimoji="0" lang="es-MX" sz="1200" b="0" i="0" u="none" strike="noStrike" cap="none" normalizeH="0" baseline="0" smtClean="0">
                          <a:ln>
                            <a:noFill/>
                          </a:ln>
                          <a:solidFill>
                            <a:srgbClr val="000000"/>
                          </a:solidFill>
                          <a:effectLst/>
                          <a:latin typeface="Tahoma" pitchFamily="34" charset="0"/>
                          <a:cs typeface="Arial" charset="0"/>
                        </a:rPr>
                        <a:t>unidad</a:t>
                      </a:r>
                      <a:endParaRPr kumimoji="0" lang="es-MX" sz="1800" b="0" i="0" u="none" strike="noStrike" cap="none" normalizeH="0" baseline="0" smtClean="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342900" marR="0" lvl="0" indent="-342900" algn="ctr" defTabSz="914400" rtl="0" eaLnBrk="1" fontAlgn="b" latinLnBrk="0" hangingPunct="1">
                        <a:lnSpc>
                          <a:spcPct val="100000"/>
                        </a:lnSpc>
                        <a:spcBef>
                          <a:spcPct val="0"/>
                        </a:spcBef>
                        <a:spcAft>
                          <a:spcPct val="0"/>
                        </a:spcAft>
                        <a:buClr>
                          <a:schemeClr val="folHlink"/>
                        </a:buClr>
                        <a:buSzPct val="60000"/>
                        <a:buFont typeface="Wingdings" pitchFamily="2" charset="2"/>
                        <a:buNone/>
                        <a:tabLst/>
                      </a:pPr>
                      <a:r>
                        <a:rPr kumimoji="0" lang="es-MX" sz="1200" b="0" i="0" u="none" strike="noStrike" cap="none" normalizeH="0" baseline="0" smtClean="0">
                          <a:ln>
                            <a:noFill/>
                          </a:ln>
                          <a:solidFill>
                            <a:srgbClr val="000000"/>
                          </a:solidFill>
                          <a:effectLst/>
                          <a:latin typeface="Tahoma" pitchFamily="34" charset="0"/>
                          <a:cs typeface="Arial" charset="0"/>
                        </a:rPr>
                        <a:t>4</a:t>
                      </a:r>
                      <a:endParaRPr kumimoji="0" lang="es-MX" sz="1800" b="0" i="0" u="none" strike="noStrike" cap="none" normalizeH="0" baseline="0" smtClean="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217488">
                <a:tc>
                  <a:txBody>
                    <a:bodyPr/>
                    <a:lstStyle/>
                    <a:p>
                      <a:pPr marL="342900" marR="0" lvl="0" indent="-342900" algn="l" defTabSz="914400" rtl="0" eaLnBrk="1" fontAlgn="b" latinLnBrk="0" hangingPunct="1">
                        <a:lnSpc>
                          <a:spcPct val="100000"/>
                        </a:lnSpc>
                        <a:spcBef>
                          <a:spcPct val="0"/>
                        </a:spcBef>
                        <a:spcAft>
                          <a:spcPct val="0"/>
                        </a:spcAft>
                        <a:buClr>
                          <a:schemeClr val="folHlink"/>
                        </a:buClr>
                        <a:buSzPct val="60000"/>
                        <a:buFont typeface="Wingdings" pitchFamily="2" charset="2"/>
                        <a:buNone/>
                        <a:tabLst/>
                      </a:pPr>
                      <a:r>
                        <a:rPr kumimoji="0" lang="es-MX" sz="1200" b="0" i="0" u="none" strike="noStrike" cap="none" normalizeH="0" baseline="0" smtClean="0">
                          <a:ln>
                            <a:noFill/>
                          </a:ln>
                          <a:solidFill>
                            <a:srgbClr val="000000"/>
                          </a:solidFill>
                          <a:effectLst/>
                          <a:latin typeface="Tahoma" pitchFamily="34" charset="0"/>
                          <a:cs typeface="Arial" charset="0"/>
                        </a:rPr>
                        <a:t>Eslora barcaza</a:t>
                      </a:r>
                      <a:endParaRPr kumimoji="0" lang="es-MX" sz="1800" b="0" i="0" u="none" strike="noStrike" cap="none" normalizeH="0" baseline="0" smtClean="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342900" marR="0" lvl="0" indent="-342900" algn="ctr" defTabSz="914400" rtl="0" eaLnBrk="1" fontAlgn="b" latinLnBrk="0" hangingPunct="1">
                        <a:lnSpc>
                          <a:spcPct val="100000"/>
                        </a:lnSpc>
                        <a:spcBef>
                          <a:spcPct val="0"/>
                        </a:spcBef>
                        <a:spcAft>
                          <a:spcPct val="0"/>
                        </a:spcAft>
                        <a:buClr>
                          <a:schemeClr val="folHlink"/>
                        </a:buClr>
                        <a:buSzPct val="60000"/>
                        <a:buFont typeface="Wingdings" pitchFamily="2" charset="2"/>
                        <a:buNone/>
                        <a:tabLst/>
                      </a:pPr>
                      <a:r>
                        <a:rPr kumimoji="0" lang="es-MX" sz="1200" b="0" i="0" u="none" strike="noStrike" cap="none" normalizeH="0" baseline="0" smtClean="0">
                          <a:ln>
                            <a:noFill/>
                          </a:ln>
                          <a:solidFill>
                            <a:srgbClr val="000000"/>
                          </a:solidFill>
                          <a:effectLst/>
                          <a:latin typeface="Tahoma" pitchFamily="34" charset="0"/>
                          <a:cs typeface="Arial" charset="0"/>
                        </a:rPr>
                        <a:t>unidad</a:t>
                      </a:r>
                      <a:endParaRPr kumimoji="0" lang="es-MX" sz="1800" b="0" i="0" u="none" strike="noStrike" cap="none" normalizeH="0" baseline="0" smtClean="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342900" marR="0" lvl="0" indent="-342900" algn="ctr" defTabSz="914400" rtl="0" eaLnBrk="1" fontAlgn="b" latinLnBrk="0" hangingPunct="1">
                        <a:lnSpc>
                          <a:spcPct val="100000"/>
                        </a:lnSpc>
                        <a:spcBef>
                          <a:spcPct val="0"/>
                        </a:spcBef>
                        <a:spcAft>
                          <a:spcPct val="0"/>
                        </a:spcAft>
                        <a:buClr>
                          <a:schemeClr val="folHlink"/>
                        </a:buClr>
                        <a:buSzPct val="60000"/>
                        <a:buFont typeface="Wingdings" pitchFamily="2" charset="2"/>
                        <a:buNone/>
                        <a:tabLst/>
                      </a:pPr>
                      <a:r>
                        <a:rPr kumimoji="0" lang="es-MX" sz="1200" b="0" i="0" u="none" strike="noStrike" cap="none" normalizeH="0" baseline="0" smtClean="0">
                          <a:ln>
                            <a:noFill/>
                          </a:ln>
                          <a:solidFill>
                            <a:srgbClr val="000000"/>
                          </a:solidFill>
                          <a:effectLst/>
                          <a:latin typeface="Tahoma" pitchFamily="34" charset="0"/>
                          <a:cs typeface="Arial" charset="0"/>
                        </a:rPr>
                        <a:t>38.1</a:t>
                      </a:r>
                      <a:endParaRPr kumimoji="0" lang="es-MX" sz="1800" b="0" i="0" u="none" strike="noStrike" cap="none" normalizeH="0" baseline="0" smtClean="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219075">
                <a:tc>
                  <a:txBody>
                    <a:bodyPr/>
                    <a:lstStyle/>
                    <a:p>
                      <a:pPr marL="342900" marR="0" lvl="0" indent="-342900" algn="l" defTabSz="914400" rtl="0" eaLnBrk="1" fontAlgn="b" latinLnBrk="0" hangingPunct="1">
                        <a:lnSpc>
                          <a:spcPct val="100000"/>
                        </a:lnSpc>
                        <a:spcBef>
                          <a:spcPct val="0"/>
                        </a:spcBef>
                        <a:spcAft>
                          <a:spcPct val="0"/>
                        </a:spcAft>
                        <a:buClr>
                          <a:schemeClr val="folHlink"/>
                        </a:buClr>
                        <a:buSzPct val="60000"/>
                        <a:buFont typeface="Wingdings" pitchFamily="2" charset="2"/>
                        <a:buNone/>
                        <a:tabLst/>
                      </a:pPr>
                      <a:r>
                        <a:rPr kumimoji="0" lang="es-MX" sz="1200" b="0" i="0" u="none" strike="noStrike" cap="none" normalizeH="0" baseline="0" smtClean="0">
                          <a:ln>
                            <a:noFill/>
                          </a:ln>
                          <a:solidFill>
                            <a:srgbClr val="000000"/>
                          </a:solidFill>
                          <a:effectLst/>
                          <a:latin typeface="Tahoma" pitchFamily="34" charset="0"/>
                          <a:cs typeface="Arial" charset="0"/>
                        </a:rPr>
                        <a:t>Manga barcaza</a:t>
                      </a:r>
                      <a:endParaRPr kumimoji="0" lang="es-MX" sz="1800" b="0" i="0" u="none" strike="noStrike" cap="none" normalizeH="0" baseline="0" smtClean="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342900" marR="0" lvl="0" indent="-342900" algn="ctr" defTabSz="914400" rtl="0" eaLnBrk="1" fontAlgn="b" latinLnBrk="0" hangingPunct="1">
                        <a:lnSpc>
                          <a:spcPct val="100000"/>
                        </a:lnSpc>
                        <a:spcBef>
                          <a:spcPct val="0"/>
                        </a:spcBef>
                        <a:spcAft>
                          <a:spcPct val="0"/>
                        </a:spcAft>
                        <a:buClr>
                          <a:schemeClr val="folHlink"/>
                        </a:buClr>
                        <a:buSzPct val="60000"/>
                        <a:buFont typeface="Wingdings" pitchFamily="2" charset="2"/>
                        <a:buNone/>
                        <a:tabLst/>
                      </a:pPr>
                      <a:r>
                        <a:rPr kumimoji="0" lang="es-MX" sz="1200" b="0" i="0" u="none" strike="noStrike" cap="none" normalizeH="0" baseline="0" smtClean="0">
                          <a:ln>
                            <a:noFill/>
                          </a:ln>
                          <a:solidFill>
                            <a:srgbClr val="000000"/>
                          </a:solidFill>
                          <a:effectLst/>
                          <a:latin typeface="Tahoma" pitchFamily="34" charset="0"/>
                          <a:cs typeface="Arial" charset="0"/>
                        </a:rPr>
                        <a:t>metros</a:t>
                      </a:r>
                      <a:endParaRPr kumimoji="0" lang="es-MX" sz="1800" b="0" i="0" u="none" strike="noStrike" cap="none" normalizeH="0" baseline="0" smtClean="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342900" marR="0" lvl="0" indent="-342900" algn="ctr" defTabSz="914400" rtl="0" eaLnBrk="1" fontAlgn="b" latinLnBrk="0" hangingPunct="1">
                        <a:lnSpc>
                          <a:spcPct val="100000"/>
                        </a:lnSpc>
                        <a:spcBef>
                          <a:spcPct val="0"/>
                        </a:spcBef>
                        <a:spcAft>
                          <a:spcPct val="0"/>
                        </a:spcAft>
                        <a:buClr>
                          <a:schemeClr val="folHlink"/>
                        </a:buClr>
                        <a:buSzPct val="60000"/>
                        <a:buFont typeface="Wingdings" pitchFamily="2" charset="2"/>
                        <a:buNone/>
                        <a:tabLst/>
                      </a:pPr>
                      <a:r>
                        <a:rPr kumimoji="0" lang="es-MX" sz="1200" b="0" i="0" u="none" strike="noStrike" cap="none" normalizeH="0" baseline="0" smtClean="0">
                          <a:ln>
                            <a:noFill/>
                          </a:ln>
                          <a:solidFill>
                            <a:srgbClr val="000000"/>
                          </a:solidFill>
                          <a:effectLst/>
                          <a:latin typeface="Tahoma" pitchFamily="34" charset="0"/>
                          <a:cs typeface="Arial" charset="0"/>
                        </a:rPr>
                        <a:t>11</a:t>
                      </a:r>
                      <a:endParaRPr kumimoji="0" lang="es-MX" sz="1800" b="0" i="0" u="none" strike="noStrike" cap="none" normalizeH="0" baseline="0" smtClean="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217488">
                <a:tc>
                  <a:txBody>
                    <a:bodyPr/>
                    <a:lstStyle/>
                    <a:p>
                      <a:pPr marL="342900" marR="0" lvl="0" indent="-342900" algn="l" defTabSz="914400" rtl="0" eaLnBrk="1" fontAlgn="b" latinLnBrk="0" hangingPunct="1">
                        <a:lnSpc>
                          <a:spcPct val="100000"/>
                        </a:lnSpc>
                        <a:spcBef>
                          <a:spcPct val="0"/>
                        </a:spcBef>
                        <a:spcAft>
                          <a:spcPct val="0"/>
                        </a:spcAft>
                        <a:buClr>
                          <a:schemeClr val="folHlink"/>
                        </a:buClr>
                        <a:buSzPct val="60000"/>
                        <a:buFont typeface="Wingdings" pitchFamily="2" charset="2"/>
                        <a:buNone/>
                        <a:tabLst/>
                      </a:pPr>
                      <a:r>
                        <a:rPr kumimoji="0" lang="es-MX" sz="1200" b="0" i="0" u="none" strike="noStrike" cap="none" normalizeH="0" baseline="0" smtClean="0">
                          <a:ln>
                            <a:noFill/>
                          </a:ln>
                          <a:solidFill>
                            <a:srgbClr val="000000"/>
                          </a:solidFill>
                          <a:effectLst/>
                          <a:latin typeface="Tahoma" pitchFamily="34" charset="0"/>
                          <a:cs typeface="Arial" charset="0"/>
                        </a:rPr>
                        <a:t>Calado barcaza</a:t>
                      </a:r>
                      <a:endParaRPr kumimoji="0" lang="es-MX" sz="1800" b="0" i="0" u="none" strike="noStrike" cap="none" normalizeH="0" baseline="0" smtClean="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342900" marR="0" lvl="0" indent="-342900" algn="ctr" defTabSz="914400" rtl="0" eaLnBrk="1" fontAlgn="b" latinLnBrk="0" hangingPunct="1">
                        <a:lnSpc>
                          <a:spcPct val="100000"/>
                        </a:lnSpc>
                        <a:spcBef>
                          <a:spcPct val="0"/>
                        </a:spcBef>
                        <a:spcAft>
                          <a:spcPct val="0"/>
                        </a:spcAft>
                        <a:buClr>
                          <a:schemeClr val="folHlink"/>
                        </a:buClr>
                        <a:buSzPct val="60000"/>
                        <a:buFont typeface="Wingdings" pitchFamily="2" charset="2"/>
                        <a:buNone/>
                        <a:tabLst/>
                      </a:pPr>
                      <a:r>
                        <a:rPr kumimoji="0" lang="es-MX" sz="1200" b="0" i="0" u="none" strike="noStrike" cap="none" normalizeH="0" baseline="0" smtClean="0">
                          <a:ln>
                            <a:noFill/>
                          </a:ln>
                          <a:solidFill>
                            <a:srgbClr val="000000"/>
                          </a:solidFill>
                          <a:effectLst/>
                          <a:latin typeface="Tahoma" pitchFamily="34" charset="0"/>
                          <a:cs typeface="Arial" charset="0"/>
                        </a:rPr>
                        <a:t>metros</a:t>
                      </a:r>
                      <a:endParaRPr kumimoji="0" lang="es-MX" sz="1800" b="0" i="0" u="none" strike="noStrike" cap="none" normalizeH="0" baseline="0" smtClean="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342900" marR="0" lvl="0" indent="-342900" algn="ctr" defTabSz="914400" rtl="0" eaLnBrk="1" fontAlgn="b" latinLnBrk="0" hangingPunct="1">
                        <a:lnSpc>
                          <a:spcPct val="100000"/>
                        </a:lnSpc>
                        <a:spcBef>
                          <a:spcPct val="0"/>
                        </a:spcBef>
                        <a:spcAft>
                          <a:spcPct val="0"/>
                        </a:spcAft>
                        <a:buClr>
                          <a:schemeClr val="folHlink"/>
                        </a:buClr>
                        <a:buSzPct val="60000"/>
                        <a:buFont typeface="Wingdings" pitchFamily="2" charset="2"/>
                        <a:buNone/>
                        <a:tabLst/>
                      </a:pPr>
                      <a:r>
                        <a:rPr kumimoji="0" lang="es-MX" sz="1200" b="0" i="0" u="none" strike="noStrike" cap="none" normalizeH="0" baseline="0" smtClean="0">
                          <a:ln>
                            <a:noFill/>
                          </a:ln>
                          <a:solidFill>
                            <a:srgbClr val="000000"/>
                          </a:solidFill>
                          <a:effectLst/>
                          <a:latin typeface="Tahoma" pitchFamily="34" charset="0"/>
                          <a:cs typeface="Arial" charset="0"/>
                        </a:rPr>
                        <a:t>1</a:t>
                      </a:r>
                      <a:endParaRPr kumimoji="0" lang="es-MX" sz="1800" b="0" i="0" u="none" strike="noStrike" cap="none" normalizeH="0" baseline="0" smtClean="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219075">
                <a:tc>
                  <a:txBody>
                    <a:bodyPr/>
                    <a:lstStyle/>
                    <a:p>
                      <a:pPr marL="342900" marR="0" lvl="0" indent="-342900" algn="l" defTabSz="914400" rtl="0" eaLnBrk="1" fontAlgn="b" latinLnBrk="0" hangingPunct="1">
                        <a:lnSpc>
                          <a:spcPct val="100000"/>
                        </a:lnSpc>
                        <a:spcBef>
                          <a:spcPct val="0"/>
                        </a:spcBef>
                        <a:spcAft>
                          <a:spcPct val="0"/>
                        </a:spcAft>
                        <a:buClr>
                          <a:schemeClr val="folHlink"/>
                        </a:buClr>
                        <a:buSzPct val="60000"/>
                        <a:buFont typeface="Wingdings" pitchFamily="2" charset="2"/>
                        <a:buNone/>
                        <a:tabLst/>
                      </a:pPr>
                      <a:r>
                        <a:rPr kumimoji="0" lang="es-MX" sz="1200" b="0" i="0" u="none" strike="noStrike" cap="none" normalizeH="0" baseline="0" smtClean="0">
                          <a:ln>
                            <a:noFill/>
                          </a:ln>
                          <a:solidFill>
                            <a:srgbClr val="000000"/>
                          </a:solidFill>
                          <a:effectLst/>
                          <a:latin typeface="Tahoma" pitchFamily="34" charset="0"/>
                          <a:cs typeface="Arial" charset="0"/>
                        </a:rPr>
                        <a:t>Eslora convoy</a:t>
                      </a:r>
                      <a:endParaRPr kumimoji="0" lang="es-MX" sz="1800" b="0" i="0" u="none" strike="noStrike" cap="none" normalizeH="0" baseline="0" smtClean="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342900" marR="0" lvl="0" indent="-342900" algn="ctr" defTabSz="914400" rtl="0" eaLnBrk="1" fontAlgn="b" latinLnBrk="0" hangingPunct="1">
                        <a:lnSpc>
                          <a:spcPct val="100000"/>
                        </a:lnSpc>
                        <a:spcBef>
                          <a:spcPct val="0"/>
                        </a:spcBef>
                        <a:spcAft>
                          <a:spcPct val="0"/>
                        </a:spcAft>
                        <a:buClr>
                          <a:schemeClr val="folHlink"/>
                        </a:buClr>
                        <a:buSzPct val="60000"/>
                        <a:buFont typeface="Wingdings" pitchFamily="2" charset="2"/>
                        <a:buNone/>
                        <a:tabLst/>
                      </a:pPr>
                      <a:r>
                        <a:rPr kumimoji="0" lang="es-MX" sz="1200" b="0" i="0" u="none" strike="noStrike" cap="none" normalizeH="0" baseline="0" smtClean="0">
                          <a:ln>
                            <a:noFill/>
                          </a:ln>
                          <a:solidFill>
                            <a:srgbClr val="000000"/>
                          </a:solidFill>
                          <a:effectLst/>
                          <a:latin typeface="Tahoma" pitchFamily="34" charset="0"/>
                          <a:cs typeface="Arial" charset="0"/>
                        </a:rPr>
                        <a:t>metros</a:t>
                      </a:r>
                      <a:endParaRPr kumimoji="0" lang="es-MX" sz="1800" b="0" i="0" u="none" strike="noStrike" cap="none" normalizeH="0" baseline="0" smtClean="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342900" marR="0" lvl="0" indent="-342900" algn="ctr" defTabSz="914400" rtl="0" eaLnBrk="1" fontAlgn="b" latinLnBrk="0" hangingPunct="1">
                        <a:lnSpc>
                          <a:spcPct val="100000"/>
                        </a:lnSpc>
                        <a:spcBef>
                          <a:spcPct val="0"/>
                        </a:spcBef>
                        <a:spcAft>
                          <a:spcPct val="0"/>
                        </a:spcAft>
                        <a:buClr>
                          <a:schemeClr val="folHlink"/>
                        </a:buClr>
                        <a:buSzPct val="60000"/>
                        <a:buFont typeface="Wingdings" pitchFamily="2" charset="2"/>
                        <a:buNone/>
                        <a:tabLst/>
                      </a:pPr>
                      <a:r>
                        <a:rPr kumimoji="0" lang="es-MX" sz="1200" b="0" i="0" u="none" strike="noStrike" cap="none" normalizeH="0" baseline="0" smtClean="0">
                          <a:ln>
                            <a:noFill/>
                          </a:ln>
                          <a:solidFill>
                            <a:srgbClr val="000000"/>
                          </a:solidFill>
                          <a:effectLst/>
                          <a:latin typeface="Tahoma" pitchFamily="34" charset="0"/>
                          <a:cs typeface="Arial" charset="0"/>
                        </a:rPr>
                        <a:t>168</a:t>
                      </a:r>
                      <a:endParaRPr kumimoji="0" lang="es-MX" sz="1800" b="0" i="0" u="none" strike="noStrike" cap="none" normalizeH="0" baseline="0" smtClean="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217488">
                <a:tc>
                  <a:txBody>
                    <a:bodyPr/>
                    <a:lstStyle/>
                    <a:p>
                      <a:pPr marL="342900" marR="0" lvl="0" indent="-342900" algn="l" defTabSz="914400" rtl="0" eaLnBrk="1" fontAlgn="b" latinLnBrk="0" hangingPunct="1">
                        <a:lnSpc>
                          <a:spcPct val="100000"/>
                        </a:lnSpc>
                        <a:spcBef>
                          <a:spcPct val="0"/>
                        </a:spcBef>
                        <a:spcAft>
                          <a:spcPct val="0"/>
                        </a:spcAft>
                        <a:buClr>
                          <a:schemeClr val="folHlink"/>
                        </a:buClr>
                        <a:buSzPct val="60000"/>
                        <a:buFont typeface="Wingdings" pitchFamily="2" charset="2"/>
                        <a:buNone/>
                        <a:tabLst/>
                      </a:pPr>
                      <a:r>
                        <a:rPr kumimoji="0" lang="es-MX" sz="1200" b="0" i="0" u="none" strike="noStrike" cap="none" normalizeH="0" baseline="0" smtClean="0">
                          <a:ln>
                            <a:noFill/>
                          </a:ln>
                          <a:solidFill>
                            <a:srgbClr val="000000"/>
                          </a:solidFill>
                          <a:effectLst/>
                          <a:latin typeface="Tahoma" pitchFamily="34" charset="0"/>
                          <a:cs typeface="Arial" charset="0"/>
                        </a:rPr>
                        <a:t>Manga convoy</a:t>
                      </a:r>
                      <a:endParaRPr kumimoji="0" lang="es-MX" sz="1800" b="0" i="0" u="none" strike="noStrike" cap="none" normalizeH="0" baseline="0" smtClean="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342900" marR="0" lvl="0" indent="-342900" algn="ctr" defTabSz="914400" rtl="0" eaLnBrk="1" fontAlgn="b" latinLnBrk="0" hangingPunct="1">
                        <a:lnSpc>
                          <a:spcPct val="100000"/>
                        </a:lnSpc>
                        <a:spcBef>
                          <a:spcPct val="0"/>
                        </a:spcBef>
                        <a:spcAft>
                          <a:spcPct val="0"/>
                        </a:spcAft>
                        <a:buClr>
                          <a:schemeClr val="folHlink"/>
                        </a:buClr>
                        <a:buSzPct val="60000"/>
                        <a:buFont typeface="Wingdings" pitchFamily="2" charset="2"/>
                        <a:buNone/>
                        <a:tabLst/>
                      </a:pPr>
                      <a:r>
                        <a:rPr kumimoji="0" lang="es-MX" sz="1200" b="0" i="0" u="none" strike="noStrike" cap="none" normalizeH="0" baseline="0" smtClean="0">
                          <a:ln>
                            <a:noFill/>
                          </a:ln>
                          <a:solidFill>
                            <a:srgbClr val="000000"/>
                          </a:solidFill>
                          <a:effectLst/>
                          <a:latin typeface="Tahoma" pitchFamily="34" charset="0"/>
                          <a:cs typeface="Arial" charset="0"/>
                        </a:rPr>
                        <a:t>metros</a:t>
                      </a:r>
                      <a:endParaRPr kumimoji="0" lang="es-MX" sz="1800" b="0" i="0" u="none" strike="noStrike" cap="none" normalizeH="0" baseline="0" smtClean="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342900" marR="0" lvl="0" indent="-342900" algn="ctr" defTabSz="914400" rtl="0" eaLnBrk="1" fontAlgn="b" latinLnBrk="0" hangingPunct="1">
                        <a:lnSpc>
                          <a:spcPct val="100000"/>
                        </a:lnSpc>
                        <a:spcBef>
                          <a:spcPct val="0"/>
                        </a:spcBef>
                        <a:spcAft>
                          <a:spcPct val="0"/>
                        </a:spcAft>
                        <a:buClr>
                          <a:schemeClr val="folHlink"/>
                        </a:buClr>
                        <a:buSzPct val="60000"/>
                        <a:buFont typeface="Wingdings" pitchFamily="2" charset="2"/>
                        <a:buNone/>
                        <a:tabLst/>
                      </a:pPr>
                      <a:r>
                        <a:rPr kumimoji="0" lang="es-MX" sz="1200" b="0" i="0" u="none" strike="noStrike" cap="none" normalizeH="0" baseline="0" smtClean="0">
                          <a:ln>
                            <a:noFill/>
                          </a:ln>
                          <a:solidFill>
                            <a:srgbClr val="000000"/>
                          </a:solidFill>
                          <a:effectLst/>
                          <a:latin typeface="Tahoma" pitchFamily="34" charset="0"/>
                          <a:cs typeface="Arial" charset="0"/>
                        </a:rPr>
                        <a:t>11</a:t>
                      </a:r>
                      <a:endParaRPr kumimoji="0" lang="es-MX" sz="1800" b="0" i="0" u="none" strike="noStrike" cap="none" normalizeH="0" baseline="0" smtClean="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219075">
                <a:tc>
                  <a:txBody>
                    <a:bodyPr/>
                    <a:lstStyle/>
                    <a:p>
                      <a:pPr marL="342900" marR="0" lvl="0" indent="-342900" algn="l" defTabSz="914400" rtl="0" eaLnBrk="1" fontAlgn="b" latinLnBrk="0" hangingPunct="1">
                        <a:lnSpc>
                          <a:spcPct val="100000"/>
                        </a:lnSpc>
                        <a:spcBef>
                          <a:spcPct val="0"/>
                        </a:spcBef>
                        <a:spcAft>
                          <a:spcPct val="0"/>
                        </a:spcAft>
                        <a:buClr>
                          <a:schemeClr val="folHlink"/>
                        </a:buClr>
                        <a:buSzPct val="60000"/>
                        <a:buFont typeface="Wingdings" pitchFamily="2" charset="2"/>
                        <a:buNone/>
                        <a:tabLst/>
                      </a:pPr>
                      <a:r>
                        <a:rPr kumimoji="0" lang="es-MX" sz="1200" b="0" i="0" u="none" strike="noStrike" cap="none" normalizeH="0" baseline="0" smtClean="0">
                          <a:ln>
                            <a:noFill/>
                          </a:ln>
                          <a:solidFill>
                            <a:srgbClr val="000000"/>
                          </a:solidFill>
                          <a:effectLst/>
                          <a:latin typeface="Tahoma" pitchFamily="34" charset="0"/>
                          <a:cs typeface="Arial" charset="0"/>
                        </a:rPr>
                        <a:t>Desplazamiento barcaza</a:t>
                      </a:r>
                      <a:endParaRPr kumimoji="0" lang="es-MX" sz="1800" b="0" i="0" u="none" strike="noStrike" cap="none" normalizeH="0" baseline="0" smtClean="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342900" marR="0" lvl="0" indent="-342900" algn="ctr" defTabSz="914400" rtl="0" eaLnBrk="1" fontAlgn="b" latinLnBrk="0" hangingPunct="1">
                        <a:lnSpc>
                          <a:spcPct val="100000"/>
                        </a:lnSpc>
                        <a:spcBef>
                          <a:spcPct val="0"/>
                        </a:spcBef>
                        <a:spcAft>
                          <a:spcPct val="0"/>
                        </a:spcAft>
                        <a:buClr>
                          <a:schemeClr val="folHlink"/>
                        </a:buClr>
                        <a:buSzPct val="60000"/>
                        <a:buFont typeface="Wingdings" pitchFamily="2" charset="2"/>
                        <a:buNone/>
                        <a:tabLst/>
                      </a:pPr>
                      <a:r>
                        <a:rPr kumimoji="0" lang="es-MX" sz="1200" b="0" i="0" u="none" strike="noStrike" cap="none" normalizeH="0" baseline="0" smtClean="0">
                          <a:ln>
                            <a:noFill/>
                          </a:ln>
                          <a:solidFill>
                            <a:srgbClr val="000000"/>
                          </a:solidFill>
                          <a:effectLst/>
                          <a:latin typeface="Tahoma" pitchFamily="34" charset="0"/>
                          <a:cs typeface="Arial" charset="0"/>
                        </a:rPr>
                        <a:t>ton</a:t>
                      </a:r>
                      <a:endParaRPr kumimoji="0" lang="es-MX" sz="1800" b="0" i="0" u="none" strike="noStrike" cap="none" normalizeH="0" baseline="0" smtClean="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342900" marR="0" lvl="0" indent="-342900" algn="ctr" defTabSz="914400" rtl="0" eaLnBrk="1" fontAlgn="b" latinLnBrk="0" hangingPunct="1">
                        <a:lnSpc>
                          <a:spcPct val="100000"/>
                        </a:lnSpc>
                        <a:spcBef>
                          <a:spcPct val="0"/>
                        </a:spcBef>
                        <a:spcAft>
                          <a:spcPct val="0"/>
                        </a:spcAft>
                        <a:buClr>
                          <a:schemeClr val="folHlink"/>
                        </a:buClr>
                        <a:buSzPct val="60000"/>
                        <a:buFont typeface="Wingdings" pitchFamily="2" charset="2"/>
                        <a:buNone/>
                        <a:tabLst/>
                      </a:pPr>
                      <a:r>
                        <a:rPr kumimoji="0" lang="es-MX" sz="1200" b="0" i="0" u="none" strike="noStrike" cap="none" normalizeH="0" baseline="0" smtClean="0">
                          <a:ln>
                            <a:noFill/>
                          </a:ln>
                          <a:solidFill>
                            <a:srgbClr val="000000"/>
                          </a:solidFill>
                          <a:effectLst/>
                          <a:latin typeface="Tahoma" pitchFamily="34" charset="0"/>
                          <a:cs typeface="Arial" charset="0"/>
                        </a:rPr>
                        <a:t>382</a:t>
                      </a:r>
                      <a:endParaRPr kumimoji="0" lang="es-MX" sz="1800" b="0" i="0" u="none" strike="noStrike" cap="none" normalizeH="0" baseline="0" smtClean="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219075">
                <a:tc>
                  <a:txBody>
                    <a:bodyPr/>
                    <a:lstStyle/>
                    <a:p>
                      <a:pPr marL="342900" marR="0" lvl="0" indent="-342900" algn="l" defTabSz="914400" rtl="0" eaLnBrk="1" fontAlgn="b" latinLnBrk="0" hangingPunct="1">
                        <a:lnSpc>
                          <a:spcPct val="100000"/>
                        </a:lnSpc>
                        <a:spcBef>
                          <a:spcPct val="0"/>
                        </a:spcBef>
                        <a:spcAft>
                          <a:spcPct val="0"/>
                        </a:spcAft>
                        <a:buClr>
                          <a:schemeClr val="folHlink"/>
                        </a:buClr>
                        <a:buSzPct val="60000"/>
                        <a:buFont typeface="Wingdings" pitchFamily="2" charset="2"/>
                        <a:buNone/>
                        <a:tabLst/>
                      </a:pPr>
                      <a:r>
                        <a:rPr kumimoji="0" lang="es-MX" sz="1200" b="0" i="0" u="none" strike="noStrike" cap="none" normalizeH="0" baseline="0" smtClean="0">
                          <a:ln>
                            <a:noFill/>
                          </a:ln>
                          <a:solidFill>
                            <a:srgbClr val="000000"/>
                          </a:solidFill>
                          <a:effectLst/>
                          <a:latin typeface="Tahoma" pitchFamily="34" charset="0"/>
                          <a:cs typeface="Arial" charset="0"/>
                        </a:rPr>
                        <a:t>Desplazamiento convoy</a:t>
                      </a:r>
                      <a:endParaRPr kumimoji="0" lang="es-MX" sz="1800" b="0" i="0" u="none" strike="noStrike" cap="none" normalizeH="0" baseline="0" smtClean="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342900" marR="0" lvl="0" indent="-342900" algn="ctr" defTabSz="914400" rtl="0" eaLnBrk="1" fontAlgn="b" latinLnBrk="0" hangingPunct="1">
                        <a:lnSpc>
                          <a:spcPct val="100000"/>
                        </a:lnSpc>
                        <a:spcBef>
                          <a:spcPct val="0"/>
                        </a:spcBef>
                        <a:spcAft>
                          <a:spcPct val="0"/>
                        </a:spcAft>
                        <a:buClr>
                          <a:schemeClr val="folHlink"/>
                        </a:buClr>
                        <a:buSzPct val="60000"/>
                        <a:buFont typeface="Wingdings" pitchFamily="2" charset="2"/>
                        <a:buNone/>
                        <a:tabLst/>
                      </a:pPr>
                      <a:r>
                        <a:rPr kumimoji="0" lang="es-MX" sz="1200" b="0" i="0" u="none" strike="noStrike" cap="none" normalizeH="0" baseline="0" smtClean="0">
                          <a:ln>
                            <a:noFill/>
                          </a:ln>
                          <a:solidFill>
                            <a:srgbClr val="000000"/>
                          </a:solidFill>
                          <a:effectLst/>
                          <a:latin typeface="Tahoma" pitchFamily="34" charset="0"/>
                          <a:cs typeface="Arial" charset="0"/>
                        </a:rPr>
                        <a:t>ton</a:t>
                      </a:r>
                      <a:endParaRPr kumimoji="0" lang="es-MX" sz="1800" b="0" i="0" u="none" strike="noStrike" cap="none" normalizeH="0" baseline="0" smtClean="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342900" marR="0" lvl="0" indent="-342900" algn="ctr" defTabSz="914400" rtl="0" eaLnBrk="1" fontAlgn="b" latinLnBrk="0" hangingPunct="1">
                        <a:lnSpc>
                          <a:spcPct val="100000"/>
                        </a:lnSpc>
                        <a:spcBef>
                          <a:spcPct val="0"/>
                        </a:spcBef>
                        <a:spcAft>
                          <a:spcPct val="0"/>
                        </a:spcAft>
                        <a:buClr>
                          <a:schemeClr val="folHlink"/>
                        </a:buClr>
                        <a:buSzPct val="60000"/>
                        <a:buFont typeface="Wingdings" pitchFamily="2" charset="2"/>
                        <a:buNone/>
                        <a:tabLst/>
                      </a:pPr>
                      <a:r>
                        <a:rPr kumimoji="0" lang="es-MX" sz="1200" b="0" i="0" u="none" strike="noStrike" cap="none" normalizeH="0" baseline="0" smtClean="0">
                          <a:ln>
                            <a:noFill/>
                          </a:ln>
                          <a:solidFill>
                            <a:srgbClr val="000000"/>
                          </a:solidFill>
                          <a:effectLst/>
                          <a:latin typeface="Tahoma" pitchFamily="34" charset="0"/>
                          <a:cs typeface="Arial" charset="0"/>
                        </a:rPr>
                        <a:t>1588</a:t>
                      </a:r>
                      <a:endParaRPr kumimoji="0" lang="es-MX" sz="1800" b="0" i="0" u="none" strike="noStrike" cap="none" normalizeH="0" baseline="0" smtClean="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217488">
                <a:tc>
                  <a:txBody>
                    <a:bodyPr/>
                    <a:lstStyle/>
                    <a:p>
                      <a:pPr marL="342900" marR="0" lvl="0" indent="-342900" algn="l" defTabSz="914400" rtl="0" eaLnBrk="1" fontAlgn="b" latinLnBrk="0" hangingPunct="1">
                        <a:lnSpc>
                          <a:spcPct val="100000"/>
                        </a:lnSpc>
                        <a:spcBef>
                          <a:spcPct val="0"/>
                        </a:spcBef>
                        <a:spcAft>
                          <a:spcPct val="0"/>
                        </a:spcAft>
                        <a:buClr>
                          <a:schemeClr val="folHlink"/>
                        </a:buClr>
                        <a:buSzPct val="60000"/>
                        <a:buFont typeface="Wingdings" pitchFamily="2" charset="2"/>
                        <a:buNone/>
                        <a:tabLst/>
                      </a:pPr>
                      <a:r>
                        <a:rPr kumimoji="0" lang="es-MX" sz="1200" b="0" i="0" u="none" strike="noStrike" cap="none" normalizeH="0" baseline="0" smtClean="0">
                          <a:ln>
                            <a:noFill/>
                          </a:ln>
                          <a:solidFill>
                            <a:srgbClr val="000000"/>
                          </a:solidFill>
                          <a:effectLst/>
                          <a:latin typeface="Tahoma" pitchFamily="34" charset="0"/>
                          <a:cs typeface="Arial" charset="0"/>
                        </a:rPr>
                        <a:t>Tonelaje carga</a:t>
                      </a:r>
                      <a:endParaRPr kumimoji="0" lang="es-MX" sz="1800" b="0" i="0" u="none" strike="noStrike" cap="none" normalizeH="0" baseline="0" smtClean="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342900" marR="0" lvl="0" indent="-342900" algn="ctr" defTabSz="914400" rtl="0" eaLnBrk="1" fontAlgn="b" latinLnBrk="0" hangingPunct="1">
                        <a:lnSpc>
                          <a:spcPct val="100000"/>
                        </a:lnSpc>
                        <a:spcBef>
                          <a:spcPct val="0"/>
                        </a:spcBef>
                        <a:spcAft>
                          <a:spcPct val="0"/>
                        </a:spcAft>
                        <a:buClr>
                          <a:schemeClr val="folHlink"/>
                        </a:buClr>
                        <a:buSzPct val="60000"/>
                        <a:buFont typeface="Wingdings" pitchFamily="2" charset="2"/>
                        <a:buNone/>
                        <a:tabLst/>
                      </a:pPr>
                      <a:r>
                        <a:rPr kumimoji="0" lang="es-MX" sz="1200" b="0" i="0" u="none" strike="noStrike" cap="none" normalizeH="0" baseline="0" smtClean="0">
                          <a:ln>
                            <a:noFill/>
                          </a:ln>
                          <a:solidFill>
                            <a:srgbClr val="000000"/>
                          </a:solidFill>
                          <a:effectLst/>
                          <a:latin typeface="Tahoma" pitchFamily="34" charset="0"/>
                          <a:cs typeface="Arial" charset="0"/>
                        </a:rPr>
                        <a:t>ton</a:t>
                      </a:r>
                      <a:endParaRPr kumimoji="0" lang="es-MX" sz="1800" b="0" i="0" u="none" strike="noStrike" cap="none" normalizeH="0" baseline="0" smtClean="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342900" marR="0" lvl="0" indent="-342900" algn="ctr" defTabSz="914400" rtl="0" eaLnBrk="1" fontAlgn="b" latinLnBrk="0" hangingPunct="1">
                        <a:lnSpc>
                          <a:spcPct val="100000"/>
                        </a:lnSpc>
                        <a:spcBef>
                          <a:spcPct val="0"/>
                        </a:spcBef>
                        <a:spcAft>
                          <a:spcPct val="0"/>
                        </a:spcAft>
                        <a:buClr>
                          <a:schemeClr val="folHlink"/>
                        </a:buClr>
                        <a:buSzPct val="60000"/>
                        <a:buFont typeface="Wingdings" pitchFamily="2" charset="2"/>
                        <a:buNone/>
                        <a:tabLst/>
                      </a:pPr>
                      <a:r>
                        <a:rPr kumimoji="0" lang="es-MX" sz="1200" b="0" i="0" u="none" strike="noStrike" cap="none" normalizeH="0" baseline="0" smtClean="0">
                          <a:ln>
                            <a:noFill/>
                          </a:ln>
                          <a:solidFill>
                            <a:srgbClr val="000000"/>
                          </a:solidFill>
                          <a:effectLst/>
                          <a:latin typeface="Tahoma" pitchFamily="34" charset="0"/>
                          <a:cs typeface="Arial" charset="0"/>
                        </a:rPr>
                        <a:t>1200</a:t>
                      </a:r>
                      <a:endParaRPr kumimoji="0" lang="es-MX" sz="1800" b="0" i="0" u="none" strike="noStrike" cap="none" normalizeH="0" baseline="0" smtClean="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219075">
                <a:tc>
                  <a:txBody>
                    <a:bodyPr/>
                    <a:lstStyle/>
                    <a:p>
                      <a:pPr marL="342900" marR="0" lvl="0" indent="-342900" algn="l" defTabSz="914400" rtl="0" eaLnBrk="1" fontAlgn="b" latinLnBrk="0" hangingPunct="1">
                        <a:lnSpc>
                          <a:spcPct val="100000"/>
                        </a:lnSpc>
                        <a:spcBef>
                          <a:spcPct val="0"/>
                        </a:spcBef>
                        <a:spcAft>
                          <a:spcPct val="0"/>
                        </a:spcAft>
                        <a:buClr>
                          <a:schemeClr val="folHlink"/>
                        </a:buClr>
                        <a:buSzPct val="60000"/>
                        <a:buFont typeface="Wingdings" pitchFamily="2" charset="2"/>
                        <a:buNone/>
                        <a:tabLst/>
                      </a:pPr>
                      <a:r>
                        <a:rPr kumimoji="0" lang="es-MX" sz="1200" b="0" i="0" u="none" strike="noStrike" cap="none" normalizeH="0" baseline="0" smtClean="0">
                          <a:ln>
                            <a:noFill/>
                          </a:ln>
                          <a:solidFill>
                            <a:srgbClr val="000000"/>
                          </a:solidFill>
                          <a:effectLst/>
                          <a:latin typeface="Tahoma" pitchFamily="34" charset="0"/>
                          <a:cs typeface="Arial" charset="0"/>
                        </a:rPr>
                        <a:t>Velocidad de servicio</a:t>
                      </a:r>
                      <a:endParaRPr kumimoji="0" lang="es-MX" sz="1800" b="0" i="0" u="none" strike="noStrike" cap="none" normalizeH="0" baseline="0" smtClean="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342900" marR="0" lvl="0" indent="-342900" algn="ctr" defTabSz="914400" rtl="0" eaLnBrk="1" fontAlgn="b" latinLnBrk="0" hangingPunct="1">
                        <a:lnSpc>
                          <a:spcPct val="100000"/>
                        </a:lnSpc>
                        <a:spcBef>
                          <a:spcPct val="0"/>
                        </a:spcBef>
                        <a:spcAft>
                          <a:spcPct val="0"/>
                        </a:spcAft>
                        <a:buClr>
                          <a:schemeClr val="folHlink"/>
                        </a:buClr>
                        <a:buSzPct val="60000"/>
                        <a:buFont typeface="Wingdings" pitchFamily="2" charset="2"/>
                        <a:buNone/>
                        <a:tabLst/>
                      </a:pPr>
                      <a:r>
                        <a:rPr kumimoji="0" lang="es-MX" sz="1200" b="0" i="0" u="none" strike="noStrike" cap="none" normalizeH="0" baseline="0" smtClean="0">
                          <a:ln>
                            <a:noFill/>
                          </a:ln>
                          <a:solidFill>
                            <a:srgbClr val="000000"/>
                          </a:solidFill>
                          <a:effectLst/>
                          <a:latin typeface="Tahoma" pitchFamily="34" charset="0"/>
                          <a:cs typeface="Arial" charset="0"/>
                        </a:rPr>
                        <a:t>nudos</a:t>
                      </a:r>
                      <a:endParaRPr kumimoji="0" lang="es-MX" sz="1800" b="0" i="0" u="none" strike="noStrike" cap="none" normalizeH="0" baseline="0" smtClean="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342900" marR="0" lvl="0" indent="-342900" algn="ctr" defTabSz="914400" rtl="0" eaLnBrk="1" fontAlgn="b" latinLnBrk="0" hangingPunct="1">
                        <a:lnSpc>
                          <a:spcPct val="100000"/>
                        </a:lnSpc>
                        <a:spcBef>
                          <a:spcPct val="0"/>
                        </a:spcBef>
                        <a:spcAft>
                          <a:spcPct val="0"/>
                        </a:spcAft>
                        <a:buClr>
                          <a:schemeClr val="folHlink"/>
                        </a:buClr>
                        <a:buSzPct val="60000"/>
                        <a:buFont typeface="Wingdings" pitchFamily="2" charset="2"/>
                        <a:buNone/>
                        <a:tabLst/>
                      </a:pPr>
                      <a:r>
                        <a:rPr kumimoji="0" lang="es-MX" sz="1200" b="0" i="0" u="none" strike="noStrike" cap="none" normalizeH="0" baseline="0" smtClean="0">
                          <a:ln>
                            <a:noFill/>
                          </a:ln>
                          <a:solidFill>
                            <a:srgbClr val="000000"/>
                          </a:solidFill>
                          <a:effectLst/>
                          <a:latin typeface="Tahoma" pitchFamily="34" charset="0"/>
                          <a:cs typeface="Arial" charset="0"/>
                        </a:rPr>
                        <a:t>4</a:t>
                      </a:r>
                      <a:endParaRPr kumimoji="0" lang="es-MX" sz="1800" b="0" i="0" u="none" strike="noStrike" cap="none" normalizeH="0" baseline="0" smtClean="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217488">
                <a:tc>
                  <a:txBody>
                    <a:bodyPr/>
                    <a:lstStyle/>
                    <a:p>
                      <a:pPr marL="342900" marR="0" lvl="0" indent="-342900" algn="l" defTabSz="914400" rtl="0" eaLnBrk="1" fontAlgn="b" latinLnBrk="0" hangingPunct="1">
                        <a:lnSpc>
                          <a:spcPct val="100000"/>
                        </a:lnSpc>
                        <a:spcBef>
                          <a:spcPct val="0"/>
                        </a:spcBef>
                        <a:spcAft>
                          <a:spcPct val="0"/>
                        </a:spcAft>
                        <a:buClr>
                          <a:schemeClr val="folHlink"/>
                        </a:buClr>
                        <a:buSzPct val="60000"/>
                        <a:buFont typeface="Wingdings" pitchFamily="2" charset="2"/>
                        <a:buNone/>
                        <a:tabLst/>
                      </a:pPr>
                      <a:r>
                        <a:rPr kumimoji="0" lang="es-MX" sz="1200" b="0" i="0" u="none" strike="noStrike" cap="none" normalizeH="0" baseline="0" smtClean="0">
                          <a:ln>
                            <a:noFill/>
                          </a:ln>
                          <a:solidFill>
                            <a:srgbClr val="000000"/>
                          </a:solidFill>
                          <a:effectLst/>
                          <a:latin typeface="Tahoma" pitchFamily="34" charset="0"/>
                          <a:cs typeface="Arial" charset="0"/>
                        </a:rPr>
                        <a:t>Numero de tripulantes</a:t>
                      </a:r>
                      <a:endParaRPr kumimoji="0" lang="es-MX" sz="1800" b="0" i="0" u="none" strike="noStrike" cap="none" normalizeH="0" baseline="0" smtClean="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solidFill>
                      <a:srgbClr val="FFFFCC"/>
                    </a:solidFill>
                  </a:tcPr>
                </a:tc>
                <a:tc>
                  <a:txBody>
                    <a:bodyPr/>
                    <a:lstStyle/>
                    <a:p>
                      <a:pPr marL="342900" marR="0" lvl="0" indent="-342900" algn="ctr" defTabSz="914400" rtl="0" eaLnBrk="1" fontAlgn="b" latinLnBrk="0" hangingPunct="1">
                        <a:lnSpc>
                          <a:spcPct val="100000"/>
                        </a:lnSpc>
                        <a:spcBef>
                          <a:spcPct val="0"/>
                        </a:spcBef>
                        <a:spcAft>
                          <a:spcPct val="0"/>
                        </a:spcAft>
                        <a:buClr>
                          <a:schemeClr val="folHlink"/>
                        </a:buClr>
                        <a:buSzPct val="60000"/>
                        <a:buFont typeface="Wingdings" pitchFamily="2" charset="2"/>
                        <a:buNone/>
                        <a:tabLst/>
                      </a:pPr>
                      <a:r>
                        <a:rPr kumimoji="0" lang="es-MX" sz="1200" b="0" i="0" u="none" strike="noStrike" cap="none" normalizeH="0" baseline="0" smtClean="0">
                          <a:ln>
                            <a:noFill/>
                          </a:ln>
                          <a:solidFill>
                            <a:srgbClr val="000000"/>
                          </a:solidFill>
                          <a:effectLst/>
                          <a:latin typeface="Tahoma" pitchFamily="34" charset="0"/>
                          <a:cs typeface="Arial" charset="0"/>
                        </a:rPr>
                        <a:t>personas</a:t>
                      </a:r>
                      <a:endParaRPr kumimoji="0" lang="es-MX" sz="1800" b="0" i="0" u="none" strike="noStrike" cap="none" normalizeH="0" baseline="0" smtClean="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solidFill>
                      <a:srgbClr val="FFFFCC"/>
                    </a:solidFill>
                  </a:tcPr>
                </a:tc>
                <a:tc>
                  <a:txBody>
                    <a:bodyPr/>
                    <a:lstStyle/>
                    <a:p>
                      <a:pPr marL="342900" marR="0" lvl="0" indent="-342900" algn="ctr" defTabSz="914400" rtl="0" eaLnBrk="1" fontAlgn="b" latinLnBrk="0" hangingPunct="1">
                        <a:lnSpc>
                          <a:spcPct val="100000"/>
                        </a:lnSpc>
                        <a:spcBef>
                          <a:spcPct val="0"/>
                        </a:spcBef>
                        <a:spcAft>
                          <a:spcPct val="0"/>
                        </a:spcAft>
                        <a:buClr>
                          <a:schemeClr val="folHlink"/>
                        </a:buClr>
                        <a:buSzPct val="60000"/>
                        <a:buFont typeface="Wingdings" pitchFamily="2" charset="2"/>
                        <a:buNone/>
                        <a:tabLst/>
                      </a:pPr>
                      <a:r>
                        <a:rPr kumimoji="0" lang="es-MX" sz="1200" b="0" i="0" u="none" strike="noStrike" cap="none" normalizeH="0" baseline="0" smtClean="0">
                          <a:ln>
                            <a:noFill/>
                          </a:ln>
                          <a:solidFill>
                            <a:srgbClr val="000000"/>
                          </a:solidFill>
                          <a:effectLst/>
                          <a:latin typeface="Tahoma" pitchFamily="34" charset="0"/>
                          <a:cs typeface="Arial" charset="0"/>
                        </a:rPr>
                        <a:t>8</a:t>
                      </a:r>
                      <a:endParaRPr kumimoji="0" lang="es-MX" sz="1800" b="0" i="0" u="none" strike="noStrike" cap="none" normalizeH="0" baseline="0" smtClean="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solidFill>
                      <a:srgbClr val="FFFFCC"/>
                    </a:solidFill>
                  </a:tcPr>
                </a:tc>
              </a:tr>
              <a:tr h="219075">
                <a:tc>
                  <a:txBody>
                    <a:bodyPr/>
                    <a:lstStyle/>
                    <a:p>
                      <a:pPr marL="342900" marR="0" lvl="0" indent="-342900" algn="l" defTabSz="914400" rtl="0" eaLnBrk="1" fontAlgn="b" latinLnBrk="0" hangingPunct="1">
                        <a:lnSpc>
                          <a:spcPct val="100000"/>
                        </a:lnSpc>
                        <a:spcBef>
                          <a:spcPct val="0"/>
                        </a:spcBef>
                        <a:spcAft>
                          <a:spcPct val="0"/>
                        </a:spcAft>
                        <a:buClr>
                          <a:schemeClr val="folHlink"/>
                        </a:buClr>
                        <a:buSzPct val="60000"/>
                        <a:buFont typeface="Wingdings" pitchFamily="2" charset="2"/>
                        <a:buNone/>
                        <a:tabLst/>
                      </a:pPr>
                      <a:r>
                        <a:rPr kumimoji="0" lang="es-MX" sz="1200" b="0" i="0" u="none" strike="noStrike" cap="none" normalizeH="0" baseline="0" smtClean="0">
                          <a:ln>
                            <a:noFill/>
                          </a:ln>
                          <a:solidFill>
                            <a:srgbClr val="000000"/>
                          </a:solidFill>
                          <a:effectLst/>
                          <a:latin typeface="Tahoma" pitchFamily="34" charset="0"/>
                          <a:cs typeface="Arial" charset="0"/>
                        </a:rPr>
                        <a:t> </a:t>
                      </a:r>
                      <a:endParaRPr kumimoji="0" lang="es-MX" sz="1800" b="0" i="0" u="none" strike="noStrike" cap="none" normalizeH="0" baseline="0" smtClean="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342900" marR="0" lvl="0" indent="-342900" algn="ctr" defTabSz="914400" rtl="0" eaLnBrk="1" fontAlgn="b" latinLnBrk="0" hangingPunct="1">
                        <a:lnSpc>
                          <a:spcPct val="100000"/>
                        </a:lnSpc>
                        <a:spcBef>
                          <a:spcPct val="0"/>
                        </a:spcBef>
                        <a:spcAft>
                          <a:spcPct val="0"/>
                        </a:spcAft>
                        <a:buClr>
                          <a:schemeClr val="folHlink"/>
                        </a:buClr>
                        <a:buSzPct val="60000"/>
                        <a:buFont typeface="Wingdings" pitchFamily="2" charset="2"/>
                        <a:buNone/>
                        <a:tabLst/>
                      </a:pPr>
                      <a:r>
                        <a:rPr kumimoji="0" lang="es-MX" sz="1200" b="0" i="0" u="none" strike="noStrike" cap="none" normalizeH="0" baseline="0" smtClean="0">
                          <a:ln>
                            <a:noFill/>
                          </a:ln>
                          <a:solidFill>
                            <a:srgbClr val="000000"/>
                          </a:solidFill>
                          <a:effectLst/>
                          <a:latin typeface="Tahoma" pitchFamily="34" charset="0"/>
                          <a:cs typeface="Arial" charset="0"/>
                        </a:rPr>
                        <a:t> </a:t>
                      </a:r>
                      <a:endParaRPr kumimoji="0" lang="es-MX" sz="1800" b="0" i="0" u="none" strike="noStrike" cap="none" normalizeH="0" baseline="0" smtClean="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342900" marR="0" lvl="0" indent="-342900" algn="ctr" defTabSz="914400" rtl="0" eaLnBrk="1" fontAlgn="b" latinLnBrk="0" hangingPunct="1">
                        <a:lnSpc>
                          <a:spcPct val="100000"/>
                        </a:lnSpc>
                        <a:spcBef>
                          <a:spcPct val="0"/>
                        </a:spcBef>
                        <a:spcAft>
                          <a:spcPct val="0"/>
                        </a:spcAft>
                        <a:buClr>
                          <a:schemeClr val="folHlink"/>
                        </a:buClr>
                        <a:buSzPct val="60000"/>
                        <a:buFont typeface="Wingdings" pitchFamily="2" charset="2"/>
                        <a:buNone/>
                        <a:tabLst/>
                      </a:pPr>
                      <a:r>
                        <a:rPr kumimoji="0" lang="es-MX" sz="1200" b="0" i="0" u="none" strike="noStrike" cap="none" normalizeH="0" baseline="0" smtClean="0">
                          <a:ln>
                            <a:noFill/>
                          </a:ln>
                          <a:solidFill>
                            <a:srgbClr val="000000"/>
                          </a:solidFill>
                          <a:effectLst/>
                          <a:latin typeface="Tahoma" pitchFamily="34" charset="0"/>
                          <a:cs typeface="Arial" charset="0"/>
                        </a:rPr>
                        <a:t> </a:t>
                      </a:r>
                      <a:endParaRPr kumimoji="0" lang="es-MX" sz="1800" b="0" i="0" u="none" strike="noStrike" cap="none" normalizeH="0" baseline="0" smtClean="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bl>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r>
              <a:rPr lang="es-ES">
                <a:solidFill>
                  <a:srgbClr val="FF0066"/>
                </a:solidFill>
              </a:rPr>
              <a:t>Transporte Marítimo</a:t>
            </a:r>
          </a:p>
        </p:txBody>
      </p:sp>
      <p:pic>
        <p:nvPicPr>
          <p:cNvPr id="37894" name="Picture 6" descr="image026"/>
          <p:cNvPicPr>
            <a:picLocks noChangeAspect="1" noChangeArrowheads="1"/>
          </p:cNvPicPr>
          <p:nvPr>
            <p:ph type="body" idx="4294967295"/>
          </p:nvPr>
        </p:nvPicPr>
        <p:blipFill>
          <a:blip r:embed="rId2"/>
          <a:srcRect/>
          <a:stretch>
            <a:fillRect/>
          </a:stretch>
        </p:blipFill>
        <p:spPr>
          <a:xfrm>
            <a:off x="2771775" y="2133600"/>
            <a:ext cx="3348038" cy="2087563"/>
          </a:xfrm>
          <a:ln/>
        </p:spPr>
      </p:pic>
      <p:graphicFrame>
        <p:nvGraphicFramePr>
          <p:cNvPr id="38011" name="Group 123"/>
          <p:cNvGraphicFramePr>
            <a:graphicFrameLocks noGrp="1"/>
          </p:cNvGraphicFramePr>
          <p:nvPr>
            <p:ph type="tbl" idx="1"/>
          </p:nvPr>
        </p:nvGraphicFramePr>
        <p:xfrm>
          <a:off x="2008188" y="4176713"/>
          <a:ext cx="6121400" cy="1844675"/>
        </p:xfrm>
        <a:graphic>
          <a:graphicData uri="http://schemas.openxmlformats.org/drawingml/2006/table">
            <a:tbl>
              <a:tblPr/>
              <a:tblGrid>
                <a:gridCol w="1358900"/>
                <a:gridCol w="1133475"/>
                <a:gridCol w="1181100"/>
                <a:gridCol w="1222375"/>
                <a:gridCol w="1225550"/>
              </a:tblGrid>
              <a:tr h="1125538">
                <a:tc>
                  <a:txBody>
                    <a:bodyPr/>
                    <a:lstStyle/>
                    <a:p>
                      <a:pPr marL="0" marR="0" lvl="0" indent="0" algn="l" defTabSz="914400" rtl="0" eaLnBrk="1" fontAlgn="t" latinLnBrk="0" hangingPunct="1">
                        <a:lnSpc>
                          <a:spcPct val="100000"/>
                        </a:lnSpc>
                        <a:spcBef>
                          <a:spcPct val="0"/>
                        </a:spcBef>
                        <a:spcAft>
                          <a:spcPct val="0"/>
                        </a:spcAft>
                        <a:buClr>
                          <a:schemeClr val="folHlink"/>
                        </a:buClr>
                        <a:buSzPct val="60000"/>
                        <a:buFont typeface="Wingdings" pitchFamily="2" charset="2"/>
                        <a:buNone/>
                        <a:tabLst/>
                      </a:pPr>
                      <a:r>
                        <a:rPr kumimoji="0" lang="es-MX" sz="1800" b="1" i="0" u="none" strike="noStrike" cap="none" normalizeH="0" baseline="0" smtClean="0">
                          <a:ln>
                            <a:noFill/>
                          </a:ln>
                          <a:solidFill>
                            <a:schemeClr val="tx1"/>
                          </a:solidFill>
                          <a:effectLst/>
                          <a:latin typeface="Tahoma" pitchFamily="34" charset="0"/>
                          <a:cs typeface="Arial" charset="0"/>
                        </a:rPr>
                        <a:t>NAVIO</a:t>
                      </a:r>
                      <a:endParaRPr kumimoji="0" lang="es-MX" sz="1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F"/>
                    </a:solidFill>
                  </a:tcPr>
                </a:tc>
                <a:tc>
                  <a:txBody>
                    <a:bodyPr/>
                    <a:lstStyle/>
                    <a:p>
                      <a:pPr marL="0" marR="0" lvl="0" indent="0" algn="l" defTabSz="914400" rtl="0" eaLnBrk="1" fontAlgn="t" latinLnBrk="0" hangingPunct="1">
                        <a:lnSpc>
                          <a:spcPct val="100000"/>
                        </a:lnSpc>
                        <a:spcBef>
                          <a:spcPct val="0"/>
                        </a:spcBef>
                        <a:spcAft>
                          <a:spcPct val="0"/>
                        </a:spcAft>
                        <a:buClr>
                          <a:schemeClr val="folHlink"/>
                        </a:buClr>
                        <a:buSzPct val="60000"/>
                        <a:buFont typeface="Wingdings" pitchFamily="2" charset="2"/>
                        <a:buNone/>
                        <a:tabLst/>
                      </a:pPr>
                      <a:r>
                        <a:rPr kumimoji="0" lang="es-MX" sz="1800" b="1" i="0" u="none" strike="noStrike" cap="none" normalizeH="0" baseline="0" smtClean="0">
                          <a:ln>
                            <a:noFill/>
                          </a:ln>
                          <a:solidFill>
                            <a:schemeClr val="tx1"/>
                          </a:solidFill>
                          <a:effectLst/>
                          <a:latin typeface="Tahoma" pitchFamily="34" charset="0"/>
                          <a:cs typeface="Arial" charset="0"/>
                        </a:rPr>
                        <a:t>ESLORA DEL BUQUE</a:t>
                      </a:r>
                      <a:endParaRPr kumimoji="0" lang="es-MX" sz="1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F"/>
                    </a:solidFill>
                  </a:tcPr>
                </a:tc>
                <a:tc>
                  <a:txBody>
                    <a:bodyPr/>
                    <a:lstStyle/>
                    <a:p>
                      <a:pPr marL="0" marR="0" lvl="0" indent="0" algn="l" defTabSz="914400" rtl="0" eaLnBrk="1" fontAlgn="t" latinLnBrk="0" hangingPunct="1">
                        <a:lnSpc>
                          <a:spcPct val="100000"/>
                        </a:lnSpc>
                        <a:spcBef>
                          <a:spcPct val="0"/>
                        </a:spcBef>
                        <a:spcAft>
                          <a:spcPct val="0"/>
                        </a:spcAft>
                        <a:buClr>
                          <a:schemeClr val="folHlink"/>
                        </a:buClr>
                        <a:buSzPct val="60000"/>
                        <a:buFont typeface="Wingdings" pitchFamily="2" charset="2"/>
                        <a:buNone/>
                        <a:tabLst/>
                      </a:pPr>
                      <a:r>
                        <a:rPr kumimoji="0" lang="es-MX" sz="1800" b="1" i="0" u="none" strike="noStrike" cap="none" normalizeH="0" baseline="0" smtClean="0">
                          <a:ln>
                            <a:noFill/>
                          </a:ln>
                          <a:solidFill>
                            <a:schemeClr val="tx1"/>
                          </a:solidFill>
                          <a:effectLst/>
                          <a:latin typeface="Tahoma" pitchFamily="34" charset="0"/>
                          <a:cs typeface="Arial" charset="0"/>
                        </a:rPr>
                        <a:t>PESO MUERTO</a:t>
                      </a:r>
                      <a:endParaRPr kumimoji="0" lang="es-MX" sz="1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F"/>
                    </a:solidFill>
                  </a:tcPr>
                </a:tc>
                <a:tc>
                  <a:txBody>
                    <a:bodyPr/>
                    <a:lstStyle/>
                    <a:p>
                      <a:pPr marL="0" marR="0" lvl="0" indent="0" algn="l" defTabSz="914400" rtl="0" eaLnBrk="1" fontAlgn="t" latinLnBrk="0" hangingPunct="1">
                        <a:lnSpc>
                          <a:spcPct val="100000"/>
                        </a:lnSpc>
                        <a:spcBef>
                          <a:spcPct val="0"/>
                        </a:spcBef>
                        <a:spcAft>
                          <a:spcPct val="0"/>
                        </a:spcAft>
                        <a:buClr>
                          <a:schemeClr val="folHlink"/>
                        </a:buClr>
                        <a:buSzPct val="60000"/>
                        <a:buFont typeface="Wingdings" pitchFamily="2" charset="2"/>
                        <a:buNone/>
                        <a:tabLst/>
                      </a:pPr>
                      <a:r>
                        <a:rPr kumimoji="0" lang="es-MX" sz="1800" b="1" i="0" u="none" strike="noStrike" cap="none" normalizeH="0" baseline="0" smtClean="0">
                          <a:ln>
                            <a:noFill/>
                          </a:ln>
                          <a:solidFill>
                            <a:schemeClr val="tx1"/>
                          </a:solidFill>
                          <a:effectLst/>
                          <a:latin typeface="Tahoma" pitchFamily="34" charset="0"/>
                          <a:cs typeface="Arial" charset="0"/>
                        </a:rPr>
                        <a:t>MANGA</a:t>
                      </a:r>
                      <a:endParaRPr kumimoji="0" lang="es-MX" sz="1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F"/>
                    </a:solidFill>
                  </a:tcPr>
                </a:tc>
                <a:tc>
                  <a:txBody>
                    <a:bodyPr/>
                    <a:lstStyle/>
                    <a:p>
                      <a:pPr marL="0" marR="0" lvl="0" indent="0" algn="l" defTabSz="914400" rtl="0" eaLnBrk="1" fontAlgn="t" latinLnBrk="0" hangingPunct="1">
                        <a:lnSpc>
                          <a:spcPct val="100000"/>
                        </a:lnSpc>
                        <a:spcBef>
                          <a:spcPct val="0"/>
                        </a:spcBef>
                        <a:spcAft>
                          <a:spcPct val="0"/>
                        </a:spcAft>
                        <a:buClr>
                          <a:schemeClr val="folHlink"/>
                        </a:buClr>
                        <a:buSzPct val="60000"/>
                        <a:buFont typeface="Wingdings" pitchFamily="2" charset="2"/>
                        <a:buNone/>
                        <a:tabLst/>
                      </a:pPr>
                      <a:r>
                        <a:rPr kumimoji="0" lang="es-MX" sz="1800" b="1" i="0" u="none" strike="noStrike" cap="none" normalizeH="0" baseline="0" smtClean="0">
                          <a:ln>
                            <a:noFill/>
                          </a:ln>
                          <a:solidFill>
                            <a:schemeClr val="tx1"/>
                          </a:solidFill>
                          <a:effectLst/>
                          <a:latin typeface="Tahoma" pitchFamily="34" charset="0"/>
                          <a:cs typeface="Arial" charset="0"/>
                        </a:rPr>
                        <a:t>PONTAL</a:t>
                      </a:r>
                      <a:endParaRPr kumimoji="0" lang="es-MX" sz="1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F"/>
                    </a:solidFill>
                  </a:tcPr>
                </a:tc>
              </a:tr>
              <a:tr h="719138">
                <a:tc>
                  <a:txBody>
                    <a:bodyPr/>
                    <a:lstStyle/>
                    <a:p>
                      <a:pPr marL="0" marR="0" lvl="0" indent="0" algn="ctr" defTabSz="914400" rtl="0" eaLnBrk="1" fontAlgn="t" latinLnBrk="0" hangingPunct="1">
                        <a:lnSpc>
                          <a:spcPct val="100000"/>
                        </a:lnSpc>
                        <a:spcBef>
                          <a:spcPct val="0"/>
                        </a:spcBef>
                        <a:spcAft>
                          <a:spcPct val="0"/>
                        </a:spcAft>
                        <a:buClr>
                          <a:schemeClr val="folHlink"/>
                        </a:buClr>
                        <a:buSzPct val="60000"/>
                        <a:buFont typeface="Wingdings" pitchFamily="2" charset="2"/>
                        <a:buNone/>
                        <a:tabLst/>
                      </a:pPr>
                      <a:r>
                        <a:rPr kumimoji="0" lang="es-MX" sz="1800" b="0" i="0" u="none" strike="noStrike" cap="none" normalizeH="0" baseline="0" smtClean="0">
                          <a:ln>
                            <a:noFill/>
                          </a:ln>
                          <a:solidFill>
                            <a:schemeClr val="tx1"/>
                          </a:solidFill>
                          <a:effectLst/>
                          <a:latin typeface="Tahoma" pitchFamily="34" charset="0"/>
                          <a:cs typeface="Arial" charset="0"/>
                        </a:rPr>
                        <a:t>PANAMAX</a:t>
                      </a:r>
                      <a:endParaRPr kumimoji="0" lang="es-MX" sz="1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F"/>
                    </a:solidFill>
                  </a:tcPr>
                </a:tc>
                <a:tc>
                  <a:txBody>
                    <a:bodyPr/>
                    <a:lstStyle/>
                    <a:p>
                      <a:pPr marL="0" marR="0" lvl="0" indent="0" algn="ctr" defTabSz="914400" rtl="0" eaLnBrk="1" fontAlgn="t" latinLnBrk="0" hangingPunct="1">
                        <a:lnSpc>
                          <a:spcPct val="100000"/>
                        </a:lnSpc>
                        <a:spcBef>
                          <a:spcPct val="0"/>
                        </a:spcBef>
                        <a:spcAft>
                          <a:spcPct val="0"/>
                        </a:spcAft>
                        <a:buClr>
                          <a:schemeClr val="folHlink"/>
                        </a:buClr>
                        <a:buSzPct val="60000"/>
                        <a:buFont typeface="Wingdings" pitchFamily="2" charset="2"/>
                        <a:buNone/>
                        <a:tabLst/>
                      </a:pPr>
                      <a:r>
                        <a:rPr kumimoji="0" lang="es-MX" sz="1800" b="0" i="0" u="none" strike="noStrike" cap="none" normalizeH="0" baseline="0" smtClean="0">
                          <a:ln>
                            <a:noFill/>
                          </a:ln>
                          <a:solidFill>
                            <a:schemeClr val="tx1"/>
                          </a:solidFill>
                          <a:effectLst/>
                          <a:latin typeface="Tahoma" pitchFamily="34" charset="0"/>
                          <a:cs typeface="Arial" charset="0"/>
                        </a:rPr>
                        <a:t>224,6  mts.</a:t>
                      </a:r>
                      <a:endParaRPr kumimoji="0" lang="es-MX" sz="1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F"/>
                    </a:solidFill>
                  </a:tcPr>
                </a:tc>
                <a:tc>
                  <a:txBody>
                    <a:bodyPr/>
                    <a:lstStyle/>
                    <a:p>
                      <a:pPr marL="0" marR="0" lvl="0" indent="0" algn="ctr" defTabSz="914400" rtl="0" eaLnBrk="1" fontAlgn="t" latinLnBrk="0" hangingPunct="1">
                        <a:lnSpc>
                          <a:spcPct val="100000"/>
                        </a:lnSpc>
                        <a:spcBef>
                          <a:spcPct val="0"/>
                        </a:spcBef>
                        <a:spcAft>
                          <a:spcPct val="0"/>
                        </a:spcAft>
                        <a:buClr>
                          <a:schemeClr val="folHlink"/>
                        </a:buClr>
                        <a:buSzPct val="60000"/>
                        <a:buFont typeface="Wingdings" pitchFamily="2" charset="2"/>
                        <a:buNone/>
                        <a:tabLst/>
                      </a:pPr>
                      <a:r>
                        <a:rPr kumimoji="0" lang="es-MX" sz="1800" b="0" i="0" u="none" strike="noStrike" cap="none" normalizeH="0" baseline="0" smtClean="0">
                          <a:ln>
                            <a:noFill/>
                          </a:ln>
                          <a:solidFill>
                            <a:schemeClr val="tx1"/>
                          </a:solidFill>
                          <a:effectLst/>
                          <a:latin typeface="Tahoma" pitchFamily="34" charset="0"/>
                          <a:cs typeface="Arial" charset="0"/>
                        </a:rPr>
                        <a:t>69983  ton.</a:t>
                      </a:r>
                      <a:endParaRPr kumimoji="0" lang="es-MX" sz="1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F"/>
                    </a:solidFill>
                  </a:tcPr>
                </a:tc>
                <a:tc>
                  <a:txBody>
                    <a:bodyPr/>
                    <a:lstStyle/>
                    <a:p>
                      <a:pPr marL="0" marR="0" lvl="0" indent="0" algn="ctr" defTabSz="914400" rtl="0" eaLnBrk="1" fontAlgn="t" latinLnBrk="0" hangingPunct="1">
                        <a:lnSpc>
                          <a:spcPct val="100000"/>
                        </a:lnSpc>
                        <a:spcBef>
                          <a:spcPct val="0"/>
                        </a:spcBef>
                        <a:spcAft>
                          <a:spcPct val="0"/>
                        </a:spcAft>
                        <a:buClr>
                          <a:schemeClr val="folHlink"/>
                        </a:buClr>
                        <a:buSzPct val="60000"/>
                        <a:buFont typeface="Wingdings" pitchFamily="2" charset="2"/>
                        <a:buNone/>
                        <a:tabLst/>
                      </a:pPr>
                      <a:r>
                        <a:rPr kumimoji="0" lang="es-MX" sz="1800" b="0" i="0" u="none" strike="noStrike" cap="none" normalizeH="0" baseline="0" smtClean="0">
                          <a:ln>
                            <a:noFill/>
                          </a:ln>
                          <a:solidFill>
                            <a:schemeClr val="tx1"/>
                          </a:solidFill>
                          <a:effectLst/>
                          <a:latin typeface="Tahoma" pitchFamily="34" charset="0"/>
                          <a:cs typeface="Arial" charset="0"/>
                        </a:rPr>
                        <a:t>32,2  mts.</a:t>
                      </a:r>
                      <a:endParaRPr kumimoji="0" lang="es-MX" sz="1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F"/>
                    </a:solidFill>
                  </a:tcPr>
                </a:tc>
                <a:tc>
                  <a:txBody>
                    <a:bodyPr/>
                    <a:lstStyle/>
                    <a:p>
                      <a:pPr marL="0" marR="0" lvl="0" indent="0" algn="ctr" defTabSz="914400" rtl="0" eaLnBrk="1" fontAlgn="t" latinLnBrk="0" hangingPunct="1">
                        <a:lnSpc>
                          <a:spcPct val="100000"/>
                        </a:lnSpc>
                        <a:spcBef>
                          <a:spcPct val="0"/>
                        </a:spcBef>
                        <a:spcAft>
                          <a:spcPct val="0"/>
                        </a:spcAft>
                        <a:buClr>
                          <a:schemeClr val="folHlink"/>
                        </a:buClr>
                        <a:buSzPct val="60000"/>
                        <a:buFont typeface="Wingdings" pitchFamily="2" charset="2"/>
                        <a:buNone/>
                        <a:tabLst/>
                      </a:pPr>
                      <a:r>
                        <a:rPr kumimoji="0" lang="es-MX" sz="1800" b="0" i="0" u="none" strike="noStrike" cap="none" normalizeH="0" baseline="0" smtClean="0">
                          <a:ln>
                            <a:noFill/>
                          </a:ln>
                          <a:solidFill>
                            <a:schemeClr val="tx1"/>
                          </a:solidFill>
                          <a:effectLst/>
                          <a:latin typeface="Tahoma" pitchFamily="34" charset="0"/>
                          <a:cs typeface="Arial" charset="0"/>
                        </a:rPr>
                        <a:t>13,6  mts.</a:t>
                      </a:r>
                      <a:endParaRPr kumimoji="0" lang="es-MX" sz="1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F"/>
                    </a:solidFill>
                  </a:tcPr>
                </a:tc>
              </a:tr>
            </a:tbl>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r>
              <a:rPr lang="es-ES">
                <a:solidFill>
                  <a:srgbClr val="FF0066"/>
                </a:solidFill>
              </a:rPr>
              <a:t>Modelo Logístico</a:t>
            </a:r>
          </a:p>
        </p:txBody>
      </p:sp>
      <p:sp>
        <p:nvSpPr>
          <p:cNvPr id="40963" name="Rectangle 3"/>
          <p:cNvSpPr>
            <a:spLocks noGrp="1" noChangeArrowheads="1"/>
          </p:cNvSpPr>
          <p:nvPr>
            <p:ph type="body" idx="1"/>
          </p:nvPr>
        </p:nvSpPr>
        <p:spPr/>
        <p:txBody>
          <a:bodyPr/>
          <a:lstStyle/>
          <a:p>
            <a:pPr algn="ctr">
              <a:buFont typeface="Wingdings" pitchFamily="2" charset="2"/>
              <a:buNone/>
            </a:pPr>
            <a:r>
              <a:rPr lang="es-ES" b="1"/>
              <a:t>              CLT = CTT + CMI					</a:t>
            </a:r>
            <a:endParaRPr lang="es-ES"/>
          </a:p>
          <a:p>
            <a:pPr>
              <a:buFont typeface="Wingdings" pitchFamily="2" charset="2"/>
              <a:buNone/>
            </a:pPr>
            <a:r>
              <a:rPr lang="es-ES"/>
              <a:t>Donde:</a:t>
            </a:r>
            <a:endParaRPr lang="es-ES" b="1"/>
          </a:p>
          <a:p>
            <a:r>
              <a:rPr lang="es-ES" b="1"/>
              <a:t>CLT </a:t>
            </a:r>
            <a:r>
              <a:rPr lang="es-ES"/>
              <a:t>= Costo Logístico Total;</a:t>
            </a:r>
            <a:endParaRPr lang="es-ES" b="1"/>
          </a:p>
          <a:p>
            <a:r>
              <a:rPr lang="es-ES" b="1"/>
              <a:t>CTT</a:t>
            </a:r>
            <a:r>
              <a:rPr lang="es-ES"/>
              <a:t> = Costo Total de Transporte;</a:t>
            </a:r>
            <a:endParaRPr lang="es-ES" b="1"/>
          </a:p>
          <a:p>
            <a:r>
              <a:rPr lang="es-ES" b="1"/>
              <a:t>CMI</a:t>
            </a:r>
            <a:r>
              <a:rPr lang="es-ES"/>
              <a:t> = Costo de </a:t>
            </a:r>
            <a:r>
              <a:rPr lang="es-EC"/>
              <a:t>mantenimiento</a:t>
            </a:r>
            <a:r>
              <a:rPr lang="es-ES"/>
              <a:t> de</a:t>
            </a:r>
            <a:r>
              <a:rPr lang="es-ES" i="1"/>
              <a:t> </a:t>
            </a:r>
            <a:r>
              <a:rPr lang="es-ES"/>
              <a:t>inventario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idx="4294967295"/>
          </p:nvPr>
        </p:nvSpPr>
        <p:spPr/>
        <p:txBody>
          <a:bodyPr anchor="ctr"/>
          <a:lstStyle/>
          <a:p>
            <a:r>
              <a:rPr lang="es-ES">
                <a:solidFill>
                  <a:srgbClr val="FF0066"/>
                </a:solidFill>
              </a:rPr>
              <a:t>INTRODUCCIÒN</a:t>
            </a:r>
          </a:p>
        </p:txBody>
      </p:sp>
      <p:sp>
        <p:nvSpPr>
          <p:cNvPr id="4099" name="Rectangle 3"/>
          <p:cNvSpPr>
            <a:spLocks noGrp="1" noChangeArrowheads="1"/>
          </p:cNvSpPr>
          <p:nvPr>
            <p:ph type="body" idx="4294967295"/>
          </p:nvPr>
        </p:nvSpPr>
        <p:spPr/>
        <p:txBody>
          <a:bodyPr/>
          <a:lstStyle/>
          <a:p>
            <a:pPr algn="just">
              <a:lnSpc>
                <a:spcPct val="80000"/>
              </a:lnSpc>
            </a:pPr>
            <a:r>
              <a:rPr lang="es-ES" sz="1900"/>
              <a:t>El Eje Bimodal Manta-Manaos, significa la implantación de un corredor de transporte y desarrollo sustentable; para lo cual, se necesita un componente de transporte bimodal.</a:t>
            </a:r>
          </a:p>
          <a:p>
            <a:pPr algn="just">
              <a:lnSpc>
                <a:spcPct val="80000"/>
              </a:lnSpc>
              <a:buFont typeface="Wingdings" pitchFamily="2" charset="2"/>
              <a:buNone/>
            </a:pPr>
            <a:endParaRPr lang="es-ES" sz="1900"/>
          </a:p>
          <a:p>
            <a:pPr algn="just">
              <a:lnSpc>
                <a:spcPct val="80000"/>
              </a:lnSpc>
            </a:pPr>
            <a:r>
              <a:rPr lang="es-ES" sz="1900"/>
              <a:t> La potencialidad de constituirse un Corredor Bioceanico Pacífico-Atlántico se fundamenta en componentes básicos del proyecto en modos vial,  y fluvial.</a:t>
            </a:r>
          </a:p>
          <a:p>
            <a:pPr algn="just">
              <a:lnSpc>
                <a:spcPct val="80000"/>
              </a:lnSpc>
              <a:buFont typeface="Wingdings" pitchFamily="2" charset="2"/>
              <a:buNone/>
            </a:pPr>
            <a:endParaRPr lang="es-ES" sz="1900"/>
          </a:p>
          <a:p>
            <a:pPr algn="just">
              <a:lnSpc>
                <a:spcPct val="80000"/>
              </a:lnSpc>
            </a:pPr>
            <a:r>
              <a:rPr lang="es-ES" sz="1900"/>
              <a:t>La idea de que el puerto de Transferencia de Manta, se convierta en un puerto concentrador de carga procedente de puertos asiáticos y destinadas a Manaus, puede ganar importancia en virtud de que acortaría sustancialmente la distancia y el tiempo de tránsito que hoy se verifica en las importaciones de Manaus descargadas en los puertos asiáticos.</a:t>
            </a:r>
          </a:p>
          <a:p>
            <a:pPr algn="just">
              <a:lnSpc>
                <a:spcPct val="80000"/>
              </a:lnSpc>
            </a:pPr>
            <a:endParaRPr lang="es-ES" sz="1900"/>
          </a:p>
          <a:p>
            <a:pPr>
              <a:lnSpc>
                <a:spcPct val="80000"/>
              </a:lnSpc>
            </a:pPr>
            <a:endParaRPr lang="es-ES" sz="1900"/>
          </a:p>
          <a:p>
            <a:pPr>
              <a:lnSpc>
                <a:spcPct val="80000"/>
              </a:lnSpc>
            </a:pPr>
            <a:endParaRPr lang="es-ES" sz="1000"/>
          </a:p>
          <a:p>
            <a:pPr>
              <a:lnSpc>
                <a:spcPct val="80000"/>
              </a:lnSpc>
            </a:pPr>
            <a:endParaRPr lang="es-ES" sz="1000"/>
          </a:p>
          <a:p>
            <a:pPr>
              <a:lnSpc>
                <a:spcPct val="80000"/>
              </a:lnSpc>
            </a:pPr>
            <a:endParaRPr lang="es-ES" sz="100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r>
              <a:rPr lang="es-ES">
                <a:solidFill>
                  <a:srgbClr val="FF0066"/>
                </a:solidFill>
              </a:rPr>
              <a:t>Modelo de Transporte</a:t>
            </a:r>
          </a:p>
        </p:txBody>
      </p:sp>
      <p:sp>
        <p:nvSpPr>
          <p:cNvPr id="41987" name="Rectangle 3"/>
          <p:cNvSpPr>
            <a:spLocks noGrp="1" noChangeArrowheads="1"/>
          </p:cNvSpPr>
          <p:nvPr>
            <p:ph type="body" idx="1"/>
          </p:nvPr>
        </p:nvSpPr>
        <p:spPr/>
        <p:txBody>
          <a:bodyPr/>
          <a:lstStyle/>
          <a:p>
            <a:pPr algn="just"/>
            <a:r>
              <a:rPr lang="es-MX" sz="2000"/>
              <a:t>Los gastos de transporte incluyen los costos teniendo en cuenta los distintos modos utilizados en un viaje, incluido el transporte marítimo, por carretera, por ferrocarril y por vías navegables.</a:t>
            </a:r>
          </a:p>
          <a:p>
            <a:pPr algn="just">
              <a:buFont typeface="Wingdings" pitchFamily="2" charset="2"/>
              <a:buNone/>
            </a:pPr>
            <a:endParaRPr lang="es-MX" sz="2000"/>
          </a:p>
          <a:p>
            <a:pPr>
              <a:buFont typeface="Wingdings" pitchFamily="2" charset="2"/>
              <a:buNone/>
            </a:pPr>
            <a:r>
              <a:rPr lang="es-ES" sz="2800" b="1"/>
              <a:t>           CTT = CTRO + CTFL + CTMA + COT</a:t>
            </a:r>
            <a:endParaRPr lang="es-ES" sz="2800"/>
          </a:p>
          <a:p>
            <a:pPr>
              <a:buFont typeface="Wingdings" pitchFamily="2" charset="2"/>
              <a:buNone/>
            </a:pPr>
            <a:r>
              <a:rPr lang="es-ES" sz="2000"/>
              <a:t>Donde:</a:t>
            </a:r>
            <a:endParaRPr lang="es-ES" sz="2000" b="1"/>
          </a:p>
          <a:p>
            <a:r>
              <a:rPr lang="es-ES" sz="2000" b="1"/>
              <a:t>CTT</a:t>
            </a:r>
            <a:r>
              <a:rPr lang="es-ES" sz="2000"/>
              <a:t> = Costo total de transporte;</a:t>
            </a:r>
            <a:endParaRPr lang="pt-BR" sz="2000" b="1"/>
          </a:p>
          <a:p>
            <a:r>
              <a:rPr lang="pt-BR" sz="2000" b="1"/>
              <a:t>CTRO </a:t>
            </a:r>
            <a:r>
              <a:rPr lang="pt-BR" sz="2000"/>
              <a:t>= Costo de transporte rodoviário;</a:t>
            </a:r>
            <a:endParaRPr lang="es-ES" sz="2000" b="1"/>
          </a:p>
          <a:p>
            <a:r>
              <a:rPr lang="es-ES" sz="2000" b="1"/>
              <a:t>CTFL</a:t>
            </a:r>
            <a:r>
              <a:rPr lang="es-ES" sz="2000"/>
              <a:t> = Costo de transporte fluvial;</a:t>
            </a:r>
            <a:endParaRPr lang="es-ES" sz="2000" b="1"/>
          </a:p>
          <a:p>
            <a:r>
              <a:rPr lang="es-ES" sz="2000" b="1"/>
              <a:t>CTMA</a:t>
            </a:r>
            <a:r>
              <a:rPr lang="es-ES" sz="2000"/>
              <a:t> = Costo de transporte marítimo.</a:t>
            </a:r>
            <a:endParaRPr lang="es-ES" sz="2000" b="1"/>
          </a:p>
          <a:p>
            <a:r>
              <a:rPr lang="es-ES" sz="2000" b="1"/>
              <a:t>COT </a:t>
            </a:r>
            <a:r>
              <a:rPr lang="es-ES" sz="2000"/>
              <a:t>= Costo de </a:t>
            </a:r>
            <a:r>
              <a:rPr lang="es-EC" sz="2000"/>
              <a:t>operaciones</a:t>
            </a:r>
            <a:r>
              <a:rPr lang="es-ES" sz="2000"/>
              <a:t> de trasbordo </a:t>
            </a:r>
            <a:r>
              <a:rPr lang="es-EC" sz="2000"/>
              <a:t>en puertos</a:t>
            </a:r>
            <a:r>
              <a:rPr lang="es-ES" sz="2000"/>
              <a:t> y </a:t>
            </a:r>
            <a:r>
              <a:rPr lang="es-EC" sz="2000"/>
              <a:t>terminales</a:t>
            </a:r>
            <a:r>
              <a:rPr lang="es-ES" sz="2000"/>
              <a:t> </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r>
              <a:rPr lang="es-ES">
                <a:solidFill>
                  <a:srgbClr val="FF0066"/>
                </a:solidFill>
              </a:rPr>
              <a:t>Costo de Mantenimiento de Inventario</a:t>
            </a:r>
          </a:p>
        </p:txBody>
      </p:sp>
      <p:sp>
        <p:nvSpPr>
          <p:cNvPr id="43011" name="Rectangle 3"/>
          <p:cNvSpPr>
            <a:spLocks noGrp="1" noChangeArrowheads="1"/>
          </p:cNvSpPr>
          <p:nvPr>
            <p:ph type="body" idx="1"/>
          </p:nvPr>
        </p:nvSpPr>
        <p:spPr/>
        <p:txBody>
          <a:bodyPr/>
          <a:lstStyle/>
          <a:p>
            <a:pPr algn="ctr">
              <a:buFont typeface="Wingdings" pitchFamily="2" charset="2"/>
              <a:buNone/>
            </a:pPr>
            <a:r>
              <a:rPr lang="es-ES" b="1"/>
              <a:t>CMI = CCI + CSI + CAI + CRI</a:t>
            </a:r>
          </a:p>
          <a:p>
            <a:pPr algn="ctr">
              <a:buFont typeface="Wingdings" pitchFamily="2" charset="2"/>
              <a:buNone/>
            </a:pPr>
            <a:endParaRPr lang="es-ES" b="1"/>
          </a:p>
          <a:p>
            <a:pPr>
              <a:buFont typeface="Wingdings" pitchFamily="2" charset="2"/>
              <a:buNone/>
            </a:pPr>
            <a:r>
              <a:rPr lang="es-ES" sz="2200" b="1"/>
              <a:t>CCI= Costo de Inventario</a:t>
            </a:r>
          </a:p>
          <a:p>
            <a:pPr>
              <a:buFont typeface="Wingdings" pitchFamily="2" charset="2"/>
              <a:buNone/>
            </a:pPr>
            <a:r>
              <a:rPr lang="es-ES" sz="2200" b="1"/>
              <a:t>CSI= Costo de Servicio de Inventario</a:t>
            </a:r>
          </a:p>
          <a:p>
            <a:pPr>
              <a:buFont typeface="Wingdings" pitchFamily="2" charset="2"/>
              <a:buNone/>
            </a:pPr>
            <a:r>
              <a:rPr lang="es-ES" sz="2200" b="1"/>
              <a:t>CAI= Costo de Almacenamiento</a:t>
            </a:r>
          </a:p>
          <a:p>
            <a:pPr>
              <a:buFont typeface="Wingdings" pitchFamily="2" charset="2"/>
              <a:buNone/>
            </a:pPr>
            <a:r>
              <a:rPr lang="es-ES" sz="2200" b="1"/>
              <a:t>CRI= Riesgo en función de los Inventarios</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r>
              <a:rPr lang="es-ES">
                <a:solidFill>
                  <a:srgbClr val="FF0066"/>
                </a:solidFill>
              </a:rPr>
              <a:t>Costo de Capital</a:t>
            </a:r>
          </a:p>
        </p:txBody>
      </p:sp>
      <p:sp>
        <p:nvSpPr>
          <p:cNvPr id="44035" name="Rectangle 3"/>
          <p:cNvSpPr>
            <a:spLocks noGrp="1" noChangeArrowheads="1"/>
          </p:cNvSpPr>
          <p:nvPr>
            <p:ph type="body" idx="1"/>
          </p:nvPr>
        </p:nvSpPr>
        <p:spPr/>
        <p:txBody>
          <a:bodyPr/>
          <a:lstStyle/>
          <a:p>
            <a:pPr algn="just">
              <a:buFont typeface="Wingdings" pitchFamily="2" charset="2"/>
              <a:buNone/>
            </a:pPr>
            <a:r>
              <a:rPr lang="es-MX" sz="1800" b="1"/>
              <a:t>      </a:t>
            </a:r>
            <a:r>
              <a:rPr lang="es-MX" sz="2000" b="1"/>
              <a:t>CCI</a:t>
            </a:r>
            <a:r>
              <a:rPr lang="es-MX" sz="2000"/>
              <a:t>= Costo de Capital de inventario (dólares / Teus). </a:t>
            </a:r>
            <a:br>
              <a:rPr lang="es-MX" sz="2000"/>
            </a:br>
            <a:r>
              <a:rPr lang="es-MX" sz="2000" b="1"/>
              <a:t>Tt </a:t>
            </a:r>
            <a:r>
              <a:rPr lang="es-MX" sz="2000"/>
              <a:t>= Tiempo promedio de los contenedores en tránsito (días). </a:t>
            </a:r>
            <a:br>
              <a:rPr lang="es-MX" sz="2000"/>
            </a:br>
            <a:r>
              <a:rPr lang="es-MX" sz="2000" b="1"/>
              <a:t>Vc</a:t>
            </a:r>
            <a:r>
              <a:rPr lang="es-MX" sz="2000"/>
              <a:t>= Valor medio del contenedor (en dólares / Teus). </a:t>
            </a:r>
            <a:br>
              <a:rPr lang="es-MX" sz="2000"/>
            </a:br>
            <a:r>
              <a:rPr lang="es-MX" sz="2000" b="1"/>
              <a:t>i    </a:t>
            </a:r>
            <a:r>
              <a:rPr lang="es-MX" sz="2000"/>
              <a:t>= El costo de oportunidad y tasa de interés anual </a:t>
            </a:r>
          </a:p>
          <a:p>
            <a:pPr algn="just"/>
            <a:endParaRPr lang="es-ES" sz="2000"/>
          </a:p>
        </p:txBody>
      </p:sp>
      <p:sp>
        <p:nvSpPr>
          <p:cNvPr id="44037" name="Rectangle 5"/>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pPr eaLnBrk="0" hangingPunct="0"/>
            <a:endParaRPr lang="es-ES">
              <a:latin typeface="Arial" charset="0"/>
            </a:endParaRPr>
          </a:p>
        </p:txBody>
      </p:sp>
      <p:graphicFrame>
        <p:nvGraphicFramePr>
          <p:cNvPr id="44036" name="Object 4"/>
          <p:cNvGraphicFramePr>
            <a:graphicFrameLocks noChangeAspect="1"/>
          </p:cNvGraphicFramePr>
          <p:nvPr/>
        </p:nvGraphicFramePr>
        <p:xfrm>
          <a:off x="2411413" y="3573463"/>
          <a:ext cx="3960812" cy="1655762"/>
        </p:xfrm>
        <a:graphic>
          <a:graphicData uri="http://schemas.openxmlformats.org/presentationml/2006/ole">
            <p:oleObj spid="_x0000_s44036" name="Ecuación" r:id="rId3" imgW="1054100" imgH="419100" progId="Equation.3">
              <p:embed/>
            </p:oleObj>
          </a:graphicData>
        </a:graphic>
      </p:graphicFrame>
      <p:sp>
        <p:nvSpPr>
          <p:cNvPr id="44038" name="Rectangle 6"/>
          <p:cNvSpPr>
            <a:spLocks noChangeArrowheads="1"/>
          </p:cNvSpPr>
          <p:nvPr/>
        </p:nvSpPr>
        <p:spPr bwMode="auto">
          <a:xfrm>
            <a:off x="0" y="485775"/>
            <a:ext cx="9144000" cy="0"/>
          </a:xfrm>
          <a:prstGeom prst="rect">
            <a:avLst/>
          </a:prstGeom>
          <a:noFill/>
          <a:ln w="9525">
            <a:noFill/>
            <a:miter lim="800000"/>
            <a:headEnd/>
            <a:tailEnd/>
          </a:ln>
          <a:effectLst/>
        </p:spPr>
        <p:txBody>
          <a:bodyPr wrap="none" anchor="ctr">
            <a:spAutoFit/>
          </a:bodyPr>
          <a:lstStyle/>
          <a:p>
            <a:pPr eaLnBrk="0" hangingPunct="0"/>
            <a:endParaRPr lang="es-ES">
              <a:latin typeface="Arial"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r>
              <a:rPr lang="es-ES" sz="4000">
                <a:solidFill>
                  <a:srgbClr val="FF0066"/>
                </a:solidFill>
              </a:rPr>
              <a:t>Costos de Servicio en el Inventario</a:t>
            </a:r>
          </a:p>
        </p:txBody>
      </p:sp>
      <p:sp>
        <p:nvSpPr>
          <p:cNvPr id="45059" name="Rectangle 3"/>
          <p:cNvSpPr>
            <a:spLocks noGrp="1" noChangeArrowheads="1"/>
          </p:cNvSpPr>
          <p:nvPr>
            <p:ph type="body" idx="1"/>
          </p:nvPr>
        </p:nvSpPr>
        <p:spPr/>
        <p:txBody>
          <a:bodyPr/>
          <a:lstStyle/>
          <a:p>
            <a:pPr algn="just"/>
            <a:r>
              <a:rPr lang="es-MX" sz="2000"/>
              <a:t>Los costes del servicio incluyen el inventario de impuestos y pagos de seguro como resultado de mantener el inventario</a:t>
            </a:r>
            <a:r>
              <a:rPr lang="es-ES" sz="2000"/>
              <a:t>.</a:t>
            </a:r>
          </a:p>
          <a:p>
            <a:pPr algn="just"/>
            <a:r>
              <a:rPr lang="es-MX" sz="2000"/>
              <a:t>Se han calculado, por lo general como un porcentaje del valor anual  y ha sido aceptado como  2,5% de los costes de inventario</a:t>
            </a:r>
            <a:r>
              <a:rPr lang="es-ES" sz="2000"/>
              <a:t>.</a:t>
            </a:r>
          </a:p>
          <a:p>
            <a:pPr algn="just"/>
            <a:endParaRPr lang="es-ES" sz="2000"/>
          </a:p>
          <a:p>
            <a:pPr algn="just"/>
            <a:endParaRPr lang="es-ES" sz="2000"/>
          </a:p>
        </p:txBody>
      </p:sp>
      <p:sp>
        <p:nvSpPr>
          <p:cNvPr id="45060" name="Rectangle 4"/>
          <p:cNvSpPr>
            <a:spLocks noChangeArrowheads="1"/>
          </p:cNvSpPr>
          <p:nvPr/>
        </p:nvSpPr>
        <p:spPr bwMode="auto">
          <a:xfrm>
            <a:off x="2195513" y="4203700"/>
            <a:ext cx="3729037" cy="366713"/>
          </a:xfrm>
          <a:prstGeom prst="rect">
            <a:avLst/>
          </a:prstGeom>
          <a:noFill/>
          <a:ln w="9525">
            <a:noFill/>
            <a:miter lim="800000"/>
            <a:headEnd/>
            <a:tailEnd/>
          </a:ln>
          <a:effectLst/>
        </p:spPr>
        <p:txBody>
          <a:bodyPr anchor="ctr">
            <a:spAutoFit/>
          </a:bodyPr>
          <a:lstStyle/>
          <a:p>
            <a:pPr eaLnBrk="0" hangingPunct="0"/>
            <a:r>
              <a:rPr lang="es-ES" b="1">
                <a:latin typeface="Arial" charset="0"/>
              </a:rPr>
              <a:t>CSI = 0,025*Vc * Tt/365</a:t>
            </a:r>
            <a:r>
              <a:rPr lang="es-ES">
                <a:latin typeface="Arial" charset="0"/>
              </a:rPr>
              <a:t>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idx="4294967295"/>
          </p:nvPr>
        </p:nvSpPr>
        <p:spPr>
          <a:xfrm>
            <a:off x="1350963" y="214313"/>
            <a:ext cx="7793037" cy="1462087"/>
          </a:xfrm>
        </p:spPr>
        <p:txBody>
          <a:bodyPr/>
          <a:lstStyle/>
          <a:p>
            <a:r>
              <a:rPr lang="es-ES">
                <a:solidFill>
                  <a:srgbClr val="FF0066"/>
                </a:solidFill>
              </a:rPr>
              <a:t>Costo de Almacenamiento</a:t>
            </a:r>
          </a:p>
        </p:txBody>
      </p:sp>
      <p:sp>
        <p:nvSpPr>
          <p:cNvPr id="46083" name="Rectangle 3"/>
          <p:cNvSpPr>
            <a:spLocks noGrp="1" noChangeArrowheads="1"/>
          </p:cNvSpPr>
          <p:nvPr>
            <p:ph type="body" idx="4294967295"/>
          </p:nvPr>
        </p:nvSpPr>
        <p:spPr>
          <a:xfrm>
            <a:off x="1371600" y="2017713"/>
            <a:ext cx="7772400" cy="4114800"/>
          </a:xfrm>
        </p:spPr>
        <p:txBody>
          <a:bodyPr/>
          <a:lstStyle/>
          <a:p>
            <a:pPr algn="just"/>
            <a:r>
              <a:rPr lang="es-MX" sz="2000"/>
              <a:t>Los costos de espacios de almacenamiento incluyen espacio de almacenamiento o de la fábrica, los trabajadores y los equipos de manejo de materiales. </a:t>
            </a:r>
          </a:p>
          <a:p>
            <a:pPr algn="just"/>
            <a:r>
              <a:rPr lang="es-MX" sz="2000"/>
              <a:t>El valor utilizado para los gastos de alquiler de los contenedores es un promedio de $ 3/día.</a:t>
            </a:r>
          </a:p>
          <a:p>
            <a:pPr algn="just"/>
            <a:endParaRPr lang="es-MX" sz="2000"/>
          </a:p>
          <a:p>
            <a:pPr algn="ctr">
              <a:buFont typeface="Wingdings" pitchFamily="2" charset="2"/>
              <a:buNone/>
            </a:pPr>
            <a:r>
              <a:rPr lang="es-ES_tradnl" sz="2400"/>
              <a:t>3*Tt</a:t>
            </a:r>
            <a:endParaRPr lang="es-ES" sz="240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r>
              <a:rPr lang="es-ES">
                <a:solidFill>
                  <a:srgbClr val="FF0066"/>
                </a:solidFill>
              </a:rPr>
              <a:t>Riesgo en función de los Costos de Inventario</a:t>
            </a:r>
          </a:p>
        </p:txBody>
      </p:sp>
      <p:sp>
        <p:nvSpPr>
          <p:cNvPr id="47107" name="Rectangle 3"/>
          <p:cNvSpPr>
            <a:spLocks noGrp="1" noChangeArrowheads="1"/>
          </p:cNvSpPr>
          <p:nvPr>
            <p:ph type="body" idx="1"/>
          </p:nvPr>
        </p:nvSpPr>
        <p:spPr/>
        <p:txBody>
          <a:bodyPr/>
          <a:lstStyle/>
          <a:p>
            <a:pPr algn="just">
              <a:buFont typeface="Wingdings" pitchFamily="2" charset="2"/>
              <a:buNone/>
            </a:pPr>
            <a:r>
              <a:rPr lang="es-MX" sz="2000"/>
              <a:t>El riesgo de los costes de inventario varían en función de diferentes factores, en general, que incluyen los gastos de: </a:t>
            </a:r>
          </a:p>
          <a:p>
            <a:pPr algn="just">
              <a:buFont typeface="Wingdings" pitchFamily="2" charset="2"/>
              <a:buNone/>
            </a:pPr>
            <a:endParaRPr lang="es-MX" sz="2000"/>
          </a:p>
          <a:p>
            <a:pPr algn="just"/>
            <a:r>
              <a:rPr lang="es-MX" sz="2000"/>
              <a:t>La obsolescencia, </a:t>
            </a:r>
          </a:p>
          <a:p>
            <a:pPr algn="just"/>
            <a:r>
              <a:rPr lang="es-MX" sz="2000"/>
              <a:t>las reclamaciones, y </a:t>
            </a:r>
          </a:p>
          <a:p>
            <a:pPr algn="just"/>
            <a:r>
              <a:rPr lang="es-MX" sz="2000"/>
              <a:t>el robo. </a:t>
            </a:r>
          </a:p>
          <a:p>
            <a:pPr>
              <a:buFont typeface="Wingdings" pitchFamily="2" charset="2"/>
              <a:buNone/>
            </a:pPr>
            <a:r>
              <a:rPr lang="es-MX" sz="2000"/>
              <a:t>Por lo tanto, en nuestro caso usamos el cálculo:</a:t>
            </a:r>
          </a:p>
          <a:p>
            <a:pPr>
              <a:buFont typeface="Wingdings" pitchFamily="2" charset="2"/>
              <a:buNone/>
            </a:pPr>
            <a:endParaRPr lang="es-ES" sz="2000" b="1"/>
          </a:p>
          <a:p>
            <a:pPr algn="ctr">
              <a:buFont typeface="Wingdings" pitchFamily="2" charset="2"/>
              <a:buNone/>
            </a:pPr>
            <a:r>
              <a:rPr lang="es-ES" b="1"/>
              <a:t>CRI = 0,06 * Vc * Tt/365</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p:txBody>
          <a:bodyPr/>
          <a:lstStyle/>
          <a:p>
            <a:r>
              <a:rPr lang="es-MX" sz="3600" b="1">
                <a:solidFill>
                  <a:srgbClr val="FF0066"/>
                </a:solidFill>
              </a:rPr>
              <a:t>APLICACIÓN DEL MODELO EN LA RUTA MANTA - MANAOS</a:t>
            </a:r>
            <a:endParaRPr lang="es-ES" sz="3600" b="1">
              <a:solidFill>
                <a:srgbClr val="FF0066"/>
              </a:solidFill>
            </a:endParaRPr>
          </a:p>
        </p:txBody>
      </p:sp>
      <p:graphicFrame>
        <p:nvGraphicFramePr>
          <p:cNvPr id="75988" name="Group 212"/>
          <p:cNvGraphicFramePr>
            <a:graphicFrameLocks noGrp="1"/>
          </p:cNvGraphicFramePr>
          <p:nvPr>
            <p:ph sz="half" idx="2"/>
          </p:nvPr>
        </p:nvGraphicFramePr>
        <p:xfrm>
          <a:off x="1042988" y="2060575"/>
          <a:ext cx="7912100" cy="3767138"/>
        </p:xfrm>
        <a:graphic>
          <a:graphicData uri="http://schemas.openxmlformats.org/drawingml/2006/table">
            <a:tbl>
              <a:tblPr/>
              <a:tblGrid>
                <a:gridCol w="1978025"/>
                <a:gridCol w="2051050"/>
                <a:gridCol w="1905000"/>
                <a:gridCol w="1978025"/>
              </a:tblGrid>
              <a:tr h="273050">
                <a:tc gridSpan="4">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2000" b="1" i="0" u="none" strike="noStrike" cap="none" normalizeH="0" baseline="0" smtClean="0">
                          <a:ln>
                            <a:noFill/>
                          </a:ln>
                          <a:solidFill>
                            <a:schemeClr val="tx1"/>
                          </a:solidFill>
                          <a:effectLst/>
                          <a:latin typeface="Arial" charset="0"/>
                          <a:cs typeface="Arial" charset="0"/>
                        </a:rPr>
                        <a:t>Ruta Marítima Canal de Panamá </a:t>
                      </a:r>
                      <a:endParaRPr kumimoji="0" lang="es-ES" sz="2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FF"/>
                    </a:solidFill>
                  </a:tcPr>
                </a:tc>
                <a:tc hMerge="1">
                  <a:txBody>
                    <a:bodyPr/>
                    <a:lstStyle/>
                    <a:p>
                      <a:endParaRPr lang="es-ES"/>
                    </a:p>
                  </a:txBody>
                  <a:tcPr/>
                </a:tc>
                <a:tc hMerge="1">
                  <a:txBody>
                    <a:bodyPr/>
                    <a:lstStyle/>
                    <a:p>
                      <a:endParaRPr lang="es-ES"/>
                    </a:p>
                  </a:txBody>
                  <a:tcPr/>
                </a:tc>
                <a:tc hMerge="1">
                  <a:txBody>
                    <a:bodyPr/>
                    <a:lstStyle/>
                    <a:p>
                      <a:endParaRPr lang="es-ES"/>
                    </a:p>
                  </a:txBody>
                  <a:tcPr/>
                </a:tc>
              </a:tr>
              <a:tr h="920750">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Arial" charset="0"/>
                          <a:cs typeface="Arial" charset="0"/>
                        </a:rPr>
                        <a:t>Lugar</a:t>
                      </a:r>
                      <a:endParaRPr kumimoji="0" lang="es-ES" sz="14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FF"/>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Arial" charset="0"/>
                          <a:cs typeface="Arial" charset="0"/>
                        </a:rPr>
                        <a:t>Distancia (Millas Nauticas)</a:t>
                      </a:r>
                      <a:endParaRPr kumimoji="0" lang="es-ES" sz="14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FF"/>
                    </a:solidFill>
                  </a:tcPr>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Arial" charset="0"/>
                          <a:cs typeface="Arial" charset="0"/>
                        </a:rPr>
                        <a:t>Carga y Descarga </a:t>
                      </a:r>
                      <a:endParaRPr kumimoji="0" lang="es-ES" sz="14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FF"/>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Arial" charset="0"/>
                          <a:cs typeface="Arial" charset="0"/>
                        </a:rPr>
                        <a:t>Tiempo (días)</a:t>
                      </a:r>
                      <a:endParaRPr kumimoji="0" lang="es-ES" sz="14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FF"/>
                    </a:solidFill>
                  </a:tcPr>
                </a:tc>
              </a:tr>
              <a:tr h="581025">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Manta - Canal de Panamá</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FF"/>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3254,32</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FF"/>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FF"/>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7,14</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FF"/>
                    </a:solidFill>
                  </a:tcPr>
                </a:tc>
              </a:tr>
              <a:tr h="771525">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Trecho del Canal de Panamá </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FF"/>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37,8</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FF"/>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FF"/>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0,92</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FF"/>
                    </a:solidFill>
                  </a:tcPr>
                </a:tc>
              </a:tr>
              <a:tr h="581025">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FF"/>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400" b="1" i="0" u="none" strike="noStrike" cap="none" normalizeH="0" baseline="0" smtClean="0">
                          <a:ln>
                            <a:noFill/>
                          </a:ln>
                          <a:solidFill>
                            <a:srgbClr val="FF0066"/>
                          </a:solidFill>
                          <a:effectLst/>
                          <a:latin typeface="Arial" charset="0"/>
                        </a:rPr>
                        <a:t>3292.12</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FF"/>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1,185</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FF"/>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1,185</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FF"/>
                    </a:solidFill>
                  </a:tcPr>
                </a:tc>
              </a:tr>
              <a:tr h="274638">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s-ES" sz="2800" b="0" i="0" u="none" strike="noStrike" cap="none" normalizeH="0" baseline="0" smtClean="0">
                        <a:ln>
                          <a:noFill/>
                        </a:ln>
                        <a:solidFill>
                          <a:schemeClr val="tx1"/>
                        </a:solidFill>
                        <a:effectLst/>
                        <a:latin typeface="Tahoma" pitchFamily="34" charset="0"/>
                      </a:endParaRPr>
                    </a:p>
                  </a:txBody>
                  <a:tcPr anchor="b" horzOverflow="overflow">
                    <a:lnL cap="flat">
                      <a:noFill/>
                    </a:lnL>
                    <a:lnR>
                      <a:noFill/>
                    </a:lnR>
                    <a:lnT w="12700" cap="flat" cmpd="sng" algn="ctr">
                      <a:solidFill>
                        <a:srgbClr val="000000"/>
                      </a:solidFill>
                      <a:prstDash val="solid"/>
                      <a:round/>
                      <a:headEnd type="none" w="med" len="med"/>
                      <a:tailEnd type="none" w="med" len="med"/>
                    </a:lnT>
                    <a:lnB cap="flat">
                      <a:noFill/>
                    </a:lnB>
                    <a:lnTlToBr>
                      <a:noFill/>
                    </a:lnTlToBr>
                    <a:lnBlToTr>
                      <a:noFill/>
                    </a:lnBlToTr>
                    <a:solidFill>
                      <a:srgbClr val="FFCCFF"/>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s-ES" sz="2800" b="0" i="0" u="none" strike="noStrike" cap="none" normalizeH="0" baseline="0" smtClean="0">
                        <a:ln>
                          <a:noFill/>
                        </a:ln>
                        <a:solidFill>
                          <a:schemeClr val="tx1"/>
                        </a:solidFill>
                        <a:effectLst/>
                        <a:latin typeface="Tahoma" pitchFamily="34" charset="0"/>
                      </a:endParaRPr>
                    </a:p>
                  </a:txBody>
                  <a:tcPr anchor="b"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cap="flat">
                      <a:noFill/>
                    </a:lnB>
                    <a:lnTlToBr>
                      <a:noFill/>
                    </a:lnTlToBr>
                    <a:lnBlToTr>
                      <a:noFill/>
                    </a:lnBlToTr>
                    <a:solidFill>
                      <a:srgbClr val="FFCCFF"/>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2400" b="1" i="0" u="none" strike="noStrike" cap="none" normalizeH="0" baseline="0" smtClean="0">
                          <a:ln>
                            <a:noFill/>
                          </a:ln>
                          <a:solidFill>
                            <a:srgbClr val="FF0066"/>
                          </a:solidFill>
                          <a:effectLst/>
                          <a:latin typeface="Arial" charset="0"/>
                          <a:cs typeface="Arial" charset="0"/>
                        </a:rPr>
                        <a:t>Total</a:t>
                      </a:r>
                      <a:endParaRPr kumimoji="0" lang="es-ES" sz="2400" b="0" i="0" u="none" strike="noStrike" cap="none" normalizeH="0" baseline="0" smtClean="0">
                        <a:ln>
                          <a:noFill/>
                        </a:ln>
                        <a:solidFill>
                          <a:srgbClr val="FF0066"/>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FF"/>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2400" b="1" i="0" u="none" strike="noStrike" cap="none" normalizeH="0" baseline="0" smtClean="0">
                          <a:ln>
                            <a:noFill/>
                          </a:ln>
                          <a:solidFill>
                            <a:srgbClr val="FF0066"/>
                          </a:solidFill>
                          <a:effectLst/>
                          <a:latin typeface="Arial" charset="0"/>
                          <a:cs typeface="Arial" charset="0"/>
                        </a:rPr>
                        <a:t>9,25</a:t>
                      </a:r>
                      <a:endParaRPr kumimoji="0" lang="es-ES" sz="2400" b="0" i="0" u="none" strike="noStrike" cap="none" normalizeH="0" baseline="0" smtClean="0">
                        <a:ln>
                          <a:noFill/>
                        </a:ln>
                        <a:solidFill>
                          <a:srgbClr val="FF0066"/>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FF"/>
                    </a:solidFill>
                  </a:tcPr>
                </a:tc>
              </a:tr>
            </a:tbl>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p:txBody>
          <a:bodyPr/>
          <a:lstStyle/>
          <a:p>
            <a:r>
              <a:rPr lang="es-MX" sz="3600" b="1">
                <a:solidFill>
                  <a:srgbClr val="FF0066"/>
                </a:solidFill>
              </a:rPr>
              <a:t>APLICACIÓN DEL MODELO EN LA RUTA MANTA - MANAOS</a:t>
            </a:r>
            <a:endParaRPr lang="es-ES" sz="3600" b="1">
              <a:solidFill>
                <a:srgbClr val="FF0066"/>
              </a:solidFill>
            </a:endParaRPr>
          </a:p>
        </p:txBody>
      </p:sp>
      <p:graphicFrame>
        <p:nvGraphicFramePr>
          <p:cNvPr id="78925" name="Group 77"/>
          <p:cNvGraphicFramePr>
            <a:graphicFrameLocks noGrp="1"/>
          </p:cNvGraphicFramePr>
          <p:nvPr>
            <p:ph sz="half" idx="2"/>
          </p:nvPr>
        </p:nvGraphicFramePr>
        <p:xfrm>
          <a:off x="1258888" y="1916113"/>
          <a:ext cx="7345362" cy="3427412"/>
        </p:xfrm>
        <a:graphic>
          <a:graphicData uri="http://schemas.openxmlformats.org/drawingml/2006/table">
            <a:tbl>
              <a:tblPr/>
              <a:tblGrid>
                <a:gridCol w="3016250"/>
                <a:gridCol w="2527300"/>
                <a:gridCol w="1801812"/>
              </a:tblGrid>
              <a:tr h="650875">
                <a:tc gridSpan="3">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2000" b="1" i="0" u="none" strike="noStrike" cap="none" normalizeH="0" baseline="0" smtClean="0">
                          <a:ln>
                            <a:noFill/>
                          </a:ln>
                          <a:solidFill>
                            <a:schemeClr val="tx1"/>
                          </a:solidFill>
                          <a:effectLst/>
                          <a:latin typeface="Arial" charset="0"/>
                          <a:cs typeface="Arial" charset="0"/>
                        </a:rPr>
                        <a:t>Ruta Marítima Cabo de Hornos</a:t>
                      </a:r>
                      <a:endParaRPr kumimoji="0" lang="es-ES" sz="2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FF"/>
                    </a:solidFill>
                  </a:tcPr>
                </a:tc>
                <a:tc hMerge="1">
                  <a:txBody>
                    <a:bodyPr/>
                    <a:lstStyle/>
                    <a:p>
                      <a:endParaRPr lang="es-ES"/>
                    </a:p>
                  </a:txBody>
                  <a:tcPr/>
                </a:tc>
                <a:tc hMerge="1">
                  <a:txBody>
                    <a:bodyPr/>
                    <a:lstStyle/>
                    <a:p>
                      <a:endParaRPr lang="es-ES"/>
                    </a:p>
                  </a:txBody>
                  <a:tcPr/>
                </a:tc>
              </a:tr>
              <a:tr h="644525">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Arial" charset="0"/>
                          <a:cs typeface="Arial" charset="0"/>
                        </a:rPr>
                        <a:t>Trecho</a:t>
                      </a:r>
                      <a:endParaRPr kumimoji="0" lang="es-ES" sz="14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FF"/>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Arial" charset="0"/>
                          <a:cs typeface="Arial" charset="0"/>
                        </a:rPr>
                        <a:t>Distancia (Millas Náuticas.)</a:t>
                      </a:r>
                      <a:endParaRPr kumimoji="0" lang="es-ES" sz="14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FF"/>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Arial" charset="0"/>
                          <a:cs typeface="Arial" charset="0"/>
                        </a:rPr>
                        <a:t>Tiempo (Días)</a:t>
                      </a:r>
                      <a:endParaRPr kumimoji="0" lang="es-ES" sz="14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FF"/>
                    </a:solidFill>
                  </a:tcPr>
                </a:tc>
              </a:tr>
              <a:tr h="893763">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Belén-Cabo de Hornos-Manta</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FF"/>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8583,15</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FF"/>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18,82</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FF"/>
                    </a:solidFill>
                  </a:tcPr>
                </a:tc>
              </a:tr>
              <a:tr h="585788">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Carga Y Descarga</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FF"/>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 </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FF"/>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1,185</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FF"/>
                    </a:solidFill>
                  </a:tcPr>
                </a:tc>
              </a:tr>
              <a:tr h="652463">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2400" b="1" i="0" u="none" strike="noStrike" cap="none" normalizeH="0" baseline="0" smtClean="0">
                          <a:ln>
                            <a:noFill/>
                          </a:ln>
                          <a:solidFill>
                            <a:schemeClr val="folHlink"/>
                          </a:solidFill>
                          <a:effectLst/>
                          <a:latin typeface="Arial" charset="0"/>
                          <a:cs typeface="Arial" charset="0"/>
                        </a:rPr>
                        <a:t>Total</a:t>
                      </a:r>
                      <a:endParaRPr kumimoji="0" lang="es-ES" sz="2400" b="0" i="0" u="none" strike="noStrike" cap="none" normalizeH="0" baseline="0" smtClean="0">
                        <a:ln>
                          <a:noFill/>
                        </a:ln>
                        <a:solidFill>
                          <a:schemeClr val="folHlink"/>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FF"/>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2400" b="1" i="0" u="none" strike="noStrike" cap="none" normalizeH="0" baseline="0" smtClean="0">
                          <a:ln>
                            <a:noFill/>
                          </a:ln>
                          <a:solidFill>
                            <a:schemeClr val="folHlink"/>
                          </a:solidFill>
                          <a:effectLst/>
                          <a:latin typeface="Arial" charset="0"/>
                          <a:cs typeface="Arial" charset="0"/>
                        </a:rPr>
                        <a:t>8583,15</a:t>
                      </a:r>
                      <a:endParaRPr kumimoji="0" lang="es-ES" sz="2400" b="0" i="0" u="none" strike="noStrike" cap="none" normalizeH="0" baseline="0" smtClean="0">
                        <a:ln>
                          <a:noFill/>
                        </a:ln>
                        <a:solidFill>
                          <a:schemeClr val="folHlink"/>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FF"/>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2400" b="1" i="0" u="none" strike="noStrike" cap="none" normalizeH="0" baseline="0" smtClean="0">
                          <a:ln>
                            <a:noFill/>
                          </a:ln>
                          <a:solidFill>
                            <a:schemeClr val="folHlink"/>
                          </a:solidFill>
                          <a:effectLst/>
                          <a:latin typeface="Arial" charset="0"/>
                          <a:cs typeface="Arial" charset="0"/>
                        </a:rPr>
                        <a:t>20</a:t>
                      </a:r>
                      <a:endParaRPr kumimoji="0" lang="es-ES" sz="2400" b="0" i="0" u="none" strike="noStrike" cap="none" normalizeH="0" baseline="0" smtClean="0">
                        <a:ln>
                          <a:noFill/>
                        </a:ln>
                        <a:solidFill>
                          <a:schemeClr val="folHlink"/>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FF"/>
                    </a:solidFill>
                  </a:tcPr>
                </a:tc>
              </a:tr>
            </a:tbl>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p:txBody>
          <a:bodyPr/>
          <a:lstStyle/>
          <a:p>
            <a:r>
              <a:rPr lang="es-MX" sz="3600" b="1">
                <a:solidFill>
                  <a:srgbClr val="FF0066"/>
                </a:solidFill>
              </a:rPr>
              <a:t>APLICACIÓN DEL MODELO EN LA RUTA MANTA - MANAOS</a:t>
            </a:r>
            <a:endParaRPr lang="es-ES" sz="3600" b="1">
              <a:solidFill>
                <a:srgbClr val="FF0066"/>
              </a:solidFill>
            </a:endParaRPr>
          </a:p>
        </p:txBody>
      </p:sp>
      <p:sp>
        <p:nvSpPr>
          <p:cNvPr id="80899" name="Rectangle 3"/>
          <p:cNvSpPr>
            <a:spLocks noGrp="1" noChangeArrowheads="1"/>
          </p:cNvSpPr>
          <p:nvPr>
            <p:ph type="body" idx="1"/>
          </p:nvPr>
        </p:nvSpPr>
        <p:spPr/>
        <p:txBody>
          <a:bodyPr/>
          <a:lstStyle/>
          <a:p>
            <a:r>
              <a:rPr lang="es-MX" b="1"/>
              <a:t>Ruta Intermodal Interoceánica</a:t>
            </a:r>
            <a:r>
              <a:rPr lang="es-ES"/>
              <a:t>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3732" name="Group 788"/>
          <p:cNvGraphicFramePr>
            <a:graphicFrameLocks noGrp="1"/>
          </p:cNvGraphicFramePr>
          <p:nvPr/>
        </p:nvGraphicFramePr>
        <p:xfrm>
          <a:off x="2257425" y="401638"/>
          <a:ext cx="5770563" cy="6146800"/>
        </p:xfrm>
        <a:graphic>
          <a:graphicData uri="http://schemas.openxmlformats.org/drawingml/2006/table">
            <a:tbl>
              <a:tblPr/>
              <a:tblGrid>
                <a:gridCol w="2794000"/>
                <a:gridCol w="1076325"/>
                <a:gridCol w="1079500"/>
                <a:gridCol w="820738"/>
              </a:tblGrid>
              <a:tr h="209550">
                <a:tc gridSpan="4">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cs typeface="Arial" charset="0"/>
                        </a:rPr>
                        <a:t>Ruta Intermodal Interoceánica</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hMerge="1">
                  <a:txBody>
                    <a:bodyPr/>
                    <a:lstStyle/>
                    <a:p>
                      <a:endParaRPr lang="es-ES"/>
                    </a:p>
                  </a:txBody>
                  <a:tcPr/>
                </a:tc>
                <a:tc hMerge="1">
                  <a:txBody>
                    <a:bodyPr/>
                    <a:lstStyle/>
                    <a:p>
                      <a:endParaRPr lang="es-ES"/>
                    </a:p>
                  </a:txBody>
                  <a:tcPr/>
                </a:tc>
                <a:tc hMerge="1">
                  <a:txBody>
                    <a:bodyPr/>
                    <a:lstStyle/>
                    <a:p>
                      <a:endParaRPr lang="es-ES"/>
                    </a:p>
                  </a:txBody>
                  <a:tcPr/>
                </a:tc>
              </a:tr>
              <a:tr h="609600">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cs typeface="Arial" charset="0"/>
                        </a:rPr>
                        <a:t>Tramo</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cs typeface="Arial" charset="0"/>
                        </a:rPr>
                        <a:t>Modal</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cs typeface="Arial" charset="0"/>
                        </a:rPr>
                        <a:t>Distancia (Km.)</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cs typeface="Arial" charset="0"/>
                        </a:rPr>
                        <a:t>Tiempo (Días)</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90525">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Manaos-Iquitos</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Fluvial</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1221</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5,49</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90525">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Iquitos-Pantoja</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Fluvial</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404</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1,82</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90525">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Pantoja-Rocafuerte</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Fluvial</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177</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0,8</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63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Rocafuerte-Tiputini</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Fluvial</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22</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0,1</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63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Tipunitini-Huritima</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Fluvial</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11</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0,05</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63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Huritima-Cap.Aug.Rivadeneira</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Fluvial</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38</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0,17</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63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Cap.Aug.Rivadeneira-El Edén</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Fluvial</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26</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0,12</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00075">
                <a:tc>
                  <a:txBody>
                    <a:bodyPr/>
                    <a:lstStyle/>
                    <a:p>
                      <a:pPr marL="0" marR="0" lvl="0" indent="0" algn="just"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El Edén-San Roque</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Fluvial</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20</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0,09</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100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San Roque-Pto.Providencia</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Fluvial</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35</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0,16</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63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Pto.Providencia-Shushufindi</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Vial</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37</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0,03</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63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Shushufindi-Tena</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Vial</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156</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0,13</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63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Tena-Latacunga</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Vial</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90</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0,075</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63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Latacunga-Quevedo</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Vial</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98</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0,08</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63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Quevedo-Manta</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Vial</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138</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0,12</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63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Arial" charset="0"/>
                        </a:rPr>
                        <a:t>Carga y Descarga</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s-ES" sz="1200" b="1" i="0" u="none" strike="noStrike" cap="none" normalizeH="0" baseline="0" smtClean="0">
                          <a:ln>
                            <a:noFill/>
                          </a:ln>
                          <a:solidFill>
                            <a:srgbClr val="000000"/>
                          </a:solidFill>
                          <a:effectLst/>
                          <a:latin typeface="Arial" charset="0"/>
                          <a:cs typeface="Arial" charset="0"/>
                        </a:rPr>
                        <a:t> </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1" i="0" u="none" strike="noStrike" cap="none" normalizeH="0" baseline="0" smtClean="0">
                          <a:ln>
                            <a:noFill/>
                          </a:ln>
                          <a:solidFill>
                            <a:srgbClr val="000000"/>
                          </a:solidFill>
                          <a:effectLst/>
                          <a:latin typeface="Arial" charset="0"/>
                          <a:cs typeface="Arial" charset="0"/>
                        </a:rPr>
                        <a:t> </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Arial" charset="0"/>
                        </a:rPr>
                        <a:t>1,185</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s-ES" sz="1800" b="1" i="0" u="none" strike="noStrike" cap="none" normalizeH="0" baseline="0" smtClean="0">
                          <a:ln>
                            <a:noFill/>
                          </a:ln>
                          <a:solidFill>
                            <a:srgbClr val="FF0000"/>
                          </a:solidFill>
                          <a:effectLst/>
                          <a:latin typeface="Arial" charset="0"/>
                          <a:cs typeface="Arial" charset="0"/>
                        </a:rPr>
                        <a:t>Total</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s-ES" sz="1800" b="1" i="0" u="none" strike="noStrike" cap="none" normalizeH="0" baseline="0" smtClean="0">
                          <a:ln>
                            <a:noFill/>
                          </a:ln>
                          <a:solidFill>
                            <a:srgbClr val="FF0000"/>
                          </a:solidFill>
                          <a:effectLst/>
                          <a:latin typeface="Arial" charset="0"/>
                          <a:cs typeface="Arial" charset="0"/>
                        </a:rPr>
                        <a:t> </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800" b="1" i="0" u="none" strike="noStrike" cap="none" normalizeH="0" baseline="0" smtClean="0">
                          <a:ln>
                            <a:noFill/>
                          </a:ln>
                          <a:solidFill>
                            <a:srgbClr val="FF0000"/>
                          </a:solidFill>
                          <a:effectLst/>
                          <a:latin typeface="Arial" charset="0"/>
                          <a:cs typeface="Arial" charset="0"/>
                        </a:rPr>
                        <a:t>2473</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800" b="1" i="0" u="none" strike="noStrike" cap="none" normalizeH="0" baseline="0" smtClean="0">
                          <a:ln>
                            <a:noFill/>
                          </a:ln>
                          <a:solidFill>
                            <a:srgbClr val="FF0000"/>
                          </a:solidFill>
                          <a:effectLst/>
                          <a:latin typeface="Arial" charset="0"/>
                          <a:cs typeface="Arial" charset="0"/>
                        </a:rPr>
                        <a:t>10,42</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8"/>
          <p:cNvSpPr>
            <a:spLocks noChangeArrowheads="1"/>
          </p:cNvSpPr>
          <p:nvPr/>
        </p:nvSpPr>
        <p:spPr bwMode="auto">
          <a:xfrm>
            <a:off x="5003800" y="2133600"/>
            <a:ext cx="3816350" cy="2951163"/>
          </a:xfrm>
          <a:prstGeom prst="rect">
            <a:avLst/>
          </a:prstGeom>
          <a:gradFill rotWithShape="1">
            <a:gsLst>
              <a:gs pos="0">
                <a:srgbClr val="FFCCFF"/>
              </a:gs>
              <a:gs pos="100000">
                <a:srgbClr val="765E76"/>
              </a:gs>
            </a:gsLst>
            <a:lin ang="5400000" scaled="1"/>
          </a:gradFill>
          <a:ln w="9525">
            <a:solidFill>
              <a:schemeClr val="tx1"/>
            </a:solidFill>
            <a:miter lim="800000"/>
            <a:headEnd/>
            <a:tailEnd/>
          </a:ln>
        </p:spPr>
        <p:txBody>
          <a:bodyPr wrap="none" anchor="ctr"/>
          <a:lstStyle/>
          <a:p>
            <a:pPr algn="ctr"/>
            <a:endParaRPr lang="es-MX">
              <a:solidFill>
                <a:schemeClr val="hlink"/>
              </a:solidFill>
              <a:latin typeface="Arial" charset="0"/>
            </a:endParaRPr>
          </a:p>
        </p:txBody>
      </p:sp>
      <p:sp>
        <p:nvSpPr>
          <p:cNvPr id="5124" name="Rectangle 4"/>
          <p:cNvSpPr>
            <a:spLocks noGrp="1" noChangeArrowheads="1"/>
          </p:cNvSpPr>
          <p:nvPr>
            <p:ph type="title" idx="4294967295"/>
          </p:nvPr>
        </p:nvSpPr>
        <p:spPr/>
        <p:txBody>
          <a:bodyPr anchor="ctr"/>
          <a:lstStyle/>
          <a:p>
            <a:r>
              <a:rPr lang="es-MX" sz="2400" b="1" u="sng">
                <a:solidFill>
                  <a:srgbClr val="FF0066"/>
                </a:solidFill>
              </a:rPr>
              <a:t>CORREDOR DE TRANSPORTE</a:t>
            </a:r>
            <a:r>
              <a:rPr lang="es-MX" sz="2400" b="1">
                <a:solidFill>
                  <a:srgbClr val="FF0066"/>
                </a:solidFill>
              </a:rPr>
              <a:t>  Vs. </a:t>
            </a:r>
            <a:r>
              <a:rPr lang="es-MX" sz="2400" b="1" u="sng">
                <a:solidFill>
                  <a:srgbClr val="FF0066"/>
                </a:solidFill>
              </a:rPr>
              <a:t>CORREDOR DE COMERCIO</a:t>
            </a:r>
            <a:r>
              <a:rPr lang="es-MX" sz="4000"/>
              <a:t> </a:t>
            </a:r>
            <a:endParaRPr lang="es-ES" sz="4000"/>
          </a:p>
        </p:txBody>
      </p:sp>
      <p:sp>
        <p:nvSpPr>
          <p:cNvPr id="6149" name="Rectangle 5"/>
          <p:cNvSpPr>
            <a:spLocks noGrp="1" noChangeArrowheads="1"/>
          </p:cNvSpPr>
          <p:nvPr>
            <p:ph type="body" sz="half" idx="4294967295"/>
          </p:nvPr>
        </p:nvSpPr>
        <p:spPr>
          <a:xfrm>
            <a:off x="468313" y="2276475"/>
            <a:ext cx="4103687" cy="2644775"/>
          </a:xfrm>
          <a:gradFill rotWithShape="1">
            <a:gsLst>
              <a:gs pos="0">
                <a:srgbClr val="FFCCFF"/>
              </a:gs>
              <a:gs pos="100000">
                <a:srgbClr val="FFCCFF">
                  <a:gamma/>
                  <a:shade val="46275"/>
                  <a:invGamma/>
                </a:srgbClr>
              </a:gs>
            </a:gsLst>
            <a:lin ang="5400000" scaled="1"/>
          </a:gradFill>
          <a:ln>
            <a:solidFill>
              <a:schemeClr val="tx1"/>
            </a:solidFill>
          </a:ln>
        </p:spPr>
        <p:txBody>
          <a:bodyPr/>
          <a:lstStyle/>
          <a:p>
            <a:pPr algn="ctr">
              <a:buFont typeface="Wingdings" pitchFamily="2" charset="2"/>
              <a:buNone/>
            </a:pPr>
            <a:r>
              <a:rPr lang="es-MX" sz="2400" b="1">
                <a:effectLst>
                  <a:outerShdw blurRad="38100" dist="38100" dir="2700000" algn="tl">
                    <a:srgbClr val="FFFFFF"/>
                  </a:outerShdw>
                </a:effectLst>
              </a:rPr>
              <a:t>Corredor de transporte</a:t>
            </a:r>
            <a:r>
              <a:rPr lang="es-ES"/>
              <a:t> </a:t>
            </a:r>
          </a:p>
          <a:p>
            <a:pPr algn="just"/>
            <a:r>
              <a:rPr lang="es-MX" sz="2400"/>
              <a:t>Rutas con Infraestructuras  creadas para movilizar demanda de pasajeros o de  cargas.</a:t>
            </a:r>
            <a:r>
              <a:rPr lang="es-ES"/>
              <a:t> </a:t>
            </a:r>
          </a:p>
          <a:p>
            <a:endParaRPr lang="es-ES"/>
          </a:p>
        </p:txBody>
      </p:sp>
      <p:sp>
        <p:nvSpPr>
          <p:cNvPr id="6150" name="Rectangle 6"/>
          <p:cNvSpPr>
            <a:spLocks noGrp="1" noChangeArrowheads="1"/>
          </p:cNvSpPr>
          <p:nvPr>
            <p:ph type="body" sz="half" idx="4294967295"/>
          </p:nvPr>
        </p:nvSpPr>
        <p:spPr>
          <a:xfrm>
            <a:off x="5076825" y="2205038"/>
            <a:ext cx="3671888" cy="2592387"/>
          </a:xfrm>
        </p:spPr>
        <p:txBody>
          <a:bodyPr/>
          <a:lstStyle/>
          <a:p>
            <a:pPr algn="ctr">
              <a:buFont typeface="Wingdings" pitchFamily="2" charset="2"/>
              <a:buNone/>
            </a:pPr>
            <a:r>
              <a:rPr lang="es-MX" sz="2000" b="1">
                <a:effectLst>
                  <a:outerShdw blurRad="38100" dist="38100" dir="2700000" algn="tl">
                    <a:srgbClr val="C0C0C0"/>
                  </a:outerShdw>
                </a:effectLst>
              </a:rPr>
              <a:t>Corredor de comercio</a:t>
            </a:r>
            <a:r>
              <a:rPr lang="es-ES" sz="2000">
                <a:effectLst>
                  <a:outerShdw blurRad="38100" dist="38100" dir="2700000" algn="tl">
                    <a:srgbClr val="C0C0C0"/>
                  </a:outerShdw>
                </a:effectLst>
              </a:rPr>
              <a:t> </a:t>
            </a:r>
          </a:p>
          <a:p>
            <a:pPr algn="just"/>
            <a:r>
              <a:rPr lang="es-MX" sz="2200"/>
              <a:t>Rutas con infraestructuras para intercambio comercial entre regiones a fin de dar acceso a zonas de intercambio comercial Internacional.</a:t>
            </a:r>
            <a:endParaRPr lang="es-ES" sz="220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p:txBody>
          <a:bodyPr/>
          <a:lstStyle/>
          <a:p>
            <a:r>
              <a:rPr lang="es-ES">
                <a:solidFill>
                  <a:srgbClr val="FF0066"/>
                </a:solidFill>
              </a:rPr>
              <a:t>Resultados Obtenidos</a:t>
            </a:r>
          </a:p>
        </p:txBody>
      </p:sp>
      <p:graphicFrame>
        <p:nvGraphicFramePr>
          <p:cNvPr id="84084" name="Group 116"/>
          <p:cNvGraphicFramePr>
            <a:graphicFrameLocks noGrp="1"/>
          </p:cNvGraphicFramePr>
          <p:nvPr>
            <p:ph sz="half" idx="2"/>
          </p:nvPr>
        </p:nvGraphicFramePr>
        <p:xfrm>
          <a:off x="755650" y="2205038"/>
          <a:ext cx="7920038" cy="3265487"/>
        </p:xfrm>
        <a:graphic>
          <a:graphicData uri="http://schemas.openxmlformats.org/drawingml/2006/table">
            <a:tbl>
              <a:tblPr/>
              <a:tblGrid>
                <a:gridCol w="1546225"/>
                <a:gridCol w="1924050"/>
                <a:gridCol w="1503363"/>
                <a:gridCol w="1155700"/>
                <a:gridCol w="1790700"/>
              </a:tblGrid>
              <a:tr h="619125">
                <a:tc gridSpan="5">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2400" b="1" i="0" u="none" strike="noStrike" cap="none" normalizeH="0" baseline="0" smtClean="0">
                          <a:ln>
                            <a:noFill/>
                          </a:ln>
                          <a:solidFill>
                            <a:schemeClr val="tx1"/>
                          </a:solidFill>
                          <a:effectLst/>
                          <a:latin typeface="Arial" charset="0"/>
                          <a:cs typeface="Arial" charset="0"/>
                        </a:rPr>
                        <a:t>Costos Unitarios Flete Marítimo ( Canal de Panamá)</a:t>
                      </a:r>
                      <a:endParaRPr kumimoji="0" lang="es-E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BEE4"/>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777875">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Arial" charset="0"/>
                          <a:cs typeface="Arial" charset="0"/>
                        </a:rPr>
                        <a:t>Ruta </a:t>
                      </a:r>
                      <a:endParaRPr kumimoji="0" lang="es-ES" sz="14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BEE4"/>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Arial" charset="0"/>
                          <a:cs typeface="Arial" charset="0"/>
                        </a:rPr>
                        <a:t>Velocidad (nudos )</a:t>
                      </a:r>
                      <a:endParaRPr kumimoji="0" lang="es-ES" sz="14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BEE4"/>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Arial" charset="0"/>
                          <a:cs typeface="Arial" charset="0"/>
                        </a:rPr>
                        <a:t>Distancia (Km.)</a:t>
                      </a:r>
                      <a:endParaRPr kumimoji="0" lang="es-ES" sz="14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BEE4"/>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Arial" charset="0"/>
                          <a:cs typeface="Arial" charset="0"/>
                        </a:rPr>
                        <a:t>Tarifa ($/TEU-Km.</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BEE4"/>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Arial" charset="0"/>
                        </a:rPr>
                        <a:t>$/TEU</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BEE4"/>
                    </a:solidFill>
                  </a:tcPr>
                </a:tc>
              </a:tr>
              <a:tr h="622300">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Marítima</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BEE4"/>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19</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BEE4"/>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6027</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BEE4"/>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0,033</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BEE4"/>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198,89</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BEE4"/>
                    </a:solidFill>
                  </a:tcPr>
                </a:tc>
              </a:tr>
              <a:tr h="623888">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Canal</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BEE4"/>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8</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BEE4"/>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70</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BEE4"/>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BEE4"/>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159</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BEE4"/>
                    </a:solidFill>
                  </a:tcPr>
                </a:tc>
              </a:tr>
              <a:tr h="622300">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cs typeface="Arial" charset="0"/>
                        </a:rPr>
                        <a:t> </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BEE4"/>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 </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BEE4"/>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2400" b="0" i="0" u="none" strike="noStrike" cap="none" normalizeH="0" baseline="0" smtClean="0">
                          <a:ln>
                            <a:noFill/>
                          </a:ln>
                          <a:solidFill>
                            <a:srgbClr val="FF0066"/>
                          </a:solidFill>
                          <a:effectLst/>
                          <a:latin typeface="Arial" charset="0"/>
                          <a:cs typeface="Arial" charset="0"/>
                        </a:rPr>
                        <a:t>6097</a:t>
                      </a:r>
                      <a:endParaRPr kumimoji="0" lang="es-ES" sz="2400" b="0" i="0" u="none" strike="noStrike" cap="none" normalizeH="0" baseline="0" smtClean="0">
                        <a:ln>
                          <a:noFill/>
                        </a:ln>
                        <a:solidFill>
                          <a:srgbClr val="FF0066"/>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BEE4"/>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2400" b="1" i="0" u="none" strike="noStrike" cap="none" normalizeH="0" baseline="0" smtClean="0">
                          <a:ln>
                            <a:noFill/>
                          </a:ln>
                          <a:solidFill>
                            <a:srgbClr val="FF0066"/>
                          </a:solidFill>
                          <a:effectLst/>
                          <a:latin typeface="Arial" charset="0"/>
                          <a:cs typeface="Arial" charset="0"/>
                        </a:rPr>
                        <a:t>Total</a:t>
                      </a:r>
                      <a:endParaRPr kumimoji="0" lang="es-ES" sz="2400" b="0" i="0" u="none" strike="noStrike" cap="none" normalizeH="0" baseline="0" smtClean="0">
                        <a:ln>
                          <a:noFill/>
                        </a:ln>
                        <a:solidFill>
                          <a:srgbClr val="FF0066"/>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BEE4"/>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2400" b="1" i="0" u="none" strike="noStrike" cap="none" normalizeH="0" baseline="0" smtClean="0">
                          <a:ln>
                            <a:noFill/>
                          </a:ln>
                          <a:solidFill>
                            <a:srgbClr val="FF0066"/>
                          </a:solidFill>
                          <a:effectLst/>
                          <a:latin typeface="Arial" charset="0"/>
                          <a:cs typeface="Arial" charset="0"/>
                        </a:rPr>
                        <a:t>357,89</a:t>
                      </a:r>
                      <a:endParaRPr kumimoji="0" lang="es-ES" sz="2400" b="0" i="0" u="none" strike="noStrike" cap="none" normalizeH="0" baseline="0" smtClean="0">
                        <a:ln>
                          <a:noFill/>
                        </a:ln>
                        <a:solidFill>
                          <a:srgbClr val="FF0066"/>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BEE4"/>
                    </a:solidFill>
                  </a:tcPr>
                </a:tc>
              </a:tr>
            </a:tbl>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p:txBody>
          <a:bodyPr/>
          <a:lstStyle/>
          <a:p>
            <a:r>
              <a:rPr lang="es-ES">
                <a:solidFill>
                  <a:srgbClr val="FF0066"/>
                </a:solidFill>
              </a:rPr>
              <a:t>Resultados Obtenidos</a:t>
            </a:r>
          </a:p>
        </p:txBody>
      </p:sp>
      <p:graphicFrame>
        <p:nvGraphicFramePr>
          <p:cNvPr id="86103" name="Group 87"/>
          <p:cNvGraphicFramePr>
            <a:graphicFrameLocks noGrp="1"/>
          </p:cNvGraphicFramePr>
          <p:nvPr>
            <p:ph idx="1"/>
          </p:nvPr>
        </p:nvGraphicFramePr>
        <p:xfrm>
          <a:off x="684213" y="2017713"/>
          <a:ext cx="7920037" cy="3103562"/>
        </p:xfrm>
        <a:graphic>
          <a:graphicData uri="http://schemas.openxmlformats.org/drawingml/2006/table">
            <a:tbl>
              <a:tblPr/>
              <a:tblGrid>
                <a:gridCol w="1546225"/>
                <a:gridCol w="1822450"/>
                <a:gridCol w="1516062"/>
                <a:gridCol w="1517650"/>
                <a:gridCol w="1517650"/>
              </a:tblGrid>
              <a:tr h="769938">
                <a:tc gridSpan="5">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2400" b="1" i="0" u="none" strike="noStrike" cap="none" normalizeH="0" baseline="0" smtClean="0">
                          <a:ln>
                            <a:noFill/>
                          </a:ln>
                          <a:solidFill>
                            <a:schemeClr val="tx1"/>
                          </a:solidFill>
                          <a:effectLst/>
                          <a:latin typeface="Arial" charset="0"/>
                          <a:cs typeface="Arial" charset="0"/>
                        </a:rPr>
                        <a:t>Costos Unitarios Marítimos ( Cabo de Hornos)</a:t>
                      </a:r>
                      <a:endParaRPr kumimoji="0" lang="es-ES" sz="2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BEE4"/>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785813">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Arial" charset="0"/>
                          <a:cs typeface="Arial" charset="0"/>
                        </a:rPr>
                        <a:t>Ruta </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BEE4"/>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Arial" charset="0"/>
                          <a:cs typeface="Arial" charset="0"/>
                        </a:rPr>
                        <a:t>Velocidad (nudos )</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BEE4"/>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Arial" charset="0"/>
                          <a:cs typeface="Arial" charset="0"/>
                        </a:rPr>
                        <a:t>Distancia (Km.)</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BEE4"/>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Arial" charset="0"/>
                          <a:cs typeface="Arial" charset="0"/>
                        </a:rPr>
                        <a:t>Tarifa $/TEU-Km.</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BEE4"/>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Arial" charset="0"/>
                          <a:cs typeface="Arial" charset="0"/>
                        </a:rPr>
                        <a:t> $/TEU</a:t>
                      </a:r>
                    </a:p>
                    <a:p>
                      <a:pPr marL="342900" marR="0" lvl="0" indent="-342900" algn="ctr" defTabSz="914400" rtl="0" eaLnBrk="0" fontAlgn="b" latinLnBrk="0" hangingPunct="0">
                        <a:lnSpc>
                          <a:spcPct val="100000"/>
                        </a:lnSpc>
                        <a:spcBef>
                          <a:spcPct val="0"/>
                        </a:spcBef>
                        <a:spcAft>
                          <a:spcPct val="0"/>
                        </a:spcAft>
                        <a:buClrTx/>
                        <a:buSzTx/>
                        <a:buFontTx/>
                        <a:buNone/>
                        <a:tabLst/>
                      </a:pP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BEE4"/>
                    </a:solidFill>
                  </a:tcPr>
                </a:tc>
              </a:tr>
              <a:tr h="774700">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Marítima</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BEE4"/>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19</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BEE4"/>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15896</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BEE4"/>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0,033</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BEE4"/>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524,57</a:t>
                      </a:r>
                      <a:endParaRPr kumimoji="0" lang="es-E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BEE4"/>
                    </a:solidFill>
                  </a:tcPr>
                </a:tc>
              </a:tr>
              <a:tr h="773113">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 </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BEE4"/>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rgbClr val="FF0000"/>
                          </a:solidFill>
                          <a:effectLst/>
                          <a:latin typeface="Arial" charset="0"/>
                          <a:cs typeface="Arial" charset="0"/>
                        </a:rPr>
                        <a:t> </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BEE4"/>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 </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BEE4"/>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2400" b="1" i="0" u="none" strike="noStrike" cap="none" normalizeH="0" baseline="0" smtClean="0">
                          <a:ln>
                            <a:noFill/>
                          </a:ln>
                          <a:solidFill>
                            <a:srgbClr val="FF0066"/>
                          </a:solidFill>
                          <a:effectLst/>
                          <a:latin typeface="Arial" charset="0"/>
                          <a:cs typeface="Arial" charset="0"/>
                        </a:rPr>
                        <a:t>Total</a:t>
                      </a:r>
                      <a:endParaRPr kumimoji="0" lang="es-ES" sz="2400" b="0" i="0" u="none" strike="noStrike" cap="none" normalizeH="0" baseline="0" smtClean="0">
                        <a:ln>
                          <a:noFill/>
                        </a:ln>
                        <a:solidFill>
                          <a:srgbClr val="FF0066"/>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BEE4"/>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2400" b="1" i="0" u="none" strike="noStrike" cap="none" normalizeH="0" baseline="0" smtClean="0">
                          <a:ln>
                            <a:noFill/>
                          </a:ln>
                          <a:solidFill>
                            <a:srgbClr val="FF0066"/>
                          </a:solidFill>
                          <a:effectLst/>
                          <a:latin typeface="Arial" charset="0"/>
                          <a:cs typeface="Arial" charset="0"/>
                        </a:rPr>
                        <a:t>524,57</a:t>
                      </a:r>
                      <a:endParaRPr kumimoji="0" lang="es-ES" sz="2400" b="0" i="0" u="none" strike="noStrike" cap="none" normalizeH="0" baseline="0" smtClean="0">
                        <a:ln>
                          <a:noFill/>
                        </a:ln>
                        <a:solidFill>
                          <a:srgbClr val="FF0066"/>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BEE4"/>
                    </a:solidFill>
                  </a:tcPr>
                </a:tc>
              </a:tr>
            </a:tbl>
          </a:graphicData>
        </a:graphic>
      </p:graphicFrame>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8325" name="Group 1045"/>
          <p:cNvGraphicFramePr>
            <a:graphicFrameLocks noGrp="1"/>
          </p:cNvGraphicFramePr>
          <p:nvPr/>
        </p:nvGraphicFramePr>
        <p:xfrm>
          <a:off x="1801813" y="342900"/>
          <a:ext cx="5541962" cy="6235700"/>
        </p:xfrm>
        <a:graphic>
          <a:graphicData uri="http://schemas.openxmlformats.org/drawingml/2006/table">
            <a:tbl>
              <a:tblPr/>
              <a:tblGrid>
                <a:gridCol w="2219325"/>
                <a:gridCol w="863600"/>
                <a:gridCol w="935037"/>
                <a:gridCol w="762000"/>
                <a:gridCol w="762000"/>
              </a:tblGrid>
              <a:tr h="200025">
                <a:tc gridSpan="5">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600" b="1" i="0" u="none" strike="noStrike" cap="none" normalizeH="0" baseline="0" smtClean="0">
                          <a:ln>
                            <a:noFill/>
                          </a:ln>
                          <a:solidFill>
                            <a:srgbClr val="000000"/>
                          </a:solidFill>
                          <a:effectLst/>
                          <a:latin typeface="Arial" charset="0"/>
                          <a:cs typeface="Arial" charset="0"/>
                        </a:rPr>
                        <a:t>Costos Unitarios Manta-Manaos</a:t>
                      </a:r>
                      <a:endParaRPr kumimoji="0" lang="es-E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1595CF"/>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600075">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1" i="0" u="none" strike="noStrike" cap="none" normalizeH="0" baseline="0" smtClean="0">
                          <a:ln>
                            <a:noFill/>
                          </a:ln>
                          <a:solidFill>
                            <a:srgbClr val="000000"/>
                          </a:solidFill>
                          <a:effectLst/>
                          <a:latin typeface="Arial" charset="0"/>
                          <a:cs typeface="Arial" charset="0"/>
                        </a:rPr>
                        <a:t>Rutas</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1595CF"/>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1" i="0" u="none" strike="noStrike" cap="none" normalizeH="0" baseline="0" smtClean="0">
                          <a:ln>
                            <a:noFill/>
                          </a:ln>
                          <a:solidFill>
                            <a:srgbClr val="000000"/>
                          </a:solidFill>
                          <a:effectLst/>
                          <a:latin typeface="Arial" charset="0"/>
                          <a:cs typeface="Arial" charset="0"/>
                        </a:rPr>
                        <a:t>Km.</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1595CF"/>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1" i="0" u="none" strike="noStrike" cap="none" normalizeH="0" baseline="0" smtClean="0">
                          <a:ln>
                            <a:noFill/>
                          </a:ln>
                          <a:solidFill>
                            <a:srgbClr val="000000"/>
                          </a:solidFill>
                          <a:effectLst/>
                          <a:latin typeface="Arial" charset="0"/>
                          <a:cs typeface="Arial" charset="0"/>
                        </a:rPr>
                        <a:t>Tipo de Terreno</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1595CF"/>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1" i="0" u="none" strike="noStrike" cap="none" normalizeH="0" baseline="0" smtClean="0">
                          <a:ln>
                            <a:noFill/>
                          </a:ln>
                          <a:solidFill>
                            <a:srgbClr val="000000"/>
                          </a:solidFill>
                          <a:effectLst/>
                          <a:latin typeface="Arial" charset="0"/>
                          <a:cs typeface="Arial" charset="0"/>
                        </a:rPr>
                        <a:t>Costo $/Teu-Km.</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1595CF"/>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cs typeface="Arial" charset="0"/>
                        </a:rPr>
                        <a:t>$/TEU</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1595CF"/>
                    </a:solidFill>
                  </a:tcPr>
                </a:tc>
              </a:tr>
              <a:tr h="27463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Arial" charset="0"/>
                        </a:rPr>
                        <a:t>Manta - Quevedo</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1595CF"/>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Arial" charset="0"/>
                        </a:rPr>
                        <a:t>138</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1595CF"/>
                    </a:solid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Arial" charset="0"/>
                        </a:rPr>
                        <a:t>Plano</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1595CF"/>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Arial" charset="0"/>
                        </a:rPr>
                        <a:t>0,788</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1595CF"/>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Arial" charset="0"/>
                        </a:rPr>
                        <a:t>108,74</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1595CF"/>
                    </a:solidFill>
                  </a:tcPr>
                </a:tc>
              </a:tr>
              <a:tr h="57150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Arial" charset="0"/>
                        </a:rPr>
                        <a:t>Quevedo-Latacunga</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1595CF"/>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Arial" charset="0"/>
                        </a:rPr>
                        <a:t>40</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1595CF"/>
                    </a:solid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Arial" charset="0"/>
                        </a:rPr>
                        <a:t>Semi Montañoso</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1595CF"/>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Arial" charset="0"/>
                        </a:rPr>
                        <a:t>0,794</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1595CF"/>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Arial" charset="0"/>
                        </a:rPr>
                        <a:t>31,76</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1595CF"/>
                    </a:solidFill>
                  </a:tcPr>
                </a:tc>
              </a:tr>
              <a:tr h="27463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Arial" charset="0"/>
                        </a:rPr>
                        <a:t> </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1595CF"/>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Arial" charset="0"/>
                        </a:rPr>
                        <a:t>58</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1595CF"/>
                    </a:solid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Arial" charset="0"/>
                        </a:rPr>
                        <a:t>Montañoso</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1595CF"/>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Arial" charset="0"/>
                        </a:rPr>
                        <a:t>0,8</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1595CF"/>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Arial" charset="0"/>
                        </a:rPr>
                        <a:t>46,4</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1595CF"/>
                    </a:solidFill>
                  </a:tcPr>
                </a:tc>
              </a:tr>
              <a:tr h="27463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Arial" charset="0"/>
                        </a:rPr>
                        <a:t>Latacunga-Tena</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1595CF"/>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Arial" charset="0"/>
                        </a:rPr>
                        <a:t>90</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1595CF"/>
                    </a:solid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Arial" charset="0"/>
                        </a:rPr>
                        <a:t>Montañoso</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1595CF"/>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Arial" charset="0"/>
                        </a:rPr>
                        <a:t>0,8</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1595CF"/>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Arial" charset="0"/>
                        </a:rPr>
                        <a:t>72</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1595CF"/>
                    </a:solidFill>
                  </a:tcPr>
                </a:tc>
              </a:tr>
              <a:tr h="57150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Arial" charset="0"/>
                        </a:rPr>
                        <a:t>Tena- Shushufindi</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1595CF"/>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Arial" charset="0"/>
                        </a:rPr>
                        <a:t>50</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1595CF"/>
                    </a:solid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Arial" charset="0"/>
                        </a:rPr>
                        <a:t>Semi  Montañoso</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1595CF"/>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Arial" charset="0"/>
                        </a:rPr>
                        <a:t>0,794</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1595CF"/>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Arial" charset="0"/>
                        </a:rPr>
                        <a:t>39,7</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1595CF"/>
                    </a:solidFill>
                  </a:tcPr>
                </a:tc>
              </a:tr>
              <a:tr h="27463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Arial" charset="0"/>
                        </a:rPr>
                        <a:t> </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1595CF"/>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Arial" charset="0"/>
                        </a:rPr>
                        <a:t>106</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1595CF"/>
                    </a:solid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Arial" charset="0"/>
                        </a:rPr>
                        <a:t>Montañoso</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1595CF"/>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Arial" charset="0"/>
                        </a:rPr>
                        <a:t>0,8</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1595CF"/>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Arial" charset="0"/>
                        </a:rPr>
                        <a:t>84,8</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1595CF"/>
                    </a:solidFill>
                  </a:tcPr>
                </a:tc>
              </a:tr>
              <a:tr h="27463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Arial" charset="0"/>
                        </a:rPr>
                        <a:t>Shushufindi - Pto. Providencia</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1595CF"/>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Arial" charset="0"/>
                        </a:rPr>
                        <a:t> </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1595CF"/>
                    </a:solid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Arial" charset="0"/>
                        </a:rPr>
                        <a:t>Montañoso</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1595CF"/>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Arial" charset="0"/>
                        </a:rPr>
                        <a:t>0,8</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1595CF"/>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Arial" charset="0"/>
                        </a:rPr>
                        <a:t>29,6</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1595CF"/>
                    </a:solidFill>
                  </a:tcPr>
                </a:tc>
              </a:tr>
              <a:tr h="27463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Arial" charset="0"/>
                        </a:rPr>
                        <a:t>Pto.Providenci - San Roque</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1595CF"/>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Arial" charset="0"/>
                        </a:rPr>
                        <a:t>34,5</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1595CF"/>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cs typeface="Arial" charset="0"/>
                        </a:rPr>
                        <a:t>-</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1595CF"/>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Arial" charset="0"/>
                        </a:rPr>
                        <a:t>0,17</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1595CF"/>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Arial" charset="0"/>
                        </a:rPr>
                        <a:t>5,87</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1595CF"/>
                    </a:solidFill>
                  </a:tcPr>
                </a:tc>
              </a:tr>
              <a:tr h="27463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Arial" charset="0"/>
                        </a:rPr>
                        <a:t>San Roque - El Edén</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1595CF"/>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Arial" charset="0"/>
                        </a:rPr>
                        <a:t>20</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1595CF"/>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cs typeface="Arial" charset="0"/>
                        </a:rPr>
                        <a:t>-</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1595CF"/>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Arial" charset="0"/>
                        </a:rPr>
                        <a:t>0,17</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1595CF"/>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Arial" charset="0"/>
                        </a:rPr>
                        <a:t>3,4</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1595CF"/>
                    </a:solidFill>
                  </a:tcPr>
                </a:tc>
              </a:tr>
              <a:tr h="27463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Arial" charset="0"/>
                        </a:rPr>
                        <a:t>El Edén-Cap. Rivadeneira</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1595CF"/>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Arial" charset="0"/>
                        </a:rPr>
                        <a:t>25,2</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1595CF"/>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cs typeface="Arial" charset="0"/>
                        </a:rPr>
                        <a:t>-</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1595CF"/>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Arial" charset="0"/>
                        </a:rPr>
                        <a:t>0,17</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1595CF"/>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Arial" charset="0"/>
                        </a:rPr>
                        <a:t>4,28</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1595CF"/>
                    </a:solidFill>
                  </a:tcPr>
                </a:tc>
              </a:tr>
              <a:tr h="27463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Arial" charset="0"/>
                        </a:rPr>
                        <a:t>Cap. Rivadeneira- Huritima</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1595CF"/>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Arial" charset="0"/>
                        </a:rPr>
                        <a:t>37,3</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1595CF"/>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cs typeface="Arial" charset="0"/>
                        </a:rPr>
                        <a:t>-</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1595CF"/>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Arial" charset="0"/>
                        </a:rPr>
                        <a:t>0,17</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1595CF"/>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Arial" charset="0"/>
                        </a:rPr>
                        <a:t>6,34</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1595CF"/>
                    </a:solidFill>
                  </a:tcPr>
                </a:tc>
              </a:tr>
              <a:tr h="27463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Arial" charset="0"/>
                        </a:rPr>
                        <a:t>Huritima-Tiputini</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1595CF"/>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Arial" charset="0"/>
                        </a:rPr>
                        <a:t>11</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1595CF"/>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cs typeface="Arial" charset="0"/>
                        </a:rPr>
                        <a:t>-</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1595CF"/>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Arial" charset="0"/>
                        </a:rPr>
                        <a:t>0,17</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1595CF"/>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Arial" charset="0"/>
                        </a:rPr>
                        <a:t>1,87</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1595CF"/>
                    </a:solidFill>
                  </a:tcPr>
                </a:tc>
              </a:tr>
              <a:tr h="27463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Arial" charset="0"/>
                        </a:rPr>
                        <a:t>Tipuniti- Rocafuerte</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1595CF"/>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Arial" charset="0"/>
                        </a:rPr>
                        <a:t>22</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1595CF"/>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cs typeface="Arial" charset="0"/>
                        </a:rPr>
                        <a:t>-</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1595CF"/>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Arial" charset="0"/>
                        </a:rPr>
                        <a:t>0,17</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1595CF"/>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Arial" charset="0"/>
                        </a:rPr>
                        <a:t>3,74</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1595CF"/>
                    </a:solidFill>
                  </a:tcPr>
                </a:tc>
              </a:tr>
              <a:tr h="27463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Arial" charset="0"/>
                        </a:rPr>
                        <a:t>Rocafuerte-Pantoja</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1595CF"/>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Arial" charset="0"/>
                        </a:rPr>
                        <a:t>177</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1595CF"/>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cs typeface="Arial" charset="0"/>
                        </a:rPr>
                        <a:t>-</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1595CF"/>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Arial" charset="0"/>
                        </a:rPr>
                        <a:t>0,17</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1595CF"/>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Arial" charset="0"/>
                        </a:rPr>
                        <a:t>30,09</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1595CF"/>
                    </a:solidFill>
                  </a:tcPr>
                </a:tc>
              </a:tr>
              <a:tr h="27463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Arial" charset="0"/>
                        </a:rPr>
                        <a:t>Pantoja-Iquitos</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1595CF"/>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Arial" charset="0"/>
                        </a:rPr>
                        <a:t>404</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1595CF"/>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cs typeface="Arial" charset="0"/>
                        </a:rPr>
                        <a:t>-</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1595CF"/>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Arial" charset="0"/>
                        </a:rPr>
                        <a:t>0,17</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1595CF"/>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Arial" charset="0"/>
                        </a:rPr>
                        <a:t>68,68</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1595CF"/>
                    </a:solidFill>
                  </a:tcPr>
                </a:tc>
              </a:tr>
              <a:tr h="27463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Arial" charset="0"/>
                        </a:rPr>
                        <a:t>Iquitos-Manaos</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1595CF"/>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Arial" charset="0"/>
                        </a:rPr>
                        <a:t>1221</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1595CF"/>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cs typeface="Arial" charset="0"/>
                        </a:rPr>
                        <a:t>-</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1595CF"/>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Arial" charset="0"/>
                        </a:rPr>
                        <a:t>0,0412</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1595CF"/>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Arial" charset="0"/>
                          <a:cs typeface="Arial" charset="0"/>
                        </a:rPr>
                        <a:t>50,31</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1595CF"/>
                    </a:solidFill>
                  </a:tcPr>
                </a:tc>
              </a:tr>
              <a:tr h="27463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s-ES" sz="1200" b="1" i="0" u="none" strike="noStrike" cap="none" normalizeH="0" baseline="0" smtClean="0">
                          <a:ln>
                            <a:noFill/>
                          </a:ln>
                          <a:solidFill>
                            <a:srgbClr val="FF0000"/>
                          </a:solidFill>
                          <a:effectLst/>
                          <a:latin typeface="Arial" charset="0"/>
                          <a:cs typeface="Arial" charset="0"/>
                        </a:rPr>
                        <a:t>Total</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1595CF"/>
                    </a:solid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s-ES" sz="1100" b="1" i="0" u="none" strike="noStrike" cap="none" normalizeH="0" baseline="0" smtClean="0">
                          <a:ln>
                            <a:noFill/>
                          </a:ln>
                          <a:solidFill>
                            <a:srgbClr val="FF0000"/>
                          </a:solidFill>
                          <a:effectLst/>
                          <a:latin typeface="Arial"/>
                          <a:cs typeface="Arial" charset="0"/>
                        </a:rPr>
                        <a:t> </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1595CF"/>
                    </a:solid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s-ES" sz="1100" b="1" i="0" u="none" strike="noStrike" cap="none" normalizeH="0" baseline="0" smtClean="0">
                          <a:ln>
                            <a:noFill/>
                          </a:ln>
                          <a:solidFill>
                            <a:srgbClr val="FF0000"/>
                          </a:solidFill>
                          <a:effectLst/>
                          <a:latin typeface="Arial"/>
                          <a:cs typeface="Arial" charset="0"/>
                        </a:rPr>
                        <a:t> </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1595CF"/>
                    </a:solid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s-ES" sz="1100" b="1" i="0" u="none" strike="noStrike" cap="none" normalizeH="0" baseline="0" smtClean="0">
                          <a:ln>
                            <a:noFill/>
                          </a:ln>
                          <a:solidFill>
                            <a:srgbClr val="FF0000"/>
                          </a:solidFill>
                          <a:effectLst/>
                          <a:latin typeface="Arial"/>
                          <a:cs typeface="Arial" charset="0"/>
                        </a:rPr>
                        <a:t> </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1595CF"/>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1" i="0" u="none" strike="noStrike" cap="none" normalizeH="0" baseline="0" smtClean="0">
                          <a:ln>
                            <a:noFill/>
                          </a:ln>
                          <a:solidFill>
                            <a:srgbClr val="FF0000"/>
                          </a:solidFill>
                          <a:effectLst/>
                          <a:latin typeface="Arial" charset="0"/>
                          <a:cs typeface="Arial" charset="0"/>
                        </a:rPr>
                        <a:t>587,58</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1595CF"/>
                    </a:solidFill>
                  </a:tcPr>
                </a:tc>
              </a:tr>
            </a:tbl>
          </a:graphicData>
        </a:graphic>
      </p:graphicFrame>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p:txBody>
          <a:bodyPr/>
          <a:lstStyle/>
          <a:p>
            <a:r>
              <a:rPr lang="es-ES">
                <a:solidFill>
                  <a:srgbClr val="FF0066"/>
                </a:solidFill>
              </a:rPr>
              <a:t>Resultados Obtenidos</a:t>
            </a:r>
          </a:p>
        </p:txBody>
      </p:sp>
      <p:sp>
        <p:nvSpPr>
          <p:cNvPr id="91140" name="Rectangle 4"/>
          <p:cNvSpPr>
            <a:spLocks noGrp="1" noChangeArrowheads="1"/>
          </p:cNvSpPr>
          <p:nvPr>
            <p:ph type="body" idx="1"/>
          </p:nvPr>
        </p:nvSpPr>
        <p:spPr/>
        <p:txBody>
          <a:bodyPr/>
          <a:lstStyle/>
          <a:p>
            <a:pPr>
              <a:lnSpc>
                <a:spcPct val="80000"/>
              </a:lnSpc>
              <a:buFont typeface="Wingdings" pitchFamily="2" charset="2"/>
              <a:buNone/>
            </a:pPr>
            <a:r>
              <a:rPr lang="es-MX" sz="1600" b="1"/>
              <a:t>Costo Logístico = </a:t>
            </a:r>
            <a:r>
              <a:rPr lang="es-MX" sz="1600"/>
              <a:t>Costo de Transporte + Costo  de Mantenimiento de Inventarios</a:t>
            </a:r>
          </a:p>
          <a:p>
            <a:pPr>
              <a:lnSpc>
                <a:spcPct val="80000"/>
              </a:lnSpc>
              <a:buFont typeface="Wingdings" pitchFamily="2" charset="2"/>
              <a:buNone/>
            </a:pPr>
            <a:endParaRPr lang="es-MX" sz="1600" b="1" u="sng"/>
          </a:p>
          <a:p>
            <a:pPr>
              <a:lnSpc>
                <a:spcPct val="80000"/>
              </a:lnSpc>
            </a:pPr>
            <a:r>
              <a:rPr lang="es-MX" sz="1600" b="1" u="sng"/>
              <a:t>Cabo de Hornos</a:t>
            </a:r>
            <a:endParaRPr lang="es-MX" sz="1600"/>
          </a:p>
          <a:p>
            <a:pPr>
              <a:lnSpc>
                <a:spcPct val="80000"/>
              </a:lnSpc>
              <a:buFont typeface="Wingdings" pitchFamily="2" charset="2"/>
              <a:buNone/>
            </a:pPr>
            <a:r>
              <a:rPr lang="es-MX" sz="1600"/>
              <a:t>Días: 20 </a:t>
            </a:r>
          </a:p>
          <a:p>
            <a:pPr>
              <a:lnSpc>
                <a:spcPct val="80000"/>
              </a:lnSpc>
              <a:buFont typeface="Wingdings" pitchFamily="2" charset="2"/>
              <a:buNone/>
            </a:pPr>
            <a:r>
              <a:rPr lang="es-MX" sz="1600"/>
              <a:t>CMI = $ 13.08 por  día   </a:t>
            </a:r>
          </a:p>
          <a:p>
            <a:pPr>
              <a:lnSpc>
                <a:spcPct val="80000"/>
              </a:lnSpc>
              <a:buFont typeface="Wingdings" pitchFamily="2" charset="2"/>
              <a:buNone/>
            </a:pPr>
            <a:r>
              <a:rPr lang="es-MX" sz="1600"/>
              <a:t>CTL= CT + CMI</a:t>
            </a:r>
          </a:p>
          <a:p>
            <a:pPr>
              <a:lnSpc>
                <a:spcPct val="80000"/>
              </a:lnSpc>
              <a:buFont typeface="Wingdings" pitchFamily="2" charset="2"/>
              <a:buNone/>
            </a:pPr>
            <a:r>
              <a:rPr lang="es-MX" sz="1600"/>
              <a:t>CTL = $524.57 +   $261.6   = </a:t>
            </a:r>
            <a:r>
              <a:rPr lang="es-MX" sz="1800" b="1">
                <a:solidFill>
                  <a:srgbClr val="FF0066"/>
                </a:solidFill>
              </a:rPr>
              <a:t>$ 786.17</a:t>
            </a:r>
            <a:endParaRPr lang="es-MX" sz="1800" b="1" u="sng">
              <a:solidFill>
                <a:srgbClr val="FF0066"/>
              </a:solidFill>
            </a:endParaRPr>
          </a:p>
          <a:p>
            <a:pPr>
              <a:lnSpc>
                <a:spcPct val="80000"/>
              </a:lnSpc>
            </a:pPr>
            <a:r>
              <a:rPr lang="es-MX" sz="1600" b="1" u="sng"/>
              <a:t>Manta Manaos</a:t>
            </a:r>
            <a:endParaRPr lang="es-MX" sz="1600"/>
          </a:p>
          <a:p>
            <a:pPr>
              <a:lnSpc>
                <a:spcPct val="80000"/>
              </a:lnSpc>
              <a:buFont typeface="Wingdings" pitchFamily="2" charset="2"/>
              <a:buNone/>
            </a:pPr>
            <a:r>
              <a:rPr lang="es-MX" sz="1600"/>
              <a:t>Días: 10.42</a:t>
            </a:r>
          </a:p>
          <a:p>
            <a:pPr>
              <a:lnSpc>
                <a:spcPct val="80000"/>
              </a:lnSpc>
              <a:buFont typeface="Wingdings" pitchFamily="2" charset="2"/>
              <a:buNone/>
            </a:pPr>
            <a:r>
              <a:rPr lang="es-MX" sz="1600"/>
              <a:t>CMI =  $ 13.08 por día</a:t>
            </a:r>
          </a:p>
          <a:p>
            <a:pPr>
              <a:lnSpc>
                <a:spcPct val="80000"/>
              </a:lnSpc>
              <a:buFont typeface="Wingdings" pitchFamily="2" charset="2"/>
              <a:buNone/>
            </a:pPr>
            <a:r>
              <a:rPr lang="es-MX" sz="1600"/>
              <a:t>CTL = $587.58+ $136.29= </a:t>
            </a:r>
            <a:r>
              <a:rPr lang="es-MX" sz="1800" b="1">
                <a:solidFill>
                  <a:srgbClr val="FF0066"/>
                </a:solidFill>
              </a:rPr>
              <a:t>$723.87</a:t>
            </a:r>
            <a:endParaRPr lang="es-MX" sz="1800" b="1" u="sng">
              <a:solidFill>
                <a:srgbClr val="FF0066"/>
              </a:solidFill>
            </a:endParaRPr>
          </a:p>
          <a:p>
            <a:pPr>
              <a:lnSpc>
                <a:spcPct val="80000"/>
              </a:lnSpc>
            </a:pPr>
            <a:r>
              <a:rPr lang="es-MX" sz="1600" b="1" u="sng"/>
              <a:t>Canal de Panamá</a:t>
            </a:r>
            <a:endParaRPr lang="es-MX" sz="1600"/>
          </a:p>
          <a:p>
            <a:pPr>
              <a:lnSpc>
                <a:spcPct val="80000"/>
              </a:lnSpc>
              <a:buFont typeface="Wingdings" pitchFamily="2" charset="2"/>
              <a:buNone/>
            </a:pPr>
            <a:r>
              <a:rPr lang="es-MX" sz="1600"/>
              <a:t>Días: 9.25</a:t>
            </a:r>
          </a:p>
          <a:p>
            <a:pPr>
              <a:lnSpc>
                <a:spcPct val="80000"/>
              </a:lnSpc>
              <a:buFont typeface="Wingdings" pitchFamily="2" charset="2"/>
              <a:buNone/>
            </a:pPr>
            <a:r>
              <a:rPr lang="es-MX" sz="1600"/>
              <a:t>CMI = $ 13.08  por día</a:t>
            </a:r>
          </a:p>
          <a:p>
            <a:pPr>
              <a:lnSpc>
                <a:spcPct val="80000"/>
              </a:lnSpc>
              <a:buFont typeface="Wingdings" pitchFamily="2" charset="2"/>
              <a:buNone/>
            </a:pPr>
            <a:r>
              <a:rPr lang="es-MX" sz="1600"/>
              <a:t>CTL = $357.89 + $120.99= </a:t>
            </a:r>
            <a:r>
              <a:rPr lang="es-MX" sz="1800" b="1">
                <a:solidFill>
                  <a:srgbClr val="FF0066"/>
                </a:solidFill>
              </a:rPr>
              <a:t>$478.88</a:t>
            </a:r>
            <a:endParaRPr lang="es-ES" sz="1800" b="1">
              <a:solidFill>
                <a:srgbClr val="FF0066"/>
              </a:solidFill>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lstStyle/>
          <a:p>
            <a:r>
              <a:rPr lang="es-MX" b="1" i="1">
                <a:solidFill>
                  <a:srgbClr val="FF0066"/>
                </a:solidFill>
              </a:rPr>
              <a:t>Cuadro Comparativo de los Costos Logísticos</a:t>
            </a:r>
            <a:r>
              <a:rPr lang="es-ES"/>
              <a:t> </a:t>
            </a:r>
          </a:p>
        </p:txBody>
      </p:sp>
      <p:graphicFrame>
        <p:nvGraphicFramePr>
          <p:cNvPr id="92425" name="Group 265"/>
          <p:cNvGraphicFramePr>
            <a:graphicFrameLocks noGrp="1"/>
          </p:cNvGraphicFramePr>
          <p:nvPr>
            <p:ph type="tbl" idx="1"/>
          </p:nvPr>
        </p:nvGraphicFramePr>
        <p:xfrm>
          <a:off x="1182688" y="2017713"/>
          <a:ext cx="7772400" cy="3917950"/>
        </p:xfrm>
        <a:graphic>
          <a:graphicData uri="http://schemas.openxmlformats.org/drawingml/2006/table">
            <a:tbl>
              <a:tblPr/>
              <a:tblGrid>
                <a:gridCol w="2703512"/>
                <a:gridCol w="1117600"/>
                <a:gridCol w="1416050"/>
                <a:gridCol w="1104900"/>
                <a:gridCol w="1430338"/>
              </a:tblGrid>
              <a:tr h="585788">
                <a:tc gridSpan="5">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800" b="1" i="0" u="none" strike="noStrike" cap="none" normalizeH="0" baseline="0" smtClean="0">
                          <a:ln>
                            <a:noFill/>
                          </a:ln>
                          <a:solidFill>
                            <a:schemeClr val="tx1"/>
                          </a:solidFill>
                          <a:effectLst/>
                          <a:latin typeface="Arial" charset="0"/>
                          <a:cs typeface="Arial" charset="0"/>
                        </a:rPr>
                        <a:t>CUADRO COMPARATIVO DE LOS COSTOS LOGISTICOS Vs. DISTANCIA</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99CC"/>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954088">
                <a:tc rowSpan="2">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600" b="1" i="0" u="none" strike="noStrike" cap="none" normalizeH="0" baseline="0" smtClean="0">
                          <a:ln>
                            <a:noFill/>
                          </a:ln>
                          <a:solidFill>
                            <a:schemeClr val="tx1"/>
                          </a:solidFill>
                          <a:effectLst/>
                          <a:latin typeface="Arial" charset="0"/>
                          <a:cs typeface="Arial" charset="0"/>
                        </a:rPr>
                        <a:t>ALTERNATIVAS</a:t>
                      </a:r>
                      <a:endParaRPr kumimoji="0" lang="es-ES" sz="16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600" b="1" i="0" u="none" strike="noStrike" cap="none" normalizeH="0" baseline="0" smtClean="0">
                          <a:ln>
                            <a:noFill/>
                          </a:ln>
                          <a:solidFill>
                            <a:schemeClr val="tx1"/>
                          </a:solidFill>
                          <a:effectLst/>
                          <a:latin typeface="Arial" charset="0"/>
                          <a:cs typeface="Arial" charset="0"/>
                        </a:rPr>
                        <a:t>TIEMPO (DIAS)</a:t>
                      </a:r>
                      <a:endParaRPr kumimoji="0" lang="es-ES" sz="16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600" b="1" i="0" u="none" strike="noStrike" cap="none" normalizeH="0" baseline="0" smtClean="0">
                          <a:ln>
                            <a:noFill/>
                          </a:ln>
                          <a:solidFill>
                            <a:schemeClr val="tx1"/>
                          </a:solidFill>
                          <a:effectLst/>
                          <a:latin typeface="Arial" charset="0"/>
                          <a:cs typeface="Arial" charset="0"/>
                        </a:rPr>
                        <a:t>DISTANCIA</a:t>
                      </a:r>
                      <a:endParaRPr kumimoji="0" lang="es-ES" sz="16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rowSpan="2">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600" b="1" i="0" u="none" strike="noStrike" cap="none" normalizeH="0" baseline="0" smtClean="0">
                          <a:ln>
                            <a:noFill/>
                          </a:ln>
                          <a:solidFill>
                            <a:schemeClr val="tx1"/>
                          </a:solidFill>
                          <a:effectLst/>
                          <a:latin typeface="Arial" charset="0"/>
                          <a:cs typeface="Arial" charset="0"/>
                        </a:rPr>
                        <a:t>COSTOS POR TEUS ($) </a:t>
                      </a:r>
                      <a:endParaRPr kumimoji="0" lang="es-ES" sz="16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600" b="1" i="0" u="none" strike="noStrike" cap="none" normalizeH="0" baseline="0" smtClean="0">
                          <a:ln>
                            <a:noFill/>
                          </a:ln>
                          <a:solidFill>
                            <a:schemeClr val="tx1"/>
                          </a:solidFill>
                          <a:effectLst/>
                          <a:latin typeface="Arial" charset="0"/>
                          <a:cs typeface="Arial" charset="0"/>
                        </a:rPr>
                        <a:t>COSTO LOGISTICO</a:t>
                      </a:r>
                      <a:endParaRPr kumimoji="0" lang="es-ES" sz="16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80975">
                <a:tc vMerge="1">
                  <a:txBody>
                    <a:bodyPr/>
                    <a:lstStyle/>
                    <a:p>
                      <a:endParaRPr lang="es-ES"/>
                    </a:p>
                  </a:txBody>
                  <a:tcPr/>
                </a:tc>
                <a:tc vMerge="1">
                  <a:txBody>
                    <a:bodyPr/>
                    <a:lstStyle/>
                    <a:p>
                      <a:endParaRPr lang="es-ES"/>
                    </a:p>
                  </a:txBody>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600" b="1" i="0" u="none" strike="noStrike" cap="none" normalizeH="0" baseline="0" smtClean="0">
                          <a:ln>
                            <a:noFill/>
                          </a:ln>
                          <a:solidFill>
                            <a:schemeClr val="tx1"/>
                          </a:solidFill>
                          <a:effectLst/>
                          <a:latin typeface="Arial" charset="0"/>
                          <a:cs typeface="Arial" charset="0"/>
                        </a:rPr>
                        <a:t>(Km.)</a:t>
                      </a:r>
                      <a:endParaRPr kumimoji="0" lang="es-ES" sz="16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endParaRPr lang="es-ES"/>
                    </a:p>
                  </a:txBody>
                  <a:tcPr/>
                </a:tc>
                <a:tc vMerge="1">
                  <a:txBody>
                    <a:bodyPr/>
                    <a:lstStyle/>
                    <a:p>
                      <a:endParaRPr lang="es-ES"/>
                    </a:p>
                  </a:txBody>
                  <a:tcPr/>
                </a:tc>
              </a:tr>
              <a:tr h="663575">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CANAL DE PANAMA</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9,25</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6097</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357.89</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800" b="1" i="0" u="none" strike="noStrike" cap="none" normalizeH="0" baseline="0" smtClean="0">
                          <a:ln>
                            <a:noFill/>
                          </a:ln>
                          <a:solidFill>
                            <a:srgbClr val="FF0066"/>
                          </a:solidFill>
                          <a:effectLst/>
                          <a:latin typeface="Arial" charset="0"/>
                          <a:cs typeface="Arial" charset="0"/>
                        </a:rPr>
                        <a:t>$478.88</a:t>
                      </a:r>
                      <a:endParaRPr kumimoji="0" lang="es-ES" sz="1800" b="0" i="0" u="none" strike="noStrike" cap="none" normalizeH="0" baseline="0" smtClean="0">
                        <a:ln>
                          <a:noFill/>
                        </a:ln>
                        <a:solidFill>
                          <a:srgbClr val="FF0066"/>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6198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CABO DE HORNOS</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20</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15896</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524.57</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800" b="0" i="0" u="none" strike="noStrike" cap="none" normalizeH="0" baseline="0" smtClean="0">
                          <a:ln>
                            <a:noFill/>
                          </a:ln>
                          <a:solidFill>
                            <a:srgbClr val="FF0066"/>
                          </a:solidFill>
                          <a:effectLst/>
                          <a:latin typeface="Arial" charset="0"/>
                          <a:cs typeface="Arial" charset="0"/>
                        </a:rPr>
                        <a:t>$</a:t>
                      </a:r>
                      <a:r>
                        <a:rPr kumimoji="0" lang="es-ES" sz="1800" b="1" i="0" u="none" strike="noStrike" cap="none" normalizeH="0" baseline="0" smtClean="0">
                          <a:ln>
                            <a:noFill/>
                          </a:ln>
                          <a:solidFill>
                            <a:srgbClr val="FF0066"/>
                          </a:solidFill>
                          <a:effectLst/>
                          <a:latin typeface="Arial" charset="0"/>
                          <a:cs typeface="Arial" charset="0"/>
                        </a:rPr>
                        <a:t>786.17</a:t>
                      </a:r>
                      <a:endParaRPr kumimoji="0" lang="es-ES" sz="1800" b="0" i="0" u="none" strike="noStrike" cap="none" normalizeH="0" baseline="0" smtClean="0">
                        <a:ln>
                          <a:noFill/>
                        </a:ln>
                        <a:solidFill>
                          <a:srgbClr val="FF0066"/>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63575">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MANTA- MANAOS</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10.42</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cs typeface="Arial" charset="0"/>
                        </a:rPr>
                        <a:t>2473</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587.58</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800" b="0" i="0" u="none" strike="noStrike" cap="none" normalizeH="0" baseline="0" smtClean="0">
                          <a:ln>
                            <a:noFill/>
                          </a:ln>
                          <a:solidFill>
                            <a:srgbClr val="FF0066"/>
                          </a:solidFill>
                          <a:effectLst/>
                          <a:latin typeface="Arial" charset="0"/>
                          <a:cs typeface="Arial" charset="0"/>
                        </a:rPr>
                        <a:t>$</a:t>
                      </a:r>
                      <a:r>
                        <a:rPr kumimoji="0" lang="es-ES" sz="1800" b="1" i="0" u="none" strike="noStrike" cap="none" normalizeH="0" baseline="0" smtClean="0">
                          <a:ln>
                            <a:noFill/>
                          </a:ln>
                          <a:solidFill>
                            <a:srgbClr val="FF0066"/>
                          </a:solidFill>
                          <a:effectLst/>
                          <a:latin typeface="Arial" charset="0"/>
                          <a:cs typeface="Arial" charset="0"/>
                        </a:rPr>
                        <a:t>723.87</a:t>
                      </a:r>
                      <a:endParaRPr kumimoji="0" lang="es-ES" sz="1800" b="0" i="0" u="none" strike="noStrike" cap="none" normalizeH="0" baseline="0" smtClean="0">
                        <a:ln>
                          <a:noFill/>
                        </a:ln>
                        <a:solidFill>
                          <a:srgbClr val="FF0066"/>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p:txBody>
          <a:bodyPr/>
          <a:lstStyle/>
          <a:p>
            <a:r>
              <a:rPr lang="es-ES">
                <a:solidFill>
                  <a:srgbClr val="FF0066"/>
                </a:solidFill>
              </a:rPr>
              <a:t>Conclusión </a:t>
            </a:r>
          </a:p>
        </p:txBody>
      </p:sp>
      <p:sp>
        <p:nvSpPr>
          <p:cNvPr id="94211" name="Rectangle 3"/>
          <p:cNvSpPr>
            <a:spLocks noGrp="1" noChangeArrowheads="1"/>
          </p:cNvSpPr>
          <p:nvPr>
            <p:ph type="body" idx="1"/>
          </p:nvPr>
        </p:nvSpPr>
        <p:spPr/>
        <p:txBody>
          <a:bodyPr/>
          <a:lstStyle/>
          <a:p>
            <a:pPr algn="just"/>
            <a:r>
              <a:rPr lang="es-MX" sz="2000"/>
              <a:t>Podemos determinar que la ruta marítima usando el canal de Panamá no constituye la única vía Interoceánica factible, ya que hay las alternativas analizadas, que sin embargo al realizar el análisis económico no son competitivas.</a:t>
            </a:r>
          </a:p>
          <a:p>
            <a:pPr algn="just"/>
            <a:r>
              <a:rPr lang="es-MX" sz="2000"/>
              <a:t>El análisis muestra que el transporte vial participa en el 70 % del costo de transporte, siendo que constituye apenas el 20.98% del transporte total</a:t>
            </a:r>
            <a:r>
              <a:rPr lang="es-MX"/>
              <a:t>.</a:t>
            </a:r>
            <a:r>
              <a:rPr lang="es-ES"/>
              <a:t> </a:t>
            </a:r>
            <a:endParaRPr lang="es-MX" sz="2000"/>
          </a:p>
          <a:p>
            <a:pPr algn="just"/>
            <a:r>
              <a:rPr lang="es-MX" sz="2000"/>
              <a:t>La Ruta Cabo de Hornos es mucho mas distante por lo que sus costos logísticos son mucho mas elevados, y también el tiempo de recorrido lo que hace que esta ruta se descarte para el análisis.</a:t>
            </a:r>
            <a:endParaRPr lang="es-ES" sz="200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title"/>
          </p:nvPr>
        </p:nvSpPr>
        <p:spPr/>
        <p:txBody>
          <a:bodyPr/>
          <a:lstStyle/>
          <a:p>
            <a:r>
              <a:rPr lang="es-ES">
                <a:solidFill>
                  <a:srgbClr val="FF0066"/>
                </a:solidFill>
              </a:rPr>
              <a:t>Recomendaciones</a:t>
            </a:r>
          </a:p>
        </p:txBody>
      </p:sp>
      <p:sp>
        <p:nvSpPr>
          <p:cNvPr id="95235" name="Rectangle 3"/>
          <p:cNvSpPr>
            <a:spLocks noGrp="1" noChangeArrowheads="1"/>
          </p:cNvSpPr>
          <p:nvPr>
            <p:ph type="body" idx="1"/>
          </p:nvPr>
        </p:nvSpPr>
        <p:spPr/>
        <p:txBody>
          <a:bodyPr/>
          <a:lstStyle/>
          <a:p>
            <a:pPr algn="just"/>
            <a:r>
              <a:rPr lang="es-MX" sz="1600"/>
              <a:t>Estudiar la factibilidad de un trecho de Canal de navegación en el de poco calado, Iquitos - Providencia, a fin de incrementar la capacidad de unidades de navegación a niveles que determinen la factibilidad económica a mas de disminuir la longitud de recorrido y por ende incrementando la velocidad de navegación y disminuyendo el tiempo y costo  del transporte</a:t>
            </a:r>
            <a:r>
              <a:rPr lang="es-ES" sz="1600"/>
              <a:t>.</a:t>
            </a:r>
          </a:p>
          <a:p>
            <a:pPr algn="just"/>
            <a:endParaRPr lang="es-ES" sz="1600"/>
          </a:p>
          <a:p>
            <a:pPr algn="just"/>
            <a:r>
              <a:rPr lang="es-MX" sz="1600"/>
              <a:t>Se debería  incentivar  proyectos en el trecho Providencia- Manaos en el sentido turístico y de comercio locales  adecuada para usar al futuro las vías: terrestre, fluvial y férreas con el fin de dar oportunidades de desarrollo socio- económico a las regiones amazónicas de los países implicados, procurando economías de escala obtenibles en base a la apertura comercial de las vías.</a:t>
            </a:r>
            <a:endParaRPr lang="es-ES" sz="160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6" descr="Manta A5 013"/>
          <p:cNvPicPr>
            <a:picLocks noChangeAspect="1" noChangeArrowheads="1"/>
          </p:cNvPicPr>
          <p:nvPr>
            <p:ph type="body" idx="4294967295"/>
          </p:nvPr>
        </p:nvPicPr>
        <p:blipFill>
          <a:blip r:embed="rId2"/>
          <a:srcRect/>
          <a:stretch>
            <a:fillRect/>
          </a:stretch>
        </p:blipFill>
        <p:spPr>
          <a:xfrm>
            <a:off x="0" y="0"/>
            <a:ext cx="9144000" cy="6858000"/>
          </a:xfrm>
          <a:noFill/>
        </p:spPr>
      </p:pic>
      <p:sp>
        <p:nvSpPr>
          <p:cNvPr id="14339" name="Text Box 7"/>
          <p:cNvSpPr txBox="1">
            <a:spLocks noChangeArrowheads="1"/>
          </p:cNvSpPr>
          <p:nvPr/>
        </p:nvSpPr>
        <p:spPr bwMode="auto">
          <a:xfrm>
            <a:off x="5076825" y="3573463"/>
            <a:ext cx="4824413" cy="457200"/>
          </a:xfrm>
          <a:prstGeom prst="rect">
            <a:avLst/>
          </a:prstGeom>
          <a:noFill/>
          <a:ln w="9525">
            <a:noFill/>
            <a:miter lim="800000"/>
            <a:headEnd/>
            <a:tailEnd/>
          </a:ln>
        </p:spPr>
        <p:txBody>
          <a:bodyPr>
            <a:spAutoFit/>
          </a:bodyPr>
          <a:lstStyle/>
          <a:p>
            <a:pPr algn="ctr">
              <a:spcBef>
                <a:spcPct val="50000"/>
              </a:spcBef>
            </a:pPr>
            <a:r>
              <a:rPr lang="es-ES" sz="2400" b="1">
                <a:solidFill>
                  <a:schemeClr val="bg1"/>
                </a:solidFill>
                <a:latin typeface="Arial" charset="0"/>
              </a:rPr>
              <a:t>MUCHAS GRACIAS </a:t>
            </a:r>
          </a:p>
        </p:txBody>
      </p:sp>
      <p:sp>
        <p:nvSpPr>
          <p:cNvPr id="14340" name="Text Box 8"/>
          <p:cNvSpPr txBox="1">
            <a:spLocks noChangeArrowheads="1"/>
          </p:cNvSpPr>
          <p:nvPr/>
        </p:nvSpPr>
        <p:spPr bwMode="auto">
          <a:xfrm>
            <a:off x="-180975" y="549275"/>
            <a:ext cx="6624638" cy="641350"/>
          </a:xfrm>
          <a:prstGeom prst="rect">
            <a:avLst/>
          </a:prstGeom>
          <a:noFill/>
          <a:ln w="9525">
            <a:noFill/>
            <a:miter lim="800000"/>
            <a:headEnd/>
            <a:tailEnd/>
          </a:ln>
        </p:spPr>
        <p:txBody>
          <a:bodyPr>
            <a:spAutoFit/>
          </a:bodyPr>
          <a:lstStyle/>
          <a:p>
            <a:pPr algn="ctr">
              <a:spcBef>
                <a:spcPct val="50000"/>
              </a:spcBef>
            </a:pPr>
            <a:r>
              <a:rPr lang="es-ES" sz="3600" b="1" u="sng">
                <a:latin typeface="Arial" charset="0"/>
              </a:rPr>
              <a:t>MANTA - MANAOS</a:t>
            </a:r>
          </a:p>
        </p:txBody>
      </p:sp>
      <p:sp>
        <p:nvSpPr>
          <p:cNvPr id="14341" name="Text Box 9"/>
          <p:cNvSpPr txBox="1">
            <a:spLocks noChangeArrowheads="1"/>
          </p:cNvSpPr>
          <p:nvPr/>
        </p:nvSpPr>
        <p:spPr bwMode="auto">
          <a:xfrm>
            <a:off x="539750" y="4797425"/>
            <a:ext cx="3887788" cy="1552575"/>
          </a:xfrm>
          <a:prstGeom prst="rect">
            <a:avLst/>
          </a:prstGeom>
          <a:noFill/>
          <a:ln w="9525">
            <a:noFill/>
            <a:miter lim="800000"/>
            <a:headEnd/>
            <a:tailEnd/>
          </a:ln>
        </p:spPr>
        <p:txBody>
          <a:bodyPr>
            <a:spAutoFit/>
          </a:bodyPr>
          <a:lstStyle/>
          <a:p>
            <a:pPr>
              <a:spcBef>
                <a:spcPct val="50000"/>
              </a:spcBef>
            </a:pPr>
            <a:r>
              <a:rPr lang="es-ES" sz="2400" b="1">
                <a:solidFill>
                  <a:schemeClr val="bg1"/>
                </a:solidFill>
                <a:latin typeface="Arial" charset="0"/>
              </a:rPr>
              <a:t>Jessenia Saavedra</a:t>
            </a:r>
          </a:p>
          <a:p>
            <a:pPr>
              <a:spcBef>
                <a:spcPct val="50000"/>
              </a:spcBef>
            </a:pPr>
            <a:r>
              <a:rPr lang="es-ES" sz="2400" b="1">
                <a:solidFill>
                  <a:schemeClr val="bg1"/>
                </a:solidFill>
                <a:latin typeface="Arial" charset="0"/>
              </a:rPr>
              <a:t>Julio Bustamante</a:t>
            </a:r>
          </a:p>
          <a:p>
            <a:pPr>
              <a:spcBef>
                <a:spcPct val="50000"/>
              </a:spcBef>
            </a:pPr>
            <a:r>
              <a:rPr lang="es-ES" sz="2400" b="1">
                <a:solidFill>
                  <a:schemeClr val="bg1"/>
                </a:solidFill>
                <a:latin typeface="Arial" charset="0"/>
              </a:rPr>
              <a:t>Sussy Bailón</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idx="4294967295"/>
          </p:nvPr>
        </p:nvSpPr>
        <p:spPr/>
        <p:txBody>
          <a:bodyPr anchor="ctr"/>
          <a:lstStyle/>
          <a:p>
            <a:r>
              <a:rPr lang="es-ES">
                <a:solidFill>
                  <a:srgbClr val="FF0066"/>
                </a:solidFill>
              </a:rPr>
              <a:t>PROBLEMA</a:t>
            </a:r>
          </a:p>
        </p:txBody>
      </p:sp>
      <p:sp>
        <p:nvSpPr>
          <p:cNvPr id="1028" name="Rectangle 3"/>
          <p:cNvSpPr>
            <a:spLocks noGrp="1" noChangeArrowheads="1"/>
          </p:cNvSpPr>
          <p:nvPr>
            <p:ph type="body" sz="half" idx="4294967295"/>
          </p:nvPr>
        </p:nvSpPr>
        <p:spPr>
          <a:xfrm>
            <a:off x="1182688" y="1700213"/>
            <a:ext cx="7219950" cy="1784350"/>
          </a:xfrm>
        </p:spPr>
        <p:txBody>
          <a:bodyPr/>
          <a:lstStyle/>
          <a:p>
            <a:pPr algn="just">
              <a:buFont typeface="Wingdings" pitchFamily="2" charset="2"/>
              <a:buNone/>
            </a:pPr>
            <a:r>
              <a:rPr lang="es-MX" sz="2400"/>
              <a:t>Analizar la ruta más viable con respecto al costo, tomando en cuenta reducir distancias entre Asia y América.</a:t>
            </a:r>
            <a:endParaRPr lang="es-ES" sz="2400"/>
          </a:p>
        </p:txBody>
      </p:sp>
      <p:pic>
        <p:nvPicPr>
          <p:cNvPr id="1029" name="Picture 7" descr="bbbbbbbbbbbbbbbbb"/>
          <p:cNvPicPr>
            <a:picLocks noChangeAspect="1" noChangeArrowheads="1"/>
          </p:cNvPicPr>
          <p:nvPr/>
        </p:nvPicPr>
        <p:blipFill>
          <a:blip r:embed="rId3"/>
          <a:srcRect r="5121"/>
          <a:stretch>
            <a:fillRect/>
          </a:stretch>
        </p:blipFill>
        <p:spPr bwMode="auto">
          <a:xfrm>
            <a:off x="0" y="2924175"/>
            <a:ext cx="8964613" cy="3933825"/>
          </a:xfrm>
          <a:prstGeom prst="rect">
            <a:avLst/>
          </a:prstGeom>
          <a:noFill/>
          <a:ln w="9525">
            <a:noFill/>
            <a:miter lim="800000"/>
            <a:headEnd/>
            <a:tailEnd/>
          </a:ln>
        </p:spPr>
      </p:pic>
      <p:graphicFrame>
        <p:nvGraphicFramePr>
          <p:cNvPr id="1026" name="Object 8"/>
          <p:cNvGraphicFramePr>
            <a:graphicFrameLocks noChangeAspect="1"/>
          </p:cNvGraphicFramePr>
          <p:nvPr>
            <p:ph sz="half" idx="4294967295"/>
          </p:nvPr>
        </p:nvGraphicFramePr>
        <p:xfrm>
          <a:off x="6183313" y="5280025"/>
          <a:ext cx="2959100" cy="1577975"/>
        </p:xfrm>
        <a:graphic>
          <a:graphicData uri="http://schemas.openxmlformats.org/presentationml/2006/ole">
            <p:oleObj spid="_x0000_s1026" name="AutoCAD Drawing" r:id="rId4" imgW="9553680" imgH="5105520" progId="AutoCAD.Drawing.16">
              <p:embed/>
            </p:oleObj>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idx="4294967295"/>
          </p:nvPr>
        </p:nvSpPr>
        <p:spPr/>
        <p:txBody>
          <a:bodyPr anchor="ctr"/>
          <a:lstStyle/>
          <a:p>
            <a:r>
              <a:rPr lang="es-ES">
                <a:solidFill>
                  <a:srgbClr val="FF0066"/>
                </a:solidFill>
              </a:rPr>
              <a:t>OBJETIVO</a:t>
            </a:r>
          </a:p>
        </p:txBody>
      </p:sp>
      <p:sp>
        <p:nvSpPr>
          <p:cNvPr id="6147" name="Rectangle 3"/>
          <p:cNvSpPr>
            <a:spLocks noGrp="1" noChangeArrowheads="1"/>
          </p:cNvSpPr>
          <p:nvPr>
            <p:ph type="body" idx="4294967295"/>
          </p:nvPr>
        </p:nvSpPr>
        <p:spPr/>
        <p:txBody>
          <a:bodyPr/>
          <a:lstStyle/>
          <a:p>
            <a:pPr algn="just"/>
            <a:r>
              <a:rPr lang="es-MX" sz="2800"/>
              <a:t>Analizar la factibilidad económica competitiva del Corredor.</a:t>
            </a:r>
            <a:endParaRPr lang="es-ES" sz="2800"/>
          </a:p>
        </p:txBody>
      </p:sp>
      <p:pic>
        <p:nvPicPr>
          <p:cNvPr id="6148" name="Picture 4" descr="MANTA EN LA CUENCA DEL PACIFICO"/>
          <p:cNvPicPr preferRelativeResize="0">
            <a:picLocks noChangeAspect="1" noChangeArrowheads="1"/>
          </p:cNvPicPr>
          <p:nvPr/>
        </p:nvPicPr>
        <p:blipFill>
          <a:blip r:embed="rId2"/>
          <a:srcRect l="18225" t="12164" r="10260" b="23915"/>
          <a:stretch>
            <a:fillRect/>
          </a:stretch>
        </p:blipFill>
        <p:spPr bwMode="auto">
          <a:xfrm>
            <a:off x="468313" y="3068638"/>
            <a:ext cx="8424862" cy="3789362"/>
          </a:xfrm>
          <a:prstGeom prst="rect">
            <a:avLst/>
          </a:prstGeom>
          <a:noFill/>
          <a:ln w="9525">
            <a:noFill/>
            <a:miter lim="800000"/>
            <a:headEnd/>
            <a:tailEnd/>
          </a:ln>
        </p:spPr>
      </p:pic>
      <p:sp>
        <p:nvSpPr>
          <p:cNvPr id="10245" name="Freeform 5"/>
          <p:cNvSpPr>
            <a:spLocks/>
          </p:cNvSpPr>
          <p:nvPr/>
        </p:nvSpPr>
        <p:spPr bwMode="auto">
          <a:xfrm rot="-132023">
            <a:off x="2195513" y="4219575"/>
            <a:ext cx="3960812" cy="571500"/>
          </a:xfrm>
          <a:custGeom>
            <a:avLst/>
            <a:gdLst>
              <a:gd name="T0" fmla="*/ 2147483647 w 2080"/>
              <a:gd name="T1" fmla="*/ 551709896 h 592"/>
              <a:gd name="T2" fmla="*/ 0 w 2080"/>
              <a:gd name="T3" fmla="*/ 0 h 592"/>
              <a:gd name="T4" fmla="*/ 0 60000 65536"/>
              <a:gd name="T5" fmla="*/ 0 60000 65536"/>
              <a:gd name="T6" fmla="*/ 0 w 2080"/>
              <a:gd name="T7" fmla="*/ 0 h 592"/>
              <a:gd name="T8" fmla="*/ 2080 w 2080"/>
              <a:gd name="T9" fmla="*/ 592 h 592"/>
            </a:gdLst>
            <a:ahLst/>
            <a:cxnLst>
              <a:cxn ang="T4">
                <a:pos x="T0" y="T1"/>
              </a:cxn>
              <a:cxn ang="T5">
                <a:pos x="T2" y="T3"/>
              </a:cxn>
            </a:cxnLst>
            <a:rect l="T6" t="T7" r="T8" b="T9"/>
            <a:pathLst>
              <a:path w="2080" h="592">
                <a:moveTo>
                  <a:pt x="2080" y="592"/>
                </a:moveTo>
                <a:lnTo>
                  <a:pt x="0" y="0"/>
                </a:lnTo>
              </a:path>
            </a:pathLst>
          </a:custGeom>
          <a:noFill/>
          <a:ln w="57150">
            <a:solidFill>
              <a:srgbClr val="FF0000"/>
            </a:solidFill>
            <a:prstDash val="sysDot"/>
            <a:round/>
            <a:headEnd type="triangle" w="med" len="med"/>
            <a:tailEnd/>
          </a:ln>
        </p:spPr>
        <p:txBody>
          <a:bodyPr/>
          <a:lstStyle/>
          <a:p>
            <a:endParaRPr lang="es-MX">
              <a:latin typeface="Arial" charset="0"/>
            </a:endParaRPr>
          </a:p>
        </p:txBody>
      </p:sp>
      <p:sp>
        <p:nvSpPr>
          <p:cNvPr id="10246" name="Freeform 6"/>
          <p:cNvSpPr>
            <a:spLocks/>
          </p:cNvSpPr>
          <p:nvPr/>
        </p:nvSpPr>
        <p:spPr bwMode="auto">
          <a:xfrm>
            <a:off x="2268538" y="3500438"/>
            <a:ext cx="4175125" cy="2233612"/>
          </a:xfrm>
          <a:custGeom>
            <a:avLst/>
            <a:gdLst>
              <a:gd name="T0" fmla="*/ 0 w 2826"/>
              <a:gd name="T1" fmla="*/ 184935102 h 1675"/>
              <a:gd name="T2" fmla="*/ 672271902 w 2826"/>
              <a:gd name="T3" fmla="*/ 106693322 h 1675"/>
              <a:gd name="T4" fmla="*/ 2147483647 w 2826"/>
              <a:gd name="T5" fmla="*/ 316523481 h 1675"/>
              <a:gd name="T6" fmla="*/ 2147483647 w 2826"/>
              <a:gd name="T7" fmla="*/ 2011168328 h 1675"/>
              <a:gd name="T8" fmla="*/ 2147483647 w 2826"/>
              <a:gd name="T9" fmla="*/ 2147483647 h 1675"/>
              <a:gd name="T10" fmla="*/ 0 60000 65536"/>
              <a:gd name="T11" fmla="*/ 0 60000 65536"/>
              <a:gd name="T12" fmla="*/ 0 60000 65536"/>
              <a:gd name="T13" fmla="*/ 0 60000 65536"/>
              <a:gd name="T14" fmla="*/ 0 60000 65536"/>
              <a:gd name="T15" fmla="*/ 0 w 2826"/>
              <a:gd name="T16" fmla="*/ 0 h 1675"/>
              <a:gd name="T17" fmla="*/ 2826 w 2826"/>
              <a:gd name="T18" fmla="*/ 1675 h 1675"/>
            </a:gdLst>
            <a:ahLst/>
            <a:cxnLst>
              <a:cxn ang="T10">
                <a:pos x="T0" y="T1"/>
              </a:cxn>
              <a:cxn ang="T11">
                <a:pos x="T2" y="T3"/>
              </a:cxn>
              <a:cxn ang="T12">
                <a:pos x="T4" y="T5"/>
              </a:cxn>
              <a:cxn ang="T13">
                <a:pos x="T6" y="T7"/>
              </a:cxn>
              <a:cxn ang="T14">
                <a:pos x="T8" y="T9"/>
              </a:cxn>
            </a:cxnLst>
            <a:rect l="T15" t="T16" r="T17" b="T18"/>
            <a:pathLst>
              <a:path w="2826" h="1675">
                <a:moveTo>
                  <a:pt x="0" y="104"/>
                </a:moveTo>
                <a:cubicBezTo>
                  <a:pt x="51" y="97"/>
                  <a:pt x="26" y="48"/>
                  <a:pt x="308" y="60"/>
                </a:cubicBezTo>
                <a:cubicBezTo>
                  <a:pt x="590" y="72"/>
                  <a:pt x="1303" y="0"/>
                  <a:pt x="1693" y="178"/>
                </a:cubicBezTo>
                <a:cubicBezTo>
                  <a:pt x="2083" y="356"/>
                  <a:pt x="2465" y="882"/>
                  <a:pt x="2646" y="1131"/>
                </a:cubicBezTo>
                <a:cubicBezTo>
                  <a:pt x="2826" y="1380"/>
                  <a:pt x="2800" y="1527"/>
                  <a:pt x="2775" y="1675"/>
                </a:cubicBezTo>
              </a:path>
            </a:pathLst>
          </a:custGeom>
          <a:noFill/>
          <a:ln w="38100">
            <a:solidFill>
              <a:schemeClr val="hlink"/>
            </a:solidFill>
            <a:prstDash val="sysDot"/>
            <a:round/>
            <a:headEnd type="triangle" w="med" len="med"/>
            <a:tailEnd type="triangle" w="med" len="med"/>
          </a:ln>
        </p:spPr>
        <p:txBody>
          <a:bodyPr wrap="none" anchor="ctr"/>
          <a:lstStyle/>
          <a:p>
            <a:endParaRPr lang="es-MX">
              <a:latin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245"/>
                                        </p:tgtEl>
                                        <p:attrNameLst>
                                          <p:attrName>style.visibility</p:attrName>
                                        </p:attrNameLst>
                                      </p:cBhvr>
                                      <p:to>
                                        <p:strVal val="visible"/>
                                      </p:to>
                                    </p:set>
                                    <p:animEffect transition="in" filter="wipe(left)">
                                      <p:cBhvr>
                                        <p:cTn id="7" dur="2000"/>
                                        <p:tgtEl>
                                          <p:spTgt spid="10245"/>
                                        </p:tgtEl>
                                      </p:cBhvr>
                                    </p:animEffect>
                                  </p:childTnLst>
                                </p:cTn>
                              </p:par>
                            </p:childTnLst>
                          </p:cTn>
                        </p:par>
                        <p:par>
                          <p:cTn id="8" fill="hold">
                            <p:stCondLst>
                              <p:cond delay="2000"/>
                            </p:stCondLst>
                            <p:childTnLst>
                              <p:par>
                                <p:cTn id="9" presetID="22" presetClass="entr" presetSubtype="1" fill="hold" grpId="0" nodeType="afterEffect">
                                  <p:stCondLst>
                                    <p:cond delay="0"/>
                                  </p:stCondLst>
                                  <p:childTnLst>
                                    <p:set>
                                      <p:cBhvr>
                                        <p:cTn id="10" dur="1" fill="hold">
                                          <p:stCondLst>
                                            <p:cond delay="0"/>
                                          </p:stCondLst>
                                        </p:cTn>
                                        <p:tgtEl>
                                          <p:spTgt spid="10246"/>
                                        </p:tgtEl>
                                        <p:attrNameLst>
                                          <p:attrName>style.visibility</p:attrName>
                                        </p:attrNameLst>
                                      </p:cBhvr>
                                      <p:to>
                                        <p:strVal val="visible"/>
                                      </p:to>
                                    </p:set>
                                    <p:animEffect transition="in" filter="wipe(up)">
                                      <p:cBhvr>
                                        <p:cTn id="11" dur="2000"/>
                                        <p:tgtEl>
                                          <p:spTgt spid="10246"/>
                                        </p:tgtEl>
                                      </p:cBhvr>
                                    </p:animEffect>
                                  </p:childTnLst>
                                </p:cTn>
                              </p:par>
                            </p:childTnLst>
                          </p:cTn>
                        </p:par>
                        <p:par>
                          <p:cTn id="12" fill="hold">
                            <p:stCondLst>
                              <p:cond delay="4000"/>
                            </p:stCondLst>
                            <p:childTnLst>
                              <p:par>
                                <p:cTn id="13" presetID="22" presetClass="entr" presetSubtype="4" fill="hold" grpId="1" nodeType="afterEffect">
                                  <p:stCondLst>
                                    <p:cond delay="0"/>
                                  </p:stCondLst>
                                  <p:childTnLst>
                                    <p:set>
                                      <p:cBhvr>
                                        <p:cTn id="14" dur="1" fill="hold">
                                          <p:stCondLst>
                                            <p:cond delay="0"/>
                                          </p:stCondLst>
                                        </p:cTn>
                                        <p:tgtEl>
                                          <p:spTgt spid="10246"/>
                                        </p:tgtEl>
                                        <p:attrNameLst>
                                          <p:attrName>style.visibility</p:attrName>
                                        </p:attrNameLst>
                                      </p:cBhvr>
                                      <p:to>
                                        <p:strVal val="visible"/>
                                      </p:to>
                                    </p:set>
                                    <p:animEffect transition="in" filter="wipe(down)">
                                      <p:cBhvr>
                                        <p:cTn id="15" dur="2000"/>
                                        <p:tgtEl>
                                          <p:spTgt spid="102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5" grpId="0" animBg="1"/>
      <p:bldP spid="10246" grpId="0" animBg="1"/>
      <p:bldP spid="10246" grpId="1"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idx="4294967295"/>
          </p:nvPr>
        </p:nvSpPr>
        <p:spPr/>
        <p:txBody>
          <a:bodyPr anchor="ctr"/>
          <a:lstStyle/>
          <a:p>
            <a:r>
              <a:rPr lang="es-ES">
                <a:solidFill>
                  <a:srgbClr val="FF0066"/>
                </a:solidFill>
              </a:rPr>
              <a:t>OBJETIVOS ESPECIFICOS</a:t>
            </a:r>
          </a:p>
        </p:txBody>
      </p:sp>
      <p:sp>
        <p:nvSpPr>
          <p:cNvPr id="7171" name="Rectangle 3"/>
          <p:cNvSpPr>
            <a:spLocks noGrp="1" noChangeArrowheads="1"/>
          </p:cNvSpPr>
          <p:nvPr>
            <p:ph type="body" idx="4294967295"/>
          </p:nvPr>
        </p:nvSpPr>
        <p:spPr/>
        <p:txBody>
          <a:bodyPr/>
          <a:lstStyle/>
          <a:p>
            <a:pPr algn="just"/>
            <a:r>
              <a:rPr lang="es-MX"/>
              <a:t>Determinar los costos de transportes en las rutas propuestas y alternas actuales.</a:t>
            </a:r>
          </a:p>
          <a:p>
            <a:pPr algn="just">
              <a:buFont typeface="Wingdings" pitchFamily="2" charset="2"/>
              <a:buNone/>
            </a:pPr>
            <a:r>
              <a:rPr lang="es-MX"/>
              <a:t> </a:t>
            </a:r>
          </a:p>
          <a:p>
            <a:pPr algn="just"/>
            <a:r>
              <a:rPr lang="es-MX"/>
              <a:t>Determinar costos y características de unidades en la ruta planteada por el MTOP</a:t>
            </a:r>
            <a:r>
              <a:rPr lang="es-ES"/>
              <a:t>.</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idx="4294967295"/>
          </p:nvPr>
        </p:nvSpPr>
        <p:spPr/>
        <p:txBody>
          <a:bodyPr anchor="ctr"/>
          <a:lstStyle/>
          <a:p>
            <a:r>
              <a:rPr lang="es-ES">
                <a:solidFill>
                  <a:srgbClr val="FF0066"/>
                </a:solidFill>
              </a:rPr>
              <a:t>IMPORTANCIA</a:t>
            </a:r>
          </a:p>
        </p:txBody>
      </p:sp>
      <p:sp>
        <p:nvSpPr>
          <p:cNvPr id="8195" name="Rectangle 3"/>
          <p:cNvSpPr>
            <a:spLocks noGrp="1" noChangeArrowheads="1"/>
          </p:cNvSpPr>
          <p:nvPr>
            <p:ph type="body" idx="4294967295"/>
          </p:nvPr>
        </p:nvSpPr>
        <p:spPr/>
        <p:txBody>
          <a:bodyPr/>
          <a:lstStyle/>
          <a:p>
            <a:pPr algn="just">
              <a:lnSpc>
                <a:spcPct val="80000"/>
              </a:lnSpc>
            </a:pPr>
            <a:r>
              <a:rPr lang="es-ES" sz="2800"/>
              <a:t>Dar oportunidad de desarrollo  socio - económico en la región amazónica Ecuatoriana.</a:t>
            </a:r>
          </a:p>
          <a:p>
            <a:pPr algn="just">
              <a:lnSpc>
                <a:spcPct val="80000"/>
              </a:lnSpc>
            </a:pPr>
            <a:r>
              <a:rPr lang="es-ES" sz="2800"/>
              <a:t>Mejorar la competitividad de nuestras exportaciones en Brasil y Perú.</a:t>
            </a:r>
          </a:p>
          <a:p>
            <a:pPr algn="just">
              <a:lnSpc>
                <a:spcPct val="80000"/>
              </a:lnSpc>
            </a:pPr>
            <a:r>
              <a:rPr lang="es-ES" sz="2800"/>
              <a:t>Disminución del costo de transporte en la vía Amazónica procurando economía de escala obtenible en base a la apertura comercial de la vía.</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r>
              <a:rPr lang="es-ES_tradnl">
                <a:solidFill>
                  <a:srgbClr val="FF0066"/>
                </a:solidFill>
              </a:rPr>
              <a:t>Trabajos Relacionados</a:t>
            </a:r>
            <a:endParaRPr lang="es-ES">
              <a:solidFill>
                <a:srgbClr val="FF0066"/>
              </a:solidFill>
            </a:endParaRPr>
          </a:p>
        </p:txBody>
      </p:sp>
      <p:sp>
        <p:nvSpPr>
          <p:cNvPr id="48131" name="Rectangle 3"/>
          <p:cNvSpPr>
            <a:spLocks noGrp="1" noChangeArrowheads="1"/>
          </p:cNvSpPr>
          <p:nvPr>
            <p:ph type="body" idx="1"/>
          </p:nvPr>
        </p:nvSpPr>
        <p:spPr/>
        <p:txBody>
          <a:bodyPr/>
          <a:lstStyle/>
          <a:p>
            <a:pPr algn="just"/>
            <a:r>
              <a:rPr lang="es-ES" sz="2400"/>
              <a:t>El desarrollo de los corredores en el tiempo ha puesto de manifiesto los avances tecnológicos en los diferentes modos de transporte, aquí se presentaron inicialmente las características de los corredores con el fin de destacar la importancia que representan,  presentando varios casos: sus logros, su potencial y sus problemas.</a:t>
            </a:r>
          </a:p>
          <a:p>
            <a:pPr algn="just"/>
            <a:endParaRPr lang="es-ES" sz="240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4" descr="usatradeareas"/>
          <p:cNvPicPr>
            <a:picLocks noChangeAspect="1" noChangeArrowheads="1"/>
          </p:cNvPicPr>
          <p:nvPr>
            <p:ph type="body" idx="4294967295"/>
          </p:nvPr>
        </p:nvPicPr>
        <p:blipFill>
          <a:blip r:embed="rId2"/>
          <a:srcRect/>
          <a:stretch>
            <a:fillRect/>
          </a:stretch>
        </p:blipFill>
        <p:spPr>
          <a:xfrm>
            <a:off x="395288" y="44450"/>
            <a:ext cx="8137525" cy="4354513"/>
          </a:xfrm>
        </p:spPr>
      </p:pic>
      <p:sp>
        <p:nvSpPr>
          <p:cNvPr id="10243" name="Rectangle 2"/>
          <p:cNvSpPr>
            <a:spLocks noGrp="1" noChangeArrowheads="1"/>
          </p:cNvSpPr>
          <p:nvPr>
            <p:ph type="title" idx="4294967295"/>
          </p:nvPr>
        </p:nvSpPr>
        <p:spPr>
          <a:xfrm>
            <a:off x="590550" y="188913"/>
            <a:ext cx="8229600" cy="360362"/>
          </a:xfrm>
        </p:spPr>
        <p:txBody>
          <a:bodyPr anchor="ctr"/>
          <a:lstStyle/>
          <a:p>
            <a:pPr algn="r"/>
            <a:r>
              <a:rPr lang="es-ES" sz="2000" b="1">
                <a:solidFill>
                  <a:srgbClr val="FF0066"/>
                </a:solidFill>
              </a:rPr>
              <a:t>Corredores y Áreas de Comercio de los EE.UU.</a:t>
            </a:r>
            <a:r>
              <a:rPr lang="es-ES" sz="4000">
                <a:solidFill>
                  <a:srgbClr val="FF0066"/>
                </a:solidFill>
              </a:rPr>
              <a:t> </a:t>
            </a:r>
          </a:p>
        </p:txBody>
      </p:sp>
      <p:sp>
        <p:nvSpPr>
          <p:cNvPr id="10244" name="Text Box 5"/>
          <p:cNvSpPr txBox="1">
            <a:spLocks noChangeArrowheads="1"/>
          </p:cNvSpPr>
          <p:nvPr/>
        </p:nvSpPr>
        <p:spPr bwMode="auto">
          <a:xfrm>
            <a:off x="395288" y="3933825"/>
            <a:ext cx="8424862" cy="2152650"/>
          </a:xfrm>
          <a:prstGeom prst="rect">
            <a:avLst/>
          </a:prstGeom>
          <a:noFill/>
          <a:ln w="9525">
            <a:noFill/>
            <a:miter lim="800000"/>
            <a:headEnd/>
            <a:tailEnd/>
          </a:ln>
        </p:spPr>
        <p:txBody>
          <a:bodyPr>
            <a:spAutoFit/>
          </a:bodyPr>
          <a:lstStyle/>
          <a:p>
            <a:pPr>
              <a:spcBef>
                <a:spcPct val="50000"/>
              </a:spcBef>
            </a:pPr>
            <a:r>
              <a:rPr lang="es-ES">
                <a:latin typeface="Arial" charset="0"/>
              </a:rPr>
              <a:t>En 1991 el gobierno de los EE.UU.. calcula una ineficiente solución a los problemas de congestión en las carreteras, por tal motivo envió a la ley ISTE (Ley de Transporte Terrestre Intermodal )</a:t>
            </a:r>
          </a:p>
          <a:p>
            <a:pPr>
              <a:spcBef>
                <a:spcPct val="50000"/>
              </a:spcBef>
            </a:pPr>
            <a:r>
              <a:rPr lang="es-ES">
                <a:latin typeface="Arial" charset="0"/>
              </a:rPr>
              <a:t>En los puntos modales que une a esta red son los puertos que se necesitan para manejar 50 millones de TEUS en el año 2020, casi el 30% el tráfico de contenedores de todo el mundo , que actualmente representa el 50% de la carga en EE.UU. y alrededor de $ 2 billones de dólares. </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Mezclas">
  <a:themeElements>
    <a:clrScheme name="Mezcla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Mezclas">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ezcla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Mezclas 2">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Mezcla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Mezclas 4">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
      <a:clrScheme name="Mezcla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Mezcla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Blends</Template>
  <TotalTime>458</TotalTime>
  <Words>2085</Words>
  <Application>Microsoft Office PowerPoint</Application>
  <PresentationFormat>Presentación en pantalla (4:3)</PresentationFormat>
  <Paragraphs>538</Paragraphs>
  <Slides>37</Slides>
  <Notes>0</Notes>
  <HiddenSlides>0</HiddenSlides>
  <MMClips>0</MMClips>
  <ScaleCrop>false</ScaleCrop>
  <HeadingPairs>
    <vt:vector size="8" baseType="variant">
      <vt:variant>
        <vt:lpstr>Fuentes usadas</vt:lpstr>
      </vt:variant>
      <vt:variant>
        <vt:i4>5</vt:i4>
      </vt:variant>
      <vt:variant>
        <vt:lpstr>Tema</vt:lpstr>
      </vt:variant>
      <vt:variant>
        <vt:i4>1</vt:i4>
      </vt:variant>
      <vt:variant>
        <vt:lpstr>Servidores OLE incrustados</vt:lpstr>
      </vt:variant>
      <vt:variant>
        <vt:i4>2</vt:i4>
      </vt:variant>
      <vt:variant>
        <vt:lpstr>Títulos de diapositiva</vt:lpstr>
      </vt:variant>
      <vt:variant>
        <vt:i4>37</vt:i4>
      </vt:variant>
    </vt:vector>
  </HeadingPairs>
  <TitlesOfParts>
    <vt:vector size="45" baseType="lpstr">
      <vt:lpstr>Arial</vt:lpstr>
      <vt:lpstr>Calibri</vt:lpstr>
      <vt:lpstr>Times New Roman</vt:lpstr>
      <vt:lpstr>Tahoma</vt:lpstr>
      <vt:lpstr>Wingdings</vt:lpstr>
      <vt:lpstr>Mezclas</vt:lpstr>
      <vt:lpstr>AutoCAD Drawing</vt:lpstr>
      <vt:lpstr>Microsoft Editor de ecuaciones 3.0</vt:lpstr>
      <vt:lpstr>ANALISIS  DEL  TRANSPORTE  DE  EL  CORREDOR  LOGISTICO  MANTA- MANAOS</vt:lpstr>
      <vt:lpstr>INTRODUCCIÒN</vt:lpstr>
      <vt:lpstr>CORREDOR DE TRANSPORTE  Vs. CORREDOR DE COMERCIO </vt:lpstr>
      <vt:lpstr>PROBLEMA</vt:lpstr>
      <vt:lpstr>OBJETIVO</vt:lpstr>
      <vt:lpstr>OBJETIVOS ESPECIFICOS</vt:lpstr>
      <vt:lpstr>IMPORTANCIA</vt:lpstr>
      <vt:lpstr>Trabajos Relacionados</vt:lpstr>
      <vt:lpstr>Corredores y Áreas de Comercio de los EE.UU. </vt:lpstr>
      <vt:lpstr>Diapositiva 10</vt:lpstr>
      <vt:lpstr>Metodología</vt:lpstr>
      <vt:lpstr>Transporte Vial</vt:lpstr>
      <vt:lpstr>Vehiculo Típico</vt:lpstr>
      <vt:lpstr>Vehiculo Típico</vt:lpstr>
      <vt:lpstr>Transporte Fluvial</vt:lpstr>
      <vt:lpstr>Red Fluvial</vt:lpstr>
      <vt:lpstr>Unidad Típico</vt:lpstr>
      <vt:lpstr>Transporte Marítimo</vt:lpstr>
      <vt:lpstr>Modelo Logístico</vt:lpstr>
      <vt:lpstr>Modelo de Transporte</vt:lpstr>
      <vt:lpstr>Costo de Mantenimiento de Inventario</vt:lpstr>
      <vt:lpstr>Costo de Capital</vt:lpstr>
      <vt:lpstr>Costos de Servicio en el Inventario</vt:lpstr>
      <vt:lpstr>Costo de Almacenamiento</vt:lpstr>
      <vt:lpstr>Riesgo en función de los Costos de Inventario</vt:lpstr>
      <vt:lpstr>APLICACIÓN DEL MODELO EN LA RUTA MANTA - MANAOS</vt:lpstr>
      <vt:lpstr>APLICACIÓN DEL MODELO EN LA RUTA MANTA - MANAOS</vt:lpstr>
      <vt:lpstr>APLICACIÓN DEL MODELO EN LA RUTA MANTA - MANAOS</vt:lpstr>
      <vt:lpstr>Diapositiva 29</vt:lpstr>
      <vt:lpstr>Resultados Obtenidos</vt:lpstr>
      <vt:lpstr>Resultados Obtenidos</vt:lpstr>
      <vt:lpstr>Diapositiva 32</vt:lpstr>
      <vt:lpstr>Resultados Obtenidos</vt:lpstr>
      <vt:lpstr>Cuadro Comparativo de los Costos Logísticos </vt:lpstr>
      <vt:lpstr>Conclusión </vt:lpstr>
      <vt:lpstr>Recomendaciones</vt:lpstr>
      <vt:lpstr>Diapositiva 37</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ANALISIS  DEL  TRANSPORTE  DE  EL  CORREDOR  LOGISTICO  MANTA- MANAOS</dc:title>
  <dc:creator>windowsxp</dc:creator>
  <cp:lastModifiedBy>Administrador</cp:lastModifiedBy>
  <cp:revision>72</cp:revision>
  <dcterms:created xsi:type="dcterms:W3CDTF">2008-12-03T14:13:54Z</dcterms:created>
  <dcterms:modified xsi:type="dcterms:W3CDTF">2009-10-21T18:49:35Z</dcterms:modified>
</cp:coreProperties>
</file>