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emf" ContentType="image/x-emf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gif" ContentType="image/gif"/>
  <Override PartName="/ppt/notesSlides/notesSlide8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91" r:id="rId1"/>
  </p:sldMasterIdLst>
  <p:notesMasterIdLst>
    <p:notesMasterId r:id="rId45"/>
  </p:notesMasterIdLst>
  <p:sldIdLst>
    <p:sldId id="260" r:id="rId2"/>
    <p:sldId id="263" r:id="rId3"/>
    <p:sldId id="259" r:id="rId4"/>
    <p:sldId id="287" r:id="rId5"/>
    <p:sldId id="302" r:id="rId6"/>
    <p:sldId id="288" r:id="rId7"/>
    <p:sldId id="289" r:id="rId8"/>
    <p:sldId id="303" r:id="rId9"/>
    <p:sldId id="290" r:id="rId10"/>
    <p:sldId id="304" r:id="rId11"/>
    <p:sldId id="291" r:id="rId12"/>
    <p:sldId id="293" r:id="rId13"/>
    <p:sldId id="305" r:id="rId14"/>
    <p:sldId id="294" r:id="rId15"/>
    <p:sldId id="306" r:id="rId16"/>
    <p:sldId id="307" r:id="rId17"/>
    <p:sldId id="296" r:id="rId18"/>
    <p:sldId id="297" r:id="rId19"/>
    <p:sldId id="298" r:id="rId20"/>
    <p:sldId id="299" r:id="rId21"/>
    <p:sldId id="300" r:id="rId22"/>
    <p:sldId id="301" r:id="rId23"/>
    <p:sldId id="308" r:id="rId24"/>
    <p:sldId id="276" r:id="rId25"/>
    <p:sldId id="309" r:id="rId26"/>
    <p:sldId id="323" r:id="rId27"/>
    <p:sldId id="310" r:id="rId28"/>
    <p:sldId id="324" r:id="rId29"/>
    <p:sldId id="311" r:id="rId30"/>
    <p:sldId id="312" r:id="rId31"/>
    <p:sldId id="313" r:id="rId32"/>
    <p:sldId id="325" r:id="rId33"/>
    <p:sldId id="314" r:id="rId34"/>
    <p:sldId id="315" r:id="rId35"/>
    <p:sldId id="316" r:id="rId36"/>
    <p:sldId id="317" r:id="rId37"/>
    <p:sldId id="326" r:id="rId38"/>
    <p:sldId id="318" r:id="rId39"/>
    <p:sldId id="319" r:id="rId40"/>
    <p:sldId id="320" r:id="rId41"/>
    <p:sldId id="321" r:id="rId42"/>
    <p:sldId id="322" r:id="rId43"/>
    <p:sldId id="327" r:id="rId44"/>
  </p:sldIdLst>
  <p:sldSz cx="9144000" cy="6858000" type="screen4x3"/>
  <p:notesSz cx="6858000" cy="91440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  <a:srgbClr val="000099"/>
    <a:srgbClr val="003399"/>
    <a:srgbClr val="FFEBFF"/>
    <a:srgbClr val="DDDDDD"/>
    <a:srgbClr val="000000"/>
    <a:srgbClr val="990000"/>
    <a:srgbClr val="DDFFDD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2672" autoAdjust="0"/>
    <p:restoredTop sz="95181" autoAdjust="0"/>
  </p:normalViewPr>
  <p:slideViewPr>
    <p:cSldViewPr>
      <p:cViewPr>
        <p:scale>
          <a:sx n="65" d="100"/>
          <a:sy n="65" d="100"/>
        </p:scale>
        <p:origin x="-1332" y="-8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5BC5EC68-CF28-4483-B7F4-322E44032EC0}" type="datetimeFigureOut">
              <a:rPr lang="es-ES"/>
              <a:pPr>
                <a:defRPr/>
              </a:pPr>
              <a:t>26/10/2009</a:t>
            </a:fld>
            <a:endParaRPr lang="es-ES" dirty="0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s-ES" noProof="0" dirty="0" smtClean="0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38B69FE1-2B31-46D3-A592-6615ECED7073}" type="slidenum">
              <a:rPr lang="es-ES"/>
              <a:pPr>
                <a:defRPr/>
              </a:pPr>
              <a:t>‹Nº›</a:t>
            </a:fld>
            <a:endParaRPr lang="es-E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5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r>
              <a:rPr lang="es-EC" b="1" smtClean="0">
                <a:latin typeface="Tahoma" pitchFamily="34" charset="0"/>
              </a:rPr>
              <a:t>Concepto: definiendo de manera clara el comienzo y final a través de entradas y salidas de la estructura.</a:t>
            </a:r>
            <a:endParaRPr lang="es-ES" b="1" smtClean="0">
              <a:latin typeface="Tahoma" pitchFamily="34" charset="0"/>
            </a:endParaRPr>
          </a:p>
          <a:p>
            <a:endParaRPr lang="es-ES" smtClean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9101AB4-624C-4909-B28C-93A3A6D956FF}" type="slidenum">
              <a:rPr lang="es-ES" smtClean="0"/>
              <a:pPr>
                <a:defRPr/>
              </a:pPr>
              <a:t>2</a:t>
            </a:fld>
            <a:endParaRPr lang="es-E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smtClean="0"/>
              <a:t>AJ hay que explicar lo que vende la empresa.</a:t>
            </a:r>
          </a:p>
          <a:p>
            <a:pPr>
              <a:spcBef>
                <a:spcPct val="20000"/>
              </a:spcBef>
              <a:buClr>
                <a:srgbClr val="003399"/>
              </a:buClr>
              <a:buFont typeface="Wingdings 2" pitchFamily="18" charset="2"/>
              <a:buBlip>
                <a:blip r:embed="rId3"/>
              </a:buBlip>
            </a:pPr>
            <a:r>
              <a:rPr lang="es-ES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La </a:t>
            </a:r>
            <a:r>
              <a:rPr lang="es-ES" i="1" u="sng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estructura organizacional</a:t>
            </a:r>
            <a:r>
              <a:rPr lang="es-ES" i="1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 </a:t>
            </a:r>
          </a:p>
          <a:p>
            <a:pPr>
              <a:spcBef>
                <a:spcPct val="20000"/>
              </a:spcBef>
              <a:buClr>
                <a:srgbClr val="003399"/>
              </a:buClr>
            </a:pPr>
            <a:r>
              <a:rPr lang="es-ES" i="1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	- </a:t>
            </a:r>
            <a:r>
              <a:rPr lang="es-ES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Es vertical. </a:t>
            </a:r>
          </a:p>
          <a:p>
            <a:pPr>
              <a:spcBef>
                <a:spcPct val="20000"/>
              </a:spcBef>
              <a:buClr>
                <a:srgbClr val="003399"/>
              </a:buClr>
            </a:pPr>
            <a:r>
              <a:rPr lang="es-ES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	- Las decisiones están centradas en la gerencia. </a:t>
            </a:r>
          </a:p>
          <a:p>
            <a:pPr>
              <a:spcBef>
                <a:spcPct val="20000"/>
              </a:spcBef>
              <a:buClr>
                <a:srgbClr val="003399"/>
              </a:buClr>
            </a:pPr>
            <a:r>
              <a:rPr lang="es-ES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	- El personal no tiene definido estructuralmente sus funciones.</a:t>
            </a:r>
          </a:p>
          <a:p>
            <a:pPr>
              <a:spcBef>
                <a:spcPct val="20000"/>
              </a:spcBef>
              <a:buClr>
                <a:srgbClr val="003399"/>
              </a:buClr>
              <a:buFont typeface="Wingdings 2" pitchFamily="18" charset="2"/>
              <a:buBlip>
                <a:blip r:embed="rId3"/>
              </a:buBlip>
            </a:pPr>
            <a:r>
              <a:rPr lang="es-ES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La </a:t>
            </a:r>
            <a:r>
              <a:rPr lang="es-ES" i="1" u="sng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estructura financiera</a:t>
            </a:r>
            <a:r>
              <a:rPr lang="es-ES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 </a:t>
            </a:r>
          </a:p>
          <a:p>
            <a:pPr>
              <a:spcBef>
                <a:spcPct val="20000"/>
              </a:spcBef>
              <a:buClr>
                <a:srgbClr val="003399"/>
              </a:buClr>
            </a:pPr>
            <a:r>
              <a:rPr lang="es-ES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	- Su plan de cuentas no esta definido por línea de negocios. </a:t>
            </a:r>
          </a:p>
          <a:p>
            <a:pPr>
              <a:spcBef>
                <a:spcPct val="20000"/>
              </a:spcBef>
              <a:buClr>
                <a:srgbClr val="003399"/>
              </a:buClr>
            </a:pPr>
            <a:r>
              <a:rPr lang="es-ES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	- Los márgenes de ganancia son establecidos por la administración de forma empírica.</a:t>
            </a:r>
          </a:p>
          <a:p>
            <a:pPr>
              <a:spcBef>
                <a:spcPct val="20000"/>
              </a:spcBef>
              <a:buClr>
                <a:srgbClr val="003399"/>
              </a:buClr>
            </a:pPr>
            <a:r>
              <a:rPr lang="es-ES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	- La labor financiera ha sido exitosa pese a las limitaciones existentes.</a:t>
            </a:r>
          </a:p>
          <a:p>
            <a:pPr>
              <a:spcBef>
                <a:spcPct val="20000"/>
              </a:spcBef>
              <a:buClr>
                <a:srgbClr val="003399"/>
              </a:buClr>
              <a:buFontTx/>
              <a:buBlip>
                <a:blip r:embed="rId3"/>
              </a:buBlip>
            </a:pPr>
            <a:r>
              <a:rPr lang="es-ES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La </a:t>
            </a:r>
            <a:r>
              <a:rPr lang="es-ES" i="1" u="sng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estructura operativa </a:t>
            </a:r>
          </a:p>
          <a:p>
            <a:pPr>
              <a:spcBef>
                <a:spcPct val="20000"/>
              </a:spcBef>
              <a:buClr>
                <a:srgbClr val="003399"/>
              </a:buClr>
            </a:pPr>
            <a:r>
              <a:rPr lang="es-ES" i="1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	</a:t>
            </a:r>
            <a:r>
              <a:rPr lang="es-ES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- Se encuentra en nivel básico de desarrollo de procesos denominado  Ad Hoc.</a:t>
            </a:r>
          </a:p>
          <a:p>
            <a:endParaRPr lang="es-ES" smtClean="0"/>
          </a:p>
        </p:txBody>
      </p:sp>
      <p:sp>
        <p:nvSpPr>
          <p:cNvPr id="4" name="3 Marcador de número de diapositiva"/>
          <p:cNvSpPr txBox="1">
            <a:spLocks noGrp="1"/>
          </p:cNvSpPr>
          <p:nvPr/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</p:spPr>
        <p:txBody>
          <a:bodyPr anchor="b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C7C841AC-E6D0-42C6-8394-98D332CADC3E}" type="slidenum">
              <a:rPr lang="es-ES" sz="1200"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4</a:t>
            </a:fld>
            <a:endParaRPr lang="es-ES" sz="1200" dirty="0">
              <a:latin typeface="+mn-lt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7043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>
              <a:buClr>
                <a:schemeClr val="tx1"/>
              </a:buClr>
            </a:pPr>
            <a:r>
              <a:rPr lang="es-ES" sz="700" smtClean="0">
                <a:latin typeface="Trebuchet MS" pitchFamily="34" charset="0"/>
                <a:cs typeface="Arial" pitchFamily="34" charset="0"/>
              </a:rPr>
              <a:t>Instrumento de medición: Encuesta a profundidad, validada por una sicóloga industrial.</a:t>
            </a:r>
          </a:p>
          <a:p>
            <a:endParaRPr lang="es-E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9091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r>
              <a:rPr lang="es-ES" smtClean="0"/>
              <a:t>SEG 1:</a:t>
            </a:r>
            <a:r>
              <a:rPr lang="es-ES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Siendo muy importante al momento de elegir el punto de venta, los comentarios y recomendaciones de amigos. Por otra parte, sus compras dependen de la situación económica familiar. , que se caracteriza por valorar el precio, la calidad, la garantía y la marca en los productos que adquiere, así como también el servicio pos-venta, la buena atención y las facilidades de pago. </a:t>
            </a:r>
          </a:p>
          <a:p>
            <a:r>
              <a:rPr lang="es-ES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SEG 2:Sus compras son influenciadas por las publicidades televisivas y estas no dependen de su situación económica familiar, ni de las facilidades de pago en el punto de venta. , que valora mucho la tecnología y el precio en los productos que adquiere, así como también la buena atención y el servicio pos-venta; que goza de comodidades como servicios de Tv Cable e internet. </a:t>
            </a:r>
          </a:p>
          <a:p>
            <a:endParaRPr lang="es-ES" smtClean="0">
              <a:solidFill>
                <a:srgbClr val="003399"/>
              </a:solidFill>
              <a:latin typeface="Arial" pitchFamily="34" charset="0"/>
              <a:cs typeface="Arial" pitchFamily="34" charset="0"/>
            </a:endParaRPr>
          </a:p>
          <a:p>
            <a:endParaRPr lang="es-ES" smtClean="0"/>
          </a:p>
        </p:txBody>
      </p:sp>
      <p:sp>
        <p:nvSpPr>
          <p:cNvPr id="4" name="3 Marcador de número de diapositiva"/>
          <p:cNvSpPr txBox="1">
            <a:spLocks noGrp="1"/>
          </p:cNvSpPr>
          <p:nvPr/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</p:spPr>
        <p:txBody>
          <a:bodyPr anchor="b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920D61D5-D22A-432D-94B3-448BB9ACE211}" type="slidenum">
              <a:rPr lang="es-ES" sz="1200"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13</a:t>
            </a:fld>
            <a:endParaRPr lang="es-ES" sz="1200" dirty="0">
              <a:latin typeface="+mn-lt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3251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r>
              <a:rPr lang="es-ES" smtClean="0"/>
              <a:t>SEG 1:</a:t>
            </a:r>
            <a:r>
              <a:rPr lang="es-ES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Siendo muy importante al momento de elegir el punto de venta, los comentarios y recomendaciones de amigos. Por otra parte, sus compras dependen de la situación económica familiar. , que se caracteriza por valorar el precio, la calidad, la garantía y la marca en los productos que adquiere, así como también el servicio pos-venta, la buena atención y las facilidades de pago. </a:t>
            </a:r>
          </a:p>
          <a:p>
            <a:r>
              <a:rPr lang="es-ES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SEG 2:Sus compras son influenciadas por las publicidades televisivas y estas no dependen de su situación económica familiar, ni de las facilidades de pago en el punto de venta. , que valora mucho la tecnología y el precio en los productos que adquiere, así como también la buena atención y el servicio pos-venta; que goza de comodidades como servicios de Tv Cable e internet. </a:t>
            </a:r>
          </a:p>
          <a:p>
            <a:endParaRPr lang="es-ES" smtClean="0">
              <a:solidFill>
                <a:srgbClr val="003399"/>
              </a:solidFill>
              <a:latin typeface="Arial" pitchFamily="34" charset="0"/>
              <a:cs typeface="Arial" pitchFamily="34" charset="0"/>
            </a:endParaRPr>
          </a:p>
          <a:p>
            <a:endParaRPr lang="es-ES" smtClean="0"/>
          </a:p>
        </p:txBody>
      </p:sp>
      <p:sp>
        <p:nvSpPr>
          <p:cNvPr id="4" name="3 Marcador de número de diapositiva"/>
          <p:cNvSpPr txBox="1">
            <a:spLocks noGrp="1"/>
          </p:cNvSpPr>
          <p:nvPr/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</p:spPr>
        <p:txBody>
          <a:bodyPr anchor="b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22EA7115-C6C0-4088-AB63-131F045ABF16}" type="slidenum">
              <a:rPr lang="es-ES" sz="1200"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14</a:t>
            </a:fld>
            <a:endParaRPr lang="es-ES" sz="1200" dirty="0">
              <a:latin typeface="+mn-lt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1139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r>
              <a:rPr lang="es-ES" smtClean="0"/>
              <a:t>SEG 1:</a:t>
            </a:r>
            <a:r>
              <a:rPr lang="es-ES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Siendo muy importante al momento de elegir el punto de venta, los comentarios y recomendaciones de amigos. Por otra parte, sus compras dependen de la situación económica familiar. , que se caracteriza por valorar el precio, la calidad, la garantía y la marca en los productos que adquiere, así como también el servicio pos-venta, la buena atención y las facilidades de pago. </a:t>
            </a:r>
          </a:p>
          <a:p>
            <a:r>
              <a:rPr lang="es-ES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SEG 2:Sus compras son influenciadas por las publicidades televisivas y estas no dependen de su situación económica familiar, ni de las facilidades de pago en el punto de venta. , que valora mucho la tecnología y el precio en los productos que adquiere, así como también la buena atención y el servicio pos-venta; que goza de comodidades como servicios de Tv Cable e internet. </a:t>
            </a:r>
          </a:p>
          <a:p>
            <a:endParaRPr lang="es-ES" smtClean="0">
              <a:solidFill>
                <a:srgbClr val="003399"/>
              </a:solidFill>
              <a:latin typeface="Arial" pitchFamily="34" charset="0"/>
              <a:cs typeface="Arial" pitchFamily="34" charset="0"/>
            </a:endParaRPr>
          </a:p>
          <a:p>
            <a:endParaRPr lang="es-ES" smtClean="0"/>
          </a:p>
        </p:txBody>
      </p:sp>
      <p:sp>
        <p:nvSpPr>
          <p:cNvPr id="4" name="3 Marcador de número de diapositiva"/>
          <p:cNvSpPr txBox="1">
            <a:spLocks noGrp="1"/>
          </p:cNvSpPr>
          <p:nvPr/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</p:spPr>
        <p:txBody>
          <a:bodyPr anchor="b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F17D109F-DBEC-4BE6-B38D-000CDCA34BE4}" type="slidenum">
              <a:rPr lang="es-ES" sz="1200"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15</a:t>
            </a:fld>
            <a:endParaRPr lang="es-ES" sz="1200" dirty="0">
              <a:latin typeface="+mn-lt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3187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r>
              <a:rPr lang="es-ES" smtClean="0"/>
              <a:t>SEG 1:</a:t>
            </a:r>
            <a:r>
              <a:rPr lang="es-ES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Siendo muy importante al momento de elegir el punto de venta, los comentarios y recomendaciones de amigos. Por otra parte, sus compras dependen de la situación económica familiar. , que se caracteriza por valorar el precio, la calidad, la garantía y la marca en los productos que adquiere, así como también el servicio pos-venta, la buena atención y las facilidades de pago. </a:t>
            </a:r>
          </a:p>
          <a:p>
            <a:r>
              <a:rPr lang="es-ES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SEG 2:Sus compras son influenciadas por las publicidades televisivas y estas no dependen de su situación económica familiar, ni de las facilidades de pago en el punto de venta. , que valora mucho la tecnología y el precio en los productos que adquiere, así como también la buena atención y el servicio pos-venta; que goza de comodidades como servicios de Tv Cable e internet. </a:t>
            </a:r>
          </a:p>
          <a:p>
            <a:endParaRPr lang="es-ES" smtClean="0">
              <a:solidFill>
                <a:srgbClr val="003399"/>
              </a:solidFill>
              <a:latin typeface="Arial" pitchFamily="34" charset="0"/>
              <a:cs typeface="Arial" pitchFamily="34" charset="0"/>
            </a:endParaRPr>
          </a:p>
          <a:p>
            <a:endParaRPr lang="es-ES" smtClean="0"/>
          </a:p>
        </p:txBody>
      </p:sp>
      <p:sp>
        <p:nvSpPr>
          <p:cNvPr id="4" name="3 Marcador de número de diapositiva"/>
          <p:cNvSpPr txBox="1">
            <a:spLocks noGrp="1"/>
          </p:cNvSpPr>
          <p:nvPr/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</p:spPr>
        <p:txBody>
          <a:bodyPr anchor="b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76D8B188-08D5-4605-8E43-0EC451BF3773}" type="slidenum">
              <a:rPr lang="es-ES" sz="1200"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16</a:t>
            </a:fld>
            <a:endParaRPr lang="es-ES" sz="1200" dirty="0">
              <a:latin typeface="+mn-lt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7283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en-US" smtClean="0"/>
          </a:p>
        </p:txBody>
      </p:sp>
      <p:sp>
        <p:nvSpPr>
          <p:cNvPr id="4" name="3 Marcador de número de diapositiva"/>
          <p:cNvSpPr txBox="1">
            <a:spLocks noGrp="1"/>
          </p:cNvSpPr>
          <p:nvPr/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</p:spPr>
        <p:txBody>
          <a:bodyPr anchor="b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854698A5-2793-4DD2-884B-324FB98B2091}" type="slidenum">
              <a:rPr lang="es-ES" sz="1200"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27</a:t>
            </a:fld>
            <a:endParaRPr lang="es-ES" sz="1200" dirty="0">
              <a:latin typeface="+mn-lt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1922" name="Group 2"/>
          <p:cNvGrpSpPr>
            <a:grpSpLocks/>
          </p:cNvGrpSpPr>
          <p:nvPr/>
        </p:nvGrpSpPr>
        <p:grpSpPr bwMode="auto">
          <a:xfrm>
            <a:off x="0" y="0"/>
            <a:ext cx="9148763" cy="6851650"/>
            <a:chOff x="1" y="0"/>
            <a:chExt cx="5763" cy="4316"/>
          </a:xfrm>
        </p:grpSpPr>
        <p:sp>
          <p:nvSpPr>
            <p:cNvPr id="81923" name="Freeform 3"/>
            <p:cNvSpPr>
              <a:spLocks/>
            </p:cNvSpPr>
            <p:nvPr/>
          </p:nvSpPr>
          <p:spPr bwMode="hidden">
            <a:xfrm>
              <a:off x="5045" y="2626"/>
              <a:ext cx="719" cy="1690"/>
            </a:xfrm>
            <a:custGeom>
              <a:avLst/>
              <a:gdLst/>
              <a:ahLst/>
              <a:cxnLst>
                <a:cxn ang="0">
                  <a:pos x="717" y="72"/>
                </a:cxn>
                <a:cxn ang="0">
                  <a:pos x="717" y="0"/>
                </a:cxn>
                <a:cxn ang="0">
                  <a:pos x="699" y="101"/>
                </a:cxn>
                <a:cxn ang="0">
                  <a:pos x="675" y="209"/>
                </a:cxn>
                <a:cxn ang="0">
                  <a:pos x="627" y="389"/>
                </a:cxn>
                <a:cxn ang="0">
                  <a:pos x="574" y="569"/>
                </a:cxn>
                <a:cxn ang="0">
                  <a:pos x="502" y="749"/>
                </a:cxn>
                <a:cxn ang="0">
                  <a:pos x="424" y="935"/>
                </a:cxn>
                <a:cxn ang="0">
                  <a:pos x="334" y="1121"/>
                </a:cxn>
                <a:cxn ang="0">
                  <a:pos x="233" y="1312"/>
                </a:cxn>
                <a:cxn ang="0">
                  <a:pos x="125" y="1498"/>
                </a:cxn>
                <a:cxn ang="0">
                  <a:pos x="0" y="1690"/>
                </a:cxn>
                <a:cxn ang="0">
                  <a:pos x="11" y="1690"/>
                </a:cxn>
                <a:cxn ang="0">
                  <a:pos x="137" y="1498"/>
                </a:cxn>
                <a:cxn ang="0">
                  <a:pos x="245" y="1312"/>
                </a:cxn>
                <a:cxn ang="0">
                  <a:pos x="346" y="1121"/>
                </a:cxn>
                <a:cxn ang="0">
                  <a:pos x="436" y="935"/>
                </a:cxn>
                <a:cxn ang="0">
                  <a:pos x="514" y="749"/>
                </a:cxn>
                <a:cxn ang="0">
                  <a:pos x="585" y="569"/>
                </a:cxn>
                <a:cxn ang="0">
                  <a:pos x="639" y="389"/>
                </a:cxn>
                <a:cxn ang="0">
                  <a:pos x="687" y="209"/>
                </a:cxn>
                <a:cxn ang="0">
                  <a:pos x="705" y="143"/>
                </a:cxn>
                <a:cxn ang="0">
                  <a:pos x="717" y="72"/>
                </a:cxn>
                <a:cxn ang="0">
                  <a:pos x="717" y="72"/>
                </a:cxn>
              </a:cxnLst>
              <a:rect l="0" t="0" r="r" b="b"/>
              <a:pathLst>
                <a:path w="717" h="1690">
                  <a:moveTo>
                    <a:pt x="717" y="72"/>
                  </a:moveTo>
                  <a:lnTo>
                    <a:pt x="717" y="0"/>
                  </a:lnTo>
                  <a:lnTo>
                    <a:pt x="699" y="101"/>
                  </a:lnTo>
                  <a:lnTo>
                    <a:pt x="675" y="209"/>
                  </a:lnTo>
                  <a:lnTo>
                    <a:pt x="627" y="389"/>
                  </a:lnTo>
                  <a:lnTo>
                    <a:pt x="574" y="569"/>
                  </a:lnTo>
                  <a:lnTo>
                    <a:pt x="502" y="749"/>
                  </a:lnTo>
                  <a:lnTo>
                    <a:pt x="424" y="935"/>
                  </a:lnTo>
                  <a:lnTo>
                    <a:pt x="334" y="1121"/>
                  </a:lnTo>
                  <a:lnTo>
                    <a:pt x="233" y="1312"/>
                  </a:lnTo>
                  <a:lnTo>
                    <a:pt x="125" y="1498"/>
                  </a:lnTo>
                  <a:lnTo>
                    <a:pt x="0" y="1690"/>
                  </a:lnTo>
                  <a:lnTo>
                    <a:pt x="11" y="1690"/>
                  </a:lnTo>
                  <a:lnTo>
                    <a:pt x="137" y="1498"/>
                  </a:lnTo>
                  <a:lnTo>
                    <a:pt x="245" y="1312"/>
                  </a:lnTo>
                  <a:lnTo>
                    <a:pt x="346" y="1121"/>
                  </a:lnTo>
                  <a:lnTo>
                    <a:pt x="436" y="935"/>
                  </a:lnTo>
                  <a:lnTo>
                    <a:pt x="514" y="749"/>
                  </a:lnTo>
                  <a:lnTo>
                    <a:pt x="585" y="569"/>
                  </a:lnTo>
                  <a:lnTo>
                    <a:pt x="639" y="389"/>
                  </a:lnTo>
                  <a:lnTo>
                    <a:pt x="687" y="209"/>
                  </a:lnTo>
                  <a:lnTo>
                    <a:pt x="705" y="143"/>
                  </a:lnTo>
                  <a:lnTo>
                    <a:pt x="717" y="72"/>
                  </a:lnTo>
                  <a:lnTo>
                    <a:pt x="717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81924" name="Freeform 4"/>
            <p:cNvSpPr>
              <a:spLocks/>
            </p:cNvSpPr>
            <p:nvPr/>
          </p:nvSpPr>
          <p:spPr bwMode="hidden">
            <a:xfrm>
              <a:off x="5386" y="3794"/>
              <a:ext cx="378" cy="522"/>
            </a:xfrm>
            <a:custGeom>
              <a:avLst/>
              <a:gdLst/>
              <a:ahLst/>
              <a:cxnLst>
                <a:cxn ang="0">
                  <a:pos x="377" y="0"/>
                </a:cxn>
                <a:cxn ang="0">
                  <a:pos x="293" y="132"/>
                </a:cxn>
                <a:cxn ang="0">
                  <a:pos x="204" y="264"/>
                </a:cxn>
                <a:cxn ang="0">
                  <a:pos x="102" y="396"/>
                </a:cxn>
                <a:cxn ang="0">
                  <a:pos x="0" y="522"/>
                </a:cxn>
                <a:cxn ang="0">
                  <a:pos x="12" y="522"/>
                </a:cxn>
                <a:cxn ang="0">
                  <a:pos x="114" y="402"/>
                </a:cxn>
                <a:cxn ang="0">
                  <a:pos x="204" y="282"/>
                </a:cxn>
                <a:cxn ang="0">
                  <a:pos x="377" y="24"/>
                </a:cxn>
                <a:cxn ang="0">
                  <a:pos x="377" y="0"/>
                </a:cxn>
                <a:cxn ang="0">
                  <a:pos x="377" y="0"/>
                </a:cxn>
              </a:cxnLst>
              <a:rect l="0" t="0" r="r" b="b"/>
              <a:pathLst>
                <a:path w="377" h="522">
                  <a:moveTo>
                    <a:pt x="377" y="0"/>
                  </a:moveTo>
                  <a:lnTo>
                    <a:pt x="293" y="132"/>
                  </a:lnTo>
                  <a:lnTo>
                    <a:pt x="204" y="264"/>
                  </a:lnTo>
                  <a:lnTo>
                    <a:pt x="102" y="396"/>
                  </a:lnTo>
                  <a:lnTo>
                    <a:pt x="0" y="522"/>
                  </a:lnTo>
                  <a:lnTo>
                    <a:pt x="12" y="522"/>
                  </a:lnTo>
                  <a:lnTo>
                    <a:pt x="114" y="402"/>
                  </a:lnTo>
                  <a:lnTo>
                    <a:pt x="204" y="282"/>
                  </a:lnTo>
                  <a:lnTo>
                    <a:pt x="377" y="24"/>
                  </a:lnTo>
                  <a:lnTo>
                    <a:pt x="377" y="0"/>
                  </a:lnTo>
                  <a:lnTo>
                    <a:pt x="377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81925" name="Freeform 5"/>
            <p:cNvSpPr>
              <a:spLocks/>
            </p:cNvSpPr>
            <p:nvPr/>
          </p:nvSpPr>
          <p:spPr bwMode="hidden">
            <a:xfrm>
              <a:off x="5680" y="4214"/>
              <a:ext cx="84" cy="102"/>
            </a:xfrm>
            <a:custGeom>
              <a:avLst/>
              <a:gdLst/>
              <a:ahLst/>
              <a:cxnLst>
                <a:cxn ang="0">
                  <a:pos x="0" y="102"/>
                </a:cxn>
                <a:cxn ang="0">
                  <a:pos x="18" y="102"/>
                </a:cxn>
                <a:cxn ang="0">
                  <a:pos x="48" y="60"/>
                </a:cxn>
                <a:cxn ang="0">
                  <a:pos x="84" y="24"/>
                </a:cxn>
                <a:cxn ang="0">
                  <a:pos x="84" y="0"/>
                </a:cxn>
                <a:cxn ang="0">
                  <a:pos x="42" y="54"/>
                </a:cxn>
                <a:cxn ang="0">
                  <a:pos x="0" y="102"/>
                </a:cxn>
                <a:cxn ang="0">
                  <a:pos x="0" y="102"/>
                </a:cxn>
              </a:cxnLst>
              <a:rect l="0" t="0" r="r" b="b"/>
              <a:pathLst>
                <a:path w="84" h="102">
                  <a:moveTo>
                    <a:pt x="0" y="102"/>
                  </a:moveTo>
                  <a:lnTo>
                    <a:pt x="18" y="102"/>
                  </a:lnTo>
                  <a:lnTo>
                    <a:pt x="48" y="60"/>
                  </a:lnTo>
                  <a:lnTo>
                    <a:pt x="84" y="24"/>
                  </a:lnTo>
                  <a:lnTo>
                    <a:pt x="84" y="0"/>
                  </a:lnTo>
                  <a:lnTo>
                    <a:pt x="42" y="54"/>
                  </a:lnTo>
                  <a:lnTo>
                    <a:pt x="0" y="102"/>
                  </a:lnTo>
                  <a:lnTo>
                    <a:pt x="0" y="10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grpSp>
          <p:nvGrpSpPr>
            <p:cNvPr id="81926" name="Group 6"/>
            <p:cNvGrpSpPr>
              <a:grpSpLocks/>
            </p:cNvGrpSpPr>
            <p:nvPr/>
          </p:nvGrpSpPr>
          <p:grpSpPr bwMode="auto">
            <a:xfrm>
              <a:off x="288" y="0"/>
              <a:ext cx="5098" cy="4316"/>
              <a:chOff x="288" y="0"/>
              <a:chExt cx="5098" cy="4316"/>
            </a:xfrm>
          </p:grpSpPr>
          <p:sp>
            <p:nvSpPr>
              <p:cNvPr id="81927" name="Freeform 7"/>
              <p:cNvSpPr>
                <a:spLocks/>
              </p:cNvSpPr>
              <p:nvPr userDrawn="1"/>
            </p:nvSpPr>
            <p:spPr bwMode="hidden">
              <a:xfrm>
                <a:off x="2789" y="0"/>
                <a:ext cx="72" cy="4316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60" y="4316"/>
                  </a:cxn>
                  <a:cxn ang="0">
                    <a:pos x="72" y="4316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72" h="4316">
                    <a:moveTo>
                      <a:pt x="0" y="0"/>
                    </a:moveTo>
                    <a:lnTo>
                      <a:pt x="60" y="4316"/>
                    </a:lnTo>
                    <a:lnTo>
                      <a:pt x="72" y="4316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81928" name="Freeform 8"/>
              <p:cNvSpPr>
                <a:spLocks/>
              </p:cNvSpPr>
              <p:nvPr userDrawn="1"/>
            </p:nvSpPr>
            <p:spPr bwMode="hidden">
              <a:xfrm>
                <a:off x="3089" y="0"/>
                <a:ext cx="174" cy="4316"/>
              </a:xfrm>
              <a:custGeom>
                <a:avLst/>
                <a:gdLst/>
                <a:ahLst/>
                <a:cxnLst>
                  <a:cxn ang="0">
                    <a:pos x="24" y="0"/>
                  </a:cxn>
                  <a:cxn ang="0">
                    <a:pos x="12" y="0"/>
                  </a:cxn>
                  <a:cxn ang="0">
                    <a:pos x="42" y="216"/>
                  </a:cxn>
                  <a:cxn ang="0">
                    <a:pos x="72" y="444"/>
                  </a:cxn>
                  <a:cxn ang="0">
                    <a:pos x="96" y="689"/>
                  </a:cxn>
                  <a:cxn ang="0">
                    <a:pos x="120" y="947"/>
                  </a:cxn>
                  <a:cxn ang="0">
                    <a:pos x="132" y="1211"/>
                  </a:cxn>
                  <a:cxn ang="0">
                    <a:pos x="150" y="1487"/>
                  </a:cxn>
                  <a:cxn ang="0">
                    <a:pos x="156" y="1768"/>
                  </a:cxn>
                  <a:cxn ang="0">
                    <a:pos x="162" y="2062"/>
                  </a:cxn>
                  <a:cxn ang="0">
                    <a:pos x="156" y="2644"/>
                  </a:cxn>
                  <a:cxn ang="0">
                    <a:pos x="126" y="3225"/>
                  </a:cxn>
                  <a:cxn ang="0">
                    <a:pos x="108" y="3507"/>
                  </a:cxn>
                  <a:cxn ang="0">
                    <a:pos x="78" y="3788"/>
                  </a:cxn>
                  <a:cxn ang="0">
                    <a:pos x="42" y="4058"/>
                  </a:cxn>
                  <a:cxn ang="0">
                    <a:pos x="0" y="4316"/>
                  </a:cxn>
                  <a:cxn ang="0">
                    <a:pos x="12" y="4316"/>
                  </a:cxn>
                  <a:cxn ang="0">
                    <a:pos x="54" y="4058"/>
                  </a:cxn>
                  <a:cxn ang="0">
                    <a:pos x="90" y="3782"/>
                  </a:cxn>
                  <a:cxn ang="0">
                    <a:pos x="120" y="3507"/>
                  </a:cxn>
                  <a:cxn ang="0">
                    <a:pos x="138" y="3219"/>
                  </a:cxn>
                  <a:cxn ang="0">
                    <a:pos x="168" y="2638"/>
                  </a:cxn>
                  <a:cxn ang="0">
                    <a:pos x="174" y="2056"/>
                  </a:cxn>
                  <a:cxn ang="0">
                    <a:pos x="168" y="1768"/>
                  </a:cxn>
                  <a:cxn ang="0">
                    <a:pos x="162" y="1487"/>
                  </a:cxn>
                  <a:cxn ang="0">
                    <a:pos x="144" y="1211"/>
                  </a:cxn>
                  <a:cxn ang="0">
                    <a:pos x="132" y="941"/>
                  </a:cxn>
                  <a:cxn ang="0">
                    <a:pos x="108" y="689"/>
                  </a:cxn>
                  <a:cxn ang="0">
                    <a:pos x="84" y="444"/>
                  </a:cxn>
                  <a:cxn ang="0">
                    <a:pos x="54" y="216"/>
                  </a:cxn>
                  <a:cxn ang="0">
                    <a:pos x="24" y="0"/>
                  </a:cxn>
                  <a:cxn ang="0">
                    <a:pos x="24" y="0"/>
                  </a:cxn>
                </a:cxnLst>
                <a:rect l="0" t="0" r="r" b="b"/>
                <a:pathLst>
                  <a:path w="174" h="4316">
                    <a:moveTo>
                      <a:pt x="24" y="0"/>
                    </a:moveTo>
                    <a:lnTo>
                      <a:pt x="12" y="0"/>
                    </a:lnTo>
                    <a:lnTo>
                      <a:pt x="42" y="216"/>
                    </a:lnTo>
                    <a:lnTo>
                      <a:pt x="72" y="444"/>
                    </a:lnTo>
                    <a:lnTo>
                      <a:pt x="96" y="689"/>
                    </a:lnTo>
                    <a:lnTo>
                      <a:pt x="120" y="947"/>
                    </a:lnTo>
                    <a:lnTo>
                      <a:pt x="132" y="1211"/>
                    </a:lnTo>
                    <a:lnTo>
                      <a:pt x="150" y="1487"/>
                    </a:lnTo>
                    <a:lnTo>
                      <a:pt x="156" y="1768"/>
                    </a:lnTo>
                    <a:lnTo>
                      <a:pt x="162" y="2062"/>
                    </a:lnTo>
                    <a:lnTo>
                      <a:pt x="156" y="2644"/>
                    </a:lnTo>
                    <a:lnTo>
                      <a:pt x="126" y="3225"/>
                    </a:lnTo>
                    <a:lnTo>
                      <a:pt x="108" y="3507"/>
                    </a:lnTo>
                    <a:lnTo>
                      <a:pt x="78" y="3788"/>
                    </a:lnTo>
                    <a:lnTo>
                      <a:pt x="42" y="4058"/>
                    </a:lnTo>
                    <a:lnTo>
                      <a:pt x="0" y="4316"/>
                    </a:lnTo>
                    <a:lnTo>
                      <a:pt x="12" y="4316"/>
                    </a:lnTo>
                    <a:lnTo>
                      <a:pt x="54" y="4058"/>
                    </a:lnTo>
                    <a:lnTo>
                      <a:pt x="90" y="3782"/>
                    </a:lnTo>
                    <a:lnTo>
                      <a:pt x="120" y="3507"/>
                    </a:lnTo>
                    <a:lnTo>
                      <a:pt x="138" y="3219"/>
                    </a:lnTo>
                    <a:lnTo>
                      <a:pt x="168" y="2638"/>
                    </a:lnTo>
                    <a:lnTo>
                      <a:pt x="174" y="2056"/>
                    </a:lnTo>
                    <a:lnTo>
                      <a:pt x="168" y="1768"/>
                    </a:lnTo>
                    <a:lnTo>
                      <a:pt x="162" y="1487"/>
                    </a:lnTo>
                    <a:lnTo>
                      <a:pt x="144" y="1211"/>
                    </a:lnTo>
                    <a:lnTo>
                      <a:pt x="132" y="941"/>
                    </a:lnTo>
                    <a:lnTo>
                      <a:pt x="108" y="689"/>
                    </a:lnTo>
                    <a:lnTo>
                      <a:pt x="84" y="444"/>
                    </a:lnTo>
                    <a:lnTo>
                      <a:pt x="54" y="216"/>
                    </a:lnTo>
                    <a:lnTo>
                      <a:pt x="24" y="0"/>
                    </a:lnTo>
                    <a:lnTo>
                      <a:pt x="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81929" name="Freeform 9"/>
              <p:cNvSpPr>
                <a:spLocks/>
              </p:cNvSpPr>
              <p:nvPr userDrawn="1"/>
            </p:nvSpPr>
            <p:spPr bwMode="hidden">
              <a:xfrm>
                <a:off x="3358" y="0"/>
                <a:ext cx="337" cy="4316"/>
              </a:xfrm>
              <a:custGeom>
                <a:avLst/>
                <a:gdLst/>
                <a:ahLst/>
                <a:cxnLst>
                  <a:cxn ang="0">
                    <a:pos x="329" y="2014"/>
                  </a:cxn>
                  <a:cxn ang="0">
                    <a:pos x="317" y="1726"/>
                  </a:cxn>
                  <a:cxn ang="0">
                    <a:pos x="293" y="1445"/>
                  </a:cxn>
                  <a:cxn ang="0">
                    <a:pos x="263" y="1175"/>
                  </a:cxn>
                  <a:cxn ang="0">
                    <a:pos x="228" y="917"/>
                  </a:cxn>
                  <a:cxn ang="0">
                    <a:pos x="186" y="665"/>
                  </a:cxn>
                  <a:cxn ang="0">
                    <a:pos x="132" y="432"/>
                  </a:cxn>
                  <a:cxn ang="0">
                    <a:pos x="78" y="204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66" y="204"/>
                  </a:cxn>
                  <a:cxn ang="0">
                    <a:pos x="120" y="432"/>
                  </a:cxn>
                  <a:cxn ang="0">
                    <a:pos x="174" y="665"/>
                  </a:cxn>
                  <a:cxn ang="0">
                    <a:pos x="216" y="917"/>
                  </a:cxn>
                  <a:cxn ang="0">
                    <a:pos x="251" y="1175"/>
                  </a:cxn>
                  <a:cxn ang="0">
                    <a:pos x="281" y="1445"/>
                  </a:cxn>
                  <a:cxn ang="0">
                    <a:pos x="305" y="1726"/>
                  </a:cxn>
                  <a:cxn ang="0">
                    <a:pos x="317" y="2014"/>
                  </a:cxn>
                  <a:cxn ang="0">
                    <a:pos x="323" y="2314"/>
                  </a:cxn>
                  <a:cxn ang="0">
                    <a:pos x="317" y="2608"/>
                  </a:cxn>
                  <a:cxn ang="0">
                    <a:pos x="305" y="2907"/>
                  </a:cxn>
                  <a:cxn ang="0">
                    <a:pos x="281" y="3201"/>
                  </a:cxn>
                  <a:cxn ang="0">
                    <a:pos x="257" y="3489"/>
                  </a:cxn>
                  <a:cxn ang="0">
                    <a:pos x="216" y="3777"/>
                  </a:cxn>
                  <a:cxn ang="0">
                    <a:pos x="174" y="4052"/>
                  </a:cxn>
                  <a:cxn ang="0">
                    <a:pos x="120" y="4316"/>
                  </a:cxn>
                  <a:cxn ang="0">
                    <a:pos x="132" y="4316"/>
                  </a:cxn>
                  <a:cxn ang="0">
                    <a:pos x="186" y="4052"/>
                  </a:cxn>
                  <a:cxn ang="0">
                    <a:pos x="228" y="3777"/>
                  </a:cxn>
                  <a:cxn ang="0">
                    <a:pos x="269" y="3489"/>
                  </a:cxn>
                  <a:cxn ang="0">
                    <a:pos x="293" y="3201"/>
                  </a:cxn>
                  <a:cxn ang="0">
                    <a:pos x="317" y="2907"/>
                  </a:cxn>
                  <a:cxn ang="0">
                    <a:pos x="329" y="2608"/>
                  </a:cxn>
                  <a:cxn ang="0">
                    <a:pos x="335" y="2314"/>
                  </a:cxn>
                  <a:cxn ang="0">
                    <a:pos x="329" y="2014"/>
                  </a:cxn>
                  <a:cxn ang="0">
                    <a:pos x="329" y="2014"/>
                  </a:cxn>
                </a:cxnLst>
                <a:rect l="0" t="0" r="r" b="b"/>
                <a:pathLst>
                  <a:path w="335" h="4316">
                    <a:moveTo>
                      <a:pt x="329" y="2014"/>
                    </a:moveTo>
                    <a:lnTo>
                      <a:pt x="317" y="1726"/>
                    </a:lnTo>
                    <a:lnTo>
                      <a:pt x="293" y="1445"/>
                    </a:lnTo>
                    <a:lnTo>
                      <a:pt x="263" y="1175"/>
                    </a:lnTo>
                    <a:lnTo>
                      <a:pt x="228" y="917"/>
                    </a:lnTo>
                    <a:lnTo>
                      <a:pt x="186" y="665"/>
                    </a:lnTo>
                    <a:lnTo>
                      <a:pt x="132" y="432"/>
                    </a:lnTo>
                    <a:lnTo>
                      <a:pt x="78" y="204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66" y="204"/>
                    </a:lnTo>
                    <a:lnTo>
                      <a:pt x="120" y="432"/>
                    </a:lnTo>
                    <a:lnTo>
                      <a:pt x="174" y="665"/>
                    </a:lnTo>
                    <a:lnTo>
                      <a:pt x="216" y="917"/>
                    </a:lnTo>
                    <a:lnTo>
                      <a:pt x="251" y="1175"/>
                    </a:lnTo>
                    <a:lnTo>
                      <a:pt x="281" y="1445"/>
                    </a:lnTo>
                    <a:lnTo>
                      <a:pt x="305" y="1726"/>
                    </a:lnTo>
                    <a:lnTo>
                      <a:pt x="317" y="2014"/>
                    </a:lnTo>
                    <a:lnTo>
                      <a:pt x="323" y="2314"/>
                    </a:lnTo>
                    <a:lnTo>
                      <a:pt x="317" y="2608"/>
                    </a:lnTo>
                    <a:lnTo>
                      <a:pt x="305" y="2907"/>
                    </a:lnTo>
                    <a:lnTo>
                      <a:pt x="281" y="3201"/>
                    </a:lnTo>
                    <a:lnTo>
                      <a:pt x="257" y="3489"/>
                    </a:lnTo>
                    <a:lnTo>
                      <a:pt x="216" y="3777"/>
                    </a:lnTo>
                    <a:lnTo>
                      <a:pt x="174" y="4052"/>
                    </a:lnTo>
                    <a:lnTo>
                      <a:pt x="120" y="4316"/>
                    </a:lnTo>
                    <a:lnTo>
                      <a:pt x="132" y="4316"/>
                    </a:lnTo>
                    <a:lnTo>
                      <a:pt x="186" y="4052"/>
                    </a:lnTo>
                    <a:lnTo>
                      <a:pt x="228" y="3777"/>
                    </a:lnTo>
                    <a:lnTo>
                      <a:pt x="269" y="3489"/>
                    </a:lnTo>
                    <a:lnTo>
                      <a:pt x="293" y="3201"/>
                    </a:lnTo>
                    <a:lnTo>
                      <a:pt x="317" y="2907"/>
                    </a:lnTo>
                    <a:lnTo>
                      <a:pt x="329" y="2608"/>
                    </a:lnTo>
                    <a:lnTo>
                      <a:pt x="335" y="2314"/>
                    </a:lnTo>
                    <a:lnTo>
                      <a:pt x="329" y="2014"/>
                    </a:lnTo>
                    <a:lnTo>
                      <a:pt x="329" y="20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81930" name="Freeform 10"/>
              <p:cNvSpPr>
                <a:spLocks/>
              </p:cNvSpPr>
              <p:nvPr userDrawn="1"/>
            </p:nvSpPr>
            <p:spPr bwMode="hidden">
              <a:xfrm>
                <a:off x="3676" y="0"/>
                <a:ext cx="427" cy="4316"/>
              </a:xfrm>
              <a:custGeom>
                <a:avLst/>
                <a:gdLst/>
                <a:ahLst/>
                <a:cxnLst>
                  <a:cxn ang="0">
                    <a:pos x="413" y="1924"/>
                  </a:cxn>
                  <a:cxn ang="0">
                    <a:pos x="395" y="1690"/>
                  </a:cxn>
                  <a:cxn ang="0">
                    <a:pos x="365" y="1457"/>
                  </a:cxn>
                  <a:cxn ang="0">
                    <a:pos x="329" y="1229"/>
                  </a:cxn>
                  <a:cxn ang="0">
                    <a:pos x="281" y="1001"/>
                  </a:cxn>
                  <a:cxn ang="0">
                    <a:pos x="227" y="761"/>
                  </a:cxn>
                  <a:cxn ang="0">
                    <a:pos x="162" y="522"/>
                  </a:cxn>
                  <a:cxn ang="0">
                    <a:pos x="90" y="270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84" y="270"/>
                  </a:cxn>
                  <a:cxn ang="0">
                    <a:pos x="156" y="522"/>
                  </a:cxn>
                  <a:cxn ang="0">
                    <a:pos x="216" y="767"/>
                  </a:cxn>
                  <a:cxn ang="0">
                    <a:pos x="275" y="1001"/>
                  </a:cxn>
                  <a:cxn ang="0">
                    <a:pos x="317" y="1235"/>
                  </a:cxn>
                  <a:cxn ang="0">
                    <a:pos x="353" y="1463"/>
                  </a:cxn>
                  <a:cxn ang="0">
                    <a:pos x="383" y="1690"/>
                  </a:cxn>
                  <a:cxn ang="0">
                    <a:pos x="401" y="1924"/>
                  </a:cxn>
                  <a:cxn ang="0">
                    <a:pos x="413" y="2188"/>
                  </a:cxn>
                  <a:cxn ang="0">
                    <a:pos x="407" y="2458"/>
                  </a:cxn>
                  <a:cxn ang="0">
                    <a:pos x="395" y="2733"/>
                  </a:cxn>
                  <a:cxn ang="0">
                    <a:pos x="365" y="3021"/>
                  </a:cxn>
                  <a:cxn ang="0">
                    <a:pos x="329" y="3321"/>
                  </a:cxn>
                  <a:cxn ang="0">
                    <a:pos x="275" y="3639"/>
                  </a:cxn>
                  <a:cxn ang="0">
                    <a:pos x="204" y="3968"/>
                  </a:cxn>
                  <a:cxn ang="0">
                    <a:pos x="126" y="4316"/>
                  </a:cxn>
                  <a:cxn ang="0">
                    <a:pos x="138" y="4316"/>
                  </a:cxn>
                  <a:cxn ang="0">
                    <a:pos x="216" y="3968"/>
                  </a:cxn>
                  <a:cxn ang="0">
                    <a:pos x="287" y="3639"/>
                  </a:cxn>
                  <a:cxn ang="0">
                    <a:pos x="341" y="3321"/>
                  </a:cxn>
                  <a:cxn ang="0">
                    <a:pos x="377" y="3021"/>
                  </a:cxn>
                  <a:cxn ang="0">
                    <a:pos x="407" y="2733"/>
                  </a:cxn>
                  <a:cxn ang="0">
                    <a:pos x="419" y="2458"/>
                  </a:cxn>
                  <a:cxn ang="0">
                    <a:pos x="425" y="2188"/>
                  </a:cxn>
                  <a:cxn ang="0">
                    <a:pos x="413" y="1924"/>
                  </a:cxn>
                  <a:cxn ang="0">
                    <a:pos x="413" y="1924"/>
                  </a:cxn>
                </a:cxnLst>
                <a:rect l="0" t="0" r="r" b="b"/>
                <a:pathLst>
                  <a:path w="425" h="4316">
                    <a:moveTo>
                      <a:pt x="413" y="1924"/>
                    </a:moveTo>
                    <a:lnTo>
                      <a:pt x="395" y="1690"/>
                    </a:lnTo>
                    <a:lnTo>
                      <a:pt x="365" y="1457"/>
                    </a:lnTo>
                    <a:lnTo>
                      <a:pt x="329" y="1229"/>
                    </a:lnTo>
                    <a:lnTo>
                      <a:pt x="281" y="1001"/>
                    </a:lnTo>
                    <a:lnTo>
                      <a:pt x="227" y="761"/>
                    </a:lnTo>
                    <a:lnTo>
                      <a:pt x="162" y="522"/>
                    </a:lnTo>
                    <a:lnTo>
                      <a:pt x="90" y="27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84" y="270"/>
                    </a:lnTo>
                    <a:lnTo>
                      <a:pt x="156" y="522"/>
                    </a:lnTo>
                    <a:lnTo>
                      <a:pt x="216" y="767"/>
                    </a:lnTo>
                    <a:lnTo>
                      <a:pt x="275" y="1001"/>
                    </a:lnTo>
                    <a:lnTo>
                      <a:pt x="317" y="1235"/>
                    </a:lnTo>
                    <a:lnTo>
                      <a:pt x="353" y="1463"/>
                    </a:lnTo>
                    <a:lnTo>
                      <a:pt x="383" y="1690"/>
                    </a:lnTo>
                    <a:lnTo>
                      <a:pt x="401" y="1924"/>
                    </a:lnTo>
                    <a:lnTo>
                      <a:pt x="413" y="2188"/>
                    </a:lnTo>
                    <a:lnTo>
                      <a:pt x="407" y="2458"/>
                    </a:lnTo>
                    <a:lnTo>
                      <a:pt x="395" y="2733"/>
                    </a:lnTo>
                    <a:lnTo>
                      <a:pt x="365" y="3021"/>
                    </a:lnTo>
                    <a:lnTo>
                      <a:pt x="329" y="3321"/>
                    </a:lnTo>
                    <a:lnTo>
                      <a:pt x="275" y="3639"/>
                    </a:lnTo>
                    <a:lnTo>
                      <a:pt x="204" y="3968"/>
                    </a:lnTo>
                    <a:lnTo>
                      <a:pt x="126" y="4316"/>
                    </a:lnTo>
                    <a:lnTo>
                      <a:pt x="138" y="4316"/>
                    </a:lnTo>
                    <a:lnTo>
                      <a:pt x="216" y="3968"/>
                    </a:lnTo>
                    <a:lnTo>
                      <a:pt x="287" y="3639"/>
                    </a:lnTo>
                    <a:lnTo>
                      <a:pt x="341" y="3321"/>
                    </a:lnTo>
                    <a:lnTo>
                      <a:pt x="377" y="3021"/>
                    </a:lnTo>
                    <a:lnTo>
                      <a:pt x="407" y="2733"/>
                    </a:lnTo>
                    <a:lnTo>
                      <a:pt x="419" y="2458"/>
                    </a:lnTo>
                    <a:lnTo>
                      <a:pt x="425" y="2188"/>
                    </a:lnTo>
                    <a:lnTo>
                      <a:pt x="413" y="1924"/>
                    </a:lnTo>
                    <a:lnTo>
                      <a:pt x="413" y="192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81931" name="Freeform 11"/>
              <p:cNvSpPr>
                <a:spLocks/>
              </p:cNvSpPr>
              <p:nvPr userDrawn="1"/>
            </p:nvSpPr>
            <p:spPr bwMode="hidden">
              <a:xfrm>
                <a:off x="3946" y="0"/>
                <a:ext cx="558" cy="4316"/>
              </a:xfrm>
              <a:custGeom>
                <a:avLst/>
                <a:gdLst/>
                <a:ahLst/>
                <a:cxnLst>
                  <a:cxn ang="0">
                    <a:pos x="556" y="2020"/>
                  </a:cxn>
                  <a:cxn ang="0">
                    <a:pos x="538" y="1732"/>
                  </a:cxn>
                  <a:cxn ang="0">
                    <a:pos x="503" y="1445"/>
                  </a:cxn>
                  <a:cxn ang="0">
                    <a:pos x="455" y="1175"/>
                  </a:cxn>
                  <a:cxn ang="0">
                    <a:pos x="395" y="911"/>
                  </a:cxn>
                  <a:cxn ang="0">
                    <a:pos x="317" y="659"/>
                  </a:cxn>
                  <a:cxn ang="0">
                    <a:pos x="228" y="426"/>
                  </a:cxn>
                  <a:cxn ang="0">
                    <a:pos x="126" y="204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14" y="204"/>
                  </a:cxn>
                  <a:cxn ang="0">
                    <a:pos x="216" y="426"/>
                  </a:cxn>
                  <a:cxn ang="0">
                    <a:pos x="305" y="659"/>
                  </a:cxn>
                  <a:cxn ang="0">
                    <a:pos x="383" y="911"/>
                  </a:cxn>
                  <a:cxn ang="0">
                    <a:pos x="443" y="1175"/>
                  </a:cxn>
                  <a:cxn ang="0">
                    <a:pos x="491" y="1445"/>
                  </a:cxn>
                  <a:cxn ang="0">
                    <a:pos x="526" y="1732"/>
                  </a:cxn>
                  <a:cxn ang="0">
                    <a:pos x="544" y="2020"/>
                  </a:cxn>
                  <a:cxn ang="0">
                    <a:pos x="544" y="2326"/>
                  </a:cxn>
                  <a:cxn ang="0">
                    <a:pos x="532" y="2632"/>
                  </a:cxn>
                  <a:cxn ang="0">
                    <a:pos x="503" y="2931"/>
                  </a:cxn>
                  <a:cxn ang="0">
                    <a:pos x="455" y="3225"/>
                  </a:cxn>
                  <a:cxn ang="0">
                    <a:pos x="389" y="3513"/>
                  </a:cxn>
                  <a:cxn ang="0">
                    <a:pos x="311" y="3788"/>
                  </a:cxn>
                  <a:cxn ang="0">
                    <a:pos x="216" y="4058"/>
                  </a:cxn>
                  <a:cxn ang="0">
                    <a:pos x="102" y="4316"/>
                  </a:cxn>
                  <a:cxn ang="0">
                    <a:pos x="114" y="4316"/>
                  </a:cxn>
                  <a:cxn ang="0">
                    <a:pos x="228" y="4058"/>
                  </a:cxn>
                  <a:cxn ang="0">
                    <a:pos x="323" y="3788"/>
                  </a:cxn>
                  <a:cxn ang="0">
                    <a:pos x="401" y="3513"/>
                  </a:cxn>
                  <a:cxn ang="0">
                    <a:pos x="467" y="3225"/>
                  </a:cxn>
                  <a:cxn ang="0">
                    <a:pos x="515" y="2931"/>
                  </a:cxn>
                  <a:cxn ang="0">
                    <a:pos x="544" y="2632"/>
                  </a:cxn>
                  <a:cxn ang="0">
                    <a:pos x="556" y="2326"/>
                  </a:cxn>
                  <a:cxn ang="0">
                    <a:pos x="556" y="2020"/>
                  </a:cxn>
                  <a:cxn ang="0">
                    <a:pos x="556" y="2020"/>
                  </a:cxn>
                </a:cxnLst>
                <a:rect l="0" t="0" r="r" b="b"/>
                <a:pathLst>
                  <a:path w="556" h="4316">
                    <a:moveTo>
                      <a:pt x="556" y="2020"/>
                    </a:moveTo>
                    <a:lnTo>
                      <a:pt x="538" y="1732"/>
                    </a:lnTo>
                    <a:lnTo>
                      <a:pt x="503" y="1445"/>
                    </a:lnTo>
                    <a:lnTo>
                      <a:pt x="455" y="1175"/>
                    </a:lnTo>
                    <a:lnTo>
                      <a:pt x="395" y="911"/>
                    </a:lnTo>
                    <a:lnTo>
                      <a:pt x="317" y="659"/>
                    </a:lnTo>
                    <a:lnTo>
                      <a:pt x="228" y="426"/>
                    </a:lnTo>
                    <a:lnTo>
                      <a:pt x="126" y="204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14" y="204"/>
                    </a:lnTo>
                    <a:lnTo>
                      <a:pt x="216" y="426"/>
                    </a:lnTo>
                    <a:lnTo>
                      <a:pt x="305" y="659"/>
                    </a:lnTo>
                    <a:lnTo>
                      <a:pt x="383" y="911"/>
                    </a:lnTo>
                    <a:lnTo>
                      <a:pt x="443" y="1175"/>
                    </a:lnTo>
                    <a:lnTo>
                      <a:pt x="491" y="1445"/>
                    </a:lnTo>
                    <a:lnTo>
                      <a:pt x="526" y="1732"/>
                    </a:lnTo>
                    <a:lnTo>
                      <a:pt x="544" y="2020"/>
                    </a:lnTo>
                    <a:lnTo>
                      <a:pt x="544" y="2326"/>
                    </a:lnTo>
                    <a:lnTo>
                      <a:pt x="532" y="2632"/>
                    </a:lnTo>
                    <a:lnTo>
                      <a:pt x="503" y="2931"/>
                    </a:lnTo>
                    <a:lnTo>
                      <a:pt x="455" y="3225"/>
                    </a:lnTo>
                    <a:lnTo>
                      <a:pt x="389" y="3513"/>
                    </a:lnTo>
                    <a:lnTo>
                      <a:pt x="311" y="3788"/>
                    </a:lnTo>
                    <a:lnTo>
                      <a:pt x="216" y="4058"/>
                    </a:lnTo>
                    <a:lnTo>
                      <a:pt x="102" y="4316"/>
                    </a:lnTo>
                    <a:lnTo>
                      <a:pt x="114" y="4316"/>
                    </a:lnTo>
                    <a:lnTo>
                      <a:pt x="228" y="4058"/>
                    </a:lnTo>
                    <a:lnTo>
                      <a:pt x="323" y="3788"/>
                    </a:lnTo>
                    <a:lnTo>
                      <a:pt x="401" y="3513"/>
                    </a:lnTo>
                    <a:lnTo>
                      <a:pt x="467" y="3225"/>
                    </a:lnTo>
                    <a:lnTo>
                      <a:pt x="515" y="2931"/>
                    </a:lnTo>
                    <a:lnTo>
                      <a:pt x="544" y="2632"/>
                    </a:lnTo>
                    <a:lnTo>
                      <a:pt x="556" y="2326"/>
                    </a:lnTo>
                    <a:lnTo>
                      <a:pt x="556" y="2020"/>
                    </a:lnTo>
                    <a:lnTo>
                      <a:pt x="556" y="202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81932" name="Freeform 12"/>
              <p:cNvSpPr>
                <a:spLocks/>
              </p:cNvSpPr>
              <p:nvPr userDrawn="1"/>
            </p:nvSpPr>
            <p:spPr bwMode="hidden">
              <a:xfrm>
                <a:off x="4246" y="0"/>
                <a:ext cx="690" cy="4316"/>
              </a:xfrm>
              <a:custGeom>
                <a:avLst/>
                <a:gdLst/>
                <a:ahLst/>
                <a:cxnLst>
                  <a:cxn ang="0">
                    <a:pos x="688" y="2086"/>
                  </a:cxn>
                  <a:cxn ang="0">
                    <a:pos x="670" y="1810"/>
                  </a:cxn>
                  <a:cxn ang="0">
                    <a:pos x="634" y="1541"/>
                  </a:cxn>
                  <a:cxn ang="0">
                    <a:pos x="574" y="1271"/>
                  </a:cxn>
                  <a:cxn ang="0">
                    <a:pos x="497" y="1007"/>
                  </a:cxn>
                  <a:cxn ang="0">
                    <a:pos x="401" y="749"/>
                  </a:cxn>
                  <a:cxn ang="0">
                    <a:pos x="293" y="492"/>
                  </a:cxn>
                  <a:cxn ang="0">
                    <a:pos x="162" y="240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50" y="240"/>
                  </a:cxn>
                  <a:cxn ang="0">
                    <a:pos x="281" y="492"/>
                  </a:cxn>
                  <a:cxn ang="0">
                    <a:pos x="389" y="749"/>
                  </a:cxn>
                  <a:cxn ang="0">
                    <a:pos x="485" y="1007"/>
                  </a:cxn>
                  <a:cxn ang="0">
                    <a:pos x="562" y="1271"/>
                  </a:cxn>
                  <a:cxn ang="0">
                    <a:pos x="622" y="1541"/>
                  </a:cxn>
                  <a:cxn ang="0">
                    <a:pos x="658" y="1810"/>
                  </a:cxn>
                  <a:cxn ang="0">
                    <a:pos x="676" y="2086"/>
                  </a:cxn>
                  <a:cxn ang="0">
                    <a:pos x="676" y="2368"/>
                  </a:cxn>
                  <a:cxn ang="0">
                    <a:pos x="658" y="2650"/>
                  </a:cxn>
                  <a:cxn ang="0">
                    <a:pos x="616" y="2931"/>
                  </a:cxn>
                  <a:cxn ang="0">
                    <a:pos x="556" y="3213"/>
                  </a:cxn>
                  <a:cxn ang="0">
                    <a:pos x="473" y="3495"/>
                  </a:cxn>
                  <a:cxn ang="0">
                    <a:pos x="371" y="3777"/>
                  </a:cxn>
                  <a:cxn ang="0">
                    <a:pos x="251" y="4046"/>
                  </a:cxn>
                  <a:cxn ang="0">
                    <a:pos x="114" y="4316"/>
                  </a:cxn>
                  <a:cxn ang="0">
                    <a:pos x="126" y="4316"/>
                  </a:cxn>
                  <a:cxn ang="0">
                    <a:pos x="263" y="4046"/>
                  </a:cxn>
                  <a:cxn ang="0">
                    <a:pos x="383" y="3777"/>
                  </a:cxn>
                  <a:cxn ang="0">
                    <a:pos x="485" y="3495"/>
                  </a:cxn>
                  <a:cxn ang="0">
                    <a:pos x="568" y="3219"/>
                  </a:cxn>
                  <a:cxn ang="0">
                    <a:pos x="628" y="2937"/>
                  </a:cxn>
                  <a:cxn ang="0">
                    <a:pos x="670" y="2656"/>
                  </a:cxn>
                  <a:cxn ang="0">
                    <a:pos x="688" y="2368"/>
                  </a:cxn>
                  <a:cxn ang="0">
                    <a:pos x="688" y="2086"/>
                  </a:cxn>
                  <a:cxn ang="0">
                    <a:pos x="688" y="2086"/>
                  </a:cxn>
                </a:cxnLst>
                <a:rect l="0" t="0" r="r" b="b"/>
                <a:pathLst>
                  <a:path w="688" h="4316">
                    <a:moveTo>
                      <a:pt x="688" y="2086"/>
                    </a:moveTo>
                    <a:lnTo>
                      <a:pt x="670" y="1810"/>
                    </a:lnTo>
                    <a:lnTo>
                      <a:pt x="634" y="1541"/>
                    </a:lnTo>
                    <a:lnTo>
                      <a:pt x="574" y="1271"/>
                    </a:lnTo>
                    <a:lnTo>
                      <a:pt x="497" y="1007"/>
                    </a:lnTo>
                    <a:lnTo>
                      <a:pt x="401" y="749"/>
                    </a:lnTo>
                    <a:lnTo>
                      <a:pt x="293" y="492"/>
                    </a:lnTo>
                    <a:lnTo>
                      <a:pt x="162" y="24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50" y="240"/>
                    </a:lnTo>
                    <a:lnTo>
                      <a:pt x="281" y="492"/>
                    </a:lnTo>
                    <a:lnTo>
                      <a:pt x="389" y="749"/>
                    </a:lnTo>
                    <a:lnTo>
                      <a:pt x="485" y="1007"/>
                    </a:lnTo>
                    <a:lnTo>
                      <a:pt x="562" y="1271"/>
                    </a:lnTo>
                    <a:lnTo>
                      <a:pt x="622" y="1541"/>
                    </a:lnTo>
                    <a:lnTo>
                      <a:pt x="658" y="1810"/>
                    </a:lnTo>
                    <a:lnTo>
                      <a:pt x="676" y="2086"/>
                    </a:lnTo>
                    <a:lnTo>
                      <a:pt x="676" y="2368"/>
                    </a:lnTo>
                    <a:lnTo>
                      <a:pt x="658" y="2650"/>
                    </a:lnTo>
                    <a:lnTo>
                      <a:pt x="616" y="2931"/>
                    </a:lnTo>
                    <a:lnTo>
                      <a:pt x="556" y="3213"/>
                    </a:lnTo>
                    <a:lnTo>
                      <a:pt x="473" y="3495"/>
                    </a:lnTo>
                    <a:lnTo>
                      <a:pt x="371" y="3777"/>
                    </a:lnTo>
                    <a:lnTo>
                      <a:pt x="251" y="4046"/>
                    </a:lnTo>
                    <a:lnTo>
                      <a:pt x="114" y="4316"/>
                    </a:lnTo>
                    <a:lnTo>
                      <a:pt x="126" y="4316"/>
                    </a:lnTo>
                    <a:lnTo>
                      <a:pt x="263" y="4046"/>
                    </a:lnTo>
                    <a:lnTo>
                      <a:pt x="383" y="3777"/>
                    </a:lnTo>
                    <a:lnTo>
                      <a:pt x="485" y="3495"/>
                    </a:lnTo>
                    <a:lnTo>
                      <a:pt x="568" y="3219"/>
                    </a:lnTo>
                    <a:lnTo>
                      <a:pt x="628" y="2937"/>
                    </a:lnTo>
                    <a:lnTo>
                      <a:pt x="670" y="2656"/>
                    </a:lnTo>
                    <a:lnTo>
                      <a:pt x="688" y="2368"/>
                    </a:lnTo>
                    <a:lnTo>
                      <a:pt x="688" y="2086"/>
                    </a:lnTo>
                    <a:lnTo>
                      <a:pt x="688" y="208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81933" name="Freeform 13"/>
              <p:cNvSpPr>
                <a:spLocks/>
              </p:cNvSpPr>
              <p:nvPr userDrawn="1"/>
            </p:nvSpPr>
            <p:spPr bwMode="hidden">
              <a:xfrm>
                <a:off x="4522" y="0"/>
                <a:ext cx="864" cy="4316"/>
              </a:xfrm>
              <a:custGeom>
                <a:avLst/>
                <a:gdLst/>
                <a:ahLst/>
                <a:cxnLst>
                  <a:cxn ang="0">
                    <a:pos x="855" y="2128"/>
                  </a:cxn>
                  <a:cxn ang="0">
                    <a:pos x="831" y="1834"/>
                  </a:cxn>
                  <a:cxn ang="0">
                    <a:pos x="808" y="1684"/>
                  </a:cxn>
                  <a:cxn ang="0">
                    <a:pos x="784" y="1541"/>
                  </a:cxn>
                  <a:cxn ang="0">
                    <a:pos x="748" y="1397"/>
                  </a:cxn>
                  <a:cxn ang="0">
                    <a:pos x="712" y="1253"/>
                  </a:cxn>
                  <a:cxn ang="0">
                    <a:pos x="664" y="1115"/>
                  </a:cxn>
                  <a:cxn ang="0">
                    <a:pos x="610" y="977"/>
                  </a:cxn>
                  <a:cxn ang="0">
                    <a:pos x="491" y="719"/>
                  </a:cxn>
                  <a:cxn ang="0">
                    <a:pos x="353" y="468"/>
                  </a:cxn>
                  <a:cxn ang="0">
                    <a:pos x="192" y="228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80" y="228"/>
                  </a:cxn>
                  <a:cxn ang="0">
                    <a:pos x="341" y="468"/>
                  </a:cxn>
                  <a:cxn ang="0">
                    <a:pos x="479" y="719"/>
                  </a:cxn>
                  <a:cxn ang="0">
                    <a:pos x="598" y="983"/>
                  </a:cxn>
                  <a:cxn ang="0">
                    <a:pos x="652" y="1121"/>
                  </a:cxn>
                  <a:cxn ang="0">
                    <a:pos x="700" y="1259"/>
                  </a:cxn>
                  <a:cxn ang="0">
                    <a:pos x="736" y="1403"/>
                  </a:cxn>
                  <a:cxn ang="0">
                    <a:pos x="772" y="1547"/>
                  </a:cxn>
                  <a:cxn ang="0">
                    <a:pos x="802" y="1690"/>
                  </a:cxn>
                  <a:cxn ang="0">
                    <a:pos x="819" y="1834"/>
                  </a:cxn>
                  <a:cxn ang="0">
                    <a:pos x="837" y="1984"/>
                  </a:cxn>
                  <a:cxn ang="0">
                    <a:pos x="843" y="2128"/>
                  </a:cxn>
                  <a:cxn ang="0">
                    <a:pos x="849" y="2278"/>
                  </a:cxn>
                  <a:cxn ang="0">
                    <a:pos x="843" y="2428"/>
                  </a:cxn>
                  <a:cxn ang="0">
                    <a:pos x="831" y="2572"/>
                  </a:cxn>
                  <a:cxn ang="0">
                    <a:pos x="819" y="2721"/>
                  </a:cxn>
                  <a:cxn ang="0">
                    <a:pos x="796" y="2865"/>
                  </a:cxn>
                  <a:cxn ang="0">
                    <a:pos x="766" y="3015"/>
                  </a:cxn>
                  <a:cxn ang="0">
                    <a:pos x="724" y="3159"/>
                  </a:cxn>
                  <a:cxn ang="0">
                    <a:pos x="682" y="3303"/>
                  </a:cxn>
                  <a:cxn ang="0">
                    <a:pos x="586" y="3567"/>
                  </a:cxn>
                  <a:cxn ang="0">
                    <a:pos x="473" y="3824"/>
                  </a:cxn>
                  <a:cxn ang="0">
                    <a:pos x="335" y="4076"/>
                  </a:cxn>
                  <a:cxn ang="0">
                    <a:pos x="180" y="4316"/>
                  </a:cxn>
                  <a:cxn ang="0">
                    <a:pos x="192" y="4316"/>
                  </a:cxn>
                  <a:cxn ang="0">
                    <a:pos x="347" y="4076"/>
                  </a:cxn>
                  <a:cxn ang="0">
                    <a:pos x="485" y="3824"/>
                  </a:cxn>
                  <a:cxn ang="0">
                    <a:pos x="598" y="3573"/>
                  </a:cxn>
                  <a:cxn ang="0">
                    <a:pos x="694" y="3309"/>
                  </a:cxn>
                  <a:cxn ang="0">
                    <a:pos x="736" y="3165"/>
                  </a:cxn>
                  <a:cxn ang="0">
                    <a:pos x="778" y="3021"/>
                  </a:cxn>
                  <a:cxn ang="0">
                    <a:pos x="808" y="2871"/>
                  </a:cxn>
                  <a:cxn ang="0">
                    <a:pos x="831" y="2727"/>
                  </a:cxn>
                  <a:cxn ang="0">
                    <a:pos x="843" y="2578"/>
                  </a:cxn>
                  <a:cxn ang="0">
                    <a:pos x="855" y="2428"/>
                  </a:cxn>
                  <a:cxn ang="0">
                    <a:pos x="861" y="2278"/>
                  </a:cxn>
                  <a:cxn ang="0">
                    <a:pos x="855" y="2128"/>
                  </a:cxn>
                  <a:cxn ang="0">
                    <a:pos x="855" y="2128"/>
                  </a:cxn>
                </a:cxnLst>
                <a:rect l="0" t="0" r="r" b="b"/>
                <a:pathLst>
                  <a:path w="861" h="4316">
                    <a:moveTo>
                      <a:pt x="855" y="2128"/>
                    </a:moveTo>
                    <a:lnTo>
                      <a:pt x="831" y="1834"/>
                    </a:lnTo>
                    <a:lnTo>
                      <a:pt x="808" y="1684"/>
                    </a:lnTo>
                    <a:lnTo>
                      <a:pt x="784" y="1541"/>
                    </a:lnTo>
                    <a:lnTo>
                      <a:pt x="748" y="1397"/>
                    </a:lnTo>
                    <a:lnTo>
                      <a:pt x="712" y="1253"/>
                    </a:lnTo>
                    <a:lnTo>
                      <a:pt x="664" y="1115"/>
                    </a:lnTo>
                    <a:lnTo>
                      <a:pt x="610" y="977"/>
                    </a:lnTo>
                    <a:lnTo>
                      <a:pt x="491" y="719"/>
                    </a:lnTo>
                    <a:lnTo>
                      <a:pt x="353" y="468"/>
                    </a:lnTo>
                    <a:lnTo>
                      <a:pt x="192" y="228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80" y="228"/>
                    </a:lnTo>
                    <a:lnTo>
                      <a:pt x="341" y="468"/>
                    </a:lnTo>
                    <a:lnTo>
                      <a:pt x="479" y="719"/>
                    </a:lnTo>
                    <a:lnTo>
                      <a:pt x="598" y="983"/>
                    </a:lnTo>
                    <a:lnTo>
                      <a:pt x="652" y="1121"/>
                    </a:lnTo>
                    <a:lnTo>
                      <a:pt x="700" y="1259"/>
                    </a:lnTo>
                    <a:lnTo>
                      <a:pt x="736" y="1403"/>
                    </a:lnTo>
                    <a:lnTo>
                      <a:pt x="772" y="1547"/>
                    </a:lnTo>
                    <a:lnTo>
                      <a:pt x="802" y="1690"/>
                    </a:lnTo>
                    <a:lnTo>
                      <a:pt x="819" y="1834"/>
                    </a:lnTo>
                    <a:lnTo>
                      <a:pt x="837" y="1984"/>
                    </a:lnTo>
                    <a:lnTo>
                      <a:pt x="843" y="2128"/>
                    </a:lnTo>
                    <a:lnTo>
                      <a:pt x="849" y="2278"/>
                    </a:lnTo>
                    <a:lnTo>
                      <a:pt x="843" y="2428"/>
                    </a:lnTo>
                    <a:lnTo>
                      <a:pt x="831" y="2572"/>
                    </a:lnTo>
                    <a:lnTo>
                      <a:pt x="819" y="2721"/>
                    </a:lnTo>
                    <a:lnTo>
                      <a:pt x="796" y="2865"/>
                    </a:lnTo>
                    <a:lnTo>
                      <a:pt x="766" y="3015"/>
                    </a:lnTo>
                    <a:lnTo>
                      <a:pt x="724" y="3159"/>
                    </a:lnTo>
                    <a:lnTo>
                      <a:pt x="682" y="3303"/>
                    </a:lnTo>
                    <a:lnTo>
                      <a:pt x="586" y="3567"/>
                    </a:lnTo>
                    <a:lnTo>
                      <a:pt x="473" y="3824"/>
                    </a:lnTo>
                    <a:lnTo>
                      <a:pt x="335" y="4076"/>
                    </a:lnTo>
                    <a:lnTo>
                      <a:pt x="180" y="4316"/>
                    </a:lnTo>
                    <a:lnTo>
                      <a:pt x="192" y="4316"/>
                    </a:lnTo>
                    <a:lnTo>
                      <a:pt x="347" y="4076"/>
                    </a:lnTo>
                    <a:lnTo>
                      <a:pt x="485" y="3824"/>
                    </a:lnTo>
                    <a:lnTo>
                      <a:pt x="598" y="3573"/>
                    </a:lnTo>
                    <a:lnTo>
                      <a:pt x="694" y="3309"/>
                    </a:lnTo>
                    <a:lnTo>
                      <a:pt x="736" y="3165"/>
                    </a:lnTo>
                    <a:lnTo>
                      <a:pt x="778" y="3021"/>
                    </a:lnTo>
                    <a:lnTo>
                      <a:pt x="808" y="2871"/>
                    </a:lnTo>
                    <a:lnTo>
                      <a:pt x="831" y="2727"/>
                    </a:lnTo>
                    <a:lnTo>
                      <a:pt x="843" y="2578"/>
                    </a:lnTo>
                    <a:lnTo>
                      <a:pt x="855" y="2428"/>
                    </a:lnTo>
                    <a:lnTo>
                      <a:pt x="861" y="2278"/>
                    </a:lnTo>
                    <a:lnTo>
                      <a:pt x="855" y="2128"/>
                    </a:lnTo>
                    <a:lnTo>
                      <a:pt x="855" y="212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81934" name="Freeform 14"/>
              <p:cNvSpPr>
                <a:spLocks/>
              </p:cNvSpPr>
              <p:nvPr userDrawn="1"/>
            </p:nvSpPr>
            <p:spPr bwMode="hidden">
              <a:xfrm>
                <a:off x="2399" y="0"/>
                <a:ext cx="150" cy="4316"/>
              </a:xfrm>
              <a:custGeom>
                <a:avLst/>
                <a:gdLst/>
                <a:ahLst/>
                <a:cxnLst>
                  <a:cxn ang="0">
                    <a:pos x="18" y="1942"/>
                  </a:cxn>
                  <a:cxn ang="0">
                    <a:pos x="30" y="1630"/>
                  </a:cxn>
                  <a:cxn ang="0">
                    <a:pos x="42" y="1331"/>
                  </a:cxn>
                  <a:cxn ang="0">
                    <a:pos x="59" y="1055"/>
                  </a:cxn>
                  <a:cxn ang="0">
                    <a:pos x="77" y="791"/>
                  </a:cxn>
                  <a:cxn ang="0">
                    <a:pos x="83" y="671"/>
                  </a:cxn>
                  <a:cxn ang="0">
                    <a:pos x="95" y="557"/>
                  </a:cxn>
                  <a:cxn ang="0">
                    <a:pos x="107" y="444"/>
                  </a:cxn>
                  <a:cxn ang="0">
                    <a:pos x="113" y="342"/>
                  </a:cxn>
                  <a:cxn ang="0">
                    <a:pos x="125" y="246"/>
                  </a:cxn>
                  <a:cxn ang="0">
                    <a:pos x="131" y="156"/>
                  </a:cxn>
                  <a:cxn ang="0">
                    <a:pos x="143" y="72"/>
                  </a:cxn>
                  <a:cxn ang="0">
                    <a:pos x="149" y="0"/>
                  </a:cxn>
                  <a:cxn ang="0">
                    <a:pos x="137" y="0"/>
                  </a:cxn>
                  <a:cxn ang="0">
                    <a:pos x="131" y="72"/>
                  </a:cxn>
                  <a:cxn ang="0">
                    <a:pos x="119" y="156"/>
                  </a:cxn>
                  <a:cxn ang="0">
                    <a:pos x="113" y="246"/>
                  </a:cxn>
                  <a:cxn ang="0">
                    <a:pos x="101" y="342"/>
                  </a:cxn>
                  <a:cxn ang="0">
                    <a:pos x="95" y="444"/>
                  </a:cxn>
                  <a:cxn ang="0">
                    <a:pos x="83" y="557"/>
                  </a:cxn>
                  <a:cxn ang="0">
                    <a:pos x="71" y="671"/>
                  </a:cxn>
                  <a:cxn ang="0">
                    <a:pos x="65" y="791"/>
                  </a:cxn>
                  <a:cxn ang="0">
                    <a:pos x="48" y="1055"/>
                  </a:cxn>
                  <a:cxn ang="0">
                    <a:pos x="30" y="1331"/>
                  </a:cxn>
                  <a:cxn ang="0">
                    <a:pos x="18" y="1630"/>
                  </a:cxn>
                  <a:cxn ang="0">
                    <a:pos x="6" y="1942"/>
                  </a:cxn>
                  <a:cxn ang="0">
                    <a:pos x="0" y="2278"/>
                  </a:cxn>
                  <a:cxn ang="0">
                    <a:pos x="6" y="2602"/>
                  </a:cxn>
                  <a:cxn ang="0">
                    <a:pos x="12" y="2919"/>
                  </a:cxn>
                  <a:cxn ang="0">
                    <a:pos x="24" y="3219"/>
                  </a:cxn>
                  <a:cxn ang="0">
                    <a:pos x="36" y="3513"/>
                  </a:cxn>
                  <a:cxn ang="0">
                    <a:pos x="59" y="3794"/>
                  </a:cxn>
                  <a:cxn ang="0">
                    <a:pos x="89" y="4058"/>
                  </a:cxn>
                  <a:cxn ang="0">
                    <a:pos x="125" y="4316"/>
                  </a:cxn>
                  <a:cxn ang="0">
                    <a:pos x="137" y="4316"/>
                  </a:cxn>
                  <a:cxn ang="0">
                    <a:pos x="101" y="4058"/>
                  </a:cxn>
                  <a:cxn ang="0">
                    <a:pos x="71" y="3794"/>
                  </a:cxn>
                  <a:cxn ang="0">
                    <a:pos x="48" y="3513"/>
                  </a:cxn>
                  <a:cxn ang="0">
                    <a:pos x="36" y="3225"/>
                  </a:cxn>
                  <a:cxn ang="0">
                    <a:pos x="24" y="2919"/>
                  </a:cxn>
                  <a:cxn ang="0">
                    <a:pos x="18" y="2608"/>
                  </a:cxn>
                  <a:cxn ang="0">
                    <a:pos x="12" y="2278"/>
                  </a:cxn>
                  <a:cxn ang="0">
                    <a:pos x="18" y="1942"/>
                  </a:cxn>
                  <a:cxn ang="0">
                    <a:pos x="18" y="1942"/>
                  </a:cxn>
                </a:cxnLst>
                <a:rect l="0" t="0" r="r" b="b"/>
                <a:pathLst>
                  <a:path w="149" h="4316">
                    <a:moveTo>
                      <a:pt x="18" y="1942"/>
                    </a:moveTo>
                    <a:lnTo>
                      <a:pt x="30" y="1630"/>
                    </a:lnTo>
                    <a:lnTo>
                      <a:pt x="42" y="1331"/>
                    </a:lnTo>
                    <a:lnTo>
                      <a:pt x="59" y="1055"/>
                    </a:lnTo>
                    <a:lnTo>
                      <a:pt x="77" y="791"/>
                    </a:lnTo>
                    <a:lnTo>
                      <a:pt x="83" y="671"/>
                    </a:lnTo>
                    <a:lnTo>
                      <a:pt x="95" y="557"/>
                    </a:lnTo>
                    <a:lnTo>
                      <a:pt x="107" y="444"/>
                    </a:lnTo>
                    <a:lnTo>
                      <a:pt x="113" y="342"/>
                    </a:lnTo>
                    <a:lnTo>
                      <a:pt x="125" y="246"/>
                    </a:lnTo>
                    <a:lnTo>
                      <a:pt x="131" y="156"/>
                    </a:lnTo>
                    <a:lnTo>
                      <a:pt x="143" y="72"/>
                    </a:lnTo>
                    <a:lnTo>
                      <a:pt x="149" y="0"/>
                    </a:lnTo>
                    <a:lnTo>
                      <a:pt x="137" y="0"/>
                    </a:lnTo>
                    <a:lnTo>
                      <a:pt x="131" y="72"/>
                    </a:lnTo>
                    <a:lnTo>
                      <a:pt x="119" y="156"/>
                    </a:lnTo>
                    <a:lnTo>
                      <a:pt x="113" y="246"/>
                    </a:lnTo>
                    <a:lnTo>
                      <a:pt x="101" y="342"/>
                    </a:lnTo>
                    <a:lnTo>
                      <a:pt x="95" y="444"/>
                    </a:lnTo>
                    <a:lnTo>
                      <a:pt x="83" y="557"/>
                    </a:lnTo>
                    <a:lnTo>
                      <a:pt x="71" y="671"/>
                    </a:lnTo>
                    <a:lnTo>
                      <a:pt x="65" y="791"/>
                    </a:lnTo>
                    <a:lnTo>
                      <a:pt x="48" y="1055"/>
                    </a:lnTo>
                    <a:lnTo>
                      <a:pt x="30" y="1331"/>
                    </a:lnTo>
                    <a:lnTo>
                      <a:pt x="18" y="1630"/>
                    </a:lnTo>
                    <a:lnTo>
                      <a:pt x="6" y="1942"/>
                    </a:lnTo>
                    <a:lnTo>
                      <a:pt x="0" y="2278"/>
                    </a:lnTo>
                    <a:lnTo>
                      <a:pt x="6" y="2602"/>
                    </a:lnTo>
                    <a:lnTo>
                      <a:pt x="12" y="2919"/>
                    </a:lnTo>
                    <a:lnTo>
                      <a:pt x="24" y="3219"/>
                    </a:lnTo>
                    <a:lnTo>
                      <a:pt x="36" y="3513"/>
                    </a:lnTo>
                    <a:lnTo>
                      <a:pt x="59" y="3794"/>
                    </a:lnTo>
                    <a:lnTo>
                      <a:pt x="89" y="4058"/>
                    </a:lnTo>
                    <a:lnTo>
                      <a:pt x="125" y="4316"/>
                    </a:lnTo>
                    <a:lnTo>
                      <a:pt x="137" y="4316"/>
                    </a:lnTo>
                    <a:lnTo>
                      <a:pt x="101" y="4058"/>
                    </a:lnTo>
                    <a:lnTo>
                      <a:pt x="71" y="3794"/>
                    </a:lnTo>
                    <a:lnTo>
                      <a:pt x="48" y="3513"/>
                    </a:lnTo>
                    <a:lnTo>
                      <a:pt x="36" y="3225"/>
                    </a:lnTo>
                    <a:lnTo>
                      <a:pt x="24" y="2919"/>
                    </a:lnTo>
                    <a:lnTo>
                      <a:pt x="18" y="2608"/>
                    </a:lnTo>
                    <a:lnTo>
                      <a:pt x="12" y="2278"/>
                    </a:lnTo>
                    <a:lnTo>
                      <a:pt x="18" y="1942"/>
                    </a:lnTo>
                    <a:lnTo>
                      <a:pt x="18" y="194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81935" name="Freeform 15"/>
              <p:cNvSpPr>
                <a:spLocks/>
              </p:cNvSpPr>
              <p:nvPr userDrawn="1"/>
            </p:nvSpPr>
            <p:spPr bwMode="hidden">
              <a:xfrm>
                <a:off x="1967" y="0"/>
                <a:ext cx="300" cy="4316"/>
              </a:xfrm>
              <a:custGeom>
                <a:avLst/>
                <a:gdLst/>
                <a:ahLst/>
                <a:cxnLst>
                  <a:cxn ang="0">
                    <a:pos x="18" y="2062"/>
                  </a:cxn>
                  <a:cxn ang="0">
                    <a:pos x="30" y="1750"/>
                  </a:cxn>
                  <a:cxn ang="0">
                    <a:pos x="54" y="1451"/>
                  </a:cxn>
                  <a:cxn ang="0">
                    <a:pos x="84" y="1169"/>
                  </a:cxn>
                  <a:cxn ang="0">
                    <a:pos x="126" y="899"/>
                  </a:cxn>
                  <a:cxn ang="0">
                    <a:pos x="162" y="641"/>
                  </a:cxn>
                  <a:cxn ang="0">
                    <a:pos x="209" y="408"/>
                  </a:cxn>
                  <a:cxn ang="0">
                    <a:pos x="251" y="192"/>
                  </a:cxn>
                  <a:cxn ang="0">
                    <a:pos x="299" y="0"/>
                  </a:cxn>
                  <a:cxn ang="0">
                    <a:pos x="287" y="0"/>
                  </a:cxn>
                  <a:cxn ang="0">
                    <a:pos x="239" y="192"/>
                  </a:cxn>
                  <a:cxn ang="0">
                    <a:pos x="198" y="408"/>
                  </a:cxn>
                  <a:cxn ang="0">
                    <a:pos x="156" y="641"/>
                  </a:cxn>
                  <a:cxn ang="0">
                    <a:pos x="114" y="899"/>
                  </a:cxn>
                  <a:cxn ang="0">
                    <a:pos x="78" y="1169"/>
                  </a:cxn>
                  <a:cxn ang="0">
                    <a:pos x="48" y="1451"/>
                  </a:cxn>
                  <a:cxn ang="0">
                    <a:pos x="24" y="1750"/>
                  </a:cxn>
                  <a:cxn ang="0">
                    <a:pos x="6" y="2062"/>
                  </a:cxn>
                  <a:cxn ang="0">
                    <a:pos x="0" y="2374"/>
                  </a:cxn>
                  <a:cxn ang="0">
                    <a:pos x="12" y="2674"/>
                  </a:cxn>
                  <a:cxn ang="0">
                    <a:pos x="30" y="2973"/>
                  </a:cxn>
                  <a:cxn ang="0">
                    <a:pos x="54" y="3255"/>
                  </a:cxn>
                  <a:cxn ang="0">
                    <a:pos x="96" y="3537"/>
                  </a:cxn>
                  <a:cxn ang="0">
                    <a:pos x="144" y="3806"/>
                  </a:cxn>
                  <a:cxn ang="0">
                    <a:pos x="203" y="4064"/>
                  </a:cxn>
                  <a:cxn ang="0">
                    <a:pos x="275" y="4316"/>
                  </a:cxn>
                  <a:cxn ang="0">
                    <a:pos x="287" y="4316"/>
                  </a:cxn>
                  <a:cxn ang="0">
                    <a:pos x="215" y="4064"/>
                  </a:cxn>
                  <a:cxn ang="0">
                    <a:pos x="156" y="3806"/>
                  </a:cxn>
                  <a:cxn ang="0">
                    <a:pos x="108" y="3537"/>
                  </a:cxn>
                  <a:cxn ang="0">
                    <a:pos x="66" y="3261"/>
                  </a:cxn>
                  <a:cxn ang="0">
                    <a:pos x="42" y="2973"/>
                  </a:cxn>
                  <a:cxn ang="0">
                    <a:pos x="24" y="2680"/>
                  </a:cxn>
                  <a:cxn ang="0">
                    <a:pos x="12" y="2374"/>
                  </a:cxn>
                  <a:cxn ang="0">
                    <a:pos x="18" y="2062"/>
                  </a:cxn>
                  <a:cxn ang="0">
                    <a:pos x="18" y="2062"/>
                  </a:cxn>
                </a:cxnLst>
                <a:rect l="0" t="0" r="r" b="b"/>
                <a:pathLst>
                  <a:path w="299" h="4316">
                    <a:moveTo>
                      <a:pt x="18" y="2062"/>
                    </a:moveTo>
                    <a:lnTo>
                      <a:pt x="30" y="1750"/>
                    </a:lnTo>
                    <a:lnTo>
                      <a:pt x="54" y="1451"/>
                    </a:lnTo>
                    <a:lnTo>
                      <a:pt x="84" y="1169"/>
                    </a:lnTo>
                    <a:lnTo>
                      <a:pt x="126" y="899"/>
                    </a:lnTo>
                    <a:lnTo>
                      <a:pt x="162" y="641"/>
                    </a:lnTo>
                    <a:lnTo>
                      <a:pt x="209" y="408"/>
                    </a:lnTo>
                    <a:lnTo>
                      <a:pt x="251" y="192"/>
                    </a:lnTo>
                    <a:lnTo>
                      <a:pt x="299" y="0"/>
                    </a:lnTo>
                    <a:lnTo>
                      <a:pt x="287" y="0"/>
                    </a:lnTo>
                    <a:lnTo>
                      <a:pt x="239" y="192"/>
                    </a:lnTo>
                    <a:lnTo>
                      <a:pt x="198" y="408"/>
                    </a:lnTo>
                    <a:lnTo>
                      <a:pt x="156" y="641"/>
                    </a:lnTo>
                    <a:lnTo>
                      <a:pt x="114" y="899"/>
                    </a:lnTo>
                    <a:lnTo>
                      <a:pt x="78" y="1169"/>
                    </a:lnTo>
                    <a:lnTo>
                      <a:pt x="48" y="1451"/>
                    </a:lnTo>
                    <a:lnTo>
                      <a:pt x="24" y="1750"/>
                    </a:lnTo>
                    <a:lnTo>
                      <a:pt x="6" y="2062"/>
                    </a:lnTo>
                    <a:lnTo>
                      <a:pt x="0" y="2374"/>
                    </a:lnTo>
                    <a:lnTo>
                      <a:pt x="12" y="2674"/>
                    </a:lnTo>
                    <a:lnTo>
                      <a:pt x="30" y="2973"/>
                    </a:lnTo>
                    <a:lnTo>
                      <a:pt x="54" y="3255"/>
                    </a:lnTo>
                    <a:lnTo>
                      <a:pt x="96" y="3537"/>
                    </a:lnTo>
                    <a:lnTo>
                      <a:pt x="144" y="3806"/>
                    </a:lnTo>
                    <a:lnTo>
                      <a:pt x="203" y="4064"/>
                    </a:lnTo>
                    <a:lnTo>
                      <a:pt x="275" y="4316"/>
                    </a:lnTo>
                    <a:lnTo>
                      <a:pt x="287" y="4316"/>
                    </a:lnTo>
                    <a:lnTo>
                      <a:pt x="215" y="4064"/>
                    </a:lnTo>
                    <a:lnTo>
                      <a:pt x="156" y="3806"/>
                    </a:lnTo>
                    <a:lnTo>
                      <a:pt x="108" y="3537"/>
                    </a:lnTo>
                    <a:lnTo>
                      <a:pt x="66" y="3261"/>
                    </a:lnTo>
                    <a:lnTo>
                      <a:pt x="42" y="2973"/>
                    </a:lnTo>
                    <a:lnTo>
                      <a:pt x="24" y="2680"/>
                    </a:lnTo>
                    <a:lnTo>
                      <a:pt x="12" y="2374"/>
                    </a:lnTo>
                    <a:lnTo>
                      <a:pt x="18" y="2062"/>
                    </a:lnTo>
                    <a:lnTo>
                      <a:pt x="18" y="206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81936" name="Freeform 16"/>
              <p:cNvSpPr>
                <a:spLocks/>
              </p:cNvSpPr>
              <p:nvPr userDrawn="1"/>
            </p:nvSpPr>
            <p:spPr bwMode="hidden">
              <a:xfrm>
                <a:off x="1566" y="0"/>
                <a:ext cx="425" cy="4316"/>
              </a:xfrm>
              <a:custGeom>
                <a:avLst/>
                <a:gdLst/>
                <a:ahLst/>
                <a:cxnLst>
                  <a:cxn ang="0">
                    <a:pos x="424" y="0"/>
                  </a:cxn>
                  <a:cxn ang="0">
                    <a:pos x="412" y="0"/>
                  </a:cxn>
                  <a:cxn ang="0">
                    <a:pos x="316" y="222"/>
                  </a:cxn>
                  <a:cxn ang="0">
                    <a:pos x="239" y="462"/>
                  </a:cxn>
                  <a:cxn ang="0">
                    <a:pos x="167" y="707"/>
                  </a:cxn>
                  <a:cxn ang="0">
                    <a:pos x="107" y="971"/>
                  </a:cxn>
                  <a:cxn ang="0">
                    <a:pos x="65" y="1247"/>
                  </a:cxn>
                  <a:cxn ang="0">
                    <a:pos x="29" y="1529"/>
                  </a:cxn>
                  <a:cxn ang="0">
                    <a:pos x="6" y="1822"/>
                  </a:cxn>
                  <a:cxn ang="0">
                    <a:pos x="0" y="2122"/>
                  </a:cxn>
                  <a:cxn ang="0">
                    <a:pos x="6" y="2404"/>
                  </a:cxn>
                  <a:cxn ang="0">
                    <a:pos x="24" y="2686"/>
                  </a:cxn>
                  <a:cxn ang="0">
                    <a:pos x="47" y="2961"/>
                  </a:cxn>
                  <a:cxn ang="0">
                    <a:pos x="89" y="3243"/>
                  </a:cxn>
                  <a:cxn ang="0">
                    <a:pos x="137" y="3519"/>
                  </a:cxn>
                  <a:cxn ang="0">
                    <a:pos x="197" y="3788"/>
                  </a:cxn>
                  <a:cxn ang="0">
                    <a:pos x="269" y="4058"/>
                  </a:cxn>
                  <a:cxn ang="0">
                    <a:pos x="346" y="4316"/>
                  </a:cxn>
                  <a:cxn ang="0">
                    <a:pos x="358" y="4316"/>
                  </a:cxn>
                  <a:cxn ang="0">
                    <a:pos x="281" y="4058"/>
                  </a:cxn>
                  <a:cxn ang="0">
                    <a:pos x="209" y="3788"/>
                  </a:cxn>
                  <a:cxn ang="0">
                    <a:pos x="149" y="3519"/>
                  </a:cxn>
                  <a:cxn ang="0">
                    <a:pos x="101" y="3243"/>
                  </a:cxn>
                  <a:cxn ang="0">
                    <a:pos x="59" y="2961"/>
                  </a:cxn>
                  <a:cxn ang="0">
                    <a:pos x="35" y="2686"/>
                  </a:cxn>
                  <a:cxn ang="0">
                    <a:pos x="18" y="2404"/>
                  </a:cxn>
                  <a:cxn ang="0">
                    <a:pos x="12" y="2122"/>
                  </a:cxn>
                  <a:cxn ang="0">
                    <a:pos x="18" y="1822"/>
                  </a:cxn>
                  <a:cxn ang="0">
                    <a:pos x="41" y="1529"/>
                  </a:cxn>
                  <a:cxn ang="0">
                    <a:pos x="71" y="1247"/>
                  </a:cxn>
                  <a:cxn ang="0">
                    <a:pos x="119" y="971"/>
                  </a:cxn>
                  <a:cxn ang="0">
                    <a:pos x="179" y="707"/>
                  </a:cxn>
                  <a:cxn ang="0">
                    <a:pos x="245" y="462"/>
                  </a:cxn>
                  <a:cxn ang="0">
                    <a:pos x="328" y="222"/>
                  </a:cxn>
                  <a:cxn ang="0">
                    <a:pos x="424" y="0"/>
                  </a:cxn>
                  <a:cxn ang="0">
                    <a:pos x="424" y="0"/>
                  </a:cxn>
                </a:cxnLst>
                <a:rect l="0" t="0" r="r" b="b"/>
                <a:pathLst>
                  <a:path w="424" h="4316">
                    <a:moveTo>
                      <a:pt x="424" y="0"/>
                    </a:moveTo>
                    <a:lnTo>
                      <a:pt x="412" y="0"/>
                    </a:lnTo>
                    <a:lnTo>
                      <a:pt x="316" y="222"/>
                    </a:lnTo>
                    <a:lnTo>
                      <a:pt x="239" y="462"/>
                    </a:lnTo>
                    <a:lnTo>
                      <a:pt x="167" y="707"/>
                    </a:lnTo>
                    <a:lnTo>
                      <a:pt x="107" y="971"/>
                    </a:lnTo>
                    <a:lnTo>
                      <a:pt x="65" y="1247"/>
                    </a:lnTo>
                    <a:lnTo>
                      <a:pt x="29" y="1529"/>
                    </a:lnTo>
                    <a:lnTo>
                      <a:pt x="6" y="1822"/>
                    </a:lnTo>
                    <a:lnTo>
                      <a:pt x="0" y="2122"/>
                    </a:lnTo>
                    <a:lnTo>
                      <a:pt x="6" y="2404"/>
                    </a:lnTo>
                    <a:lnTo>
                      <a:pt x="24" y="2686"/>
                    </a:lnTo>
                    <a:lnTo>
                      <a:pt x="47" y="2961"/>
                    </a:lnTo>
                    <a:lnTo>
                      <a:pt x="89" y="3243"/>
                    </a:lnTo>
                    <a:lnTo>
                      <a:pt x="137" y="3519"/>
                    </a:lnTo>
                    <a:lnTo>
                      <a:pt x="197" y="3788"/>
                    </a:lnTo>
                    <a:lnTo>
                      <a:pt x="269" y="4058"/>
                    </a:lnTo>
                    <a:lnTo>
                      <a:pt x="346" y="4316"/>
                    </a:lnTo>
                    <a:lnTo>
                      <a:pt x="358" y="4316"/>
                    </a:lnTo>
                    <a:lnTo>
                      <a:pt x="281" y="4058"/>
                    </a:lnTo>
                    <a:lnTo>
                      <a:pt x="209" y="3788"/>
                    </a:lnTo>
                    <a:lnTo>
                      <a:pt x="149" y="3519"/>
                    </a:lnTo>
                    <a:lnTo>
                      <a:pt x="101" y="3243"/>
                    </a:lnTo>
                    <a:lnTo>
                      <a:pt x="59" y="2961"/>
                    </a:lnTo>
                    <a:lnTo>
                      <a:pt x="35" y="2686"/>
                    </a:lnTo>
                    <a:lnTo>
                      <a:pt x="18" y="2404"/>
                    </a:lnTo>
                    <a:lnTo>
                      <a:pt x="12" y="2122"/>
                    </a:lnTo>
                    <a:lnTo>
                      <a:pt x="18" y="1822"/>
                    </a:lnTo>
                    <a:lnTo>
                      <a:pt x="41" y="1529"/>
                    </a:lnTo>
                    <a:lnTo>
                      <a:pt x="71" y="1247"/>
                    </a:lnTo>
                    <a:lnTo>
                      <a:pt x="119" y="971"/>
                    </a:lnTo>
                    <a:lnTo>
                      <a:pt x="179" y="707"/>
                    </a:lnTo>
                    <a:lnTo>
                      <a:pt x="245" y="462"/>
                    </a:lnTo>
                    <a:lnTo>
                      <a:pt x="328" y="222"/>
                    </a:lnTo>
                    <a:lnTo>
                      <a:pt x="424" y="0"/>
                    </a:lnTo>
                    <a:lnTo>
                      <a:pt x="4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81937" name="Freeform 17"/>
              <p:cNvSpPr>
                <a:spLocks/>
              </p:cNvSpPr>
              <p:nvPr userDrawn="1"/>
            </p:nvSpPr>
            <p:spPr bwMode="hidden">
              <a:xfrm>
                <a:off x="1128" y="0"/>
                <a:ext cx="575" cy="4316"/>
              </a:xfrm>
              <a:custGeom>
                <a:avLst/>
                <a:gdLst/>
                <a:ahLst/>
                <a:cxnLst>
                  <a:cxn ang="0">
                    <a:pos x="12" y="2146"/>
                  </a:cxn>
                  <a:cxn ang="0">
                    <a:pos x="24" y="1846"/>
                  </a:cxn>
                  <a:cxn ang="0">
                    <a:pos x="54" y="1559"/>
                  </a:cxn>
                  <a:cxn ang="0">
                    <a:pos x="96" y="1277"/>
                  </a:cxn>
                  <a:cxn ang="0">
                    <a:pos x="162" y="1001"/>
                  </a:cxn>
                  <a:cxn ang="0">
                    <a:pos x="239" y="731"/>
                  </a:cxn>
                  <a:cxn ang="0">
                    <a:pos x="335" y="480"/>
                  </a:cxn>
                  <a:cxn ang="0">
                    <a:pos x="449" y="234"/>
                  </a:cxn>
                  <a:cxn ang="0">
                    <a:pos x="574" y="0"/>
                  </a:cxn>
                  <a:cxn ang="0">
                    <a:pos x="562" y="0"/>
                  </a:cxn>
                  <a:cxn ang="0">
                    <a:pos x="437" y="234"/>
                  </a:cxn>
                  <a:cxn ang="0">
                    <a:pos x="323" y="480"/>
                  </a:cxn>
                  <a:cxn ang="0">
                    <a:pos x="227" y="737"/>
                  </a:cxn>
                  <a:cxn ang="0">
                    <a:pos x="150" y="1001"/>
                  </a:cxn>
                  <a:cxn ang="0">
                    <a:pos x="84" y="1277"/>
                  </a:cxn>
                  <a:cxn ang="0">
                    <a:pos x="42" y="1559"/>
                  </a:cxn>
                  <a:cxn ang="0">
                    <a:pos x="12" y="1852"/>
                  </a:cxn>
                  <a:cxn ang="0">
                    <a:pos x="0" y="2146"/>
                  </a:cxn>
                  <a:cxn ang="0">
                    <a:pos x="6" y="2434"/>
                  </a:cxn>
                  <a:cxn ang="0">
                    <a:pos x="30" y="2715"/>
                  </a:cxn>
                  <a:cxn ang="0">
                    <a:pos x="66" y="2997"/>
                  </a:cxn>
                  <a:cxn ang="0">
                    <a:pos x="120" y="3273"/>
                  </a:cxn>
                  <a:cxn ang="0">
                    <a:pos x="191" y="3549"/>
                  </a:cxn>
                  <a:cxn ang="0">
                    <a:pos x="275" y="3812"/>
                  </a:cxn>
                  <a:cxn ang="0">
                    <a:pos x="371" y="4070"/>
                  </a:cxn>
                  <a:cxn ang="0">
                    <a:pos x="484" y="4316"/>
                  </a:cxn>
                  <a:cxn ang="0">
                    <a:pos x="496" y="4316"/>
                  </a:cxn>
                  <a:cxn ang="0">
                    <a:pos x="383" y="4070"/>
                  </a:cxn>
                  <a:cxn ang="0">
                    <a:pos x="287" y="3812"/>
                  </a:cxn>
                  <a:cxn ang="0">
                    <a:pos x="203" y="3549"/>
                  </a:cxn>
                  <a:cxn ang="0">
                    <a:pos x="132" y="3273"/>
                  </a:cxn>
                  <a:cxn ang="0">
                    <a:pos x="78" y="2997"/>
                  </a:cxn>
                  <a:cxn ang="0">
                    <a:pos x="42" y="2715"/>
                  </a:cxn>
                  <a:cxn ang="0">
                    <a:pos x="18" y="2434"/>
                  </a:cxn>
                  <a:cxn ang="0">
                    <a:pos x="12" y="2146"/>
                  </a:cxn>
                  <a:cxn ang="0">
                    <a:pos x="12" y="2146"/>
                  </a:cxn>
                </a:cxnLst>
                <a:rect l="0" t="0" r="r" b="b"/>
                <a:pathLst>
                  <a:path w="574" h="4316">
                    <a:moveTo>
                      <a:pt x="12" y="2146"/>
                    </a:moveTo>
                    <a:lnTo>
                      <a:pt x="24" y="1846"/>
                    </a:lnTo>
                    <a:lnTo>
                      <a:pt x="54" y="1559"/>
                    </a:lnTo>
                    <a:lnTo>
                      <a:pt x="96" y="1277"/>
                    </a:lnTo>
                    <a:lnTo>
                      <a:pt x="162" y="1001"/>
                    </a:lnTo>
                    <a:lnTo>
                      <a:pt x="239" y="731"/>
                    </a:lnTo>
                    <a:lnTo>
                      <a:pt x="335" y="480"/>
                    </a:lnTo>
                    <a:lnTo>
                      <a:pt x="449" y="234"/>
                    </a:lnTo>
                    <a:lnTo>
                      <a:pt x="574" y="0"/>
                    </a:lnTo>
                    <a:lnTo>
                      <a:pt x="562" y="0"/>
                    </a:lnTo>
                    <a:lnTo>
                      <a:pt x="437" y="234"/>
                    </a:lnTo>
                    <a:lnTo>
                      <a:pt x="323" y="480"/>
                    </a:lnTo>
                    <a:lnTo>
                      <a:pt x="227" y="737"/>
                    </a:lnTo>
                    <a:lnTo>
                      <a:pt x="150" y="1001"/>
                    </a:lnTo>
                    <a:lnTo>
                      <a:pt x="84" y="1277"/>
                    </a:lnTo>
                    <a:lnTo>
                      <a:pt x="42" y="1559"/>
                    </a:lnTo>
                    <a:lnTo>
                      <a:pt x="12" y="1852"/>
                    </a:lnTo>
                    <a:lnTo>
                      <a:pt x="0" y="2146"/>
                    </a:lnTo>
                    <a:lnTo>
                      <a:pt x="6" y="2434"/>
                    </a:lnTo>
                    <a:lnTo>
                      <a:pt x="30" y="2715"/>
                    </a:lnTo>
                    <a:lnTo>
                      <a:pt x="66" y="2997"/>
                    </a:lnTo>
                    <a:lnTo>
                      <a:pt x="120" y="3273"/>
                    </a:lnTo>
                    <a:lnTo>
                      <a:pt x="191" y="3549"/>
                    </a:lnTo>
                    <a:lnTo>
                      <a:pt x="275" y="3812"/>
                    </a:lnTo>
                    <a:lnTo>
                      <a:pt x="371" y="4070"/>
                    </a:lnTo>
                    <a:lnTo>
                      <a:pt x="484" y="4316"/>
                    </a:lnTo>
                    <a:lnTo>
                      <a:pt x="496" y="4316"/>
                    </a:lnTo>
                    <a:lnTo>
                      <a:pt x="383" y="4070"/>
                    </a:lnTo>
                    <a:lnTo>
                      <a:pt x="287" y="3812"/>
                    </a:lnTo>
                    <a:lnTo>
                      <a:pt x="203" y="3549"/>
                    </a:lnTo>
                    <a:lnTo>
                      <a:pt x="132" y="3273"/>
                    </a:lnTo>
                    <a:lnTo>
                      <a:pt x="78" y="2997"/>
                    </a:lnTo>
                    <a:lnTo>
                      <a:pt x="42" y="2715"/>
                    </a:lnTo>
                    <a:lnTo>
                      <a:pt x="18" y="2434"/>
                    </a:lnTo>
                    <a:lnTo>
                      <a:pt x="12" y="2146"/>
                    </a:lnTo>
                    <a:lnTo>
                      <a:pt x="12" y="214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81938" name="Freeform 18"/>
              <p:cNvSpPr>
                <a:spLocks/>
              </p:cNvSpPr>
              <p:nvPr userDrawn="1"/>
            </p:nvSpPr>
            <p:spPr bwMode="hidden">
              <a:xfrm>
                <a:off x="702" y="0"/>
                <a:ext cx="737" cy="4316"/>
              </a:xfrm>
              <a:custGeom>
                <a:avLst/>
                <a:gdLst/>
                <a:ahLst/>
                <a:cxnLst>
                  <a:cxn ang="0">
                    <a:pos x="12" y="2098"/>
                  </a:cxn>
                  <a:cxn ang="0">
                    <a:pos x="29" y="1798"/>
                  </a:cxn>
                  <a:cxn ang="0">
                    <a:pos x="71" y="1505"/>
                  </a:cxn>
                  <a:cxn ang="0">
                    <a:pos x="131" y="1223"/>
                  </a:cxn>
                  <a:cxn ang="0">
                    <a:pos x="215" y="941"/>
                  </a:cxn>
                  <a:cxn ang="0">
                    <a:pos x="316" y="689"/>
                  </a:cxn>
                  <a:cxn ang="0">
                    <a:pos x="442" y="444"/>
                  </a:cxn>
                  <a:cxn ang="0">
                    <a:pos x="580" y="216"/>
                  </a:cxn>
                  <a:cxn ang="0">
                    <a:pos x="735" y="0"/>
                  </a:cxn>
                  <a:cxn ang="0">
                    <a:pos x="723" y="0"/>
                  </a:cxn>
                  <a:cxn ang="0">
                    <a:pos x="568" y="210"/>
                  </a:cxn>
                  <a:cxn ang="0">
                    <a:pos x="430" y="438"/>
                  </a:cxn>
                  <a:cxn ang="0">
                    <a:pos x="311" y="683"/>
                  </a:cxn>
                  <a:cxn ang="0">
                    <a:pos x="209" y="941"/>
                  </a:cxn>
                  <a:cxn ang="0">
                    <a:pos x="125" y="1217"/>
                  </a:cxn>
                  <a:cxn ang="0">
                    <a:pos x="59" y="1505"/>
                  </a:cxn>
                  <a:cxn ang="0">
                    <a:pos x="18" y="1798"/>
                  </a:cxn>
                  <a:cxn ang="0">
                    <a:pos x="0" y="2098"/>
                  </a:cxn>
                  <a:cxn ang="0">
                    <a:pos x="6" y="2404"/>
                  </a:cxn>
                  <a:cxn ang="0">
                    <a:pos x="29" y="2709"/>
                  </a:cxn>
                  <a:cxn ang="0">
                    <a:pos x="77" y="3015"/>
                  </a:cxn>
                  <a:cxn ang="0">
                    <a:pos x="149" y="3315"/>
                  </a:cxn>
                  <a:cxn ang="0">
                    <a:pos x="227" y="3573"/>
                  </a:cxn>
                  <a:cxn ang="0">
                    <a:pos x="316" y="3824"/>
                  </a:cxn>
                  <a:cxn ang="0">
                    <a:pos x="424" y="4076"/>
                  </a:cxn>
                  <a:cxn ang="0">
                    <a:pos x="544" y="4316"/>
                  </a:cxn>
                  <a:cxn ang="0">
                    <a:pos x="556" y="4316"/>
                  </a:cxn>
                  <a:cxn ang="0">
                    <a:pos x="436" y="4076"/>
                  </a:cxn>
                  <a:cxn ang="0">
                    <a:pos x="328" y="3824"/>
                  </a:cxn>
                  <a:cxn ang="0">
                    <a:pos x="239" y="3573"/>
                  </a:cxn>
                  <a:cxn ang="0">
                    <a:pos x="161" y="3315"/>
                  </a:cxn>
                  <a:cxn ang="0">
                    <a:pos x="89" y="3015"/>
                  </a:cxn>
                  <a:cxn ang="0">
                    <a:pos x="41" y="2709"/>
                  </a:cxn>
                  <a:cxn ang="0">
                    <a:pos x="18" y="2404"/>
                  </a:cxn>
                  <a:cxn ang="0">
                    <a:pos x="12" y="2098"/>
                  </a:cxn>
                  <a:cxn ang="0">
                    <a:pos x="12" y="2098"/>
                  </a:cxn>
                </a:cxnLst>
                <a:rect l="0" t="0" r="r" b="b"/>
                <a:pathLst>
                  <a:path w="735" h="4316">
                    <a:moveTo>
                      <a:pt x="12" y="2098"/>
                    </a:moveTo>
                    <a:lnTo>
                      <a:pt x="29" y="1798"/>
                    </a:lnTo>
                    <a:lnTo>
                      <a:pt x="71" y="1505"/>
                    </a:lnTo>
                    <a:lnTo>
                      <a:pt x="131" y="1223"/>
                    </a:lnTo>
                    <a:lnTo>
                      <a:pt x="215" y="941"/>
                    </a:lnTo>
                    <a:lnTo>
                      <a:pt x="316" y="689"/>
                    </a:lnTo>
                    <a:lnTo>
                      <a:pt x="442" y="444"/>
                    </a:lnTo>
                    <a:lnTo>
                      <a:pt x="580" y="216"/>
                    </a:lnTo>
                    <a:lnTo>
                      <a:pt x="735" y="0"/>
                    </a:lnTo>
                    <a:lnTo>
                      <a:pt x="723" y="0"/>
                    </a:lnTo>
                    <a:lnTo>
                      <a:pt x="568" y="210"/>
                    </a:lnTo>
                    <a:lnTo>
                      <a:pt x="430" y="438"/>
                    </a:lnTo>
                    <a:lnTo>
                      <a:pt x="311" y="683"/>
                    </a:lnTo>
                    <a:lnTo>
                      <a:pt x="209" y="941"/>
                    </a:lnTo>
                    <a:lnTo>
                      <a:pt x="125" y="1217"/>
                    </a:lnTo>
                    <a:lnTo>
                      <a:pt x="59" y="1505"/>
                    </a:lnTo>
                    <a:lnTo>
                      <a:pt x="18" y="1798"/>
                    </a:lnTo>
                    <a:lnTo>
                      <a:pt x="0" y="2098"/>
                    </a:lnTo>
                    <a:lnTo>
                      <a:pt x="6" y="2404"/>
                    </a:lnTo>
                    <a:lnTo>
                      <a:pt x="29" y="2709"/>
                    </a:lnTo>
                    <a:lnTo>
                      <a:pt x="77" y="3015"/>
                    </a:lnTo>
                    <a:lnTo>
                      <a:pt x="149" y="3315"/>
                    </a:lnTo>
                    <a:lnTo>
                      <a:pt x="227" y="3573"/>
                    </a:lnTo>
                    <a:lnTo>
                      <a:pt x="316" y="3824"/>
                    </a:lnTo>
                    <a:lnTo>
                      <a:pt x="424" y="4076"/>
                    </a:lnTo>
                    <a:lnTo>
                      <a:pt x="544" y="4316"/>
                    </a:lnTo>
                    <a:lnTo>
                      <a:pt x="556" y="4316"/>
                    </a:lnTo>
                    <a:lnTo>
                      <a:pt x="436" y="4076"/>
                    </a:lnTo>
                    <a:lnTo>
                      <a:pt x="328" y="3824"/>
                    </a:lnTo>
                    <a:lnTo>
                      <a:pt x="239" y="3573"/>
                    </a:lnTo>
                    <a:lnTo>
                      <a:pt x="161" y="3315"/>
                    </a:lnTo>
                    <a:lnTo>
                      <a:pt x="89" y="3015"/>
                    </a:lnTo>
                    <a:lnTo>
                      <a:pt x="41" y="2709"/>
                    </a:lnTo>
                    <a:lnTo>
                      <a:pt x="18" y="2404"/>
                    </a:lnTo>
                    <a:lnTo>
                      <a:pt x="12" y="2098"/>
                    </a:lnTo>
                    <a:lnTo>
                      <a:pt x="12" y="209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81939" name="Freeform 19"/>
              <p:cNvSpPr>
                <a:spLocks/>
              </p:cNvSpPr>
              <p:nvPr userDrawn="1"/>
            </p:nvSpPr>
            <p:spPr bwMode="hidden">
              <a:xfrm>
                <a:off x="288" y="0"/>
                <a:ext cx="840" cy="4316"/>
              </a:xfrm>
              <a:custGeom>
                <a:avLst/>
                <a:gdLst/>
                <a:ahLst/>
                <a:cxnLst>
                  <a:cxn ang="0">
                    <a:pos x="18" y="1948"/>
                  </a:cxn>
                  <a:cxn ang="0">
                    <a:pos x="48" y="1708"/>
                  </a:cxn>
                  <a:cxn ang="0">
                    <a:pos x="96" y="1475"/>
                  </a:cxn>
                  <a:cxn ang="0">
                    <a:pos x="161" y="1235"/>
                  </a:cxn>
                  <a:cxn ang="0">
                    <a:pos x="251" y="995"/>
                  </a:cxn>
                  <a:cxn ang="0">
                    <a:pos x="365" y="755"/>
                  </a:cxn>
                  <a:cxn ang="0">
                    <a:pos x="496" y="510"/>
                  </a:cxn>
                  <a:cxn ang="0">
                    <a:pos x="658" y="258"/>
                  </a:cxn>
                  <a:cxn ang="0">
                    <a:pos x="741" y="132"/>
                  </a:cxn>
                  <a:cxn ang="0">
                    <a:pos x="837" y="0"/>
                  </a:cxn>
                  <a:cxn ang="0">
                    <a:pos x="825" y="0"/>
                  </a:cxn>
                  <a:cxn ang="0">
                    <a:pos x="729" y="132"/>
                  </a:cxn>
                  <a:cxn ang="0">
                    <a:pos x="640" y="258"/>
                  </a:cxn>
                  <a:cxn ang="0">
                    <a:pos x="562" y="384"/>
                  </a:cxn>
                  <a:cxn ang="0">
                    <a:pos x="484" y="510"/>
                  </a:cxn>
                  <a:cxn ang="0">
                    <a:pos x="353" y="755"/>
                  </a:cxn>
                  <a:cxn ang="0">
                    <a:pos x="239" y="995"/>
                  </a:cxn>
                  <a:cxn ang="0">
                    <a:pos x="150" y="1235"/>
                  </a:cxn>
                  <a:cxn ang="0">
                    <a:pos x="84" y="1469"/>
                  </a:cxn>
                  <a:cxn ang="0">
                    <a:pos x="36" y="1702"/>
                  </a:cxn>
                  <a:cxn ang="0">
                    <a:pos x="6" y="1942"/>
                  </a:cxn>
                  <a:cxn ang="0">
                    <a:pos x="0" y="2200"/>
                  </a:cxn>
                  <a:cxn ang="0">
                    <a:pos x="12" y="2470"/>
                  </a:cxn>
                  <a:cxn ang="0">
                    <a:pos x="48" y="2739"/>
                  </a:cxn>
                  <a:cxn ang="0">
                    <a:pos x="114" y="3027"/>
                  </a:cxn>
                  <a:cxn ang="0">
                    <a:pos x="150" y="3171"/>
                  </a:cxn>
                  <a:cxn ang="0">
                    <a:pos x="197" y="3321"/>
                  </a:cxn>
                  <a:cxn ang="0">
                    <a:pos x="245" y="3477"/>
                  </a:cxn>
                  <a:cxn ang="0">
                    <a:pos x="305" y="3639"/>
                  </a:cxn>
                  <a:cxn ang="0">
                    <a:pos x="365" y="3800"/>
                  </a:cxn>
                  <a:cxn ang="0">
                    <a:pos x="437" y="3968"/>
                  </a:cxn>
                  <a:cxn ang="0">
                    <a:pos x="508" y="4136"/>
                  </a:cxn>
                  <a:cxn ang="0">
                    <a:pos x="592" y="4316"/>
                  </a:cxn>
                  <a:cxn ang="0">
                    <a:pos x="604" y="4316"/>
                  </a:cxn>
                  <a:cxn ang="0">
                    <a:pos x="520" y="4136"/>
                  </a:cxn>
                  <a:cxn ang="0">
                    <a:pos x="448" y="3968"/>
                  </a:cxn>
                  <a:cxn ang="0">
                    <a:pos x="377" y="3800"/>
                  </a:cxn>
                  <a:cxn ang="0">
                    <a:pos x="317" y="3639"/>
                  </a:cxn>
                  <a:cxn ang="0">
                    <a:pos x="257" y="3477"/>
                  </a:cxn>
                  <a:cxn ang="0">
                    <a:pos x="209" y="3327"/>
                  </a:cxn>
                  <a:cxn ang="0">
                    <a:pos x="161" y="3171"/>
                  </a:cxn>
                  <a:cxn ang="0">
                    <a:pos x="126" y="3027"/>
                  </a:cxn>
                  <a:cxn ang="0">
                    <a:pos x="60" y="2739"/>
                  </a:cxn>
                  <a:cxn ang="0">
                    <a:pos x="24" y="2470"/>
                  </a:cxn>
                  <a:cxn ang="0">
                    <a:pos x="12" y="2206"/>
                  </a:cxn>
                  <a:cxn ang="0">
                    <a:pos x="18" y="1948"/>
                  </a:cxn>
                  <a:cxn ang="0">
                    <a:pos x="18" y="1948"/>
                  </a:cxn>
                </a:cxnLst>
                <a:rect l="0" t="0" r="r" b="b"/>
                <a:pathLst>
                  <a:path w="837" h="4316">
                    <a:moveTo>
                      <a:pt x="18" y="1948"/>
                    </a:moveTo>
                    <a:lnTo>
                      <a:pt x="48" y="1708"/>
                    </a:lnTo>
                    <a:lnTo>
                      <a:pt x="96" y="1475"/>
                    </a:lnTo>
                    <a:lnTo>
                      <a:pt x="161" y="1235"/>
                    </a:lnTo>
                    <a:lnTo>
                      <a:pt x="251" y="995"/>
                    </a:lnTo>
                    <a:lnTo>
                      <a:pt x="365" y="755"/>
                    </a:lnTo>
                    <a:lnTo>
                      <a:pt x="496" y="510"/>
                    </a:lnTo>
                    <a:lnTo>
                      <a:pt x="658" y="258"/>
                    </a:lnTo>
                    <a:lnTo>
                      <a:pt x="741" y="132"/>
                    </a:lnTo>
                    <a:lnTo>
                      <a:pt x="837" y="0"/>
                    </a:lnTo>
                    <a:lnTo>
                      <a:pt x="825" y="0"/>
                    </a:lnTo>
                    <a:lnTo>
                      <a:pt x="729" y="132"/>
                    </a:lnTo>
                    <a:lnTo>
                      <a:pt x="640" y="258"/>
                    </a:lnTo>
                    <a:lnTo>
                      <a:pt x="562" y="384"/>
                    </a:lnTo>
                    <a:lnTo>
                      <a:pt x="484" y="510"/>
                    </a:lnTo>
                    <a:lnTo>
                      <a:pt x="353" y="755"/>
                    </a:lnTo>
                    <a:lnTo>
                      <a:pt x="239" y="995"/>
                    </a:lnTo>
                    <a:lnTo>
                      <a:pt x="150" y="1235"/>
                    </a:lnTo>
                    <a:lnTo>
                      <a:pt x="84" y="1469"/>
                    </a:lnTo>
                    <a:lnTo>
                      <a:pt x="36" y="1702"/>
                    </a:lnTo>
                    <a:lnTo>
                      <a:pt x="6" y="1942"/>
                    </a:lnTo>
                    <a:lnTo>
                      <a:pt x="0" y="2200"/>
                    </a:lnTo>
                    <a:lnTo>
                      <a:pt x="12" y="2470"/>
                    </a:lnTo>
                    <a:lnTo>
                      <a:pt x="48" y="2739"/>
                    </a:lnTo>
                    <a:lnTo>
                      <a:pt x="114" y="3027"/>
                    </a:lnTo>
                    <a:lnTo>
                      <a:pt x="150" y="3171"/>
                    </a:lnTo>
                    <a:lnTo>
                      <a:pt x="197" y="3321"/>
                    </a:lnTo>
                    <a:lnTo>
                      <a:pt x="245" y="3477"/>
                    </a:lnTo>
                    <a:lnTo>
                      <a:pt x="305" y="3639"/>
                    </a:lnTo>
                    <a:lnTo>
                      <a:pt x="365" y="3800"/>
                    </a:lnTo>
                    <a:lnTo>
                      <a:pt x="437" y="3968"/>
                    </a:lnTo>
                    <a:lnTo>
                      <a:pt x="508" y="4136"/>
                    </a:lnTo>
                    <a:lnTo>
                      <a:pt x="592" y="4316"/>
                    </a:lnTo>
                    <a:lnTo>
                      <a:pt x="604" y="4316"/>
                    </a:lnTo>
                    <a:lnTo>
                      <a:pt x="520" y="4136"/>
                    </a:lnTo>
                    <a:lnTo>
                      <a:pt x="448" y="3968"/>
                    </a:lnTo>
                    <a:lnTo>
                      <a:pt x="377" y="3800"/>
                    </a:lnTo>
                    <a:lnTo>
                      <a:pt x="317" y="3639"/>
                    </a:lnTo>
                    <a:lnTo>
                      <a:pt x="257" y="3477"/>
                    </a:lnTo>
                    <a:lnTo>
                      <a:pt x="209" y="3327"/>
                    </a:lnTo>
                    <a:lnTo>
                      <a:pt x="161" y="3171"/>
                    </a:lnTo>
                    <a:lnTo>
                      <a:pt x="126" y="3027"/>
                    </a:lnTo>
                    <a:lnTo>
                      <a:pt x="60" y="2739"/>
                    </a:lnTo>
                    <a:lnTo>
                      <a:pt x="24" y="2470"/>
                    </a:lnTo>
                    <a:lnTo>
                      <a:pt x="12" y="2206"/>
                    </a:lnTo>
                    <a:lnTo>
                      <a:pt x="18" y="1948"/>
                    </a:lnTo>
                    <a:lnTo>
                      <a:pt x="18" y="194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</p:grpSp>
        <p:sp>
          <p:nvSpPr>
            <p:cNvPr id="81940" name="Freeform 20"/>
            <p:cNvSpPr>
              <a:spLocks/>
            </p:cNvSpPr>
            <p:nvPr/>
          </p:nvSpPr>
          <p:spPr bwMode="hidden">
            <a:xfrm>
              <a:off x="6" y="2901"/>
              <a:ext cx="606" cy="1415"/>
            </a:xfrm>
            <a:custGeom>
              <a:avLst/>
              <a:gdLst/>
              <a:ahLst/>
              <a:cxnLst>
                <a:cxn ang="0">
                  <a:pos x="0" y="54"/>
                </a:cxn>
                <a:cxn ang="0">
                  <a:pos x="42" y="228"/>
                </a:cxn>
                <a:cxn ang="0">
                  <a:pos x="96" y="402"/>
                </a:cxn>
                <a:cxn ang="0">
                  <a:pos x="161" y="576"/>
                </a:cxn>
                <a:cxn ang="0">
                  <a:pos x="227" y="744"/>
                </a:cxn>
                <a:cxn ang="0">
                  <a:pos x="305" y="917"/>
                </a:cxn>
                <a:cxn ang="0">
                  <a:pos x="389" y="1085"/>
                </a:cxn>
                <a:cxn ang="0">
                  <a:pos x="484" y="1253"/>
                </a:cxn>
                <a:cxn ang="0">
                  <a:pos x="586" y="1415"/>
                </a:cxn>
                <a:cxn ang="0">
                  <a:pos x="604" y="1415"/>
                </a:cxn>
                <a:cxn ang="0">
                  <a:pos x="496" y="1247"/>
                </a:cxn>
                <a:cxn ang="0">
                  <a:pos x="401" y="1073"/>
                </a:cxn>
                <a:cxn ang="0">
                  <a:pos x="311" y="899"/>
                </a:cxn>
                <a:cxn ang="0">
                  <a:pos x="233" y="720"/>
                </a:cxn>
                <a:cxn ang="0">
                  <a:pos x="161" y="546"/>
                </a:cxn>
                <a:cxn ang="0">
                  <a:pos x="102" y="366"/>
                </a:cxn>
                <a:cxn ang="0">
                  <a:pos x="48" y="180"/>
                </a:cxn>
                <a:cxn ang="0">
                  <a:pos x="0" y="0"/>
                </a:cxn>
                <a:cxn ang="0">
                  <a:pos x="0" y="54"/>
                </a:cxn>
                <a:cxn ang="0">
                  <a:pos x="0" y="54"/>
                </a:cxn>
              </a:cxnLst>
              <a:rect l="0" t="0" r="r" b="b"/>
              <a:pathLst>
                <a:path w="604" h="1415">
                  <a:moveTo>
                    <a:pt x="0" y="54"/>
                  </a:moveTo>
                  <a:lnTo>
                    <a:pt x="42" y="228"/>
                  </a:lnTo>
                  <a:lnTo>
                    <a:pt x="96" y="402"/>
                  </a:lnTo>
                  <a:lnTo>
                    <a:pt x="161" y="576"/>
                  </a:lnTo>
                  <a:lnTo>
                    <a:pt x="227" y="744"/>
                  </a:lnTo>
                  <a:lnTo>
                    <a:pt x="305" y="917"/>
                  </a:lnTo>
                  <a:lnTo>
                    <a:pt x="389" y="1085"/>
                  </a:lnTo>
                  <a:lnTo>
                    <a:pt x="484" y="1253"/>
                  </a:lnTo>
                  <a:lnTo>
                    <a:pt x="586" y="1415"/>
                  </a:lnTo>
                  <a:lnTo>
                    <a:pt x="604" y="1415"/>
                  </a:lnTo>
                  <a:lnTo>
                    <a:pt x="496" y="1247"/>
                  </a:lnTo>
                  <a:lnTo>
                    <a:pt x="401" y="1073"/>
                  </a:lnTo>
                  <a:lnTo>
                    <a:pt x="311" y="899"/>
                  </a:lnTo>
                  <a:lnTo>
                    <a:pt x="233" y="720"/>
                  </a:lnTo>
                  <a:lnTo>
                    <a:pt x="161" y="546"/>
                  </a:lnTo>
                  <a:lnTo>
                    <a:pt x="102" y="366"/>
                  </a:lnTo>
                  <a:lnTo>
                    <a:pt x="48" y="180"/>
                  </a:lnTo>
                  <a:lnTo>
                    <a:pt x="0" y="0"/>
                  </a:lnTo>
                  <a:lnTo>
                    <a:pt x="0" y="54"/>
                  </a:lnTo>
                  <a:lnTo>
                    <a:pt x="0" y="54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81941" name="Freeform 21"/>
            <p:cNvSpPr>
              <a:spLocks/>
            </p:cNvSpPr>
            <p:nvPr/>
          </p:nvSpPr>
          <p:spPr bwMode="hidden">
            <a:xfrm>
              <a:off x="6" y="3890"/>
              <a:ext cx="228" cy="426"/>
            </a:xfrm>
            <a:custGeom>
              <a:avLst/>
              <a:gdLst/>
              <a:ahLst/>
              <a:cxnLst>
                <a:cxn ang="0">
                  <a:pos x="0" y="30"/>
                </a:cxn>
                <a:cxn ang="0">
                  <a:pos x="108" y="240"/>
                </a:cxn>
                <a:cxn ang="0">
                  <a:pos x="215" y="426"/>
                </a:cxn>
                <a:cxn ang="0">
                  <a:pos x="227" y="426"/>
                </a:cxn>
                <a:cxn ang="0">
                  <a:pos x="167" y="330"/>
                </a:cxn>
                <a:cxn ang="0">
                  <a:pos x="114" y="222"/>
                </a:cxn>
                <a:cxn ang="0">
                  <a:pos x="0" y="0"/>
                </a:cxn>
                <a:cxn ang="0">
                  <a:pos x="0" y="30"/>
                </a:cxn>
                <a:cxn ang="0">
                  <a:pos x="0" y="30"/>
                </a:cxn>
              </a:cxnLst>
              <a:rect l="0" t="0" r="r" b="b"/>
              <a:pathLst>
                <a:path w="227" h="426">
                  <a:moveTo>
                    <a:pt x="0" y="30"/>
                  </a:moveTo>
                  <a:lnTo>
                    <a:pt x="108" y="240"/>
                  </a:lnTo>
                  <a:lnTo>
                    <a:pt x="215" y="426"/>
                  </a:lnTo>
                  <a:lnTo>
                    <a:pt x="227" y="426"/>
                  </a:lnTo>
                  <a:lnTo>
                    <a:pt x="167" y="330"/>
                  </a:lnTo>
                  <a:lnTo>
                    <a:pt x="114" y="222"/>
                  </a:lnTo>
                  <a:lnTo>
                    <a:pt x="0" y="0"/>
                  </a:lnTo>
                  <a:lnTo>
                    <a:pt x="0" y="30"/>
                  </a:lnTo>
                  <a:lnTo>
                    <a:pt x="0" y="3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81942" name="Freeform 22"/>
            <p:cNvSpPr>
              <a:spLocks/>
            </p:cNvSpPr>
            <p:nvPr/>
          </p:nvSpPr>
          <p:spPr bwMode="hidden">
            <a:xfrm>
              <a:off x="4776" y="0"/>
              <a:ext cx="984" cy="1786"/>
            </a:xfrm>
            <a:custGeom>
              <a:avLst/>
              <a:gdLst/>
              <a:ahLst/>
              <a:cxnLst>
                <a:cxn ang="0">
                  <a:pos x="981" y="1786"/>
                </a:cxn>
                <a:cxn ang="0">
                  <a:pos x="981" y="1720"/>
                </a:cxn>
                <a:cxn ang="0">
                  <a:pos x="969" y="1666"/>
                </a:cxn>
                <a:cxn ang="0">
                  <a:pos x="957" y="1613"/>
                </a:cxn>
                <a:cxn ang="0">
                  <a:pos x="921" y="1487"/>
                </a:cxn>
                <a:cxn ang="0">
                  <a:pos x="885" y="1361"/>
                </a:cxn>
                <a:cxn ang="0">
                  <a:pos x="796" y="1121"/>
                </a:cxn>
                <a:cxn ang="0">
                  <a:pos x="682" y="899"/>
                </a:cxn>
                <a:cxn ang="0">
                  <a:pos x="562" y="689"/>
                </a:cxn>
                <a:cxn ang="0">
                  <a:pos x="431" y="498"/>
                </a:cxn>
                <a:cxn ang="0">
                  <a:pos x="293" y="318"/>
                </a:cxn>
                <a:cxn ang="0">
                  <a:pos x="150" y="15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138" y="150"/>
                </a:cxn>
                <a:cxn ang="0">
                  <a:pos x="275" y="318"/>
                </a:cxn>
                <a:cxn ang="0">
                  <a:pos x="413" y="498"/>
                </a:cxn>
                <a:cxn ang="0">
                  <a:pos x="545" y="689"/>
                </a:cxn>
                <a:cxn ang="0">
                  <a:pos x="670" y="899"/>
                </a:cxn>
                <a:cxn ang="0">
                  <a:pos x="778" y="1121"/>
                </a:cxn>
                <a:cxn ang="0">
                  <a:pos x="873" y="1361"/>
                </a:cxn>
                <a:cxn ang="0">
                  <a:pos x="909" y="1487"/>
                </a:cxn>
                <a:cxn ang="0">
                  <a:pos x="945" y="1619"/>
                </a:cxn>
                <a:cxn ang="0">
                  <a:pos x="963" y="1702"/>
                </a:cxn>
                <a:cxn ang="0">
                  <a:pos x="981" y="1786"/>
                </a:cxn>
                <a:cxn ang="0">
                  <a:pos x="981" y="1786"/>
                </a:cxn>
              </a:cxnLst>
              <a:rect l="0" t="0" r="r" b="b"/>
              <a:pathLst>
                <a:path w="981" h="1786">
                  <a:moveTo>
                    <a:pt x="981" y="1786"/>
                  </a:moveTo>
                  <a:lnTo>
                    <a:pt x="981" y="1720"/>
                  </a:lnTo>
                  <a:lnTo>
                    <a:pt x="969" y="1666"/>
                  </a:lnTo>
                  <a:lnTo>
                    <a:pt x="957" y="1613"/>
                  </a:lnTo>
                  <a:lnTo>
                    <a:pt x="921" y="1487"/>
                  </a:lnTo>
                  <a:lnTo>
                    <a:pt x="885" y="1361"/>
                  </a:lnTo>
                  <a:lnTo>
                    <a:pt x="796" y="1121"/>
                  </a:lnTo>
                  <a:lnTo>
                    <a:pt x="682" y="899"/>
                  </a:lnTo>
                  <a:lnTo>
                    <a:pt x="562" y="689"/>
                  </a:lnTo>
                  <a:lnTo>
                    <a:pt x="431" y="498"/>
                  </a:lnTo>
                  <a:lnTo>
                    <a:pt x="293" y="318"/>
                  </a:lnTo>
                  <a:lnTo>
                    <a:pt x="150" y="15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138" y="150"/>
                  </a:lnTo>
                  <a:lnTo>
                    <a:pt x="275" y="318"/>
                  </a:lnTo>
                  <a:lnTo>
                    <a:pt x="413" y="498"/>
                  </a:lnTo>
                  <a:lnTo>
                    <a:pt x="545" y="689"/>
                  </a:lnTo>
                  <a:lnTo>
                    <a:pt x="670" y="899"/>
                  </a:lnTo>
                  <a:lnTo>
                    <a:pt x="778" y="1121"/>
                  </a:lnTo>
                  <a:lnTo>
                    <a:pt x="873" y="1361"/>
                  </a:lnTo>
                  <a:lnTo>
                    <a:pt x="909" y="1487"/>
                  </a:lnTo>
                  <a:lnTo>
                    <a:pt x="945" y="1619"/>
                  </a:lnTo>
                  <a:lnTo>
                    <a:pt x="963" y="1702"/>
                  </a:lnTo>
                  <a:lnTo>
                    <a:pt x="981" y="1786"/>
                  </a:lnTo>
                  <a:lnTo>
                    <a:pt x="981" y="178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4118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81943" name="Freeform 23"/>
            <p:cNvSpPr>
              <a:spLocks/>
            </p:cNvSpPr>
            <p:nvPr/>
          </p:nvSpPr>
          <p:spPr bwMode="hidden">
            <a:xfrm>
              <a:off x="5041" y="0"/>
              <a:ext cx="719" cy="845"/>
            </a:xfrm>
            <a:custGeom>
              <a:avLst/>
              <a:gdLst/>
              <a:ahLst/>
              <a:cxnLst>
                <a:cxn ang="0">
                  <a:pos x="717" y="845"/>
                </a:cxn>
                <a:cxn ang="0">
                  <a:pos x="717" y="821"/>
                </a:cxn>
                <a:cxn ang="0">
                  <a:pos x="574" y="605"/>
                </a:cxn>
                <a:cxn ang="0">
                  <a:pos x="406" y="396"/>
                </a:cxn>
                <a:cxn ang="0">
                  <a:pos x="221" y="192"/>
                </a:cxn>
                <a:cxn ang="0">
                  <a:pos x="17" y="0"/>
                </a:cxn>
                <a:cxn ang="0">
                  <a:pos x="0" y="0"/>
                </a:cxn>
                <a:cxn ang="0">
                  <a:pos x="209" y="198"/>
                </a:cxn>
                <a:cxn ang="0">
                  <a:pos x="400" y="408"/>
                </a:cxn>
                <a:cxn ang="0">
                  <a:pos x="568" y="623"/>
                </a:cxn>
                <a:cxn ang="0">
                  <a:pos x="717" y="845"/>
                </a:cxn>
                <a:cxn ang="0">
                  <a:pos x="717" y="845"/>
                </a:cxn>
              </a:cxnLst>
              <a:rect l="0" t="0" r="r" b="b"/>
              <a:pathLst>
                <a:path w="717" h="845">
                  <a:moveTo>
                    <a:pt x="717" y="845"/>
                  </a:moveTo>
                  <a:lnTo>
                    <a:pt x="717" y="821"/>
                  </a:lnTo>
                  <a:lnTo>
                    <a:pt x="574" y="605"/>
                  </a:lnTo>
                  <a:lnTo>
                    <a:pt x="406" y="396"/>
                  </a:lnTo>
                  <a:lnTo>
                    <a:pt x="221" y="192"/>
                  </a:lnTo>
                  <a:lnTo>
                    <a:pt x="17" y="0"/>
                  </a:lnTo>
                  <a:lnTo>
                    <a:pt x="0" y="0"/>
                  </a:lnTo>
                  <a:lnTo>
                    <a:pt x="209" y="198"/>
                  </a:lnTo>
                  <a:lnTo>
                    <a:pt x="400" y="408"/>
                  </a:lnTo>
                  <a:lnTo>
                    <a:pt x="568" y="623"/>
                  </a:lnTo>
                  <a:lnTo>
                    <a:pt x="717" y="845"/>
                  </a:lnTo>
                  <a:lnTo>
                    <a:pt x="717" y="845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81944" name="Freeform 24"/>
            <p:cNvSpPr>
              <a:spLocks/>
            </p:cNvSpPr>
            <p:nvPr/>
          </p:nvSpPr>
          <p:spPr bwMode="hidden">
            <a:xfrm>
              <a:off x="5352" y="0"/>
              <a:ext cx="408" cy="414"/>
            </a:xfrm>
            <a:custGeom>
              <a:avLst/>
              <a:gdLst/>
              <a:ahLst/>
              <a:cxnLst>
                <a:cxn ang="0">
                  <a:pos x="407" y="414"/>
                </a:cxn>
                <a:cxn ang="0">
                  <a:pos x="407" y="396"/>
                </a:cxn>
                <a:cxn ang="0">
                  <a:pos x="222" y="192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108" y="102"/>
                </a:cxn>
                <a:cxn ang="0">
                  <a:pos x="216" y="204"/>
                </a:cxn>
                <a:cxn ang="0">
                  <a:pos x="407" y="414"/>
                </a:cxn>
                <a:cxn ang="0">
                  <a:pos x="407" y="414"/>
                </a:cxn>
              </a:cxnLst>
              <a:rect l="0" t="0" r="r" b="b"/>
              <a:pathLst>
                <a:path w="407" h="414">
                  <a:moveTo>
                    <a:pt x="407" y="414"/>
                  </a:moveTo>
                  <a:lnTo>
                    <a:pt x="407" y="396"/>
                  </a:lnTo>
                  <a:lnTo>
                    <a:pt x="222" y="192"/>
                  </a:lnTo>
                  <a:lnTo>
                    <a:pt x="12" y="0"/>
                  </a:lnTo>
                  <a:lnTo>
                    <a:pt x="0" y="0"/>
                  </a:lnTo>
                  <a:lnTo>
                    <a:pt x="108" y="102"/>
                  </a:lnTo>
                  <a:lnTo>
                    <a:pt x="216" y="204"/>
                  </a:lnTo>
                  <a:lnTo>
                    <a:pt x="407" y="414"/>
                  </a:lnTo>
                  <a:lnTo>
                    <a:pt x="407" y="414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81945" name="Freeform 25"/>
            <p:cNvSpPr>
              <a:spLocks/>
            </p:cNvSpPr>
            <p:nvPr/>
          </p:nvSpPr>
          <p:spPr bwMode="hidden">
            <a:xfrm>
              <a:off x="6" y="0"/>
              <a:ext cx="858" cy="1409"/>
            </a:xfrm>
            <a:custGeom>
              <a:avLst/>
              <a:gdLst/>
              <a:ahLst/>
              <a:cxnLst>
                <a:cxn ang="0">
                  <a:pos x="0" y="1361"/>
                </a:cxn>
                <a:cxn ang="0">
                  <a:pos x="0" y="1409"/>
                </a:cxn>
                <a:cxn ang="0">
                  <a:pos x="54" y="1211"/>
                </a:cxn>
                <a:cxn ang="0">
                  <a:pos x="126" y="1013"/>
                </a:cxn>
                <a:cxn ang="0">
                  <a:pos x="215" y="827"/>
                </a:cxn>
                <a:cxn ang="0">
                  <a:pos x="311" y="647"/>
                </a:cxn>
                <a:cxn ang="0">
                  <a:pos x="431" y="474"/>
                </a:cxn>
                <a:cxn ang="0">
                  <a:pos x="556" y="312"/>
                </a:cxn>
                <a:cxn ang="0">
                  <a:pos x="700" y="150"/>
                </a:cxn>
                <a:cxn ang="0">
                  <a:pos x="855" y="0"/>
                </a:cxn>
                <a:cxn ang="0">
                  <a:pos x="837" y="0"/>
                </a:cxn>
                <a:cxn ang="0">
                  <a:pos x="688" y="144"/>
                </a:cxn>
                <a:cxn ang="0">
                  <a:pos x="550" y="300"/>
                </a:cxn>
                <a:cxn ang="0">
                  <a:pos x="425" y="462"/>
                </a:cxn>
                <a:cxn ang="0">
                  <a:pos x="311" y="629"/>
                </a:cxn>
                <a:cxn ang="0">
                  <a:pos x="215" y="803"/>
                </a:cxn>
                <a:cxn ang="0">
                  <a:pos x="132" y="983"/>
                </a:cxn>
                <a:cxn ang="0">
                  <a:pos x="60" y="1169"/>
                </a:cxn>
                <a:cxn ang="0">
                  <a:pos x="0" y="1361"/>
                </a:cxn>
                <a:cxn ang="0">
                  <a:pos x="0" y="1361"/>
                </a:cxn>
              </a:cxnLst>
              <a:rect l="0" t="0" r="r" b="b"/>
              <a:pathLst>
                <a:path w="855" h="1409">
                  <a:moveTo>
                    <a:pt x="0" y="1361"/>
                  </a:moveTo>
                  <a:lnTo>
                    <a:pt x="0" y="1409"/>
                  </a:lnTo>
                  <a:lnTo>
                    <a:pt x="54" y="1211"/>
                  </a:lnTo>
                  <a:lnTo>
                    <a:pt x="126" y="1013"/>
                  </a:lnTo>
                  <a:lnTo>
                    <a:pt x="215" y="827"/>
                  </a:lnTo>
                  <a:lnTo>
                    <a:pt x="311" y="647"/>
                  </a:lnTo>
                  <a:lnTo>
                    <a:pt x="431" y="474"/>
                  </a:lnTo>
                  <a:lnTo>
                    <a:pt x="556" y="312"/>
                  </a:lnTo>
                  <a:lnTo>
                    <a:pt x="700" y="150"/>
                  </a:lnTo>
                  <a:lnTo>
                    <a:pt x="855" y="0"/>
                  </a:lnTo>
                  <a:lnTo>
                    <a:pt x="837" y="0"/>
                  </a:lnTo>
                  <a:lnTo>
                    <a:pt x="688" y="144"/>
                  </a:lnTo>
                  <a:lnTo>
                    <a:pt x="550" y="300"/>
                  </a:lnTo>
                  <a:lnTo>
                    <a:pt x="425" y="462"/>
                  </a:lnTo>
                  <a:lnTo>
                    <a:pt x="311" y="629"/>
                  </a:lnTo>
                  <a:lnTo>
                    <a:pt x="215" y="803"/>
                  </a:lnTo>
                  <a:lnTo>
                    <a:pt x="132" y="983"/>
                  </a:lnTo>
                  <a:lnTo>
                    <a:pt x="60" y="1169"/>
                  </a:lnTo>
                  <a:lnTo>
                    <a:pt x="0" y="1361"/>
                  </a:lnTo>
                  <a:lnTo>
                    <a:pt x="0" y="1361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4118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81946" name="Freeform 26"/>
            <p:cNvSpPr>
              <a:spLocks/>
            </p:cNvSpPr>
            <p:nvPr/>
          </p:nvSpPr>
          <p:spPr bwMode="hidden">
            <a:xfrm>
              <a:off x="6" y="0"/>
              <a:ext cx="588" cy="599"/>
            </a:xfrm>
            <a:custGeom>
              <a:avLst/>
              <a:gdLst/>
              <a:ahLst/>
              <a:cxnLst>
                <a:cxn ang="0">
                  <a:pos x="586" y="0"/>
                </a:cxn>
                <a:cxn ang="0">
                  <a:pos x="568" y="0"/>
                </a:cxn>
                <a:cxn ang="0">
                  <a:pos x="407" y="132"/>
                </a:cxn>
                <a:cxn ang="0">
                  <a:pos x="257" y="270"/>
                </a:cxn>
                <a:cxn ang="0">
                  <a:pos x="120" y="420"/>
                </a:cxn>
                <a:cxn ang="0">
                  <a:pos x="0" y="575"/>
                </a:cxn>
                <a:cxn ang="0">
                  <a:pos x="0" y="599"/>
                </a:cxn>
                <a:cxn ang="0">
                  <a:pos x="120" y="432"/>
                </a:cxn>
                <a:cxn ang="0">
                  <a:pos x="257" y="282"/>
                </a:cxn>
                <a:cxn ang="0">
                  <a:pos x="413" y="138"/>
                </a:cxn>
                <a:cxn ang="0">
                  <a:pos x="586" y="0"/>
                </a:cxn>
                <a:cxn ang="0">
                  <a:pos x="586" y="0"/>
                </a:cxn>
              </a:cxnLst>
              <a:rect l="0" t="0" r="r" b="b"/>
              <a:pathLst>
                <a:path w="586" h="599">
                  <a:moveTo>
                    <a:pt x="586" y="0"/>
                  </a:moveTo>
                  <a:lnTo>
                    <a:pt x="568" y="0"/>
                  </a:lnTo>
                  <a:lnTo>
                    <a:pt x="407" y="132"/>
                  </a:lnTo>
                  <a:lnTo>
                    <a:pt x="257" y="270"/>
                  </a:lnTo>
                  <a:lnTo>
                    <a:pt x="120" y="420"/>
                  </a:lnTo>
                  <a:lnTo>
                    <a:pt x="0" y="575"/>
                  </a:lnTo>
                  <a:lnTo>
                    <a:pt x="0" y="599"/>
                  </a:lnTo>
                  <a:lnTo>
                    <a:pt x="120" y="432"/>
                  </a:lnTo>
                  <a:lnTo>
                    <a:pt x="257" y="282"/>
                  </a:lnTo>
                  <a:lnTo>
                    <a:pt x="413" y="138"/>
                  </a:lnTo>
                  <a:lnTo>
                    <a:pt x="586" y="0"/>
                  </a:lnTo>
                  <a:lnTo>
                    <a:pt x="586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81947" name="Freeform 27"/>
            <p:cNvSpPr>
              <a:spLocks/>
            </p:cNvSpPr>
            <p:nvPr/>
          </p:nvSpPr>
          <p:spPr bwMode="hidden">
            <a:xfrm>
              <a:off x="6" y="0"/>
              <a:ext cx="270" cy="252"/>
            </a:xfrm>
            <a:custGeom>
              <a:avLst/>
              <a:gdLst/>
              <a:ahLst/>
              <a:cxnLst>
                <a:cxn ang="0">
                  <a:pos x="269" y="0"/>
                </a:cxn>
                <a:cxn ang="0">
                  <a:pos x="251" y="0"/>
                </a:cxn>
                <a:cxn ang="0">
                  <a:pos x="120" y="114"/>
                </a:cxn>
                <a:cxn ang="0">
                  <a:pos x="60" y="174"/>
                </a:cxn>
                <a:cxn ang="0">
                  <a:pos x="0" y="234"/>
                </a:cxn>
                <a:cxn ang="0">
                  <a:pos x="0" y="252"/>
                </a:cxn>
                <a:cxn ang="0">
                  <a:pos x="126" y="120"/>
                </a:cxn>
                <a:cxn ang="0">
                  <a:pos x="269" y="0"/>
                </a:cxn>
                <a:cxn ang="0">
                  <a:pos x="269" y="0"/>
                </a:cxn>
              </a:cxnLst>
              <a:rect l="0" t="0" r="r" b="b"/>
              <a:pathLst>
                <a:path w="269" h="252">
                  <a:moveTo>
                    <a:pt x="269" y="0"/>
                  </a:moveTo>
                  <a:lnTo>
                    <a:pt x="251" y="0"/>
                  </a:lnTo>
                  <a:lnTo>
                    <a:pt x="120" y="114"/>
                  </a:lnTo>
                  <a:lnTo>
                    <a:pt x="60" y="174"/>
                  </a:lnTo>
                  <a:lnTo>
                    <a:pt x="0" y="234"/>
                  </a:lnTo>
                  <a:lnTo>
                    <a:pt x="0" y="252"/>
                  </a:lnTo>
                  <a:lnTo>
                    <a:pt x="126" y="120"/>
                  </a:lnTo>
                  <a:lnTo>
                    <a:pt x="269" y="0"/>
                  </a:lnTo>
                  <a:lnTo>
                    <a:pt x="269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81948" name="Line 28"/>
            <p:cNvSpPr>
              <a:spLocks noChangeShapeType="1"/>
            </p:cNvSpPr>
            <p:nvPr/>
          </p:nvSpPr>
          <p:spPr bwMode="hidden">
            <a:xfrm>
              <a:off x="1" y="2749"/>
              <a:ext cx="5758" cy="0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81949" name="Line 29"/>
            <p:cNvSpPr>
              <a:spLocks noChangeShapeType="1"/>
            </p:cNvSpPr>
            <p:nvPr/>
          </p:nvSpPr>
          <p:spPr bwMode="hidden">
            <a:xfrm>
              <a:off x="1" y="2356"/>
              <a:ext cx="5758" cy="0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81950" name="Line 30"/>
            <p:cNvSpPr>
              <a:spLocks noChangeShapeType="1"/>
            </p:cNvSpPr>
            <p:nvPr/>
          </p:nvSpPr>
          <p:spPr bwMode="hidden">
            <a:xfrm>
              <a:off x="1" y="3142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s-ES"/>
            </a:p>
          </p:txBody>
        </p:sp>
        <p:grpSp>
          <p:nvGrpSpPr>
            <p:cNvPr id="81951" name="Group 31"/>
            <p:cNvGrpSpPr>
              <a:grpSpLocks/>
            </p:cNvGrpSpPr>
            <p:nvPr/>
          </p:nvGrpSpPr>
          <p:grpSpPr bwMode="auto">
            <a:xfrm>
              <a:off x="1" y="392"/>
              <a:ext cx="5758" cy="1571"/>
              <a:chOff x="1" y="392"/>
              <a:chExt cx="5758" cy="1571"/>
            </a:xfrm>
          </p:grpSpPr>
          <p:sp>
            <p:nvSpPr>
              <p:cNvPr id="81952" name="Line 32"/>
              <p:cNvSpPr>
                <a:spLocks noChangeShapeType="1"/>
              </p:cNvSpPr>
              <p:nvPr userDrawn="1"/>
            </p:nvSpPr>
            <p:spPr bwMode="hidden">
              <a:xfrm>
                <a:off x="1" y="784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81953" name="Line 33"/>
              <p:cNvSpPr>
                <a:spLocks noChangeShapeType="1"/>
              </p:cNvSpPr>
              <p:nvPr userDrawn="1"/>
            </p:nvSpPr>
            <p:spPr bwMode="hidden">
              <a:xfrm>
                <a:off x="1" y="1963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81954" name="Line 34"/>
              <p:cNvSpPr>
                <a:spLocks noChangeShapeType="1"/>
              </p:cNvSpPr>
              <p:nvPr userDrawn="1"/>
            </p:nvSpPr>
            <p:spPr bwMode="hidden">
              <a:xfrm>
                <a:off x="1" y="1570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81955" name="Line 35"/>
              <p:cNvSpPr>
                <a:spLocks noChangeShapeType="1"/>
              </p:cNvSpPr>
              <p:nvPr userDrawn="1"/>
            </p:nvSpPr>
            <p:spPr bwMode="hidden">
              <a:xfrm>
                <a:off x="1" y="1177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81956" name="Line 36"/>
              <p:cNvSpPr>
                <a:spLocks noChangeShapeType="1"/>
              </p:cNvSpPr>
              <p:nvPr userDrawn="1"/>
            </p:nvSpPr>
            <p:spPr bwMode="hidden">
              <a:xfrm>
                <a:off x="1" y="392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</p:grpSp>
        <p:sp>
          <p:nvSpPr>
            <p:cNvPr id="81957" name="Line 37"/>
            <p:cNvSpPr>
              <a:spLocks noChangeShapeType="1"/>
            </p:cNvSpPr>
            <p:nvPr/>
          </p:nvSpPr>
          <p:spPr bwMode="hidden">
            <a:xfrm>
              <a:off x="1" y="3928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81958" name="Line 38"/>
            <p:cNvSpPr>
              <a:spLocks noChangeShapeType="1"/>
            </p:cNvSpPr>
            <p:nvPr/>
          </p:nvSpPr>
          <p:spPr bwMode="hidden">
            <a:xfrm>
              <a:off x="1" y="3535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s-ES"/>
            </a:p>
          </p:txBody>
        </p:sp>
      </p:grpSp>
      <p:sp>
        <p:nvSpPr>
          <p:cNvPr id="81959" name="Rectangle 39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92275"/>
            <a:ext cx="7772400" cy="1736725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es-ES"/>
              <a:t>Haga clic para cambiar el estilo de título	</a:t>
            </a:r>
          </a:p>
        </p:txBody>
      </p:sp>
      <p:sp>
        <p:nvSpPr>
          <p:cNvPr id="81960" name="Rectangle 40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s-ES"/>
              <a:t>Haga clic para modificar el estilo de subtítulo del patrón</a:t>
            </a:r>
          </a:p>
        </p:txBody>
      </p:sp>
      <p:sp>
        <p:nvSpPr>
          <p:cNvPr id="81961" name="Rectangle 41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fld id="{C0B05701-8526-4E51-B36A-7A146911D425}" type="datetimeFigureOut">
              <a:rPr lang="es-ES"/>
              <a:pPr/>
              <a:t>26/10/2009</a:t>
            </a:fld>
            <a:endParaRPr lang="es-ES"/>
          </a:p>
        </p:txBody>
      </p:sp>
      <p:sp>
        <p:nvSpPr>
          <p:cNvPr id="81962" name="Rectangle 42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81963" name="Rectangle 43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A03ADB3F-C225-4C03-A109-DDDF3376A1A4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66DD9A2-4D56-466D-9F7F-A832B00BD5C4}" type="datetimeFigureOut">
              <a:rPr lang="es-ES"/>
              <a:pPr/>
              <a:t>26/10/2009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B179C70-8C89-4C90-A6F0-B2B0788E8ED6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5E77BCD-24FA-4554-9CC2-E0ADD504A832}" type="datetimeFigureOut">
              <a:rPr lang="es-ES"/>
              <a:pPr/>
              <a:t>26/10/2009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4D5F65E-086A-448B-8DFA-839C07DF060E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6A026F2-94C9-4563-92C0-8CC79978BA38}" type="datetimeFigureOut">
              <a:rPr lang="es-ES"/>
              <a:pPr/>
              <a:t>26/10/2009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C176C61-56A2-4720-99C7-184E29E95411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5B1B07F-A3F8-4937-A6B0-B0B4ACD723C3}" type="datetimeFigureOut">
              <a:rPr lang="es-ES"/>
              <a:pPr/>
              <a:t>26/10/2009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F4AC2B3-A56C-4F2E-BB3B-BEE7FDD8CAE7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6734EE3-D47C-4167-81DE-B0D0892DFA67}" type="datetimeFigureOut">
              <a:rPr lang="es-ES"/>
              <a:pPr/>
              <a:t>26/10/2009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158565-B049-440F-8353-696A0F149C5D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FA642BC-6ECD-4A23-8C3C-539C61CF1691}" type="datetimeFigureOut">
              <a:rPr lang="es-ES"/>
              <a:pPr/>
              <a:t>26/10/2009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90A4682-154D-4B8B-AA50-3DCF82701156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3C76ED2-2258-4392-A606-EAD08A5D991C}" type="datetimeFigureOut">
              <a:rPr lang="es-ES"/>
              <a:pPr/>
              <a:t>26/10/2009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2FAA89F-F976-4C76-9F10-A9B1D9B5A8D5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1D81C08-B1E9-4E2F-9C06-AD6A47D977D6}" type="datetimeFigureOut">
              <a:rPr lang="es-ES"/>
              <a:pPr/>
              <a:t>26/10/2009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77C84B5-D6ED-4988-AC2C-980C936722B0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8B09932-6488-44B6-AC2A-4B876D9E83C9}" type="datetimeFigureOut">
              <a:rPr lang="es-ES"/>
              <a:pPr/>
              <a:t>26/10/2009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2953D9-4056-449A-93A7-6D4DF0AE8161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DEB340A-8616-4F3D-917E-3E3DA96C93C5}" type="datetimeFigureOut">
              <a:rPr lang="es-ES"/>
              <a:pPr/>
              <a:t>26/10/2009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F04E3F-00BF-4BBE-9976-219F31ABFE46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bg1">
                <a:gamma/>
                <a:shade val="39216"/>
                <a:invGamma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0898" name="Group 2"/>
          <p:cNvGrpSpPr>
            <a:grpSpLocks/>
          </p:cNvGrpSpPr>
          <p:nvPr/>
        </p:nvGrpSpPr>
        <p:grpSpPr bwMode="auto">
          <a:xfrm>
            <a:off x="1588" y="0"/>
            <a:ext cx="9148762" cy="6851650"/>
            <a:chOff x="1" y="0"/>
            <a:chExt cx="5763" cy="4316"/>
          </a:xfrm>
        </p:grpSpPr>
        <p:sp>
          <p:nvSpPr>
            <p:cNvPr id="80899" name="Freeform 3"/>
            <p:cNvSpPr>
              <a:spLocks/>
            </p:cNvSpPr>
            <p:nvPr/>
          </p:nvSpPr>
          <p:spPr bwMode="hidden">
            <a:xfrm>
              <a:off x="5045" y="2626"/>
              <a:ext cx="719" cy="1690"/>
            </a:xfrm>
            <a:custGeom>
              <a:avLst/>
              <a:gdLst/>
              <a:ahLst/>
              <a:cxnLst>
                <a:cxn ang="0">
                  <a:pos x="717" y="72"/>
                </a:cxn>
                <a:cxn ang="0">
                  <a:pos x="717" y="0"/>
                </a:cxn>
                <a:cxn ang="0">
                  <a:pos x="699" y="101"/>
                </a:cxn>
                <a:cxn ang="0">
                  <a:pos x="675" y="209"/>
                </a:cxn>
                <a:cxn ang="0">
                  <a:pos x="627" y="389"/>
                </a:cxn>
                <a:cxn ang="0">
                  <a:pos x="574" y="569"/>
                </a:cxn>
                <a:cxn ang="0">
                  <a:pos x="502" y="749"/>
                </a:cxn>
                <a:cxn ang="0">
                  <a:pos x="424" y="935"/>
                </a:cxn>
                <a:cxn ang="0">
                  <a:pos x="334" y="1121"/>
                </a:cxn>
                <a:cxn ang="0">
                  <a:pos x="233" y="1312"/>
                </a:cxn>
                <a:cxn ang="0">
                  <a:pos x="125" y="1498"/>
                </a:cxn>
                <a:cxn ang="0">
                  <a:pos x="0" y="1690"/>
                </a:cxn>
                <a:cxn ang="0">
                  <a:pos x="11" y="1690"/>
                </a:cxn>
                <a:cxn ang="0">
                  <a:pos x="137" y="1498"/>
                </a:cxn>
                <a:cxn ang="0">
                  <a:pos x="245" y="1312"/>
                </a:cxn>
                <a:cxn ang="0">
                  <a:pos x="346" y="1121"/>
                </a:cxn>
                <a:cxn ang="0">
                  <a:pos x="436" y="935"/>
                </a:cxn>
                <a:cxn ang="0">
                  <a:pos x="514" y="749"/>
                </a:cxn>
                <a:cxn ang="0">
                  <a:pos x="585" y="569"/>
                </a:cxn>
                <a:cxn ang="0">
                  <a:pos x="639" y="389"/>
                </a:cxn>
                <a:cxn ang="0">
                  <a:pos x="687" y="209"/>
                </a:cxn>
                <a:cxn ang="0">
                  <a:pos x="705" y="143"/>
                </a:cxn>
                <a:cxn ang="0">
                  <a:pos x="717" y="72"/>
                </a:cxn>
                <a:cxn ang="0">
                  <a:pos x="717" y="72"/>
                </a:cxn>
              </a:cxnLst>
              <a:rect l="0" t="0" r="r" b="b"/>
              <a:pathLst>
                <a:path w="717" h="1690">
                  <a:moveTo>
                    <a:pt x="717" y="72"/>
                  </a:moveTo>
                  <a:lnTo>
                    <a:pt x="717" y="0"/>
                  </a:lnTo>
                  <a:lnTo>
                    <a:pt x="699" y="101"/>
                  </a:lnTo>
                  <a:lnTo>
                    <a:pt x="675" y="209"/>
                  </a:lnTo>
                  <a:lnTo>
                    <a:pt x="627" y="389"/>
                  </a:lnTo>
                  <a:lnTo>
                    <a:pt x="574" y="569"/>
                  </a:lnTo>
                  <a:lnTo>
                    <a:pt x="502" y="749"/>
                  </a:lnTo>
                  <a:lnTo>
                    <a:pt x="424" y="935"/>
                  </a:lnTo>
                  <a:lnTo>
                    <a:pt x="334" y="1121"/>
                  </a:lnTo>
                  <a:lnTo>
                    <a:pt x="233" y="1312"/>
                  </a:lnTo>
                  <a:lnTo>
                    <a:pt x="125" y="1498"/>
                  </a:lnTo>
                  <a:lnTo>
                    <a:pt x="0" y="1690"/>
                  </a:lnTo>
                  <a:lnTo>
                    <a:pt x="11" y="1690"/>
                  </a:lnTo>
                  <a:lnTo>
                    <a:pt x="137" y="1498"/>
                  </a:lnTo>
                  <a:lnTo>
                    <a:pt x="245" y="1312"/>
                  </a:lnTo>
                  <a:lnTo>
                    <a:pt x="346" y="1121"/>
                  </a:lnTo>
                  <a:lnTo>
                    <a:pt x="436" y="935"/>
                  </a:lnTo>
                  <a:lnTo>
                    <a:pt x="514" y="749"/>
                  </a:lnTo>
                  <a:lnTo>
                    <a:pt x="585" y="569"/>
                  </a:lnTo>
                  <a:lnTo>
                    <a:pt x="639" y="389"/>
                  </a:lnTo>
                  <a:lnTo>
                    <a:pt x="687" y="209"/>
                  </a:lnTo>
                  <a:lnTo>
                    <a:pt x="705" y="143"/>
                  </a:lnTo>
                  <a:lnTo>
                    <a:pt x="717" y="72"/>
                  </a:lnTo>
                  <a:lnTo>
                    <a:pt x="717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80900" name="Freeform 4"/>
            <p:cNvSpPr>
              <a:spLocks/>
            </p:cNvSpPr>
            <p:nvPr/>
          </p:nvSpPr>
          <p:spPr bwMode="hidden">
            <a:xfrm>
              <a:off x="5386" y="3794"/>
              <a:ext cx="378" cy="522"/>
            </a:xfrm>
            <a:custGeom>
              <a:avLst/>
              <a:gdLst/>
              <a:ahLst/>
              <a:cxnLst>
                <a:cxn ang="0">
                  <a:pos x="377" y="0"/>
                </a:cxn>
                <a:cxn ang="0">
                  <a:pos x="293" y="132"/>
                </a:cxn>
                <a:cxn ang="0">
                  <a:pos x="204" y="264"/>
                </a:cxn>
                <a:cxn ang="0">
                  <a:pos x="102" y="396"/>
                </a:cxn>
                <a:cxn ang="0">
                  <a:pos x="0" y="522"/>
                </a:cxn>
                <a:cxn ang="0">
                  <a:pos x="12" y="522"/>
                </a:cxn>
                <a:cxn ang="0">
                  <a:pos x="114" y="402"/>
                </a:cxn>
                <a:cxn ang="0">
                  <a:pos x="204" y="282"/>
                </a:cxn>
                <a:cxn ang="0">
                  <a:pos x="377" y="24"/>
                </a:cxn>
                <a:cxn ang="0">
                  <a:pos x="377" y="0"/>
                </a:cxn>
                <a:cxn ang="0">
                  <a:pos x="377" y="0"/>
                </a:cxn>
              </a:cxnLst>
              <a:rect l="0" t="0" r="r" b="b"/>
              <a:pathLst>
                <a:path w="377" h="522">
                  <a:moveTo>
                    <a:pt x="377" y="0"/>
                  </a:moveTo>
                  <a:lnTo>
                    <a:pt x="293" y="132"/>
                  </a:lnTo>
                  <a:lnTo>
                    <a:pt x="204" y="264"/>
                  </a:lnTo>
                  <a:lnTo>
                    <a:pt x="102" y="396"/>
                  </a:lnTo>
                  <a:lnTo>
                    <a:pt x="0" y="522"/>
                  </a:lnTo>
                  <a:lnTo>
                    <a:pt x="12" y="522"/>
                  </a:lnTo>
                  <a:lnTo>
                    <a:pt x="114" y="402"/>
                  </a:lnTo>
                  <a:lnTo>
                    <a:pt x="204" y="282"/>
                  </a:lnTo>
                  <a:lnTo>
                    <a:pt x="377" y="24"/>
                  </a:lnTo>
                  <a:lnTo>
                    <a:pt x="377" y="0"/>
                  </a:lnTo>
                  <a:lnTo>
                    <a:pt x="377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80901" name="Freeform 5"/>
            <p:cNvSpPr>
              <a:spLocks/>
            </p:cNvSpPr>
            <p:nvPr/>
          </p:nvSpPr>
          <p:spPr bwMode="hidden">
            <a:xfrm>
              <a:off x="5680" y="4214"/>
              <a:ext cx="84" cy="102"/>
            </a:xfrm>
            <a:custGeom>
              <a:avLst/>
              <a:gdLst/>
              <a:ahLst/>
              <a:cxnLst>
                <a:cxn ang="0">
                  <a:pos x="0" y="102"/>
                </a:cxn>
                <a:cxn ang="0">
                  <a:pos x="18" y="102"/>
                </a:cxn>
                <a:cxn ang="0">
                  <a:pos x="48" y="60"/>
                </a:cxn>
                <a:cxn ang="0">
                  <a:pos x="84" y="24"/>
                </a:cxn>
                <a:cxn ang="0">
                  <a:pos x="84" y="0"/>
                </a:cxn>
                <a:cxn ang="0">
                  <a:pos x="42" y="54"/>
                </a:cxn>
                <a:cxn ang="0">
                  <a:pos x="0" y="102"/>
                </a:cxn>
                <a:cxn ang="0">
                  <a:pos x="0" y="102"/>
                </a:cxn>
              </a:cxnLst>
              <a:rect l="0" t="0" r="r" b="b"/>
              <a:pathLst>
                <a:path w="84" h="102">
                  <a:moveTo>
                    <a:pt x="0" y="102"/>
                  </a:moveTo>
                  <a:lnTo>
                    <a:pt x="18" y="102"/>
                  </a:lnTo>
                  <a:lnTo>
                    <a:pt x="48" y="60"/>
                  </a:lnTo>
                  <a:lnTo>
                    <a:pt x="84" y="24"/>
                  </a:lnTo>
                  <a:lnTo>
                    <a:pt x="84" y="0"/>
                  </a:lnTo>
                  <a:lnTo>
                    <a:pt x="42" y="54"/>
                  </a:lnTo>
                  <a:lnTo>
                    <a:pt x="0" y="102"/>
                  </a:lnTo>
                  <a:lnTo>
                    <a:pt x="0" y="10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grpSp>
          <p:nvGrpSpPr>
            <p:cNvPr id="80902" name="Group 6"/>
            <p:cNvGrpSpPr>
              <a:grpSpLocks/>
            </p:cNvGrpSpPr>
            <p:nvPr/>
          </p:nvGrpSpPr>
          <p:grpSpPr bwMode="auto">
            <a:xfrm>
              <a:off x="288" y="0"/>
              <a:ext cx="5098" cy="4316"/>
              <a:chOff x="288" y="0"/>
              <a:chExt cx="5098" cy="4316"/>
            </a:xfrm>
          </p:grpSpPr>
          <p:sp>
            <p:nvSpPr>
              <p:cNvPr id="80903" name="Freeform 7"/>
              <p:cNvSpPr>
                <a:spLocks/>
              </p:cNvSpPr>
              <p:nvPr userDrawn="1"/>
            </p:nvSpPr>
            <p:spPr bwMode="hidden">
              <a:xfrm>
                <a:off x="2789" y="0"/>
                <a:ext cx="72" cy="4316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60" y="4316"/>
                  </a:cxn>
                  <a:cxn ang="0">
                    <a:pos x="72" y="4316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72" h="4316">
                    <a:moveTo>
                      <a:pt x="0" y="0"/>
                    </a:moveTo>
                    <a:lnTo>
                      <a:pt x="60" y="4316"/>
                    </a:lnTo>
                    <a:lnTo>
                      <a:pt x="72" y="4316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80904" name="Freeform 8"/>
              <p:cNvSpPr>
                <a:spLocks/>
              </p:cNvSpPr>
              <p:nvPr userDrawn="1"/>
            </p:nvSpPr>
            <p:spPr bwMode="hidden">
              <a:xfrm>
                <a:off x="3089" y="0"/>
                <a:ext cx="174" cy="4316"/>
              </a:xfrm>
              <a:custGeom>
                <a:avLst/>
                <a:gdLst/>
                <a:ahLst/>
                <a:cxnLst>
                  <a:cxn ang="0">
                    <a:pos x="24" y="0"/>
                  </a:cxn>
                  <a:cxn ang="0">
                    <a:pos x="12" y="0"/>
                  </a:cxn>
                  <a:cxn ang="0">
                    <a:pos x="42" y="216"/>
                  </a:cxn>
                  <a:cxn ang="0">
                    <a:pos x="72" y="444"/>
                  </a:cxn>
                  <a:cxn ang="0">
                    <a:pos x="96" y="689"/>
                  </a:cxn>
                  <a:cxn ang="0">
                    <a:pos x="120" y="947"/>
                  </a:cxn>
                  <a:cxn ang="0">
                    <a:pos x="132" y="1211"/>
                  </a:cxn>
                  <a:cxn ang="0">
                    <a:pos x="150" y="1487"/>
                  </a:cxn>
                  <a:cxn ang="0">
                    <a:pos x="156" y="1768"/>
                  </a:cxn>
                  <a:cxn ang="0">
                    <a:pos x="162" y="2062"/>
                  </a:cxn>
                  <a:cxn ang="0">
                    <a:pos x="156" y="2644"/>
                  </a:cxn>
                  <a:cxn ang="0">
                    <a:pos x="126" y="3225"/>
                  </a:cxn>
                  <a:cxn ang="0">
                    <a:pos x="108" y="3507"/>
                  </a:cxn>
                  <a:cxn ang="0">
                    <a:pos x="78" y="3788"/>
                  </a:cxn>
                  <a:cxn ang="0">
                    <a:pos x="42" y="4058"/>
                  </a:cxn>
                  <a:cxn ang="0">
                    <a:pos x="0" y="4316"/>
                  </a:cxn>
                  <a:cxn ang="0">
                    <a:pos x="12" y="4316"/>
                  </a:cxn>
                  <a:cxn ang="0">
                    <a:pos x="54" y="4058"/>
                  </a:cxn>
                  <a:cxn ang="0">
                    <a:pos x="90" y="3782"/>
                  </a:cxn>
                  <a:cxn ang="0">
                    <a:pos x="120" y="3507"/>
                  </a:cxn>
                  <a:cxn ang="0">
                    <a:pos x="138" y="3219"/>
                  </a:cxn>
                  <a:cxn ang="0">
                    <a:pos x="168" y="2638"/>
                  </a:cxn>
                  <a:cxn ang="0">
                    <a:pos x="174" y="2056"/>
                  </a:cxn>
                  <a:cxn ang="0">
                    <a:pos x="168" y="1768"/>
                  </a:cxn>
                  <a:cxn ang="0">
                    <a:pos x="162" y="1487"/>
                  </a:cxn>
                  <a:cxn ang="0">
                    <a:pos x="144" y="1211"/>
                  </a:cxn>
                  <a:cxn ang="0">
                    <a:pos x="132" y="941"/>
                  </a:cxn>
                  <a:cxn ang="0">
                    <a:pos x="108" y="689"/>
                  </a:cxn>
                  <a:cxn ang="0">
                    <a:pos x="84" y="444"/>
                  </a:cxn>
                  <a:cxn ang="0">
                    <a:pos x="54" y="216"/>
                  </a:cxn>
                  <a:cxn ang="0">
                    <a:pos x="24" y="0"/>
                  </a:cxn>
                  <a:cxn ang="0">
                    <a:pos x="24" y="0"/>
                  </a:cxn>
                </a:cxnLst>
                <a:rect l="0" t="0" r="r" b="b"/>
                <a:pathLst>
                  <a:path w="174" h="4316">
                    <a:moveTo>
                      <a:pt x="24" y="0"/>
                    </a:moveTo>
                    <a:lnTo>
                      <a:pt x="12" y="0"/>
                    </a:lnTo>
                    <a:lnTo>
                      <a:pt x="42" y="216"/>
                    </a:lnTo>
                    <a:lnTo>
                      <a:pt x="72" y="444"/>
                    </a:lnTo>
                    <a:lnTo>
                      <a:pt x="96" y="689"/>
                    </a:lnTo>
                    <a:lnTo>
                      <a:pt x="120" y="947"/>
                    </a:lnTo>
                    <a:lnTo>
                      <a:pt x="132" y="1211"/>
                    </a:lnTo>
                    <a:lnTo>
                      <a:pt x="150" y="1487"/>
                    </a:lnTo>
                    <a:lnTo>
                      <a:pt x="156" y="1768"/>
                    </a:lnTo>
                    <a:lnTo>
                      <a:pt x="162" y="2062"/>
                    </a:lnTo>
                    <a:lnTo>
                      <a:pt x="156" y="2644"/>
                    </a:lnTo>
                    <a:lnTo>
                      <a:pt x="126" y="3225"/>
                    </a:lnTo>
                    <a:lnTo>
                      <a:pt x="108" y="3507"/>
                    </a:lnTo>
                    <a:lnTo>
                      <a:pt x="78" y="3788"/>
                    </a:lnTo>
                    <a:lnTo>
                      <a:pt x="42" y="4058"/>
                    </a:lnTo>
                    <a:lnTo>
                      <a:pt x="0" y="4316"/>
                    </a:lnTo>
                    <a:lnTo>
                      <a:pt x="12" y="4316"/>
                    </a:lnTo>
                    <a:lnTo>
                      <a:pt x="54" y="4058"/>
                    </a:lnTo>
                    <a:lnTo>
                      <a:pt x="90" y="3782"/>
                    </a:lnTo>
                    <a:lnTo>
                      <a:pt x="120" y="3507"/>
                    </a:lnTo>
                    <a:lnTo>
                      <a:pt x="138" y="3219"/>
                    </a:lnTo>
                    <a:lnTo>
                      <a:pt x="168" y="2638"/>
                    </a:lnTo>
                    <a:lnTo>
                      <a:pt x="174" y="2056"/>
                    </a:lnTo>
                    <a:lnTo>
                      <a:pt x="168" y="1768"/>
                    </a:lnTo>
                    <a:lnTo>
                      <a:pt x="162" y="1487"/>
                    </a:lnTo>
                    <a:lnTo>
                      <a:pt x="144" y="1211"/>
                    </a:lnTo>
                    <a:lnTo>
                      <a:pt x="132" y="941"/>
                    </a:lnTo>
                    <a:lnTo>
                      <a:pt x="108" y="689"/>
                    </a:lnTo>
                    <a:lnTo>
                      <a:pt x="84" y="444"/>
                    </a:lnTo>
                    <a:lnTo>
                      <a:pt x="54" y="216"/>
                    </a:lnTo>
                    <a:lnTo>
                      <a:pt x="24" y="0"/>
                    </a:lnTo>
                    <a:lnTo>
                      <a:pt x="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80905" name="Freeform 9"/>
              <p:cNvSpPr>
                <a:spLocks/>
              </p:cNvSpPr>
              <p:nvPr userDrawn="1"/>
            </p:nvSpPr>
            <p:spPr bwMode="hidden">
              <a:xfrm>
                <a:off x="3358" y="0"/>
                <a:ext cx="337" cy="4316"/>
              </a:xfrm>
              <a:custGeom>
                <a:avLst/>
                <a:gdLst/>
                <a:ahLst/>
                <a:cxnLst>
                  <a:cxn ang="0">
                    <a:pos x="329" y="2014"/>
                  </a:cxn>
                  <a:cxn ang="0">
                    <a:pos x="317" y="1726"/>
                  </a:cxn>
                  <a:cxn ang="0">
                    <a:pos x="293" y="1445"/>
                  </a:cxn>
                  <a:cxn ang="0">
                    <a:pos x="263" y="1175"/>
                  </a:cxn>
                  <a:cxn ang="0">
                    <a:pos x="228" y="917"/>
                  </a:cxn>
                  <a:cxn ang="0">
                    <a:pos x="186" y="665"/>
                  </a:cxn>
                  <a:cxn ang="0">
                    <a:pos x="132" y="432"/>
                  </a:cxn>
                  <a:cxn ang="0">
                    <a:pos x="78" y="204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66" y="204"/>
                  </a:cxn>
                  <a:cxn ang="0">
                    <a:pos x="120" y="432"/>
                  </a:cxn>
                  <a:cxn ang="0">
                    <a:pos x="174" y="665"/>
                  </a:cxn>
                  <a:cxn ang="0">
                    <a:pos x="216" y="917"/>
                  </a:cxn>
                  <a:cxn ang="0">
                    <a:pos x="251" y="1175"/>
                  </a:cxn>
                  <a:cxn ang="0">
                    <a:pos x="281" y="1445"/>
                  </a:cxn>
                  <a:cxn ang="0">
                    <a:pos x="305" y="1726"/>
                  </a:cxn>
                  <a:cxn ang="0">
                    <a:pos x="317" y="2014"/>
                  </a:cxn>
                  <a:cxn ang="0">
                    <a:pos x="323" y="2314"/>
                  </a:cxn>
                  <a:cxn ang="0">
                    <a:pos x="317" y="2608"/>
                  </a:cxn>
                  <a:cxn ang="0">
                    <a:pos x="305" y="2907"/>
                  </a:cxn>
                  <a:cxn ang="0">
                    <a:pos x="281" y="3201"/>
                  </a:cxn>
                  <a:cxn ang="0">
                    <a:pos x="257" y="3489"/>
                  </a:cxn>
                  <a:cxn ang="0">
                    <a:pos x="216" y="3777"/>
                  </a:cxn>
                  <a:cxn ang="0">
                    <a:pos x="174" y="4052"/>
                  </a:cxn>
                  <a:cxn ang="0">
                    <a:pos x="120" y="4316"/>
                  </a:cxn>
                  <a:cxn ang="0">
                    <a:pos x="132" y="4316"/>
                  </a:cxn>
                  <a:cxn ang="0">
                    <a:pos x="186" y="4052"/>
                  </a:cxn>
                  <a:cxn ang="0">
                    <a:pos x="228" y="3777"/>
                  </a:cxn>
                  <a:cxn ang="0">
                    <a:pos x="269" y="3489"/>
                  </a:cxn>
                  <a:cxn ang="0">
                    <a:pos x="293" y="3201"/>
                  </a:cxn>
                  <a:cxn ang="0">
                    <a:pos x="317" y="2907"/>
                  </a:cxn>
                  <a:cxn ang="0">
                    <a:pos x="329" y="2608"/>
                  </a:cxn>
                  <a:cxn ang="0">
                    <a:pos x="335" y="2314"/>
                  </a:cxn>
                  <a:cxn ang="0">
                    <a:pos x="329" y="2014"/>
                  </a:cxn>
                  <a:cxn ang="0">
                    <a:pos x="329" y="2014"/>
                  </a:cxn>
                </a:cxnLst>
                <a:rect l="0" t="0" r="r" b="b"/>
                <a:pathLst>
                  <a:path w="335" h="4316">
                    <a:moveTo>
                      <a:pt x="329" y="2014"/>
                    </a:moveTo>
                    <a:lnTo>
                      <a:pt x="317" y="1726"/>
                    </a:lnTo>
                    <a:lnTo>
                      <a:pt x="293" y="1445"/>
                    </a:lnTo>
                    <a:lnTo>
                      <a:pt x="263" y="1175"/>
                    </a:lnTo>
                    <a:lnTo>
                      <a:pt x="228" y="917"/>
                    </a:lnTo>
                    <a:lnTo>
                      <a:pt x="186" y="665"/>
                    </a:lnTo>
                    <a:lnTo>
                      <a:pt x="132" y="432"/>
                    </a:lnTo>
                    <a:lnTo>
                      <a:pt x="78" y="204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66" y="204"/>
                    </a:lnTo>
                    <a:lnTo>
                      <a:pt x="120" y="432"/>
                    </a:lnTo>
                    <a:lnTo>
                      <a:pt x="174" y="665"/>
                    </a:lnTo>
                    <a:lnTo>
                      <a:pt x="216" y="917"/>
                    </a:lnTo>
                    <a:lnTo>
                      <a:pt x="251" y="1175"/>
                    </a:lnTo>
                    <a:lnTo>
                      <a:pt x="281" y="1445"/>
                    </a:lnTo>
                    <a:lnTo>
                      <a:pt x="305" y="1726"/>
                    </a:lnTo>
                    <a:lnTo>
                      <a:pt x="317" y="2014"/>
                    </a:lnTo>
                    <a:lnTo>
                      <a:pt x="323" y="2314"/>
                    </a:lnTo>
                    <a:lnTo>
                      <a:pt x="317" y="2608"/>
                    </a:lnTo>
                    <a:lnTo>
                      <a:pt x="305" y="2907"/>
                    </a:lnTo>
                    <a:lnTo>
                      <a:pt x="281" y="3201"/>
                    </a:lnTo>
                    <a:lnTo>
                      <a:pt x="257" y="3489"/>
                    </a:lnTo>
                    <a:lnTo>
                      <a:pt x="216" y="3777"/>
                    </a:lnTo>
                    <a:lnTo>
                      <a:pt x="174" y="4052"/>
                    </a:lnTo>
                    <a:lnTo>
                      <a:pt x="120" y="4316"/>
                    </a:lnTo>
                    <a:lnTo>
                      <a:pt x="132" y="4316"/>
                    </a:lnTo>
                    <a:lnTo>
                      <a:pt x="186" y="4052"/>
                    </a:lnTo>
                    <a:lnTo>
                      <a:pt x="228" y="3777"/>
                    </a:lnTo>
                    <a:lnTo>
                      <a:pt x="269" y="3489"/>
                    </a:lnTo>
                    <a:lnTo>
                      <a:pt x="293" y="3201"/>
                    </a:lnTo>
                    <a:lnTo>
                      <a:pt x="317" y="2907"/>
                    </a:lnTo>
                    <a:lnTo>
                      <a:pt x="329" y="2608"/>
                    </a:lnTo>
                    <a:lnTo>
                      <a:pt x="335" y="2314"/>
                    </a:lnTo>
                    <a:lnTo>
                      <a:pt x="329" y="2014"/>
                    </a:lnTo>
                    <a:lnTo>
                      <a:pt x="329" y="20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80906" name="Freeform 10"/>
              <p:cNvSpPr>
                <a:spLocks/>
              </p:cNvSpPr>
              <p:nvPr userDrawn="1"/>
            </p:nvSpPr>
            <p:spPr bwMode="hidden">
              <a:xfrm>
                <a:off x="3676" y="0"/>
                <a:ext cx="427" cy="4316"/>
              </a:xfrm>
              <a:custGeom>
                <a:avLst/>
                <a:gdLst/>
                <a:ahLst/>
                <a:cxnLst>
                  <a:cxn ang="0">
                    <a:pos x="413" y="1924"/>
                  </a:cxn>
                  <a:cxn ang="0">
                    <a:pos x="395" y="1690"/>
                  </a:cxn>
                  <a:cxn ang="0">
                    <a:pos x="365" y="1457"/>
                  </a:cxn>
                  <a:cxn ang="0">
                    <a:pos x="329" y="1229"/>
                  </a:cxn>
                  <a:cxn ang="0">
                    <a:pos x="281" y="1001"/>
                  </a:cxn>
                  <a:cxn ang="0">
                    <a:pos x="227" y="761"/>
                  </a:cxn>
                  <a:cxn ang="0">
                    <a:pos x="162" y="522"/>
                  </a:cxn>
                  <a:cxn ang="0">
                    <a:pos x="90" y="270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84" y="270"/>
                  </a:cxn>
                  <a:cxn ang="0">
                    <a:pos x="156" y="522"/>
                  </a:cxn>
                  <a:cxn ang="0">
                    <a:pos x="216" y="767"/>
                  </a:cxn>
                  <a:cxn ang="0">
                    <a:pos x="275" y="1001"/>
                  </a:cxn>
                  <a:cxn ang="0">
                    <a:pos x="317" y="1235"/>
                  </a:cxn>
                  <a:cxn ang="0">
                    <a:pos x="353" y="1463"/>
                  </a:cxn>
                  <a:cxn ang="0">
                    <a:pos x="383" y="1690"/>
                  </a:cxn>
                  <a:cxn ang="0">
                    <a:pos x="401" y="1924"/>
                  </a:cxn>
                  <a:cxn ang="0">
                    <a:pos x="413" y="2188"/>
                  </a:cxn>
                  <a:cxn ang="0">
                    <a:pos x="407" y="2458"/>
                  </a:cxn>
                  <a:cxn ang="0">
                    <a:pos x="395" y="2733"/>
                  </a:cxn>
                  <a:cxn ang="0">
                    <a:pos x="365" y="3021"/>
                  </a:cxn>
                  <a:cxn ang="0">
                    <a:pos x="329" y="3321"/>
                  </a:cxn>
                  <a:cxn ang="0">
                    <a:pos x="275" y="3639"/>
                  </a:cxn>
                  <a:cxn ang="0">
                    <a:pos x="204" y="3968"/>
                  </a:cxn>
                  <a:cxn ang="0">
                    <a:pos x="126" y="4316"/>
                  </a:cxn>
                  <a:cxn ang="0">
                    <a:pos x="138" y="4316"/>
                  </a:cxn>
                  <a:cxn ang="0">
                    <a:pos x="216" y="3968"/>
                  </a:cxn>
                  <a:cxn ang="0">
                    <a:pos x="287" y="3639"/>
                  </a:cxn>
                  <a:cxn ang="0">
                    <a:pos x="341" y="3321"/>
                  </a:cxn>
                  <a:cxn ang="0">
                    <a:pos x="377" y="3021"/>
                  </a:cxn>
                  <a:cxn ang="0">
                    <a:pos x="407" y="2733"/>
                  </a:cxn>
                  <a:cxn ang="0">
                    <a:pos x="419" y="2458"/>
                  </a:cxn>
                  <a:cxn ang="0">
                    <a:pos x="425" y="2188"/>
                  </a:cxn>
                  <a:cxn ang="0">
                    <a:pos x="413" y="1924"/>
                  </a:cxn>
                  <a:cxn ang="0">
                    <a:pos x="413" y="1924"/>
                  </a:cxn>
                </a:cxnLst>
                <a:rect l="0" t="0" r="r" b="b"/>
                <a:pathLst>
                  <a:path w="425" h="4316">
                    <a:moveTo>
                      <a:pt x="413" y="1924"/>
                    </a:moveTo>
                    <a:lnTo>
                      <a:pt x="395" y="1690"/>
                    </a:lnTo>
                    <a:lnTo>
                      <a:pt x="365" y="1457"/>
                    </a:lnTo>
                    <a:lnTo>
                      <a:pt x="329" y="1229"/>
                    </a:lnTo>
                    <a:lnTo>
                      <a:pt x="281" y="1001"/>
                    </a:lnTo>
                    <a:lnTo>
                      <a:pt x="227" y="761"/>
                    </a:lnTo>
                    <a:lnTo>
                      <a:pt x="162" y="522"/>
                    </a:lnTo>
                    <a:lnTo>
                      <a:pt x="90" y="27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84" y="270"/>
                    </a:lnTo>
                    <a:lnTo>
                      <a:pt x="156" y="522"/>
                    </a:lnTo>
                    <a:lnTo>
                      <a:pt x="216" y="767"/>
                    </a:lnTo>
                    <a:lnTo>
                      <a:pt x="275" y="1001"/>
                    </a:lnTo>
                    <a:lnTo>
                      <a:pt x="317" y="1235"/>
                    </a:lnTo>
                    <a:lnTo>
                      <a:pt x="353" y="1463"/>
                    </a:lnTo>
                    <a:lnTo>
                      <a:pt x="383" y="1690"/>
                    </a:lnTo>
                    <a:lnTo>
                      <a:pt x="401" y="1924"/>
                    </a:lnTo>
                    <a:lnTo>
                      <a:pt x="413" y="2188"/>
                    </a:lnTo>
                    <a:lnTo>
                      <a:pt x="407" y="2458"/>
                    </a:lnTo>
                    <a:lnTo>
                      <a:pt x="395" y="2733"/>
                    </a:lnTo>
                    <a:lnTo>
                      <a:pt x="365" y="3021"/>
                    </a:lnTo>
                    <a:lnTo>
                      <a:pt x="329" y="3321"/>
                    </a:lnTo>
                    <a:lnTo>
                      <a:pt x="275" y="3639"/>
                    </a:lnTo>
                    <a:lnTo>
                      <a:pt x="204" y="3968"/>
                    </a:lnTo>
                    <a:lnTo>
                      <a:pt x="126" y="4316"/>
                    </a:lnTo>
                    <a:lnTo>
                      <a:pt x="138" y="4316"/>
                    </a:lnTo>
                    <a:lnTo>
                      <a:pt x="216" y="3968"/>
                    </a:lnTo>
                    <a:lnTo>
                      <a:pt x="287" y="3639"/>
                    </a:lnTo>
                    <a:lnTo>
                      <a:pt x="341" y="3321"/>
                    </a:lnTo>
                    <a:lnTo>
                      <a:pt x="377" y="3021"/>
                    </a:lnTo>
                    <a:lnTo>
                      <a:pt x="407" y="2733"/>
                    </a:lnTo>
                    <a:lnTo>
                      <a:pt x="419" y="2458"/>
                    </a:lnTo>
                    <a:lnTo>
                      <a:pt x="425" y="2188"/>
                    </a:lnTo>
                    <a:lnTo>
                      <a:pt x="413" y="1924"/>
                    </a:lnTo>
                    <a:lnTo>
                      <a:pt x="413" y="192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80907" name="Freeform 11"/>
              <p:cNvSpPr>
                <a:spLocks/>
              </p:cNvSpPr>
              <p:nvPr userDrawn="1"/>
            </p:nvSpPr>
            <p:spPr bwMode="hidden">
              <a:xfrm>
                <a:off x="3946" y="0"/>
                <a:ext cx="558" cy="4316"/>
              </a:xfrm>
              <a:custGeom>
                <a:avLst/>
                <a:gdLst/>
                <a:ahLst/>
                <a:cxnLst>
                  <a:cxn ang="0">
                    <a:pos x="556" y="2020"/>
                  </a:cxn>
                  <a:cxn ang="0">
                    <a:pos x="538" y="1732"/>
                  </a:cxn>
                  <a:cxn ang="0">
                    <a:pos x="503" y="1445"/>
                  </a:cxn>
                  <a:cxn ang="0">
                    <a:pos x="455" y="1175"/>
                  </a:cxn>
                  <a:cxn ang="0">
                    <a:pos x="395" y="911"/>
                  </a:cxn>
                  <a:cxn ang="0">
                    <a:pos x="317" y="659"/>
                  </a:cxn>
                  <a:cxn ang="0">
                    <a:pos x="228" y="426"/>
                  </a:cxn>
                  <a:cxn ang="0">
                    <a:pos x="126" y="204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14" y="204"/>
                  </a:cxn>
                  <a:cxn ang="0">
                    <a:pos x="216" y="426"/>
                  </a:cxn>
                  <a:cxn ang="0">
                    <a:pos x="305" y="659"/>
                  </a:cxn>
                  <a:cxn ang="0">
                    <a:pos x="383" y="911"/>
                  </a:cxn>
                  <a:cxn ang="0">
                    <a:pos x="443" y="1175"/>
                  </a:cxn>
                  <a:cxn ang="0">
                    <a:pos x="491" y="1445"/>
                  </a:cxn>
                  <a:cxn ang="0">
                    <a:pos x="526" y="1732"/>
                  </a:cxn>
                  <a:cxn ang="0">
                    <a:pos x="544" y="2020"/>
                  </a:cxn>
                  <a:cxn ang="0">
                    <a:pos x="544" y="2326"/>
                  </a:cxn>
                  <a:cxn ang="0">
                    <a:pos x="532" y="2632"/>
                  </a:cxn>
                  <a:cxn ang="0">
                    <a:pos x="503" y="2931"/>
                  </a:cxn>
                  <a:cxn ang="0">
                    <a:pos x="455" y="3225"/>
                  </a:cxn>
                  <a:cxn ang="0">
                    <a:pos x="389" y="3513"/>
                  </a:cxn>
                  <a:cxn ang="0">
                    <a:pos x="311" y="3788"/>
                  </a:cxn>
                  <a:cxn ang="0">
                    <a:pos x="216" y="4058"/>
                  </a:cxn>
                  <a:cxn ang="0">
                    <a:pos x="102" y="4316"/>
                  </a:cxn>
                  <a:cxn ang="0">
                    <a:pos x="114" y="4316"/>
                  </a:cxn>
                  <a:cxn ang="0">
                    <a:pos x="228" y="4058"/>
                  </a:cxn>
                  <a:cxn ang="0">
                    <a:pos x="323" y="3788"/>
                  </a:cxn>
                  <a:cxn ang="0">
                    <a:pos x="401" y="3513"/>
                  </a:cxn>
                  <a:cxn ang="0">
                    <a:pos x="467" y="3225"/>
                  </a:cxn>
                  <a:cxn ang="0">
                    <a:pos x="515" y="2931"/>
                  </a:cxn>
                  <a:cxn ang="0">
                    <a:pos x="544" y="2632"/>
                  </a:cxn>
                  <a:cxn ang="0">
                    <a:pos x="556" y="2326"/>
                  </a:cxn>
                  <a:cxn ang="0">
                    <a:pos x="556" y="2020"/>
                  </a:cxn>
                  <a:cxn ang="0">
                    <a:pos x="556" y="2020"/>
                  </a:cxn>
                </a:cxnLst>
                <a:rect l="0" t="0" r="r" b="b"/>
                <a:pathLst>
                  <a:path w="556" h="4316">
                    <a:moveTo>
                      <a:pt x="556" y="2020"/>
                    </a:moveTo>
                    <a:lnTo>
                      <a:pt x="538" y="1732"/>
                    </a:lnTo>
                    <a:lnTo>
                      <a:pt x="503" y="1445"/>
                    </a:lnTo>
                    <a:lnTo>
                      <a:pt x="455" y="1175"/>
                    </a:lnTo>
                    <a:lnTo>
                      <a:pt x="395" y="911"/>
                    </a:lnTo>
                    <a:lnTo>
                      <a:pt x="317" y="659"/>
                    </a:lnTo>
                    <a:lnTo>
                      <a:pt x="228" y="426"/>
                    </a:lnTo>
                    <a:lnTo>
                      <a:pt x="126" y="204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14" y="204"/>
                    </a:lnTo>
                    <a:lnTo>
                      <a:pt x="216" y="426"/>
                    </a:lnTo>
                    <a:lnTo>
                      <a:pt x="305" y="659"/>
                    </a:lnTo>
                    <a:lnTo>
                      <a:pt x="383" y="911"/>
                    </a:lnTo>
                    <a:lnTo>
                      <a:pt x="443" y="1175"/>
                    </a:lnTo>
                    <a:lnTo>
                      <a:pt x="491" y="1445"/>
                    </a:lnTo>
                    <a:lnTo>
                      <a:pt x="526" y="1732"/>
                    </a:lnTo>
                    <a:lnTo>
                      <a:pt x="544" y="2020"/>
                    </a:lnTo>
                    <a:lnTo>
                      <a:pt x="544" y="2326"/>
                    </a:lnTo>
                    <a:lnTo>
                      <a:pt x="532" y="2632"/>
                    </a:lnTo>
                    <a:lnTo>
                      <a:pt x="503" y="2931"/>
                    </a:lnTo>
                    <a:lnTo>
                      <a:pt x="455" y="3225"/>
                    </a:lnTo>
                    <a:lnTo>
                      <a:pt x="389" y="3513"/>
                    </a:lnTo>
                    <a:lnTo>
                      <a:pt x="311" y="3788"/>
                    </a:lnTo>
                    <a:lnTo>
                      <a:pt x="216" y="4058"/>
                    </a:lnTo>
                    <a:lnTo>
                      <a:pt x="102" y="4316"/>
                    </a:lnTo>
                    <a:lnTo>
                      <a:pt x="114" y="4316"/>
                    </a:lnTo>
                    <a:lnTo>
                      <a:pt x="228" y="4058"/>
                    </a:lnTo>
                    <a:lnTo>
                      <a:pt x="323" y="3788"/>
                    </a:lnTo>
                    <a:lnTo>
                      <a:pt x="401" y="3513"/>
                    </a:lnTo>
                    <a:lnTo>
                      <a:pt x="467" y="3225"/>
                    </a:lnTo>
                    <a:lnTo>
                      <a:pt x="515" y="2931"/>
                    </a:lnTo>
                    <a:lnTo>
                      <a:pt x="544" y="2632"/>
                    </a:lnTo>
                    <a:lnTo>
                      <a:pt x="556" y="2326"/>
                    </a:lnTo>
                    <a:lnTo>
                      <a:pt x="556" y="2020"/>
                    </a:lnTo>
                    <a:lnTo>
                      <a:pt x="556" y="202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80908" name="Freeform 12"/>
              <p:cNvSpPr>
                <a:spLocks/>
              </p:cNvSpPr>
              <p:nvPr userDrawn="1"/>
            </p:nvSpPr>
            <p:spPr bwMode="hidden">
              <a:xfrm>
                <a:off x="4246" y="0"/>
                <a:ext cx="690" cy="4316"/>
              </a:xfrm>
              <a:custGeom>
                <a:avLst/>
                <a:gdLst/>
                <a:ahLst/>
                <a:cxnLst>
                  <a:cxn ang="0">
                    <a:pos x="688" y="2086"/>
                  </a:cxn>
                  <a:cxn ang="0">
                    <a:pos x="670" y="1810"/>
                  </a:cxn>
                  <a:cxn ang="0">
                    <a:pos x="634" y="1541"/>
                  </a:cxn>
                  <a:cxn ang="0">
                    <a:pos x="574" y="1271"/>
                  </a:cxn>
                  <a:cxn ang="0">
                    <a:pos x="497" y="1007"/>
                  </a:cxn>
                  <a:cxn ang="0">
                    <a:pos x="401" y="749"/>
                  </a:cxn>
                  <a:cxn ang="0">
                    <a:pos x="293" y="492"/>
                  </a:cxn>
                  <a:cxn ang="0">
                    <a:pos x="162" y="240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50" y="240"/>
                  </a:cxn>
                  <a:cxn ang="0">
                    <a:pos x="281" y="492"/>
                  </a:cxn>
                  <a:cxn ang="0">
                    <a:pos x="389" y="749"/>
                  </a:cxn>
                  <a:cxn ang="0">
                    <a:pos x="485" y="1007"/>
                  </a:cxn>
                  <a:cxn ang="0">
                    <a:pos x="562" y="1271"/>
                  </a:cxn>
                  <a:cxn ang="0">
                    <a:pos x="622" y="1541"/>
                  </a:cxn>
                  <a:cxn ang="0">
                    <a:pos x="658" y="1810"/>
                  </a:cxn>
                  <a:cxn ang="0">
                    <a:pos x="676" y="2086"/>
                  </a:cxn>
                  <a:cxn ang="0">
                    <a:pos x="676" y="2368"/>
                  </a:cxn>
                  <a:cxn ang="0">
                    <a:pos x="658" y="2650"/>
                  </a:cxn>
                  <a:cxn ang="0">
                    <a:pos x="616" y="2931"/>
                  </a:cxn>
                  <a:cxn ang="0">
                    <a:pos x="556" y="3213"/>
                  </a:cxn>
                  <a:cxn ang="0">
                    <a:pos x="473" y="3495"/>
                  </a:cxn>
                  <a:cxn ang="0">
                    <a:pos x="371" y="3777"/>
                  </a:cxn>
                  <a:cxn ang="0">
                    <a:pos x="251" y="4046"/>
                  </a:cxn>
                  <a:cxn ang="0">
                    <a:pos x="114" y="4316"/>
                  </a:cxn>
                  <a:cxn ang="0">
                    <a:pos x="126" y="4316"/>
                  </a:cxn>
                  <a:cxn ang="0">
                    <a:pos x="263" y="4046"/>
                  </a:cxn>
                  <a:cxn ang="0">
                    <a:pos x="383" y="3777"/>
                  </a:cxn>
                  <a:cxn ang="0">
                    <a:pos x="485" y="3495"/>
                  </a:cxn>
                  <a:cxn ang="0">
                    <a:pos x="568" y="3219"/>
                  </a:cxn>
                  <a:cxn ang="0">
                    <a:pos x="628" y="2937"/>
                  </a:cxn>
                  <a:cxn ang="0">
                    <a:pos x="670" y="2656"/>
                  </a:cxn>
                  <a:cxn ang="0">
                    <a:pos x="688" y="2368"/>
                  </a:cxn>
                  <a:cxn ang="0">
                    <a:pos x="688" y="2086"/>
                  </a:cxn>
                  <a:cxn ang="0">
                    <a:pos x="688" y="2086"/>
                  </a:cxn>
                </a:cxnLst>
                <a:rect l="0" t="0" r="r" b="b"/>
                <a:pathLst>
                  <a:path w="688" h="4316">
                    <a:moveTo>
                      <a:pt x="688" y="2086"/>
                    </a:moveTo>
                    <a:lnTo>
                      <a:pt x="670" y="1810"/>
                    </a:lnTo>
                    <a:lnTo>
                      <a:pt x="634" y="1541"/>
                    </a:lnTo>
                    <a:lnTo>
                      <a:pt x="574" y="1271"/>
                    </a:lnTo>
                    <a:lnTo>
                      <a:pt x="497" y="1007"/>
                    </a:lnTo>
                    <a:lnTo>
                      <a:pt x="401" y="749"/>
                    </a:lnTo>
                    <a:lnTo>
                      <a:pt x="293" y="492"/>
                    </a:lnTo>
                    <a:lnTo>
                      <a:pt x="162" y="24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50" y="240"/>
                    </a:lnTo>
                    <a:lnTo>
                      <a:pt x="281" y="492"/>
                    </a:lnTo>
                    <a:lnTo>
                      <a:pt x="389" y="749"/>
                    </a:lnTo>
                    <a:lnTo>
                      <a:pt x="485" y="1007"/>
                    </a:lnTo>
                    <a:lnTo>
                      <a:pt x="562" y="1271"/>
                    </a:lnTo>
                    <a:lnTo>
                      <a:pt x="622" y="1541"/>
                    </a:lnTo>
                    <a:lnTo>
                      <a:pt x="658" y="1810"/>
                    </a:lnTo>
                    <a:lnTo>
                      <a:pt x="676" y="2086"/>
                    </a:lnTo>
                    <a:lnTo>
                      <a:pt x="676" y="2368"/>
                    </a:lnTo>
                    <a:lnTo>
                      <a:pt x="658" y="2650"/>
                    </a:lnTo>
                    <a:lnTo>
                      <a:pt x="616" y="2931"/>
                    </a:lnTo>
                    <a:lnTo>
                      <a:pt x="556" y="3213"/>
                    </a:lnTo>
                    <a:lnTo>
                      <a:pt x="473" y="3495"/>
                    </a:lnTo>
                    <a:lnTo>
                      <a:pt x="371" y="3777"/>
                    </a:lnTo>
                    <a:lnTo>
                      <a:pt x="251" y="4046"/>
                    </a:lnTo>
                    <a:lnTo>
                      <a:pt x="114" y="4316"/>
                    </a:lnTo>
                    <a:lnTo>
                      <a:pt x="126" y="4316"/>
                    </a:lnTo>
                    <a:lnTo>
                      <a:pt x="263" y="4046"/>
                    </a:lnTo>
                    <a:lnTo>
                      <a:pt x="383" y="3777"/>
                    </a:lnTo>
                    <a:lnTo>
                      <a:pt x="485" y="3495"/>
                    </a:lnTo>
                    <a:lnTo>
                      <a:pt x="568" y="3219"/>
                    </a:lnTo>
                    <a:lnTo>
                      <a:pt x="628" y="2937"/>
                    </a:lnTo>
                    <a:lnTo>
                      <a:pt x="670" y="2656"/>
                    </a:lnTo>
                    <a:lnTo>
                      <a:pt x="688" y="2368"/>
                    </a:lnTo>
                    <a:lnTo>
                      <a:pt x="688" y="2086"/>
                    </a:lnTo>
                    <a:lnTo>
                      <a:pt x="688" y="208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80909" name="Freeform 13"/>
              <p:cNvSpPr>
                <a:spLocks/>
              </p:cNvSpPr>
              <p:nvPr userDrawn="1"/>
            </p:nvSpPr>
            <p:spPr bwMode="hidden">
              <a:xfrm>
                <a:off x="4522" y="0"/>
                <a:ext cx="864" cy="4316"/>
              </a:xfrm>
              <a:custGeom>
                <a:avLst/>
                <a:gdLst/>
                <a:ahLst/>
                <a:cxnLst>
                  <a:cxn ang="0">
                    <a:pos x="855" y="2128"/>
                  </a:cxn>
                  <a:cxn ang="0">
                    <a:pos x="831" y="1834"/>
                  </a:cxn>
                  <a:cxn ang="0">
                    <a:pos x="808" y="1684"/>
                  </a:cxn>
                  <a:cxn ang="0">
                    <a:pos x="784" y="1541"/>
                  </a:cxn>
                  <a:cxn ang="0">
                    <a:pos x="748" y="1397"/>
                  </a:cxn>
                  <a:cxn ang="0">
                    <a:pos x="712" y="1253"/>
                  </a:cxn>
                  <a:cxn ang="0">
                    <a:pos x="664" y="1115"/>
                  </a:cxn>
                  <a:cxn ang="0">
                    <a:pos x="610" y="977"/>
                  </a:cxn>
                  <a:cxn ang="0">
                    <a:pos x="491" y="719"/>
                  </a:cxn>
                  <a:cxn ang="0">
                    <a:pos x="353" y="468"/>
                  </a:cxn>
                  <a:cxn ang="0">
                    <a:pos x="192" y="228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80" y="228"/>
                  </a:cxn>
                  <a:cxn ang="0">
                    <a:pos x="341" y="468"/>
                  </a:cxn>
                  <a:cxn ang="0">
                    <a:pos x="479" y="719"/>
                  </a:cxn>
                  <a:cxn ang="0">
                    <a:pos x="598" y="983"/>
                  </a:cxn>
                  <a:cxn ang="0">
                    <a:pos x="652" y="1121"/>
                  </a:cxn>
                  <a:cxn ang="0">
                    <a:pos x="700" y="1259"/>
                  </a:cxn>
                  <a:cxn ang="0">
                    <a:pos x="736" y="1403"/>
                  </a:cxn>
                  <a:cxn ang="0">
                    <a:pos x="772" y="1547"/>
                  </a:cxn>
                  <a:cxn ang="0">
                    <a:pos x="802" y="1690"/>
                  </a:cxn>
                  <a:cxn ang="0">
                    <a:pos x="819" y="1834"/>
                  </a:cxn>
                  <a:cxn ang="0">
                    <a:pos x="837" y="1984"/>
                  </a:cxn>
                  <a:cxn ang="0">
                    <a:pos x="843" y="2128"/>
                  </a:cxn>
                  <a:cxn ang="0">
                    <a:pos x="849" y="2278"/>
                  </a:cxn>
                  <a:cxn ang="0">
                    <a:pos x="843" y="2428"/>
                  </a:cxn>
                  <a:cxn ang="0">
                    <a:pos x="831" y="2572"/>
                  </a:cxn>
                  <a:cxn ang="0">
                    <a:pos x="819" y="2721"/>
                  </a:cxn>
                  <a:cxn ang="0">
                    <a:pos x="796" y="2865"/>
                  </a:cxn>
                  <a:cxn ang="0">
                    <a:pos x="766" y="3015"/>
                  </a:cxn>
                  <a:cxn ang="0">
                    <a:pos x="724" y="3159"/>
                  </a:cxn>
                  <a:cxn ang="0">
                    <a:pos x="682" y="3303"/>
                  </a:cxn>
                  <a:cxn ang="0">
                    <a:pos x="586" y="3567"/>
                  </a:cxn>
                  <a:cxn ang="0">
                    <a:pos x="473" y="3824"/>
                  </a:cxn>
                  <a:cxn ang="0">
                    <a:pos x="335" y="4076"/>
                  </a:cxn>
                  <a:cxn ang="0">
                    <a:pos x="180" y="4316"/>
                  </a:cxn>
                  <a:cxn ang="0">
                    <a:pos x="192" y="4316"/>
                  </a:cxn>
                  <a:cxn ang="0">
                    <a:pos x="347" y="4076"/>
                  </a:cxn>
                  <a:cxn ang="0">
                    <a:pos x="485" y="3824"/>
                  </a:cxn>
                  <a:cxn ang="0">
                    <a:pos x="598" y="3573"/>
                  </a:cxn>
                  <a:cxn ang="0">
                    <a:pos x="694" y="3309"/>
                  </a:cxn>
                  <a:cxn ang="0">
                    <a:pos x="736" y="3165"/>
                  </a:cxn>
                  <a:cxn ang="0">
                    <a:pos x="778" y="3021"/>
                  </a:cxn>
                  <a:cxn ang="0">
                    <a:pos x="808" y="2871"/>
                  </a:cxn>
                  <a:cxn ang="0">
                    <a:pos x="831" y="2727"/>
                  </a:cxn>
                  <a:cxn ang="0">
                    <a:pos x="843" y="2578"/>
                  </a:cxn>
                  <a:cxn ang="0">
                    <a:pos x="855" y="2428"/>
                  </a:cxn>
                  <a:cxn ang="0">
                    <a:pos x="861" y="2278"/>
                  </a:cxn>
                  <a:cxn ang="0">
                    <a:pos x="855" y="2128"/>
                  </a:cxn>
                  <a:cxn ang="0">
                    <a:pos x="855" y="2128"/>
                  </a:cxn>
                </a:cxnLst>
                <a:rect l="0" t="0" r="r" b="b"/>
                <a:pathLst>
                  <a:path w="861" h="4316">
                    <a:moveTo>
                      <a:pt x="855" y="2128"/>
                    </a:moveTo>
                    <a:lnTo>
                      <a:pt x="831" y="1834"/>
                    </a:lnTo>
                    <a:lnTo>
                      <a:pt x="808" y="1684"/>
                    </a:lnTo>
                    <a:lnTo>
                      <a:pt x="784" y="1541"/>
                    </a:lnTo>
                    <a:lnTo>
                      <a:pt x="748" y="1397"/>
                    </a:lnTo>
                    <a:lnTo>
                      <a:pt x="712" y="1253"/>
                    </a:lnTo>
                    <a:lnTo>
                      <a:pt x="664" y="1115"/>
                    </a:lnTo>
                    <a:lnTo>
                      <a:pt x="610" y="977"/>
                    </a:lnTo>
                    <a:lnTo>
                      <a:pt x="491" y="719"/>
                    </a:lnTo>
                    <a:lnTo>
                      <a:pt x="353" y="468"/>
                    </a:lnTo>
                    <a:lnTo>
                      <a:pt x="192" y="228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80" y="228"/>
                    </a:lnTo>
                    <a:lnTo>
                      <a:pt x="341" y="468"/>
                    </a:lnTo>
                    <a:lnTo>
                      <a:pt x="479" y="719"/>
                    </a:lnTo>
                    <a:lnTo>
                      <a:pt x="598" y="983"/>
                    </a:lnTo>
                    <a:lnTo>
                      <a:pt x="652" y="1121"/>
                    </a:lnTo>
                    <a:lnTo>
                      <a:pt x="700" y="1259"/>
                    </a:lnTo>
                    <a:lnTo>
                      <a:pt x="736" y="1403"/>
                    </a:lnTo>
                    <a:lnTo>
                      <a:pt x="772" y="1547"/>
                    </a:lnTo>
                    <a:lnTo>
                      <a:pt x="802" y="1690"/>
                    </a:lnTo>
                    <a:lnTo>
                      <a:pt x="819" y="1834"/>
                    </a:lnTo>
                    <a:lnTo>
                      <a:pt x="837" y="1984"/>
                    </a:lnTo>
                    <a:lnTo>
                      <a:pt x="843" y="2128"/>
                    </a:lnTo>
                    <a:lnTo>
                      <a:pt x="849" y="2278"/>
                    </a:lnTo>
                    <a:lnTo>
                      <a:pt x="843" y="2428"/>
                    </a:lnTo>
                    <a:lnTo>
                      <a:pt x="831" y="2572"/>
                    </a:lnTo>
                    <a:lnTo>
                      <a:pt x="819" y="2721"/>
                    </a:lnTo>
                    <a:lnTo>
                      <a:pt x="796" y="2865"/>
                    </a:lnTo>
                    <a:lnTo>
                      <a:pt x="766" y="3015"/>
                    </a:lnTo>
                    <a:lnTo>
                      <a:pt x="724" y="3159"/>
                    </a:lnTo>
                    <a:lnTo>
                      <a:pt x="682" y="3303"/>
                    </a:lnTo>
                    <a:lnTo>
                      <a:pt x="586" y="3567"/>
                    </a:lnTo>
                    <a:lnTo>
                      <a:pt x="473" y="3824"/>
                    </a:lnTo>
                    <a:lnTo>
                      <a:pt x="335" y="4076"/>
                    </a:lnTo>
                    <a:lnTo>
                      <a:pt x="180" y="4316"/>
                    </a:lnTo>
                    <a:lnTo>
                      <a:pt x="192" y="4316"/>
                    </a:lnTo>
                    <a:lnTo>
                      <a:pt x="347" y="4076"/>
                    </a:lnTo>
                    <a:lnTo>
                      <a:pt x="485" y="3824"/>
                    </a:lnTo>
                    <a:lnTo>
                      <a:pt x="598" y="3573"/>
                    </a:lnTo>
                    <a:lnTo>
                      <a:pt x="694" y="3309"/>
                    </a:lnTo>
                    <a:lnTo>
                      <a:pt x="736" y="3165"/>
                    </a:lnTo>
                    <a:lnTo>
                      <a:pt x="778" y="3021"/>
                    </a:lnTo>
                    <a:lnTo>
                      <a:pt x="808" y="2871"/>
                    </a:lnTo>
                    <a:lnTo>
                      <a:pt x="831" y="2727"/>
                    </a:lnTo>
                    <a:lnTo>
                      <a:pt x="843" y="2578"/>
                    </a:lnTo>
                    <a:lnTo>
                      <a:pt x="855" y="2428"/>
                    </a:lnTo>
                    <a:lnTo>
                      <a:pt x="861" y="2278"/>
                    </a:lnTo>
                    <a:lnTo>
                      <a:pt x="855" y="2128"/>
                    </a:lnTo>
                    <a:lnTo>
                      <a:pt x="855" y="212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80910" name="Freeform 14"/>
              <p:cNvSpPr>
                <a:spLocks/>
              </p:cNvSpPr>
              <p:nvPr userDrawn="1"/>
            </p:nvSpPr>
            <p:spPr bwMode="hidden">
              <a:xfrm>
                <a:off x="2399" y="0"/>
                <a:ext cx="150" cy="4316"/>
              </a:xfrm>
              <a:custGeom>
                <a:avLst/>
                <a:gdLst/>
                <a:ahLst/>
                <a:cxnLst>
                  <a:cxn ang="0">
                    <a:pos x="18" y="1942"/>
                  </a:cxn>
                  <a:cxn ang="0">
                    <a:pos x="30" y="1630"/>
                  </a:cxn>
                  <a:cxn ang="0">
                    <a:pos x="42" y="1331"/>
                  </a:cxn>
                  <a:cxn ang="0">
                    <a:pos x="59" y="1055"/>
                  </a:cxn>
                  <a:cxn ang="0">
                    <a:pos x="77" y="791"/>
                  </a:cxn>
                  <a:cxn ang="0">
                    <a:pos x="83" y="671"/>
                  </a:cxn>
                  <a:cxn ang="0">
                    <a:pos x="95" y="557"/>
                  </a:cxn>
                  <a:cxn ang="0">
                    <a:pos x="107" y="444"/>
                  </a:cxn>
                  <a:cxn ang="0">
                    <a:pos x="113" y="342"/>
                  </a:cxn>
                  <a:cxn ang="0">
                    <a:pos x="125" y="246"/>
                  </a:cxn>
                  <a:cxn ang="0">
                    <a:pos x="131" y="156"/>
                  </a:cxn>
                  <a:cxn ang="0">
                    <a:pos x="143" y="72"/>
                  </a:cxn>
                  <a:cxn ang="0">
                    <a:pos x="149" y="0"/>
                  </a:cxn>
                  <a:cxn ang="0">
                    <a:pos x="137" y="0"/>
                  </a:cxn>
                  <a:cxn ang="0">
                    <a:pos x="131" y="72"/>
                  </a:cxn>
                  <a:cxn ang="0">
                    <a:pos x="119" y="156"/>
                  </a:cxn>
                  <a:cxn ang="0">
                    <a:pos x="113" y="246"/>
                  </a:cxn>
                  <a:cxn ang="0">
                    <a:pos x="101" y="342"/>
                  </a:cxn>
                  <a:cxn ang="0">
                    <a:pos x="95" y="444"/>
                  </a:cxn>
                  <a:cxn ang="0">
                    <a:pos x="83" y="557"/>
                  </a:cxn>
                  <a:cxn ang="0">
                    <a:pos x="71" y="671"/>
                  </a:cxn>
                  <a:cxn ang="0">
                    <a:pos x="65" y="791"/>
                  </a:cxn>
                  <a:cxn ang="0">
                    <a:pos x="48" y="1055"/>
                  </a:cxn>
                  <a:cxn ang="0">
                    <a:pos x="30" y="1331"/>
                  </a:cxn>
                  <a:cxn ang="0">
                    <a:pos x="18" y="1630"/>
                  </a:cxn>
                  <a:cxn ang="0">
                    <a:pos x="6" y="1942"/>
                  </a:cxn>
                  <a:cxn ang="0">
                    <a:pos x="0" y="2278"/>
                  </a:cxn>
                  <a:cxn ang="0">
                    <a:pos x="6" y="2602"/>
                  </a:cxn>
                  <a:cxn ang="0">
                    <a:pos x="12" y="2919"/>
                  </a:cxn>
                  <a:cxn ang="0">
                    <a:pos x="24" y="3219"/>
                  </a:cxn>
                  <a:cxn ang="0">
                    <a:pos x="36" y="3513"/>
                  </a:cxn>
                  <a:cxn ang="0">
                    <a:pos x="59" y="3794"/>
                  </a:cxn>
                  <a:cxn ang="0">
                    <a:pos x="89" y="4058"/>
                  </a:cxn>
                  <a:cxn ang="0">
                    <a:pos x="125" y="4316"/>
                  </a:cxn>
                  <a:cxn ang="0">
                    <a:pos x="137" y="4316"/>
                  </a:cxn>
                  <a:cxn ang="0">
                    <a:pos x="101" y="4058"/>
                  </a:cxn>
                  <a:cxn ang="0">
                    <a:pos x="71" y="3794"/>
                  </a:cxn>
                  <a:cxn ang="0">
                    <a:pos x="48" y="3513"/>
                  </a:cxn>
                  <a:cxn ang="0">
                    <a:pos x="36" y="3225"/>
                  </a:cxn>
                  <a:cxn ang="0">
                    <a:pos x="24" y="2919"/>
                  </a:cxn>
                  <a:cxn ang="0">
                    <a:pos x="18" y="2608"/>
                  </a:cxn>
                  <a:cxn ang="0">
                    <a:pos x="12" y="2278"/>
                  </a:cxn>
                  <a:cxn ang="0">
                    <a:pos x="18" y="1942"/>
                  </a:cxn>
                  <a:cxn ang="0">
                    <a:pos x="18" y="1942"/>
                  </a:cxn>
                </a:cxnLst>
                <a:rect l="0" t="0" r="r" b="b"/>
                <a:pathLst>
                  <a:path w="149" h="4316">
                    <a:moveTo>
                      <a:pt x="18" y="1942"/>
                    </a:moveTo>
                    <a:lnTo>
                      <a:pt x="30" y="1630"/>
                    </a:lnTo>
                    <a:lnTo>
                      <a:pt x="42" y="1331"/>
                    </a:lnTo>
                    <a:lnTo>
                      <a:pt x="59" y="1055"/>
                    </a:lnTo>
                    <a:lnTo>
                      <a:pt x="77" y="791"/>
                    </a:lnTo>
                    <a:lnTo>
                      <a:pt x="83" y="671"/>
                    </a:lnTo>
                    <a:lnTo>
                      <a:pt x="95" y="557"/>
                    </a:lnTo>
                    <a:lnTo>
                      <a:pt x="107" y="444"/>
                    </a:lnTo>
                    <a:lnTo>
                      <a:pt x="113" y="342"/>
                    </a:lnTo>
                    <a:lnTo>
                      <a:pt x="125" y="246"/>
                    </a:lnTo>
                    <a:lnTo>
                      <a:pt x="131" y="156"/>
                    </a:lnTo>
                    <a:lnTo>
                      <a:pt x="143" y="72"/>
                    </a:lnTo>
                    <a:lnTo>
                      <a:pt x="149" y="0"/>
                    </a:lnTo>
                    <a:lnTo>
                      <a:pt x="137" y="0"/>
                    </a:lnTo>
                    <a:lnTo>
                      <a:pt x="131" y="72"/>
                    </a:lnTo>
                    <a:lnTo>
                      <a:pt x="119" y="156"/>
                    </a:lnTo>
                    <a:lnTo>
                      <a:pt x="113" y="246"/>
                    </a:lnTo>
                    <a:lnTo>
                      <a:pt x="101" y="342"/>
                    </a:lnTo>
                    <a:lnTo>
                      <a:pt x="95" y="444"/>
                    </a:lnTo>
                    <a:lnTo>
                      <a:pt x="83" y="557"/>
                    </a:lnTo>
                    <a:lnTo>
                      <a:pt x="71" y="671"/>
                    </a:lnTo>
                    <a:lnTo>
                      <a:pt x="65" y="791"/>
                    </a:lnTo>
                    <a:lnTo>
                      <a:pt x="48" y="1055"/>
                    </a:lnTo>
                    <a:lnTo>
                      <a:pt x="30" y="1331"/>
                    </a:lnTo>
                    <a:lnTo>
                      <a:pt x="18" y="1630"/>
                    </a:lnTo>
                    <a:lnTo>
                      <a:pt x="6" y="1942"/>
                    </a:lnTo>
                    <a:lnTo>
                      <a:pt x="0" y="2278"/>
                    </a:lnTo>
                    <a:lnTo>
                      <a:pt x="6" y="2602"/>
                    </a:lnTo>
                    <a:lnTo>
                      <a:pt x="12" y="2919"/>
                    </a:lnTo>
                    <a:lnTo>
                      <a:pt x="24" y="3219"/>
                    </a:lnTo>
                    <a:lnTo>
                      <a:pt x="36" y="3513"/>
                    </a:lnTo>
                    <a:lnTo>
                      <a:pt x="59" y="3794"/>
                    </a:lnTo>
                    <a:lnTo>
                      <a:pt x="89" y="4058"/>
                    </a:lnTo>
                    <a:lnTo>
                      <a:pt x="125" y="4316"/>
                    </a:lnTo>
                    <a:lnTo>
                      <a:pt x="137" y="4316"/>
                    </a:lnTo>
                    <a:lnTo>
                      <a:pt x="101" y="4058"/>
                    </a:lnTo>
                    <a:lnTo>
                      <a:pt x="71" y="3794"/>
                    </a:lnTo>
                    <a:lnTo>
                      <a:pt x="48" y="3513"/>
                    </a:lnTo>
                    <a:lnTo>
                      <a:pt x="36" y="3225"/>
                    </a:lnTo>
                    <a:lnTo>
                      <a:pt x="24" y="2919"/>
                    </a:lnTo>
                    <a:lnTo>
                      <a:pt x="18" y="2608"/>
                    </a:lnTo>
                    <a:lnTo>
                      <a:pt x="12" y="2278"/>
                    </a:lnTo>
                    <a:lnTo>
                      <a:pt x="18" y="1942"/>
                    </a:lnTo>
                    <a:lnTo>
                      <a:pt x="18" y="194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80911" name="Freeform 15"/>
              <p:cNvSpPr>
                <a:spLocks/>
              </p:cNvSpPr>
              <p:nvPr userDrawn="1"/>
            </p:nvSpPr>
            <p:spPr bwMode="hidden">
              <a:xfrm>
                <a:off x="1967" y="0"/>
                <a:ext cx="300" cy="4316"/>
              </a:xfrm>
              <a:custGeom>
                <a:avLst/>
                <a:gdLst/>
                <a:ahLst/>
                <a:cxnLst>
                  <a:cxn ang="0">
                    <a:pos x="18" y="2062"/>
                  </a:cxn>
                  <a:cxn ang="0">
                    <a:pos x="30" y="1750"/>
                  </a:cxn>
                  <a:cxn ang="0">
                    <a:pos x="54" y="1451"/>
                  </a:cxn>
                  <a:cxn ang="0">
                    <a:pos x="84" y="1169"/>
                  </a:cxn>
                  <a:cxn ang="0">
                    <a:pos x="126" y="899"/>
                  </a:cxn>
                  <a:cxn ang="0">
                    <a:pos x="162" y="641"/>
                  </a:cxn>
                  <a:cxn ang="0">
                    <a:pos x="209" y="408"/>
                  </a:cxn>
                  <a:cxn ang="0">
                    <a:pos x="251" y="192"/>
                  </a:cxn>
                  <a:cxn ang="0">
                    <a:pos x="299" y="0"/>
                  </a:cxn>
                  <a:cxn ang="0">
                    <a:pos x="287" y="0"/>
                  </a:cxn>
                  <a:cxn ang="0">
                    <a:pos x="239" y="192"/>
                  </a:cxn>
                  <a:cxn ang="0">
                    <a:pos x="198" y="408"/>
                  </a:cxn>
                  <a:cxn ang="0">
                    <a:pos x="156" y="641"/>
                  </a:cxn>
                  <a:cxn ang="0">
                    <a:pos x="114" y="899"/>
                  </a:cxn>
                  <a:cxn ang="0">
                    <a:pos x="78" y="1169"/>
                  </a:cxn>
                  <a:cxn ang="0">
                    <a:pos x="48" y="1451"/>
                  </a:cxn>
                  <a:cxn ang="0">
                    <a:pos x="24" y="1750"/>
                  </a:cxn>
                  <a:cxn ang="0">
                    <a:pos x="6" y="2062"/>
                  </a:cxn>
                  <a:cxn ang="0">
                    <a:pos x="0" y="2374"/>
                  </a:cxn>
                  <a:cxn ang="0">
                    <a:pos x="12" y="2674"/>
                  </a:cxn>
                  <a:cxn ang="0">
                    <a:pos x="30" y="2973"/>
                  </a:cxn>
                  <a:cxn ang="0">
                    <a:pos x="54" y="3255"/>
                  </a:cxn>
                  <a:cxn ang="0">
                    <a:pos x="96" y="3537"/>
                  </a:cxn>
                  <a:cxn ang="0">
                    <a:pos x="144" y="3806"/>
                  </a:cxn>
                  <a:cxn ang="0">
                    <a:pos x="203" y="4064"/>
                  </a:cxn>
                  <a:cxn ang="0">
                    <a:pos x="275" y="4316"/>
                  </a:cxn>
                  <a:cxn ang="0">
                    <a:pos x="287" y="4316"/>
                  </a:cxn>
                  <a:cxn ang="0">
                    <a:pos x="215" y="4064"/>
                  </a:cxn>
                  <a:cxn ang="0">
                    <a:pos x="156" y="3806"/>
                  </a:cxn>
                  <a:cxn ang="0">
                    <a:pos x="108" y="3537"/>
                  </a:cxn>
                  <a:cxn ang="0">
                    <a:pos x="66" y="3261"/>
                  </a:cxn>
                  <a:cxn ang="0">
                    <a:pos x="42" y="2973"/>
                  </a:cxn>
                  <a:cxn ang="0">
                    <a:pos x="24" y="2680"/>
                  </a:cxn>
                  <a:cxn ang="0">
                    <a:pos x="12" y="2374"/>
                  </a:cxn>
                  <a:cxn ang="0">
                    <a:pos x="18" y="2062"/>
                  </a:cxn>
                  <a:cxn ang="0">
                    <a:pos x="18" y="2062"/>
                  </a:cxn>
                </a:cxnLst>
                <a:rect l="0" t="0" r="r" b="b"/>
                <a:pathLst>
                  <a:path w="299" h="4316">
                    <a:moveTo>
                      <a:pt x="18" y="2062"/>
                    </a:moveTo>
                    <a:lnTo>
                      <a:pt x="30" y="1750"/>
                    </a:lnTo>
                    <a:lnTo>
                      <a:pt x="54" y="1451"/>
                    </a:lnTo>
                    <a:lnTo>
                      <a:pt x="84" y="1169"/>
                    </a:lnTo>
                    <a:lnTo>
                      <a:pt x="126" y="899"/>
                    </a:lnTo>
                    <a:lnTo>
                      <a:pt x="162" y="641"/>
                    </a:lnTo>
                    <a:lnTo>
                      <a:pt x="209" y="408"/>
                    </a:lnTo>
                    <a:lnTo>
                      <a:pt x="251" y="192"/>
                    </a:lnTo>
                    <a:lnTo>
                      <a:pt x="299" y="0"/>
                    </a:lnTo>
                    <a:lnTo>
                      <a:pt x="287" y="0"/>
                    </a:lnTo>
                    <a:lnTo>
                      <a:pt x="239" y="192"/>
                    </a:lnTo>
                    <a:lnTo>
                      <a:pt x="198" y="408"/>
                    </a:lnTo>
                    <a:lnTo>
                      <a:pt x="156" y="641"/>
                    </a:lnTo>
                    <a:lnTo>
                      <a:pt x="114" y="899"/>
                    </a:lnTo>
                    <a:lnTo>
                      <a:pt x="78" y="1169"/>
                    </a:lnTo>
                    <a:lnTo>
                      <a:pt x="48" y="1451"/>
                    </a:lnTo>
                    <a:lnTo>
                      <a:pt x="24" y="1750"/>
                    </a:lnTo>
                    <a:lnTo>
                      <a:pt x="6" y="2062"/>
                    </a:lnTo>
                    <a:lnTo>
                      <a:pt x="0" y="2374"/>
                    </a:lnTo>
                    <a:lnTo>
                      <a:pt x="12" y="2674"/>
                    </a:lnTo>
                    <a:lnTo>
                      <a:pt x="30" y="2973"/>
                    </a:lnTo>
                    <a:lnTo>
                      <a:pt x="54" y="3255"/>
                    </a:lnTo>
                    <a:lnTo>
                      <a:pt x="96" y="3537"/>
                    </a:lnTo>
                    <a:lnTo>
                      <a:pt x="144" y="3806"/>
                    </a:lnTo>
                    <a:lnTo>
                      <a:pt x="203" y="4064"/>
                    </a:lnTo>
                    <a:lnTo>
                      <a:pt x="275" y="4316"/>
                    </a:lnTo>
                    <a:lnTo>
                      <a:pt x="287" y="4316"/>
                    </a:lnTo>
                    <a:lnTo>
                      <a:pt x="215" y="4064"/>
                    </a:lnTo>
                    <a:lnTo>
                      <a:pt x="156" y="3806"/>
                    </a:lnTo>
                    <a:lnTo>
                      <a:pt x="108" y="3537"/>
                    </a:lnTo>
                    <a:lnTo>
                      <a:pt x="66" y="3261"/>
                    </a:lnTo>
                    <a:lnTo>
                      <a:pt x="42" y="2973"/>
                    </a:lnTo>
                    <a:lnTo>
                      <a:pt x="24" y="2680"/>
                    </a:lnTo>
                    <a:lnTo>
                      <a:pt x="12" y="2374"/>
                    </a:lnTo>
                    <a:lnTo>
                      <a:pt x="18" y="2062"/>
                    </a:lnTo>
                    <a:lnTo>
                      <a:pt x="18" y="206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80912" name="Freeform 16"/>
              <p:cNvSpPr>
                <a:spLocks/>
              </p:cNvSpPr>
              <p:nvPr userDrawn="1"/>
            </p:nvSpPr>
            <p:spPr bwMode="hidden">
              <a:xfrm>
                <a:off x="1566" y="0"/>
                <a:ext cx="425" cy="4316"/>
              </a:xfrm>
              <a:custGeom>
                <a:avLst/>
                <a:gdLst/>
                <a:ahLst/>
                <a:cxnLst>
                  <a:cxn ang="0">
                    <a:pos x="424" y="0"/>
                  </a:cxn>
                  <a:cxn ang="0">
                    <a:pos x="412" y="0"/>
                  </a:cxn>
                  <a:cxn ang="0">
                    <a:pos x="316" y="222"/>
                  </a:cxn>
                  <a:cxn ang="0">
                    <a:pos x="239" y="462"/>
                  </a:cxn>
                  <a:cxn ang="0">
                    <a:pos x="167" y="707"/>
                  </a:cxn>
                  <a:cxn ang="0">
                    <a:pos x="107" y="971"/>
                  </a:cxn>
                  <a:cxn ang="0">
                    <a:pos x="65" y="1247"/>
                  </a:cxn>
                  <a:cxn ang="0">
                    <a:pos x="29" y="1529"/>
                  </a:cxn>
                  <a:cxn ang="0">
                    <a:pos x="6" y="1822"/>
                  </a:cxn>
                  <a:cxn ang="0">
                    <a:pos x="0" y="2122"/>
                  </a:cxn>
                  <a:cxn ang="0">
                    <a:pos x="6" y="2404"/>
                  </a:cxn>
                  <a:cxn ang="0">
                    <a:pos x="24" y="2686"/>
                  </a:cxn>
                  <a:cxn ang="0">
                    <a:pos x="47" y="2961"/>
                  </a:cxn>
                  <a:cxn ang="0">
                    <a:pos x="89" y="3243"/>
                  </a:cxn>
                  <a:cxn ang="0">
                    <a:pos x="137" y="3519"/>
                  </a:cxn>
                  <a:cxn ang="0">
                    <a:pos x="197" y="3788"/>
                  </a:cxn>
                  <a:cxn ang="0">
                    <a:pos x="269" y="4058"/>
                  </a:cxn>
                  <a:cxn ang="0">
                    <a:pos x="346" y="4316"/>
                  </a:cxn>
                  <a:cxn ang="0">
                    <a:pos x="358" y="4316"/>
                  </a:cxn>
                  <a:cxn ang="0">
                    <a:pos x="281" y="4058"/>
                  </a:cxn>
                  <a:cxn ang="0">
                    <a:pos x="209" y="3788"/>
                  </a:cxn>
                  <a:cxn ang="0">
                    <a:pos x="149" y="3519"/>
                  </a:cxn>
                  <a:cxn ang="0">
                    <a:pos x="101" y="3243"/>
                  </a:cxn>
                  <a:cxn ang="0">
                    <a:pos x="59" y="2961"/>
                  </a:cxn>
                  <a:cxn ang="0">
                    <a:pos x="35" y="2686"/>
                  </a:cxn>
                  <a:cxn ang="0">
                    <a:pos x="18" y="2404"/>
                  </a:cxn>
                  <a:cxn ang="0">
                    <a:pos x="12" y="2122"/>
                  </a:cxn>
                  <a:cxn ang="0">
                    <a:pos x="18" y="1822"/>
                  </a:cxn>
                  <a:cxn ang="0">
                    <a:pos x="41" y="1529"/>
                  </a:cxn>
                  <a:cxn ang="0">
                    <a:pos x="71" y="1247"/>
                  </a:cxn>
                  <a:cxn ang="0">
                    <a:pos x="119" y="971"/>
                  </a:cxn>
                  <a:cxn ang="0">
                    <a:pos x="179" y="707"/>
                  </a:cxn>
                  <a:cxn ang="0">
                    <a:pos x="245" y="462"/>
                  </a:cxn>
                  <a:cxn ang="0">
                    <a:pos x="328" y="222"/>
                  </a:cxn>
                  <a:cxn ang="0">
                    <a:pos x="424" y="0"/>
                  </a:cxn>
                  <a:cxn ang="0">
                    <a:pos x="424" y="0"/>
                  </a:cxn>
                </a:cxnLst>
                <a:rect l="0" t="0" r="r" b="b"/>
                <a:pathLst>
                  <a:path w="424" h="4316">
                    <a:moveTo>
                      <a:pt x="424" y="0"/>
                    </a:moveTo>
                    <a:lnTo>
                      <a:pt x="412" y="0"/>
                    </a:lnTo>
                    <a:lnTo>
                      <a:pt x="316" y="222"/>
                    </a:lnTo>
                    <a:lnTo>
                      <a:pt x="239" y="462"/>
                    </a:lnTo>
                    <a:lnTo>
                      <a:pt x="167" y="707"/>
                    </a:lnTo>
                    <a:lnTo>
                      <a:pt x="107" y="971"/>
                    </a:lnTo>
                    <a:lnTo>
                      <a:pt x="65" y="1247"/>
                    </a:lnTo>
                    <a:lnTo>
                      <a:pt x="29" y="1529"/>
                    </a:lnTo>
                    <a:lnTo>
                      <a:pt x="6" y="1822"/>
                    </a:lnTo>
                    <a:lnTo>
                      <a:pt x="0" y="2122"/>
                    </a:lnTo>
                    <a:lnTo>
                      <a:pt x="6" y="2404"/>
                    </a:lnTo>
                    <a:lnTo>
                      <a:pt x="24" y="2686"/>
                    </a:lnTo>
                    <a:lnTo>
                      <a:pt x="47" y="2961"/>
                    </a:lnTo>
                    <a:lnTo>
                      <a:pt x="89" y="3243"/>
                    </a:lnTo>
                    <a:lnTo>
                      <a:pt x="137" y="3519"/>
                    </a:lnTo>
                    <a:lnTo>
                      <a:pt x="197" y="3788"/>
                    </a:lnTo>
                    <a:lnTo>
                      <a:pt x="269" y="4058"/>
                    </a:lnTo>
                    <a:lnTo>
                      <a:pt x="346" y="4316"/>
                    </a:lnTo>
                    <a:lnTo>
                      <a:pt x="358" y="4316"/>
                    </a:lnTo>
                    <a:lnTo>
                      <a:pt x="281" y="4058"/>
                    </a:lnTo>
                    <a:lnTo>
                      <a:pt x="209" y="3788"/>
                    </a:lnTo>
                    <a:lnTo>
                      <a:pt x="149" y="3519"/>
                    </a:lnTo>
                    <a:lnTo>
                      <a:pt x="101" y="3243"/>
                    </a:lnTo>
                    <a:lnTo>
                      <a:pt x="59" y="2961"/>
                    </a:lnTo>
                    <a:lnTo>
                      <a:pt x="35" y="2686"/>
                    </a:lnTo>
                    <a:lnTo>
                      <a:pt x="18" y="2404"/>
                    </a:lnTo>
                    <a:lnTo>
                      <a:pt x="12" y="2122"/>
                    </a:lnTo>
                    <a:lnTo>
                      <a:pt x="18" y="1822"/>
                    </a:lnTo>
                    <a:lnTo>
                      <a:pt x="41" y="1529"/>
                    </a:lnTo>
                    <a:lnTo>
                      <a:pt x="71" y="1247"/>
                    </a:lnTo>
                    <a:lnTo>
                      <a:pt x="119" y="971"/>
                    </a:lnTo>
                    <a:lnTo>
                      <a:pt x="179" y="707"/>
                    </a:lnTo>
                    <a:lnTo>
                      <a:pt x="245" y="462"/>
                    </a:lnTo>
                    <a:lnTo>
                      <a:pt x="328" y="222"/>
                    </a:lnTo>
                    <a:lnTo>
                      <a:pt x="424" y="0"/>
                    </a:lnTo>
                    <a:lnTo>
                      <a:pt x="4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80913" name="Freeform 17"/>
              <p:cNvSpPr>
                <a:spLocks/>
              </p:cNvSpPr>
              <p:nvPr userDrawn="1"/>
            </p:nvSpPr>
            <p:spPr bwMode="hidden">
              <a:xfrm>
                <a:off x="1128" y="0"/>
                <a:ext cx="575" cy="4316"/>
              </a:xfrm>
              <a:custGeom>
                <a:avLst/>
                <a:gdLst/>
                <a:ahLst/>
                <a:cxnLst>
                  <a:cxn ang="0">
                    <a:pos x="12" y="2146"/>
                  </a:cxn>
                  <a:cxn ang="0">
                    <a:pos x="24" y="1846"/>
                  </a:cxn>
                  <a:cxn ang="0">
                    <a:pos x="54" y="1559"/>
                  </a:cxn>
                  <a:cxn ang="0">
                    <a:pos x="96" y="1277"/>
                  </a:cxn>
                  <a:cxn ang="0">
                    <a:pos x="162" y="1001"/>
                  </a:cxn>
                  <a:cxn ang="0">
                    <a:pos x="239" y="731"/>
                  </a:cxn>
                  <a:cxn ang="0">
                    <a:pos x="335" y="480"/>
                  </a:cxn>
                  <a:cxn ang="0">
                    <a:pos x="449" y="234"/>
                  </a:cxn>
                  <a:cxn ang="0">
                    <a:pos x="574" y="0"/>
                  </a:cxn>
                  <a:cxn ang="0">
                    <a:pos x="562" y="0"/>
                  </a:cxn>
                  <a:cxn ang="0">
                    <a:pos x="437" y="234"/>
                  </a:cxn>
                  <a:cxn ang="0">
                    <a:pos x="323" y="480"/>
                  </a:cxn>
                  <a:cxn ang="0">
                    <a:pos x="227" y="737"/>
                  </a:cxn>
                  <a:cxn ang="0">
                    <a:pos x="150" y="1001"/>
                  </a:cxn>
                  <a:cxn ang="0">
                    <a:pos x="84" y="1277"/>
                  </a:cxn>
                  <a:cxn ang="0">
                    <a:pos x="42" y="1559"/>
                  </a:cxn>
                  <a:cxn ang="0">
                    <a:pos x="12" y="1852"/>
                  </a:cxn>
                  <a:cxn ang="0">
                    <a:pos x="0" y="2146"/>
                  </a:cxn>
                  <a:cxn ang="0">
                    <a:pos x="6" y="2434"/>
                  </a:cxn>
                  <a:cxn ang="0">
                    <a:pos x="30" y="2715"/>
                  </a:cxn>
                  <a:cxn ang="0">
                    <a:pos x="66" y="2997"/>
                  </a:cxn>
                  <a:cxn ang="0">
                    <a:pos x="120" y="3273"/>
                  </a:cxn>
                  <a:cxn ang="0">
                    <a:pos x="191" y="3549"/>
                  </a:cxn>
                  <a:cxn ang="0">
                    <a:pos x="275" y="3812"/>
                  </a:cxn>
                  <a:cxn ang="0">
                    <a:pos x="371" y="4070"/>
                  </a:cxn>
                  <a:cxn ang="0">
                    <a:pos x="484" y="4316"/>
                  </a:cxn>
                  <a:cxn ang="0">
                    <a:pos x="496" y="4316"/>
                  </a:cxn>
                  <a:cxn ang="0">
                    <a:pos x="383" y="4070"/>
                  </a:cxn>
                  <a:cxn ang="0">
                    <a:pos x="287" y="3812"/>
                  </a:cxn>
                  <a:cxn ang="0">
                    <a:pos x="203" y="3549"/>
                  </a:cxn>
                  <a:cxn ang="0">
                    <a:pos x="132" y="3273"/>
                  </a:cxn>
                  <a:cxn ang="0">
                    <a:pos x="78" y="2997"/>
                  </a:cxn>
                  <a:cxn ang="0">
                    <a:pos x="42" y="2715"/>
                  </a:cxn>
                  <a:cxn ang="0">
                    <a:pos x="18" y="2434"/>
                  </a:cxn>
                  <a:cxn ang="0">
                    <a:pos x="12" y="2146"/>
                  </a:cxn>
                  <a:cxn ang="0">
                    <a:pos x="12" y="2146"/>
                  </a:cxn>
                </a:cxnLst>
                <a:rect l="0" t="0" r="r" b="b"/>
                <a:pathLst>
                  <a:path w="574" h="4316">
                    <a:moveTo>
                      <a:pt x="12" y="2146"/>
                    </a:moveTo>
                    <a:lnTo>
                      <a:pt x="24" y="1846"/>
                    </a:lnTo>
                    <a:lnTo>
                      <a:pt x="54" y="1559"/>
                    </a:lnTo>
                    <a:lnTo>
                      <a:pt x="96" y="1277"/>
                    </a:lnTo>
                    <a:lnTo>
                      <a:pt x="162" y="1001"/>
                    </a:lnTo>
                    <a:lnTo>
                      <a:pt x="239" y="731"/>
                    </a:lnTo>
                    <a:lnTo>
                      <a:pt x="335" y="480"/>
                    </a:lnTo>
                    <a:lnTo>
                      <a:pt x="449" y="234"/>
                    </a:lnTo>
                    <a:lnTo>
                      <a:pt x="574" y="0"/>
                    </a:lnTo>
                    <a:lnTo>
                      <a:pt x="562" y="0"/>
                    </a:lnTo>
                    <a:lnTo>
                      <a:pt x="437" y="234"/>
                    </a:lnTo>
                    <a:lnTo>
                      <a:pt x="323" y="480"/>
                    </a:lnTo>
                    <a:lnTo>
                      <a:pt x="227" y="737"/>
                    </a:lnTo>
                    <a:lnTo>
                      <a:pt x="150" y="1001"/>
                    </a:lnTo>
                    <a:lnTo>
                      <a:pt x="84" y="1277"/>
                    </a:lnTo>
                    <a:lnTo>
                      <a:pt x="42" y="1559"/>
                    </a:lnTo>
                    <a:lnTo>
                      <a:pt x="12" y="1852"/>
                    </a:lnTo>
                    <a:lnTo>
                      <a:pt x="0" y="2146"/>
                    </a:lnTo>
                    <a:lnTo>
                      <a:pt x="6" y="2434"/>
                    </a:lnTo>
                    <a:lnTo>
                      <a:pt x="30" y="2715"/>
                    </a:lnTo>
                    <a:lnTo>
                      <a:pt x="66" y="2997"/>
                    </a:lnTo>
                    <a:lnTo>
                      <a:pt x="120" y="3273"/>
                    </a:lnTo>
                    <a:lnTo>
                      <a:pt x="191" y="3549"/>
                    </a:lnTo>
                    <a:lnTo>
                      <a:pt x="275" y="3812"/>
                    </a:lnTo>
                    <a:lnTo>
                      <a:pt x="371" y="4070"/>
                    </a:lnTo>
                    <a:lnTo>
                      <a:pt x="484" y="4316"/>
                    </a:lnTo>
                    <a:lnTo>
                      <a:pt x="496" y="4316"/>
                    </a:lnTo>
                    <a:lnTo>
                      <a:pt x="383" y="4070"/>
                    </a:lnTo>
                    <a:lnTo>
                      <a:pt x="287" y="3812"/>
                    </a:lnTo>
                    <a:lnTo>
                      <a:pt x="203" y="3549"/>
                    </a:lnTo>
                    <a:lnTo>
                      <a:pt x="132" y="3273"/>
                    </a:lnTo>
                    <a:lnTo>
                      <a:pt x="78" y="2997"/>
                    </a:lnTo>
                    <a:lnTo>
                      <a:pt x="42" y="2715"/>
                    </a:lnTo>
                    <a:lnTo>
                      <a:pt x="18" y="2434"/>
                    </a:lnTo>
                    <a:lnTo>
                      <a:pt x="12" y="2146"/>
                    </a:lnTo>
                    <a:lnTo>
                      <a:pt x="12" y="214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80914" name="Freeform 18"/>
              <p:cNvSpPr>
                <a:spLocks/>
              </p:cNvSpPr>
              <p:nvPr userDrawn="1"/>
            </p:nvSpPr>
            <p:spPr bwMode="hidden">
              <a:xfrm>
                <a:off x="702" y="0"/>
                <a:ext cx="737" cy="4316"/>
              </a:xfrm>
              <a:custGeom>
                <a:avLst/>
                <a:gdLst/>
                <a:ahLst/>
                <a:cxnLst>
                  <a:cxn ang="0">
                    <a:pos x="12" y="2098"/>
                  </a:cxn>
                  <a:cxn ang="0">
                    <a:pos x="29" y="1798"/>
                  </a:cxn>
                  <a:cxn ang="0">
                    <a:pos x="71" y="1505"/>
                  </a:cxn>
                  <a:cxn ang="0">
                    <a:pos x="131" y="1223"/>
                  </a:cxn>
                  <a:cxn ang="0">
                    <a:pos x="215" y="941"/>
                  </a:cxn>
                  <a:cxn ang="0">
                    <a:pos x="316" y="689"/>
                  </a:cxn>
                  <a:cxn ang="0">
                    <a:pos x="442" y="444"/>
                  </a:cxn>
                  <a:cxn ang="0">
                    <a:pos x="580" y="216"/>
                  </a:cxn>
                  <a:cxn ang="0">
                    <a:pos x="735" y="0"/>
                  </a:cxn>
                  <a:cxn ang="0">
                    <a:pos x="723" y="0"/>
                  </a:cxn>
                  <a:cxn ang="0">
                    <a:pos x="568" y="210"/>
                  </a:cxn>
                  <a:cxn ang="0">
                    <a:pos x="430" y="438"/>
                  </a:cxn>
                  <a:cxn ang="0">
                    <a:pos x="311" y="683"/>
                  </a:cxn>
                  <a:cxn ang="0">
                    <a:pos x="209" y="941"/>
                  </a:cxn>
                  <a:cxn ang="0">
                    <a:pos x="125" y="1217"/>
                  </a:cxn>
                  <a:cxn ang="0">
                    <a:pos x="59" y="1505"/>
                  </a:cxn>
                  <a:cxn ang="0">
                    <a:pos x="18" y="1798"/>
                  </a:cxn>
                  <a:cxn ang="0">
                    <a:pos x="0" y="2098"/>
                  </a:cxn>
                  <a:cxn ang="0">
                    <a:pos x="6" y="2404"/>
                  </a:cxn>
                  <a:cxn ang="0">
                    <a:pos x="29" y="2709"/>
                  </a:cxn>
                  <a:cxn ang="0">
                    <a:pos x="77" y="3015"/>
                  </a:cxn>
                  <a:cxn ang="0">
                    <a:pos x="149" y="3315"/>
                  </a:cxn>
                  <a:cxn ang="0">
                    <a:pos x="227" y="3573"/>
                  </a:cxn>
                  <a:cxn ang="0">
                    <a:pos x="316" y="3824"/>
                  </a:cxn>
                  <a:cxn ang="0">
                    <a:pos x="424" y="4076"/>
                  </a:cxn>
                  <a:cxn ang="0">
                    <a:pos x="544" y="4316"/>
                  </a:cxn>
                  <a:cxn ang="0">
                    <a:pos x="556" y="4316"/>
                  </a:cxn>
                  <a:cxn ang="0">
                    <a:pos x="436" y="4076"/>
                  </a:cxn>
                  <a:cxn ang="0">
                    <a:pos x="328" y="3824"/>
                  </a:cxn>
                  <a:cxn ang="0">
                    <a:pos x="239" y="3573"/>
                  </a:cxn>
                  <a:cxn ang="0">
                    <a:pos x="161" y="3315"/>
                  </a:cxn>
                  <a:cxn ang="0">
                    <a:pos x="89" y="3015"/>
                  </a:cxn>
                  <a:cxn ang="0">
                    <a:pos x="41" y="2709"/>
                  </a:cxn>
                  <a:cxn ang="0">
                    <a:pos x="18" y="2404"/>
                  </a:cxn>
                  <a:cxn ang="0">
                    <a:pos x="12" y="2098"/>
                  </a:cxn>
                  <a:cxn ang="0">
                    <a:pos x="12" y="2098"/>
                  </a:cxn>
                </a:cxnLst>
                <a:rect l="0" t="0" r="r" b="b"/>
                <a:pathLst>
                  <a:path w="735" h="4316">
                    <a:moveTo>
                      <a:pt x="12" y="2098"/>
                    </a:moveTo>
                    <a:lnTo>
                      <a:pt x="29" y="1798"/>
                    </a:lnTo>
                    <a:lnTo>
                      <a:pt x="71" y="1505"/>
                    </a:lnTo>
                    <a:lnTo>
                      <a:pt x="131" y="1223"/>
                    </a:lnTo>
                    <a:lnTo>
                      <a:pt x="215" y="941"/>
                    </a:lnTo>
                    <a:lnTo>
                      <a:pt x="316" y="689"/>
                    </a:lnTo>
                    <a:lnTo>
                      <a:pt x="442" y="444"/>
                    </a:lnTo>
                    <a:lnTo>
                      <a:pt x="580" y="216"/>
                    </a:lnTo>
                    <a:lnTo>
                      <a:pt x="735" y="0"/>
                    </a:lnTo>
                    <a:lnTo>
                      <a:pt x="723" y="0"/>
                    </a:lnTo>
                    <a:lnTo>
                      <a:pt x="568" y="210"/>
                    </a:lnTo>
                    <a:lnTo>
                      <a:pt x="430" y="438"/>
                    </a:lnTo>
                    <a:lnTo>
                      <a:pt x="311" y="683"/>
                    </a:lnTo>
                    <a:lnTo>
                      <a:pt x="209" y="941"/>
                    </a:lnTo>
                    <a:lnTo>
                      <a:pt x="125" y="1217"/>
                    </a:lnTo>
                    <a:lnTo>
                      <a:pt x="59" y="1505"/>
                    </a:lnTo>
                    <a:lnTo>
                      <a:pt x="18" y="1798"/>
                    </a:lnTo>
                    <a:lnTo>
                      <a:pt x="0" y="2098"/>
                    </a:lnTo>
                    <a:lnTo>
                      <a:pt x="6" y="2404"/>
                    </a:lnTo>
                    <a:lnTo>
                      <a:pt x="29" y="2709"/>
                    </a:lnTo>
                    <a:lnTo>
                      <a:pt x="77" y="3015"/>
                    </a:lnTo>
                    <a:lnTo>
                      <a:pt x="149" y="3315"/>
                    </a:lnTo>
                    <a:lnTo>
                      <a:pt x="227" y="3573"/>
                    </a:lnTo>
                    <a:lnTo>
                      <a:pt x="316" y="3824"/>
                    </a:lnTo>
                    <a:lnTo>
                      <a:pt x="424" y="4076"/>
                    </a:lnTo>
                    <a:lnTo>
                      <a:pt x="544" y="4316"/>
                    </a:lnTo>
                    <a:lnTo>
                      <a:pt x="556" y="4316"/>
                    </a:lnTo>
                    <a:lnTo>
                      <a:pt x="436" y="4076"/>
                    </a:lnTo>
                    <a:lnTo>
                      <a:pt x="328" y="3824"/>
                    </a:lnTo>
                    <a:lnTo>
                      <a:pt x="239" y="3573"/>
                    </a:lnTo>
                    <a:lnTo>
                      <a:pt x="161" y="3315"/>
                    </a:lnTo>
                    <a:lnTo>
                      <a:pt x="89" y="3015"/>
                    </a:lnTo>
                    <a:lnTo>
                      <a:pt x="41" y="2709"/>
                    </a:lnTo>
                    <a:lnTo>
                      <a:pt x="18" y="2404"/>
                    </a:lnTo>
                    <a:lnTo>
                      <a:pt x="12" y="2098"/>
                    </a:lnTo>
                    <a:lnTo>
                      <a:pt x="12" y="209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80915" name="Freeform 19"/>
              <p:cNvSpPr>
                <a:spLocks/>
              </p:cNvSpPr>
              <p:nvPr userDrawn="1"/>
            </p:nvSpPr>
            <p:spPr bwMode="hidden">
              <a:xfrm>
                <a:off x="288" y="0"/>
                <a:ext cx="840" cy="4316"/>
              </a:xfrm>
              <a:custGeom>
                <a:avLst/>
                <a:gdLst/>
                <a:ahLst/>
                <a:cxnLst>
                  <a:cxn ang="0">
                    <a:pos x="18" y="1948"/>
                  </a:cxn>
                  <a:cxn ang="0">
                    <a:pos x="48" y="1708"/>
                  </a:cxn>
                  <a:cxn ang="0">
                    <a:pos x="96" y="1475"/>
                  </a:cxn>
                  <a:cxn ang="0">
                    <a:pos x="161" y="1235"/>
                  </a:cxn>
                  <a:cxn ang="0">
                    <a:pos x="251" y="995"/>
                  </a:cxn>
                  <a:cxn ang="0">
                    <a:pos x="365" y="755"/>
                  </a:cxn>
                  <a:cxn ang="0">
                    <a:pos x="496" y="510"/>
                  </a:cxn>
                  <a:cxn ang="0">
                    <a:pos x="658" y="258"/>
                  </a:cxn>
                  <a:cxn ang="0">
                    <a:pos x="741" y="132"/>
                  </a:cxn>
                  <a:cxn ang="0">
                    <a:pos x="837" y="0"/>
                  </a:cxn>
                  <a:cxn ang="0">
                    <a:pos x="825" y="0"/>
                  </a:cxn>
                  <a:cxn ang="0">
                    <a:pos x="729" y="132"/>
                  </a:cxn>
                  <a:cxn ang="0">
                    <a:pos x="640" y="258"/>
                  </a:cxn>
                  <a:cxn ang="0">
                    <a:pos x="562" y="384"/>
                  </a:cxn>
                  <a:cxn ang="0">
                    <a:pos x="484" y="510"/>
                  </a:cxn>
                  <a:cxn ang="0">
                    <a:pos x="353" y="755"/>
                  </a:cxn>
                  <a:cxn ang="0">
                    <a:pos x="239" y="995"/>
                  </a:cxn>
                  <a:cxn ang="0">
                    <a:pos x="150" y="1235"/>
                  </a:cxn>
                  <a:cxn ang="0">
                    <a:pos x="84" y="1469"/>
                  </a:cxn>
                  <a:cxn ang="0">
                    <a:pos x="36" y="1702"/>
                  </a:cxn>
                  <a:cxn ang="0">
                    <a:pos x="6" y="1942"/>
                  </a:cxn>
                  <a:cxn ang="0">
                    <a:pos x="0" y="2200"/>
                  </a:cxn>
                  <a:cxn ang="0">
                    <a:pos x="12" y="2470"/>
                  </a:cxn>
                  <a:cxn ang="0">
                    <a:pos x="48" y="2739"/>
                  </a:cxn>
                  <a:cxn ang="0">
                    <a:pos x="114" y="3027"/>
                  </a:cxn>
                  <a:cxn ang="0">
                    <a:pos x="150" y="3171"/>
                  </a:cxn>
                  <a:cxn ang="0">
                    <a:pos x="197" y="3321"/>
                  </a:cxn>
                  <a:cxn ang="0">
                    <a:pos x="245" y="3477"/>
                  </a:cxn>
                  <a:cxn ang="0">
                    <a:pos x="305" y="3639"/>
                  </a:cxn>
                  <a:cxn ang="0">
                    <a:pos x="365" y="3800"/>
                  </a:cxn>
                  <a:cxn ang="0">
                    <a:pos x="437" y="3968"/>
                  </a:cxn>
                  <a:cxn ang="0">
                    <a:pos x="508" y="4136"/>
                  </a:cxn>
                  <a:cxn ang="0">
                    <a:pos x="592" y="4316"/>
                  </a:cxn>
                  <a:cxn ang="0">
                    <a:pos x="604" y="4316"/>
                  </a:cxn>
                  <a:cxn ang="0">
                    <a:pos x="520" y="4136"/>
                  </a:cxn>
                  <a:cxn ang="0">
                    <a:pos x="448" y="3968"/>
                  </a:cxn>
                  <a:cxn ang="0">
                    <a:pos x="377" y="3800"/>
                  </a:cxn>
                  <a:cxn ang="0">
                    <a:pos x="317" y="3639"/>
                  </a:cxn>
                  <a:cxn ang="0">
                    <a:pos x="257" y="3477"/>
                  </a:cxn>
                  <a:cxn ang="0">
                    <a:pos x="209" y="3327"/>
                  </a:cxn>
                  <a:cxn ang="0">
                    <a:pos x="161" y="3171"/>
                  </a:cxn>
                  <a:cxn ang="0">
                    <a:pos x="126" y="3027"/>
                  </a:cxn>
                  <a:cxn ang="0">
                    <a:pos x="60" y="2739"/>
                  </a:cxn>
                  <a:cxn ang="0">
                    <a:pos x="24" y="2470"/>
                  </a:cxn>
                  <a:cxn ang="0">
                    <a:pos x="12" y="2206"/>
                  </a:cxn>
                  <a:cxn ang="0">
                    <a:pos x="18" y="1948"/>
                  </a:cxn>
                  <a:cxn ang="0">
                    <a:pos x="18" y="1948"/>
                  </a:cxn>
                </a:cxnLst>
                <a:rect l="0" t="0" r="r" b="b"/>
                <a:pathLst>
                  <a:path w="837" h="4316">
                    <a:moveTo>
                      <a:pt x="18" y="1948"/>
                    </a:moveTo>
                    <a:lnTo>
                      <a:pt x="48" y="1708"/>
                    </a:lnTo>
                    <a:lnTo>
                      <a:pt x="96" y="1475"/>
                    </a:lnTo>
                    <a:lnTo>
                      <a:pt x="161" y="1235"/>
                    </a:lnTo>
                    <a:lnTo>
                      <a:pt x="251" y="995"/>
                    </a:lnTo>
                    <a:lnTo>
                      <a:pt x="365" y="755"/>
                    </a:lnTo>
                    <a:lnTo>
                      <a:pt x="496" y="510"/>
                    </a:lnTo>
                    <a:lnTo>
                      <a:pt x="658" y="258"/>
                    </a:lnTo>
                    <a:lnTo>
                      <a:pt x="741" y="132"/>
                    </a:lnTo>
                    <a:lnTo>
                      <a:pt x="837" y="0"/>
                    </a:lnTo>
                    <a:lnTo>
                      <a:pt x="825" y="0"/>
                    </a:lnTo>
                    <a:lnTo>
                      <a:pt x="729" y="132"/>
                    </a:lnTo>
                    <a:lnTo>
                      <a:pt x="640" y="258"/>
                    </a:lnTo>
                    <a:lnTo>
                      <a:pt x="562" y="384"/>
                    </a:lnTo>
                    <a:lnTo>
                      <a:pt x="484" y="510"/>
                    </a:lnTo>
                    <a:lnTo>
                      <a:pt x="353" y="755"/>
                    </a:lnTo>
                    <a:lnTo>
                      <a:pt x="239" y="995"/>
                    </a:lnTo>
                    <a:lnTo>
                      <a:pt x="150" y="1235"/>
                    </a:lnTo>
                    <a:lnTo>
                      <a:pt x="84" y="1469"/>
                    </a:lnTo>
                    <a:lnTo>
                      <a:pt x="36" y="1702"/>
                    </a:lnTo>
                    <a:lnTo>
                      <a:pt x="6" y="1942"/>
                    </a:lnTo>
                    <a:lnTo>
                      <a:pt x="0" y="2200"/>
                    </a:lnTo>
                    <a:lnTo>
                      <a:pt x="12" y="2470"/>
                    </a:lnTo>
                    <a:lnTo>
                      <a:pt x="48" y="2739"/>
                    </a:lnTo>
                    <a:lnTo>
                      <a:pt x="114" y="3027"/>
                    </a:lnTo>
                    <a:lnTo>
                      <a:pt x="150" y="3171"/>
                    </a:lnTo>
                    <a:lnTo>
                      <a:pt x="197" y="3321"/>
                    </a:lnTo>
                    <a:lnTo>
                      <a:pt x="245" y="3477"/>
                    </a:lnTo>
                    <a:lnTo>
                      <a:pt x="305" y="3639"/>
                    </a:lnTo>
                    <a:lnTo>
                      <a:pt x="365" y="3800"/>
                    </a:lnTo>
                    <a:lnTo>
                      <a:pt x="437" y="3968"/>
                    </a:lnTo>
                    <a:lnTo>
                      <a:pt x="508" y="4136"/>
                    </a:lnTo>
                    <a:lnTo>
                      <a:pt x="592" y="4316"/>
                    </a:lnTo>
                    <a:lnTo>
                      <a:pt x="604" y="4316"/>
                    </a:lnTo>
                    <a:lnTo>
                      <a:pt x="520" y="4136"/>
                    </a:lnTo>
                    <a:lnTo>
                      <a:pt x="448" y="3968"/>
                    </a:lnTo>
                    <a:lnTo>
                      <a:pt x="377" y="3800"/>
                    </a:lnTo>
                    <a:lnTo>
                      <a:pt x="317" y="3639"/>
                    </a:lnTo>
                    <a:lnTo>
                      <a:pt x="257" y="3477"/>
                    </a:lnTo>
                    <a:lnTo>
                      <a:pt x="209" y="3327"/>
                    </a:lnTo>
                    <a:lnTo>
                      <a:pt x="161" y="3171"/>
                    </a:lnTo>
                    <a:lnTo>
                      <a:pt x="126" y="3027"/>
                    </a:lnTo>
                    <a:lnTo>
                      <a:pt x="60" y="2739"/>
                    </a:lnTo>
                    <a:lnTo>
                      <a:pt x="24" y="2470"/>
                    </a:lnTo>
                    <a:lnTo>
                      <a:pt x="12" y="2206"/>
                    </a:lnTo>
                    <a:lnTo>
                      <a:pt x="18" y="1948"/>
                    </a:lnTo>
                    <a:lnTo>
                      <a:pt x="18" y="194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</p:grpSp>
        <p:sp>
          <p:nvSpPr>
            <p:cNvPr id="80916" name="Freeform 20"/>
            <p:cNvSpPr>
              <a:spLocks/>
            </p:cNvSpPr>
            <p:nvPr/>
          </p:nvSpPr>
          <p:spPr bwMode="hidden">
            <a:xfrm>
              <a:off x="6" y="2901"/>
              <a:ext cx="606" cy="1415"/>
            </a:xfrm>
            <a:custGeom>
              <a:avLst/>
              <a:gdLst/>
              <a:ahLst/>
              <a:cxnLst>
                <a:cxn ang="0">
                  <a:pos x="0" y="54"/>
                </a:cxn>
                <a:cxn ang="0">
                  <a:pos x="42" y="228"/>
                </a:cxn>
                <a:cxn ang="0">
                  <a:pos x="96" y="402"/>
                </a:cxn>
                <a:cxn ang="0">
                  <a:pos x="161" y="576"/>
                </a:cxn>
                <a:cxn ang="0">
                  <a:pos x="227" y="744"/>
                </a:cxn>
                <a:cxn ang="0">
                  <a:pos x="305" y="917"/>
                </a:cxn>
                <a:cxn ang="0">
                  <a:pos x="389" y="1085"/>
                </a:cxn>
                <a:cxn ang="0">
                  <a:pos x="484" y="1253"/>
                </a:cxn>
                <a:cxn ang="0">
                  <a:pos x="586" y="1415"/>
                </a:cxn>
                <a:cxn ang="0">
                  <a:pos x="604" y="1415"/>
                </a:cxn>
                <a:cxn ang="0">
                  <a:pos x="496" y="1247"/>
                </a:cxn>
                <a:cxn ang="0">
                  <a:pos x="401" y="1073"/>
                </a:cxn>
                <a:cxn ang="0">
                  <a:pos x="311" y="899"/>
                </a:cxn>
                <a:cxn ang="0">
                  <a:pos x="233" y="720"/>
                </a:cxn>
                <a:cxn ang="0">
                  <a:pos x="161" y="546"/>
                </a:cxn>
                <a:cxn ang="0">
                  <a:pos x="102" y="366"/>
                </a:cxn>
                <a:cxn ang="0">
                  <a:pos x="48" y="180"/>
                </a:cxn>
                <a:cxn ang="0">
                  <a:pos x="0" y="0"/>
                </a:cxn>
                <a:cxn ang="0">
                  <a:pos x="0" y="54"/>
                </a:cxn>
                <a:cxn ang="0">
                  <a:pos x="0" y="54"/>
                </a:cxn>
              </a:cxnLst>
              <a:rect l="0" t="0" r="r" b="b"/>
              <a:pathLst>
                <a:path w="604" h="1415">
                  <a:moveTo>
                    <a:pt x="0" y="54"/>
                  </a:moveTo>
                  <a:lnTo>
                    <a:pt x="42" y="228"/>
                  </a:lnTo>
                  <a:lnTo>
                    <a:pt x="96" y="402"/>
                  </a:lnTo>
                  <a:lnTo>
                    <a:pt x="161" y="576"/>
                  </a:lnTo>
                  <a:lnTo>
                    <a:pt x="227" y="744"/>
                  </a:lnTo>
                  <a:lnTo>
                    <a:pt x="305" y="917"/>
                  </a:lnTo>
                  <a:lnTo>
                    <a:pt x="389" y="1085"/>
                  </a:lnTo>
                  <a:lnTo>
                    <a:pt x="484" y="1253"/>
                  </a:lnTo>
                  <a:lnTo>
                    <a:pt x="586" y="1415"/>
                  </a:lnTo>
                  <a:lnTo>
                    <a:pt x="604" y="1415"/>
                  </a:lnTo>
                  <a:lnTo>
                    <a:pt x="496" y="1247"/>
                  </a:lnTo>
                  <a:lnTo>
                    <a:pt x="401" y="1073"/>
                  </a:lnTo>
                  <a:lnTo>
                    <a:pt x="311" y="899"/>
                  </a:lnTo>
                  <a:lnTo>
                    <a:pt x="233" y="720"/>
                  </a:lnTo>
                  <a:lnTo>
                    <a:pt x="161" y="546"/>
                  </a:lnTo>
                  <a:lnTo>
                    <a:pt x="102" y="366"/>
                  </a:lnTo>
                  <a:lnTo>
                    <a:pt x="48" y="180"/>
                  </a:lnTo>
                  <a:lnTo>
                    <a:pt x="0" y="0"/>
                  </a:lnTo>
                  <a:lnTo>
                    <a:pt x="0" y="54"/>
                  </a:lnTo>
                  <a:lnTo>
                    <a:pt x="0" y="54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80917" name="Freeform 21"/>
            <p:cNvSpPr>
              <a:spLocks/>
            </p:cNvSpPr>
            <p:nvPr/>
          </p:nvSpPr>
          <p:spPr bwMode="hidden">
            <a:xfrm>
              <a:off x="6" y="3890"/>
              <a:ext cx="228" cy="426"/>
            </a:xfrm>
            <a:custGeom>
              <a:avLst/>
              <a:gdLst/>
              <a:ahLst/>
              <a:cxnLst>
                <a:cxn ang="0">
                  <a:pos x="0" y="30"/>
                </a:cxn>
                <a:cxn ang="0">
                  <a:pos x="108" y="240"/>
                </a:cxn>
                <a:cxn ang="0">
                  <a:pos x="215" y="426"/>
                </a:cxn>
                <a:cxn ang="0">
                  <a:pos x="227" y="426"/>
                </a:cxn>
                <a:cxn ang="0">
                  <a:pos x="167" y="330"/>
                </a:cxn>
                <a:cxn ang="0">
                  <a:pos x="114" y="222"/>
                </a:cxn>
                <a:cxn ang="0">
                  <a:pos x="0" y="0"/>
                </a:cxn>
                <a:cxn ang="0">
                  <a:pos x="0" y="30"/>
                </a:cxn>
                <a:cxn ang="0">
                  <a:pos x="0" y="30"/>
                </a:cxn>
              </a:cxnLst>
              <a:rect l="0" t="0" r="r" b="b"/>
              <a:pathLst>
                <a:path w="227" h="426">
                  <a:moveTo>
                    <a:pt x="0" y="30"/>
                  </a:moveTo>
                  <a:lnTo>
                    <a:pt x="108" y="240"/>
                  </a:lnTo>
                  <a:lnTo>
                    <a:pt x="215" y="426"/>
                  </a:lnTo>
                  <a:lnTo>
                    <a:pt x="227" y="426"/>
                  </a:lnTo>
                  <a:lnTo>
                    <a:pt x="167" y="330"/>
                  </a:lnTo>
                  <a:lnTo>
                    <a:pt x="114" y="222"/>
                  </a:lnTo>
                  <a:lnTo>
                    <a:pt x="0" y="0"/>
                  </a:lnTo>
                  <a:lnTo>
                    <a:pt x="0" y="30"/>
                  </a:lnTo>
                  <a:lnTo>
                    <a:pt x="0" y="3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80918" name="Freeform 22"/>
            <p:cNvSpPr>
              <a:spLocks/>
            </p:cNvSpPr>
            <p:nvPr/>
          </p:nvSpPr>
          <p:spPr bwMode="hidden">
            <a:xfrm>
              <a:off x="4776" y="0"/>
              <a:ext cx="984" cy="1786"/>
            </a:xfrm>
            <a:custGeom>
              <a:avLst/>
              <a:gdLst/>
              <a:ahLst/>
              <a:cxnLst>
                <a:cxn ang="0">
                  <a:pos x="981" y="1786"/>
                </a:cxn>
                <a:cxn ang="0">
                  <a:pos x="981" y="1720"/>
                </a:cxn>
                <a:cxn ang="0">
                  <a:pos x="969" y="1666"/>
                </a:cxn>
                <a:cxn ang="0">
                  <a:pos x="957" y="1613"/>
                </a:cxn>
                <a:cxn ang="0">
                  <a:pos x="921" y="1487"/>
                </a:cxn>
                <a:cxn ang="0">
                  <a:pos x="885" y="1361"/>
                </a:cxn>
                <a:cxn ang="0">
                  <a:pos x="796" y="1121"/>
                </a:cxn>
                <a:cxn ang="0">
                  <a:pos x="682" y="899"/>
                </a:cxn>
                <a:cxn ang="0">
                  <a:pos x="562" y="689"/>
                </a:cxn>
                <a:cxn ang="0">
                  <a:pos x="431" y="498"/>
                </a:cxn>
                <a:cxn ang="0">
                  <a:pos x="293" y="318"/>
                </a:cxn>
                <a:cxn ang="0">
                  <a:pos x="150" y="15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138" y="150"/>
                </a:cxn>
                <a:cxn ang="0">
                  <a:pos x="275" y="318"/>
                </a:cxn>
                <a:cxn ang="0">
                  <a:pos x="413" y="498"/>
                </a:cxn>
                <a:cxn ang="0">
                  <a:pos x="545" y="689"/>
                </a:cxn>
                <a:cxn ang="0">
                  <a:pos x="670" y="899"/>
                </a:cxn>
                <a:cxn ang="0">
                  <a:pos x="778" y="1121"/>
                </a:cxn>
                <a:cxn ang="0">
                  <a:pos x="873" y="1361"/>
                </a:cxn>
                <a:cxn ang="0">
                  <a:pos x="909" y="1487"/>
                </a:cxn>
                <a:cxn ang="0">
                  <a:pos x="945" y="1619"/>
                </a:cxn>
                <a:cxn ang="0">
                  <a:pos x="963" y="1702"/>
                </a:cxn>
                <a:cxn ang="0">
                  <a:pos x="981" y="1786"/>
                </a:cxn>
                <a:cxn ang="0">
                  <a:pos x="981" y="1786"/>
                </a:cxn>
              </a:cxnLst>
              <a:rect l="0" t="0" r="r" b="b"/>
              <a:pathLst>
                <a:path w="981" h="1786">
                  <a:moveTo>
                    <a:pt x="981" y="1786"/>
                  </a:moveTo>
                  <a:lnTo>
                    <a:pt x="981" y="1720"/>
                  </a:lnTo>
                  <a:lnTo>
                    <a:pt x="969" y="1666"/>
                  </a:lnTo>
                  <a:lnTo>
                    <a:pt x="957" y="1613"/>
                  </a:lnTo>
                  <a:lnTo>
                    <a:pt x="921" y="1487"/>
                  </a:lnTo>
                  <a:lnTo>
                    <a:pt x="885" y="1361"/>
                  </a:lnTo>
                  <a:lnTo>
                    <a:pt x="796" y="1121"/>
                  </a:lnTo>
                  <a:lnTo>
                    <a:pt x="682" y="899"/>
                  </a:lnTo>
                  <a:lnTo>
                    <a:pt x="562" y="689"/>
                  </a:lnTo>
                  <a:lnTo>
                    <a:pt x="431" y="498"/>
                  </a:lnTo>
                  <a:lnTo>
                    <a:pt x="293" y="318"/>
                  </a:lnTo>
                  <a:lnTo>
                    <a:pt x="150" y="15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138" y="150"/>
                  </a:lnTo>
                  <a:lnTo>
                    <a:pt x="275" y="318"/>
                  </a:lnTo>
                  <a:lnTo>
                    <a:pt x="413" y="498"/>
                  </a:lnTo>
                  <a:lnTo>
                    <a:pt x="545" y="689"/>
                  </a:lnTo>
                  <a:lnTo>
                    <a:pt x="670" y="899"/>
                  </a:lnTo>
                  <a:lnTo>
                    <a:pt x="778" y="1121"/>
                  </a:lnTo>
                  <a:lnTo>
                    <a:pt x="873" y="1361"/>
                  </a:lnTo>
                  <a:lnTo>
                    <a:pt x="909" y="1487"/>
                  </a:lnTo>
                  <a:lnTo>
                    <a:pt x="945" y="1619"/>
                  </a:lnTo>
                  <a:lnTo>
                    <a:pt x="963" y="1702"/>
                  </a:lnTo>
                  <a:lnTo>
                    <a:pt x="981" y="1786"/>
                  </a:lnTo>
                  <a:lnTo>
                    <a:pt x="981" y="178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4118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80919" name="Freeform 23"/>
            <p:cNvSpPr>
              <a:spLocks/>
            </p:cNvSpPr>
            <p:nvPr/>
          </p:nvSpPr>
          <p:spPr bwMode="hidden">
            <a:xfrm>
              <a:off x="5041" y="0"/>
              <a:ext cx="719" cy="845"/>
            </a:xfrm>
            <a:custGeom>
              <a:avLst/>
              <a:gdLst/>
              <a:ahLst/>
              <a:cxnLst>
                <a:cxn ang="0">
                  <a:pos x="717" y="845"/>
                </a:cxn>
                <a:cxn ang="0">
                  <a:pos x="717" y="821"/>
                </a:cxn>
                <a:cxn ang="0">
                  <a:pos x="574" y="605"/>
                </a:cxn>
                <a:cxn ang="0">
                  <a:pos x="406" y="396"/>
                </a:cxn>
                <a:cxn ang="0">
                  <a:pos x="221" y="192"/>
                </a:cxn>
                <a:cxn ang="0">
                  <a:pos x="17" y="0"/>
                </a:cxn>
                <a:cxn ang="0">
                  <a:pos x="0" y="0"/>
                </a:cxn>
                <a:cxn ang="0">
                  <a:pos x="209" y="198"/>
                </a:cxn>
                <a:cxn ang="0">
                  <a:pos x="400" y="408"/>
                </a:cxn>
                <a:cxn ang="0">
                  <a:pos x="568" y="623"/>
                </a:cxn>
                <a:cxn ang="0">
                  <a:pos x="717" y="845"/>
                </a:cxn>
                <a:cxn ang="0">
                  <a:pos x="717" y="845"/>
                </a:cxn>
              </a:cxnLst>
              <a:rect l="0" t="0" r="r" b="b"/>
              <a:pathLst>
                <a:path w="717" h="845">
                  <a:moveTo>
                    <a:pt x="717" y="845"/>
                  </a:moveTo>
                  <a:lnTo>
                    <a:pt x="717" y="821"/>
                  </a:lnTo>
                  <a:lnTo>
                    <a:pt x="574" y="605"/>
                  </a:lnTo>
                  <a:lnTo>
                    <a:pt x="406" y="396"/>
                  </a:lnTo>
                  <a:lnTo>
                    <a:pt x="221" y="192"/>
                  </a:lnTo>
                  <a:lnTo>
                    <a:pt x="17" y="0"/>
                  </a:lnTo>
                  <a:lnTo>
                    <a:pt x="0" y="0"/>
                  </a:lnTo>
                  <a:lnTo>
                    <a:pt x="209" y="198"/>
                  </a:lnTo>
                  <a:lnTo>
                    <a:pt x="400" y="408"/>
                  </a:lnTo>
                  <a:lnTo>
                    <a:pt x="568" y="623"/>
                  </a:lnTo>
                  <a:lnTo>
                    <a:pt x="717" y="845"/>
                  </a:lnTo>
                  <a:lnTo>
                    <a:pt x="717" y="845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80920" name="Freeform 24"/>
            <p:cNvSpPr>
              <a:spLocks/>
            </p:cNvSpPr>
            <p:nvPr/>
          </p:nvSpPr>
          <p:spPr bwMode="hidden">
            <a:xfrm>
              <a:off x="5352" y="0"/>
              <a:ext cx="408" cy="414"/>
            </a:xfrm>
            <a:custGeom>
              <a:avLst/>
              <a:gdLst/>
              <a:ahLst/>
              <a:cxnLst>
                <a:cxn ang="0">
                  <a:pos x="407" y="414"/>
                </a:cxn>
                <a:cxn ang="0">
                  <a:pos x="407" y="396"/>
                </a:cxn>
                <a:cxn ang="0">
                  <a:pos x="222" y="192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108" y="102"/>
                </a:cxn>
                <a:cxn ang="0">
                  <a:pos x="216" y="204"/>
                </a:cxn>
                <a:cxn ang="0">
                  <a:pos x="407" y="414"/>
                </a:cxn>
                <a:cxn ang="0">
                  <a:pos x="407" y="414"/>
                </a:cxn>
              </a:cxnLst>
              <a:rect l="0" t="0" r="r" b="b"/>
              <a:pathLst>
                <a:path w="407" h="414">
                  <a:moveTo>
                    <a:pt x="407" y="414"/>
                  </a:moveTo>
                  <a:lnTo>
                    <a:pt x="407" y="396"/>
                  </a:lnTo>
                  <a:lnTo>
                    <a:pt x="222" y="192"/>
                  </a:lnTo>
                  <a:lnTo>
                    <a:pt x="12" y="0"/>
                  </a:lnTo>
                  <a:lnTo>
                    <a:pt x="0" y="0"/>
                  </a:lnTo>
                  <a:lnTo>
                    <a:pt x="108" y="102"/>
                  </a:lnTo>
                  <a:lnTo>
                    <a:pt x="216" y="204"/>
                  </a:lnTo>
                  <a:lnTo>
                    <a:pt x="407" y="414"/>
                  </a:lnTo>
                  <a:lnTo>
                    <a:pt x="407" y="414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80921" name="Freeform 25"/>
            <p:cNvSpPr>
              <a:spLocks/>
            </p:cNvSpPr>
            <p:nvPr/>
          </p:nvSpPr>
          <p:spPr bwMode="hidden">
            <a:xfrm>
              <a:off x="6" y="0"/>
              <a:ext cx="858" cy="1409"/>
            </a:xfrm>
            <a:custGeom>
              <a:avLst/>
              <a:gdLst/>
              <a:ahLst/>
              <a:cxnLst>
                <a:cxn ang="0">
                  <a:pos x="0" y="1361"/>
                </a:cxn>
                <a:cxn ang="0">
                  <a:pos x="0" y="1409"/>
                </a:cxn>
                <a:cxn ang="0">
                  <a:pos x="54" y="1211"/>
                </a:cxn>
                <a:cxn ang="0">
                  <a:pos x="126" y="1013"/>
                </a:cxn>
                <a:cxn ang="0">
                  <a:pos x="215" y="827"/>
                </a:cxn>
                <a:cxn ang="0">
                  <a:pos x="311" y="647"/>
                </a:cxn>
                <a:cxn ang="0">
                  <a:pos x="431" y="474"/>
                </a:cxn>
                <a:cxn ang="0">
                  <a:pos x="556" y="312"/>
                </a:cxn>
                <a:cxn ang="0">
                  <a:pos x="700" y="150"/>
                </a:cxn>
                <a:cxn ang="0">
                  <a:pos x="855" y="0"/>
                </a:cxn>
                <a:cxn ang="0">
                  <a:pos x="837" y="0"/>
                </a:cxn>
                <a:cxn ang="0">
                  <a:pos x="688" y="144"/>
                </a:cxn>
                <a:cxn ang="0">
                  <a:pos x="550" y="300"/>
                </a:cxn>
                <a:cxn ang="0">
                  <a:pos x="425" y="462"/>
                </a:cxn>
                <a:cxn ang="0">
                  <a:pos x="311" y="629"/>
                </a:cxn>
                <a:cxn ang="0">
                  <a:pos x="215" y="803"/>
                </a:cxn>
                <a:cxn ang="0">
                  <a:pos x="132" y="983"/>
                </a:cxn>
                <a:cxn ang="0">
                  <a:pos x="60" y="1169"/>
                </a:cxn>
                <a:cxn ang="0">
                  <a:pos x="0" y="1361"/>
                </a:cxn>
                <a:cxn ang="0">
                  <a:pos x="0" y="1361"/>
                </a:cxn>
              </a:cxnLst>
              <a:rect l="0" t="0" r="r" b="b"/>
              <a:pathLst>
                <a:path w="855" h="1409">
                  <a:moveTo>
                    <a:pt x="0" y="1361"/>
                  </a:moveTo>
                  <a:lnTo>
                    <a:pt x="0" y="1409"/>
                  </a:lnTo>
                  <a:lnTo>
                    <a:pt x="54" y="1211"/>
                  </a:lnTo>
                  <a:lnTo>
                    <a:pt x="126" y="1013"/>
                  </a:lnTo>
                  <a:lnTo>
                    <a:pt x="215" y="827"/>
                  </a:lnTo>
                  <a:lnTo>
                    <a:pt x="311" y="647"/>
                  </a:lnTo>
                  <a:lnTo>
                    <a:pt x="431" y="474"/>
                  </a:lnTo>
                  <a:lnTo>
                    <a:pt x="556" y="312"/>
                  </a:lnTo>
                  <a:lnTo>
                    <a:pt x="700" y="150"/>
                  </a:lnTo>
                  <a:lnTo>
                    <a:pt x="855" y="0"/>
                  </a:lnTo>
                  <a:lnTo>
                    <a:pt x="837" y="0"/>
                  </a:lnTo>
                  <a:lnTo>
                    <a:pt x="688" y="144"/>
                  </a:lnTo>
                  <a:lnTo>
                    <a:pt x="550" y="300"/>
                  </a:lnTo>
                  <a:lnTo>
                    <a:pt x="425" y="462"/>
                  </a:lnTo>
                  <a:lnTo>
                    <a:pt x="311" y="629"/>
                  </a:lnTo>
                  <a:lnTo>
                    <a:pt x="215" y="803"/>
                  </a:lnTo>
                  <a:lnTo>
                    <a:pt x="132" y="983"/>
                  </a:lnTo>
                  <a:lnTo>
                    <a:pt x="60" y="1169"/>
                  </a:lnTo>
                  <a:lnTo>
                    <a:pt x="0" y="1361"/>
                  </a:lnTo>
                  <a:lnTo>
                    <a:pt x="0" y="1361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4118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80922" name="Freeform 26"/>
            <p:cNvSpPr>
              <a:spLocks/>
            </p:cNvSpPr>
            <p:nvPr/>
          </p:nvSpPr>
          <p:spPr bwMode="hidden">
            <a:xfrm>
              <a:off x="6" y="0"/>
              <a:ext cx="588" cy="599"/>
            </a:xfrm>
            <a:custGeom>
              <a:avLst/>
              <a:gdLst/>
              <a:ahLst/>
              <a:cxnLst>
                <a:cxn ang="0">
                  <a:pos x="586" y="0"/>
                </a:cxn>
                <a:cxn ang="0">
                  <a:pos x="568" y="0"/>
                </a:cxn>
                <a:cxn ang="0">
                  <a:pos x="407" y="132"/>
                </a:cxn>
                <a:cxn ang="0">
                  <a:pos x="257" y="270"/>
                </a:cxn>
                <a:cxn ang="0">
                  <a:pos x="120" y="420"/>
                </a:cxn>
                <a:cxn ang="0">
                  <a:pos x="0" y="575"/>
                </a:cxn>
                <a:cxn ang="0">
                  <a:pos x="0" y="599"/>
                </a:cxn>
                <a:cxn ang="0">
                  <a:pos x="120" y="432"/>
                </a:cxn>
                <a:cxn ang="0">
                  <a:pos x="257" y="282"/>
                </a:cxn>
                <a:cxn ang="0">
                  <a:pos x="413" y="138"/>
                </a:cxn>
                <a:cxn ang="0">
                  <a:pos x="586" y="0"/>
                </a:cxn>
                <a:cxn ang="0">
                  <a:pos x="586" y="0"/>
                </a:cxn>
              </a:cxnLst>
              <a:rect l="0" t="0" r="r" b="b"/>
              <a:pathLst>
                <a:path w="586" h="599">
                  <a:moveTo>
                    <a:pt x="586" y="0"/>
                  </a:moveTo>
                  <a:lnTo>
                    <a:pt x="568" y="0"/>
                  </a:lnTo>
                  <a:lnTo>
                    <a:pt x="407" y="132"/>
                  </a:lnTo>
                  <a:lnTo>
                    <a:pt x="257" y="270"/>
                  </a:lnTo>
                  <a:lnTo>
                    <a:pt x="120" y="420"/>
                  </a:lnTo>
                  <a:lnTo>
                    <a:pt x="0" y="575"/>
                  </a:lnTo>
                  <a:lnTo>
                    <a:pt x="0" y="599"/>
                  </a:lnTo>
                  <a:lnTo>
                    <a:pt x="120" y="432"/>
                  </a:lnTo>
                  <a:lnTo>
                    <a:pt x="257" y="282"/>
                  </a:lnTo>
                  <a:lnTo>
                    <a:pt x="413" y="138"/>
                  </a:lnTo>
                  <a:lnTo>
                    <a:pt x="586" y="0"/>
                  </a:lnTo>
                  <a:lnTo>
                    <a:pt x="586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80923" name="Freeform 27"/>
            <p:cNvSpPr>
              <a:spLocks/>
            </p:cNvSpPr>
            <p:nvPr/>
          </p:nvSpPr>
          <p:spPr bwMode="hidden">
            <a:xfrm>
              <a:off x="6" y="0"/>
              <a:ext cx="270" cy="252"/>
            </a:xfrm>
            <a:custGeom>
              <a:avLst/>
              <a:gdLst/>
              <a:ahLst/>
              <a:cxnLst>
                <a:cxn ang="0">
                  <a:pos x="269" y="0"/>
                </a:cxn>
                <a:cxn ang="0">
                  <a:pos x="251" y="0"/>
                </a:cxn>
                <a:cxn ang="0">
                  <a:pos x="120" y="114"/>
                </a:cxn>
                <a:cxn ang="0">
                  <a:pos x="60" y="174"/>
                </a:cxn>
                <a:cxn ang="0">
                  <a:pos x="0" y="234"/>
                </a:cxn>
                <a:cxn ang="0">
                  <a:pos x="0" y="252"/>
                </a:cxn>
                <a:cxn ang="0">
                  <a:pos x="126" y="120"/>
                </a:cxn>
                <a:cxn ang="0">
                  <a:pos x="269" y="0"/>
                </a:cxn>
                <a:cxn ang="0">
                  <a:pos x="269" y="0"/>
                </a:cxn>
              </a:cxnLst>
              <a:rect l="0" t="0" r="r" b="b"/>
              <a:pathLst>
                <a:path w="269" h="252">
                  <a:moveTo>
                    <a:pt x="269" y="0"/>
                  </a:moveTo>
                  <a:lnTo>
                    <a:pt x="251" y="0"/>
                  </a:lnTo>
                  <a:lnTo>
                    <a:pt x="120" y="114"/>
                  </a:lnTo>
                  <a:lnTo>
                    <a:pt x="60" y="174"/>
                  </a:lnTo>
                  <a:lnTo>
                    <a:pt x="0" y="234"/>
                  </a:lnTo>
                  <a:lnTo>
                    <a:pt x="0" y="252"/>
                  </a:lnTo>
                  <a:lnTo>
                    <a:pt x="126" y="120"/>
                  </a:lnTo>
                  <a:lnTo>
                    <a:pt x="269" y="0"/>
                  </a:lnTo>
                  <a:lnTo>
                    <a:pt x="269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80924" name="Line 28"/>
            <p:cNvSpPr>
              <a:spLocks noChangeShapeType="1"/>
            </p:cNvSpPr>
            <p:nvPr/>
          </p:nvSpPr>
          <p:spPr bwMode="hidden">
            <a:xfrm>
              <a:off x="1" y="2749"/>
              <a:ext cx="5758" cy="0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80925" name="Line 29"/>
            <p:cNvSpPr>
              <a:spLocks noChangeShapeType="1"/>
            </p:cNvSpPr>
            <p:nvPr/>
          </p:nvSpPr>
          <p:spPr bwMode="hidden">
            <a:xfrm>
              <a:off x="1" y="2356"/>
              <a:ext cx="5758" cy="0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80926" name="Line 30"/>
            <p:cNvSpPr>
              <a:spLocks noChangeShapeType="1"/>
            </p:cNvSpPr>
            <p:nvPr/>
          </p:nvSpPr>
          <p:spPr bwMode="hidden">
            <a:xfrm>
              <a:off x="1" y="3142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s-ES"/>
            </a:p>
          </p:txBody>
        </p:sp>
        <p:grpSp>
          <p:nvGrpSpPr>
            <p:cNvPr id="80927" name="Group 31"/>
            <p:cNvGrpSpPr>
              <a:grpSpLocks/>
            </p:cNvGrpSpPr>
            <p:nvPr/>
          </p:nvGrpSpPr>
          <p:grpSpPr bwMode="auto">
            <a:xfrm>
              <a:off x="1" y="392"/>
              <a:ext cx="5758" cy="1571"/>
              <a:chOff x="1" y="392"/>
              <a:chExt cx="5758" cy="1571"/>
            </a:xfrm>
          </p:grpSpPr>
          <p:sp>
            <p:nvSpPr>
              <p:cNvPr id="80928" name="Line 32"/>
              <p:cNvSpPr>
                <a:spLocks noChangeShapeType="1"/>
              </p:cNvSpPr>
              <p:nvPr userDrawn="1"/>
            </p:nvSpPr>
            <p:spPr bwMode="hidden">
              <a:xfrm>
                <a:off x="1" y="784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80929" name="Line 33"/>
              <p:cNvSpPr>
                <a:spLocks noChangeShapeType="1"/>
              </p:cNvSpPr>
              <p:nvPr userDrawn="1"/>
            </p:nvSpPr>
            <p:spPr bwMode="hidden">
              <a:xfrm>
                <a:off x="1" y="1963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80930" name="Line 34"/>
              <p:cNvSpPr>
                <a:spLocks noChangeShapeType="1"/>
              </p:cNvSpPr>
              <p:nvPr userDrawn="1"/>
            </p:nvSpPr>
            <p:spPr bwMode="hidden">
              <a:xfrm>
                <a:off x="1" y="1570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80931" name="Line 35"/>
              <p:cNvSpPr>
                <a:spLocks noChangeShapeType="1"/>
              </p:cNvSpPr>
              <p:nvPr userDrawn="1"/>
            </p:nvSpPr>
            <p:spPr bwMode="hidden">
              <a:xfrm>
                <a:off x="1" y="1177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80932" name="Line 36"/>
              <p:cNvSpPr>
                <a:spLocks noChangeShapeType="1"/>
              </p:cNvSpPr>
              <p:nvPr userDrawn="1"/>
            </p:nvSpPr>
            <p:spPr bwMode="hidden">
              <a:xfrm>
                <a:off x="1" y="392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</p:grpSp>
        <p:sp>
          <p:nvSpPr>
            <p:cNvPr id="80933" name="Line 37"/>
            <p:cNvSpPr>
              <a:spLocks noChangeShapeType="1"/>
            </p:cNvSpPr>
            <p:nvPr/>
          </p:nvSpPr>
          <p:spPr bwMode="hidden">
            <a:xfrm>
              <a:off x="1" y="3928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80934" name="Line 38"/>
            <p:cNvSpPr>
              <a:spLocks noChangeShapeType="1"/>
            </p:cNvSpPr>
            <p:nvPr/>
          </p:nvSpPr>
          <p:spPr bwMode="hidden">
            <a:xfrm>
              <a:off x="1" y="3535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s-ES"/>
            </a:p>
          </p:txBody>
        </p:sp>
      </p:grpSp>
      <p:sp>
        <p:nvSpPr>
          <p:cNvPr id="80935" name="Rectangle 39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cambiar el estilo de título	</a:t>
            </a:r>
          </a:p>
        </p:txBody>
      </p:sp>
      <p:sp>
        <p:nvSpPr>
          <p:cNvPr id="80936" name="Rectangle 40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fld id="{BCA00445-9C45-40A4-82D4-E1585C36E49E}" type="datetimeFigureOut">
              <a:rPr lang="es-ES"/>
              <a:pPr/>
              <a:t>26/10/2009</a:t>
            </a:fld>
            <a:endParaRPr lang="es-ES"/>
          </a:p>
        </p:txBody>
      </p:sp>
      <p:sp>
        <p:nvSpPr>
          <p:cNvPr id="80937" name="Rectangle 41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es-ES"/>
          </a:p>
        </p:txBody>
      </p:sp>
      <p:sp>
        <p:nvSpPr>
          <p:cNvPr id="80938" name="Rectangle 42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fld id="{DCB420CD-749E-40F4-A4F7-75C8575388F8}" type="slidenum">
              <a:rPr lang="es-ES"/>
              <a:pPr/>
              <a:t>‹Nº›</a:t>
            </a:fld>
            <a:endParaRPr lang="es-ES"/>
          </a:p>
        </p:txBody>
      </p:sp>
      <p:sp>
        <p:nvSpPr>
          <p:cNvPr id="80939" name="Rectangle 4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892" r:id="rId1"/>
    <p:sldLayoutId id="2147483893" r:id="rId2"/>
    <p:sldLayoutId id="2147483894" r:id="rId3"/>
    <p:sldLayoutId id="2147483895" r:id="rId4"/>
    <p:sldLayoutId id="2147483896" r:id="rId5"/>
    <p:sldLayoutId id="2147483897" r:id="rId6"/>
    <p:sldLayoutId id="2147483898" r:id="rId7"/>
    <p:sldLayoutId id="2147483899" r:id="rId8"/>
    <p:sldLayoutId id="2147483900" r:id="rId9"/>
    <p:sldLayoutId id="2147483901" r:id="rId10"/>
    <p:sldLayoutId id="2147483902" r:id="rId11"/>
  </p:sldLayoutIdLst>
  <p:timing>
    <p:tnLst>
      <p:par>
        <p:cTn id="1" dur="indefinite" restart="never" nodeType="tmRoot"/>
      </p:par>
    </p:tnLst>
  </p:timing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6.em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gif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" Target="slide37.xml"/><Relationship Id="rId3" Type="http://schemas.openxmlformats.org/officeDocument/2006/relationships/slide" Target="slide4.xml"/><Relationship Id="rId7" Type="http://schemas.openxmlformats.org/officeDocument/2006/relationships/slide" Target="slide31.xml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Relationship Id="rId6" Type="http://schemas.openxmlformats.org/officeDocument/2006/relationships/slide" Target="slide23.xml"/><Relationship Id="rId5" Type="http://schemas.openxmlformats.org/officeDocument/2006/relationships/slide" Target="slide7.xml"/><Relationship Id="rId4" Type="http://schemas.openxmlformats.org/officeDocument/2006/relationships/slide" Target="slide3.xml"/><Relationship Id="rId9" Type="http://schemas.openxmlformats.org/officeDocument/2006/relationships/slide" Target="slide4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17.gif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gif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Relationship Id="rId5" Type="http://schemas.openxmlformats.org/officeDocument/2006/relationships/slide" Target="slide3.xml"/><Relationship Id="rId4" Type="http://schemas.openxmlformats.org/officeDocument/2006/relationships/image" Target="../media/image26.png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1" name="8 CuadroTexto"/>
          <p:cNvSpPr txBox="1">
            <a:spLocks noChangeArrowheads="1"/>
          </p:cNvSpPr>
          <p:nvPr/>
        </p:nvSpPr>
        <p:spPr bwMode="auto">
          <a:xfrm>
            <a:off x="5286375" y="5449888"/>
            <a:ext cx="314325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 sz="2000" b="1">
                <a:latin typeface="Trebuchet MS" pitchFamily="34" charset="0"/>
              </a:rPr>
              <a:t>Viviana Alcívar Morales</a:t>
            </a:r>
          </a:p>
          <a:p>
            <a:r>
              <a:rPr lang="es-ES" sz="2000" b="1">
                <a:latin typeface="Trebuchet MS" pitchFamily="34" charset="0"/>
              </a:rPr>
              <a:t>Gabriela Vera Mera</a:t>
            </a:r>
          </a:p>
        </p:txBody>
      </p:sp>
      <p:sp>
        <p:nvSpPr>
          <p:cNvPr id="4102" name="9 CuadroTexto"/>
          <p:cNvSpPr txBox="1">
            <a:spLocks noChangeArrowheads="1"/>
          </p:cNvSpPr>
          <p:nvPr/>
        </p:nvSpPr>
        <p:spPr bwMode="auto">
          <a:xfrm>
            <a:off x="3779838" y="4632325"/>
            <a:ext cx="1944687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 b="1">
                <a:latin typeface="Trebuchet MS" pitchFamily="34" charset="0"/>
              </a:rPr>
              <a:t>Presentado por:</a:t>
            </a:r>
          </a:p>
        </p:txBody>
      </p:sp>
      <p:sp>
        <p:nvSpPr>
          <p:cNvPr id="4104" name="Text Box 8"/>
          <p:cNvSpPr txBox="1">
            <a:spLocks noChangeArrowheads="1"/>
          </p:cNvSpPr>
          <p:nvPr/>
        </p:nvSpPr>
        <p:spPr bwMode="auto">
          <a:xfrm>
            <a:off x="757238" y="1706563"/>
            <a:ext cx="7559675" cy="2227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s-ES" sz="2800" b="1">
                <a:latin typeface="Trebuchet MS" pitchFamily="34" charset="0"/>
              </a:rPr>
              <a:t>DIAGNOSTICO, PLANIFICACION ESTRATÉGICA Y DISEÑO DE UNA NUEVA ESTRUCTURA ORGANIZACIONAL ORIENTADA A PROCESOS, DENTRO DE LA EMPRESA COMERCIAL “ALMACENES JUANITO”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 tmFilter="0,0; .5, 1; 1, 1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1" grpId="0"/>
      <p:bldP spid="4102" grpId="0"/>
      <p:bldP spid="410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2 Marcador de contenido"/>
          <p:cNvSpPr>
            <a:spLocks/>
          </p:cNvSpPr>
          <p:nvPr/>
        </p:nvSpPr>
        <p:spPr bwMode="auto">
          <a:xfrm>
            <a:off x="809625" y="2160588"/>
            <a:ext cx="7650163" cy="32131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54013" indent="-217488">
              <a:spcBef>
                <a:spcPct val="20000"/>
              </a:spcBef>
              <a:buClr>
                <a:schemeClr val="tx1"/>
              </a:buClr>
              <a:buSzPct val="100000"/>
              <a:buFontTx/>
              <a:buChar char="•"/>
            </a:pPr>
            <a:r>
              <a:rPr lang="es-ES">
                <a:latin typeface="Trebuchet MS" pitchFamily="34" charset="0"/>
                <a:cs typeface="Arial" pitchFamily="34" charset="0"/>
              </a:rPr>
              <a:t>Hipótesis planteadas:</a:t>
            </a:r>
          </a:p>
          <a:p>
            <a:pPr marL="354013" indent="-217488">
              <a:spcBef>
                <a:spcPct val="20000"/>
              </a:spcBef>
              <a:buClr>
                <a:schemeClr val="tx1"/>
              </a:buClr>
              <a:buSzPct val="100000"/>
            </a:pPr>
            <a:endParaRPr lang="es-ES">
              <a:latin typeface="Trebuchet MS" pitchFamily="34" charset="0"/>
              <a:cs typeface="Arial" pitchFamily="34" charset="0"/>
            </a:endParaRPr>
          </a:p>
          <a:p>
            <a:pPr marL="354013" indent="-217488">
              <a:spcBef>
                <a:spcPct val="20000"/>
              </a:spcBef>
              <a:buClr>
                <a:schemeClr val="tx1"/>
              </a:buClr>
              <a:buSzPct val="100000"/>
            </a:pPr>
            <a:r>
              <a:rPr lang="es-ES">
                <a:latin typeface="Trebuchet MS" pitchFamily="34" charset="0"/>
                <a:cs typeface="Arial" pitchFamily="34" charset="0"/>
              </a:rPr>
              <a:t>	H1: Todos los familiares y propietarios serán clientes altamente satisfechos y retenidos.</a:t>
            </a:r>
          </a:p>
          <a:p>
            <a:pPr marL="354013" indent="-217488">
              <a:spcBef>
                <a:spcPct val="20000"/>
              </a:spcBef>
              <a:buClr>
                <a:schemeClr val="tx1"/>
              </a:buClr>
              <a:buSzPct val="100000"/>
            </a:pPr>
            <a:r>
              <a:rPr lang="es-ES">
                <a:latin typeface="Trebuchet MS" pitchFamily="34" charset="0"/>
                <a:cs typeface="Arial" pitchFamily="34" charset="0"/>
              </a:rPr>
              <a:t>	H2: La mayoría de la organización tiene un nivel de satisfacción y retención medio.</a:t>
            </a:r>
          </a:p>
          <a:p>
            <a:pPr marL="354013" indent="-217488">
              <a:spcBef>
                <a:spcPct val="20000"/>
              </a:spcBef>
              <a:buClr>
                <a:schemeClr val="tx1"/>
              </a:buClr>
              <a:buSzPct val="100000"/>
            </a:pPr>
            <a:r>
              <a:rPr lang="es-ES">
                <a:latin typeface="Trebuchet MS" pitchFamily="34" charset="0"/>
                <a:cs typeface="Arial" pitchFamily="34" charset="0"/>
              </a:rPr>
              <a:t>	H3: Que al menos un 10% de los clientes internos son nocivos para la organización.</a:t>
            </a:r>
          </a:p>
          <a:p>
            <a:pPr marL="354013" indent="-217488">
              <a:spcBef>
                <a:spcPct val="20000"/>
              </a:spcBef>
              <a:buClr>
                <a:schemeClr val="tx1"/>
              </a:buClr>
              <a:buSzPct val="100000"/>
            </a:pPr>
            <a:endParaRPr lang="es-ES">
              <a:latin typeface="Trebuchet MS" pitchFamily="34" charset="0"/>
              <a:cs typeface="Arial" pitchFamily="34" charset="0"/>
            </a:endParaRPr>
          </a:p>
          <a:p>
            <a:pPr marL="354013" indent="-217488">
              <a:spcBef>
                <a:spcPct val="20000"/>
              </a:spcBef>
              <a:buClr>
                <a:schemeClr val="tx1"/>
              </a:buClr>
              <a:buSzPct val="100000"/>
              <a:buFontTx/>
              <a:buChar char="•"/>
            </a:pPr>
            <a:r>
              <a:rPr lang="es-ES">
                <a:latin typeface="Trebuchet MS" pitchFamily="34" charset="0"/>
                <a:cs typeface="Arial" pitchFamily="34" charset="0"/>
              </a:rPr>
              <a:t>Las tres hipótesis fueron verdaderas.</a:t>
            </a:r>
          </a:p>
          <a:p>
            <a:pPr marL="354013" indent="-217488">
              <a:spcBef>
                <a:spcPct val="20000"/>
              </a:spcBef>
              <a:buClr>
                <a:schemeClr val="tx1"/>
              </a:buClr>
              <a:buSzPct val="100000"/>
              <a:buFontTx/>
              <a:buChar char="•"/>
            </a:pPr>
            <a:endParaRPr lang="es-ES">
              <a:latin typeface="Trebuchet MS" pitchFamily="34" charset="0"/>
              <a:cs typeface="Arial" pitchFamily="34" charset="0"/>
            </a:endParaRPr>
          </a:p>
        </p:txBody>
      </p:sp>
      <p:sp>
        <p:nvSpPr>
          <p:cNvPr id="86020" name="2 Marcador de contenido"/>
          <p:cNvSpPr txBox="1">
            <a:spLocks/>
          </p:cNvSpPr>
          <p:nvPr/>
        </p:nvSpPr>
        <p:spPr bwMode="auto">
          <a:xfrm>
            <a:off x="754063" y="1411288"/>
            <a:ext cx="2592387" cy="3571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54013" indent="-217488">
              <a:spcBef>
                <a:spcPct val="20000"/>
              </a:spcBef>
              <a:buClr>
                <a:srgbClr val="003399"/>
              </a:buClr>
              <a:buSzPct val="100000"/>
            </a:pPr>
            <a:r>
              <a:rPr lang="es-ES" sz="2000" b="1">
                <a:latin typeface="Trebuchet MS" pitchFamily="34" charset="0"/>
                <a:cs typeface="Arial" pitchFamily="34" charset="0"/>
              </a:rPr>
              <a:t>CLIENTE INTERNO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860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860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6018" grpId="0"/>
      <p:bldP spid="8602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9154" name="Group 4"/>
          <p:cNvGrpSpPr>
            <a:grpSpLocks/>
          </p:cNvGrpSpPr>
          <p:nvPr/>
        </p:nvGrpSpPr>
        <p:grpSpPr bwMode="auto">
          <a:xfrm>
            <a:off x="755650" y="1700213"/>
            <a:ext cx="7704138" cy="4594225"/>
            <a:chOff x="3337" y="11071"/>
            <a:chExt cx="7995" cy="5490"/>
          </a:xfrm>
        </p:grpSpPr>
        <p:graphicFrame>
          <p:nvGraphicFramePr>
            <p:cNvPr id="49155" name="Object 5"/>
            <p:cNvGraphicFramePr>
              <a:graphicFrameLocks noChangeAspect="1"/>
            </p:cNvGraphicFramePr>
            <p:nvPr/>
          </p:nvGraphicFramePr>
          <p:xfrm>
            <a:off x="3337" y="11071"/>
            <a:ext cx="7995" cy="5490"/>
          </p:xfrm>
          <a:graphic>
            <a:graphicData uri="http://schemas.openxmlformats.org/presentationml/2006/ole">
              <p:oleObj spid="_x0000_s49155" name="Imagen de mapa de bits" r:id="rId3" imgW="5076190" imgH="3486637" progId="Paint.Picture">
                <p:embed/>
              </p:oleObj>
            </a:graphicData>
          </a:graphic>
        </p:graphicFrame>
        <p:grpSp>
          <p:nvGrpSpPr>
            <p:cNvPr id="49156" name="Group 6"/>
            <p:cNvGrpSpPr>
              <a:grpSpLocks/>
            </p:cNvGrpSpPr>
            <p:nvPr/>
          </p:nvGrpSpPr>
          <p:grpSpPr bwMode="auto">
            <a:xfrm>
              <a:off x="4597" y="11431"/>
              <a:ext cx="6589" cy="3819"/>
              <a:chOff x="4612" y="11431"/>
              <a:chExt cx="6589" cy="3819"/>
            </a:xfrm>
          </p:grpSpPr>
          <p:sp>
            <p:nvSpPr>
              <p:cNvPr id="8199" name="Text Box 7"/>
              <p:cNvSpPr txBox="1">
                <a:spLocks noChangeArrowheads="1"/>
              </p:cNvSpPr>
              <p:nvPr/>
            </p:nvSpPr>
            <p:spPr bwMode="auto">
              <a:xfrm>
                <a:off x="4612" y="14869"/>
                <a:ext cx="1201" cy="381"/>
              </a:xfrm>
              <a:prstGeom prst="rect">
                <a:avLst/>
              </a:prstGeom>
              <a:noFill/>
              <a:ln w="38100">
                <a:noFill/>
                <a:miter lim="800000"/>
                <a:headEnd/>
                <a:tailEnd/>
              </a:ln>
              <a:effectLst>
                <a:outerShdw blurRad="50800" dist="50800" dir="5400000" algn="ctr" rotWithShape="0">
                  <a:schemeClr val="tx1"/>
                </a:outerShdw>
              </a:effectLst>
            </p:spPr>
            <p:txBody>
              <a:bodyPr/>
              <a:lstStyle/>
              <a:p>
                <a:pPr algn="ctr">
                  <a:spcAft>
                    <a:spcPts val="1000"/>
                  </a:spcAft>
                  <a:defRPr/>
                </a:pPr>
                <a:r>
                  <a:rPr lang="es-ES" sz="800" dirty="0">
                    <a:solidFill>
                      <a:srgbClr val="003399"/>
                    </a:solidFill>
                    <a:latin typeface="Arial" pitchFamily="34" charset="0"/>
                    <a:cs typeface="Arial" pitchFamily="34" charset="0"/>
                  </a:rPr>
                  <a:t>Apóstol</a:t>
                </a:r>
                <a:endParaRPr lang="es-ES" dirty="0">
                  <a:solidFill>
                    <a:srgbClr val="003399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8200" name="Text Box 8"/>
              <p:cNvSpPr txBox="1">
                <a:spLocks noChangeArrowheads="1"/>
              </p:cNvSpPr>
              <p:nvPr/>
            </p:nvSpPr>
            <p:spPr bwMode="auto">
              <a:xfrm>
                <a:off x="6881" y="12128"/>
                <a:ext cx="1465" cy="408"/>
              </a:xfrm>
              <a:prstGeom prst="rect">
                <a:avLst/>
              </a:prstGeom>
              <a:noFill/>
              <a:ln w="38100">
                <a:noFill/>
                <a:miter lim="800000"/>
                <a:headEnd/>
                <a:tailEnd/>
              </a:ln>
              <a:effectLst>
                <a:outerShdw blurRad="50800" dist="50800" dir="5400000" algn="ctr" rotWithShape="0">
                  <a:schemeClr val="tx1"/>
                </a:outerShdw>
              </a:effectLst>
            </p:spPr>
            <p:txBody>
              <a:bodyPr/>
              <a:lstStyle/>
              <a:p>
                <a:pPr algn="ctr">
                  <a:spcAft>
                    <a:spcPts val="1000"/>
                  </a:spcAft>
                  <a:defRPr/>
                </a:pPr>
                <a:r>
                  <a:rPr lang="es-ES" sz="800" dirty="0">
                    <a:solidFill>
                      <a:srgbClr val="003399"/>
                    </a:solidFill>
                    <a:latin typeface="Arial" pitchFamily="34" charset="0"/>
                    <a:cs typeface="Arial" pitchFamily="34" charset="0"/>
                  </a:rPr>
                  <a:t>Terrorista</a:t>
                </a:r>
                <a:endParaRPr lang="es-ES" dirty="0">
                  <a:solidFill>
                    <a:srgbClr val="003399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8201" name="Text Box 9"/>
              <p:cNvSpPr txBox="1">
                <a:spLocks noChangeArrowheads="1"/>
              </p:cNvSpPr>
              <p:nvPr/>
            </p:nvSpPr>
            <p:spPr bwMode="auto">
              <a:xfrm>
                <a:off x="4657" y="12128"/>
                <a:ext cx="1158" cy="408"/>
              </a:xfrm>
              <a:prstGeom prst="rect">
                <a:avLst/>
              </a:prstGeom>
              <a:noFill/>
              <a:ln w="38100">
                <a:noFill/>
                <a:miter lim="800000"/>
                <a:headEnd/>
                <a:tailEnd/>
              </a:ln>
              <a:effectLst>
                <a:outerShdw blurRad="50800" dist="50800" dir="5400000" algn="ctr" rotWithShape="0">
                  <a:schemeClr val="tx1"/>
                </a:outerShdw>
              </a:effectLst>
            </p:spPr>
            <p:txBody>
              <a:bodyPr/>
              <a:lstStyle/>
              <a:p>
                <a:pPr algn="ctr">
                  <a:spcAft>
                    <a:spcPts val="1000"/>
                  </a:spcAft>
                  <a:defRPr/>
                </a:pPr>
                <a:r>
                  <a:rPr lang="es-ES" sz="800" dirty="0">
                    <a:solidFill>
                      <a:srgbClr val="003399"/>
                    </a:solidFill>
                    <a:latin typeface="Arial" pitchFamily="34" charset="0"/>
                    <a:cs typeface="Arial" pitchFamily="34" charset="0"/>
                  </a:rPr>
                  <a:t>Rehén</a:t>
                </a:r>
                <a:endParaRPr lang="es-ES" dirty="0">
                  <a:solidFill>
                    <a:srgbClr val="003399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8202" name="Text Box 10"/>
              <p:cNvSpPr txBox="1">
                <a:spLocks noChangeArrowheads="1"/>
              </p:cNvSpPr>
              <p:nvPr/>
            </p:nvSpPr>
            <p:spPr bwMode="auto">
              <a:xfrm>
                <a:off x="6769" y="14835"/>
                <a:ext cx="1443" cy="415"/>
              </a:xfrm>
              <a:prstGeom prst="rect">
                <a:avLst/>
              </a:prstGeom>
              <a:noFill/>
              <a:ln w="38100">
                <a:noFill/>
                <a:miter lim="800000"/>
                <a:headEnd/>
                <a:tailEnd/>
              </a:ln>
              <a:effectLst>
                <a:outerShdw blurRad="50800" dist="50800" dir="5400000" algn="ctr" rotWithShape="0">
                  <a:schemeClr val="tx1"/>
                </a:outerShdw>
              </a:effectLst>
            </p:spPr>
            <p:txBody>
              <a:bodyPr/>
              <a:lstStyle/>
              <a:p>
                <a:pPr algn="ctr">
                  <a:spcAft>
                    <a:spcPts val="1000"/>
                  </a:spcAft>
                  <a:defRPr/>
                </a:pPr>
                <a:r>
                  <a:rPr lang="es-ES" sz="800" dirty="0">
                    <a:solidFill>
                      <a:srgbClr val="003399"/>
                    </a:solidFill>
                    <a:latin typeface="Arial" pitchFamily="34" charset="0"/>
                    <a:cs typeface="Arial" pitchFamily="34" charset="0"/>
                  </a:rPr>
                  <a:t>Moderado</a:t>
                </a:r>
                <a:endParaRPr lang="es-ES" dirty="0">
                  <a:solidFill>
                    <a:srgbClr val="003399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8203" name="Text Box 11"/>
              <p:cNvSpPr txBox="1">
                <a:spLocks noChangeArrowheads="1"/>
              </p:cNvSpPr>
              <p:nvPr/>
            </p:nvSpPr>
            <p:spPr bwMode="auto">
              <a:xfrm>
                <a:off x="7818" y="14085"/>
                <a:ext cx="1460" cy="351"/>
              </a:xfrm>
              <a:prstGeom prst="rect">
                <a:avLst/>
              </a:prstGeom>
              <a:noFill/>
              <a:ln w="38100">
                <a:noFill/>
                <a:miter lim="800000"/>
                <a:headEnd/>
                <a:tailEnd/>
              </a:ln>
              <a:effectLst>
                <a:outerShdw blurRad="50800" dist="50800" dir="5400000" algn="ctr" rotWithShape="0">
                  <a:schemeClr val="tx1"/>
                </a:outerShdw>
              </a:effectLst>
            </p:spPr>
            <p:txBody>
              <a:bodyPr/>
              <a:lstStyle/>
              <a:p>
                <a:pPr algn="ctr">
                  <a:spcAft>
                    <a:spcPts val="1000"/>
                  </a:spcAft>
                  <a:defRPr/>
                </a:pPr>
                <a:r>
                  <a:rPr lang="es-ES" sz="800" dirty="0">
                    <a:solidFill>
                      <a:srgbClr val="003399"/>
                    </a:solidFill>
                    <a:latin typeface="Arial" pitchFamily="34" charset="0"/>
                    <a:cs typeface="Arial" pitchFamily="34" charset="0"/>
                  </a:rPr>
                  <a:t>Mariposa</a:t>
                </a:r>
                <a:endParaRPr lang="es-ES" dirty="0">
                  <a:solidFill>
                    <a:srgbClr val="003399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pic>
            <p:nvPicPr>
              <p:cNvPr id="49162" name="Picture 12"/>
              <p:cNvPicPr>
                <a:picLocks noChangeAspect="1" noChangeArrowheads="1"/>
              </p:cNvPicPr>
              <p:nvPr/>
            </p:nvPicPr>
            <p:blipFill>
              <a:blip r:embed="rId4"/>
              <a:srcRect/>
              <a:stretch>
                <a:fillRect/>
              </a:stretch>
            </p:blipFill>
            <p:spPr bwMode="auto">
              <a:xfrm>
                <a:off x="8619" y="11431"/>
                <a:ext cx="2582" cy="99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</p:grpSp>
      <p:sp>
        <p:nvSpPr>
          <p:cNvPr id="49164" name="2 Marcador de contenido"/>
          <p:cNvSpPr txBox="1">
            <a:spLocks/>
          </p:cNvSpPr>
          <p:nvPr/>
        </p:nvSpPr>
        <p:spPr bwMode="auto">
          <a:xfrm>
            <a:off x="7164388" y="6626225"/>
            <a:ext cx="1944687" cy="1873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54013" indent="-217488">
              <a:spcBef>
                <a:spcPct val="20000"/>
              </a:spcBef>
              <a:buClr>
                <a:srgbClr val="003399"/>
              </a:buClr>
              <a:buSzPct val="100000"/>
            </a:pPr>
            <a:r>
              <a:rPr lang="es-ES" sz="800" b="1">
                <a:latin typeface="Trebuchet MS" pitchFamily="34" charset="0"/>
              </a:rPr>
              <a:t>Fuente: Capital Humano “tatum”.</a:t>
            </a:r>
          </a:p>
        </p:txBody>
      </p:sp>
      <p:sp>
        <p:nvSpPr>
          <p:cNvPr id="49166" name="2 Marcador de contenido"/>
          <p:cNvSpPr txBox="1">
            <a:spLocks/>
          </p:cNvSpPr>
          <p:nvPr/>
        </p:nvSpPr>
        <p:spPr bwMode="auto">
          <a:xfrm>
            <a:off x="539750" y="768350"/>
            <a:ext cx="4249738" cy="35718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54013" indent="-217488">
              <a:spcBef>
                <a:spcPct val="20000"/>
              </a:spcBef>
              <a:buClr>
                <a:srgbClr val="003399"/>
              </a:buClr>
              <a:buSzPct val="100000"/>
            </a:pPr>
            <a:r>
              <a:rPr lang="es-ES" sz="2000" b="1">
                <a:latin typeface="Trebuchet MS" pitchFamily="34" charset="0"/>
                <a:cs typeface="Arial" pitchFamily="34" charset="0"/>
              </a:rPr>
              <a:t>MATRIZ DEL CLIENTE INTERNO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9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9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16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3" name="Rectangle 3"/>
          <p:cNvSpPr>
            <a:spLocks/>
          </p:cNvSpPr>
          <p:nvPr/>
        </p:nvSpPr>
        <p:spPr bwMode="auto">
          <a:xfrm>
            <a:off x="1331913" y="2349500"/>
            <a:ext cx="6696075" cy="36449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54013" indent="-354013">
              <a:spcBef>
                <a:spcPct val="20000"/>
              </a:spcBef>
              <a:buClr>
                <a:schemeClr val="tx1"/>
              </a:buClr>
              <a:buSzPct val="100000"/>
              <a:buFontTx/>
              <a:buChar char="•"/>
            </a:pPr>
            <a:r>
              <a:rPr lang="es-ES">
                <a:latin typeface="Trebuchet MS" pitchFamily="34" charset="0"/>
                <a:cs typeface="Arial" pitchFamily="34" charset="0"/>
              </a:rPr>
              <a:t>Utilización de la herramienta Cinco Fuerzas de Porter.</a:t>
            </a:r>
          </a:p>
          <a:p>
            <a:pPr marL="354013" indent="-354013">
              <a:spcBef>
                <a:spcPct val="20000"/>
              </a:spcBef>
              <a:buClr>
                <a:schemeClr val="tx1"/>
              </a:buClr>
              <a:buSzPct val="100000"/>
              <a:buFontTx/>
              <a:buChar char="•"/>
            </a:pPr>
            <a:endParaRPr lang="es-ES">
              <a:latin typeface="Trebuchet MS" pitchFamily="34" charset="0"/>
              <a:cs typeface="Arial" pitchFamily="34" charset="0"/>
            </a:endParaRPr>
          </a:p>
          <a:p>
            <a:pPr marL="354013" indent="-354013">
              <a:spcBef>
                <a:spcPct val="20000"/>
              </a:spcBef>
              <a:buClr>
                <a:schemeClr val="tx1"/>
              </a:buClr>
              <a:buSzPct val="100000"/>
              <a:buFontTx/>
              <a:buChar char="•"/>
            </a:pPr>
            <a:r>
              <a:rPr lang="es-ES">
                <a:latin typeface="Trebuchet MS" pitchFamily="34" charset="0"/>
                <a:cs typeface="Arial" pitchFamily="34" charset="0"/>
              </a:rPr>
              <a:t>Fuerzas: CP, PC, PP y AS. Las cuales permiten determinar el GRI.</a:t>
            </a:r>
          </a:p>
          <a:p>
            <a:pPr marL="354013" indent="-354013">
              <a:spcBef>
                <a:spcPct val="20000"/>
              </a:spcBef>
              <a:buClr>
                <a:schemeClr val="tx1"/>
              </a:buClr>
              <a:buSzPct val="100000"/>
              <a:buFontTx/>
              <a:buChar char="•"/>
            </a:pPr>
            <a:endParaRPr lang="es-ES">
              <a:latin typeface="Trebuchet MS" pitchFamily="34" charset="0"/>
              <a:cs typeface="Arial" pitchFamily="34" charset="0"/>
            </a:endParaRPr>
          </a:p>
          <a:p>
            <a:pPr marL="354013" indent="-354013">
              <a:spcBef>
                <a:spcPct val="20000"/>
              </a:spcBef>
              <a:buClr>
                <a:schemeClr val="tx1"/>
              </a:buClr>
              <a:buSzPct val="100000"/>
              <a:buFontTx/>
              <a:buChar char="•"/>
            </a:pPr>
            <a:r>
              <a:rPr lang="es-ES">
                <a:latin typeface="Trebuchet MS" pitchFamily="34" charset="0"/>
                <a:cs typeface="Arial" pitchFamily="34" charset="0"/>
              </a:rPr>
              <a:t>Se realizó la cuantificación de la matriz bajo:</a:t>
            </a:r>
          </a:p>
          <a:p>
            <a:pPr marL="354013" indent="-354013">
              <a:spcBef>
                <a:spcPct val="20000"/>
              </a:spcBef>
              <a:buClr>
                <a:schemeClr val="tx1"/>
              </a:buClr>
              <a:buSzPct val="100000"/>
              <a:buFontTx/>
              <a:buChar char="•"/>
            </a:pPr>
            <a:endParaRPr lang="es-ES">
              <a:latin typeface="Trebuchet MS" pitchFamily="34" charset="0"/>
              <a:cs typeface="Arial" pitchFamily="34" charset="0"/>
            </a:endParaRPr>
          </a:p>
          <a:p>
            <a:pPr marL="354013" indent="-354013">
              <a:spcBef>
                <a:spcPct val="20000"/>
              </a:spcBef>
              <a:buClr>
                <a:schemeClr val="tx1"/>
              </a:buClr>
              <a:buSzPct val="100000"/>
            </a:pPr>
            <a:r>
              <a:rPr lang="es-ES">
                <a:latin typeface="Trebuchet MS" pitchFamily="34" charset="0"/>
                <a:cs typeface="Arial" pitchFamily="34" charset="0"/>
              </a:rPr>
              <a:t>	- Escala.</a:t>
            </a:r>
          </a:p>
          <a:p>
            <a:pPr marL="354013" indent="-354013">
              <a:spcBef>
                <a:spcPct val="20000"/>
              </a:spcBef>
              <a:buClr>
                <a:schemeClr val="tx1"/>
              </a:buClr>
              <a:buSzPct val="100000"/>
            </a:pPr>
            <a:r>
              <a:rPr lang="es-ES">
                <a:latin typeface="Trebuchet MS" pitchFamily="34" charset="0"/>
                <a:cs typeface="Arial" pitchFamily="34" charset="0"/>
              </a:rPr>
              <a:t>	- Variables dentro de cada fuerza.</a:t>
            </a:r>
          </a:p>
          <a:p>
            <a:pPr marL="354013" indent="-354013">
              <a:spcBef>
                <a:spcPct val="20000"/>
              </a:spcBef>
              <a:buClr>
                <a:schemeClr val="tx1"/>
              </a:buClr>
              <a:buSzPct val="100000"/>
            </a:pPr>
            <a:endParaRPr lang="es-ES">
              <a:latin typeface="Trebuchet MS" pitchFamily="34" charset="0"/>
              <a:cs typeface="Arial" pitchFamily="34" charset="0"/>
            </a:endParaRPr>
          </a:p>
          <a:p>
            <a:pPr marL="354013" indent="-354013">
              <a:spcBef>
                <a:spcPct val="20000"/>
              </a:spcBef>
              <a:buClr>
                <a:schemeClr val="tx1"/>
              </a:buClr>
              <a:buSzPct val="100000"/>
              <a:buFontTx/>
              <a:buChar char="•"/>
            </a:pPr>
            <a:r>
              <a:rPr lang="es-ES">
                <a:latin typeface="Trebuchet MS" pitchFamily="34" charset="0"/>
                <a:cs typeface="Arial" pitchFamily="34" charset="0"/>
              </a:rPr>
              <a:t>Resultado: GRI Medio.</a:t>
            </a:r>
          </a:p>
          <a:p>
            <a:pPr marL="354013" indent="-354013">
              <a:spcBef>
                <a:spcPct val="20000"/>
              </a:spcBef>
              <a:buClr>
                <a:schemeClr val="tx1"/>
              </a:buClr>
              <a:buSzPct val="100000"/>
              <a:buFontTx/>
              <a:buChar char="•"/>
            </a:pPr>
            <a:endParaRPr lang="es-ES">
              <a:latin typeface="Trebuchet MS" pitchFamily="34" charset="0"/>
              <a:cs typeface="Arial" pitchFamily="34" charset="0"/>
            </a:endParaRPr>
          </a:p>
        </p:txBody>
      </p:sp>
      <p:sp>
        <p:nvSpPr>
          <p:cNvPr id="51205" name="Text Box 5"/>
          <p:cNvSpPr txBox="1">
            <a:spLocks noChangeArrowheads="1"/>
          </p:cNvSpPr>
          <p:nvPr/>
        </p:nvSpPr>
        <p:spPr bwMode="auto">
          <a:xfrm>
            <a:off x="4532313" y="6610350"/>
            <a:ext cx="4576762" cy="2889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54013" indent="-217488">
              <a:spcBef>
                <a:spcPct val="20000"/>
              </a:spcBef>
              <a:buClr>
                <a:srgbClr val="003399"/>
              </a:buClr>
              <a:buSzPct val="100000"/>
            </a:pPr>
            <a:r>
              <a:rPr lang="es-ES" sz="800" b="1">
                <a:latin typeface="Trebuchet MS" pitchFamily="34" charset="0"/>
              </a:rPr>
              <a:t>Fuente: Análisis del entorno de Dirección Estratégica de Gerry Johnson y Kevan Scholes.</a:t>
            </a:r>
          </a:p>
        </p:txBody>
      </p:sp>
      <p:sp>
        <p:nvSpPr>
          <p:cNvPr id="51206" name="Text Box 6"/>
          <p:cNvSpPr txBox="1">
            <a:spLocks noChangeArrowheads="1"/>
          </p:cNvSpPr>
          <p:nvPr/>
        </p:nvSpPr>
        <p:spPr bwMode="auto">
          <a:xfrm>
            <a:off x="1403350" y="503238"/>
            <a:ext cx="6480175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3000" b="1">
                <a:latin typeface="Trebuchet MS" pitchFamily="34" charset="0"/>
              </a:rPr>
              <a:t>DIAGNÓSTICO EXTERNO</a:t>
            </a:r>
          </a:p>
        </p:txBody>
      </p:sp>
      <p:sp>
        <p:nvSpPr>
          <p:cNvPr id="51207" name="2 Marcador de contenido"/>
          <p:cNvSpPr txBox="1">
            <a:spLocks/>
          </p:cNvSpPr>
          <p:nvPr/>
        </p:nvSpPr>
        <p:spPr bwMode="auto">
          <a:xfrm>
            <a:off x="539750" y="1558925"/>
            <a:ext cx="3455988" cy="35718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54013" indent="-217488">
              <a:spcBef>
                <a:spcPct val="20000"/>
              </a:spcBef>
              <a:buClr>
                <a:srgbClr val="003399"/>
              </a:buClr>
              <a:buSzPct val="100000"/>
            </a:pPr>
            <a:r>
              <a:rPr lang="es-ES" sz="2000" b="1">
                <a:latin typeface="Trebuchet MS" pitchFamily="34" charset="0"/>
                <a:cs typeface="Arial" pitchFamily="34" charset="0"/>
              </a:rPr>
              <a:t>ANÁLISIS DE LA INDUSTRIA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1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512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51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03" grpId="0"/>
      <p:bldP spid="51206" grpId="0"/>
      <p:bldP spid="5120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70" name="Text Box 6"/>
          <p:cNvSpPr txBox="1">
            <a:spLocks noChangeArrowheads="1"/>
          </p:cNvSpPr>
          <p:nvPr/>
        </p:nvSpPr>
        <p:spPr bwMode="auto">
          <a:xfrm>
            <a:off x="4632325" y="6669088"/>
            <a:ext cx="4619625" cy="2889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54013" indent="-217488">
              <a:spcBef>
                <a:spcPct val="20000"/>
              </a:spcBef>
              <a:buClr>
                <a:srgbClr val="003399"/>
              </a:buClr>
              <a:buSzPct val="100000"/>
            </a:pPr>
            <a:r>
              <a:rPr lang="es-ES" sz="800" b="1">
                <a:latin typeface="Trebuchet MS" pitchFamily="34" charset="0"/>
              </a:rPr>
              <a:t>Fuente: Análisis del entorno de Dirección Estratégica de Gerry Johnson y Kevan Scholes.</a:t>
            </a:r>
          </a:p>
        </p:txBody>
      </p:sp>
      <p:sp>
        <p:nvSpPr>
          <p:cNvPr id="88071" name="2 Marcador de contenido"/>
          <p:cNvSpPr txBox="1">
            <a:spLocks/>
          </p:cNvSpPr>
          <p:nvPr/>
        </p:nvSpPr>
        <p:spPr bwMode="auto">
          <a:xfrm rot="16200000">
            <a:off x="173038" y="3178175"/>
            <a:ext cx="3455988" cy="3571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54013" indent="-217488" algn="ctr">
              <a:spcBef>
                <a:spcPct val="20000"/>
              </a:spcBef>
              <a:buClr>
                <a:srgbClr val="003399"/>
              </a:buClr>
              <a:buSzPct val="100000"/>
            </a:pPr>
            <a:r>
              <a:rPr lang="es-ES" sz="2000" b="1">
                <a:latin typeface="Trebuchet MS" pitchFamily="34" charset="0"/>
                <a:cs typeface="Arial" pitchFamily="34" charset="0"/>
              </a:rPr>
              <a:t>FUERZAS DE PORTER</a:t>
            </a:r>
          </a:p>
        </p:txBody>
      </p:sp>
      <p:pic>
        <p:nvPicPr>
          <p:cNvPr id="88074" name="Picture 10"/>
          <p:cNvPicPr>
            <a:picLocks noChangeAspect="1" noChangeArrowheads="1"/>
          </p:cNvPicPr>
          <p:nvPr/>
        </p:nvPicPr>
        <p:blipFill>
          <a:blip r:embed="rId3"/>
          <a:srcRect l="30823" t="13585" r="37468" b="14569"/>
          <a:stretch>
            <a:fillRect/>
          </a:stretch>
        </p:blipFill>
        <p:spPr bwMode="auto">
          <a:xfrm>
            <a:off x="2489200" y="130175"/>
            <a:ext cx="4962525" cy="64801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880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88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8071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227" name="Picture 3"/>
          <p:cNvPicPr>
            <a:picLocks noChangeAspect="1" noChangeArrowheads="1"/>
          </p:cNvPicPr>
          <p:nvPr/>
        </p:nvPicPr>
        <p:blipFill>
          <a:blip r:embed="rId3"/>
          <a:srcRect l="18999" t="13672" r="18504" b="5959"/>
          <a:stretch>
            <a:fillRect/>
          </a:stretch>
        </p:blipFill>
        <p:spPr bwMode="auto">
          <a:xfrm>
            <a:off x="1116013" y="1268413"/>
            <a:ext cx="4824412" cy="4824412"/>
          </a:xfrm>
          <a:prstGeom prst="rect">
            <a:avLst/>
          </a:prstGeom>
          <a:noFill/>
          <a:ln w="19050">
            <a:solidFill>
              <a:srgbClr val="003399"/>
            </a:solidFill>
            <a:miter lim="800000"/>
            <a:headEnd/>
            <a:tailEnd/>
          </a:ln>
        </p:spPr>
      </p:pic>
      <p:sp>
        <p:nvSpPr>
          <p:cNvPr id="52228" name="Text Box 6"/>
          <p:cNvSpPr txBox="1">
            <a:spLocks noChangeArrowheads="1"/>
          </p:cNvSpPr>
          <p:nvPr/>
        </p:nvSpPr>
        <p:spPr bwMode="auto">
          <a:xfrm>
            <a:off x="6335713" y="2276475"/>
            <a:ext cx="1981200" cy="290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Aft>
                <a:spcPts val="1000"/>
              </a:spcAft>
            </a:pPr>
            <a:r>
              <a:rPr lang="es-ES">
                <a:latin typeface="Trebuchet MS" pitchFamily="34" charset="0"/>
                <a:cs typeface="Arial" pitchFamily="34" charset="0"/>
              </a:rPr>
              <a:t>Una amenaza de AS y PC débil, más un PP medio y una amenaza de CP  fuertes, resumen un GRI </a:t>
            </a:r>
            <a:r>
              <a:rPr lang="es-ES" b="1">
                <a:latin typeface="Trebuchet MS" pitchFamily="34" charset="0"/>
                <a:cs typeface="Arial" pitchFamily="34" charset="0"/>
              </a:rPr>
              <a:t>“Medio”</a:t>
            </a:r>
            <a:r>
              <a:rPr lang="es-ES">
                <a:latin typeface="Trebuchet MS" pitchFamily="34" charset="0"/>
                <a:cs typeface="Arial" pitchFamily="34" charset="0"/>
              </a:rPr>
              <a:t>, en el mercado comercial del Cantón Bolívar.</a:t>
            </a:r>
            <a:endParaRPr lang="es-ES">
              <a:latin typeface="Trebuchet MS" pitchFamily="34" charset="0"/>
            </a:endParaRPr>
          </a:p>
        </p:txBody>
      </p:sp>
      <p:sp>
        <p:nvSpPr>
          <p:cNvPr id="52230" name="Text Box 6"/>
          <p:cNvSpPr txBox="1">
            <a:spLocks noChangeArrowheads="1"/>
          </p:cNvSpPr>
          <p:nvPr/>
        </p:nvSpPr>
        <p:spPr bwMode="auto">
          <a:xfrm>
            <a:off x="4560888" y="6569075"/>
            <a:ext cx="4548187" cy="2889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54013" indent="-217488">
              <a:spcBef>
                <a:spcPct val="20000"/>
              </a:spcBef>
              <a:buClr>
                <a:srgbClr val="003399"/>
              </a:buClr>
              <a:buSzPct val="100000"/>
            </a:pPr>
            <a:r>
              <a:rPr lang="es-ES" sz="800" b="1">
                <a:latin typeface="Trebuchet MS" pitchFamily="34" charset="0"/>
              </a:rPr>
              <a:t>Fuente: Análisis del entorno de Dirección Estratégica de Gerry Johnson y Kevan Scholes.</a:t>
            </a:r>
          </a:p>
        </p:txBody>
      </p:sp>
      <p:sp>
        <p:nvSpPr>
          <p:cNvPr id="52231" name="2 Marcador de contenido"/>
          <p:cNvSpPr txBox="1">
            <a:spLocks/>
          </p:cNvSpPr>
          <p:nvPr/>
        </p:nvSpPr>
        <p:spPr bwMode="auto">
          <a:xfrm>
            <a:off x="468313" y="407988"/>
            <a:ext cx="4032250" cy="3571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54013" indent="-217488">
              <a:spcBef>
                <a:spcPct val="20000"/>
              </a:spcBef>
              <a:buClr>
                <a:srgbClr val="003399"/>
              </a:buClr>
              <a:buSzPct val="100000"/>
            </a:pPr>
            <a:r>
              <a:rPr lang="es-ES" sz="2000" b="1">
                <a:latin typeface="Trebuchet MS" pitchFamily="34" charset="0"/>
                <a:cs typeface="Arial" pitchFamily="34" charset="0"/>
              </a:rPr>
              <a:t>MATRIZ 5 FUERZAS DE PORTER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522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522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522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228" grpId="0"/>
      <p:bldP spid="52231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2"/>
          <p:cNvSpPr>
            <a:spLocks/>
          </p:cNvSpPr>
          <p:nvPr/>
        </p:nvSpPr>
        <p:spPr bwMode="auto">
          <a:xfrm>
            <a:off x="1116013" y="2708275"/>
            <a:ext cx="7056437" cy="32416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54013" indent="-217488" algn="just">
              <a:spcBef>
                <a:spcPct val="20000"/>
              </a:spcBef>
              <a:buClr>
                <a:schemeClr val="tx1"/>
              </a:buClr>
              <a:buSzPct val="100000"/>
              <a:buFontTx/>
              <a:buChar char="•"/>
            </a:pPr>
            <a:r>
              <a:rPr lang="es-ES">
                <a:latin typeface="Trebuchet MS" pitchFamily="34" charset="0"/>
                <a:cs typeface="Arial" pitchFamily="34" charset="0"/>
              </a:rPr>
              <a:t>Investigación exploratoria.</a:t>
            </a:r>
          </a:p>
          <a:p>
            <a:pPr marL="354013" indent="-217488" algn="just">
              <a:spcBef>
                <a:spcPct val="20000"/>
              </a:spcBef>
              <a:buClr>
                <a:schemeClr val="tx1"/>
              </a:buClr>
              <a:buSzPct val="100000"/>
              <a:buFontTx/>
              <a:buChar char="•"/>
            </a:pPr>
            <a:endParaRPr lang="es-ES">
              <a:latin typeface="Trebuchet MS" pitchFamily="34" charset="0"/>
              <a:cs typeface="Arial" pitchFamily="34" charset="0"/>
            </a:endParaRPr>
          </a:p>
          <a:p>
            <a:pPr marL="354013" indent="-217488" algn="just">
              <a:spcBef>
                <a:spcPct val="20000"/>
              </a:spcBef>
              <a:buClr>
                <a:schemeClr val="tx1"/>
              </a:buClr>
              <a:buSzPct val="100000"/>
              <a:buFontTx/>
              <a:buChar char="•"/>
            </a:pPr>
            <a:r>
              <a:rPr lang="es-ES">
                <a:latin typeface="Trebuchet MS" pitchFamily="34" charset="0"/>
                <a:cs typeface="Arial" pitchFamily="34" charset="0"/>
              </a:rPr>
              <a:t>Muestreo: Estratificado. N calculado = 263. N realizado = 303.</a:t>
            </a:r>
          </a:p>
          <a:p>
            <a:pPr marL="354013" indent="-217488" algn="just">
              <a:spcBef>
                <a:spcPct val="20000"/>
              </a:spcBef>
              <a:buClr>
                <a:schemeClr val="tx1"/>
              </a:buClr>
              <a:buSzPct val="100000"/>
              <a:buFontTx/>
              <a:buChar char="•"/>
            </a:pPr>
            <a:endParaRPr lang="es-ES">
              <a:latin typeface="Trebuchet MS" pitchFamily="34" charset="0"/>
              <a:cs typeface="Arial" pitchFamily="34" charset="0"/>
            </a:endParaRPr>
          </a:p>
          <a:p>
            <a:pPr marL="354013" indent="-217488" algn="just">
              <a:spcBef>
                <a:spcPct val="20000"/>
              </a:spcBef>
              <a:buClr>
                <a:schemeClr val="tx1"/>
              </a:buClr>
              <a:buSzPct val="100000"/>
              <a:buFontTx/>
              <a:buChar char="•"/>
            </a:pPr>
            <a:r>
              <a:rPr lang="es-ES">
                <a:latin typeface="Trebuchet MS" pitchFamily="34" charset="0"/>
                <a:cs typeface="Arial" pitchFamily="34" charset="0"/>
              </a:rPr>
              <a:t>Instrumento de medición.</a:t>
            </a:r>
          </a:p>
          <a:p>
            <a:pPr marL="354013" indent="-217488" algn="just">
              <a:spcBef>
                <a:spcPct val="20000"/>
              </a:spcBef>
              <a:buClr>
                <a:schemeClr val="tx1"/>
              </a:buClr>
              <a:buSzPct val="100000"/>
              <a:buFontTx/>
              <a:buChar char="•"/>
            </a:pPr>
            <a:endParaRPr lang="es-ES">
              <a:latin typeface="Trebuchet MS" pitchFamily="34" charset="0"/>
              <a:cs typeface="Arial" pitchFamily="34" charset="0"/>
            </a:endParaRPr>
          </a:p>
          <a:p>
            <a:pPr marL="354013" indent="-217488" algn="just">
              <a:spcBef>
                <a:spcPct val="20000"/>
              </a:spcBef>
              <a:buClr>
                <a:schemeClr val="tx1"/>
              </a:buClr>
              <a:buSzPct val="100000"/>
              <a:buFontTx/>
              <a:buChar char="•"/>
            </a:pPr>
            <a:r>
              <a:rPr lang="es-ES">
                <a:latin typeface="Trebuchet MS" pitchFamily="34" charset="0"/>
                <a:cs typeface="Arial" pitchFamily="34" charset="0"/>
              </a:rPr>
              <a:t>Se realizó un análisis Cluster:</a:t>
            </a:r>
          </a:p>
          <a:p>
            <a:pPr marL="354013" indent="-217488" algn="just">
              <a:spcBef>
                <a:spcPct val="20000"/>
              </a:spcBef>
              <a:buClr>
                <a:schemeClr val="tx1"/>
              </a:buClr>
              <a:buSzPct val="100000"/>
              <a:buFontTx/>
              <a:buChar char="•"/>
            </a:pPr>
            <a:endParaRPr lang="es-ES">
              <a:latin typeface="Trebuchet MS" pitchFamily="34" charset="0"/>
              <a:cs typeface="Arial" pitchFamily="34" charset="0"/>
            </a:endParaRPr>
          </a:p>
          <a:p>
            <a:pPr marL="354013" indent="-217488" algn="just">
              <a:spcBef>
                <a:spcPct val="20000"/>
              </a:spcBef>
              <a:buClr>
                <a:schemeClr val="tx1"/>
              </a:buClr>
              <a:buSzPct val="100000"/>
            </a:pPr>
            <a:r>
              <a:rPr lang="es-ES">
                <a:latin typeface="Trebuchet MS" pitchFamily="34" charset="0"/>
                <a:cs typeface="Arial" pitchFamily="34" charset="0"/>
              </a:rPr>
              <a:t>	-   Escala.</a:t>
            </a:r>
          </a:p>
          <a:p>
            <a:pPr marL="354013" indent="-217488" algn="just">
              <a:spcBef>
                <a:spcPct val="20000"/>
              </a:spcBef>
              <a:buClr>
                <a:schemeClr val="tx1"/>
              </a:buClr>
              <a:buSzPct val="100000"/>
            </a:pPr>
            <a:r>
              <a:rPr lang="es-ES">
                <a:latin typeface="Trebuchet MS" pitchFamily="34" charset="0"/>
                <a:cs typeface="Arial" pitchFamily="34" charset="0"/>
              </a:rPr>
              <a:t>	-   Variables.</a:t>
            </a:r>
          </a:p>
          <a:p>
            <a:pPr marL="354013" indent="-217488" algn="just">
              <a:spcBef>
                <a:spcPct val="20000"/>
              </a:spcBef>
              <a:buClr>
                <a:schemeClr val="tx1"/>
              </a:buClr>
              <a:buSzPct val="100000"/>
            </a:pPr>
            <a:endParaRPr lang="es-ES">
              <a:latin typeface="Trebuchet MS" pitchFamily="34" charset="0"/>
              <a:cs typeface="Arial" pitchFamily="34" charset="0"/>
            </a:endParaRPr>
          </a:p>
        </p:txBody>
      </p:sp>
      <p:sp>
        <p:nvSpPr>
          <p:cNvPr id="90115" name="Text Box 3"/>
          <p:cNvSpPr txBox="1">
            <a:spLocks noChangeArrowheads="1"/>
          </p:cNvSpPr>
          <p:nvPr/>
        </p:nvSpPr>
        <p:spPr bwMode="auto">
          <a:xfrm>
            <a:off x="4354513" y="6546850"/>
            <a:ext cx="5041900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54013" indent="-217488">
              <a:spcBef>
                <a:spcPct val="20000"/>
              </a:spcBef>
              <a:buClr>
                <a:srgbClr val="003399"/>
              </a:buClr>
              <a:buSzPct val="100000"/>
            </a:pPr>
            <a:r>
              <a:rPr lang="es-ES" sz="800" b="1">
                <a:latin typeface="Trebuchet MS" pitchFamily="34" charset="0"/>
              </a:rPr>
              <a:t>Fuente: Análisis por conglomerados. Investigación de Mercados de Naresh K. Malhotra.</a:t>
            </a:r>
          </a:p>
          <a:p>
            <a:pPr marL="354013" indent="-217488">
              <a:spcBef>
                <a:spcPct val="20000"/>
              </a:spcBef>
              <a:buClr>
                <a:srgbClr val="003399"/>
              </a:buClr>
              <a:buSzPct val="100000"/>
            </a:pPr>
            <a:r>
              <a:rPr lang="es-ES" sz="800" b="1">
                <a:latin typeface="Trebuchet MS" pitchFamily="34" charset="0"/>
              </a:rPr>
              <a:t>Demografía y estratificación social.  Comportamiento del Consumidor de Hawkins, Best y Coney.</a:t>
            </a:r>
          </a:p>
        </p:txBody>
      </p:sp>
      <p:sp>
        <p:nvSpPr>
          <p:cNvPr id="90116" name="Text Box 4"/>
          <p:cNvSpPr txBox="1">
            <a:spLocks noChangeArrowheads="1"/>
          </p:cNvSpPr>
          <p:nvPr/>
        </p:nvSpPr>
        <p:spPr bwMode="auto">
          <a:xfrm>
            <a:off x="1403350" y="647700"/>
            <a:ext cx="6480175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3000" b="1">
                <a:latin typeface="Trebuchet MS" pitchFamily="34" charset="0"/>
              </a:rPr>
              <a:t>DIAGNÓSTICO EXTERNO</a:t>
            </a:r>
          </a:p>
        </p:txBody>
      </p:sp>
      <p:sp>
        <p:nvSpPr>
          <p:cNvPr id="90117" name="2 Marcador de contenido"/>
          <p:cNvSpPr txBox="1">
            <a:spLocks/>
          </p:cNvSpPr>
          <p:nvPr/>
        </p:nvSpPr>
        <p:spPr bwMode="auto">
          <a:xfrm>
            <a:off x="684213" y="1844675"/>
            <a:ext cx="2663825" cy="35718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54013" indent="-217488">
              <a:spcBef>
                <a:spcPct val="20000"/>
              </a:spcBef>
              <a:buClr>
                <a:srgbClr val="003399"/>
              </a:buClr>
              <a:buSzPct val="100000"/>
            </a:pPr>
            <a:r>
              <a:rPr lang="es-ES" sz="2000" b="1">
                <a:latin typeface="Trebuchet MS" pitchFamily="34" charset="0"/>
                <a:cs typeface="Arial" pitchFamily="34" charset="0"/>
              </a:rPr>
              <a:t>CLIENTE EXTERNO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90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90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90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114" grpId="0"/>
      <p:bldP spid="90116" grpId="0"/>
      <p:bldP spid="9011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2"/>
          <p:cNvSpPr>
            <a:spLocks/>
          </p:cNvSpPr>
          <p:nvPr/>
        </p:nvSpPr>
        <p:spPr bwMode="auto">
          <a:xfrm>
            <a:off x="1330325" y="2709863"/>
            <a:ext cx="6337300" cy="24479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54013" indent="-217488" algn="just">
              <a:spcBef>
                <a:spcPct val="20000"/>
              </a:spcBef>
              <a:buClr>
                <a:schemeClr val="tx1"/>
              </a:buClr>
              <a:buSzPct val="100000"/>
              <a:buFontTx/>
              <a:buChar char="•"/>
            </a:pPr>
            <a:r>
              <a:rPr lang="es-ES">
                <a:latin typeface="Trebuchet MS" pitchFamily="34" charset="0"/>
                <a:cs typeface="Arial" pitchFamily="34" charset="0"/>
              </a:rPr>
              <a:t>Software estadístico: Paquete estadístico SPSS 15.00.</a:t>
            </a:r>
          </a:p>
          <a:p>
            <a:pPr marL="354013" indent="-217488" algn="just">
              <a:spcBef>
                <a:spcPct val="20000"/>
              </a:spcBef>
              <a:buClr>
                <a:schemeClr val="tx1"/>
              </a:buClr>
              <a:buSzPct val="100000"/>
            </a:pPr>
            <a:endParaRPr lang="es-ES">
              <a:latin typeface="Trebuchet MS" pitchFamily="34" charset="0"/>
              <a:cs typeface="Arial" pitchFamily="34" charset="0"/>
            </a:endParaRPr>
          </a:p>
          <a:p>
            <a:pPr marL="354013" indent="-217488" algn="just">
              <a:spcBef>
                <a:spcPct val="20000"/>
              </a:spcBef>
              <a:buClr>
                <a:schemeClr val="tx1"/>
              </a:buClr>
              <a:buSzPct val="100000"/>
            </a:pPr>
            <a:r>
              <a:rPr lang="es-ES">
                <a:latin typeface="Trebuchet MS" pitchFamily="34" charset="0"/>
                <a:cs typeface="Arial" pitchFamily="34" charset="0"/>
              </a:rPr>
              <a:t>	- Análisis Cluster por el método jerárquico. </a:t>
            </a:r>
          </a:p>
          <a:p>
            <a:pPr marL="354013" indent="-217488" algn="just">
              <a:spcBef>
                <a:spcPct val="20000"/>
              </a:spcBef>
              <a:buClr>
                <a:schemeClr val="tx1"/>
              </a:buClr>
              <a:buSzPct val="100000"/>
            </a:pPr>
            <a:endParaRPr lang="es-ES">
              <a:latin typeface="Trebuchet MS" pitchFamily="34" charset="0"/>
              <a:cs typeface="Arial" pitchFamily="34" charset="0"/>
            </a:endParaRPr>
          </a:p>
          <a:p>
            <a:pPr marL="354013" indent="-217488" algn="just">
              <a:spcBef>
                <a:spcPct val="20000"/>
              </a:spcBef>
              <a:buClr>
                <a:schemeClr val="tx1"/>
              </a:buClr>
              <a:buSzPct val="100000"/>
            </a:pPr>
            <a:r>
              <a:rPr lang="es-ES">
                <a:latin typeface="Trebuchet MS" pitchFamily="34" charset="0"/>
                <a:cs typeface="Arial" pitchFamily="34" charset="0"/>
              </a:rPr>
              <a:t>	- Cluster por el método no jerárquico.</a:t>
            </a:r>
          </a:p>
          <a:p>
            <a:pPr marL="354013" indent="-217488" algn="just">
              <a:spcBef>
                <a:spcPct val="20000"/>
              </a:spcBef>
              <a:buClr>
                <a:schemeClr val="tx1"/>
              </a:buClr>
              <a:buSzPct val="100000"/>
            </a:pPr>
            <a:endParaRPr lang="es-ES">
              <a:latin typeface="Trebuchet MS" pitchFamily="34" charset="0"/>
              <a:cs typeface="Arial" pitchFamily="34" charset="0"/>
            </a:endParaRPr>
          </a:p>
          <a:p>
            <a:pPr marL="354013" indent="-217488" algn="just">
              <a:spcBef>
                <a:spcPct val="20000"/>
              </a:spcBef>
              <a:buClr>
                <a:schemeClr val="tx1"/>
              </a:buClr>
              <a:buSzPct val="100000"/>
            </a:pPr>
            <a:r>
              <a:rPr lang="es-ES">
                <a:latin typeface="Trebuchet MS" pitchFamily="34" charset="0"/>
                <a:cs typeface="Arial" pitchFamily="34" charset="0"/>
              </a:rPr>
              <a:t>	- Análisis “discriminante”.</a:t>
            </a:r>
          </a:p>
        </p:txBody>
      </p:sp>
      <p:sp>
        <p:nvSpPr>
          <p:cNvPr id="92163" name="Text Box 3"/>
          <p:cNvSpPr txBox="1">
            <a:spLocks noChangeArrowheads="1"/>
          </p:cNvSpPr>
          <p:nvPr/>
        </p:nvSpPr>
        <p:spPr bwMode="auto">
          <a:xfrm>
            <a:off x="4354513" y="6546850"/>
            <a:ext cx="5041900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54013" indent="-217488">
              <a:spcBef>
                <a:spcPct val="20000"/>
              </a:spcBef>
              <a:buClr>
                <a:srgbClr val="003399"/>
              </a:buClr>
              <a:buSzPct val="100000"/>
            </a:pPr>
            <a:r>
              <a:rPr lang="es-ES" sz="800" b="1">
                <a:latin typeface="Trebuchet MS" pitchFamily="34" charset="0"/>
              </a:rPr>
              <a:t>Fuente: Análisis por conglomerados. Investigación de Mercados de Naresh K. Malhotra.</a:t>
            </a:r>
          </a:p>
          <a:p>
            <a:pPr marL="354013" indent="-217488">
              <a:spcBef>
                <a:spcPct val="20000"/>
              </a:spcBef>
              <a:buClr>
                <a:srgbClr val="003399"/>
              </a:buClr>
              <a:buSzPct val="100000"/>
            </a:pPr>
            <a:r>
              <a:rPr lang="es-ES" sz="800" b="1">
                <a:latin typeface="Trebuchet MS" pitchFamily="34" charset="0"/>
              </a:rPr>
              <a:t>Demografía y estratificación social.  Comportamiento del Consumidor de Hawkins, Best y Coney.</a:t>
            </a:r>
          </a:p>
        </p:txBody>
      </p:sp>
      <p:sp>
        <p:nvSpPr>
          <p:cNvPr id="92165" name="2 Marcador de contenido"/>
          <p:cNvSpPr txBox="1">
            <a:spLocks/>
          </p:cNvSpPr>
          <p:nvPr/>
        </p:nvSpPr>
        <p:spPr bwMode="auto">
          <a:xfrm>
            <a:off x="395288" y="1628775"/>
            <a:ext cx="2663825" cy="35718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54013" indent="-217488">
              <a:spcBef>
                <a:spcPct val="20000"/>
              </a:spcBef>
              <a:buClr>
                <a:srgbClr val="003399"/>
              </a:buClr>
              <a:buSzPct val="100000"/>
            </a:pPr>
            <a:r>
              <a:rPr lang="es-ES" sz="2000" b="1">
                <a:latin typeface="Trebuchet MS" pitchFamily="34" charset="0"/>
                <a:cs typeface="Arial" pitchFamily="34" charset="0"/>
              </a:rPr>
              <a:t>CLIENTE EXTERNO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92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92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62" grpId="0"/>
      <p:bldP spid="9216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2 Marcador de contenido"/>
          <p:cNvSpPr>
            <a:spLocks/>
          </p:cNvSpPr>
          <p:nvPr/>
        </p:nvSpPr>
        <p:spPr bwMode="auto">
          <a:xfrm>
            <a:off x="684213" y="2730500"/>
            <a:ext cx="4319587" cy="490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just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None/>
            </a:pPr>
            <a:r>
              <a:rPr lang="es-ES" b="1" i="1" u="sng">
                <a:latin typeface="Trebuchet MS" pitchFamily="34" charset="0"/>
                <a:cs typeface="Arial" pitchFamily="34" charset="0"/>
              </a:rPr>
              <a:t>Segmento 1:</a:t>
            </a:r>
            <a:r>
              <a:rPr lang="es-ES" b="1">
                <a:latin typeface="Trebuchet MS" pitchFamily="34" charset="0"/>
                <a:cs typeface="Arial" pitchFamily="34" charset="0"/>
              </a:rPr>
              <a:t> </a:t>
            </a:r>
            <a:r>
              <a:rPr lang="es-ES">
                <a:latin typeface="Trebuchet MS" pitchFamily="34" charset="0"/>
                <a:cs typeface="Arial" pitchFamily="34" charset="0"/>
              </a:rPr>
              <a:t> NSE  medio y medio bajo.</a:t>
            </a:r>
          </a:p>
          <a:p>
            <a:pPr marL="342900" indent="-342900" algn="just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None/>
            </a:pPr>
            <a:endParaRPr lang="es-ES">
              <a:latin typeface="Trebuchet MS" pitchFamily="34" charset="0"/>
              <a:cs typeface="Arial" pitchFamily="34" charset="0"/>
            </a:endParaRPr>
          </a:p>
        </p:txBody>
      </p:sp>
      <p:sp>
        <p:nvSpPr>
          <p:cNvPr id="56324" name="2 Marcador de contenido"/>
          <p:cNvSpPr txBox="1">
            <a:spLocks/>
          </p:cNvSpPr>
          <p:nvPr/>
        </p:nvSpPr>
        <p:spPr bwMode="auto">
          <a:xfrm>
            <a:off x="4859338" y="5021263"/>
            <a:ext cx="3816350" cy="4524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just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None/>
            </a:pPr>
            <a:r>
              <a:rPr lang="es-ES">
                <a:latin typeface="Trebuchet MS" pitchFamily="34" charset="0"/>
                <a:cs typeface="Arial" pitchFamily="34" charset="0"/>
              </a:rPr>
              <a:t>Segmento 2: NSE medio alto y alto.</a:t>
            </a:r>
          </a:p>
        </p:txBody>
      </p:sp>
      <p:sp>
        <p:nvSpPr>
          <p:cNvPr id="56325" name="2 Marcador de contenido"/>
          <p:cNvSpPr txBox="1">
            <a:spLocks/>
          </p:cNvSpPr>
          <p:nvPr/>
        </p:nvSpPr>
        <p:spPr bwMode="auto">
          <a:xfrm>
            <a:off x="468313" y="1784350"/>
            <a:ext cx="2663825" cy="35718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54013" indent="-217488">
              <a:spcBef>
                <a:spcPct val="20000"/>
              </a:spcBef>
              <a:buClr>
                <a:srgbClr val="003399"/>
              </a:buClr>
              <a:buSzPct val="100000"/>
            </a:pPr>
            <a:r>
              <a:rPr lang="es-ES" sz="2000" b="1">
                <a:latin typeface="Trebuchet MS" pitchFamily="34" charset="0"/>
                <a:cs typeface="Arial" pitchFamily="34" charset="0"/>
              </a:rPr>
              <a:t>CLIENTE EXTERNO</a:t>
            </a:r>
          </a:p>
        </p:txBody>
      </p:sp>
      <p:pic>
        <p:nvPicPr>
          <p:cNvPr id="56334" name="Picture 14" descr="telegraph.gif (9070 bytes)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51050" y="3509963"/>
            <a:ext cx="1209675" cy="1038225"/>
          </a:xfrm>
          <a:prstGeom prst="rect">
            <a:avLst/>
          </a:prstGeom>
          <a:noFill/>
        </p:spPr>
      </p:pic>
      <p:pic>
        <p:nvPicPr>
          <p:cNvPr id="56335" name="Picture 15" descr="peop015"/>
          <p:cNvPicPr preferRelativeResize="0">
            <a:picLocks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732588" y="3441700"/>
            <a:ext cx="1219200" cy="1219200"/>
          </a:xfrm>
          <a:prstGeom prst="rect">
            <a:avLst/>
          </a:prstGeom>
          <a:noFill/>
        </p:spPr>
      </p:pic>
      <p:pic>
        <p:nvPicPr>
          <p:cNvPr id="56336" name="Picture 16" descr="monsign"/>
          <p:cNvPicPr preferRelativeResize="0">
            <a:picLocks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364163" y="3652838"/>
            <a:ext cx="1081087" cy="7207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563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63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63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63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63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5" dur="500"/>
                                        <p:tgtEl>
                                          <p:spTgt spid="563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63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563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563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563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563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563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563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563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56324" grpId="0"/>
      <p:bldP spid="5632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57" name="2 Marcador de contenido"/>
          <p:cNvSpPr txBox="1">
            <a:spLocks/>
          </p:cNvSpPr>
          <p:nvPr/>
        </p:nvSpPr>
        <p:spPr bwMode="auto">
          <a:xfrm>
            <a:off x="2268538" y="981075"/>
            <a:ext cx="4319587" cy="5032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54013" indent="-217488" algn="ctr">
              <a:spcBef>
                <a:spcPct val="20000"/>
              </a:spcBef>
              <a:buClr>
                <a:srgbClr val="003399"/>
              </a:buClr>
              <a:buSzPct val="100000"/>
            </a:pPr>
            <a:r>
              <a:rPr lang="es-ES" sz="3000" b="1">
                <a:latin typeface="Trebuchet MS" pitchFamily="34" charset="0"/>
                <a:cs typeface="Arial" pitchFamily="34" charset="0"/>
              </a:rPr>
              <a:t>ESTRATEGIA CENTRAL</a:t>
            </a:r>
          </a:p>
        </p:txBody>
      </p:sp>
      <p:sp>
        <p:nvSpPr>
          <p:cNvPr id="57358" name="2 Marcador de contenido"/>
          <p:cNvSpPr txBox="1">
            <a:spLocks/>
          </p:cNvSpPr>
          <p:nvPr/>
        </p:nvSpPr>
        <p:spPr bwMode="auto">
          <a:xfrm>
            <a:off x="468313" y="1900238"/>
            <a:ext cx="1295400" cy="3571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54013" indent="-217488">
              <a:spcBef>
                <a:spcPct val="20000"/>
              </a:spcBef>
              <a:buClr>
                <a:srgbClr val="003399"/>
              </a:buClr>
              <a:buSzPct val="100000"/>
            </a:pPr>
            <a:r>
              <a:rPr lang="es-ES" sz="2000" b="1">
                <a:latin typeface="Trebuchet MS" pitchFamily="34" charset="0"/>
                <a:cs typeface="Arial" pitchFamily="34" charset="0"/>
              </a:rPr>
              <a:t>MISIÓN</a:t>
            </a:r>
          </a:p>
        </p:txBody>
      </p:sp>
      <p:sp>
        <p:nvSpPr>
          <p:cNvPr id="57360" name="Rectangle 16"/>
          <p:cNvSpPr>
            <a:spLocks/>
          </p:cNvSpPr>
          <p:nvPr/>
        </p:nvSpPr>
        <p:spPr bwMode="auto">
          <a:xfrm>
            <a:off x="1330325" y="2852738"/>
            <a:ext cx="6337300" cy="15827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54013" indent="-217488" algn="ctr">
              <a:spcBef>
                <a:spcPct val="20000"/>
              </a:spcBef>
              <a:buClr>
                <a:schemeClr val="tx1"/>
              </a:buClr>
              <a:buSzPct val="100000"/>
            </a:pPr>
            <a:r>
              <a:rPr lang="es-ES">
                <a:latin typeface="Trebuchet MS" pitchFamily="34" charset="0"/>
                <a:cs typeface="Arial" pitchFamily="34" charset="0"/>
              </a:rPr>
              <a:t>“Brindar a los clientes, a través de nuestros productos y servicios, las mejores opciones y condiciones de compra de artículos para el hogar y la oficina que satisfagan y superen sus expectativas, decorando sus vidas con gusto y comodidad”</a:t>
            </a:r>
          </a:p>
        </p:txBody>
      </p:sp>
      <p:sp>
        <p:nvSpPr>
          <p:cNvPr id="57361" name="Rectangle 17"/>
          <p:cNvSpPr>
            <a:spLocks/>
          </p:cNvSpPr>
          <p:nvPr/>
        </p:nvSpPr>
        <p:spPr bwMode="auto">
          <a:xfrm>
            <a:off x="1690688" y="5516563"/>
            <a:ext cx="6337300" cy="79216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54013" indent="-217488" algn="ctr">
              <a:spcBef>
                <a:spcPct val="20000"/>
              </a:spcBef>
              <a:buClr>
                <a:schemeClr val="tx1"/>
              </a:buClr>
              <a:buSzPct val="100000"/>
            </a:pPr>
            <a:r>
              <a:rPr lang="es-ES">
                <a:latin typeface="Trebuchet MS" pitchFamily="34" charset="0"/>
                <a:cs typeface="Arial" pitchFamily="34" charset="0"/>
              </a:rPr>
              <a:t>“Ser la empresa líder a nivel provincial en brindar soluciones de comodidad y espacio”</a:t>
            </a:r>
          </a:p>
        </p:txBody>
      </p:sp>
      <p:sp>
        <p:nvSpPr>
          <p:cNvPr id="57362" name="2 Marcador de contenido"/>
          <p:cNvSpPr txBox="1">
            <a:spLocks/>
          </p:cNvSpPr>
          <p:nvPr/>
        </p:nvSpPr>
        <p:spPr bwMode="auto">
          <a:xfrm>
            <a:off x="468313" y="4727575"/>
            <a:ext cx="1295400" cy="35718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54013" indent="-217488">
              <a:spcBef>
                <a:spcPct val="20000"/>
              </a:spcBef>
              <a:buClr>
                <a:srgbClr val="003399"/>
              </a:buClr>
              <a:buSzPct val="100000"/>
            </a:pPr>
            <a:r>
              <a:rPr lang="es-ES" sz="2000" b="1">
                <a:latin typeface="Trebuchet MS" pitchFamily="34" charset="0"/>
                <a:cs typeface="Arial" pitchFamily="34" charset="0"/>
              </a:rPr>
              <a:t>VISIÓN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573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573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573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0" dur="500"/>
                                        <p:tgtEl>
                                          <p:spTgt spid="57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500"/>
                                        <p:tgtEl>
                                          <p:spTgt spid="573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357" grpId="0"/>
      <p:bldP spid="57358" grpId="0"/>
      <p:bldP spid="57360" grpId="0"/>
      <p:bldP spid="57361" grpId="0"/>
      <p:bldP spid="5736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8402" name="Group 34"/>
          <p:cNvGraphicFramePr>
            <a:graphicFrameLocks noGrp="1"/>
          </p:cNvGraphicFramePr>
          <p:nvPr/>
        </p:nvGraphicFramePr>
        <p:xfrm>
          <a:off x="928688" y="1441450"/>
          <a:ext cx="7272337" cy="4945063"/>
        </p:xfrm>
        <a:graphic>
          <a:graphicData uri="http://schemas.openxmlformats.org/drawingml/2006/table">
            <a:tbl>
              <a:tblPr/>
              <a:tblGrid>
                <a:gridCol w="4740275"/>
                <a:gridCol w="2532062"/>
              </a:tblGrid>
              <a:tr h="3254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99"/>
                          </a:solidFill>
                          <a:effectLst/>
                          <a:latin typeface="Trebuchet MS" pitchFamily="34" charset="0"/>
                          <a:cs typeface="Times New Roman" pitchFamily="18" charset="0"/>
                        </a:rPr>
                        <a:t>OBJETIVOS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99"/>
                          </a:solidFill>
                          <a:effectLst/>
                          <a:latin typeface="Trebuchet MS" pitchFamily="34" charset="0"/>
                          <a:cs typeface="Times New Roman" pitchFamily="18" charset="0"/>
                        </a:rPr>
                        <a:t>INDICADORES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BE5F1"/>
                    </a:solidFill>
                  </a:tcPr>
                </a:tc>
              </a:tr>
              <a:tr h="828675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99"/>
                          </a:solidFill>
                          <a:effectLst/>
                          <a:latin typeface="Trebuchet MS" pitchFamily="34" charset="0"/>
                          <a:cs typeface="Times New Roman" pitchFamily="18" charset="0"/>
                        </a:rPr>
                        <a:t>Ser la empresa líder en el mercado comercial manabita, en un periodo de 5 años, mediante estrategias de mercadeo acertadas. 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99"/>
                          </a:solidFill>
                          <a:effectLst/>
                          <a:latin typeface="Trebuchet MS" pitchFamily="34" charset="0"/>
                          <a:cs typeface="Times New Roman" pitchFamily="18" charset="0"/>
                        </a:rPr>
                        <a:t>Porcentaje de participación del mercado.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830263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99"/>
                          </a:solidFill>
                          <a:effectLst/>
                          <a:latin typeface="Trebuchet MS" pitchFamily="34" charset="0"/>
                          <a:cs typeface="Times New Roman" pitchFamily="18" charset="0"/>
                        </a:rPr>
                        <a:t>Aumentar las utilidades de la empresa en un 5% en el próximo año, a través de una planificación estratégica financiera y de ventas. 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99"/>
                          </a:solidFill>
                          <a:effectLst/>
                          <a:latin typeface="Trebuchet MS" pitchFamily="34" charset="0"/>
                          <a:cs typeface="Times New Roman" pitchFamily="18" charset="0"/>
                        </a:rPr>
                        <a:t>ROE,</a:t>
                      </a:r>
                      <a:r>
                        <a:rPr kumimoji="0" lang="es-E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99"/>
                          </a:solidFill>
                          <a:effectLst/>
                          <a:latin typeface="Trebuchet MS" pitchFamily="34" charset="0"/>
                          <a:cs typeface="Times New Roman" pitchFamily="18" charset="0"/>
                        </a:rPr>
                        <a:t> ROA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1103313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99"/>
                          </a:solidFill>
                          <a:effectLst/>
                          <a:latin typeface="Trebuchet MS" pitchFamily="34" charset="0"/>
                          <a:cs typeface="Times New Roman" pitchFamily="18" charset="0"/>
                        </a:rPr>
                        <a:t>Satisfacer las necesidades de nuestros clientes brindándoles productos y servicios de calidad.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99"/>
                          </a:solidFill>
                          <a:effectLst/>
                          <a:latin typeface="Trebuchet MS" pitchFamily="34" charset="0"/>
                          <a:cs typeface="Times New Roman" pitchFamily="18" charset="0"/>
                        </a:rPr>
                        <a:t>Nivel de Servicio y Calidad (Serf Qual), Devoluciones/ ventas netas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1104900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99"/>
                          </a:solidFill>
                          <a:effectLst/>
                          <a:latin typeface="Trebuchet MS" pitchFamily="34" charset="0"/>
                          <a:cs typeface="Times New Roman" pitchFamily="18" charset="0"/>
                        </a:rPr>
                        <a:t>Monitorear de manera sistemática y permanente todos y cada uno de los procesos propuestos de la empresa, con la finalidad de establecer estrategias y mejoras.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99"/>
                          </a:solidFill>
                          <a:effectLst/>
                          <a:latin typeface="Trebuchet MS" pitchFamily="34" charset="0"/>
                          <a:cs typeface="Times New Roman" pitchFamily="18" charset="0"/>
                        </a:rPr>
                        <a:t>Análisis de Brecha /GAP Analizer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58398" name="2 Marcador de contenido"/>
          <p:cNvSpPr txBox="1">
            <a:spLocks/>
          </p:cNvSpPr>
          <p:nvPr/>
        </p:nvSpPr>
        <p:spPr bwMode="auto">
          <a:xfrm>
            <a:off x="468313" y="620713"/>
            <a:ext cx="1655762" cy="3571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54013" indent="-217488" algn="ctr">
              <a:spcBef>
                <a:spcPct val="20000"/>
              </a:spcBef>
              <a:buClr>
                <a:srgbClr val="003399"/>
              </a:buClr>
              <a:buSzPct val="100000"/>
            </a:pPr>
            <a:r>
              <a:rPr lang="es-ES" sz="2000" b="1">
                <a:latin typeface="Trebuchet MS" pitchFamily="34" charset="0"/>
                <a:cs typeface="Arial" pitchFamily="34" charset="0"/>
              </a:rPr>
              <a:t>OBJETIVOS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583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4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84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39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31" name="Rectangle 10"/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>
              <a:latin typeface="Arial" pitchFamily="34" charset="0"/>
            </a:endParaRPr>
          </a:p>
        </p:txBody>
      </p:sp>
      <p:sp>
        <p:nvSpPr>
          <p:cNvPr id="5137" name="Text Box 17"/>
          <p:cNvSpPr txBox="1">
            <a:spLocks noChangeArrowheads="1"/>
          </p:cNvSpPr>
          <p:nvPr/>
        </p:nvSpPr>
        <p:spPr bwMode="auto">
          <a:xfrm>
            <a:off x="1144588" y="287338"/>
            <a:ext cx="6985000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3000" b="1">
                <a:latin typeface="Trebuchet MS" pitchFamily="34" charset="0"/>
              </a:rPr>
              <a:t>ADMINISTRACIÓN POR PROCESOS BPM</a:t>
            </a:r>
          </a:p>
        </p:txBody>
      </p:sp>
      <p:pic>
        <p:nvPicPr>
          <p:cNvPr id="5139" name="Picture 1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5288" y="1196975"/>
            <a:ext cx="8280400" cy="5256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749" name="WordArt 5"/>
          <p:cNvSpPr>
            <a:spLocks noChangeArrowheads="1" noChangeShapeType="1" noTextEdit="1"/>
          </p:cNvSpPr>
          <p:nvPr/>
        </p:nvSpPr>
        <p:spPr bwMode="auto">
          <a:xfrm>
            <a:off x="1266825" y="3868738"/>
            <a:ext cx="890588" cy="10318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s-E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Arial Narrow"/>
              </a:rPr>
              <a:t>PROVEEDORES</a:t>
            </a:r>
          </a:p>
        </p:txBody>
      </p:sp>
      <p:sp>
        <p:nvSpPr>
          <p:cNvPr id="2" name="WordArt 5"/>
          <p:cNvSpPr>
            <a:spLocks noChangeArrowheads="1" noChangeShapeType="1" noTextEdit="1"/>
          </p:cNvSpPr>
          <p:nvPr/>
        </p:nvSpPr>
        <p:spPr bwMode="auto">
          <a:xfrm>
            <a:off x="1384300" y="4856163"/>
            <a:ext cx="474663" cy="1047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s-E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Arial Narrow"/>
              </a:rPr>
              <a:t>DATOS</a:t>
            </a:r>
          </a:p>
        </p:txBody>
      </p:sp>
      <p:sp>
        <p:nvSpPr>
          <p:cNvPr id="3" name="WordArt 5"/>
          <p:cNvSpPr>
            <a:spLocks noChangeArrowheads="1" noChangeShapeType="1" noTextEdit="1"/>
          </p:cNvSpPr>
          <p:nvPr/>
        </p:nvSpPr>
        <p:spPr bwMode="auto">
          <a:xfrm>
            <a:off x="1252538" y="2897188"/>
            <a:ext cx="889000" cy="10318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s-E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Arial Narrow"/>
              </a:rPr>
              <a:t>CLIENTES</a:t>
            </a:r>
          </a:p>
        </p:txBody>
      </p:sp>
      <p:sp>
        <p:nvSpPr>
          <p:cNvPr id="4" name="WordArt 5"/>
          <p:cNvSpPr>
            <a:spLocks noChangeArrowheads="1" noChangeShapeType="1" noTextEdit="1"/>
          </p:cNvSpPr>
          <p:nvPr/>
        </p:nvSpPr>
        <p:spPr bwMode="auto">
          <a:xfrm>
            <a:off x="2925763" y="2147888"/>
            <a:ext cx="889000" cy="1952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s-E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Arial Narrow"/>
              </a:rPr>
              <a:t>REGULACIONES </a:t>
            </a:r>
          </a:p>
          <a:p>
            <a:pPr algn="ctr"/>
            <a:r>
              <a:rPr lang="es-E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Arial Narrow"/>
              </a:rPr>
              <a:t>Y LEYES</a:t>
            </a:r>
          </a:p>
        </p:txBody>
      </p:sp>
      <p:sp>
        <p:nvSpPr>
          <p:cNvPr id="5" name="WordArt 5"/>
          <p:cNvSpPr>
            <a:spLocks noChangeArrowheads="1" noChangeShapeType="1" noTextEdit="1"/>
          </p:cNvSpPr>
          <p:nvPr/>
        </p:nvSpPr>
        <p:spPr bwMode="auto">
          <a:xfrm>
            <a:off x="4360863" y="2178050"/>
            <a:ext cx="890587" cy="1047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s-E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Arial Narrow"/>
              </a:rPr>
              <a:t>ACCIONISTAS</a:t>
            </a:r>
          </a:p>
        </p:txBody>
      </p:sp>
      <p:sp>
        <p:nvSpPr>
          <p:cNvPr id="6" name="WordArt 5"/>
          <p:cNvSpPr>
            <a:spLocks noChangeArrowheads="1" noChangeShapeType="1" noTextEdit="1"/>
          </p:cNvSpPr>
          <p:nvPr/>
        </p:nvSpPr>
        <p:spPr bwMode="auto">
          <a:xfrm>
            <a:off x="5902325" y="2133600"/>
            <a:ext cx="889000" cy="1047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s-E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Arial Narrow"/>
              </a:rPr>
              <a:t>COMPETENCIA</a:t>
            </a:r>
          </a:p>
        </p:txBody>
      </p:sp>
      <p:sp>
        <p:nvSpPr>
          <p:cNvPr id="7" name="WordArt 5"/>
          <p:cNvSpPr>
            <a:spLocks noChangeArrowheads="1" noChangeShapeType="1" noTextEdit="1"/>
          </p:cNvSpPr>
          <p:nvPr/>
        </p:nvSpPr>
        <p:spPr bwMode="auto">
          <a:xfrm>
            <a:off x="7446963" y="2836863"/>
            <a:ext cx="889000" cy="1936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s-E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Arial Narrow"/>
              </a:rPr>
              <a:t>LEALTAD DE</a:t>
            </a:r>
          </a:p>
          <a:p>
            <a:pPr algn="ctr"/>
            <a:r>
              <a:rPr lang="es-E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Arial Narrow"/>
              </a:rPr>
              <a:t>CLIENTES</a:t>
            </a:r>
          </a:p>
        </p:txBody>
      </p:sp>
      <p:sp>
        <p:nvSpPr>
          <p:cNvPr id="8" name="WordArt 5"/>
          <p:cNvSpPr>
            <a:spLocks noChangeArrowheads="1" noChangeShapeType="1" noTextEdit="1"/>
          </p:cNvSpPr>
          <p:nvPr/>
        </p:nvSpPr>
        <p:spPr bwMode="auto">
          <a:xfrm>
            <a:off x="7337425" y="3824288"/>
            <a:ext cx="890588" cy="1936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s-E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Arial Narrow"/>
              </a:rPr>
              <a:t>BIENES Y SERVICIOS</a:t>
            </a:r>
          </a:p>
          <a:p>
            <a:pPr algn="ctr"/>
            <a:r>
              <a:rPr lang="es-E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Arial Narrow"/>
              </a:rPr>
              <a:t>EFICIENTES</a:t>
            </a:r>
          </a:p>
        </p:txBody>
      </p:sp>
      <p:sp>
        <p:nvSpPr>
          <p:cNvPr id="9" name="WordArt 5"/>
          <p:cNvSpPr>
            <a:spLocks noChangeArrowheads="1" noChangeShapeType="1" noTextEdit="1"/>
          </p:cNvSpPr>
          <p:nvPr/>
        </p:nvSpPr>
        <p:spPr bwMode="auto">
          <a:xfrm>
            <a:off x="7526338" y="4886325"/>
            <a:ext cx="889000" cy="1936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s-E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Arial Narrow"/>
              </a:rPr>
              <a:t>INFORMACIÓN</a:t>
            </a:r>
          </a:p>
          <a:p>
            <a:pPr algn="ctr"/>
            <a:r>
              <a:rPr lang="es-E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Arial Narrow"/>
              </a:rPr>
              <a:t>Y CONOCIMIENTO</a:t>
            </a:r>
          </a:p>
        </p:txBody>
      </p:sp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4262438" y="3181350"/>
            <a:ext cx="814387" cy="1873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s-E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Arial Narrow"/>
              </a:rPr>
              <a:t>NEGOCIOS</a:t>
            </a:r>
          </a:p>
        </p:txBody>
      </p:sp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4229100" y="3959225"/>
            <a:ext cx="771525" cy="1873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s-E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Arial Narrow"/>
              </a:rPr>
              <a:t>PROCESOS</a:t>
            </a:r>
          </a:p>
        </p:txBody>
      </p:sp>
      <p:sp>
        <p:nvSpPr>
          <p:cNvPr id="12" name="WordArt 5"/>
          <p:cNvSpPr>
            <a:spLocks noChangeArrowheads="1" noChangeShapeType="1" noTextEdit="1"/>
          </p:cNvSpPr>
          <p:nvPr/>
        </p:nvSpPr>
        <p:spPr bwMode="auto">
          <a:xfrm rot="-3816631">
            <a:off x="642938" y="1939925"/>
            <a:ext cx="1425575" cy="466725"/>
          </a:xfrm>
          <a:prstGeom prst="rect">
            <a:avLst/>
          </a:prstGeom>
        </p:spPr>
        <p:txBody>
          <a:bodyPr spcFirstLastPara="1" wrap="none" fromWordArt="1">
            <a:prstTxWarp prst="textArchUp">
              <a:avLst>
                <a:gd name="adj" fmla="val 10800000"/>
              </a:avLst>
            </a:prstTxWarp>
          </a:bodyPr>
          <a:lstStyle/>
          <a:p>
            <a:pPr algn="ctr"/>
            <a:r>
              <a:rPr lang="es-ES" sz="3600" kern="10">
                <a:ln w="9525">
                  <a:solidFill>
                    <a:srgbClr val="993300"/>
                  </a:solidFill>
                  <a:round/>
                  <a:headEnd/>
                  <a:tailEnd/>
                </a:ln>
                <a:solidFill>
                  <a:srgbClr val="FF6600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Arial Narrow"/>
              </a:rPr>
              <a:t>ENTRADAS</a:t>
            </a:r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 rot="3030761">
            <a:off x="7424738" y="1651000"/>
            <a:ext cx="1177925" cy="295275"/>
          </a:xfrm>
          <a:prstGeom prst="rect">
            <a:avLst/>
          </a:prstGeom>
        </p:spPr>
        <p:txBody>
          <a:bodyPr spcFirstLastPara="1" wrap="none" fromWordArt="1">
            <a:prstTxWarp prst="textArchUp">
              <a:avLst>
                <a:gd name="adj" fmla="val 10800000"/>
              </a:avLst>
            </a:prstTxWarp>
          </a:bodyPr>
          <a:lstStyle/>
          <a:p>
            <a:pPr algn="ctr"/>
            <a:r>
              <a:rPr lang="es-ES" sz="3600" kern="10">
                <a:ln w="9525">
                  <a:solidFill>
                    <a:srgbClr val="993300"/>
                  </a:solidFill>
                  <a:round/>
                  <a:headEnd/>
                  <a:tailEnd/>
                </a:ln>
                <a:solidFill>
                  <a:srgbClr val="FF6600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Arial Narrow"/>
              </a:rPr>
              <a:t>SALIDAS</a:t>
            </a:r>
          </a:p>
        </p:txBody>
      </p:sp>
      <p:sp>
        <p:nvSpPr>
          <p:cNvPr id="14" name="WordArt 5"/>
          <p:cNvSpPr>
            <a:spLocks noChangeArrowheads="1" noChangeShapeType="1" noTextEdit="1"/>
          </p:cNvSpPr>
          <p:nvPr/>
        </p:nvSpPr>
        <p:spPr bwMode="auto">
          <a:xfrm>
            <a:off x="2722563" y="5678488"/>
            <a:ext cx="889000" cy="1047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s-E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Arial Narrow"/>
              </a:rPr>
              <a:t>TECNOLOGÍA</a:t>
            </a:r>
          </a:p>
        </p:txBody>
      </p:sp>
      <p:sp>
        <p:nvSpPr>
          <p:cNvPr id="15" name="WordArt 5"/>
          <p:cNvSpPr>
            <a:spLocks noChangeArrowheads="1" noChangeShapeType="1" noTextEdit="1"/>
          </p:cNvSpPr>
          <p:nvPr/>
        </p:nvSpPr>
        <p:spPr bwMode="auto">
          <a:xfrm>
            <a:off x="3757613" y="5529263"/>
            <a:ext cx="890587" cy="10318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s-E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Arial Narrow"/>
              </a:rPr>
              <a:t>CONOCIMIENTO</a:t>
            </a:r>
          </a:p>
        </p:txBody>
      </p:sp>
      <p:sp>
        <p:nvSpPr>
          <p:cNvPr id="16" name="WordArt 5"/>
          <p:cNvSpPr>
            <a:spLocks noChangeArrowheads="1" noChangeShapeType="1" noTextEdit="1"/>
          </p:cNvSpPr>
          <p:nvPr/>
        </p:nvSpPr>
        <p:spPr bwMode="auto">
          <a:xfrm>
            <a:off x="4794250" y="5573713"/>
            <a:ext cx="890588" cy="1492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s-E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Arial Narrow"/>
              </a:rPr>
              <a:t>RECURSO</a:t>
            </a:r>
          </a:p>
          <a:p>
            <a:pPr algn="ctr"/>
            <a:r>
              <a:rPr lang="es-E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Arial Narrow"/>
              </a:rPr>
              <a:t>HUMANO</a:t>
            </a:r>
          </a:p>
        </p:txBody>
      </p:sp>
      <p:sp>
        <p:nvSpPr>
          <p:cNvPr id="17" name="WordArt 5"/>
          <p:cNvSpPr>
            <a:spLocks noChangeArrowheads="1" noChangeShapeType="1" noTextEdit="1"/>
          </p:cNvSpPr>
          <p:nvPr/>
        </p:nvSpPr>
        <p:spPr bwMode="auto">
          <a:xfrm>
            <a:off x="5789613" y="5694363"/>
            <a:ext cx="889000" cy="1492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s-E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Arial Narrow"/>
              </a:rPr>
              <a:t>ESTRUCTURA</a:t>
            </a:r>
          </a:p>
          <a:p>
            <a:pPr algn="ctr"/>
            <a:r>
              <a:rPr lang="es-E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Arial Narrow"/>
              </a:rPr>
              <a:t>ORGANIZACIONAL</a:t>
            </a:r>
          </a:p>
        </p:txBody>
      </p:sp>
      <p:sp>
        <p:nvSpPr>
          <p:cNvPr id="5157" name="Freeform 37"/>
          <p:cNvSpPr>
            <a:spLocks/>
          </p:cNvSpPr>
          <p:nvPr/>
        </p:nvSpPr>
        <p:spPr bwMode="auto">
          <a:xfrm rot="-1357191">
            <a:off x="3656013" y="5732463"/>
            <a:ext cx="1233487" cy="53022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180" y="540"/>
              </a:cxn>
              <a:cxn ang="0">
                <a:pos x="720" y="180"/>
              </a:cxn>
            </a:cxnLst>
            <a:rect l="0" t="0" r="r" b="b"/>
            <a:pathLst>
              <a:path w="720" h="570">
                <a:moveTo>
                  <a:pt x="0" y="0"/>
                </a:moveTo>
                <a:cubicBezTo>
                  <a:pt x="30" y="255"/>
                  <a:pt x="60" y="510"/>
                  <a:pt x="180" y="540"/>
                </a:cubicBezTo>
                <a:cubicBezTo>
                  <a:pt x="300" y="570"/>
                  <a:pt x="630" y="240"/>
                  <a:pt x="720" y="180"/>
                </a:cubicBezTo>
              </a:path>
            </a:pathLst>
          </a:custGeom>
          <a:noFill/>
          <a:ln w="15875">
            <a:solidFill>
              <a:srgbClr val="000000"/>
            </a:solidFill>
            <a:round/>
            <a:headEnd type="stealth" w="med" len="med"/>
            <a:tailEnd type="stealth" w="med" len="med"/>
          </a:ln>
        </p:spPr>
        <p:txBody>
          <a:bodyPr/>
          <a:lstStyle/>
          <a:p>
            <a:endParaRPr lang="es-ES"/>
          </a:p>
        </p:txBody>
      </p:sp>
      <p:sp>
        <p:nvSpPr>
          <p:cNvPr id="18" name="WordArt 5"/>
          <p:cNvSpPr>
            <a:spLocks noChangeArrowheads="1" noChangeShapeType="1" noTextEdit="1"/>
          </p:cNvSpPr>
          <p:nvPr/>
        </p:nvSpPr>
        <p:spPr bwMode="auto">
          <a:xfrm>
            <a:off x="4427538" y="6092825"/>
            <a:ext cx="889000" cy="1031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s-ES" sz="3600" kern="10">
                <a:ln w="9525">
                  <a:solidFill>
                    <a:srgbClr val="993300"/>
                  </a:solidFill>
                  <a:round/>
                  <a:headEnd/>
                  <a:tailEnd/>
                </a:ln>
                <a:solidFill>
                  <a:srgbClr val="FF6600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Arial Narrow"/>
              </a:rPr>
              <a:t>HABILITADORES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9" dur="2000" fill="hold"/>
                                        <p:tgtEl>
                                          <p:spTgt spid="1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17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17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17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17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1" dur="2000" fill="hold"/>
                                        <p:tgtEl>
                                          <p:spTgt spid="1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8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4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0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51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51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51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51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5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>
                      <p:stCondLst>
                        <p:cond delay="indefinite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28" dur="2000" fill="hold"/>
                                        <p:tgtEl>
                                          <p:spTgt spid="1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37" grpId="0"/>
      <p:bldP spid="31749" grpId="0" animBg="1"/>
      <p:bldP spid="2" grpId="0" animBg="1"/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5157" grpId="0" animBg="1"/>
      <p:bldP spid="18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7" name="2 Marcador de contenido"/>
          <p:cNvSpPr txBox="1">
            <a:spLocks/>
          </p:cNvSpPr>
          <p:nvPr/>
        </p:nvSpPr>
        <p:spPr bwMode="auto">
          <a:xfrm>
            <a:off x="539750" y="908050"/>
            <a:ext cx="4679950" cy="43338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54013" indent="-217488" algn="ctr">
              <a:spcBef>
                <a:spcPct val="20000"/>
              </a:spcBef>
              <a:buClr>
                <a:srgbClr val="003399"/>
              </a:buClr>
              <a:buSzPct val="100000"/>
            </a:pPr>
            <a:r>
              <a:rPr lang="es-ES" sz="2000" b="1">
                <a:latin typeface="Trebuchet MS" pitchFamily="34" charset="0"/>
                <a:cs typeface="Arial" pitchFamily="34" charset="0"/>
              </a:rPr>
              <a:t>MATRIZ DE CRECIMIENTO INTENSIVO</a:t>
            </a:r>
          </a:p>
        </p:txBody>
      </p:sp>
      <p:sp>
        <p:nvSpPr>
          <p:cNvPr id="59398" name="Text Box 6"/>
          <p:cNvSpPr txBox="1">
            <a:spLocks noChangeArrowheads="1"/>
          </p:cNvSpPr>
          <p:nvPr/>
        </p:nvSpPr>
        <p:spPr bwMode="auto">
          <a:xfrm>
            <a:off x="5262563" y="6613525"/>
            <a:ext cx="3846512" cy="2444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54013" indent="-217488">
              <a:spcBef>
                <a:spcPct val="20000"/>
              </a:spcBef>
              <a:buClr>
                <a:srgbClr val="003399"/>
              </a:buClr>
              <a:buSzPct val="100000"/>
            </a:pPr>
            <a:r>
              <a:rPr lang="es-ES" sz="800" b="1">
                <a:latin typeface="Trebuchet MS" pitchFamily="34" charset="0"/>
              </a:rPr>
              <a:t>Fuente: www.monografías.com /Estrategias de Marcas y Posicionamiento</a:t>
            </a:r>
          </a:p>
          <a:p>
            <a:pPr marL="354013" indent="-217488">
              <a:spcBef>
                <a:spcPct val="20000"/>
              </a:spcBef>
              <a:buClr>
                <a:srgbClr val="003399"/>
              </a:buClr>
              <a:buSzPct val="100000"/>
            </a:pPr>
            <a:endParaRPr lang="es-ES" sz="800" b="1">
              <a:latin typeface="Trebuchet MS" pitchFamily="34" charset="0"/>
            </a:endParaRPr>
          </a:p>
        </p:txBody>
      </p:sp>
      <p:pic>
        <p:nvPicPr>
          <p:cNvPr id="59412" name="Picture 20"/>
          <p:cNvPicPr>
            <a:picLocks noChangeAspect="1" noChangeArrowheads="1"/>
          </p:cNvPicPr>
          <p:nvPr/>
        </p:nvPicPr>
        <p:blipFill>
          <a:blip r:embed="rId2"/>
          <a:srcRect b="1779"/>
          <a:stretch>
            <a:fillRect/>
          </a:stretch>
        </p:blipFill>
        <p:spPr bwMode="auto">
          <a:xfrm>
            <a:off x="1692275" y="1844675"/>
            <a:ext cx="5903913" cy="42481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593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9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397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20" name="Text Box 4"/>
          <p:cNvSpPr txBox="1">
            <a:spLocks noChangeArrowheads="1"/>
          </p:cNvSpPr>
          <p:nvPr/>
        </p:nvSpPr>
        <p:spPr bwMode="auto">
          <a:xfrm>
            <a:off x="5299075" y="6626225"/>
            <a:ext cx="3844925" cy="3032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54013" indent="-217488">
              <a:spcBef>
                <a:spcPct val="20000"/>
              </a:spcBef>
              <a:buClr>
                <a:srgbClr val="003399"/>
              </a:buClr>
              <a:buSzPct val="100000"/>
            </a:pPr>
            <a:r>
              <a:rPr lang="es-ES" sz="800" b="1">
                <a:latin typeface="Trebuchet MS" pitchFamily="34" charset="0"/>
              </a:rPr>
              <a:t>Fuente: www.monografías.com /Estrategias de Marcas y Posicionamiento</a:t>
            </a:r>
          </a:p>
          <a:p>
            <a:pPr marL="354013" indent="-217488">
              <a:spcBef>
                <a:spcPct val="20000"/>
              </a:spcBef>
              <a:buClr>
                <a:srgbClr val="003399"/>
              </a:buClr>
              <a:buSzPct val="100000"/>
            </a:pPr>
            <a:endParaRPr lang="es-ES" sz="800" b="1">
              <a:latin typeface="Trebuchet MS" pitchFamily="34" charset="0"/>
            </a:endParaRPr>
          </a:p>
        </p:txBody>
      </p:sp>
      <p:pic>
        <p:nvPicPr>
          <p:cNvPr id="60422" name="Picture 6"/>
          <p:cNvPicPr>
            <a:picLocks noChangeAspect="1" noChangeArrowheads="1"/>
          </p:cNvPicPr>
          <p:nvPr/>
        </p:nvPicPr>
        <p:blipFill>
          <a:blip r:embed="rId2"/>
          <a:srcRect b="2206"/>
          <a:stretch>
            <a:fillRect/>
          </a:stretch>
        </p:blipFill>
        <p:spPr bwMode="auto">
          <a:xfrm>
            <a:off x="1258888" y="2060575"/>
            <a:ext cx="6769100" cy="3744913"/>
          </a:xfrm>
          <a:prstGeom prst="rect">
            <a:avLst/>
          </a:prstGeom>
          <a:noFill/>
        </p:spPr>
      </p:pic>
      <p:sp>
        <p:nvSpPr>
          <p:cNvPr id="60423" name="2 Marcador de contenido"/>
          <p:cNvSpPr txBox="1">
            <a:spLocks/>
          </p:cNvSpPr>
          <p:nvPr/>
        </p:nvSpPr>
        <p:spPr bwMode="auto">
          <a:xfrm>
            <a:off x="539750" y="1050925"/>
            <a:ext cx="5976938" cy="43338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54013" indent="-217488">
              <a:spcBef>
                <a:spcPct val="20000"/>
              </a:spcBef>
              <a:buClr>
                <a:srgbClr val="003399"/>
              </a:buClr>
              <a:buSzPct val="100000"/>
            </a:pPr>
            <a:r>
              <a:rPr lang="es-ES" sz="2000" b="1">
                <a:latin typeface="Trebuchet MS" pitchFamily="34" charset="0"/>
                <a:cs typeface="Arial" pitchFamily="34" charset="0"/>
              </a:rPr>
              <a:t>MATRIZ DE ESTRATEGIAS SEGÚN PORTER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604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04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423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5" name="Text Box 5"/>
          <p:cNvSpPr txBox="1">
            <a:spLocks noChangeArrowheads="1"/>
          </p:cNvSpPr>
          <p:nvPr/>
        </p:nvSpPr>
        <p:spPr bwMode="auto">
          <a:xfrm>
            <a:off x="4614863" y="6640513"/>
            <a:ext cx="3917950" cy="2444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54013" indent="-217488">
              <a:spcBef>
                <a:spcPct val="20000"/>
              </a:spcBef>
              <a:buClr>
                <a:srgbClr val="003399"/>
              </a:buClr>
              <a:buSzPct val="100000"/>
            </a:pPr>
            <a:r>
              <a:rPr lang="es-ES" sz="800" b="1">
                <a:latin typeface="Trebuchet MS" pitchFamily="34" charset="0"/>
              </a:rPr>
              <a:t>Fuente: www.monografías.com /Estrategias de Marcas y Posicionamiento</a:t>
            </a:r>
          </a:p>
          <a:p>
            <a:pPr marL="354013" indent="-217488">
              <a:spcBef>
                <a:spcPct val="20000"/>
              </a:spcBef>
              <a:buClr>
                <a:srgbClr val="003399"/>
              </a:buClr>
              <a:buSzPct val="100000"/>
            </a:pPr>
            <a:endParaRPr lang="es-ES" sz="800" b="1">
              <a:latin typeface="Trebuchet MS" pitchFamily="34" charset="0"/>
            </a:endParaRPr>
          </a:p>
        </p:txBody>
      </p:sp>
      <p:sp>
        <p:nvSpPr>
          <p:cNvPr id="61447" name="2 Marcador de contenido"/>
          <p:cNvSpPr txBox="1">
            <a:spLocks/>
          </p:cNvSpPr>
          <p:nvPr/>
        </p:nvSpPr>
        <p:spPr bwMode="auto">
          <a:xfrm>
            <a:off x="539750" y="1050925"/>
            <a:ext cx="1800225" cy="43338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54013" indent="-217488">
              <a:spcBef>
                <a:spcPct val="20000"/>
              </a:spcBef>
              <a:buClr>
                <a:srgbClr val="003399"/>
              </a:buClr>
              <a:buSzPct val="100000"/>
            </a:pPr>
            <a:r>
              <a:rPr lang="es-ES" sz="2000" b="1">
                <a:latin typeface="Trebuchet MS" pitchFamily="34" charset="0"/>
                <a:cs typeface="Arial" pitchFamily="34" charset="0"/>
              </a:rPr>
              <a:t>MATRIZ BCG</a:t>
            </a:r>
          </a:p>
        </p:txBody>
      </p:sp>
      <p:sp>
        <p:nvSpPr>
          <p:cNvPr id="61449" name="AutoShape 9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604250" y="6308725"/>
            <a:ext cx="431800" cy="433388"/>
          </a:xfrm>
          <a:prstGeom prst="actionButtonForwardNex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pic>
        <p:nvPicPr>
          <p:cNvPr id="61451" name="Picture 1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03350" y="1857375"/>
            <a:ext cx="6119813" cy="40925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614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14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47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4262" name="Group 54"/>
          <p:cNvGrpSpPr>
            <a:grpSpLocks/>
          </p:cNvGrpSpPr>
          <p:nvPr/>
        </p:nvGrpSpPr>
        <p:grpSpPr bwMode="auto">
          <a:xfrm>
            <a:off x="3278188" y="4364038"/>
            <a:ext cx="2159000" cy="2159000"/>
            <a:chOff x="839" y="935"/>
            <a:chExt cx="1360" cy="1360"/>
          </a:xfrm>
        </p:grpSpPr>
        <p:sp>
          <p:nvSpPr>
            <p:cNvPr id="94249" name="Oval 41"/>
            <p:cNvSpPr>
              <a:spLocks noChangeArrowheads="1"/>
            </p:cNvSpPr>
            <p:nvPr/>
          </p:nvSpPr>
          <p:spPr bwMode="auto">
            <a:xfrm>
              <a:off x="839" y="935"/>
              <a:ext cx="1360" cy="1360"/>
            </a:xfrm>
            <a:prstGeom prst="ellipse">
              <a:avLst/>
            </a:prstGeom>
            <a:solidFill>
              <a:srgbClr val="FFEBFF"/>
            </a:solidFill>
            <a:ln w="12700">
              <a:solidFill>
                <a:srgbClr val="33339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94250" name="Text Box 42"/>
            <p:cNvSpPr txBox="1">
              <a:spLocks noChangeArrowheads="1"/>
            </p:cNvSpPr>
            <p:nvPr/>
          </p:nvSpPr>
          <p:spPr bwMode="auto">
            <a:xfrm>
              <a:off x="1069" y="1434"/>
              <a:ext cx="904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s-EC" b="1">
                  <a:solidFill>
                    <a:srgbClr val="3366CC"/>
                  </a:solidFill>
                  <a:latin typeface="Trebuchet MS" pitchFamily="34" charset="0"/>
                </a:rPr>
                <a:t>NUEVA TENDENCIA</a:t>
              </a:r>
              <a:endParaRPr lang="en-US" b="1">
                <a:solidFill>
                  <a:srgbClr val="3366CC"/>
                </a:solidFill>
                <a:latin typeface="Trebuchet MS" pitchFamily="34" charset="0"/>
              </a:endParaRPr>
            </a:p>
          </p:txBody>
        </p:sp>
      </p:grpSp>
      <p:grpSp>
        <p:nvGrpSpPr>
          <p:cNvPr id="94263" name="Group 55"/>
          <p:cNvGrpSpPr>
            <a:grpSpLocks/>
          </p:cNvGrpSpPr>
          <p:nvPr/>
        </p:nvGrpSpPr>
        <p:grpSpPr bwMode="auto">
          <a:xfrm>
            <a:off x="527050" y="1341438"/>
            <a:ext cx="2159000" cy="2159000"/>
            <a:chOff x="3061" y="1797"/>
            <a:chExt cx="1360" cy="1360"/>
          </a:xfrm>
        </p:grpSpPr>
        <p:sp>
          <p:nvSpPr>
            <p:cNvPr id="94258" name="Oval 50"/>
            <p:cNvSpPr>
              <a:spLocks noChangeArrowheads="1"/>
            </p:cNvSpPr>
            <p:nvPr/>
          </p:nvSpPr>
          <p:spPr bwMode="auto">
            <a:xfrm>
              <a:off x="3061" y="1797"/>
              <a:ext cx="1360" cy="1360"/>
            </a:xfrm>
            <a:prstGeom prst="ellipse">
              <a:avLst/>
            </a:prstGeom>
            <a:solidFill>
              <a:schemeClr val="hlink"/>
            </a:solidFill>
            <a:ln w="12700">
              <a:solidFill>
                <a:srgbClr val="33339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94259" name="Text Box 51"/>
            <p:cNvSpPr txBox="1">
              <a:spLocks noChangeArrowheads="1"/>
            </p:cNvSpPr>
            <p:nvPr/>
          </p:nvSpPr>
          <p:spPr bwMode="auto">
            <a:xfrm>
              <a:off x="3291" y="2396"/>
              <a:ext cx="904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s-EC" b="1">
                  <a:solidFill>
                    <a:srgbClr val="3366CC"/>
                  </a:solidFill>
                  <a:latin typeface="Trebuchet MS" pitchFamily="34" charset="0"/>
                </a:rPr>
                <a:t>EVOLUCIÓN</a:t>
              </a:r>
              <a:endParaRPr lang="en-US" b="1">
                <a:solidFill>
                  <a:srgbClr val="3366CC"/>
                </a:solidFill>
                <a:latin typeface="Trebuchet MS" pitchFamily="34" charset="0"/>
              </a:endParaRPr>
            </a:p>
          </p:txBody>
        </p:sp>
      </p:grpSp>
      <p:grpSp>
        <p:nvGrpSpPr>
          <p:cNvPr id="94264" name="Group 56"/>
          <p:cNvGrpSpPr>
            <a:grpSpLocks/>
          </p:cNvGrpSpPr>
          <p:nvPr/>
        </p:nvGrpSpPr>
        <p:grpSpPr bwMode="auto">
          <a:xfrm>
            <a:off x="6215063" y="1341438"/>
            <a:ext cx="2159000" cy="2159000"/>
            <a:chOff x="1701" y="2840"/>
            <a:chExt cx="1360" cy="1360"/>
          </a:xfrm>
        </p:grpSpPr>
        <p:sp>
          <p:nvSpPr>
            <p:cNvPr id="94260" name="Oval 52"/>
            <p:cNvSpPr>
              <a:spLocks noChangeArrowheads="1"/>
            </p:cNvSpPr>
            <p:nvPr/>
          </p:nvSpPr>
          <p:spPr bwMode="auto">
            <a:xfrm>
              <a:off x="1701" y="2840"/>
              <a:ext cx="1360" cy="1360"/>
            </a:xfrm>
            <a:prstGeom prst="ellipse">
              <a:avLst/>
            </a:prstGeom>
            <a:solidFill>
              <a:schemeClr val="tx2"/>
            </a:solidFill>
            <a:ln w="12700">
              <a:solidFill>
                <a:srgbClr val="33339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94261" name="Text Box 53"/>
            <p:cNvSpPr txBox="1">
              <a:spLocks noChangeArrowheads="1"/>
            </p:cNvSpPr>
            <p:nvPr/>
          </p:nvSpPr>
          <p:spPr bwMode="auto">
            <a:xfrm>
              <a:off x="1931" y="3439"/>
              <a:ext cx="904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s-EC" b="1">
                  <a:solidFill>
                    <a:srgbClr val="3366CC"/>
                  </a:solidFill>
                  <a:latin typeface="Trebuchet MS" pitchFamily="34" charset="0"/>
                </a:rPr>
                <a:t>BENEFICIOS</a:t>
              </a:r>
              <a:endParaRPr lang="en-US" b="1">
                <a:solidFill>
                  <a:srgbClr val="3366CC"/>
                </a:solidFill>
                <a:latin typeface="Trebuchet MS" pitchFamily="34" charset="0"/>
              </a:endParaRPr>
            </a:p>
          </p:txBody>
        </p:sp>
      </p:grpSp>
      <p:sp>
        <p:nvSpPr>
          <p:cNvPr id="94265" name="Text Box 57"/>
          <p:cNvSpPr txBox="1">
            <a:spLocks noChangeArrowheads="1"/>
          </p:cNvSpPr>
          <p:nvPr/>
        </p:nvSpPr>
        <p:spPr bwMode="auto">
          <a:xfrm>
            <a:off x="1331913" y="476250"/>
            <a:ext cx="6480175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3000" b="1">
                <a:latin typeface="Trebuchet MS" pitchFamily="34" charset="0"/>
              </a:rPr>
              <a:t>ADMINISTRACION DE PROCESOS</a:t>
            </a:r>
          </a:p>
        </p:txBody>
      </p:sp>
      <p:sp>
        <p:nvSpPr>
          <p:cNvPr id="94266" name="2 Marcador de contenido"/>
          <p:cNvSpPr>
            <a:spLocks/>
          </p:cNvSpPr>
          <p:nvPr/>
        </p:nvSpPr>
        <p:spPr bwMode="auto">
          <a:xfrm>
            <a:off x="2901950" y="1916113"/>
            <a:ext cx="3025775" cy="9366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54013" indent="-217488" algn="just">
              <a:spcBef>
                <a:spcPct val="20000"/>
              </a:spcBef>
              <a:buClr>
                <a:schemeClr val="tx1"/>
              </a:buClr>
              <a:buSzPct val="100000"/>
              <a:buFontTx/>
              <a:buChar char="•"/>
            </a:pPr>
            <a:r>
              <a:rPr lang="es-EC" sz="1700">
                <a:latin typeface="Trebuchet MS" pitchFamily="34" charset="0"/>
                <a:cs typeface="Arial" pitchFamily="34" charset="0"/>
              </a:rPr>
              <a:t>Enfoque hacia clientes.</a:t>
            </a:r>
          </a:p>
          <a:p>
            <a:pPr marL="354013" indent="-217488" algn="just">
              <a:spcBef>
                <a:spcPct val="20000"/>
              </a:spcBef>
              <a:buClr>
                <a:schemeClr val="tx1"/>
              </a:buClr>
              <a:buSzPct val="100000"/>
              <a:buFontTx/>
              <a:buChar char="•"/>
            </a:pPr>
            <a:r>
              <a:rPr lang="es-EC" sz="1700">
                <a:latin typeface="Trebuchet MS" pitchFamily="34" charset="0"/>
                <a:cs typeface="Arial" pitchFamily="34" charset="0"/>
              </a:rPr>
              <a:t>Enfoque hacia grupos de Interés.</a:t>
            </a:r>
            <a:endParaRPr lang="es-ES" sz="1700">
              <a:latin typeface="Trebuchet MS" pitchFamily="34" charset="0"/>
              <a:cs typeface="Arial" pitchFamily="34" charset="0"/>
            </a:endParaRPr>
          </a:p>
        </p:txBody>
      </p:sp>
      <p:sp>
        <p:nvSpPr>
          <p:cNvPr id="94267" name="AutoShape 59"/>
          <p:cNvSpPr>
            <a:spLocks noChangeArrowheads="1"/>
          </p:cNvSpPr>
          <p:nvPr/>
        </p:nvSpPr>
        <p:spPr bwMode="auto">
          <a:xfrm>
            <a:off x="3981450" y="3500438"/>
            <a:ext cx="719138" cy="576262"/>
          </a:xfrm>
          <a:prstGeom prst="upArrow">
            <a:avLst>
              <a:gd name="adj1" fmla="val 50000"/>
              <a:gd name="adj2" fmla="val 25000"/>
            </a:avLst>
          </a:prstGeom>
          <a:solidFill>
            <a:srgbClr val="FFEBFF"/>
          </a:solidFill>
          <a:ln w="9525">
            <a:solidFill>
              <a:srgbClr val="FFEBFF"/>
            </a:solidFill>
            <a:miter lim="800000"/>
            <a:headEnd/>
            <a:tailEnd/>
          </a:ln>
          <a:effectLst/>
        </p:spPr>
        <p:txBody>
          <a:bodyPr vert="eaVert" wrap="none" anchor="ctr"/>
          <a:lstStyle/>
          <a:p>
            <a:endParaRPr lang="es-ES"/>
          </a:p>
        </p:txBody>
      </p:sp>
      <p:sp>
        <p:nvSpPr>
          <p:cNvPr id="94269" name="2 Marcador de contenido"/>
          <p:cNvSpPr>
            <a:spLocks/>
          </p:cNvSpPr>
          <p:nvPr/>
        </p:nvSpPr>
        <p:spPr bwMode="auto">
          <a:xfrm>
            <a:off x="309563" y="4581525"/>
            <a:ext cx="2808287" cy="10795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54013" indent="-217488" algn="just">
              <a:spcBef>
                <a:spcPct val="20000"/>
              </a:spcBef>
              <a:buClr>
                <a:schemeClr val="tx1"/>
              </a:buClr>
              <a:buSzPct val="100000"/>
              <a:buFontTx/>
              <a:buChar char="•"/>
            </a:pPr>
            <a:r>
              <a:rPr lang="es-EC" sz="1700">
                <a:latin typeface="Trebuchet MS" pitchFamily="34" charset="0"/>
                <a:cs typeface="Arial" pitchFamily="34" charset="0"/>
              </a:rPr>
              <a:t>Revolución Industrial.</a:t>
            </a:r>
          </a:p>
          <a:p>
            <a:pPr marL="354013" indent="-217488" algn="just">
              <a:spcBef>
                <a:spcPct val="20000"/>
              </a:spcBef>
              <a:buClr>
                <a:schemeClr val="tx1"/>
              </a:buClr>
              <a:buSzPct val="100000"/>
              <a:buFontTx/>
              <a:buChar char="•"/>
            </a:pPr>
            <a:r>
              <a:rPr lang="es-EC" sz="1700">
                <a:latin typeface="Trebuchet MS" pitchFamily="34" charset="0"/>
                <a:cs typeface="Arial" pitchFamily="34" charset="0"/>
              </a:rPr>
              <a:t>Calidad.</a:t>
            </a:r>
          </a:p>
          <a:p>
            <a:pPr marL="354013" indent="-217488" algn="just">
              <a:spcBef>
                <a:spcPct val="20000"/>
              </a:spcBef>
              <a:buClr>
                <a:schemeClr val="tx1"/>
              </a:buClr>
              <a:buSzPct val="100000"/>
              <a:buFontTx/>
              <a:buChar char="•"/>
            </a:pPr>
            <a:r>
              <a:rPr lang="es-EC" sz="1700">
                <a:latin typeface="Trebuchet MS" pitchFamily="34" charset="0"/>
                <a:cs typeface="Arial" pitchFamily="34" charset="0"/>
              </a:rPr>
              <a:t>Reingeniería.</a:t>
            </a:r>
            <a:endParaRPr lang="es-ES" sz="1700">
              <a:latin typeface="Trebuchet MS" pitchFamily="34" charset="0"/>
              <a:cs typeface="Arial" pitchFamily="34" charset="0"/>
            </a:endParaRPr>
          </a:p>
        </p:txBody>
      </p:sp>
      <p:sp>
        <p:nvSpPr>
          <p:cNvPr id="94271" name="AutoShape 63"/>
          <p:cNvSpPr>
            <a:spLocks noChangeArrowheads="1"/>
          </p:cNvSpPr>
          <p:nvPr/>
        </p:nvSpPr>
        <p:spPr bwMode="auto">
          <a:xfrm rot="10800000">
            <a:off x="1246188" y="3716338"/>
            <a:ext cx="719137" cy="576262"/>
          </a:xfrm>
          <a:prstGeom prst="upArrow">
            <a:avLst>
              <a:gd name="adj1" fmla="val 50000"/>
              <a:gd name="adj2" fmla="val 25000"/>
            </a:avLst>
          </a:prstGeom>
          <a:solidFill>
            <a:schemeClr val="hlink"/>
          </a:solidFill>
          <a:ln w="9525">
            <a:solidFill>
              <a:srgbClr val="FFEBFF"/>
            </a:solidFill>
            <a:miter lim="800000"/>
            <a:headEnd/>
            <a:tailEnd/>
          </a:ln>
          <a:effectLst/>
        </p:spPr>
        <p:txBody>
          <a:bodyPr vert="eaVert" wrap="none" anchor="ctr"/>
          <a:lstStyle/>
          <a:p>
            <a:endParaRPr lang="es-ES"/>
          </a:p>
        </p:txBody>
      </p:sp>
      <p:sp>
        <p:nvSpPr>
          <p:cNvPr id="94272" name="AutoShape 64"/>
          <p:cNvSpPr>
            <a:spLocks noChangeArrowheads="1"/>
          </p:cNvSpPr>
          <p:nvPr/>
        </p:nvSpPr>
        <p:spPr bwMode="auto">
          <a:xfrm rot="10800000">
            <a:off x="7080250" y="3716338"/>
            <a:ext cx="719138" cy="576262"/>
          </a:xfrm>
          <a:prstGeom prst="upArrow">
            <a:avLst>
              <a:gd name="adj1" fmla="val 50000"/>
              <a:gd name="adj2" fmla="val 25000"/>
            </a:avLst>
          </a:prstGeom>
          <a:solidFill>
            <a:schemeClr val="tx2"/>
          </a:solidFill>
          <a:ln w="9525">
            <a:solidFill>
              <a:srgbClr val="FFEBFF"/>
            </a:solidFill>
            <a:miter lim="800000"/>
            <a:headEnd/>
            <a:tailEnd/>
          </a:ln>
          <a:effectLst/>
        </p:spPr>
        <p:txBody>
          <a:bodyPr vert="eaVert" wrap="none" anchor="ctr"/>
          <a:lstStyle/>
          <a:p>
            <a:endParaRPr lang="es-ES"/>
          </a:p>
        </p:txBody>
      </p:sp>
      <p:sp>
        <p:nvSpPr>
          <p:cNvPr id="94273" name="2 Marcador de contenido"/>
          <p:cNvSpPr txBox="1">
            <a:spLocks/>
          </p:cNvSpPr>
          <p:nvPr/>
        </p:nvSpPr>
        <p:spPr bwMode="auto">
          <a:xfrm>
            <a:off x="5813425" y="4579938"/>
            <a:ext cx="2849563" cy="20891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54013" indent="-217488" algn="just">
              <a:spcBef>
                <a:spcPct val="20000"/>
              </a:spcBef>
              <a:buClr>
                <a:schemeClr val="tx1"/>
              </a:buClr>
              <a:buSzPct val="100000"/>
              <a:buFontTx/>
              <a:buChar char="•"/>
            </a:pPr>
            <a:r>
              <a:rPr lang="es-ES" sz="1500">
                <a:latin typeface="Trebuchet MS" pitchFamily="34" charset="0"/>
                <a:cs typeface="Arial" pitchFamily="34" charset="0"/>
              </a:rPr>
              <a:t> Visión sobre dinámica y eficiencia de procesos.</a:t>
            </a:r>
          </a:p>
          <a:p>
            <a:pPr marL="354013" indent="-217488" algn="just">
              <a:spcBef>
                <a:spcPct val="20000"/>
              </a:spcBef>
              <a:buClr>
                <a:schemeClr val="tx1"/>
              </a:buClr>
              <a:buSzPct val="100000"/>
              <a:buFontTx/>
              <a:buChar char="•"/>
            </a:pPr>
            <a:r>
              <a:rPr lang="es-ES" sz="1500">
                <a:latin typeface="Trebuchet MS" pitchFamily="34" charset="0"/>
                <a:cs typeface="Arial" pitchFamily="34" charset="0"/>
              </a:rPr>
              <a:t> Alternativa de bajo riesgo y costo. </a:t>
            </a:r>
          </a:p>
          <a:p>
            <a:pPr marL="354013" indent="-217488" algn="just">
              <a:spcBef>
                <a:spcPct val="20000"/>
              </a:spcBef>
              <a:buClr>
                <a:schemeClr val="tx1"/>
              </a:buClr>
              <a:buSzPct val="100000"/>
              <a:buFontTx/>
              <a:buChar char="•"/>
            </a:pPr>
            <a:r>
              <a:rPr lang="es-ES" sz="1500">
                <a:latin typeface="Trebuchet MS" pitchFamily="34" charset="0"/>
                <a:cs typeface="Arial" pitchFamily="34" charset="0"/>
              </a:rPr>
              <a:t> Reducción de tiempos.</a:t>
            </a:r>
          </a:p>
          <a:p>
            <a:pPr marL="354013" indent="-217488" algn="just">
              <a:spcBef>
                <a:spcPct val="20000"/>
              </a:spcBef>
              <a:buClr>
                <a:schemeClr val="tx1"/>
              </a:buClr>
              <a:buSzPct val="100000"/>
              <a:buFontTx/>
              <a:buChar char="•"/>
            </a:pPr>
            <a:r>
              <a:rPr lang="es-ES" sz="1500">
                <a:latin typeface="Trebuchet MS" pitchFamily="34" charset="0"/>
                <a:cs typeface="Arial" pitchFamily="34" charset="0"/>
              </a:rPr>
              <a:t> Optimización de costos.</a:t>
            </a:r>
          </a:p>
          <a:p>
            <a:pPr marL="354013" indent="-217488" algn="just">
              <a:spcBef>
                <a:spcPct val="20000"/>
              </a:spcBef>
              <a:buClr>
                <a:schemeClr val="tx1"/>
              </a:buClr>
              <a:buSzPct val="100000"/>
              <a:buFontTx/>
              <a:buChar char="•"/>
            </a:pPr>
            <a:r>
              <a:rPr lang="es-ES" sz="1500">
                <a:latin typeface="Trebuchet MS" pitchFamily="34" charset="0"/>
                <a:cs typeface="Arial" pitchFamily="34" charset="0"/>
              </a:rPr>
              <a:t> Integración de terceras partes en los procesos.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942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94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942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94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500"/>
                                        <p:tgtEl>
                                          <p:spTgt spid="942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6" dur="500"/>
                                        <p:tgtEl>
                                          <p:spTgt spid="942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9" dur="500"/>
                                        <p:tgtEl>
                                          <p:spTgt spid="94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4" dur="500"/>
                                        <p:tgtEl>
                                          <p:spTgt spid="942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942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0" dur="500"/>
                                        <p:tgtEl>
                                          <p:spTgt spid="942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4265" grpId="0"/>
      <p:bldP spid="94266" grpId="0"/>
      <p:bldP spid="94267" grpId="0" animBg="1"/>
      <p:bldP spid="94269" grpId="0"/>
      <p:bldP spid="94271" grpId="0" animBg="1"/>
      <p:bldP spid="94272" grpId="0" animBg="1"/>
      <p:bldP spid="94273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313" name="Group 25"/>
          <p:cNvGrpSpPr>
            <a:grpSpLocks/>
          </p:cNvGrpSpPr>
          <p:nvPr/>
        </p:nvGrpSpPr>
        <p:grpSpPr bwMode="auto">
          <a:xfrm>
            <a:off x="3175000" y="2551113"/>
            <a:ext cx="2582863" cy="2509837"/>
            <a:chOff x="2108" y="1526"/>
            <a:chExt cx="1627" cy="1581"/>
          </a:xfrm>
        </p:grpSpPr>
        <p:sp>
          <p:nvSpPr>
            <p:cNvPr id="12314" name="Oval 26"/>
            <p:cNvSpPr>
              <a:spLocks noChangeAspect="1" noChangeArrowheads="1"/>
            </p:cNvSpPr>
            <p:nvPr/>
          </p:nvSpPr>
          <p:spPr bwMode="auto">
            <a:xfrm>
              <a:off x="2108" y="1526"/>
              <a:ext cx="1627" cy="1581"/>
            </a:xfrm>
            <a:prstGeom prst="ellipse">
              <a:avLst/>
            </a:prstGeom>
            <a:solidFill>
              <a:srgbClr val="33CCCC"/>
            </a:solidFill>
            <a:ln w="9525">
              <a:noFill/>
              <a:round/>
              <a:headEnd/>
              <a:tailEnd/>
            </a:ln>
            <a:effectLst/>
          </p:spPr>
          <p:txBody>
            <a:bodyPr lIns="89611" tIns="44806" rIns="89611" bIns="44806" anchor="ctr">
              <a:spAutoFit/>
            </a:bodyPr>
            <a:lstStyle/>
            <a:p>
              <a:endParaRPr lang="es-ES"/>
            </a:p>
          </p:txBody>
        </p:sp>
        <p:sp>
          <p:nvSpPr>
            <p:cNvPr id="12315" name="Rectangle 27"/>
            <p:cNvSpPr>
              <a:spLocks noChangeAspect="1" noChangeArrowheads="1"/>
            </p:cNvSpPr>
            <p:nvPr/>
          </p:nvSpPr>
          <p:spPr bwMode="gray">
            <a:xfrm>
              <a:off x="2187" y="2049"/>
              <a:ext cx="1458" cy="3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0" tIns="0" rIns="0" bIns="0"/>
            <a:lstStyle/>
            <a:p>
              <a:pPr algn="ctr" eaLnBrk="0" hangingPunct="0">
                <a:lnSpc>
                  <a:spcPct val="85000"/>
                </a:lnSpc>
                <a:spcBef>
                  <a:spcPct val="60000"/>
                </a:spcBef>
                <a:buFont typeface="Times"/>
                <a:buNone/>
              </a:pPr>
              <a:r>
                <a:rPr lang="en-GB" sz="2200" b="1">
                  <a:solidFill>
                    <a:srgbClr val="2A4F9A"/>
                  </a:solidFill>
                  <a:latin typeface="Trebuchet MS" pitchFamily="34" charset="0"/>
                </a:rPr>
                <a:t>Ciclo de la Administración por procesos</a:t>
              </a:r>
            </a:p>
          </p:txBody>
        </p:sp>
      </p:grpSp>
      <p:grpSp>
        <p:nvGrpSpPr>
          <p:cNvPr id="3" name="Group 6"/>
          <p:cNvGrpSpPr>
            <a:grpSpLocks/>
          </p:cNvGrpSpPr>
          <p:nvPr/>
        </p:nvGrpSpPr>
        <p:grpSpPr bwMode="auto">
          <a:xfrm>
            <a:off x="5124450" y="1982788"/>
            <a:ext cx="3049588" cy="3459162"/>
            <a:chOff x="3228" y="1249"/>
            <a:chExt cx="1921" cy="2179"/>
          </a:xfrm>
        </p:grpSpPr>
        <p:sp>
          <p:nvSpPr>
            <p:cNvPr id="12306" name="Freeform 7"/>
            <p:cNvSpPr>
              <a:spLocks noChangeAspect="1"/>
            </p:cNvSpPr>
            <p:nvPr/>
          </p:nvSpPr>
          <p:spPr bwMode="gray">
            <a:xfrm rot="1810881">
              <a:off x="3228" y="1379"/>
              <a:ext cx="1921" cy="2049"/>
            </a:xfrm>
            <a:custGeom>
              <a:avLst/>
              <a:gdLst>
                <a:gd name="T0" fmla="*/ 1129 w 943"/>
                <a:gd name="T1" fmla="*/ 2047 h 1065"/>
                <a:gd name="T2" fmla="*/ 1919 w 943"/>
                <a:gd name="T3" fmla="*/ 1616 h 1065"/>
                <a:gd name="T4" fmla="*/ 1591 w 943"/>
                <a:gd name="T5" fmla="*/ 1616 h 1065"/>
                <a:gd name="T6" fmla="*/ 1581 w 943"/>
                <a:gd name="T7" fmla="*/ 1497 h 1065"/>
                <a:gd name="T8" fmla="*/ 1562 w 943"/>
                <a:gd name="T9" fmla="*/ 1378 h 1065"/>
                <a:gd name="T10" fmla="*/ 1536 w 943"/>
                <a:gd name="T11" fmla="*/ 1260 h 1065"/>
                <a:gd name="T12" fmla="*/ 1501 w 943"/>
                <a:gd name="T13" fmla="*/ 1145 h 1065"/>
                <a:gd name="T14" fmla="*/ 1455 w 943"/>
                <a:gd name="T15" fmla="*/ 1031 h 1065"/>
                <a:gd name="T16" fmla="*/ 1402 w 943"/>
                <a:gd name="T17" fmla="*/ 923 h 1065"/>
                <a:gd name="T18" fmla="*/ 1340 w 943"/>
                <a:gd name="T19" fmla="*/ 818 h 1065"/>
                <a:gd name="T20" fmla="*/ 1271 w 943"/>
                <a:gd name="T21" fmla="*/ 716 h 1065"/>
                <a:gd name="T22" fmla="*/ 1194 w 943"/>
                <a:gd name="T23" fmla="*/ 621 h 1065"/>
                <a:gd name="T24" fmla="*/ 1114 w 943"/>
                <a:gd name="T25" fmla="*/ 529 h 1065"/>
                <a:gd name="T26" fmla="*/ 1023 w 943"/>
                <a:gd name="T27" fmla="*/ 446 h 1065"/>
                <a:gd name="T28" fmla="*/ 927 w 943"/>
                <a:gd name="T29" fmla="*/ 367 h 1065"/>
                <a:gd name="T30" fmla="*/ 825 w 943"/>
                <a:gd name="T31" fmla="*/ 294 h 1065"/>
                <a:gd name="T32" fmla="*/ 717 w 943"/>
                <a:gd name="T33" fmla="*/ 231 h 1065"/>
                <a:gd name="T34" fmla="*/ 607 w 943"/>
                <a:gd name="T35" fmla="*/ 171 h 1065"/>
                <a:gd name="T36" fmla="*/ 491 w 943"/>
                <a:gd name="T37" fmla="*/ 121 h 1065"/>
                <a:gd name="T38" fmla="*/ 371 w 943"/>
                <a:gd name="T39" fmla="*/ 79 h 1065"/>
                <a:gd name="T40" fmla="*/ 249 w 943"/>
                <a:gd name="T41" fmla="*/ 44 h 1065"/>
                <a:gd name="T42" fmla="*/ 124 w 943"/>
                <a:gd name="T43" fmla="*/ 17 h 1065"/>
                <a:gd name="T44" fmla="*/ 0 w 943"/>
                <a:gd name="T45" fmla="*/ 0 h 1065"/>
                <a:gd name="T46" fmla="*/ 279 w 943"/>
                <a:gd name="T47" fmla="*/ 435 h 1065"/>
                <a:gd name="T48" fmla="*/ 10 w 943"/>
                <a:gd name="T49" fmla="*/ 868 h 1065"/>
                <a:gd name="T50" fmla="*/ 98 w 943"/>
                <a:gd name="T51" fmla="*/ 895 h 1065"/>
                <a:gd name="T52" fmla="*/ 183 w 943"/>
                <a:gd name="T53" fmla="*/ 929 h 1065"/>
                <a:gd name="T54" fmla="*/ 265 w 943"/>
                <a:gd name="T55" fmla="*/ 972 h 1065"/>
                <a:gd name="T56" fmla="*/ 342 w 943"/>
                <a:gd name="T57" fmla="*/ 1022 h 1065"/>
                <a:gd name="T58" fmla="*/ 411 w 943"/>
                <a:gd name="T59" fmla="*/ 1079 h 1065"/>
                <a:gd name="T60" fmla="*/ 475 w 943"/>
                <a:gd name="T61" fmla="*/ 1143 h 1065"/>
                <a:gd name="T62" fmla="*/ 534 w 943"/>
                <a:gd name="T63" fmla="*/ 1210 h 1065"/>
                <a:gd name="T64" fmla="*/ 581 w 943"/>
                <a:gd name="T65" fmla="*/ 1285 h 1065"/>
                <a:gd name="T66" fmla="*/ 621 w 943"/>
                <a:gd name="T67" fmla="*/ 1364 h 1065"/>
                <a:gd name="T68" fmla="*/ 654 w 943"/>
                <a:gd name="T69" fmla="*/ 1445 h 1065"/>
                <a:gd name="T70" fmla="*/ 678 w 943"/>
                <a:gd name="T71" fmla="*/ 1530 h 1065"/>
                <a:gd name="T72" fmla="*/ 693 w 943"/>
                <a:gd name="T73" fmla="*/ 1616 h 1065"/>
                <a:gd name="T74" fmla="*/ 383 w 943"/>
                <a:gd name="T75" fmla="*/ 1618 h 1065"/>
                <a:gd name="T76" fmla="*/ 1129 w 943"/>
                <a:gd name="T77" fmla="*/ 2047 h 1065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943"/>
                <a:gd name="T118" fmla="*/ 0 h 1065"/>
                <a:gd name="T119" fmla="*/ 943 w 943"/>
                <a:gd name="T120" fmla="*/ 1065 h 1065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943" h="1065">
                  <a:moveTo>
                    <a:pt x="554" y="1064"/>
                  </a:moveTo>
                  <a:lnTo>
                    <a:pt x="942" y="840"/>
                  </a:lnTo>
                  <a:lnTo>
                    <a:pt x="781" y="840"/>
                  </a:lnTo>
                  <a:lnTo>
                    <a:pt x="776" y="778"/>
                  </a:lnTo>
                  <a:lnTo>
                    <a:pt x="767" y="716"/>
                  </a:lnTo>
                  <a:lnTo>
                    <a:pt x="754" y="655"/>
                  </a:lnTo>
                  <a:lnTo>
                    <a:pt x="737" y="595"/>
                  </a:lnTo>
                  <a:lnTo>
                    <a:pt x="714" y="536"/>
                  </a:lnTo>
                  <a:lnTo>
                    <a:pt x="688" y="480"/>
                  </a:lnTo>
                  <a:lnTo>
                    <a:pt x="658" y="425"/>
                  </a:lnTo>
                  <a:lnTo>
                    <a:pt x="624" y="372"/>
                  </a:lnTo>
                  <a:lnTo>
                    <a:pt x="586" y="323"/>
                  </a:lnTo>
                  <a:lnTo>
                    <a:pt x="547" y="275"/>
                  </a:lnTo>
                  <a:lnTo>
                    <a:pt x="502" y="232"/>
                  </a:lnTo>
                  <a:lnTo>
                    <a:pt x="455" y="191"/>
                  </a:lnTo>
                  <a:lnTo>
                    <a:pt x="405" y="153"/>
                  </a:lnTo>
                  <a:lnTo>
                    <a:pt x="352" y="120"/>
                  </a:lnTo>
                  <a:lnTo>
                    <a:pt x="298" y="89"/>
                  </a:lnTo>
                  <a:lnTo>
                    <a:pt x="241" y="63"/>
                  </a:lnTo>
                  <a:lnTo>
                    <a:pt x="182" y="41"/>
                  </a:lnTo>
                  <a:lnTo>
                    <a:pt x="122" y="23"/>
                  </a:lnTo>
                  <a:lnTo>
                    <a:pt x="61" y="9"/>
                  </a:lnTo>
                  <a:lnTo>
                    <a:pt x="0" y="0"/>
                  </a:lnTo>
                  <a:lnTo>
                    <a:pt x="137" y="226"/>
                  </a:lnTo>
                  <a:lnTo>
                    <a:pt x="5" y="451"/>
                  </a:lnTo>
                  <a:lnTo>
                    <a:pt x="48" y="465"/>
                  </a:lnTo>
                  <a:lnTo>
                    <a:pt x="90" y="483"/>
                  </a:lnTo>
                  <a:lnTo>
                    <a:pt x="130" y="505"/>
                  </a:lnTo>
                  <a:lnTo>
                    <a:pt x="168" y="531"/>
                  </a:lnTo>
                  <a:lnTo>
                    <a:pt x="202" y="561"/>
                  </a:lnTo>
                  <a:lnTo>
                    <a:pt x="233" y="594"/>
                  </a:lnTo>
                  <a:lnTo>
                    <a:pt x="262" y="629"/>
                  </a:lnTo>
                  <a:lnTo>
                    <a:pt x="285" y="668"/>
                  </a:lnTo>
                  <a:lnTo>
                    <a:pt x="305" y="709"/>
                  </a:lnTo>
                  <a:lnTo>
                    <a:pt x="321" y="751"/>
                  </a:lnTo>
                  <a:lnTo>
                    <a:pt x="333" y="795"/>
                  </a:lnTo>
                  <a:lnTo>
                    <a:pt x="340" y="840"/>
                  </a:lnTo>
                  <a:lnTo>
                    <a:pt x="188" y="841"/>
                  </a:lnTo>
                  <a:lnTo>
                    <a:pt x="554" y="1064"/>
                  </a:lnTo>
                </a:path>
              </a:pathLst>
            </a:custGeom>
            <a:solidFill>
              <a:schemeClr val="tx2"/>
            </a:solidFill>
            <a:ln w="76200" cap="rnd">
              <a:solidFill>
                <a:srgbClr val="00339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Arial" pitchFamily="34" charset="0"/>
              </a:endParaRPr>
            </a:p>
          </p:txBody>
        </p:sp>
        <p:sp>
          <p:nvSpPr>
            <p:cNvPr id="12307" name="Text Box 8"/>
            <p:cNvSpPr txBox="1">
              <a:spLocks noChangeAspect="1" noChangeArrowheads="1"/>
            </p:cNvSpPr>
            <p:nvPr/>
          </p:nvSpPr>
          <p:spPr bwMode="auto">
            <a:xfrm>
              <a:off x="3918" y="1249"/>
              <a:ext cx="234" cy="2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89611" tIns="44806" rIns="89611" bIns="44806">
              <a:spAutoFit/>
            </a:bodyPr>
            <a:lstStyle/>
            <a:p>
              <a:pPr eaLnBrk="0" hangingPunct="0"/>
              <a:r>
                <a:rPr lang="en-GB" sz="2400" b="1">
                  <a:solidFill>
                    <a:srgbClr val="003399"/>
                  </a:solidFill>
                  <a:latin typeface="Tahoma" pitchFamily="34" charset="0"/>
                </a:rPr>
                <a:t>2</a:t>
              </a:r>
            </a:p>
          </p:txBody>
        </p:sp>
        <p:sp>
          <p:nvSpPr>
            <p:cNvPr id="12308" name="Rectangle 9"/>
            <p:cNvSpPr>
              <a:spLocks noChangeAspect="1" noChangeArrowheads="1"/>
            </p:cNvSpPr>
            <p:nvPr/>
          </p:nvSpPr>
          <p:spPr bwMode="gray">
            <a:xfrm rot="10881">
              <a:off x="3777" y="1991"/>
              <a:ext cx="1109" cy="8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defTabSz="787400">
                <a:lnSpc>
                  <a:spcPct val="85000"/>
                </a:lnSpc>
                <a:spcBef>
                  <a:spcPct val="20000"/>
                </a:spcBef>
                <a:buClr>
                  <a:srgbClr val="7799C3"/>
                </a:buClr>
                <a:buSzPct val="75000"/>
                <a:buFont typeface="Wingdings" pitchFamily="2" charset="2"/>
                <a:buNone/>
              </a:pPr>
              <a:r>
                <a:rPr lang="en-GB" sz="2000" i="1">
                  <a:solidFill>
                    <a:srgbClr val="2A4F9A"/>
                  </a:solidFill>
                  <a:latin typeface="Trebuchet MS" pitchFamily="34" charset="0"/>
                </a:rPr>
                <a:t>Ejecución</a:t>
              </a:r>
            </a:p>
            <a:p>
              <a:pPr defTabSz="787400">
                <a:lnSpc>
                  <a:spcPct val="85000"/>
                </a:lnSpc>
                <a:spcBef>
                  <a:spcPct val="20000"/>
                </a:spcBef>
                <a:buClr>
                  <a:srgbClr val="7799C3"/>
                </a:buClr>
                <a:buSzPct val="75000"/>
                <a:buFont typeface="Wingdings" pitchFamily="2" charset="2"/>
                <a:buNone/>
              </a:pPr>
              <a:r>
                <a:rPr lang="en-GB" sz="2000" i="1">
                  <a:solidFill>
                    <a:srgbClr val="2A4F9A"/>
                  </a:solidFill>
                  <a:latin typeface="Trebuchet MS" pitchFamily="34" charset="0"/>
                </a:rPr>
                <a:t> de los procesos</a:t>
              </a:r>
            </a:p>
            <a:p>
              <a:pPr defTabSz="787400">
                <a:lnSpc>
                  <a:spcPct val="85000"/>
                </a:lnSpc>
                <a:spcBef>
                  <a:spcPct val="20000"/>
                </a:spcBef>
                <a:buClr>
                  <a:srgbClr val="7799C3"/>
                </a:buClr>
                <a:buSzPct val="75000"/>
                <a:buFont typeface="Wingdings" pitchFamily="2" charset="2"/>
                <a:buNone/>
              </a:pPr>
              <a:r>
                <a:rPr lang="en-GB" sz="2000" i="1">
                  <a:solidFill>
                    <a:srgbClr val="2A4F9A"/>
                  </a:solidFill>
                  <a:latin typeface="Trebuchet MS" pitchFamily="34" charset="0"/>
                </a:rPr>
                <a:t>sugeridos</a:t>
              </a:r>
            </a:p>
            <a:p>
              <a:pPr defTabSz="787400">
                <a:lnSpc>
                  <a:spcPct val="85000"/>
                </a:lnSpc>
                <a:spcBef>
                  <a:spcPct val="20000"/>
                </a:spcBef>
                <a:buClr>
                  <a:srgbClr val="7799C3"/>
                </a:buClr>
                <a:buSzPct val="75000"/>
                <a:buFont typeface="Wingdings" pitchFamily="2" charset="2"/>
                <a:buChar char="l"/>
              </a:pPr>
              <a:endParaRPr lang="en-GB" sz="1600">
                <a:solidFill>
                  <a:srgbClr val="2A4F9A"/>
                </a:solidFill>
                <a:latin typeface="Trebuchet MS" pitchFamily="34" charset="0"/>
              </a:endParaRPr>
            </a:p>
          </p:txBody>
        </p:sp>
      </p:grpSp>
      <p:grpSp>
        <p:nvGrpSpPr>
          <p:cNvPr id="4" name="Group 10"/>
          <p:cNvGrpSpPr>
            <a:grpSpLocks/>
          </p:cNvGrpSpPr>
          <p:nvPr/>
        </p:nvGrpSpPr>
        <p:grpSpPr bwMode="auto">
          <a:xfrm>
            <a:off x="2881313" y="4559300"/>
            <a:ext cx="3340100" cy="2759075"/>
            <a:chOff x="1922" y="2738"/>
            <a:chExt cx="2104" cy="1738"/>
          </a:xfrm>
        </p:grpSpPr>
        <p:sp>
          <p:nvSpPr>
            <p:cNvPr id="12303" name="Freeform 11"/>
            <p:cNvSpPr>
              <a:spLocks noChangeAspect="1"/>
            </p:cNvSpPr>
            <p:nvPr/>
          </p:nvSpPr>
          <p:spPr bwMode="gray">
            <a:xfrm rot="1810881">
              <a:off x="1922" y="2738"/>
              <a:ext cx="2104" cy="1738"/>
            </a:xfrm>
            <a:custGeom>
              <a:avLst/>
              <a:gdLst>
                <a:gd name="T0" fmla="*/ 1192 w 1033"/>
                <a:gd name="T1" fmla="*/ 2 h 904"/>
                <a:gd name="T2" fmla="*/ 1167 w 1033"/>
                <a:gd name="T3" fmla="*/ 79 h 904"/>
                <a:gd name="T4" fmla="*/ 1132 w 1033"/>
                <a:gd name="T5" fmla="*/ 150 h 904"/>
                <a:gd name="T6" fmla="*/ 1094 w 1033"/>
                <a:gd name="T7" fmla="*/ 223 h 904"/>
                <a:gd name="T8" fmla="*/ 1047 w 1033"/>
                <a:gd name="T9" fmla="*/ 288 h 904"/>
                <a:gd name="T10" fmla="*/ 994 w 1033"/>
                <a:gd name="T11" fmla="*/ 350 h 904"/>
                <a:gd name="T12" fmla="*/ 935 w 1033"/>
                <a:gd name="T13" fmla="*/ 408 h 904"/>
                <a:gd name="T14" fmla="*/ 870 w 1033"/>
                <a:gd name="T15" fmla="*/ 459 h 904"/>
                <a:gd name="T16" fmla="*/ 800 w 1033"/>
                <a:gd name="T17" fmla="*/ 504 h 904"/>
                <a:gd name="T18" fmla="*/ 725 w 1033"/>
                <a:gd name="T19" fmla="*/ 544 h 904"/>
                <a:gd name="T20" fmla="*/ 646 w 1033"/>
                <a:gd name="T21" fmla="*/ 579 h 904"/>
                <a:gd name="T22" fmla="*/ 564 w 1033"/>
                <a:gd name="T23" fmla="*/ 604 h 904"/>
                <a:gd name="T24" fmla="*/ 481 w 1033"/>
                <a:gd name="T25" fmla="*/ 621 h 904"/>
                <a:gd name="T26" fmla="*/ 479 w 1033"/>
                <a:gd name="T27" fmla="*/ 360 h 904"/>
                <a:gd name="T28" fmla="*/ 324 w 1033"/>
                <a:gd name="T29" fmla="*/ 573 h 904"/>
                <a:gd name="T30" fmla="*/ 163 w 1033"/>
                <a:gd name="T31" fmla="*/ 786 h 904"/>
                <a:gd name="T32" fmla="*/ 0 w 1033"/>
                <a:gd name="T33" fmla="*/ 994 h 904"/>
                <a:gd name="T34" fmla="*/ 481 w 1033"/>
                <a:gd name="T35" fmla="*/ 1736 h 904"/>
                <a:gd name="T36" fmla="*/ 481 w 1033"/>
                <a:gd name="T37" fmla="*/ 1473 h 904"/>
                <a:gd name="T38" fmla="*/ 601 w 1033"/>
                <a:gd name="T39" fmla="*/ 1459 h 904"/>
                <a:gd name="T40" fmla="*/ 719 w 1033"/>
                <a:gd name="T41" fmla="*/ 1436 h 904"/>
                <a:gd name="T42" fmla="*/ 837 w 1033"/>
                <a:gd name="T43" fmla="*/ 1409 h 904"/>
                <a:gd name="T44" fmla="*/ 951 w 1033"/>
                <a:gd name="T45" fmla="*/ 1371 h 904"/>
                <a:gd name="T46" fmla="*/ 1063 w 1033"/>
                <a:gd name="T47" fmla="*/ 1328 h 904"/>
                <a:gd name="T48" fmla="*/ 1171 w 1033"/>
                <a:gd name="T49" fmla="*/ 1279 h 904"/>
                <a:gd name="T50" fmla="*/ 1275 w 1033"/>
                <a:gd name="T51" fmla="*/ 1221 h 904"/>
                <a:gd name="T52" fmla="*/ 1377 w 1033"/>
                <a:gd name="T53" fmla="*/ 1155 h 904"/>
                <a:gd name="T54" fmla="*/ 1475 w 1033"/>
                <a:gd name="T55" fmla="*/ 1084 h 904"/>
                <a:gd name="T56" fmla="*/ 1564 w 1033"/>
                <a:gd name="T57" fmla="*/ 1009 h 904"/>
                <a:gd name="T58" fmla="*/ 1652 w 1033"/>
                <a:gd name="T59" fmla="*/ 925 h 904"/>
                <a:gd name="T60" fmla="*/ 1729 w 1033"/>
                <a:gd name="T61" fmla="*/ 836 h 904"/>
                <a:gd name="T62" fmla="*/ 1801 w 1033"/>
                <a:gd name="T63" fmla="*/ 744 h 904"/>
                <a:gd name="T64" fmla="*/ 1866 w 1033"/>
                <a:gd name="T65" fmla="*/ 648 h 904"/>
                <a:gd name="T66" fmla="*/ 1925 w 1033"/>
                <a:gd name="T67" fmla="*/ 546 h 904"/>
                <a:gd name="T68" fmla="*/ 1976 w 1033"/>
                <a:gd name="T69" fmla="*/ 444 h 904"/>
                <a:gd name="T70" fmla="*/ 2018 w 1033"/>
                <a:gd name="T71" fmla="*/ 335 h 904"/>
                <a:gd name="T72" fmla="*/ 2055 w 1033"/>
                <a:gd name="T73" fmla="*/ 225 h 904"/>
                <a:gd name="T74" fmla="*/ 2084 w 1033"/>
                <a:gd name="T75" fmla="*/ 112 h 904"/>
                <a:gd name="T76" fmla="*/ 2102 w 1033"/>
                <a:gd name="T77" fmla="*/ 0 h 904"/>
                <a:gd name="T78" fmla="*/ 1654 w 1033"/>
                <a:gd name="T79" fmla="*/ 254 h 904"/>
                <a:gd name="T80" fmla="*/ 1192 w 1033"/>
                <a:gd name="T81" fmla="*/ 2 h 904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1033"/>
                <a:gd name="T124" fmla="*/ 0 h 904"/>
                <a:gd name="T125" fmla="*/ 1033 w 1033"/>
                <a:gd name="T126" fmla="*/ 904 h 904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1033" h="904">
                  <a:moveTo>
                    <a:pt x="585" y="1"/>
                  </a:moveTo>
                  <a:lnTo>
                    <a:pt x="573" y="41"/>
                  </a:lnTo>
                  <a:lnTo>
                    <a:pt x="556" y="78"/>
                  </a:lnTo>
                  <a:lnTo>
                    <a:pt x="537" y="116"/>
                  </a:lnTo>
                  <a:lnTo>
                    <a:pt x="514" y="150"/>
                  </a:lnTo>
                  <a:lnTo>
                    <a:pt x="488" y="182"/>
                  </a:lnTo>
                  <a:lnTo>
                    <a:pt x="459" y="212"/>
                  </a:lnTo>
                  <a:lnTo>
                    <a:pt x="427" y="239"/>
                  </a:lnTo>
                  <a:lnTo>
                    <a:pt x="393" y="262"/>
                  </a:lnTo>
                  <a:lnTo>
                    <a:pt x="356" y="283"/>
                  </a:lnTo>
                  <a:lnTo>
                    <a:pt x="317" y="301"/>
                  </a:lnTo>
                  <a:lnTo>
                    <a:pt x="277" y="314"/>
                  </a:lnTo>
                  <a:lnTo>
                    <a:pt x="236" y="323"/>
                  </a:lnTo>
                  <a:lnTo>
                    <a:pt x="235" y="187"/>
                  </a:lnTo>
                  <a:lnTo>
                    <a:pt x="159" y="298"/>
                  </a:lnTo>
                  <a:lnTo>
                    <a:pt x="80" y="409"/>
                  </a:lnTo>
                  <a:lnTo>
                    <a:pt x="0" y="517"/>
                  </a:lnTo>
                  <a:lnTo>
                    <a:pt x="236" y="903"/>
                  </a:lnTo>
                  <a:lnTo>
                    <a:pt x="236" y="766"/>
                  </a:lnTo>
                  <a:lnTo>
                    <a:pt x="295" y="759"/>
                  </a:lnTo>
                  <a:lnTo>
                    <a:pt x="353" y="747"/>
                  </a:lnTo>
                  <a:lnTo>
                    <a:pt x="411" y="733"/>
                  </a:lnTo>
                  <a:lnTo>
                    <a:pt x="467" y="713"/>
                  </a:lnTo>
                  <a:lnTo>
                    <a:pt x="522" y="691"/>
                  </a:lnTo>
                  <a:lnTo>
                    <a:pt x="575" y="665"/>
                  </a:lnTo>
                  <a:lnTo>
                    <a:pt x="626" y="635"/>
                  </a:lnTo>
                  <a:lnTo>
                    <a:pt x="676" y="601"/>
                  </a:lnTo>
                  <a:lnTo>
                    <a:pt x="724" y="564"/>
                  </a:lnTo>
                  <a:lnTo>
                    <a:pt x="768" y="525"/>
                  </a:lnTo>
                  <a:lnTo>
                    <a:pt x="811" y="481"/>
                  </a:lnTo>
                  <a:lnTo>
                    <a:pt x="849" y="435"/>
                  </a:lnTo>
                  <a:lnTo>
                    <a:pt x="884" y="387"/>
                  </a:lnTo>
                  <a:lnTo>
                    <a:pt x="916" y="337"/>
                  </a:lnTo>
                  <a:lnTo>
                    <a:pt x="945" y="284"/>
                  </a:lnTo>
                  <a:lnTo>
                    <a:pt x="970" y="231"/>
                  </a:lnTo>
                  <a:lnTo>
                    <a:pt x="991" y="174"/>
                  </a:lnTo>
                  <a:lnTo>
                    <a:pt x="1009" y="117"/>
                  </a:lnTo>
                  <a:lnTo>
                    <a:pt x="1023" y="58"/>
                  </a:lnTo>
                  <a:lnTo>
                    <a:pt x="1032" y="0"/>
                  </a:lnTo>
                  <a:lnTo>
                    <a:pt x="812" y="132"/>
                  </a:lnTo>
                  <a:lnTo>
                    <a:pt x="585" y="1"/>
                  </a:lnTo>
                </a:path>
              </a:pathLst>
            </a:custGeom>
            <a:solidFill>
              <a:schemeClr val="hlink"/>
            </a:solidFill>
            <a:ln w="76200" cap="rnd">
              <a:solidFill>
                <a:srgbClr val="00339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Arial" pitchFamily="34" charset="0"/>
              </a:endParaRPr>
            </a:p>
          </p:txBody>
        </p:sp>
        <p:sp>
          <p:nvSpPr>
            <p:cNvPr id="12304" name="Text Box 12"/>
            <p:cNvSpPr txBox="1">
              <a:spLocks noChangeAspect="1" noChangeArrowheads="1"/>
            </p:cNvSpPr>
            <p:nvPr/>
          </p:nvSpPr>
          <p:spPr bwMode="auto">
            <a:xfrm>
              <a:off x="3403" y="3010"/>
              <a:ext cx="234" cy="2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89611" tIns="44806" rIns="89611" bIns="44806">
              <a:spAutoFit/>
            </a:bodyPr>
            <a:lstStyle/>
            <a:p>
              <a:pPr eaLnBrk="0" hangingPunct="0"/>
              <a:r>
                <a:rPr lang="en-GB" sz="2400" b="1">
                  <a:solidFill>
                    <a:schemeClr val="bg2"/>
                  </a:solidFill>
                  <a:latin typeface="Tahoma" pitchFamily="34" charset="0"/>
                </a:rPr>
                <a:t>3</a:t>
              </a:r>
            </a:p>
          </p:txBody>
        </p:sp>
        <p:sp>
          <p:nvSpPr>
            <p:cNvPr id="12305" name="Rectangle 13"/>
            <p:cNvSpPr>
              <a:spLocks noChangeAspect="1" noChangeArrowheads="1"/>
            </p:cNvSpPr>
            <p:nvPr/>
          </p:nvSpPr>
          <p:spPr bwMode="gray">
            <a:xfrm rot="10881">
              <a:off x="2396" y="3396"/>
              <a:ext cx="1235" cy="473"/>
            </a:xfrm>
            <a:prstGeom prst="rect">
              <a:avLst/>
            </a:prstGeom>
            <a:solidFill>
              <a:schemeClr val="hlink"/>
            </a:solidFill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defTabSz="787400">
                <a:lnSpc>
                  <a:spcPct val="85000"/>
                </a:lnSpc>
                <a:spcBef>
                  <a:spcPct val="20000"/>
                </a:spcBef>
                <a:buClr>
                  <a:srgbClr val="7799C3"/>
                </a:buClr>
                <a:buSzPct val="75000"/>
                <a:buFont typeface="Wingdings" pitchFamily="2" charset="2"/>
                <a:buNone/>
              </a:pPr>
              <a:r>
                <a:rPr lang="en-GB" sz="2000" i="1">
                  <a:solidFill>
                    <a:srgbClr val="2A4F9A"/>
                  </a:solidFill>
                  <a:latin typeface="Trebuchet MS" pitchFamily="34" charset="0"/>
                </a:rPr>
                <a:t>Control y gestión de los procesos</a:t>
              </a:r>
              <a:endParaRPr lang="en-GB" sz="1600">
                <a:solidFill>
                  <a:srgbClr val="2A4F9A"/>
                </a:solidFill>
                <a:latin typeface="Trebuchet MS" pitchFamily="34" charset="0"/>
              </a:endParaRPr>
            </a:p>
          </p:txBody>
        </p:sp>
      </p:grpSp>
      <p:grpSp>
        <p:nvGrpSpPr>
          <p:cNvPr id="5" name="Group 14"/>
          <p:cNvGrpSpPr>
            <a:grpSpLocks/>
          </p:cNvGrpSpPr>
          <p:nvPr/>
        </p:nvGrpSpPr>
        <p:grpSpPr bwMode="auto">
          <a:xfrm>
            <a:off x="900113" y="2189163"/>
            <a:ext cx="3005137" cy="3478212"/>
            <a:chOff x="521" y="1288"/>
            <a:chExt cx="1893" cy="2191"/>
          </a:xfrm>
        </p:grpSpPr>
        <p:sp>
          <p:nvSpPr>
            <p:cNvPr id="12300" name="Freeform 15"/>
            <p:cNvSpPr>
              <a:spLocks noChangeAspect="1"/>
            </p:cNvSpPr>
            <p:nvPr/>
          </p:nvSpPr>
          <p:spPr bwMode="gray">
            <a:xfrm rot="1810881">
              <a:off x="521" y="1288"/>
              <a:ext cx="1893" cy="2067"/>
            </a:xfrm>
            <a:custGeom>
              <a:avLst/>
              <a:gdLst>
                <a:gd name="T0" fmla="*/ 1891 w 930"/>
                <a:gd name="T1" fmla="*/ 1240 h 1075"/>
                <a:gd name="T2" fmla="*/ 1805 w 930"/>
                <a:gd name="T3" fmla="*/ 1219 h 1075"/>
                <a:gd name="T4" fmla="*/ 1724 w 930"/>
                <a:gd name="T5" fmla="*/ 1192 h 1075"/>
                <a:gd name="T6" fmla="*/ 1643 w 930"/>
                <a:gd name="T7" fmla="*/ 1159 h 1075"/>
                <a:gd name="T8" fmla="*/ 1569 w 930"/>
                <a:gd name="T9" fmla="*/ 1119 h 1075"/>
                <a:gd name="T10" fmla="*/ 1496 w 930"/>
                <a:gd name="T11" fmla="*/ 1071 h 1075"/>
                <a:gd name="T12" fmla="*/ 1431 w 930"/>
                <a:gd name="T13" fmla="*/ 1017 h 1075"/>
                <a:gd name="T14" fmla="*/ 1370 w 930"/>
                <a:gd name="T15" fmla="*/ 956 h 1075"/>
                <a:gd name="T16" fmla="*/ 1319 w 930"/>
                <a:gd name="T17" fmla="*/ 894 h 1075"/>
                <a:gd name="T18" fmla="*/ 1270 w 930"/>
                <a:gd name="T19" fmla="*/ 823 h 1075"/>
                <a:gd name="T20" fmla="*/ 1236 w 930"/>
                <a:gd name="T21" fmla="*/ 765 h 1075"/>
                <a:gd name="T22" fmla="*/ 1209 w 930"/>
                <a:gd name="T23" fmla="*/ 704 h 1075"/>
                <a:gd name="T24" fmla="*/ 1187 w 930"/>
                <a:gd name="T25" fmla="*/ 638 h 1075"/>
                <a:gd name="T26" fmla="*/ 1174 w 930"/>
                <a:gd name="T27" fmla="*/ 573 h 1075"/>
                <a:gd name="T28" fmla="*/ 1170 w 930"/>
                <a:gd name="T29" fmla="*/ 508 h 1075"/>
                <a:gd name="T30" fmla="*/ 1172 w 930"/>
                <a:gd name="T31" fmla="*/ 440 h 1075"/>
                <a:gd name="T32" fmla="*/ 1523 w 930"/>
                <a:gd name="T33" fmla="*/ 440 h 1075"/>
                <a:gd name="T34" fmla="*/ 733 w 930"/>
                <a:gd name="T35" fmla="*/ 0 h 1075"/>
                <a:gd name="T36" fmla="*/ 0 w 930"/>
                <a:gd name="T37" fmla="*/ 454 h 1075"/>
                <a:gd name="T38" fmla="*/ 277 w 930"/>
                <a:gd name="T39" fmla="*/ 456 h 1075"/>
                <a:gd name="T40" fmla="*/ 287 w 930"/>
                <a:gd name="T41" fmla="*/ 575 h 1075"/>
                <a:gd name="T42" fmla="*/ 305 w 930"/>
                <a:gd name="T43" fmla="*/ 696 h 1075"/>
                <a:gd name="T44" fmla="*/ 336 w 930"/>
                <a:gd name="T45" fmla="*/ 811 h 1075"/>
                <a:gd name="T46" fmla="*/ 370 w 930"/>
                <a:gd name="T47" fmla="*/ 929 h 1075"/>
                <a:gd name="T48" fmla="*/ 415 w 930"/>
                <a:gd name="T49" fmla="*/ 1040 h 1075"/>
                <a:gd name="T50" fmla="*/ 470 w 930"/>
                <a:gd name="T51" fmla="*/ 1150 h 1075"/>
                <a:gd name="T52" fmla="*/ 533 w 930"/>
                <a:gd name="T53" fmla="*/ 1256 h 1075"/>
                <a:gd name="T54" fmla="*/ 603 w 930"/>
                <a:gd name="T55" fmla="*/ 1354 h 1075"/>
                <a:gd name="T56" fmla="*/ 678 w 930"/>
                <a:gd name="T57" fmla="*/ 1446 h 1075"/>
                <a:gd name="T58" fmla="*/ 761 w 930"/>
                <a:gd name="T59" fmla="*/ 1532 h 1075"/>
                <a:gd name="T60" fmla="*/ 853 w 930"/>
                <a:gd name="T61" fmla="*/ 1617 h 1075"/>
                <a:gd name="T62" fmla="*/ 946 w 930"/>
                <a:gd name="T63" fmla="*/ 1692 h 1075"/>
                <a:gd name="T64" fmla="*/ 1046 w 930"/>
                <a:gd name="T65" fmla="*/ 1763 h 1075"/>
                <a:gd name="T66" fmla="*/ 1152 w 930"/>
                <a:gd name="T67" fmla="*/ 1829 h 1075"/>
                <a:gd name="T68" fmla="*/ 1262 w 930"/>
                <a:gd name="T69" fmla="*/ 1884 h 1075"/>
                <a:gd name="T70" fmla="*/ 1374 w 930"/>
                <a:gd name="T71" fmla="*/ 1936 h 1075"/>
                <a:gd name="T72" fmla="*/ 1490 w 930"/>
                <a:gd name="T73" fmla="*/ 1979 h 1075"/>
                <a:gd name="T74" fmla="*/ 1608 w 930"/>
                <a:gd name="T75" fmla="*/ 2015 h 1075"/>
                <a:gd name="T76" fmla="*/ 1728 w 930"/>
                <a:gd name="T77" fmla="*/ 2042 h 1075"/>
                <a:gd name="T78" fmla="*/ 1852 w 930"/>
                <a:gd name="T79" fmla="*/ 2065 h 1075"/>
                <a:gd name="T80" fmla="*/ 1571 w 930"/>
                <a:gd name="T81" fmla="*/ 1625 h 1075"/>
                <a:gd name="T82" fmla="*/ 1891 w 930"/>
                <a:gd name="T83" fmla="*/ 1240 h 1075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930"/>
                <a:gd name="T127" fmla="*/ 0 h 1075"/>
                <a:gd name="T128" fmla="*/ 930 w 930"/>
                <a:gd name="T129" fmla="*/ 1075 h 1075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930" h="1075">
                  <a:moveTo>
                    <a:pt x="929" y="645"/>
                  </a:moveTo>
                  <a:lnTo>
                    <a:pt x="887" y="634"/>
                  </a:lnTo>
                  <a:lnTo>
                    <a:pt x="847" y="620"/>
                  </a:lnTo>
                  <a:lnTo>
                    <a:pt x="807" y="603"/>
                  </a:lnTo>
                  <a:lnTo>
                    <a:pt x="771" y="582"/>
                  </a:lnTo>
                  <a:lnTo>
                    <a:pt x="735" y="557"/>
                  </a:lnTo>
                  <a:lnTo>
                    <a:pt x="703" y="529"/>
                  </a:lnTo>
                  <a:lnTo>
                    <a:pt x="673" y="497"/>
                  </a:lnTo>
                  <a:lnTo>
                    <a:pt x="648" y="465"/>
                  </a:lnTo>
                  <a:lnTo>
                    <a:pt x="624" y="428"/>
                  </a:lnTo>
                  <a:lnTo>
                    <a:pt x="607" y="398"/>
                  </a:lnTo>
                  <a:lnTo>
                    <a:pt x="594" y="366"/>
                  </a:lnTo>
                  <a:lnTo>
                    <a:pt x="583" y="332"/>
                  </a:lnTo>
                  <a:lnTo>
                    <a:pt x="577" y="298"/>
                  </a:lnTo>
                  <a:lnTo>
                    <a:pt x="575" y="264"/>
                  </a:lnTo>
                  <a:lnTo>
                    <a:pt x="576" y="229"/>
                  </a:lnTo>
                  <a:lnTo>
                    <a:pt x="748" y="229"/>
                  </a:lnTo>
                  <a:lnTo>
                    <a:pt x="360" y="0"/>
                  </a:lnTo>
                  <a:lnTo>
                    <a:pt x="0" y="236"/>
                  </a:lnTo>
                  <a:lnTo>
                    <a:pt x="136" y="237"/>
                  </a:lnTo>
                  <a:lnTo>
                    <a:pt x="141" y="299"/>
                  </a:lnTo>
                  <a:lnTo>
                    <a:pt x="150" y="362"/>
                  </a:lnTo>
                  <a:lnTo>
                    <a:pt x="165" y="422"/>
                  </a:lnTo>
                  <a:lnTo>
                    <a:pt x="182" y="483"/>
                  </a:lnTo>
                  <a:lnTo>
                    <a:pt x="204" y="541"/>
                  </a:lnTo>
                  <a:lnTo>
                    <a:pt x="231" y="598"/>
                  </a:lnTo>
                  <a:lnTo>
                    <a:pt x="262" y="653"/>
                  </a:lnTo>
                  <a:lnTo>
                    <a:pt x="296" y="704"/>
                  </a:lnTo>
                  <a:lnTo>
                    <a:pt x="333" y="752"/>
                  </a:lnTo>
                  <a:lnTo>
                    <a:pt x="374" y="797"/>
                  </a:lnTo>
                  <a:lnTo>
                    <a:pt x="419" y="841"/>
                  </a:lnTo>
                  <a:lnTo>
                    <a:pt x="465" y="880"/>
                  </a:lnTo>
                  <a:lnTo>
                    <a:pt x="514" y="917"/>
                  </a:lnTo>
                  <a:lnTo>
                    <a:pt x="566" y="951"/>
                  </a:lnTo>
                  <a:lnTo>
                    <a:pt x="620" y="980"/>
                  </a:lnTo>
                  <a:lnTo>
                    <a:pt x="675" y="1007"/>
                  </a:lnTo>
                  <a:lnTo>
                    <a:pt x="732" y="1029"/>
                  </a:lnTo>
                  <a:lnTo>
                    <a:pt x="790" y="1048"/>
                  </a:lnTo>
                  <a:lnTo>
                    <a:pt x="849" y="1062"/>
                  </a:lnTo>
                  <a:lnTo>
                    <a:pt x="910" y="1074"/>
                  </a:lnTo>
                  <a:lnTo>
                    <a:pt x="772" y="845"/>
                  </a:lnTo>
                  <a:lnTo>
                    <a:pt x="929" y="645"/>
                  </a:lnTo>
                </a:path>
              </a:pathLst>
            </a:custGeom>
            <a:solidFill>
              <a:srgbClr val="FFEBFF"/>
            </a:solidFill>
            <a:ln w="76200" cap="rnd">
              <a:solidFill>
                <a:srgbClr val="00339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Arial" pitchFamily="34" charset="0"/>
              </a:endParaRPr>
            </a:p>
          </p:txBody>
        </p:sp>
        <p:sp>
          <p:nvSpPr>
            <p:cNvPr id="12301" name="Text Box 16"/>
            <p:cNvSpPr txBox="1">
              <a:spLocks noChangeAspect="1" noChangeArrowheads="1"/>
            </p:cNvSpPr>
            <p:nvPr/>
          </p:nvSpPr>
          <p:spPr bwMode="auto">
            <a:xfrm>
              <a:off x="1468" y="3183"/>
              <a:ext cx="239" cy="2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89611" tIns="44806" rIns="89611" bIns="44806">
              <a:spAutoFit/>
            </a:bodyPr>
            <a:lstStyle/>
            <a:p>
              <a:pPr eaLnBrk="0" hangingPunct="0"/>
              <a:r>
                <a:rPr lang="en-GB" sz="2500" b="1">
                  <a:solidFill>
                    <a:srgbClr val="003399"/>
                  </a:solidFill>
                  <a:latin typeface="Tahoma" pitchFamily="34" charset="0"/>
                </a:rPr>
                <a:t>4</a:t>
              </a:r>
            </a:p>
          </p:txBody>
        </p:sp>
        <p:sp>
          <p:nvSpPr>
            <p:cNvPr id="12302" name="Rectangle 17"/>
            <p:cNvSpPr>
              <a:spLocks noChangeAspect="1" noChangeArrowheads="1"/>
            </p:cNvSpPr>
            <p:nvPr/>
          </p:nvSpPr>
          <p:spPr bwMode="gray">
            <a:xfrm rot="10881">
              <a:off x="1047" y="2098"/>
              <a:ext cx="959" cy="8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defTabSz="787400">
                <a:lnSpc>
                  <a:spcPct val="85000"/>
                </a:lnSpc>
                <a:spcBef>
                  <a:spcPct val="20000"/>
                </a:spcBef>
                <a:buClr>
                  <a:srgbClr val="7799C3"/>
                </a:buClr>
                <a:buSzPct val="75000"/>
                <a:buFont typeface="Wingdings" pitchFamily="2" charset="2"/>
                <a:buNone/>
              </a:pPr>
              <a:r>
                <a:rPr lang="en-GB" sz="2000" i="1">
                  <a:solidFill>
                    <a:srgbClr val="2A4F9A"/>
                  </a:solidFill>
                  <a:latin typeface="Trebuchet MS" pitchFamily="34" charset="0"/>
                </a:rPr>
                <a:t>Innovación</a:t>
              </a:r>
            </a:p>
            <a:p>
              <a:pPr defTabSz="787400">
                <a:lnSpc>
                  <a:spcPct val="85000"/>
                </a:lnSpc>
                <a:spcBef>
                  <a:spcPct val="20000"/>
                </a:spcBef>
                <a:buClr>
                  <a:srgbClr val="7799C3"/>
                </a:buClr>
                <a:buSzPct val="75000"/>
                <a:buFont typeface="Wingdings" pitchFamily="2" charset="2"/>
                <a:buNone/>
              </a:pPr>
              <a:r>
                <a:rPr lang="en-GB" sz="2000" i="1">
                  <a:solidFill>
                    <a:srgbClr val="2A4F9A"/>
                  </a:solidFill>
                  <a:latin typeface="Trebuchet MS" pitchFamily="34" charset="0"/>
                </a:rPr>
                <a:t> y mejora continua</a:t>
              </a:r>
              <a:endParaRPr lang="en-GB" sz="1600">
                <a:solidFill>
                  <a:srgbClr val="2A4F9A"/>
                </a:solidFill>
                <a:latin typeface="Trebuchet MS" pitchFamily="34" charset="0"/>
              </a:endParaRPr>
            </a:p>
          </p:txBody>
        </p:sp>
      </p:grpSp>
      <p:grpSp>
        <p:nvGrpSpPr>
          <p:cNvPr id="7" name="Group 18"/>
          <p:cNvGrpSpPr>
            <a:grpSpLocks/>
          </p:cNvGrpSpPr>
          <p:nvPr/>
        </p:nvGrpSpPr>
        <p:grpSpPr bwMode="auto">
          <a:xfrm>
            <a:off x="2557463" y="333375"/>
            <a:ext cx="3502025" cy="2746375"/>
            <a:chOff x="1611" y="210"/>
            <a:chExt cx="2206" cy="1730"/>
          </a:xfrm>
        </p:grpSpPr>
        <p:grpSp>
          <p:nvGrpSpPr>
            <p:cNvPr id="12296" name="Group 19"/>
            <p:cNvGrpSpPr>
              <a:grpSpLocks/>
            </p:cNvGrpSpPr>
            <p:nvPr/>
          </p:nvGrpSpPr>
          <p:grpSpPr bwMode="auto">
            <a:xfrm>
              <a:off x="1665" y="210"/>
              <a:ext cx="2152" cy="1730"/>
              <a:chOff x="1665" y="210"/>
              <a:chExt cx="2152" cy="1730"/>
            </a:xfrm>
          </p:grpSpPr>
          <p:sp>
            <p:nvSpPr>
              <p:cNvPr id="12298" name="Freeform 20"/>
              <p:cNvSpPr>
                <a:spLocks noChangeAspect="1"/>
              </p:cNvSpPr>
              <p:nvPr/>
            </p:nvSpPr>
            <p:spPr bwMode="gray">
              <a:xfrm rot="1810881">
                <a:off x="1665" y="210"/>
                <a:ext cx="2152" cy="1730"/>
              </a:xfrm>
              <a:custGeom>
                <a:avLst/>
                <a:gdLst>
                  <a:gd name="T0" fmla="*/ 926 w 1057"/>
                  <a:gd name="T1" fmla="*/ 1690 h 900"/>
                  <a:gd name="T2" fmla="*/ 959 w 1057"/>
                  <a:gd name="T3" fmla="*/ 1611 h 900"/>
                  <a:gd name="T4" fmla="*/ 998 w 1057"/>
                  <a:gd name="T5" fmla="*/ 1536 h 900"/>
                  <a:gd name="T6" fmla="*/ 1046 w 1057"/>
                  <a:gd name="T7" fmla="*/ 1465 h 900"/>
                  <a:gd name="T8" fmla="*/ 1101 w 1057"/>
                  <a:gd name="T9" fmla="*/ 1399 h 900"/>
                  <a:gd name="T10" fmla="*/ 1160 w 1057"/>
                  <a:gd name="T11" fmla="*/ 1338 h 900"/>
                  <a:gd name="T12" fmla="*/ 1228 w 1057"/>
                  <a:gd name="T13" fmla="*/ 1282 h 900"/>
                  <a:gd name="T14" fmla="*/ 1301 w 1057"/>
                  <a:gd name="T15" fmla="*/ 1234 h 900"/>
                  <a:gd name="T16" fmla="*/ 1376 w 1057"/>
                  <a:gd name="T17" fmla="*/ 1194 h 900"/>
                  <a:gd name="T18" fmla="*/ 1452 w 1057"/>
                  <a:gd name="T19" fmla="*/ 1163 h 900"/>
                  <a:gd name="T20" fmla="*/ 1533 w 1057"/>
                  <a:gd name="T21" fmla="*/ 1136 h 900"/>
                  <a:gd name="T22" fmla="*/ 1615 w 1057"/>
                  <a:gd name="T23" fmla="*/ 1117 h 900"/>
                  <a:gd name="T24" fmla="*/ 1698 w 1057"/>
                  <a:gd name="T25" fmla="*/ 1105 h 900"/>
                  <a:gd name="T26" fmla="*/ 1696 w 1057"/>
                  <a:gd name="T27" fmla="*/ 1367 h 900"/>
                  <a:gd name="T28" fmla="*/ 2150 w 1057"/>
                  <a:gd name="T29" fmla="*/ 719 h 900"/>
                  <a:gd name="T30" fmla="*/ 1665 w 1057"/>
                  <a:gd name="T31" fmla="*/ 0 h 900"/>
                  <a:gd name="T32" fmla="*/ 1667 w 1057"/>
                  <a:gd name="T33" fmla="*/ 263 h 900"/>
                  <a:gd name="T34" fmla="*/ 1541 w 1057"/>
                  <a:gd name="T35" fmla="*/ 275 h 900"/>
                  <a:gd name="T36" fmla="*/ 1413 w 1057"/>
                  <a:gd name="T37" fmla="*/ 296 h 900"/>
                  <a:gd name="T38" fmla="*/ 1291 w 1057"/>
                  <a:gd name="T39" fmla="*/ 323 h 900"/>
                  <a:gd name="T40" fmla="*/ 1169 w 1057"/>
                  <a:gd name="T41" fmla="*/ 361 h 900"/>
                  <a:gd name="T42" fmla="*/ 1051 w 1057"/>
                  <a:gd name="T43" fmla="*/ 406 h 900"/>
                  <a:gd name="T44" fmla="*/ 937 w 1057"/>
                  <a:gd name="T45" fmla="*/ 457 h 900"/>
                  <a:gd name="T46" fmla="*/ 825 w 1057"/>
                  <a:gd name="T47" fmla="*/ 519 h 900"/>
                  <a:gd name="T48" fmla="*/ 717 w 1057"/>
                  <a:gd name="T49" fmla="*/ 588 h 900"/>
                  <a:gd name="T50" fmla="*/ 615 w 1057"/>
                  <a:gd name="T51" fmla="*/ 665 h 900"/>
                  <a:gd name="T52" fmla="*/ 519 w 1057"/>
                  <a:gd name="T53" fmla="*/ 750 h 900"/>
                  <a:gd name="T54" fmla="*/ 430 w 1057"/>
                  <a:gd name="T55" fmla="*/ 840 h 900"/>
                  <a:gd name="T56" fmla="*/ 346 w 1057"/>
                  <a:gd name="T57" fmla="*/ 934 h 900"/>
                  <a:gd name="T58" fmla="*/ 273 w 1057"/>
                  <a:gd name="T59" fmla="*/ 1036 h 900"/>
                  <a:gd name="T60" fmla="*/ 206 w 1057"/>
                  <a:gd name="T61" fmla="*/ 1144 h 900"/>
                  <a:gd name="T62" fmla="*/ 147 w 1057"/>
                  <a:gd name="T63" fmla="*/ 1255 h 900"/>
                  <a:gd name="T64" fmla="*/ 96 w 1057"/>
                  <a:gd name="T65" fmla="*/ 1367 h 900"/>
                  <a:gd name="T66" fmla="*/ 55 w 1057"/>
                  <a:gd name="T67" fmla="*/ 1486 h 900"/>
                  <a:gd name="T68" fmla="*/ 22 w 1057"/>
                  <a:gd name="T69" fmla="*/ 1605 h 900"/>
                  <a:gd name="T70" fmla="*/ 0 w 1057"/>
                  <a:gd name="T71" fmla="*/ 1728 h 900"/>
                  <a:gd name="T72" fmla="*/ 485 w 1057"/>
                  <a:gd name="T73" fmla="*/ 1424 h 900"/>
                  <a:gd name="T74" fmla="*/ 926 w 1057"/>
                  <a:gd name="T75" fmla="*/ 1690 h 900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w 1057"/>
                  <a:gd name="T115" fmla="*/ 0 h 900"/>
                  <a:gd name="T116" fmla="*/ 1057 w 1057"/>
                  <a:gd name="T117" fmla="*/ 900 h 900"/>
                </a:gdLst>
                <a:ahLst/>
                <a:cxnLst>
                  <a:cxn ang="T76">
                    <a:pos x="T0" y="T1"/>
                  </a:cxn>
                  <a:cxn ang="T77">
                    <a:pos x="T2" y="T3"/>
                  </a:cxn>
                  <a:cxn ang="T78">
                    <a:pos x="T4" y="T5"/>
                  </a:cxn>
                  <a:cxn ang="T79">
                    <a:pos x="T6" y="T7"/>
                  </a:cxn>
                  <a:cxn ang="T80">
                    <a:pos x="T8" y="T9"/>
                  </a:cxn>
                  <a:cxn ang="T81">
                    <a:pos x="T10" y="T11"/>
                  </a:cxn>
                  <a:cxn ang="T82">
                    <a:pos x="T12" y="T13"/>
                  </a:cxn>
                  <a:cxn ang="T83">
                    <a:pos x="T14" y="T15"/>
                  </a:cxn>
                  <a:cxn ang="T84">
                    <a:pos x="T16" y="T17"/>
                  </a:cxn>
                  <a:cxn ang="T85">
                    <a:pos x="T18" y="T19"/>
                  </a:cxn>
                  <a:cxn ang="T86">
                    <a:pos x="T20" y="T21"/>
                  </a:cxn>
                  <a:cxn ang="T87">
                    <a:pos x="T22" y="T23"/>
                  </a:cxn>
                  <a:cxn ang="T88">
                    <a:pos x="T24" y="T25"/>
                  </a:cxn>
                  <a:cxn ang="T89">
                    <a:pos x="T26" y="T27"/>
                  </a:cxn>
                  <a:cxn ang="T90">
                    <a:pos x="T28" y="T29"/>
                  </a:cxn>
                  <a:cxn ang="T91">
                    <a:pos x="T30" y="T31"/>
                  </a:cxn>
                  <a:cxn ang="T92">
                    <a:pos x="T32" y="T33"/>
                  </a:cxn>
                  <a:cxn ang="T93">
                    <a:pos x="T34" y="T35"/>
                  </a:cxn>
                  <a:cxn ang="T94">
                    <a:pos x="T36" y="T37"/>
                  </a:cxn>
                  <a:cxn ang="T95">
                    <a:pos x="T38" y="T39"/>
                  </a:cxn>
                  <a:cxn ang="T96">
                    <a:pos x="T40" y="T41"/>
                  </a:cxn>
                  <a:cxn ang="T97">
                    <a:pos x="T42" y="T43"/>
                  </a:cxn>
                  <a:cxn ang="T98">
                    <a:pos x="T44" y="T45"/>
                  </a:cxn>
                  <a:cxn ang="T99">
                    <a:pos x="T46" y="T47"/>
                  </a:cxn>
                  <a:cxn ang="T100">
                    <a:pos x="T48" y="T49"/>
                  </a:cxn>
                  <a:cxn ang="T101">
                    <a:pos x="T50" y="T51"/>
                  </a:cxn>
                  <a:cxn ang="T102">
                    <a:pos x="T52" y="T53"/>
                  </a:cxn>
                  <a:cxn ang="T103">
                    <a:pos x="T54" y="T55"/>
                  </a:cxn>
                  <a:cxn ang="T104">
                    <a:pos x="T56" y="T57"/>
                  </a:cxn>
                  <a:cxn ang="T105">
                    <a:pos x="T58" y="T59"/>
                  </a:cxn>
                  <a:cxn ang="T106">
                    <a:pos x="T60" y="T61"/>
                  </a:cxn>
                  <a:cxn ang="T107">
                    <a:pos x="T62" y="T63"/>
                  </a:cxn>
                  <a:cxn ang="T108">
                    <a:pos x="T64" y="T65"/>
                  </a:cxn>
                  <a:cxn ang="T109">
                    <a:pos x="T66" y="T67"/>
                  </a:cxn>
                  <a:cxn ang="T110">
                    <a:pos x="T68" y="T69"/>
                  </a:cxn>
                  <a:cxn ang="T111">
                    <a:pos x="T70" y="T71"/>
                  </a:cxn>
                  <a:cxn ang="T112">
                    <a:pos x="T72" y="T73"/>
                  </a:cxn>
                  <a:cxn ang="T113">
                    <a:pos x="T74" y="T75"/>
                  </a:cxn>
                </a:cxnLst>
                <a:rect l="T114" t="T115" r="T116" b="T117"/>
                <a:pathLst>
                  <a:path w="1057" h="900">
                    <a:moveTo>
                      <a:pt x="455" y="879"/>
                    </a:moveTo>
                    <a:lnTo>
                      <a:pt x="471" y="838"/>
                    </a:lnTo>
                    <a:lnTo>
                      <a:pt x="490" y="799"/>
                    </a:lnTo>
                    <a:lnTo>
                      <a:pt x="514" y="762"/>
                    </a:lnTo>
                    <a:lnTo>
                      <a:pt x="541" y="728"/>
                    </a:lnTo>
                    <a:lnTo>
                      <a:pt x="570" y="696"/>
                    </a:lnTo>
                    <a:lnTo>
                      <a:pt x="603" y="667"/>
                    </a:lnTo>
                    <a:lnTo>
                      <a:pt x="639" y="642"/>
                    </a:lnTo>
                    <a:lnTo>
                      <a:pt x="676" y="621"/>
                    </a:lnTo>
                    <a:lnTo>
                      <a:pt x="713" y="605"/>
                    </a:lnTo>
                    <a:lnTo>
                      <a:pt x="753" y="591"/>
                    </a:lnTo>
                    <a:lnTo>
                      <a:pt x="793" y="581"/>
                    </a:lnTo>
                    <a:lnTo>
                      <a:pt x="834" y="575"/>
                    </a:lnTo>
                    <a:lnTo>
                      <a:pt x="833" y="711"/>
                    </a:lnTo>
                    <a:lnTo>
                      <a:pt x="1056" y="374"/>
                    </a:lnTo>
                    <a:lnTo>
                      <a:pt x="818" y="0"/>
                    </a:lnTo>
                    <a:lnTo>
                      <a:pt x="819" y="137"/>
                    </a:lnTo>
                    <a:lnTo>
                      <a:pt x="757" y="143"/>
                    </a:lnTo>
                    <a:lnTo>
                      <a:pt x="694" y="154"/>
                    </a:lnTo>
                    <a:lnTo>
                      <a:pt x="634" y="168"/>
                    </a:lnTo>
                    <a:lnTo>
                      <a:pt x="574" y="188"/>
                    </a:lnTo>
                    <a:lnTo>
                      <a:pt x="516" y="211"/>
                    </a:lnTo>
                    <a:lnTo>
                      <a:pt x="460" y="238"/>
                    </a:lnTo>
                    <a:lnTo>
                      <a:pt x="405" y="270"/>
                    </a:lnTo>
                    <a:lnTo>
                      <a:pt x="352" y="306"/>
                    </a:lnTo>
                    <a:lnTo>
                      <a:pt x="302" y="346"/>
                    </a:lnTo>
                    <a:lnTo>
                      <a:pt x="255" y="390"/>
                    </a:lnTo>
                    <a:lnTo>
                      <a:pt x="211" y="437"/>
                    </a:lnTo>
                    <a:lnTo>
                      <a:pt x="170" y="486"/>
                    </a:lnTo>
                    <a:lnTo>
                      <a:pt x="134" y="539"/>
                    </a:lnTo>
                    <a:lnTo>
                      <a:pt x="101" y="595"/>
                    </a:lnTo>
                    <a:lnTo>
                      <a:pt x="72" y="653"/>
                    </a:lnTo>
                    <a:lnTo>
                      <a:pt x="47" y="711"/>
                    </a:lnTo>
                    <a:lnTo>
                      <a:pt x="27" y="773"/>
                    </a:lnTo>
                    <a:lnTo>
                      <a:pt x="11" y="835"/>
                    </a:lnTo>
                    <a:lnTo>
                      <a:pt x="0" y="899"/>
                    </a:lnTo>
                    <a:lnTo>
                      <a:pt x="238" y="741"/>
                    </a:lnTo>
                    <a:lnTo>
                      <a:pt x="455" y="879"/>
                    </a:lnTo>
                  </a:path>
                </a:pathLst>
              </a:custGeom>
              <a:solidFill>
                <a:srgbClr val="DDFFDD"/>
              </a:solidFill>
              <a:ln w="76200" cap="rnd">
                <a:solidFill>
                  <a:srgbClr val="00339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2299" name="Rectangle 21"/>
              <p:cNvSpPr>
                <a:spLocks noChangeAspect="1" noChangeArrowheads="1"/>
              </p:cNvSpPr>
              <p:nvPr/>
            </p:nvSpPr>
            <p:spPr bwMode="gray">
              <a:xfrm rot="10881">
                <a:off x="1936" y="912"/>
                <a:ext cx="1740" cy="5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/>
              <a:lstStyle/>
              <a:p>
                <a:pPr defTabSz="787400">
                  <a:lnSpc>
                    <a:spcPct val="85000"/>
                  </a:lnSpc>
                  <a:spcBef>
                    <a:spcPct val="20000"/>
                  </a:spcBef>
                  <a:buClr>
                    <a:srgbClr val="7799C3"/>
                  </a:buClr>
                  <a:buSzPct val="75000"/>
                  <a:buFont typeface="Wingdings" pitchFamily="2" charset="2"/>
                  <a:buNone/>
                </a:pPr>
                <a:r>
                  <a:rPr lang="en-GB" sz="2000" i="1">
                    <a:solidFill>
                      <a:srgbClr val="2A4F9A"/>
                    </a:solidFill>
                    <a:latin typeface="Trebuchet MS" pitchFamily="34" charset="0"/>
                  </a:rPr>
                  <a:t>Análisis de los procesos críticos del negocio</a:t>
                </a:r>
                <a:endParaRPr lang="en-GB" sz="1600">
                  <a:solidFill>
                    <a:srgbClr val="2A4F9A"/>
                  </a:solidFill>
                  <a:latin typeface="Trebuchet MS" pitchFamily="34" charset="0"/>
                </a:endParaRPr>
              </a:p>
            </p:txBody>
          </p:sp>
        </p:grpSp>
        <p:sp>
          <p:nvSpPr>
            <p:cNvPr id="12297" name="Text Box 22"/>
            <p:cNvSpPr txBox="1">
              <a:spLocks noChangeAspect="1" noChangeArrowheads="1"/>
            </p:cNvSpPr>
            <p:nvPr/>
          </p:nvSpPr>
          <p:spPr bwMode="auto">
            <a:xfrm>
              <a:off x="1611" y="973"/>
              <a:ext cx="234" cy="2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89611" tIns="44806" rIns="89611" bIns="44806">
              <a:spAutoFit/>
            </a:bodyPr>
            <a:lstStyle/>
            <a:p>
              <a:pPr eaLnBrk="0" hangingPunct="0"/>
              <a:r>
                <a:rPr lang="en-GB" sz="2400" b="1">
                  <a:solidFill>
                    <a:srgbClr val="003399"/>
                  </a:solidFill>
                  <a:latin typeface="Tahoma" pitchFamily="34" charset="0"/>
                </a:rPr>
                <a:t>1</a:t>
              </a:r>
            </a:p>
          </p:txBody>
        </p:sp>
      </p:grpSp>
      <p:sp>
        <p:nvSpPr>
          <p:cNvPr id="12312" name="Text Box 24"/>
          <p:cNvSpPr txBox="1">
            <a:spLocks noChangeArrowheads="1"/>
          </p:cNvSpPr>
          <p:nvPr/>
        </p:nvSpPr>
        <p:spPr bwMode="auto">
          <a:xfrm>
            <a:off x="1331913" y="260350"/>
            <a:ext cx="6480175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3000" b="1">
                <a:latin typeface="Trebuchet MS" pitchFamily="34" charset="0"/>
              </a:rPr>
              <a:t>ADMINISTRACION DE PROCESOS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23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23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312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5488" name="Group 256"/>
          <p:cNvGraphicFramePr>
            <a:graphicFrameLocks noGrp="1"/>
          </p:cNvGraphicFramePr>
          <p:nvPr/>
        </p:nvGraphicFramePr>
        <p:xfrm>
          <a:off x="827088" y="3830638"/>
          <a:ext cx="7632700" cy="1903412"/>
        </p:xfrm>
        <a:graphic>
          <a:graphicData uri="http://schemas.openxmlformats.org/drawingml/2006/table">
            <a:tbl>
              <a:tblPr/>
              <a:tblGrid>
                <a:gridCol w="1458912"/>
                <a:gridCol w="82550"/>
                <a:gridCol w="303213"/>
                <a:gridCol w="303212"/>
                <a:gridCol w="304800"/>
                <a:gridCol w="306388"/>
                <a:gridCol w="303212"/>
                <a:gridCol w="304800"/>
                <a:gridCol w="304800"/>
                <a:gridCol w="303213"/>
                <a:gridCol w="306387"/>
                <a:gridCol w="306388"/>
                <a:gridCol w="304800"/>
                <a:gridCol w="303212"/>
                <a:gridCol w="304800"/>
                <a:gridCol w="304800"/>
                <a:gridCol w="301625"/>
                <a:gridCol w="304800"/>
                <a:gridCol w="307975"/>
                <a:gridCol w="304800"/>
                <a:gridCol w="303213"/>
                <a:gridCol w="304800"/>
              </a:tblGrid>
              <a:tr h="103188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3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Calibri" pitchFamily="34" charset="0"/>
                      </a:endParaRP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3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Calibri" pitchFamily="34" charset="0"/>
                      </a:endParaRP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5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rebuchet MS" pitchFamily="34" charset="0"/>
                        </a:rPr>
                        <a:t>BÁSICO</a:t>
                      </a:r>
                    </a:p>
                  </a:txBody>
                  <a:tcPr marL="9525" marR="9525" marT="952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rebuchet MS" pitchFamily="34" charset="0"/>
                        </a:rPr>
                        <a:t>INTERMEDIO</a:t>
                      </a:r>
                    </a:p>
                  </a:txBody>
                  <a:tcPr marL="9525" marR="9525" marT="952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rebuchet MS" pitchFamily="34" charset="0"/>
                        </a:rPr>
                        <a:t>AVANZADO</a:t>
                      </a:r>
                    </a:p>
                  </a:txBody>
                  <a:tcPr marL="9525" marR="9525" marT="952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rebuchet MS" pitchFamily="34" charset="0"/>
                        </a:rPr>
                        <a:t>MUY AVANZADO</a:t>
                      </a:r>
                    </a:p>
                  </a:txBody>
                  <a:tcPr marL="9525" marR="9525" marT="952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103188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3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Calibri" pitchFamily="34" charset="0"/>
                      </a:endParaRP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3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Calibri" pitchFamily="34" charset="0"/>
                      </a:endParaRP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Arial" pitchFamily="34" charset="0"/>
                      </a:endParaRP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Arial" pitchFamily="34" charset="0"/>
                      </a:endParaRP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Arial" pitchFamily="34" charset="0"/>
                      </a:endParaRP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Arial" pitchFamily="34" charset="0"/>
                      </a:endParaRP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Arial" pitchFamily="34" charset="0"/>
                      </a:endParaRP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Arial" pitchFamily="34" charset="0"/>
                      </a:endParaRP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Arial" pitchFamily="34" charset="0"/>
                      </a:endParaRP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Arial" pitchFamily="34" charset="0"/>
                      </a:endParaRP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Arial" pitchFamily="34" charset="0"/>
                      </a:endParaRP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Arial" pitchFamily="34" charset="0"/>
                      </a:endParaRP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Arial" pitchFamily="34" charset="0"/>
                      </a:endParaRP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Arial" pitchFamily="34" charset="0"/>
                      </a:endParaRP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Arial" pitchFamily="34" charset="0"/>
                      </a:endParaRP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Arial" pitchFamily="34" charset="0"/>
                      </a:endParaRP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Arial" pitchFamily="34" charset="0"/>
                      </a:endParaRP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Arial" pitchFamily="34" charset="0"/>
                      </a:endParaRP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Arial" pitchFamily="34" charset="0"/>
                      </a:endParaRP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Arial" pitchFamily="34" charset="0"/>
                      </a:endParaRP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Arial" pitchFamily="34" charset="0"/>
                      </a:endParaRP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Arial" pitchFamily="34" charset="0"/>
                      </a:endParaRP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3188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rebuchet MS" pitchFamily="34" charset="0"/>
                        </a:rPr>
                        <a:t>  OPERACIONES</a:t>
                      </a:r>
                    </a:p>
                  </a:txBody>
                  <a:tcPr marL="9525" marR="9525" marT="952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Calibri" pitchFamily="34" charset="0"/>
                      </a:endParaRPr>
                    </a:p>
                  </a:txBody>
                  <a:tcPr marL="9525" marR="9525" marT="952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alibri" pitchFamily="34" charset="0"/>
                        </a:rPr>
                        <a:t> </a:t>
                      </a:r>
                    </a:p>
                  </a:txBody>
                  <a:tcPr marL="9525" marR="9525" marT="952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alibri" pitchFamily="34" charset="0"/>
                        </a:rPr>
                        <a:t> </a:t>
                      </a: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alibri" pitchFamily="34" charset="0"/>
                        </a:rPr>
                        <a:t> </a:t>
                      </a: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Calibri" pitchFamily="34" charset="0"/>
                        </a:rPr>
                        <a:t> </a:t>
                      </a: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Calibri" pitchFamily="34" charset="0"/>
                        </a:rPr>
                        <a:t> </a:t>
                      </a: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Calibri" pitchFamily="34" charset="0"/>
                        </a:rPr>
                        <a:t> </a:t>
                      </a:r>
                    </a:p>
                  </a:txBody>
                  <a:tcPr marL="9525" marR="9525" marT="952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Calibri" pitchFamily="34" charset="0"/>
                        </a:rPr>
                        <a:t> </a:t>
                      </a: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Calibri" pitchFamily="34" charset="0"/>
                        </a:rPr>
                        <a:t> </a:t>
                      </a: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Calibri" pitchFamily="34" charset="0"/>
                        </a:rPr>
                        <a:t> </a:t>
                      </a: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Calibri" pitchFamily="34" charset="0"/>
                        </a:rPr>
                        <a:t> </a:t>
                      </a: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Calibri" pitchFamily="34" charset="0"/>
                        </a:rPr>
                        <a:t> </a:t>
                      </a:r>
                    </a:p>
                  </a:txBody>
                  <a:tcPr marL="9525" marR="9525" marT="952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Calibri" pitchFamily="34" charset="0"/>
                        </a:rPr>
                        <a:t> </a:t>
                      </a: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Calibri" pitchFamily="34" charset="0"/>
                        </a:rPr>
                        <a:t> </a:t>
                      </a: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Calibri" pitchFamily="34" charset="0"/>
                        </a:rPr>
                        <a:t> </a:t>
                      </a: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Calibri" pitchFamily="34" charset="0"/>
                        </a:rPr>
                        <a:t> </a:t>
                      </a: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Calibri" pitchFamily="34" charset="0"/>
                        </a:rPr>
                        <a:t> </a:t>
                      </a:r>
                    </a:p>
                  </a:txBody>
                  <a:tcPr marL="9525" marR="9525" marT="952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Calibri" pitchFamily="34" charset="0"/>
                        </a:rPr>
                        <a:t> </a:t>
                      </a: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Calibri" pitchFamily="34" charset="0"/>
                        </a:rPr>
                        <a:t> </a:t>
                      </a: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Calibri" pitchFamily="34" charset="0"/>
                        </a:rPr>
                        <a:t> </a:t>
                      </a: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Calibri" pitchFamily="34" charset="0"/>
                        </a:rPr>
                        <a:t> </a:t>
                      </a: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</a:tr>
              <a:tr h="239713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Calibri" pitchFamily="34" charset="0"/>
                      </a:endParaRP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Calibri" pitchFamily="34" charset="0"/>
                      </a:endParaRP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3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Calibri" pitchFamily="34" charset="0"/>
                      </a:endParaRP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3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Calibri" pitchFamily="34" charset="0"/>
                      </a:endParaRP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3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Calibri" pitchFamily="34" charset="0"/>
                      </a:endParaRP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3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Calibri" pitchFamily="34" charset="0"/>
                      </a:endParaRP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3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Calibri" pitchFamily="34" charset="0"/>
                      </a:endParaRP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3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Calibri" pitchFamily="34" charset="0"/>
                      </a:endParaRP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3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Calibri" pitchFamily="34" charset="0"/>
                      </a:endParaRP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3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Calibri" pitchFamily="34" charset="0"/>
                      </a:endParaRP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3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Calibri" pitchFamily="34" charset="0"/>
                      </a:endParaRP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3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Calibri" pitchFamily="34" charset="0"/>
                      </a:endParaRP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3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Calibri" pitchFamily="34" charset="0"/>
                      </a:endParaRP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3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Calibri" pitchFamily="34" charset="0"/>
                      </a:endParaRP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3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Calibri" pitchFamily="34" charset="0"/>
                      </a:endParaRP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3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Calibri" pitchFamily="34" charset="0"/>
                      </a:endParaRP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3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Calibri" pitchFamily="34" charset="0"/>
                      </a:endParaRP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3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Calibri" pitchFamily="34" charset="0"/>
                      </a:endParaRP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3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Calibri" pitchFamily="34" charset="0"/>
                      </a:endParaRP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3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Calibri" pitchFamily="34" charset="0"/>
                      </a:endParaRP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3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Calibri" pitchFamily="34" charset="0"/>
                      </a:endParaRP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3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Calibri" pitchFamily="34" charset="0"/>
                      </a:endParaRP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3188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rebuchet MS" pitchFamily="34" charset="0"/>
                        </a:rPr>
                        <a:t>  ACTITUD MENTAL</a:t>
                      </a:r>
                    </a:p>
                  </a:txBody>
                  <a:tcPr marL="9525" marR="9525" marT="952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Calibri" pitchFamily="34" charset="0"/>
                      </a:endParaRPr>
                    </a:p>
                  </a:txBody>
                  <a:tcPr marL="9525" marR="9525" marT="952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alibri" pitchFamily="34" charset="0"/>
                        </a:rPr>
                        <a:t> </a:t>
                      </a:r>
                    </a:p>
                  </a:txBody>
                  <a:tcPr marL="9525" marR="9525" marT="952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Calibri" pitchFamily="34" charset="0"/>
                        </a:rPr>
                        <a:t> </a:t>
                      </a: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Calibri" pitchFamily="34" charset="0"/>
                        </a:rPr>
                        <a:t> </a:t>
                      </a: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Calibri" pitchFamily="34" charset="0"/>
                        </a:rPr>
                        <a:t> </a:t>
                      </a: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Calibri" pitchFamily="34" charset="0"/>
                        </a:rPr>
                        <a:t> </a:t>
                      </a: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Calibri" pitchFamily="34" charset="0"/>
                        </a:rPr>
                        <a:t> </a:t>
                      </a:r>
                    </a:p>
                  </a:txBody>
                  <a:tcPr marL="9525" marR="9525" marT="952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Calibri" pitchFamily="34" charset="0"/>
                        </a:rPr>
                        <a:t> </a:t>
                      </a: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Calibri" pitchFamily="34" charset="0"/>
                        </a:rPr>
                        <a:t> </a:t>
                      </a: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Calibri" pitchFamily="34" charset="0"/>
                        </a:rPr>
                        <a:t> </a:t>
                      </a: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Calibri" pitchFamily="34" charset="0"/>
                        </a:rPr>
                        <a:t> </a:t>
                      </a: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Calibri" pitchFamily="34" charset="0"/>
                        </a:rPr>
                        <a:t> </a:t>
                      </a:r>
                    </a:p>
                  </a:txBody>
                  <a:tcPr marL="9525" marR="9525" marT="952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Calibri" pitchFamily="34" charset="0"/>
                        </a:rPr>
                        <a:t> </a:t>
                      </a: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Calibri" pitchFamily="34" charset="0"/>
                        </a:rPr>
                        <a:t> </a:t>
                      </a: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Calibri" pitchFamily="34" charset="0"/>
                        </a:rPr>
                        <a:t> </a:t>
                      </a: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Calibri" pitchFamily="34" charset="0"/>
                        </a:rPr>
                        <a:t> </a:t>
                      </a: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Calibri" pitchFamily="34" charset="0"/>
                        </a:rPr>
                        <a:t> </a:t>
                      </a:r>
                    </a:p>
                  </a:txBody>
                  <a:tcPr marL="9525" marR="9525" marT="952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Calibri" pitchFamily="34" charset="0"/>
                        </a:rPr>
                        <a:t> </a:t>
                      </a: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Calibri" pitchFamily="34" charset="0"/>
                        </a:rPr>
                        <a:t> </a:t>
                      </a: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Calibri" pitchFamily="34" charset="0"/>
                        </a:rPr>
                        <a:t> </a:t>
                      </a: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Calibri" pitchFamily="34" charset="0"/>
                        </a:rPr>
                        <a:t> </a:t>
                      </a: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</a:tr>
              <a:tr h="103188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Calibri" pitchFamily="34" charset="0"/>
                      </a:endParaRP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Calibri" pitchFamily="34" charset="0"/>
                      </a:endParaRP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3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Calibri" pitchFamily="34" charset="0"/>
                      </a:endParaRP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3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Calibri" pitchFamily="34" charset="0"/>
                      </a:endParaRP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3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Calibri" pitchFamily="34" charset="0"/>
                      </a:endParaRP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3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Calibri" pitchFamily="34" charset="0"/>
                      </a:endParaRP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3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Calibri" pitchFamily="34" charset="0"/>
                      </a:endParaRP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3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Calibri" pitchFamily="34" charset="0"/>
                      </a:endParaRP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3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Calibri" pitchFamily="34" charset="0"/>
                      </a:endParaRP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3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Calibri" pitchFamily="34" charset="0"/>
                      </a:endParaRP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3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Calibri" pitchFamily="34" charset="0"/>
                      </a:endParaRP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3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Calibri" pitchFamily="34" charset="0"/>
                      </a:endParaRP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3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Calibri" pitchFamily="34" charset="0"/>
                      </a:endParaRP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3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Calibri" pitchFamily="34" charset="0"/>
                      </a:endParaRP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3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Calibri" pitchFamily="34" charset="0"/>
                      </a:endParaRP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3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Calibri" pitchFamily="34" charset="0"/>
                      </a:endParaRP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3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Calibri" pitchFamily="34" charset="0"/>
                      </a:endParaRP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3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Calibri" pitchFamily="34" charset="0"/>
                      </a:endParaRP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3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Calibri" pitchFamily="34" charset="0"/>
                      </a:endParaRP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3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Calibri" pitchFamily="34" charset="0"/>
                      </a:endParaRP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3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Calibri" pitchFamily="34" charset="0"/>
                      </a:endParaRP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3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Calibri" pitchFamily="34" charset="0"/>
                      </a:endParaRP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3188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rebuchet MS" pitchFamily="34" charset="0"/>
                        </a:rPr>
                        <a:t>  ESTRATEGIAS </a:t>
                      </a:r>
                    </a:p>
                  </a:txBody>
                  <a:tcPr marL="9525" marR="9525" marT="952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Calibri" pitchFamily="34" charset="0"/>
                      </a:endParaRPr>
                    </a:p>
                  </a:txBody>
                  <a:tcPr marL="9525" marR="9525" marT="952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alibri" pitchFamily="34" charset="0"/>
                        </a:rPr>
                        <a:t> </a:t>
                      </a:r>
                    </a:p>
                  </a:txBody>
                  <a:tcPr marL="9525" marR="9525" marT="952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Calibri" pitchFamily="34" charset="0"/>
                        </a:rPr>
                        <a:t> </a:t>
                      </a: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Calibri" pitchFamily="34" charset="0"/>
                        </a:rPr>
                        <a:t> </a:t>
                      </a: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Calibri" pitchFamily="34" charset="0"/>
                        </a:rPr>
                        <a:t> </a:t>
                      </a: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Calibri" pitchFamily="34" charset="0"/>
                        </a:rPr>
                        <a:t> </a:t>
                      </a: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Calibri" pitchFamily="34" charset="0"/>
                        </a:rPr>
                        <a:t> </a:t>
                      </a:r>
                    </a:p>
                  </a:txBody>
                  <a:tcPr marL="9525" marR="9525" marT="952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Calibri" pitchFamily="34" charset="0"/>
                        </a:rPr>
                        <a:t> </a:t>
                      </a: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Calibri" pitchFamily="34" charset="0"/>
                        </a:rPr>
                        <a:t> </a:t>
                      </a: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Calibri" pitchFamily="34" charset="0"/>
                        </a:rPr>
                        <a:t> </a:t>
                      </a: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Calibri" pitchFamily="34" charset="0"/>
                        </a:rPr>
                        <a:t> </a:t>
                      </a: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Calibri" pitchFamily="34" charset="0"/>
                        </a:rPr>
                        <a:t> </a:t>
                      </a:r>
                    </a:p>
                  </a:txBody>
                  <a:tcPr marL="9525" marR="9525" marT="952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Calibri" pitchFamily="34" charset="0"/>
                        </a:rPr>
                        <a:t> </a:t>
                      </a: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Calibri" pitchFamily="34" charset="0"/>
                        </a:rPr>
                        <a:t> </a:t>
                      </a: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Calibri" pitchFamily="34" charset="0"/>
                        </a:rPr>
                        <a:t> </a:t>
                      </a: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Calibri" pitchFamily="34" charset="0"/>
                        </a:rPr>
                        <a:t> </a:t>
                      </a: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Calibri" pitchFamily="34" charset="0"/>
                        </a:rPr>
                        <a:t> </a:t>
                      </a:r>
                    </a:p>
                  </a:txBody>
                  <a:tcPr marL="9525" marR="9525" marT="952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Calibri" pitchFamily="34" charset="0"/>
                        </a:rPr>
                        <a:t> </a:t>
                      </a: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Calibri" pitchFamily="34" charset="0"/>
                        </a:rPr>
                        <a:t> </a:t>
                      </a: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Calibri" pitchFamily="34" charset="0"/>
                        </a:rPr>
                        <a:t> </a:t>
                      </a: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Calibri" pitchFamily="34" charset="0"/>
                        </a:rPr>
                        <a:t> </a:t>
                      </a: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</a:tr>
              <a:tr h="103188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rebuchet MS" pitchFamily="34" charset="0"/>
                      </a:endParaRP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Calibri" pitchFamily="34" charset="0"/>
                      </a:endParaRP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3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Calibri" pitchFamily="34" charset="0"/>
                      </a:endParaRP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3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Calibri" pitchFamily="34" charset="0"/>
                      </a:endParaRP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3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Calibri" pitchFamily="34" charset="0"/>
                      </a:endParaRP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3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Calibri" pitchFamily="34" charset="0"/>
                      </a:endParaRP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3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Calibri" pitchFamily="34" charset="0"/>
                      </a:endParaRP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3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Calibri" pitchFamily="34" charset="0"/>
                      </a:endParaRP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3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Calibri" pitchFamily="34" charset="0"/>
                      </a:endParaRP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3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Calibri" pitchFamily="34" charset="0"/>
                      </a:endParaRP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3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Calibri" pitchFamily="34" charset="0"/>
                      </a:endParaRP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3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Calibri" pitchFamily="34" charset="0"/>
                      </a:endParaRP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3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Calibri" pitchFamily="34" charset="0"/>
                      </a:endParaRP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3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Calibri" pitchFamily="34" charset="0"/>
                      </a:endParaRP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3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Calibri" pitchFamily="34" charset="0"/>
                      </a:endParaRP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3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Calibri" pitchFamily="34" charset="0"/>
                      </a:endParaRP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3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Calibri" pitchFamily="34" charset="0"/>
                      </a:endParaRP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3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Calibri" pitchFamily="34" charset="0"/>
                      </a:endParaRP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3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Calibri" pitchFamily="34" charset="0"/>
                      </a:endParaRP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3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Calibri" pitchFamily="34" charset="0"/>
                      </a:endParaRP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3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Calibri" pitchFamily="34" charset="0"/>
                      </a:endParaRP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3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Calibri" pitchFamily="34" charset="0"/>
                      </a:endParaRP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3188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rebuchet MS" pitchFamily="34" charset="0"/>
                        </a:rPr>
                        <a:t>  CLIENTES</a:t>
                      </a:r>
                    </a:p>
                  </a:txBody>
                  <a:tcPr marL="9525" marR="9525" marT="952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Calibri" pitchFamily="34" charset="0"/>
                      </a:endParaRPr>
                    </a:p>
                  </a:txBody>
                  <a:tcPr marL="9525" marR="9525" marT="952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alibri" pitchFamily="34" charset="0"/>
                        </a:rPr>
                        <a:t> </a:t>
                      </a:r>
                    </a:p>
                  </a:txBody>
                  <a:tcPr marL="9525" marR="9525" marT="952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alibri" pitchFamily="34" charset="0"/>
                        </a:rPr>
                        <a:t> </a:t>
                      </a: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alibri" pitchFamily="34" charset="0"/>
                        </a:rPr>
                        <a:t> </a:t>
                      </a: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alibri" pitchFamily="34" charset="0"/>
                        </a:rPr>
                        <a:t> </a:t>
                      </a: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Calibri" pitchFamily="34" charset="0"/>
                        </a:rPr>
                        <a:t> </a:t>
                      </a: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Calibri" pitchFamily="34" charset="0"/>
                        </a:rPr>
                        <a:t> </a:t>
                      </a:r>
                    </a:p>
                  </a:txBody>
                  <a:tcPr marL="9525" marR="9525" marT="952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Calibri" pitchFamily="34" charset="0"/>
                        </a:rPr>
                        <a:t> </a:t>
                      </a: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Calibri" pitchFamily="34" charset="0"/>
                        </a:rPr>
                        <a:t> </a:t>
                      </a: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Calibri" pitchFamily="34" charset="0"/>
                        </a:rPr>
                        <a:t> </a:t>
                      </a: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Calibri" pitchFamily="34" charset="0"/>
                        </a:rPr>
                        <a:t> </a:t>
                      </a: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Calibri" pitchFamily="34" charset="0"/>
                        </a:rPr>
                        <a:t> </a:t>
                      </a:r>
                    </a:p>
                  </a:txBody>
                  <a:tcPr marL="9525" marR="9525" marT="952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Calibri" pitchFamily="34" charset="0"/>
                        </a:rPr>
                        <a:t> </a:t>
                      </a: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Calibri" pitchFamily="34" charset="0"/>
                        </a:rPr>
                        <a:t> </a:t>
                      </a: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Calibri" pitchFamily="34" charset="0"/>
                        </a:rPr>
                        <a:t> </a:t>
                      </a: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Calibri" pitchFamily="34" charset="0"/>
                        </a:rPr>
                        <a:t> </a:t>
                      </a: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Calibri" pitchFamily="34" charset="0"/>
                        </a:rPr>
                        <a:t> </a:t>
                      </a:r>
                    </a:p>
                  </a:txBody>
                  <a:tcPr marL="9525" marR="9525" marT="952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Calibri" pitchFamily="34" charset="0"/>
                        </a:rPr>
                        <a:t> </a:t>
                      </a: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Calibri" pitchFamily="34" charset="0"/>
                        </a:rPr>
                        <a:t> </a:t>
                      </a: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Calibri" pitchFamily="34" charset="0"/>
                        </a:rPr>
                        <a:t> </a:t>
                      </a: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Calibri" pitchFamily="34" charset="0"/>
                        </a:rPr>
                        <a:t> </a:t>
                      </a: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</a:tr>
            </a:tbl>
          </a:graphicData>
        </a:graphic>
      </p:graphicFrame>
      <p:sp>
        <p:nvSpPr>
          <p:cNvPr id="73" name="72 CuadroTexto"/>
          <p:cNvSpPr txBox="1">
            <a:spLocks noChangeArrowheads="1"/>
          </p:cNvSpPr>
          <p:nvPr/>
        </p:nvSpPr>
        <p:spPr bwMode="auto">
          <a:xfrm>
            <a:off x="7092950" y="6669088"/>
            <a:ext cx="2087563" cy="2159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54013" indent="-217488">
              <a:spcBef>
                <a:spcPct val="20000"/>
              </a:spcBef>
              <a:buClr>
                <a:srgbClr val="003399"/>
              </a:buClr>
              <a:buSzPct val="100000"/>
            </a:pPr>
            <a:r>
              <a:rPr lang="es-ES" sz="800" b="1">
                <a:latin typeface="Trebuchet MS" pitchFamily="34" charset="0"/>
              </a:rPr>
              <a:t>Fuente: Estudio CRM-Gap Analizer</a:t>
            </a:r>
          </a:p>
        </p:txBody>
      </p:sp>
      <p:sp>
        <p:nvSpPr>
          <p:cNvPr id="95473" name="Text Box 241"/>
          <p:cNvSpPr txBox="1">
            <a:spLocks noChangeArrowheads="1"/>
          </p:cNvSpPr>
          <p:nvPr/>
        </p:nvSpPr>
        <p:spPr bwMode="auto">
          <a:xfrm>
            <a:off x="1331913" y="620713"/>
            <a:ext cx="6480175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3000" b="1">
                <a:latin typeface="Trebuchet MS" pitchFamily="34" charset="0"/>
              </a:rPr>
              <a:t>ADMINISTRACION DE PROCESOS</a:t>
            </a:r>
          </a:p>
        </p:txBody>
      </p:sp>
      <p:sp>
        <p:nvSpPr>
          <p:cNvPr id="95474" name="2 Marcador de contenido"/>
          <p:cNvSpPr txBox="1">
            <a:spLocks/>
          </p:cNvSpPr>
          <p:nvPr/>
        </p:nvSpPr>
        <p:spPr bwMode="auto">
          <a:xfrm>
            <a:off x="395288" y="1916113"/>
            <a:ext cx="3097212" cy="3571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54013" indent="-217488">
              <a:spcBef>
                <a:spcPct val="20000"/>
              </a:spcBef>
              <a:buClr>
                <a:srgbClr val="003399"/>
              </a:buClr>
              <a:buSzPct val="100000"/>
            </a:pPr>
            <a:r>
              <a:rPr lang="es-ES" sz="2000" b="1">
                <a:latin typeface="Trebuchet MS" pitchFamily="34" charset="0"/>
                <a:cs typeface="Arial" pitchFamily="34" charset="0"/>
              </a:rPr>
              <a:t>PROCESOS ACTUALES</a:t>
            </a:r>
          </a:p>
        </p:txBody>
      </p:sp>
      <p:sp>
        <p:nvSpPr>
          <p:cNvPr id="95476" name="Rectangle 244"/>
          <p:cNvSpPr>
            <a:spLocks/>
          </p:cNvSpPr>
          <p:nvPr/>
        </p:nvSpPr>
        <p:spPr bwMode="auto">
          <a:xfrm>
            <a:off x="971550" y="2636838"/>
            <a:ext cx="7561263" cy="79216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746125" indent="-609600">
              <a:spcBef>
                <a:spcPct val="20000"/>
              </a:spcBef>
              <a:buClr>
                <a:schemeClr val="tx1"/>
              </a:buClr>
              <a:buSzPct val="100000"/>
              <a:buFontTx/>
              <a:buAutoNum type="arabicPeriod"/>
            </a:pPr>
            <a:r>
              <a:rPr lang="es-ES">
                <a:latin typeface="Trebuchet MS" pitchFamily="34" charset="0"/>
                <a:cs typeface="Arial" pitchFamily="34" charset="0"/>
              </a:rPr>
              <a:t>Determinación del nivel de madurez de la empresa</a:t>
            </a:r>
          </a:p>
          <a:p>
            <a:pPr marL="746125" indent="-609600">
              <a:spcBef>
                <a:spcPct val="20000"/>
              </a:spcBef>
              <a:buClr>
                <a:schemeClr val="tx1"/>
              </a:buClr>
              <a:buSzPct val="100000"/>
            </a:pPr>
            <a:endParaRPr lang="es-ES" sz="500">
              <a:latin typeface="Trebuchet MS" pitchFamily="34" charset="0"/>
              <a:cs typeface="Arial" pitchFamily="34" charset="0"/>
            </a:endParaRPr>
          </a:p>
          <a:p>
            <a:pPr marL="746125" indent="-609600">
              <a:spcBef>
                <a:spcPct val="20000"/>
              </a:spcBef>
              <a:buClr>
                <a:schemeClr val="tx1"/>
              </a:buClr>
              <a:buSzPct val="100000"/>
            </a:pPr>
            <a:r>
              <a:rPr lang="es-ES">
                <a:latin typeface="Trebuchet MS" pitchFamily="34" charset="0"/>
                <a:cs typeface="Arial" pitchFamily="34" charset="0"/>
              </a:rPr>
              <a:t>	Instrumento de medición:   GAP ANALIZER DE DELOITTE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4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954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4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954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4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954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954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5473" grpId="0"/>
      <p:bldP spid="95474" grpId="0"/>
      <p:bldP spid="95476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0655" name="Picture 6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19250" y="1917700"/>
            <a:ext cx="5976938" cy="4319588"/>
          </a:xfrm>
          <a:prstGeom prst="rect">
            <a:avLst/>
          </a:prstGeom>
          <a:noFill/>
        </p:spPr>
      </p:pic>
      <p:sp>
        <p:nvSpPr>
          <p:cNvPr id="110656" name="2 Marcador de contenido"/>
          <p:cNvSpPr txBox="1">
            <a:spLocks/>
          </p:cNvSpPr>
          <p:nvPr/>
        </p:nvSpPr>
        <p:spPr bwMode="auto">
          <a:xfrm>
            <a:off x="395288" y="836613"/>
            <a:ext cx="3600450" cy="3571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54013" indent="-217488">
              <a:spcBef>
                <a:spcPct val="20000"/>
              </a:spcBef>
              <a:buClr>
                <a:srgbClr val="003399"/>
              </a:buClr>
              <a:buSzPct val="100000"/>
            </a:pPr>
            <a:r>
              <a:rPr lang="es-ES" sz="2000" b="1">
                <a:latin typeface="Trebuchet MS" pitchFamily="34" charset="0"/>
                <a:cs typeface="Arial" pitchFamily="34" charset="0"/>
              </a:rPr>
              <a:t>MADUREZ DEL NEGOCIO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106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106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0656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CuadroTexto"/>
          <p:cNvSpPr txBox="1">
            <a:spLocks noChangeArrowheads="1"/>
          </p:cNvSpPr>
          <p:nvPr/>
        </p:nvSpPr>
        <p:spPr bwMode="auto">
          <a:xfrm>
            <a:off x="1331913" y="2563813"/>
            <a:ext cx="6769100" cy="21605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746125" indent="-609600">
              <a:spcBef>
                <a:spcPct val="20000"/>
              </a:spcBef>
              <a:buClr>
                <a:schemeClr val="tx1"/>
              </a:buClr>
              <a:buSzPct val="100000"/>
            </a:pPr>
            <a:r>
              <a:rPr lang="es-ES">
                <a:latin typeface="Trebuchet MS" pitchFamily="34" charset="0"/>
                <a:cs typeface="Arial" pitchFamily="34" charset="0"/>
              </a:rPr>
              <a:t>2. Mapeo de procesos actuales.</a:t>
            </a:r>
          </a:p>
          <a:p>
            <a:pPr marL="746125" indent="-609600">
              <a:spcBef>
                <a:spcPct val="20000"/>
              </a:spcBef>
              <a:buClr>
                <a:schemeClr val="tx1"/>
              </a:buClr>
              <a:buSzPct val="100000"/>
            </a:pPr>
            <a:endParaRPr lang="es-ES">
              <a:latin typeface="Trebuchet MS" pitchFamily="34" charset="0"/>
              <a:cs typeface="Arial" pitchFamily="34" charset="0"/>
            </a:endParaRPr>
          </a:p>
          <a:p>
            <a:pPr marL="746125" indent="-609600">
              <a:spcBef>
                <a:spcPct val="20000"/>
              </a:spcBef>
              <a:buClr>
                <a:schemeClr val="tx1"/>
              </a:buClr>
              <a:buSzPct val="100000"/>
            </a:pPr>
            <a:r>
              <a:rPr lang="es-ES">
                <a:latin typeface="Trebuchet MS" pitchFamily="34" charset="0"/>
                <a:cs typeface="Arial" pitchFamily="34" charset="0"/>
              </a:rPr>
              <a:t>3. Levantamiento de procesos.</a:t>
            </a:r>
          </a:p>
          <a:p>
            <a:pPr marL="746125" indent="-609600">
              <a:spcBef>
                <a:spcPct val="20000"/>
              </a:spcBef>
              <a:buClr>
                <a:schemeClr val="tx1"/>
              </a:buClr>
              <a:buSzPct val="100000"/>
            </a:pPr>
            <a:endParaRPr lang="es-ES" sz="500">
              <a:latin typeface="Trebuchet MS" pitchFamily="34" charset="0"/>
              <a:cs typeface="Arial" pitchFamily="34" charset="0"/>
            </a:endParaRPr>
          </a:p>
          <a:p>
            <a:pPr marL="746125" indent="-609600">
              <a:spcBef>
                <a:spcPct val="20000"/>
              </a:spcBef>
              <a:buClr>
                <a:schemeClr val="tx1"/>
              </a:buClr>
              <a:buSzPct val="100000"/>
            </a:pPr>
            <a:r>
              <a:rPr lang="es-ES">
                <a:latin typeface="Trebuchet MS" pitchFamily="34" charset="0"/>
                <a:cs typeface="Arial" pitchFamily="34" charset="0"/>
              </a:rPr>
              <a:t>	Herramientas:</a:t>
            </a:r>
          </a:p>
          <a:p>
            <a:pPr marL="746125" indent="-609600">
              <a:spcBef>
                <a:spcPct val="20000"/>
              </a:spcBef>
              <a:buClr>
                <a:schemeClr val="tx1"/>
              </a:buClr>
              <a:buSzPct val="100000"/>
            </a:pPr>
            <a:endParaRPr lang="es-ES" sz="500">
              <a:latin typeface="Trebuchet MS" pitchFamily="34" charset="0"/>
              <a:cs typeface="Arial" pitchFamily="34" charset="0"/>
            </a:endParaRPr>
          </a:p>
          <a:p>
            <a:pPr marL="746125" indent="-609600">
              <a:spcBef>
                <a:spcPct val="20000"/>
              </a:spcBef>
              <a:buClr>
                <a:schemeClr val="tx1"/>
              </a:buClr>
              <a:buSzPct val="100000"/>
            </a:pPr>
            <a:r>
              <a:rPr lang="es-ES">
                <a:latin typeface="Trebuchet MS" pitchFamily="34" charset="0"/>
                <a:cs typeface="Arial" pitchFamily="34" charset="0"/>
              </a:rPr>
              <a:t>			 Observación de los procesos en tiempo real. </a:t>
            </a:r>
          </a:p>
          <a:p>
            <a:pPr marL="746125" indent="-609600">
              <a:spcBef>
                <a:spcPct val="20000"/>
              </a:spcBef>
              <a:buClr>
                <a:schemeClr val="tx1"/>
              </a:buClr>
              <a:buSzPct val="100000"/>
            </a:pPr>
            <a:r>
              <a:rPr lang="es-ES">
                <a:latin typeface="Trebuchet MS" pitchFamily="34" charset="0"/>
                <a:cs typeface="Arial" pitchFamily="34" charset="0"/>
              </a:rPr>
              <a:t>			 Entrevistas exhaustivas.</a:t>
            </a:r>
          </a:p>
        </p:txBody>
      </p:sp>
      <p:sp>
        <p:nvSpPr>
          <p:cNvPr id="96263" name="2 Marcador de contenido"/>
          <p:cNvSpPr txBox="1">
            <a:spLocks/>
          </p:cNvSpPr>
          <p:nvPr/>
        </p:nvSpPr>
        <p:spPr bwMode="auto">
          <a:xfrm>
            <a:off x="395288" y="1558925"/>
            <a:ext cx="3097212" cy="35718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54013" indent="-217488">
              <a:spcBef>
                <a:spcPct val="20000"/>
              </a:spcBef>
              <a:buClr>
                <a:srgbClr val="003399"/>
              </a:buClr>
              <a:buSzPct val="100000"/>
            </a:pPr>
            <a:r>
              <a:rPr lang="es-ES" sz="2000" b="1">
                <a:latin typeface="Trebuchet MS" pitchFamily="34" charset="0"/>
                <a:cs typeface="Arial" pitchFamily="34" charset="0"/>
              </a:rPr>
              <a:t>PROCESOS ACTUALES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962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6263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22" name="2 Marcador de contenido"/>
          <p:cNvSpPr txBox="1">
            <a:spLocks/>
          </p:cNvSpPr>
          <p:nvPr/>
        </p:nvSpPr>
        <p:spPr bwMode="auto">
          <a:xfrm>
            <a:off x="179388" y="984250"/>
            <a:ext cx="3168650" cy="35718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54013" indent="-217488">
              <a:spcBef>
                <a:spcPct val="20000"/>
              </a:spcBef>
              <a:buClr>
                <a:srgbClr val="003399"/>
              </a:buClr>
              <a:buSzPct val="100000"/>
            </a:pPr>
            <a:r>
              <a:rPr lang="es-ES" sz="2000" b="1">
                <a:latin typeface="Trebuchet MS" pitchFamily="34" charset="0"/>
                <a:cs typeface="Arial" pitchFamily="34" charset="0"/>
              </a:rPr>
              <a:t>PROCESOS RELEVADOS</a:t>
            </a:r>
          </a:p>
        </p:txBody>
      </p:sp>
      <p:grpSp>
        <p:nvGrpSpPr>
          <p:cNvPr id="111626" name="Group 10"/>
          <p:cNvGrpSpPr>
            <a:grpSpLocks/>
          </p:cNvGrpSpPr>
          <p:nvPr/>
        </p:nvGrpSpPr>
        <p:grpSpPr bwMode="auto">
          <a:xfrm>
            <a:off x="323850" y="2060575"/>
            <a:ext cx="1439863" cy="1439863"/>
            <a:chOff x="612" y="1842"/>
            <a:chExt cx="907" cy="907"/>
          </a:xfrm>
        </p:grpSpPr>
        <p:sp>
          <p:nvSpPr>
            <p:cNvPr id="111624" name="Oval 8"/>
            <p:cNvSpPr>
              <a:spLocks noChangeArrowheads="1"/>
            </p:cNvSpPr>
            <p:nvPr/>
          </p:nvSpPr>
          <p:spPr bwMode="auto">
            <a:xfrm>
              <a:off x="612" y="1842"/>
              <a:ext cx="907" cy="907"/>
            </a:xfrm>
            <a:prstGeom prst="ellipse">
              <a:avLst/>
            </a:prstGeom>
            <a:solidFill>
              <a:schemeClr val="hlink"/>
            </a:solidFill>
            <a:ln w="12700">
              <a:solidFill>
                <a:srgbClr val="33339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1625" name="Text Box 9"/>
            <p:cNvSpPr txBox="1">
              <a:spLocks noChangeArrowheads="1"/>
            </p:cNvSpPr>
            <p:nvPr/>
          </p:nvSpPr>
          <p:spPr bwMode="auto">
            <a:xfrm>
              <a:off x="612" y="2201"/>
              <a:ext cx="904" cy="2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s-EC" sz="1500" b="1">
                  <a:solidFill>
                    <a:srgbClr val="3366CC"/>
                  </a:solidFill>
                  <a:latin typeface="Trebuchet MS" pitchFamily="34" charset="0"/>
                </a:rPr>
                <a:t>COMPRAS</a:t>
              </a:r>
              <a:endParaRPr lang="en-US" sz="1500" b="1">
                <a:solidFill>
                  <a:srgbClr val="3366CC"/>
                </a:solidFill>
                <a:latin typeface="Trebuchet MS" pitchFamily="34" charset="0"/>
              </a:endParaRPr>
            </a:p>
          </p:txBody>
        </p:sp>
      </p:grpSp>
      <p:grpSp>
        <p:nvGrpSpPr>
          <p:cNvPr id="111645" name="Group 29"/>
          <p:cNvGrpSpPr>
            <a:grpSpLocks/>
          </p:cNvGrpSpPr>
          <p:nvPr/>
        </p:nvGrpSpPr>
        <p:grpSpPr bwMode="auto">
          <a:xfrm>
            <a:off x="5435600" y="4148138"/>
            <a:ext cx="1579563" cy="1439862"/>
            <a:chOff x="1486" y="2976"/>
            <a:chExt cx="995" cy="907"/>
          </a:xfrm>
        </p:grpSpPr>
        <p:sp>
          <p:nvSpPr>
            <p:cNvPr id="111631" name="Oval 15"/>
            <p:cNvSpPr>
              <a:spLocks noChangeArrowheads="1"/>
            </p:cNvSpPr>
            <p:nvPr/>
          </p:nvSpPr>
          <p:spPr bwMode="auto">
            <a:xfrm>
              <a:off x="1519" y="2976"/>
              <a:ext cx="907" cy="907"/>
            </a:xfrm>
            <a:prstGeom prst="ellipse">
              <a:avLst/>
            </a:prstGeom>
            <a:solidFill>
              <a:srgbClr val="DDFFDD"/>
            </a:solidFill>
            <a:ln w="12700">
              <a:solidFill>
                <a:srgbClr val="33339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1632" name="Text Box 16"/>
            <p:cNvSpPr txBox="1">
              <a:spLocks noChangeArrowheads="1"/>
            </p:cNvSpPr>
            <p:nvPr/>
          </p:nvSpPr>
          <p:spPr bwMode="auto">
            <a:xfrm>
              <a:off x="1486" y="3314"/>
              <a:ext cx="995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s-EC" sz="1200" b="1">
                  <a:solidFill>
                    <a:srgbClr val="3366CC"/>
                  </a:solidFill>
                  <a:latin typeface="Trebuchet MS" pitchFamily="34" charset="0"/>
                </a:rPr>
                <a:t>DISTRIBUCION Y ALMACENAMIENTO</a:t>
              </a:r>
              <a:endParaRPr lang="en-US" sz="1200" b="1">
                <a:solidFill>
                  <a:srgbClr val="3366CC"/>
                </a:solidFill>
                <a:latin typeface="Trebuchet MS" pitchFamily="34" charset="0"/>
              </a:endParaRPr>
            </a:p>
          </p:txBody>
        </p:sp>
      </p:grpSp>
      <p:grpSp>
        <p:nvGrpSpPr>
          <p:cNvPr id="111636" name="Group 20"/>
          <p:cNvGrpSpPr>
            <a:grpSpLocks/>
          </p:cNvGrpSpPr>
          <p:nvPr/>
        </p:nvGrpSpPr>
        <p:grpSpPr bwMode="auto">
          <a:xfrm>
            <a:off x="1979613" y="2911475"/>
            <a:ext cx="1439862" cy="1439863"/>
            <a:chOff x="612" y="1842"/>
            <a:chExt cx="907" cy="907"/>
          </a:xfrm>
        </p:grpSpPr>
        <p:sp>
          <p:nvSpPr>
            <p:cNvPr id="111637" name="Oval 21"/>
            <p:cNvSpPr>
              <a:spLocks noChangeArrowheads="1"/>
            </p:cNvSpPr>
            <p:nvPr/>
          </p:nvSpPr>
          <p:spPr bwMode="auto">
            <a:xfrm>
              <a:off x="612" y="1842"/>
              <a:ext cx="907" cy="907"/>
            </a:xfrm>
            <a:prstGeom prst="ellipse">
              <a:avLst/>
            </a:prstGeom>
            <a:solidFill>
              <a:srgbClr val="FFCC99"/>
            </a:solidFill>
            <a:ln w="12700">
              <a:solidFill>
                <a:srgbClr val="33339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1638" name="Text Box 22"/>
            <p:cNvSpPr txBox="1">
              <a:spLocks noChangeArrowheads="1"/>
            </p:cNvSpPr>
            <p:nvPr/>
          </p:nvSpPr>
          <p:spPr bwMode="auto">
            <a:xfrm>
              <a:off x="612" y="2201"/>
              <a:ext cx="904" cy="2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s-EC" sz="1500" b="1">
                  <a:solidFill>
                    <a:srgbClr val="3366CC"/>
                  </a:solidFill>
                  <a:latin typeface="Trebuchet MS" pitchFamily="34" charset="0"/>
                </a:rPr>
                <a:t>VENTAS</a:t>
              </a:r>
              <a:endParaRPr lang="en-US" sz="1500" b="1">
                <a:solidFill>
                  <a:srgbClr val="3366CC"/>
                </a:solidFill>
                <a:latin typeface="Trebuchet MS" pitchFamily="34" charset="0"/>
              </a:endParaRPr>
            </a:p>
          </p:txBody>
        </p:sp>
      </p:grpSp>
      <p:grpSp>
        <p:nvGrpSpPr>
          <p:cNvPr id="111639" name="Group 23"/>
          <p:cNvGrpSpPr>
            <a:grpSpLocks/>
          </p:cNvGrpSpPr>
          <p:nvPr/>
        </p:nvGrpSpPr>
        <p:grpSpPr bwMode="auto">
          <a:xfrm>
            <a:off x="7235825" y="4797425"/>
            <a:ext cx="1439863" cy="1439863"/>
            <a:chOff x="612" y="1842"/>
            <a:chExt cx="907" cy="907"/>
          </a:xfrm>
        </p:grpSpPr>
        <p:sp>
          <p:nvSpPr>
            <p:cNvPr id="111640" name="Oval 24"/>
            <p:cNvSpPr>
              <a:spLocks noChangeArrowheads="1"/>
            </p:cNvSpPr>
            <p:nvPr/>
          </p:nvSpPr>
          <p:spPr bwMode="auto">
            <a:xfrm>
              <a:off x="612" y="1842"/>
              <a:ext cx="907" cy="907"/>
            </a:xfrm>
            <a:prstGeom prst="ellipse">
              <a:avLst/>
            </a:prstGeom>
            <a:solidFill>
              <a:schemeClr val="tx2"/>
            </a:solidFill>
            <a:ln w="12700">
              <a:solidFill>
                <a:srgbClr val="33339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1641" name="Text Box 25"/>
            <p:cNvSpPr txBox="1">
              <a:spLocks noChangeArrowheads="1"/>
            </p:cNvSpPr>
            <p:nvPr/>
          </p:nvSpPr>
          <p:spPr bwMode="auto">
            <a:xfrm>
              <a:off x="612" y="2201"/>
              <a:ext cx="904" cy="2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s-EC" sz="1500" b="1">
                  <a:solidFill>
                    <a:srgbClr val="3366CC"/>
                  </a:solidFill>
                  <a:latin typeface="Trebuchet MS" pitchFamily="34" charset="0"/>
                </a:rPr>
                <a:t>CONTABLE</a:t>
              </a:r>
              <a:endParaRPr lang="en-US" sz="1500" b="1">
                <a:solidFill>
                  <a:srgbClr val="3366CC"/>
                </a:solidFill>
                <a:latin typeface="Trebuchet MS" pitchFamily="34" charset="0"/>
              </a:endParaRPr>
            </a:p>
          </p:txBody>
        </p:sp>
      </p:grpSp>
      <p:grpSp>
        <p:nvGrpSpPr>
          <p:cNvPr id="111642" name="Group 26"/>
          <p:cNvGrpSpPr>
            <a:grpSpLocks/>
          </p:cNvGrpSpPr>
          <p:nvPr/>
        </p:nvGrpSpPr>
        <p:grpSpPr bwMode="auto">
          <a:xfrm>
            <a:off x="3779838" y="3500438"/>
            <a:ext cx="1439862" cy="1439862"/>
            <a:chOff x="612" y="1842"/>
            <a:chExt cx="907" cy="907"/>
          </a:xfrm>
        </p:grpSpPr>
        <p:sp>
          <p:nvSpPr>
            <p:cNvPr id="111643" name="Oval 27"/>
            <p:cNvSpPr>
              <a:spLocks noChangeArrowheads="1"/>
            </p:cNvSpPr>
            <p:nvPr/>
          </p:nvSpPr>
          <p:spPr bwMode="auto">
            <a:xfrm>
              <a:off x="612" y="1842"/>
              <a:ext cx="907" cy="907"/>
            </a:xfrm>
            <a:prstGeom prst="ellipse">
              <a:avLst/>
            </a:prstGeom>
            <a:solidFill>
              <a:srgbClr val="FFEBFF"/>
            </a:solidFill>
            <a:ln w="12700">
              <a:solidFill>
                <a:srgbClr val="33339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1644" name="Text Box 28"/>
            <p:cNvSpPr txBox="1">
              <a:spLocks noChangeArrowheads="1"/>
            </p:cNvSpPr>
            <p:nvPr/>
          </p:nvSpPr>
          <p:spPr bwMode="auto">
            <a:xfrm>
              <a:off x="612" y="2201"/>
              <a:ext cx="904" cy="2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s-EC" sz="1500" b="1">
                  <a:solidFill>
                    <a:srgbClr val="3366CC"/>
                  </a:solidFill>
                  <a:latin typeface="Trebuchet MS" pitchFamily="34" charset="0"/>
                </a:rPr>
                <a:t>DEVOLUCIÓN</a:t>
              </a:r>
              <a:endParaRPr lang="en-US" sz="1500" b="1">
                <a:solidFill>
                  <a:srgbClr val="3366CC"/>
                </a:solidFill>
                <a:latin typeface="Trebuchet MS" pitchFamily="34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116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116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116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116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116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116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1622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idea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77050" y="3571875"/>
            <a:ext cx="1539875" cy="273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8308" name="2 Marcador de contenido"/>
          <p:cNvSpPr>
            <a:spLocks noGrp="1"/>
          </p:cNvSpPr>
          <p:nvPr>
            <p:ph idx="4294967295"/>
          </p:nvPr>
        </p:nvSpPr>
        <p:spPr>
          <a:xfrm>
            <a:off x="982663" y="1700213"/>
            <a:ext cx="7635875" cy="2357437"/>
          </a:xfrm>
          <a:ln/>
        </p:spPr>
        <p:txBody>
          <a:bodyPr/>
          <a:lstStyle/>
          <a:p>
            <a:pPr marL="177800" indent="-41275">
              <a:buClr>
                <a:schemeClr val="tx1"/>
              </a:buClr>
              <a:buSzPct val="100000"/>
              <a:buFontTx/>
              <a:buNone/>
            </a:pPr>
            <a:r>
              <a:rPr lang="es-ES" sz="1800">
                <a:effectLst/>
                <a:latin typeface="Trebuchet MS" pitchFamily="34" charset="0"/>
                <a:cs typeface="Arial" pitchFamily="34" charset="0"/>
              </a:rPr>
              <a:t> Los procesos sugeridos se realizaron a través de boletines operativos que consideraron los siguientes parámetros:</a:t>
            </a:r>
          </a:p>
          <a:p>
            <a:pPr marL="177800" indent="-41275">
              <a:buClr>
                <a:schemeClr val="tx1"/>
              </a:buClr>
              <a:buSzPct val="100000"/>
              <a:buFontTx/>
              <a:buChar char="•"/>
            </a:pPr>
            <a:endParaRPr lang="es-ES" sz="1800">
              <a:effectLst/>
              <a:latin typeface="Trebuchet MS" pitchFamily="34" charset="0"/>
              <a:cs typeface="Arial" pitchFamily="34" charset="0"/>
            </a:endParaRPr>
          </a:p>
          <a:p>
            <a:pPr marL="177800" indent="-41275">
              <a:buClr>
                <a:schemeClr val="tx1"/>
              </a:buClr>
              <a:buSzPct val="100000"/>
              <a:buFontTx/>
              <a:buChar char="•"/>
            </a:pPr>
            <a:r>
              <a:rPr lang="es-ES" sz="1800">
                <a:effectLst/>
                <a:latin typeface="Trebuchet MS" pitchFamily="34" charset="0"/>
                <a:cs typeface="Arial" pitchFamily="34" charset="0"/>
              </a:rPr>
              <a:t> Aumento del personal de acuerdo a estructura organizacional por funciones.</a:t>
            </a:r>
          </a:p>
          <a:p>
            <a:pPr marL="177800" indent="-41275">
              <a:buClr>
                <a:schemeClr val="tx1"/>
              </a:buClr>
              <a:buSzPct val="100000"/>
              <a:buFontTx/>
              <a:buChar char="•"/>
            </a:pPr>
            <a:endParaRPr lang="es-ES" sz="1800">
              <a:effectLst/>
              <a:latin typeface="Trebuchet MS" pitchFamily="34" charset="0"/>
              <a:cs typeface="Arial" pitchFamily="34" charset="0"/>
            </a:endParaRPr>
          </a:p>
          <a:p>
            <a:pPr marL="177800" indent="-41275">
              <a:buClr>
                <a:schemeClr val="tx1"/>
              </a:buClr>
              <a:buSzPct val="100000"/>
              <a:buFontTx/>
              <a:buChar char="•"/>
            </a:pPr>
            <a:r>
              <a:rPr lang="es-ES" sz="1800">
                <a:effectLst/>
                <a:latin typeface="Trebuchet MS" pitchFamily="34" charset="0"/>
                <a:cs typeface="Arial" pitchFamily="34" charset="0"/>
              </a:rPr>
              <a:t> Incremento de equipos de computo que soporte las necesidades de los recursos de BPM.</a:t>
            </a:r>
          </a:p>
          <a:p>
            <a:pPr marL="177800" indent="-41275">
              <a:buClr>
                <a:schemeClr val="tx1"/>
              </a:buClr>
              <a:buSzPct val="100000"/>
              <a:buFontTx/>
              <a:buChar char="•"/>
            </a:pPr>
            <a:endParaRPr lang="es-ES" sz="1800">
              <a:effectLst/>
              <a:latin typeface="Trebuchet MS" pitchFamily="34" charset="0"/>
              <a:cs typeface="Arial" pitchFamily="34" charset="0"/>
            </a:endParaRPr>
          </a:p>
        </p:txBody>
      </p:sp>
      <p:sp>
        <p:nvSpPr>
          <p:cNvPr id="98310" name="2 Marcador de contenido"/>
          <p:cNvSpPr txBox="1">
            <a:spLocks/>
          </p:cNvSpPr>
          <p:nvPr/>
        </p:nvSpPr>
        <p:spPr bwMode="auto">
          <a:xfrm>
            <a:off x="992188" y="4665663"/>
            <a:ext cx="5653087" cy="15716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177800" indent="-41275">
              <a:spcBef>
                <a:spcPct val="20000"/>
              </a:spcBef>
              <a:buClr>
                <a:schemeClr val="tx1"/>
              </a:buClr>
              <a:buSzPct val="100000"/>
              <a:buFontTx/>
              <a:buChar char="•"/>
            </a:pPr>
            <a:r>
              <a:rPr lang="es-ES">
                <a:latin typeface="Trebuchet MS" pitchFamily="34" charset="0"/>
                <a:cs typeface="Arial" pitchFamily="34" charset="0"/>
              </a:rPr>
              <a:t> Capacitación, motivación y compromiso hacia la nueva filosofía.</a:t>
            </a:r>
          </a:p>
          <a:p>
            <a:pPr marL="177800" indent="-41275">
              <a:spcBef>
                <a:spcPct val="20000"/>
              </a:spcBef>
              <a:buClr>
                <a:schemeClr val="tx1"/>
              </a:buClr>
              <a:buSzPct val="100000"/>
              <a:buFontTx/>
              <a:buChar char="•"/>
            </a:pPr>
            <a:endParaRPr lang="es-ES">
              <a:latin typeface="Trebuchet MS" pitchFamily="34" charset="0"/>
              <a:cs typeface="Arial" pitchFamily="34" charset="0"/>
            </a:endParaRPr>
          </a:p>
          <a:p>
            <a:pPr marL="177800" indent="-41275">
              <a:spcBef>
                <a:spcPct val="20000"/>
              </a:spcBef>
              <a:buClr>
                <a:schemeClr val="tx1"/>
              </a:buClr>
              <a:buSzPct val="100000"/>
              <a:buFontTx/>
              <a:buChar char="•"/>
            </a:pPr>
            <a:r>
              <a:rPr lang="es-ES">
                <a:latin typeface="Trebuchet MS" pitchFamily="34" charset="0"/>
                <a:cs typeface="Arial" pitchFamily="34" charset="0"/>
              </a:rPr>
              <a:t> Monitoreo constante a través de indicadores - BSC.</a:t>
            </a:r>
          </a:p>
        </p:txBody>
      </p:sp>
      <p:sp>
        <p:nvSpPr>
          <p:cNvPr id="98311" name="2 Marcador de contenido"/>
          <p:cNvSpPr txBox="1">
            <a:spLocks/>
          </p:cNvSpPr>
          <p:nvPr/>
        </p:nvSpPr>
        <p:spPr bwMode="auto">
          <a:xfrm>
            <a:off x="395288" y="836613"/>
            <a:ext cx="3816350" cy="3571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54013" indent="-217488">
              <a:spcBef>
                <a:spcPct val="20000"/>
              </a:spcBef>
              <a:buClr>
                <a:srgbClr val="003399"/>
              </a:buClr>
              <a:buSzPct val="100000"/>
            </a:pPr>
            <a:r>
              <a:rPr lang="es-ES" sz="2000" b="1">
                <a:latin typeface="Trebuchet MS" pitchFamily="34" charset="0"/>
                <a:cs typeface="Arial" pitchFamily="34" charset="0"/>
              </a:rPr>
              <a:t>PROPUESTA BASADA EN BPM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983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0" dur="500"/>
                                        <p:tgtEl>
                                          <p:spTgt spid="983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5" dur="500"/>
                                        <p:tgtEl>
                                          <p:spTgt spid="983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8308" grpId="0"/>
      <p:bldP spid="98310" grpId="0"/>
      <p:bldP spid="9831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73" name="Group 29"/>
          <p:cNvGrpSpPr>
            <a:grpSpLocks/>
          </p:cNvGrpSpPr>
          <p:nvPr/>
        </p:nvGrpSpPr>
        <p:grpSpPr bwMode="auto">
          <a:xfrm>
            <a:off x="1357313" y="485775"/>
            <a:ext cx="5715000" cy="5214938"/>
            <a:chOff x="855" y="306"/>
            <a:chExt cx="3600" cy="3285"/>
          </a:xfrm>
        </p:grpSpPr>
        <p:grpSp>
          <p:nvGrpSpPr>
            <p:cNvPr id="6172" name="Group 28"/>
            <p:cNvGrpSpPr>
              <a:grpSpLocks/>
            </p:cNvGrpSpPr>
            <p:nvPr/>
          </p:nvGrpSpPr>
          <p:grpSpPr bwMode="auto">
            <a:xfrm>
              <a:off x="855" y="306"/>
              <a:ext cx="3443" cy="2868"/>
              <a:chOff x="855" y="306"/>
              <a:chExt cx="3443" cy="2868"/>
            </a:xfrm>
          </p:grpSpPr>
          <p:sp>
            <p:nvSpPr>
              <p:cNvPr id="6168" name="AutoShape 23"/>
              <p:cNvSpPr>
                <a:spLocks noChangeArrowheads="1"/>
              </p:cNvSpPr>
              <p:nvPr/>
            </p:nvSpPr>
            <p:spPr bwMode="auto">
              <a:xfrm>
                <a:off x="855" y="306"/>
                <a:ext cx="3443" cy="2868"/>
              </a:xfrm>
              <a:prstGeom prst="flowChartAlternateProcess">
                <a:avLst/>
              </a:prstGeom>
              <a:solidFill>
                <a:srgbClr val="FFFFFF"/>
              </a:solidFill>
              <a:ln w="762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>
                  <a:latin typeface="Book Antiqua" pitchFamily="18" charset="0"/>
                </a:endParaRPr>
              </a:p>
            </p:txBody>
          </p:sp>
          <p:sp>
            <p:nvSpPr>
              <p:cNvPr id="6169" name="AutoShape 27"/>
              <p:cNvSpPr>
                <a:spLocks noChangeArrowheads="1"/>
              </p:cNvSpPr>
              <p:nvPr/>
            </p:nvSpPr>
            <p:spPr bwMode="auto">
              <a:xfrm>
                <a:off x="961" y="428"/>
                <a:ext cx="3218" cy="2631"/>
              </a:xfrm>
              <a:prstGeom prst="flowChartAlternateProcess">
                <a:avLst/>
              </a:prstGeom>
              <a:gradFill rotWithShape="1">
                <a:gsLst>
                  <a:gs pos="0">
                    <a:srgbClr val="EAEAEA"/>
                  </a:gs>
                  <a:gs pos="100000">
                    <a:srgbClr val="2A4F9A"/>
                  </a:gs>
                </a:gsLst>
                <a:lin ang="5400000" scaled="1"/>
              </a:gradFill>
              <a:ln w="76200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>
                  <a:latin typeface="Book Antiqua" pitchFamily="18" charset="0"/>
                </a:endParaRPr>
              </a:p>
            </p:txBody>
          </p:sp>
        </p:grpSp>
        <p:sp>
          <p:nvSpPr>
            <p:cNvPr id="80924" name="AutoShape 28"/>
            <p:cNvSpPr>
              <a:spLocks noChangeArrowheads="1"/>
            </p:cNvSpPr>
            <p:nvPr/>
          </p:nvSpPr>
          <p:spPr bwMode="auto">
            <a:xfrm rot="12022527">
              <a:off x="1662" y="461"/>
              <a:ext cx="2793" cy="3130"/>
            </a:xfrm>
            <a:prstGeom prst="foldedCorner">
              <a:avLst>
                <a:gd name="adj" fmla="val 30694"/>
              </a:avLst>
            </a:prstGeom>
            <a:solidFill>
              <a:srgbClr val="FFFFFF"/>
            </a:solidFill>
            <a:ln w="9525">
              <a:solidFill>
                <a:srgbClr val="FFFFFF"/>
              </a:solidFill>
              <a:round/>
              <a:headEnd/>
              <a:tailEnd/>
            </a:ln>
            <a:effectLst>
              <a:outerShdw dist="193441" dir="4008085" algn="ctr" rotWithShape="0">
                <a:srgbClr val="DDDDDD"/>
              </a:outerShdw>
            </a:effectLst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>
                <a:latin typeface="+mn-lt"/>
              </a:endParaRPr>
            </a:p>
          </p:txBody>
        </p:sp>
        <p:sp>
          <p:nvSpPr>
            <p:cNvPr id="80938" name="AutoShape 42"/>
            <p:cNvSpPr>
              <a:spLocks noChangeArrowheads="1"/>
            </p:cNvSpPr>
            <p:nvPr/>
          </p:nvSpPr>
          <p:spPr bwMode="auto">
            <a:xfrm rot="1215308">
              <a:off x="1679" y="1023"/>
              <a:ext cx="2597" cy="2459"/>
            </a:xfrm>
            <a:prstGeom prst="flowChartManualInput">
              <a:avLst/>
            </a:prstGeom>
            <a:solidFill>
              <a:srgbClr val="DDDDDD"/>
            </a:solidFill>
            <a:ln w="9525" algn="ctr">
              <a:solidFill>
                <a:srgbClr val="DDDDDD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sz="2000">
                <a:latin typeface="Book Antiqua" pitchFamily="18" charset="0"/>
              </a:endParaRPr>
            </a:p>
          </p:txBody>
        </p:sp>
      </p:grpSp>
      <p:grpSp>
        <p:nvGrpSpPr>
          <p:cNvPr id="3" name="Group 46"/>
          <p:cNvGrpSpPr>
            <a:grpSpLocks/>
          </p:cNvGrpSpPr>
          <p:nvPr/>
        </p:nvGrpSpPr>
        <p:grpSpPr bwMode="auto">
          <a:xfrm>
            <a:off x="3119438" y="2462213"/>
            <a:ext cx="2889250" cy="412750"/>
            <a:chOff x="1998" y="2617"/>
            <a:chExt cx="1271" cy="181"/>
          </a:xfrm>
        </p:grpSpPr>
        <p:sp>
          <p:nvSpPr>
            <p:cNvPr id="80905" name="Rectangle 9"/>
            <p:cNvSpPr>
              <a:spLocks noChangeArrowheads="1"/>
            </p:cNvSpPr>
            <p:nvPr/>
          </p:nvSpPr>
          <p:spPr bwMode="auto">
            <a:xfrm>
              <a:off x="1998" y="2617"/>
              <a:ext cx="1271" cy="181"/>
            </a:xfrm>
            <a:prstGeom prst="rect">
              <a:avLst/>
            </a:prstGeom>
            <a:solidFill>
              <a:srgbClr val="2A4F9A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dist="107763" dir="2700000" algn="ctr" rotWithShape="0">
                <a:schemeClr val="bg2">
                  <a:alpha val="50000"/>
                </a:schemeClr>
              </a:outerShdw>
            </a:effectLst>
          </p:spPr>
          <p:txBody>
            <a:bodyPr wrap="none" anchor="ctr"/>
            <a:lstStyle/>
            <a:p>
              <a:pPr algn="ctr"/>
              <a:endParaRPr lang="en-US" sz="1200">
                <a:solidFill>
                  <a:schemeClr val="bg1"/>
                </a:solidFill>
                <a:latin typeface="Trebuchet MS" pitchFamily="34" charset="0"/>
              </a:endParaRPr>
            </a:p>
          </p:txBody>
        </p:sp>
        <p:sp>
          <p:nvSpPr>
            <p:cNvPr id="6167" name="Text Box 10">
              <a:hlinkClick r:id="rId2" action="ppaction://hlinksldjump"/>
            </p:cNvPr>
            <p:cNvSpPr txBox="1">
              <a:spLocks noChangeArrowheads="1"/>
            </p:cNvSpPr>
            <p:nvPr/>
          </p:nvSpPr>
          <p:spPr bwMode="auto">
            <a:xfrm>
              <a:off x="2027" y="2646"/>
              <a:ext cx="1206" cy="1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s-EC" sz="1200" b="1">
                  <a:latin typeface="Trebuchet MS" pitchFamily="34" charset="0"/>
                  <a:hlinkClick r:id="rId3" action="ppaction://hlinksldjump"/>
                </a:rPr>
                <a:t>1. LA COMPAÑÍA</a:t>
              </a:r>
              <a:endParaRPr lang="en-US" sz="1200" b="1">
                <a:latin typeface="Trebuchet MS" pitchFamily="34" charset="0"/>
              </a:endParaRPr>
            </a:p>
          </p:txBody>
        </p:sp>
      </p:grpSp>
      <p:grpSp>
        <p:nvGrpSpPr>
          <p:cNvPr id="6171" name="Group 27"/>
          <p:cNvGrpSpPr>
            <a:grpSpLocks/>
          </p:cNvGrpSpPr>
          <p:nvPr/>
        </p:nvGrpSpPr>
        <p:grpSpPr bwMode="auto">
          <a:xfrm>
            <a:off x="3117850" y="2967038"/>
            <a:ext cx="2890838" cy="458787"/>
            <a:chOff x="1964" y="1869"/>
            <a:chExt cx="1821" cy="289"/>
          </a:xfrm>
        </p:grpSpPr>
        <p:sp>
          <p:nvSpPr>
            <p:cNvPr id="80930" name="Rectangle 34"/>
            <p:cNvSpPr>
              <a:spLocks noChangeArrowheads="1"/>
            </p:cNvSpPr>
            <p:nvPr/>
          </p:nvSpPr>
          <p:spPr bwMode="auto">
            <a:xfrm>
              <a:off x="1964" y="1877"/>
              <a:ext cx="1821" cy="261"/>
            </a:xfrm>
            <a:prstGeom prst="rect">
              <a:avLst/>
            </a:prstGeom>
            <a:solidFill>
              <a:srgbClr val="2A4F9A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dist="107763" dir="2700000" algn="ctr" rotWithShape="0">
                <a:schemeClr val="bg2">
                  <a:alpha val="50000"/>
                </a:schemeClr>
              </a:outerShdw>
            </a:effectLst>
          </p:spPr>
          <p:txBody>
            <a:bodyPr wrap="none" anchor="ctr"/>
            <a:lstStyle/>
            <a:p>
              <a:pPr algn="ctr"/>
              <a:endParaRPr lang="en-US" sz="1200">
                <a:solidFill>
                  <a:schemeClr val="bg1"/>
                </a:solidFill>
                <a:latin typeface="Trebuchet MS" pitchFamily="34" charset="0"/>
              </a:endParaRPr>
            </a:p>
          </p:txBody>
        </p:sp>
        <p:sp>
          <p:nvSpPr>
            <p:cNvPr id="6165" name="Text Box 35">
              <a:hlinkClick r:id="rId4" action="ppaction://hlinksldjump"/>
            </p:cNvPr>
            <p:cNvSpPr txBox="1">
              <a:spLocks noChangeArrowheads="1"/>
            </p:cNvSpPr>
            <p:nvPr/>
          </p:nvSpPr>
          <p:spPr bwMode="auto">
            <a:xfrm>
              <a:off x="2006" y="1869"/>
              <a:ext cx="1727" cy="28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s-EC" sz="1200" b="1">
                  <a:latin typeface="Trebuchet MS" pitchFamily="34" charset="0"/>
                  <a:hlinkClick r:id="rId5" action="ppaction://hlinksldjump"/>
                </a:rPr>
                <a:t>2. DIAGNÓSTICO INTERNO Y EXTERNO</a:t>
              </a:r>
              <a:endParaRPr lang="en-US" sz="1200" b="1">
                <a:latin typeface="Trebuchet MS" pitchFamily="34" charset="0"/>
              </a:endParaRPr>
            </a:p>
          </p:txBody>
        </p:sp>
      </p:grpSp>
      <p:grpSp>
        <p:nvGrpSpPr>
          <p:cNvPr id="5" name="Group 49"/>
          <p:cNvGrpSpPr>
            <a:grpSpLocks/>
          </p:cNvGrpSpPr>
          <p:nvPr/>
        </p:nvGrpSpPr>
        <p:grpSpPr bwMode="auto">
          <a:xfrm>
            <a:off x="3117850" y="3498850"/>
            <a:ext cx="2890838" cy="412750"/>
            <a:chOff x="1996" y="3256"/>
            <a:chExt cx="1271" cy="181"/>
          </a:xfrm>
        </p:grpSpPr>
        <p:sp>
          <p:nvSpPr>
            <p:cNvPr id="80927" name="Rectangle 31"/>
            <p:cNvSpPr>
              <a:spLocks noChangeArrowheads="1"/>
            </p:cNvSpPr>
            <p:nvPr/>
          </p:nvSpPr>
          <p:spPr bwMode="auto">
            <a:xfrm>
              <a:off x="1996" y="3256"/>
              <a:ext cx="1271" cy="181"/>
            </a:xfrm>
            <a:prstGeom prst="rect">
              <a:avLst/>
            </a:prstGeom>
            <a:solidFill>
              <a:srgbClr val="2A4F9A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dist="107763" dir="2700000" algn="ctr" rotWithShape="0">
                <a:schemeClr val="bg2">
                  <a:alpha val="50000"/>
                </a:schemeClr>
              </a:outerShdw>
            </a:effectLst>
          </p:spPr>
          <p:txBody>
            <a:bodyPr wrap="none" anchor="ctr"/>
            <a:lstStyle/>
            <a:p>
              <a:pPr algn="ctr"/>
              <a:endParaRPr lang="en-US" sz="1200">
                <a:latin typeface="Trebuchet MS" pitchFamily="34" charset="0"/>
              </a:endParaRPr>
            </a:p>
          </p:txBody>
        </p:sp>
        <p:sp>
          <p:nvSpPr>
            <p:cNvPr id="6163" name="Text Box 32">
              <a:hlinkClick r:id="rId4" action="ppaction://hlinksldjump"/>
            </p:cNvPr>
            <p:cNvSpPr txBox="1">
              <a:spLocks noChangeArrowheads="1"/>
            </p:cNvSpPr>
            <p:nvPr/>
          </p:nvSpPr>
          <p:spPr bwMode="auto">
            <a:xfrm>
              <a:off x="2025" y="3284"/>
              <a:ext cx="1206" cy="1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s-EC" sz="1200" b="1">
                  <a:latin typeface="Trebuchet MS" pitchFamily="34" charset="0"/>
                  <a:hlinkClick r:id="rId6" action="ppaction://hlinksldjump"/>
                </a:rPr>
                <a:t>3. ADMINISTRACIÓN POR PROCESOS</a:t>
              </a:r>
              <a:endParaRPr lang="en-US" sz="1200" b="1">
                <a:latin typeface="Trebuchet MS" pitchFamily="34" charset="0"/>
              </a:endParaRPr>
            </a:p>
          </p:txBody>
        </p:sp>
      </p:grpSp>
      <p:sp>
        <p:nvSpPr>
          <p:cNvPr id="80935" name="WordArt 39"/>
          <p:cNvSpPr>
            <a:spLocks noChangeArrowheads="1" noChangeShapeType="1" noTextEdit="1"/>
          </p:cNvSpPr>
          <p:nvPr/>
        </p:nvSpPr>
        <p:spPr bwMode="auto">
          <a:xfrm>
            <a:off x="3494088" y="1930400"/>
            <a:ext cx="2062162" cy="414338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6500"/>
                <a:gd name="adj2" fmla="val 0"/>
              </a:avLst>
            </a:prstTxWarp>
          </a:bodyPr>
          <a:lstStyle/>
          <a:p>
            <a:r>
              <a:rPr lang="es-ES" sz="3600" kern="10" spc="-180">
                <a:ln w="12700">
                  <a:solidFill>
                    <a:srgbClr val="2A4F9A"/>
                  </a:solidFill>
                  <a:round/>
                  <a:headEnd/>
                  <a:tailEnd/>
                </a:ln>
                <a:solidFill>
                  <a:srgbClr val="2A4F9A"/>
                </a:solidFill>
                <a:effectLst>
                  <a:outerShdw dist="35921" dir="2700000" algn="ctr" rotWithShape="0">
                    <a:srgbClr val="969696"/>
                  </a:outerShdw>
                </a:effectLst>
                <a:latin typeface="Trebuchet MS"/>
              </a:rPr>
              <a:t>AGENDA</a:t>
            </a:r>
          </a:p>
        </p:txBody>
      </p:sp>
      <p:grpSp>
        <p:nvGrpSpPr>
          <p:cNvPr id="6" name="Group 49"/>
          <p:cNvGrpSpPr>
            <a:grpSpLocks/>
          </p:cNvGrpSpPr>
          <p:nvPr/>
        </p:nvGrpSpPr>
        <p:grpSpPr bwMode="auto">
          <a:xfrm>
            <a:off x="3117850" y="4013200"/>
            <a:ext cx="2890838" cy="412750"/>
            <a:chOff x="1996" y="3250"/>
            <a:chExt cx="1271" cy="181"/>
          </a:xfrm>
        </p:grpSpPr>
        <p:sp>
          <p:nvSpPr>
            <p:cNvPr id="25" name="Rectangle 31"/>
            <p:cNvSpPr>
              <a:spLocks noChangeArrowheads="1"/>
            </p:cNvSpPr>
            <p:nvPr/>
          </p:nvSpPr>
          <p:spPr bwMode="auto">
            <a:xfrm>
              <a:off x="1996" y="3250"/>
              <a:ext cx="1271" cy="181"/>
            </a:xfrm>
            <a:prstGeom prst="rect">
              <a:avLst/>
            </a:prstGeom>
            <a:solidFill>
              <a:srgbClr val="2A4F9A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dist="107763" dir="2700000" algn="ctr" rotWithShape="0">
                <a:schemeClr val="bg2">
                  <a:alpha val="50000"/>
                </a:schemeClr>
              </a:outerShdw>
            </a:effectLst>
          </p:spPr>
          <p:txBody>
            <a:bodyPr wrap="none" anchor="ctr"/>
            <a:lstStyle/>
            <a:p>
              <a:pPr algn="ctr"/>
              <a:endParaRPr lang="en-US" sz="1200">
                <a:latin typeface="Trebuchet MS" pitchFamily="34" charset="0"/>
              </a:endParaRPr>
            </a:p>
          </p:txBody>
        </p:sp>
        <p:sp>
          <p:nvSpPr>
            <p:cNvPr id="6161" name="Text Box 32">
              <a:hlinkClick r:id="rId4" action="ppaction://hlinksldjump"/>
            </p:cNvPr>
            <p:cNvSpPr txBox="1">
              <a:spLocks noChangeArrowheads="1"/>
            </p:cNvSpPr>
            <p:nvPr/>
          </p:nvSpPr>
          <p:spPr bwMode="auto">
            <a:xfrm>
              <a:off x="2025" y="3279"/>
              <a:ext cx="1206" cy="1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s-EC" sz="1200" b="1">
                  <a:latin typeface="Trebuchet MS" pitchFamily="34" charset="0"/>
                  <a:hlinkClick r:id="rId7" action="ppaction://hlinksldjump"/>
                </a:rPr>
                <a:t>4. ANÁLISIS FINANCIERO</a:t>
              </a:r>
              <a:endParaRPr lang="en-US" sz="1200" b="1">
                <a:latin typeface="Trebuchet MS" pitchFamily="34" charset="0"/>
              </a:endParaRPr>
            </a:p>
          </p:txBody>
        </p:sp>
      </p:grpSp>
      <p:grpSp>
        <p:nvGrpSpPr>
          <p:cNvPr id="7" name="Group 49"/>
          <p:cNvGrpSpPr>
            <a:grpSpLocks/>
          </p:cNvGrpSpPr>
          <p:nvPr/>
        </p:nvGrpSpPr>
        <p:grpSpPr bwMode="auto">
          <a:xfrm>
            <a:off x="3117850" y="4519613"/>
            <a:ext cx="2890838" cy="458787"/>
            <a:chOff x="1996" y="3254"/>
            <a:chExt cx="1271" cy="200"/>
          </a:xfrm>
        </p:grpSpPr>
        <p:sp>
          <p:nvSpPr>
            <p:cNvPr id="28" name="Rectangle 31"/>
            <p:cNvSpPr>
              <a:spLocks noChangeArrowheads="1"/>
            </p:cNvSpPr>
            <p:nvPr/>
          </p:nvSpPr>
          <p:spPr bwMode="auto">
            <a:xfrm>
              <a:off x="1996" y="3256"/>
              <a:ext cx="1271" cy="183"/>
            </a:xfrm>
            <a:prstGeom prst="rect">
              <a:avLst/>
            </a:prstGeom>
            <a:solidFill>
              <a:srgbClr val="2A4F9A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dist="107763" dir="2700000" algn="ctr" rotWithShape="0">
                <a:schemeClr val="bg2">
                  <a:alpha val="50000"/>
                </a:schemeClr>
              </a:outerShdw>
            </a:effectLst>
          </p:spPr>
          <p:txBody>
            <a:bodyPr wrap="none" anchor="ctr"/>
            <a:lstStyle/>
            <a:p>
              <a:pPr algn="ctr"/>
              <a:endParaRPr lang="en-US" sz="1200">
                <a:solidFill>
                  <a:schemeClr val="bg1"/>
                </a:solidFill>
                <a:latin typeface="Trebuchet MS" pitchFamily="34" charset="0"/>
              </a:endParaRPr>
            </a:p>
          </p:txBody>
        </p:sp>
        <p:sp>
          <p:nvSpPr>
            <p:cNvPr id="6159" name="Text Box 32">
              <a:hlinkClick r:id="rId4" action="ppaction://hlinksldjump"/>
            </p:cNvPr>
            <p:cNvSpPr txBox="1">
              <a:spLocks noChangeArrowheads="1"/>
            </p:cNvSpPr>
            <p:nvPr/>
          </p:nvSpPr>
          <p:spPr bwMode="auto">
            <a:xfrm>
              <a:off x="2025" y="3254"/>
              <a:ext cx="1206" cy="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s-EC" sz="1200" b="1">
                  <a:latin typeface="Trebuchet MS" pitchFamily="34" charset="0"/>
                  <a:hlinkClick r:id="rId8" action="ppaction://hlinksldjump"/>
                </a:rPr>
                <a:t>5. MEDICIÓN Y DESEMPEÑO ORGANIZACIONAL</a:t>
              </a:r>
              <a:endParaRPr lang="en-US" sz="1200" b="1">
                <a:latin typeface="Trebuchet MS" pitchFamily="34" charset="0"/>
              </a:endParaRPr>
            </a:p>
          </p:txBody>
        </p:sp>
      </p:grpSp>
      <p:grpSp>
        <p:nvGrpSpPr>
          <p:cNvPr id="8" name="Group 46"/>
          <p:cNvGrpSpPr>
            <a:grpSpLocks/>
          </p:cNvGrpSpPr>
          <p:nvPr/>
        </p:nvGrpSpPr>
        <p:grpSpPr bwMode="auto">
          <a:xfrm>
            <a:off x="3117850" y="5040313"/>
            <a:ext cx="2890838" cy="466725"/>
            <a:chOff x="1998" y="2617"/>
            <a:chExt cx="1271" cy="205"/>
          </a:xfrm>
        </p:grpSpPr>
        <p:sp>
          <p:nvSpPr>
            <p:cNvPr id="31" name="Rectangle 9"/>
            <p:cNvSpPr>
              <a:spLocks noChangeArrowheads="1"/>
            </p:cNvSpPr>
            <p:nvPr/>
          </p:nvSpPr>
          <p:spPr bwMode="auto">
            <a:xfrm>
              <a:off x="1998" y="2617"/>
              <a:ext cx="1271" cy="181"/>
            </a:xfrm>
            <a:prstGeom prst="rect">
              <a:avLst/>
            </a:prstGeom>
            <a:solidFill>
              <a:srgbClr val="2A4F9A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dist="107763" dir="2700000" algn="ctr" rotWithShape="0">
                <a:schemeClr val="bg2">
                  <a:alpha val="50000"/>
                </a:schemeClr>
              </a:outerShdw>
            </a:effectLst>
          </p:spPr>
          <p:txBody>
            <a:bodyPr wrap="none" anchor="ctr"/>
            <a:lstStyle/>
            <a:p>
              <a:pPr algn="ctr"/>
              <a:endParaRPr lang="en-US" sz="1200">
                <a:solidFill>
                  <a:schemeClr val="bg1"/>
                </a:solidFill>
                <a:latin typeface="Trebuchet MS" pitchFamily="34" charset="0"/>
              </a:endParaRPr>
            </a:p>
          </p:txBody>
        </p:sp>
        <p:sp>
          <p:nvSpPr>
            <p:cNvPr id="6157" name="Text Box 10">
              <a:hlinkClick r:id="rId2" action="ppaction://hlinksldjump"/>
            </p:cNvPr>
            <p:cNvSpPr txBox="1">
              <a:spLocks noChangeArrowheads="1"/>
            </p:cNvSpPr>
            <p:nvPr/>
          </p:nvSpPr>
          <p:spPr bwMode="auto">
            <a:xfrm>
              <a:off x="2027" y="2622"/>
              <a:ext cx="1206" cy="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s-EC" sz="1200" b="1">
                  <a:latin typeface="Trebuchet MS" pitchFamily="34" charset="0"/>
                  <a:hlinkClick r:id="rId9" action="ppaction://hlinksldjump"/>
                </a:rPr>
                <a:t>6. CONCLUSIONES  Y RECOMENDACIONES</a:t>
              </a:r>
              <a:endParaRPr lang="en-US" sz="1200" b="1">
                <a:latin typeface="Trebuchet MS" pitchFamily="34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1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1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809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500"/>
                                        <p:tgtEl>
                                          <p:spTgt spid="6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0935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Marcador de contenido"/>
          <p:cNvSpPr>
            <a:spLocks noGrp="1"/>
          </p:cNvSpPr>
          <p:nvPr>
            <p:ph idx="4294967295"/>
          </p:nvPr>
        </p:nvSpPr>
        <p:spPr>
          <a:xfrm>
            <a:off x="1547813" y="2349500"/>
            <a:ext cx="4681537" cy="3743325"/>
          </a:xfrm>
          <a:ln/>
        </p:spPr>
        <p:txBody>
          <a:bodyPr/>
          <a:lstStyle/>
          <a:p>
            <a:pPr marL="442913" indent="-306388">
              <a:buClr>
                <a:schemeClr val="tx1"/>
              </a:buClr>
              <a:buSzPct val="100000"/>
              <a:buFontTx/>
              <a:buChar char="•"/>
            </a:pPr>
            <a:r>
              <a:rPr lang="es-ES" sz="2000">
                <a:effectLst/>
                <a:latin typeface="Trebuchet MS" pitchFamily="34" charset="0"/>
                <a:cs typeface="Arial" pitchFamily="34" charset="0"/>
              </a:rPr>
              <a:t>Nombre del proceso.</a:t>
            </a:r>
          </a:p>
          <a:p>
            <a:pPr marL="442913" indent="-306388">
              <a:buClr>
                <a:schemeClr val="tx1"/>
              </a:buClr>
              <a:buSzPct val="100000"/>
              <a:buFontTx/>
              <a:buChar char="•"/>
            </a:pPr>
            <a:endParaRPr lang="es-ES" sz="2000">
              <a:effectLst/>
              <a:latin typeface="Trebuchet MS" pitchFamily="34" charset="0"/>
              <a:cs typeface="Arial" pitchFamily="34" charset="0"/>
            </a:endParaRPr>
          </a:p>
          <a:p>
            <a:pPr marL="442913" indent="-306388">
              <a:buClr>
                <a:schemeClr val="tx1"/>
              </a:buClr>
              <a:buSzPct val="100000"/>
              <a:buFontTx/>
              <a:buChar char="•"/>
            </a:pPr>
            <a:r>
              <a:rPr lang="es-ES" sz="2000">
                <a:effectLst/>
                <a:latin typeface="Trebuchet MS" pitchFamily="34" charset="0"/>
                <a:cs typeface="Arial" pitchFamily="34" charset="0"/>
              </a:rPr>
              <a:t>Responsables.</a:t>
            </a:r>
          </a:p>
          <a:p>
            <a:pPr marL="442913" indent="-306388">
              <a:buClr>
                <a:schemeClr val="tx1"/>
              </a:buClr>
              <a:buSzPct val="100000"/>
              <a:buFontTx/>
              <a:buChar char="•"/>
            </a:pPr>
            <a:endParaRPr lang="es-ES" sz="2000">
              <a:effectLst/>
              <a:latin typeface="Trebuchet MS" pitchFamily="34" charset="0"/>
              <a:cs typeface="Arial" pitchFamily="34" charset="0"/>
            </a:endParaRPr>
          </a:p>
          <a:p>
            <a:pPr marL="442913" indent="-306388">
              <a:buClr>
                <a:schemeClr val="tx1"/>
              </a:buClr>
              <a:buSzPct val="100000"/>
              <a:buFontTx/>
              <a:buChar char="•"/>
            </a:pPr>
            <a:r>
              <a:rPr lang="es-ES" sz="2000">
                <a:effectLst/>
                <a:latin typeface="Trebuchet MS" pitchFamily="34" charset="0"/>
                <a:cs typeface="Arial" pitchFamily="34" charset="0"/>
              </a:rPr>
              <a:t>Objetivos.</a:t>
            </a:r>
          </a:p>
          <a:p>
            <a:pPr marL="442913" indent="-306388">
              <a:buClr>
                <a:schemeClr val="tx1"/>
              </a:buClr>
              <a:buSzPct val="100000"/>
              <a:buFontTx/>
              <a:buChar char="•"/>
            </a:pPr>
            <a:endParaRPr lang="es-ES" sz="2000">
              <a:effectLst/>
              <a:latin typeface="Trebuchet MS" pitchFamily="34" charset="0"/>
              <a:cs typeface="Arial" pitchFamily="34" charset="0"/>
            </a:endParaRPr>
          </a:p>
          <a:p>
            <a:pPr marL="442913" indent="-306388">
              <a:buClr>
                <a:schemeClr val="tx1"/>
              </a:buClr>
              <a:buSzPct val="100000"/>
              <a:buFontTx/>
              <a:buChar char="•"/>
            </a:pPr>
            <a:r>
              <a:rPr lang="es-ES" sz="2000">
                <a:effectLst/>
                <a:latin typeface="Trebuchet MS" pitchFamily="34" charset="0"/>
                <a:cs typeface="Arial" pitchFamily="34" charset="0"/>
              </a:rPr>
              <a:t>Disposiciones generales.</a:t>
            </a:r>
          </a:p>
          <a:p>
            <a:pPr marL="442913" indent="-306388">
              <a:buClr>
                <a:schemeClr val="tx1"/>
              </a:buClr>
              <a:buSzPct val="100000"/>
              <a:buFontTx/>
              <a:buNone/>
            </a:pPr>
            <a:r>
              <a:rPr lang="es-ES" sz="2000">
                <a:effectLst/>
                <a:latin typeface="Trebuchet MS" pitchFamily="34" charset="0"/>
                <a:cs typeface="Arial" pitchFamily="34" charset="0"/>
              </a:rPr>
              <a:t> </a:t>
            </a:r>
          </a:p>
          <a:p>
            <a:pPr marL="442913" indent="-306388">
              <a:buClr>
                <a:schemeClr val="tx1"/>
              </a:buClr>
              <a:buSzPct val="100000"/>
              <a:buFontTx/>
              <a:buChar char="•"/>
            </a:pPr>
            <a:r>
              <a:rPr lang="es-ES" sz="2000">
                <a:effectLst/>
                <a:latin typeface="Trebuchet MS" pitchFamily="34" charset="0"/>
                <a:cs typeface="Arial" pitchFamily="34" charset="0"/>
              </a:rPr>
              <a:t>Descripción detallada del proceso.</a:t>
            </a:r>
          </a:p>
          <a:p>
            <a:pPr marL="442913" indent="-306388">
              <a:buClr>
                <a:schemeClr val="tx1"/>
              </a:buClr>
              <a:buSzPct val="100000"/>
              <a:buFontTx/>
              <a:buChar char="•"/>
            </a:pPr>
            <a:endParaRPr lang="es-ES" sz="2000">
              <a:effectLst/>
              <a:latin typeface="Trebuchet MS" pitchFamily="34" charset="0"/>
              <a:cs typeface="Arial" pitchFamily="34" charset="0"/>
            </a:endParaRPr>
          </a:p>
        </p:txBody>
      </p:sp>
      <p:sp>
        <p:nvSpPr>
          <p:cNvPr id="99335" name="2 Marcador de contenido"/>
          <p:cNvSpPr txBox="1">
            <a:spLocks/>
          </p:cNvSpPr>
          <p:nvPr/>
        </p:nvSpPr>
        <p:spPr bwMode="auto">
          <a:xfrm>
            <a:off x="395288" y="1196975"/>
            <a:ext cx="6408737" cy="35718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54013" indent="-217488">
              <a:spcBef>
                <a:spcPct val="20000"/>
              </a:spcBef>
              <a:buClr>
                <a:srgbClr val="003399"/>
              </a:buClr>
              <a:buSzPct val="100000"/>
            </a:pPr>
            <a:r>
              <a:rPr lang="es-ES" sz="2000" b="1">
                <a:latin typeface="Trebuchet MS" pitchFamily="34" charset="0"/>
                <a:cs typeface="Arial" pitchFamily="34" charset="0"/>
              </a:rPr>
              <a:t>ESQUEMA GENERAL DE LOS PROCESOS SUGERIDOS</a:t>
            </a:r>
          </a:p>
        </p:txBody>
      </p:sp>
      <p:pic>
        <p:nvPicPr>
          <p:cNvPr id="99337" name="Picture 9" descr="co_fi048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56325" y="2349500"/>
            <a:ext cx="1873250" cy="3168650"/>
          </a:xfrm>
          <a:prstGeom prst="rect">
            <a:avLst/>
          </a:prstGeom>
          <a:noFill/>
        </p:spPr>
      </p:pic>
      <p:sp>
        <p:nvSpPr>
          <p:cNvPr id="99338" name="AutoShape 10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604250" y="6308725"/>
            <a:ext cx="431800" cy="433388"/>
          </a:xfrm>
          <a:prstGeom prst="actionButtonForwardNex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93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93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93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993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993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99335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CuadroTexto"/>
          <p:cNvSpPr txBox="1">
            <a:spLocks noChangeArrowheads="1"/>
          </p:cNvSpPr>
          <p:nvPr/>
        </p:nvSpPr>
        <p:spPr bwMode="auto">
          <a:xfrm>
            <a:off x="7523163" y="6624638"/>
            <a:ext cx="1728787" cy="3333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54013" indent="-217488">
              <a:spcBef>
                <a:spcPct val="20000"/>
              </a:spcBef>
              <a:buClr>
                <a:srgbClr val="003399"/>
              </a:buClr>
              <a:buSzPct val="100000"/>
            </a:pPr>
            <a:r>
              <a:rPr lang="es-ES" sz="800" b="1">
                <a:latin typeface="Trebuchet MS" pitchFamily="34" charset="0"/>
              </a:rPr>
              <a:t>Fuente: Almacenes Juanito</a:t>
            </a:r>
            <a:endParaRPr lang="es-ES" sz="800" b="1">
              <a:latin typeface="Trebuchet MS" pitchFamily="34" charset="0"/>
              <a:cs typeface="Arial" pitchFamily="34" charset="0"/>
            </a:endParaRPr>
          </a:p>
        </p:txBody>
      </p:sp>
      <p:graphicFrame>
        <p:nvGraphicFramePr>
          <p:cNvPr id="100438" name="Group 86"/>
          <p:cNvGraphicFramePr>
            <a:graphicFrameLocks noGrp="1"/>
          </p:cNvGraphicFramePr>
          <p:nvPr/>
        </p:nvGraphicFramePr>
        <p:xfrm>
          <a:off x="1520825" y="1052513"/>
          <a:ext cx="6808788" cy="5492750"/>
        </p:xfrm>
        <a:graphic>
          <a:graphicData uri="http://schemas.openxmlformats.org/drawingml/2006/table">
            <a:tbl>
              <a:tblPr/>
              <a:tblGrid>
                <a:gridCol w="2581275"/>
                <a:gridCol w="2114550"/>
                <a:gridCol w="2112963"/>
              </a:tblGrid>
              <a:tr h="2222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rebuchet MS" pitchFamily="34" charset="0"/>
                          <a:cs typeface="Times New Roman" pitchFamily="18" charset="0"/>
                        </a:rPr>
                        <a:t>Años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rebuchet MS" pitchFamily="34" charset="0"/>
                        <a:cs typeface="Times New Roman" pitchFamily="18" charset="0"/>
                      </a:endParaRPr>
                    </a:p>
                  </a:txBody>
                  <a:tcPr marL="28692" marR="28692" marT="0" marB="0" anchor="ctr" horzOverflow="overflow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rebuchet MS" pitchFamily="34" charset="0"/>
                          <a:cs typeface="Times New Roman" pitchFamily="18" charset="0"/>
                        </a:rPr>
                        <a:t>Año 2006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rebuchet MS" pitchFamily="34" charset="0"/>
                        <a:cs typeface="Times New Roman" pitchFamily="18" charset="0"/>
                      </a:endParaRPr>
                    </a:p>
                  </a:txBody>
                  <a:tcPr marL="28692" marR="2869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rebuchet MS" pitchFamily="34" charset="0"/>
                          <a:cs typeface="Times New Roman" pitchFamily="18" charset="0"/>
                        </a:rPr>
                        <a:t>Año 2007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rebuchet MS" pitchFamily="34" charset="0"/>
                        <a:cs typeface="Times New Roman" pitchFamily="18" charset="0"/>
                      </a:endParaRPr>
                    </a:p>
                  </a:txBody>
                  <a:tcPr marL="28692" marR="2869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BE5F1"/>
                    </a:solidFill>
                  </a:tcPr>
                </a:tc>
              </a:tr>
              <a:tr h="222250"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rebuchet MS" pitchFamily="34" charset="0"/>
                          <a:cs typeface="Times New Roman" pitchFamily="18" charset="0"/>
                        </a:rPr>
                        <a:t>Índices de</a:t>
                      </a:r>
                      <a:r>
                        <a:rPr kumimoji="0" lang="es-E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rebuchet MS" pitchFamily="34" charset="0"/>
                          <a:cs typeface="Times New Roman" pitchFamily="18" charset="0"/>
                        </a:rPr>
                        <a:t> Liquidez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rebuchet MS" pitchFamily="34" charset="0"/>
                        <a:cs typeface="Times New Roman" pitchFamily="18" charset="0"/>
                      </a:endParaRPr>
                    </a:p>
                  </a:txBody>
                  <a:tcPr marL="28692" marR="28692" marT="0" marB="0" anchor="ctr" horzOverflow="overflow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BE5F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222250"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rebuchet MS" pitchFamily="34" charset="0"/>
                          <a:cs typeface="Times New Roman" pitchFamily="18" charset="0"/>
                        </a:rPr>
                        <a:t>Mide la capacidad de la empresa para cumplir con sus obligaciones de corto plazo</a:t>
                      </a:r>
                    </a:p>
                  </a:txBody>
                  <a:tcPr marL="28692" marR="28692" marT="0" marB="0" anchor="ctr" horzOverflow="overflow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2222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rebuchet MS" pitchFamily="34" charset="0"/>
                          <a:cs typeface="Times New Roman" pitchFamily="18" charset="0"/>
                        </a:rPr>
                        <a:t>Liquidez</a:t>
                      </a: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rebuchet MS" pitchFamily="34" charset="0"/>
                          <a:cs typeface="Times New Roman" pitchFamily="18" charset="0"/>
                        </a:rPr>
                        <a:t> Operativa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rebuchet MS" pitchFamily="34" charset="0"/>
                        <a:cs typeface="Times New Roman" pitchFamily="18" charset="0"/>
                      </a:endParaRPr>
                    </a:p>
                  </a:txBody>
                  <a:tcPr marL="28692" marR="28692" marT="0" marB="0" anchor="ctr" horzOverflow="overflow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rebuchet MS" pitchFamily="34" charset="0"/>
                          <a:cs typeface="Times New Roman" pitchFamily="18" charset="0"/>
                        </a:rPr>
                        <a:t>1,396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rebuchet MS" pitchFamily="34" charset="0"/>
                        <a:cs typeface="Times New Roman" pitchFamily="18" charset="0"/>
                      </a:endParaRPr>
                    </a:p>
                  </a:txBody>
                  <a:tcPr marL="28692" marR="2869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rebuchet MS" pitchFamily="34" charset="0"/>
                          <a:cs typeface="Times New Roman" pitchFamily="18" charset="0"/>
                        </a:rPr>
                        <a:t>1,673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rebuchet MS" pitchFamily="34" charset="0"/>
                        <a:cs typeface="Times New Roman" pitchFamily="18" charset="0"/>
                      </a:endParaRPr>
                    </a:p>
                  </a:txBody>
                  <a:tcPr marL="28692" marR="2869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2222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rebuchet MS" pitchFamily="34" charset="0"/>
                          <a:cs typeface="Times New Roman" pitchFamily="18" charset="0"/>
                        </a:rPr>
                        <a:t>Prueba Ácida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rebuchet MS" pitchFamily="34" charset="0"/>
                        <a:cs typeface="Times New Roman" pitchFamily="18" charset="0"/>
                      </a:endParaRPr>
                    </a:p>
                  </a:txBody>
                  <a:tcPr marL="28692" marR="28692" marT="0" marB="0" anchor="ctr" horzOverflow="overflow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rebuchet MS" pitchFamily="34" charset="0"/>
                          <a:cs typeface="Times New Roman" pitchFamily="18" charset="0"/>
                        </a:rPr>
                        <a:t>0,175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rebuchet MS" pitchFamily="34" charset="0"/>
                        <a:cs typeface="Times New Roman" pitchFamily="18" charset="0"/>
                      </a:endParaRPr>
                    </a:p>
                  </a:txBody>
                  <a:tcPr marL="28692" marR="2869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rebuchet MS" pitchFamily="34" charset="0"/>
                          <a:cs typeface="Times New Roman" pitchFamily="18" charset="0"/>
                        </a:rPr>
                        <a:t>0,269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rebuchet MS" pitchFamily="34" charset="0"/>
                        <a:cs typeface="Times New Roman" pitchFamily="18" charset="0"/>
                      </a:endParaRPr>
                    </a:p>
                  </a:txBody>
                  <a:tcPr marL="28692" marR="2869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2730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rebuchet MS" pitchFamily="34" charset="0"/>
                          <a:cs typeface="Times New Roman" pitchFamily="18" charset="0"/>
                        </a:rPr>
                        <a:t>Periodo promedio de días de cobro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rebuchet MS" pitchFamily="34" charset="0"/>
                        <a:cs typeface="Times New Roman" pitchFamily="18" charset="0"/>
                      </a:endParaRPr>
                    </a:p>
                  </a:txBody>
                  <a:tcPr marL="28692" marR="28692" marT="0" marB="0" anchor="ctr" horzOverflow="overflow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rebuchet MS" pitchFamily="34" charset="0"/>
                          <a:cs typeface="Times New Roman" pitchFamily="18" charset="0"/>
                        </a:rPr>
                        <a:t>62</a:t>
                      </a:r>
                    </a:p>
                  </a:txBody>
                  <a:tcPr marL="28692" marR="2869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rebuchet MS" pitchFamily="34" charset="0"/>
                          <a:cs typeface="Times New Roman" pitchFamily="18" charset="0"/>
                        </a:rPr>
                        <a:t>93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rebuchet MS" pitchFamily="34" charset="0"/>
                        <a:cs typeface="Times New Roman" pitchFamily="18" charset="0"/>
                      </a:endParaRPr>
                    </a:p>
                  </a:txBody>
                  <a:tcPr marL="28692" marR="2869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2222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rebuchet MS" pitchFamily="34" charset="0"/>
                          <a:cs typeface="Times New Roman" pitchFamily="18" charset="0"/>
                        </a:rPr>
                        <a:t>Periodo promedio de días de pago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rebuchet MS" pitchFamily="34" charset="0"/>
                        <a:cs typeface="Times New Roman" pitchFamily="18" charset="0"/>
                      </a:endParaRPr>
                    </a:p>
                  </a:txBody>
                  <a:tcPr marL="28692" marR="28692" marT="0" marB="0" anchor="ctr" horzOverflow="overflow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rebuchet MS" pitchFamily="34" charset="0"/>
                          <a:cs typeface="Times New Roman" pitchFamily="18" charset="0"/>
                        </a:rPr>
                        <a:t>16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rebuchet MS" pitchFamily="34" charset="0"/>
                        <a:cs typeface="Times New Roman" pitchFamily="18" charset="0"/>
                      </a:endParaRPr>
                    </a:p>
                  </a:txBody>
                  <a:tcPr marL="28692" marR="2869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rebuchet MS" pitchFamily="34" charset="0"/>
                          <a:cs typeface="Times New Roman" pitchFamily="18" charset="0"/>
                        </a:rPr>
                        <a:t>21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rebuchet MS" pitchFamily="34" charset="0"/>
                        <a:cs typeface="Times New Roman" pitchFamily="18" charset="0"/>
                      </a:endParaRPr>
                    </a:p>
                  </a:txBody>
                  <a:tcPr marL="28692" marR="2869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222250"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rebuchet MS" pitchFamily="34" charset="0"/>
                          <a:cs typeface="Times New Roman" pitchFamily="18" charset="0"/>
                        </a:rPr>
                        <a:t>Índices</a:t>
                      </a: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rebuchet MS" pitchFamily="34" charset="0"/>
                          <a:cs typeface="Times New Roman" pitchFamily="18" charset="0"/>
                        </a:rPr>
                        <a:t> de</a:t>
                      </a:r>
                      <a:r>
                        <a:rPr kumimoji="0" lang="es-E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rebuchet MS" pitchFamily="34" charset="0"/>
                          <a:cs typeface="Times New Roman" pitchFamily="18" charset="0"/>
                        </a:rPr>
                        <a:t> Rentabilidad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rebuchet MS" pitchFamily="34" charset="0"/>
                        <a:cs typeface="Times New Roman" pitchFamily="18" charset="0"/>
                      </a:endParaRPr>
                    </a:p>
                  </a:txBody>
                  <a:tcPr marL="28692" marR="28692" marT="0" marB="0" anchor="ctr" horzOverflow="overflow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BE5F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458788"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rebuchet MS" pitchFamily="34" charset="0"/>
                          <a:cs typeface="Times New Roman" pitchFamily="18" charset="0"/>
                        </a:rPr>
                        <a:t>Miden la efectividad general de la administración de acuerdo con los rendimientos generados sobre las ventas y sobre los inventarios.</a:t>
                      </a:r>
                    </a:p>
                  </a:txBody>
                  <a:tcPr marL="28692" marR="28692" marT="0" marB="0" anchor="ctr" horzOverflow="overflow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2222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rebuchet MS" pitchFamily="34" charset="0"/>
                          <a:cs typeface="Times New Roman" pitchFamily="18" charset="0"/>
                        </a:rPr>
                        <a:t>Rendimiento sobre</a:t>
                      </a: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rebuchet MS" pitchFamily="34" charset="0"/>
                          <a:cs typeface="Times New Roman" pitchFamily="18" charset="0"/>
                        </a:rPr>
                        <a:t> el</a:t>
                      </a:r>
                      <a:r>
                        <a:rPr kumimoji="0" lang="es-E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rebuchet MS" pitchFamily="34" charset="0"/>
                          <a:cs typeface="Times New Roman" pitchFamily="18" charset="0"/>
                        </a:rPr>
                        <a:t> patrimonio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rebuchet MS" pitchFamily="34" charset="0"/>
                        <a:cs typeface="Times New Roman" pitchFamily="18" charset="0"/>
                      </a:endParaRPr>
                    </a:p>
                  </a:txBody>
                  <a:tcPr marL="28692" marR="28692" marT="0" marB="0" anchor="ctr" horzOverflow="overflow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rebuchet MS" pitchFamily="34" charset="0"/>
                          <a:cs typeface="Times New Roman" pitchFamily="18" charset="0"/>
                        </a:rPr>
                        <a:t>13,76%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rebuchet MS" pitchFamily="34" charset="0"/>
                        <a:cs typeface="Times New Roman" pitchFamily="18" charset="0"/>
                      </a:endParaRPr>
                    </a:p>
                  </a:txBody>
                  <a:tcPr marL="28692" marR="2869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rebuchet MS" pitchFamily="34" charset="0"/>
                          <a:cs typeface="Times New Roman" pitchFamily="18" charset="0"/>
                        </a:rPr>
                        <a:t>19,94%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rebuchet MS" pitchFamily="34" charset="0"/>
                        <a:cs typeface="Times New Roman" pitchFamily="18" charset="0"/>
                      </a:endParaRPr>
                    </a:p>
                  </a:txBody>
                  <a:tcPr marL="28692" marR="2869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2222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rebuchet MS" pitchFamily="34" charset="0"/>
                          <a:cs typeface="Times New Roman" pitchFamily="18" charset="0"/>
                        </a:rPr>
                        <a:t>Rendimiento</a:t>
                      </a: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rebuchet MS" pitchFamily="34" charset="0"/>
                          <a:cs typeface="Times New Roman" pitchFamily="18" charset="0"/>
                        </a:rPr>
                        <a:t> sobre el Activos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rebuchet MS" pitchFamily="34" charset="0"/>
                        <a:cs typeface="Times New Roman" pitchFamily="18" charset="0"/>
                      </a:endParaRPr>
                    </a:p>
                  </a:txBody>
                  <a:tcPr marL="28692" marR="28692" marT="0" marB="0" anchor="ctr" horzOverflow="overflow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rebuchet MS" pitchFamily="34" charset="0"/>
                          <a:cs typeface="Times New Roman" pitchFamily="18" charset="0"/>
                        </a:rPr>
                        <a:t>5,14%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rebuchet MS" pitchFamily="34" charset="0"/>
                        <a:cs typeface="Times New Roman" pitchFamily="18" charset="0"/>
                      </a:endParaRPr>
                    </a:p>
                  </a:txBody>
                  <a:tcPr marL="28692" marR="2869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rebuchet MS" pitchFamily="34" charset="0"/>
                          <a:cs typeface="Times New Roman" pitchFamily="18" charset="0"/>
                        </a:rPr>
                        <a:t>8,52%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rebuchet MS" pitchFamily="34" charset="0"/>
                        <a:cs typeface="Times New Roman" pitchFamily="18" charset="0"/>
                      </a:endParaRPr>
                    </a:p>
                  </a:txBody>
                  <a:tcPr marL="28692" marR="2869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2222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rebuchet MS" pitchFamily="34" charset="0"/>
                          <a:cs typeface="Times New Roman" pitchFamily="18" charset="0"/>
                        </a:rPr>
                        <a:t>Rendimiento sobre las Ventas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rebuchet MS" pitchFamily="34" charset="0"/>
                        <a:cs typeface="Times New Roman" pitchFamily="18" charset="0"/>
                      </a:endParaRPr>
                    </a:p>
                  </a:txBody>
                  <a:tcPr marL="28692" marR="28692" marT="0" marB="0" anchor="ctr" horzOverflow="overflow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rebuchet MS" pitchFamily="34" charset="0"/>
                          <a:cs typeface="Times New Roman" pitchFamily="18" charset="0"/>
                        </a:rPr>
                        <a:t>5,61%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rebuchet MS" pitchFamily="34" charset="0"/>
                        <a:cs typeface="Times New Roman" pitchFamily="18" charset="0"/>
                      </a:endParaRPr>
                    </a:p>
                  </a:txBody>
                  <a:tcPr marL="28692" marR="2869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rebuchet MS" pitchFamily="34" charset="0"/>
                          <a:cs typeface="Times New Roman" pitchFamily="18" charset="0"/>
                        </a:rPr>
                        <a:t>8,35%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rebuchet MS" pitchFamily="34" charset="0"/>
                        <a:cs typeface="Times New Roman" pitchFamily="18" charset="0"/>
                      </a:endParaRPr>
                    </a:p>
                  </a:txBody>
                  <a:tcPr marL="28692" marR="2869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222250"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rebuchet MS" pitchFamily="34" charset="0"/>
                          <a:cs typeface="Times New Roman" pitchFamily="18" charset="0"/>
                        </a:rPr>
                        <a:t>Índices de Administración de Activos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rebuchet MS" pitchFamily="34" charset="0"/>
                        <a:cs typeface="Times New Roman" pitchFamily="18" charset="0"/>
                      </a:endParaRPr>
                    </a:p>
                  </a:txBody>
                  <a:tcPr marL="28692" marR="28692" marT="0" marB="0" anchor="ctr" horzOverflow="overflow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BE5F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222250"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rebuchet MS" pitchFamily="34" charset="0"/>
                          <a:cs typeface="Times New Roman" pitchFamily="18" charset="0"/>
                        </a:rPr>
                        <a:t>Mide el grado de Efectividad con la que la empresa usa sus recursos</a:t>
                      </a:r>
                    </a:p>
                  </a:txBody>
                  <a:tcPr marL="28692" marR="28692" marT="0" marB="0" anchor="ctr" horzOverflow="overflow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2222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rebuchet MS" pitchFamily="34" charset="0"/>
                          <a:cs typeface="Times New Roman" pitchFamily="18" charset="0"/>
                        </a:rPr>
                        <a:t>Rotación sobre Activos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rebuchet MS" pitchFamily="34" charset="0"/>
                        <a:cs typeface="Times New Roman" pitchFamily="18" charset="0"/>
                      </a:endParaRPr>
                    </a:p>
                  </a:txBody>
                  <a:tcPr marL="28692" marR="28692" marT="0" marB="0" anchor="ctr" horzOverflow="overflow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rebuchet MS" pitchFamily="34" charset="0"/>
                          <a:cs typeface="Times New Roman" pitchFamily="18" charset="0"/>
                        </a:rPr>
                        <a:t>1,27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rebuchet MS" pitchFamily="34" charset="0"/>
                        <a:cs typeface="Times New Roman" pitchFamily="18" charset="0"/>
                      </a:endParaRPr>
                    </a:p>
                  </a:txBody>
                  <a:tcPr marL="28692" marR="2869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rebuchet MS" pitchFamily="34" charset="0"/>
                          <a:cs typeface="Times New Roman" pitchFamily="18" charset="0"/>
                        </a:rPr>
                        <a:t>1,48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rebuchet MS" pitchFamily="34" charset="0"/>
                        <a:cs typeface="Times New Roman" pitchFamily="18" charset="0"/>
                      </a:endParaRPr>
                    </a:p>
                  </a:txBody>
                  <a:tcPr marL="28692" marR="2869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2222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rebuchet MS" pitchFamily="34" charset="0"/>
                          <a:cs typeface="Times New Roman" pitchFamily="18" charset="0"/>
                        </a:rPr>
                        <a:t>Rotación sobre Activos fijos 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rebuchet MS" pitchFamily="34" charset="0"/>
                        <a:cs typeface="Times New Roman" pitchFamily="18" charset="0"/>
                      </a:endParaRPr>
                    </a:p>
                  </a:txBody>
                  <a:tcPr marL="28692" marR="28692" marT="0" marB="0" anchor="ctr" horzOverflow="overflow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rebuchet MS" pitchFamily="34" charset="0"/>
                          <a:cs typeface="Times New Roman" pitchFamily="18" charset="0"/>
                        </a:rPr>
                        <a:t>5,12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rebuchet MS" pitchFamily="34" charset="0"/>
                        <a:cs typeface="Times New Roman" pitchFamily="18" charset="0"/>
                      </a:endParaRPr>
                    </a:p>
                  </a:txBody>
                  <a:tcPr marL="28692" marR="2869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rebuchet MS" pitchFamily="34" charset="0"/>
                          <a:cs typeface="Times New Roman" pitchFamily="18" charset="0"/>
                        </a:rPr>
                        <a:t>7,95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rebuchet MS" pitchFamily="34" charset="0"/>
                        <a:cs typeface="Times New Roman" pitchFamily="18" charset="0"/>
                      </a:endParaRPr>
                    </a:p>
                  </a:txBody>
                  <a:tcPr marL="28692" marR="2869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222250"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rebuchet MS" pitchFamily="34" charset="0"/>
                          <a:cs typeface="Times New Roman" pitchFamily="18" charset="0"/>
                        </a:rPr>
                        <a:t>Índices de Administración de Deuda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rebuchet MS" pitchFamily="34" charset="0"/>
                        <a:cs typeface="Times New Roman" pitchFamily="18" charset="0"/>
                      </a:endParaRPr>
                    </a:p>
                  </a:txBody>
                  <a:tcPr marL="28692" marR="28692" marT="0" marB="0" anchor="ctr" horzOverflow="overflow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222250"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rebuchet MS" pitchFamily="34" charset="0"/>
                          <a:cs typeface="Times New Roman" pitchFamily="18" charset="0"/>
                        </a:rPr>
                        <a:t>Mide el grado en el que la empresa se ha financiado con deuda.</a:t>
                      </a:r>
                    </a:p>
                  </a:txBody>
                  <a:tcPr marL="28692" marR="28692" marT="0" marB="0" anchor="ctr" horzOverflow="overflow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2222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rebuchet MS" pitchFamily="34" charset="0"/>
                          <a:cs typeface="Times New Roman" pitchFamily="18" charset="0"/>
                        </a:rPr>
                        <a:t>Razón de endeudamiento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rebuchet MS" pitchFamily="34" charset="0"/>
                        <a:cs typeface="Times New Roman" pitchFamily="18" charset="0"/>
                      </a:endParaRPr>
                    </a:p>
                  </a:txBody>
                  <a:tcPr marL="28692" marR="28692" marT="0" marB="0" anchor="ctr" horzOverflow="overflow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rebuchet MS" pitchFamily="34" charset="0"/>
                          <a:cs typeface="Times New Roman" pitchFamily="18" charset="0"/>
                        </a:rPr>
                        <a:t>9,26%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rebuchet MS" pitchFamily="34" charset="0"/>
                        <a:cs typeface="Times New Roman" pitchFamily="18" charset="0"/>
                      </a:endParaRPr>
                    </a:p>
                  </a:txBody>
                  <a:tcPr marL="28692" marR="2869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rebuchet MS" pitchFamily="34" charset="0"/>
                          <a:cs typeface="Times New Roman" pitchFamily="18" charset="0"/>
                        </a:rPr>
                        <a:t>9,68%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rebuchet MS" pitchFamily="34" charset="0"/>
                        <a:cs typeface="Times New Roman" pitchFamily="18" charset="0"/>
                      </a:endParaRPr>
                    </a:p>
                  </a:txBody>
                  <a:tcPr marL="28692" marR="2869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100435" name="2 Marcador de contenido"/>
          <p:cNvSpPr txBox="1">
            <a:spLocks/>
          </p:cNvSpPr>
          <p:nvPr/>
        </p:nvSpPr>
        <p:spPr bwMode="auto">
          <a:xfrm rot="16200000">
            <a:off x="-1454150" y="3622675"/>
            <a:ext cx="4824413" cy="4048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54013" indent="-217488">
              <a:spcBef>
                <a:spcPct val="20000"/>
              </a:spcBef>
              <a:buClr>
                <a:srgbClr val="003399"/>
              </a:buClr>
              <a:buSzPct val="100000"/>
            </a:pPr>
            <a:r>
              <a:rPr lang="es-ES" sz="2000" b="1">
                <a:latin typeface="Trebuchet MS" pitchFamily="34" charset="0"/>
                <a:cs typeface="Arial" pitchFamily="34" charset="0"/>
              </a:rPr>
              <a:t>EVOLUCIÓN GENERAL DE LA EMPRESA</a:t>
            </a:r>
          </a:p>
        </p:txBody>
      </p:sp>
      <p:sp>
        <p:nvSpPr>
          <p:cNvPr id="100436" name="Text Box 84"/>
          <p:cNvSpPr txBox="1">
            <a:spLocks noChangeArrowheads="1"/>
          </p:cNvSpPr>
          <p:nvPr/>
        </p:nvSpPr>
        <p:spPr bwMode="auto">
          <a:xfrm>
            <a:off x="1331913" y="215900"/>
            <a:ext cx="6480175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3000" b="1">
                <a:latin typeface="Trebuchet MS" pitchFamily="34" charset="0"/>
              </a:rPr>
              <a:t>ANÁLISIS FINANCIERO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004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004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004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435" grpId="0"/>
      <p:bldP spid="100436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CuadroTexto"/>
          <p:cNvSpPr txBox="1">
            <a:spLocks noChangeArrowheads="1"/>
          </p:cNvSpPr>
          <p:nvPr/>
        </p:nvSpPr>
        <p:spPr bwMode="auto">
          <a:xfrm>
            <a:off x="611188" y="2563813"/>
            <a:ext cx="7850187" cy="30972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177800" indent="-41275" algn="just">
              <a:spcBef>
                <a:spcPct val="20000"/>
              </a:spcBef>
              <a:buClr>
                <a:schemeClr val="tx1"/>
              </a:buClr>
              <a:buSzPct val="100000"/>
              <a:buFontTx/>
              <a:buChar char="•"/>
              <a:tabLst>
                <a:tab pos="442913" algn="l"/>
              </a:tabLst>
            </a:pPr>
            <a:r>
              <a:rPr lang="es-ES">
                <a:latin typeface="Trebuchet MS" pitchFamily="34" charset="0"/>
                <a:cs typeface="Arial" pitchFamily="34" charset="0"/>
              </a:rPr>
              <a:t> Crecimiento de los ingresos está dado por la composición del crecimiento mínimo de la economía y de una tasa promedio del crecimiento histórico de las ventas de “AJ”.</a:t>
            </a:r>
          </a:p>
          <a:p>
            <a:pPr marL="177800" indent="-41275" algn="just">
              <a:spcBef>
                <a:spcPct val="20000"/>
              </a:spcBef>
              <a:buClr>
                <a:schemeClr val="tx1"/>
              </a:buClr>
              <a:buSzPct val="100000"/>
              <a:buFontTx/>
              <a:buChar char="•"/>
              <a:tabLst>
                <a:tab pos="442913" algn="l"/>
              </a:tabLst>
            </a:pPr>
            <a:endParaRPr lang="es-ES">
              <a:latin typeface="Trebuchet MS" pitchFamily="34" charset="0"/>
              <a:cs typeface="Arial" pitchFamily="34" charset="0"/>
            </a:endParaRPr>
          </a:p>
          <a:p>
            <a:pPr marL="177800" indent="-41275" algn="just">
              <a:spcBef>
                <a:spcPct val="20000"/>
              </a:spcBef>
              <a:buClr>
                <a:schemeClr val="tx1"/>
              </a:buClr>
              <a:buSzPct val="100000"/>
              <a:buFontTx/>
              <a:buChar char="•"/>
              <a:tabLst>
                <a:tab pos="442913" algn="l"/>
              </a:tabLst>
            </a:pPr>
            <a:r>
              <a:rPr lang="es-ES">
                <a:latin typeface="Trebuchet MS" pitchFamily="34" charset="0"/>
                <a:cs typeface="Arial" pitchFamily="34" charset="0"/>
              </a:rPr>
              <a:t> Gastos operativos, proyectados con un crecimiento estimado la tasa inflacionaria de 2007.</a:t>
            </a:r>
          </a:p>
          <a:p>
            <a:pPr marL="177800" indent="-41275" algn="just">
              <a:spcBef>
                <a:spcPct val="20000"/>
              </a:spcBef>
              <a:buClr>
                <a:schemeClr val="tx1"/>
              </a:buClr>
              <a:buSzPct val="100000"/>
              <a:buFontTx/>
              <a:buChar char="•"/>
              <a:tabLst>
                <a:tab pos="442913" algn="l"/>
              </a:tabLst>
            </a:pPr>
            <a:endParaRPr lang="es-ES">
              <a:latin typeface="Trebuchet MS" pitchFamily="34" charset="0"/>
              <a:cs typeface="Arial" pitchFamily="34" charset="0"/>
            </a:endParaRPr>
          </a:p>
          <a:p>
            <a:pPr marL="177800" indent="-41275" algn="just">
              <a:spcBef>
                <a:spcPct val="20000"/>
              </a:spcBef>
              <a:buClr>
                <a:schemeClr val="tx1"/>
              </a:buClr>
              <a:buSzPct val="100000"/>
              <a:buFontTx/>
              <a:buChar char="•"/>
              <a:tabLst>
                <a:tab pos="442913" algn="l"/>
              </a:tabLst>
            </a:pPr>
            <a:r>
              <a:rPr lang="es-ES">
                <a:latin typeface="Trebuchet MS" pitchFamily="34" charset="0"/>
                <a:cs typeface="Arial" pitchFamily="34" charset="0"/>
              </a:rPr>
              <a:t> Gastos por otros servicios y servicios de terceros, a partir del año tres presentan una reducción conservadora del 8%, de acuerdo a la estructura BPM esperada. </a:t>
            </a:r>
          </a:p>
          <a:p>
            <a:pPr marL="177800" indent="-41275" algn="just">
              <a:spcBef>
                <a:spcPct val="20000"/>
              </a:spcBef>
              <a:buClr>
                <a:schemeClr val="tx1"/>
              </a:buClr>
              <a:buSzPct val="100000"/>
              <a:buFontTx/>
              <a:buChar char="•"/>
              <a:tabLst>
                <a:tab pos="442913" algn="l"/>
              </a:tabLst>
            </a:pPr>
            <a:endParaRPr lang="es-ES">
              <a:latin typeface="Trebuchet MS" pitchFamily="34" charset="0"/>
              <a:cs typeface="Arial" pitchFamily="34" charset="0"/>
            </a:endParaRPr>
          </a:p>
        </p:txBody>
      </p:sp>
      <p:sp>
        <p:nvSpPr>
          <p:cNvPr id="112645" name="2 Marcador de contenido"/>
          <p:cNvSpPr txBox="1">
            <a:spLocks/>
          </p:cNvSpPr>
          <p:nvPr/>
        </p:nvSpPr>
        <p:spPr bwMode="auto">
          <a:xfrm>
            <a:off x="684213" y="1484313"/>
            <a:ext cx="5903912" cy="3571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54013" indent="-217488">
              <a:spcBef>
                <a:spcPct val="20000"/>
              </a:spcBef>
              <a:buClr>
                <a:srgbClr val="003399"/>
              </a:buClr>
              <a:buSzPct val="100000"/>
            </a:pPr>
            <a:r>
              <a:rPr lang="es-ES" sz="2000" b="1">
                <a:latin typeface="Trebuchet MS" pitchFamily="34" charset="0"/>
                <a:cs typeface="Arial" pitchFamily="34" charset="0"/>
              </a:rPr>
              <a:t>SUPUESTO DEL FLUJO DE CAJA PROYECTADO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126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2645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1607" name="Group 231"/>
          <p:cNvGraphicFramePr>
            <a:graphicFrameLocks noGrp="1"/>
          </p:cNvGraphicFramePr>
          <p:nvPr/>
        </p:nvGraphicFramePr>
        <p:xfrm>
          <a:off x="165100" y="449263"/>
          <a:ext cx="8785225" cy="5953125"/>
        </p:xfrm>
        <a:graphic>
          <a:graphicData uri="http://schemas.openxmlformats.org/drawingml/2006/table">
            <a:tbl>
              <a:tblPr/>
              <a:tblGrid>
                <a:gridCol w="2603500"/>
                <a:gridCol w="192088"/>
                <a:gridCol w="1035050"/>
                <a:gridCol w="969962"/>
                <a:gridCol w="1004888"/>
                <a:gridCol w="993775"/>
                <a:gridCol w="995362"/>
                <a:gridCol w="990600"/>
              </a:tblGrid>
              <a:tr h="176213">
                <a:tc gridSpan="8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rebuchet MS" pitchFamily="34" charset="0"/>
                          <a:cs typeface="Times New Roman" pitchFamily="18" charset="0"/>
                        </a:rPr>
                        <a:t>FLUJO DE CAJA DEL ACCIONISTA PROYECTADO</a:t>
                      </a:r>
                    </a:p>
                  </a:txBody>
                  <a:tcPr marL="44450" marR="44450" marT="0" marB="0" anchor="b" horzOverflow="overflow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177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rebuchet MS" pitchFamily="34" charset="0"/>
                        <a:cs typeface="Times New Roman" pitchFamily="18" charset="0"/>
                      </a:endParaRPr>
                    </a:p>
                  </a:txBody>
                  <a:tcPr marL="44450" marR="44450" marT="0" marB="0" anchor="b" horzOverflow="overflow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rebuchet MS" pitchFamily="34" charset="0"/>
                        <a:cs typeface="Times New Roman" pitchFamily="18" charset="0"/>
                      </a:endParaRPr>
                    </a:p>
                  </a:txBody>
                  <a:tcPr marL="44450" marR="44450" marT="0" marB="0" anchor="b" horzOverflow="overflow">
                    <a:lnL>
                      <a:noFill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rebuchet MS" pitchFamily="34" charset="0"/>
                          <a:cs typeface="Times New Roman" pitchFamily="18" charset="0"/>
                        </a:rPr>
                        <a:t>Año 0</a:t>
                      </a:r>
                      <a:endParaRPr kumimoji="0" lang="es-ES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rebuchet MS" pitchFamily="34" charset="0"/>
                        <a:cs typeface="Times New Roman" pitchFamily="18" charset="0"/>
                      </a:endParaRPr>
                    </a:p>
                  </a:txBody>
                  <a:tcPr marL="44450" marR="44450" marT="0" marB="0" anchor="b" horzOverflow="overflow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rebuchet MS" pitchFamily="34" charset="0"/>
                          <a:cs typeface="Times New Roman" pitchFamily="18" charset="0"/>
                        </a:rPr>
                        <a:t>Año 1</a:t>
                      </a:r>
                      <a:endParaRPr kumimoji="0" lang="es-ES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rebuchet MS" pitchFamily="34" charset="0"/>
                        <a:cs typeface="Times New Roman" pitchFamily="18" charset="0"/>
                      </a:endParaRPr>
                    </a:p>
                  </a:txBody>
                  <a:tcPr marL="44450" marR="44450" marT="0" marB="0" anchor="b" horzOverflow="overflow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rebuchet MS" pitchFamily="34" charset="0"/>
                          <a:cs typeface="Times New Roman" pitchFamily="18" charset="0"/>
                        </a:rPr>
                        <a:t>Año 2</a:t>
                      </a:r>
                      <a:endParaRPr kumimoji="0" lang="es-ES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rebuchet MS" pitchFamily="34" charset="0"/>
                        <a:cs typeface="Times New Roman" pitchFamily="18" charset="0"/>
                      </a:endParaRPr>
                    </a:p>
                  </a:txBody>
                  <a:tcPr marL="44450" marR="44450" marT="0" marB="0" anchor="b" horzOverflow="overflow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rebuchet MS" pitchFamily="34" charset="0"/>
                          <a:cs typeface="Times New Roman" pitchFamily="18" charset="0"/>
                        </a:rPr>
                        <a:t>Año 3</a:t>
                      </a:r>
                      <a:endParaRPr kumimoji="0" lang="es-ES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rebuchet MS" pitchFamily="34" charset="0"/>
                        <a:cs typeface="Times New Roman" pitchFamily="18" charset="0"/>
                      </a:endParaRPr>
                    </a:p>
                  </a:txBody>
                  <a:tcPr marL="44450" marR="44450" marT="0" marB="0" anchor="b" horzOverflow="overflow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rebuchet MS" pitchFamily="34" charset="0"/>
                          <a:cs typeface="Times New Roman" pitchFamily="18" charset="0"/>
                        </a:rPr>
                        <a:t>Año 4</a:t>
                      </a:r>
                      <a:endParaRPr kumimoji="0" lang="es-ES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rebuchet MS" pitchFamily="34" charset="0"/>
                        <a:cs typeface="Times New Roman" pitchFamily="18" charset="0"/>
                      </a:endParaRPr>
                    </a:p>
                  </a:txBody>
                  <a:tcPr marL="44450" marR="44450" marT="0" marB="0" anchor="b" horzOverflow="overflow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rebuchet MS" pitchFamily="34" charset="0"/>
                          <a:cs typeface="Times New Roman" pitchFamily="18" charset="0"/>
                        </a:rPr>
                        <a:t>Año 5</a:t>
                      </a:r>
                      <a:endParaRPr kumimoji="0" lang="es-ES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rebuchet MS" pitchFamily="34" charset="0"/>
                        <a:cs typeface="Times New Roman" pitchFamily="18" charset="0"/>
                      </a:endParaRPr>
                    </a:p>
                  </a:txBody>
                  <a:tcPr marL="44450" marR="44450" marT="0" marB="0" anchor="b" horzOverflow="overflow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/>
                    </a:solidFill>
                  </a:tcPr>
                </a:tc>
              </a:tr>
              <a:tr h="176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rebuchet MS" pitchFamily="34" charset="0"/>
                          <a:cs typeface="Times New Roman" pitchFamily="18" charset="0"/>
                        </a:rPr>
                        <a:t>Ingresos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rebuchet MS" pitchFamily="34" charset="0"/>
                        <a:cs typeface="Times New Roman" pitchFamily="18" charset="0"/>
                      </a:endParaRPr>
                    </a:p>
                  </a:txBody>
                  <a:tcPr marL="44450" marR="44450" marT="0" marB="0" anchor="b" horzOverflow="overflow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rebuchet MS" pitchFamily="34" charset="0"/>
                          <a:cs typeface="Times New Roman" pitchFamily="18" charset="0"/>
                        </a:rPr>
                        <a:t> 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rebuchet MS" pitchFamily="34" charset="0"/>
                        <a:cs typeface="Times New Roman" pitchFamily="18" charset="0"/>
                      </a:endParaRPr>
                    </a:p>
                  </a:txBody>
                  <a:tcPr marL="44450" marR="44450" marT="0" marB="0" anchor="b" horzOverflow="overflow">
                    <a:lnL>
                      <a:noFill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rebuchet MS" pitchFamily="34" charset="0"/>
                          <a:cs typeface="Times New Roman" pitchFamily="18" charset="0"/>
                        </a:rPr>
                        <a:t> 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rebuchet MS" pitchFamily="34" charset="0"/>
                        <a:cs typeface="Times New Roman" pitchFamily="18" charset="0"/>
                      </a:endParaRPr>
                    </a:p>
                  </a:txBody>
                  <a:tcPr marL="44450" marR="44450" marT="0" marB="0" anchor="b" horzOverflow="overflow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rebuchet MS" pitchFamily="34" charset="0"/>
                          <a:cs typeface="Times New Roman" pitchFamily="18" charset="0"/>
                        </a:rPr>
                        <a:t>  168.157,00 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rebuchet MS" pitchFamily="34" charset="0"/>
                        <a:cs typeface="Times New Roman" pitchFamily="18" charset="0"/>
                      </a:endParaRPr>
                    </a:p>
                  </a:txBody>
                  <a:tcPr marL="44450" marR="44450" marT="0" marB="0" anchor="b" horzOverflow="overflow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rebuchet MS" pitchFamily="34" charset="0"/>
                          <a:cs typeface="Times New Roman" pitchFamily="18" charset="0"/>
                        </a:rPr>
                        <a:t>  184.972,70 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rebuchet MS" pitchFamily="34" charset="0"/>
                        <a:cs typeface="Times New Roman" pitchFamily="18" charset="0"/>
                      </a:endParaRPr>
                    </a:p>
                  </a:txBody>
                  <a:tcPr marL="44450" marR="44450" marT="0" marB="0" anchor="b" horzOverflow="overflow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rebuchet MS" pitchFamily="34" charset="0"/>
                          <a:cs typeface="Times New Roman" pitchFamily="18" charset="0"/>
                        </a:rPr>
                        <a:t>  207.169,42 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rebuchet MS" pitchFamily="34" charset="0"/>
                        <a:cs typeface="Times New Roman" pitchFamily="18" charset="0"/>
                      </a:endParaRPr>
                    </a:p>
                  </a:txBody>
                  <a:tcPr marL="44450" marR="44450" marT="0" marB="0" anchor="b" horzOverflow="overflow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rebuchet MS" pitchFamily="34" charset="0"/>
                          <a:cs typeface="Times New Roman" pitchFamily="18" charset="0"/>
                        </a:rPr>
                        <a:t>  232.029,75 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rebuchet MS" pitchFamily="34" charset="0"/>
                        <a:cs typeface="Times New Roman" pitchFamily="18" charset="0"/>
                      </a:endParaRPr>
                    </a:p>
                  </a:txBody>
                  <a:tcPr marL="44450" marR="44450" marT="0" marB="0" anchor="b" horzOverflow="overflow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rebuchet MS" pitchFamily="34" charset="0"/>
                          <a:cs typeface="Times New Roman" pitchFamily="18" charset="0"/>
                        </a:rPr>
                        <a:t>  259.873,33 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rebuchet MS" pitchFamily="34" charset="0"/>
                        <a:cs typeface="Times New Roman" pitchFamily="18" charset="0"/>
                      </a:endParaRPr>
                    </a:p>
                  </a:txBody>
                  <a:tcPr marL="44450" marR="44450" marT="0" marB="0" anchor="b" horzOverflow="overflow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176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rebuchet MS" pitchFamily="34" charset="0"/>
                          <a:cs typeface="Times New Roman" pitchFamily="18" charset="0"/>
                        </a:rPr>
                        <a:t>Costo de venta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rebuchet MS" pitchFamily="34" charset="0"/>
                        <a:cs typeface="Times New Roman" pitchFamily="18" charset="0"/>
                      </a:endParaRPr>
                    </a:p>
                  </a:txBody>
                  <a:tcPr marL="44450" marR="44450" marT="0" marB="0" anchor="b" horzOverflow="overflow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rebuchet MS" pitchFamily="34" charset="0"/>
                          <a:cs typeface="Times New Roman" pitchFamily="18" charset="0"/>
                        </a:rPr>
                        <a:t> 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rebuchet MS" pitchFamily="34" charset="0"/>
                        <a:cs typeface="Times New Roman" pitchFamily="18" charset="0"/>
                      </a:endParaRPr>
                    </a:p>
                  </a:txBody>
                  <a:tcPr marL="44450" marR="44450" marT="0" marB="0" anchor="b" horzOverflow="overflow">
                    <a:lnL>
                      <a:noFill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rebuchet MS" pitchFamily="34" charset="0"/>
                          <a:cs typeface="Times New Roman" pitchFamily="18" charset="0"/>
                        </a:rPr>
                        <a:t> 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rebuchet MS" pitchFamily="34" charset="0"/>
                        <a:cs typeface="Times New Roman" pitchFamily="18" charset="0"/>
                      </a:endParaRPr>
                    </a:p>
                  </a:txBody>
                  <a:tcPr marL="44450" marR="44450" marT="0" marB="0" anchor="b" horzOverflow="overflow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rebuchet MS" pitchFamily="34" charset="0"/>
                          <a:cs typeface="Times New Roman" pitchFamily="18" charset="0"/>
                        </a:rPr>
                        <a:t>    97.531,06 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rebuchet MS" pitchFamily="34" charset="0"/>
                        <a:cs typeface="Times New Roman" pitchFamily="18" charset="0"/>
                      </a:endParaRPr>
                    </a:p>
                  </a:txBody>
                  <a:tcPr marL="44450" marR="44450" marT="0" marB="0" anchor="b" horzOverflow="overflow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rebuchet MS" pitchFamily="34" charset="0"/>
                          <a:cs typeface="Times New Roman" pitchFamily="18" charset="0"/>
                        </a:rPr>
                        <a:t>  107.284,17 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rebuchet MS" pitchFamily="34" charset="0"/>
                        <a:cs typeface="Times New Roman" pitchFamily="18" charset="0"/>
                      </a:endParaRPr>
                    </a:p>
                  </a:txBody>
                  <a:tcPr marL="44450" marR="44450" marT="0" marB="0" anchor="b" horzOverflow="overflow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rebuchet MS" pitchFamily="34" charset="0"/>
                          <a:cs typeface="Times New Roman" pitchFamily="18" charset="0"/>
                        </a:rPr>
                        <a:t>  120.158,27 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rebuchet MS" pitchFamily="34" charset="0"/>
                        <a:cs typeface="Times New Roman" pitchFamily="18" charset="0"/>
                      </a:endParaRPr>
                    </a:p>
                  </a:txBody>
                  <a:tcPr marL="44450" marR="44450" marT="0" marB="0" anchor="b" horzOverflow="overflow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rebuchet MS" pitchFamily="34" charset="0"/>
                          <a:cs typeface="Times New Roman" pitchFamily="18" charset="0"/>
                        </a:rPr>
                        <a:t>  134.577,26 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rebuchet MS" pitchFamily="34" charset="0"/>
                        <a:cs typeface="Times New Roman" pitchFamily="18" charset="0"/>
                      </a:endParaRPr>
                    </a:p>
                  </a:txBody>
                  <a:tcPr marL="44450" marR="44450" marT="0" marB="0" anchor="b" horzOverflow="overflow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rebuchet MS" pitchFamily="34" charset="0"/>
                          <a:cs typeface="Times New Roman" pitchFamily="18" charset="0"/>
                        </a:rPr>
                        <a:t>  150.726,53 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rebuchet MS" pitchFamily="34" charset="0"/>
                        <a:cs typeface="Times New Roman" pitchFamily="18" charset="0"/>
                      </a:endParaRPr>
                    </a:p>
                  </a:txBody>
                  <a:tcPr marL="44450" marR="44450" marT="0" marB="0" anchor="b" horzOverflow="overflow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177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rebuchet MS" pitchFamily="34" charset="0"/>
                          <a:cs typeface="Times New Roman" pitchFamily="18" charset="0"/>
                        </a:rPr>
                        <a:t>Margen Bruto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rebuchet MS" pitchFamily="34" charset="0"/>
                        <a:cs typeface="Times New Roman" pitchFamily="18" charset="0"/>
                      </a:endParaRPr>
                    </a:p>
                  </a:txBody>
                  <a:tcPr marL="44450" marR="44450" marT="0" marB="0" anchor="b" horzOverflow="overflow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rebuchet MS" pitchFamily="34" charset="0"/>
                          <a:cs typeface="Times New Roman" pitchFamily="18" charset="0"/>
                        </a:rPr>
                        <a:t> 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rebuchet MS" pitchFamily="34" charset="0"/>
                        <a:cs typeface="Times New Roman" pitchFamily="18" charset="0"/>
                      </a:endParaRPr>
                    </a:p>
                  </a:txBody>
                  <a:tcPr marL="44450" marR="44450" marT="0" marB="0" anchor="b" horzOverflow="overflow">
                    <a:lnL>
                      <a:noFill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rebuchet MS" pitchFamily="34" charset="0"/>
                          <a:cs typeface="Times New Roman" pitchFamily="18" charset="0"/>
                        </a:rPr>
                        <a:t> 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rebuchet MS" pitchFamily="34" charset="0"/>
                        <a:cs typeface="Times New Roman" pitchFamily="18" charset="0"/>
                      </a:endParaRPr>
                    </a:p>
                  </a:txBody>
                  <a:tcPr marL="44450" marR="44450" marT="0" marB="0" anchor="b" horzOverflow="overflow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rebuchet MS" pitchFamily="34" charset="0"/>
                          <a:cs typeface="Times New Roman" pitchFamily="18" charset="0"/>
                        </a:rPr>
                        <a:t>    70.625,94 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rebuchet MS" pitchFamily="34" charset="0"/>
                        <a:cs typeface="Times New Roman" pitchFamily="18" charset="0"/>
                      </a:endParaRPr>
                    </a:p>
                  </a:txBody>
                  <a:tcPr marL="44450" marR="44450" marT="0" marB="0" anchor="b" horzOverflow="overflow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rebuchet MS" pitchFamily="34" charset="0"/>
                          <a:cs typeface="Times New Roman" pitchFamily="18" charset="0"/>
                        </a:rPr>
                        <a:t>    77.688,53 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rebuchet MS" pitchFamily="34" charset="0"/>
                        <a:cs typeface="Times New Roman" pitchFamily="18" charset="0"/>
                      </a:endParaRPr>
                    </a:p>
                  </a:txBody>
                  <a:tcPr marL="44450" marR="44450" marT="0" marB="0" anchor="b" horzOverflow="overflow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rebuchet MS" pitchFamily="34" charset="0"/>
                          <a:cs typeface="Times New Roman" pitchFamily="18" charset="0"/>
                        </a:rPr>
                        <a:t>    87.011,16 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rebuchet MS" pitchFamily="34" charset="0"/>
                        <a:cs typeface="Times New Roman" pitchFamily="18" charset="0"/>
                      </a:endParaRPr>
                    </a:p>
                  </a:txBody>
                  <a:tcPr marL="44450" marR="44450" marT="0" marB="0" anchor="b" horzOverflow="overflow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rebuchet MS" pitchFamily="34" charset="0"/>
                          <a:cs typeface="Times New Roman" pitchFamily="18" charset="0"/>
                        </a:rPr>
                        <a:t>    97.452,50 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rebuchet MS" pitchFamily="34" charset="0"/>
                        <a:cs typeface="Times New Roman" pitchFamily="18" charset="0"/>
                      </a:endParaRPr>
                    </a:p>
                  </a:txBody>
                  <a:tcPr marL="44450" marR="44450" marT="0" marB="0" anchor="b" horzOverflow="overflow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rebuchet MS" pitchFamily="34" charset="0"/>
                          <a:cs typeface="Times New Roman" pitchFamily="18" charset="0"/>
                        </a:rPr>
                        <a:t>  109.146,80 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rebuchet MS" pitchFamily="34" charset="0"/>
                        <a:cs typeface="Times New Roman" pitchFamily="18" charset="0"/>
                      </a:endParaRPr>
                    </a:p>
                  </a:txBody>
                  <a:tcPr marL="44450" marR="44450" marT="0" marB="0" anchor="b" horzOverflow="overflow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176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rebuchet MS" pitchFamily="34" charset="0"/>
                          <a:cs typeface="Times New Roman" pitchFamily="18" charset="0"/>
                        </a:rPr>
                        <a:t>Gastos Operacionales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rebuchet MS" pitchFamily="34" charset="0"/>
                        <a:cs typeface="Times New Roman" pitchFamily="18" charset="0"/>
                      </a:endParaRPr>
                    </a:p>
                  </a:txBody>
                  <a:tcPr marL="44450" marR="44450" marT="0" marB="0" anchor="b" horzOverflow="overflow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rebuchet MS" pitchFamily="34" charset="0"/>
                          <a:cs typeface="Times New Roman" pitchFamily="18" charset="0"/>
                        </a:rPr>
                        <a:t> 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rebuchet MS" pitchFamily="34" charset="0"/>
                        <a:cs typeface="Times New Roman" pitchFamily="18" charset="0"/>
                      </a:endParaRPr>
                    </a:p>
                  </a:txBody>
                  <a:tcPr marL="44450" marR="44450" marT="0" marB="0" anchor="b" horzOverflow="overflow">
                    <a:lnL>
                      <a:noFill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rebuchet MS" pitchFamily="34" charset="0"/>
                          <a:cs typeface="Times New Roman" pitchFamily="18" charset="0"/>
                        </a:rPr>
                        <a:t> 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rebuchet MS" pitchFamily="34" charset="0"/>
                        <a:cs typeface="Times New Roman" pitchFamily="18" charset="0"/>
                      </a:endParaRPr>
                    </a:p>
                  </a:txBody>
                  <a:tcPr marL="44450" marR="44450" marT="0" marB="0" anchor="b" horzOverflow="overflow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rebuchet MS" pitchFamily="34" charset="0"/>
                          <a:cs typeface="Times New Roman" pitchFamily="18" charset="0"/>
                        </a:rPr>
                        <a:t>    85.537,37 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rebuchet MS" pitchFamily="34" charset="0"/>
                        <a:cs typeface="Times New Roman" pitchFamily="18" charset="0"/>
                      </a:endParaRPr>
                    </a:p>
                  </a:txBody>
                  <a:tcPr marL="44450" marR="44450" marT="0" marB="0" anchor="b" horzOverflow="overflow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rebuchet MS" pitchFamily="34" charset="0"/>
                          <a:cs typeface="Times New Roman" pitchFamily="18" charset="0"/>
                        </a:rPr>
                        <a:t>    74.899,61 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rebuchet MS" pitchFamily="34" charset="0"/>
                        <a:cs typeface="Times New Roman" pitchFamily="18" charset="0"/>
                      </a:endParaRPr>
                    </a:p>
                  </a:txBody>
                  <a:tcPr marL="44450" marR="44450" marT="0" marB="0" anchor="b" horzOverflow="overflow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rebuchet MS" pitchFamily="34" charset="0"/>
                          <a:cs typeface="Times New Roman" pitchFamily="18" charset="0"/>
                        </a:rPr>
                        <a:t>    74.817,16 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rebuchet MS" pitchFamily="34" charset="0"/>
                        <a:cs typeface="Times New Roman" pitchFamily="18" charset="0"/>
                      </a:endParaRPr>
                    </a:p>
                  </a:txBody>
                  <a:tcPr marL="44450" marR="44450" marT="0" marB="0" anchor="b" horzOverflow="overflow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rebuchet MS" pitchFamily="34" charset="0"/>
                          <a:cs typeface="Times New Roman" pitchFamily="18" charset="0"/>
                        </a:rPr>
                        <a:t>    73.102,57 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rebuchet MS" pitchFamily="34" charset="0"/>
                        <a:cs typeface="Times New Roman" pitchFamily="18" charset="0"/>
                      </a:endParaRPr>
                    </a:p>
                  </a:txBody>
                  <a:tcPr marL="44450" marR="44450" marT="0" marB="0" anchor="b" horzOverflow="overflow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rebuchet MS" pitchFamily="34" charset="0"/>
                          <a:cs typeface="Times New Roman" pitchFamily="18" charset="0"/>
                        </a:rPr>
                        <a:t>    73.742,03 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rebuchet MS" pitchFamily="34" charset="0"/>
                        <a:cs typeface="Times New Roman" pitchFamily="18" charset="0"/>
                      </a:endParaRPr>
                    </a:p>
                  </a:txBody>
                  <a:tcPr marL="44450" marR="44450" marT="0" marB="0" anchor="b" horzOverflow="overflow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176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rebuchet MS" pitchFamily="34" charset="0"/>
                          <a:cs typeface="Times New Roman" pitchFamily="18" charset="0"/>
                        </a:rPr>
                        <a:t>Servicios de Terceros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rebuchet MS" pitchFamily="34" charset="0"/>
                        <a:cs typeface="Times New Roman" pitchFamily="18" charset="0"/>
                      </a:endParaRPr>
                    </a:p>
                  </a:txBody>
                  <a:tcPr marL="44450" marR="44450" marT="0" marB="0" anchor="b" horzOverflow="overflow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rebuchet MS" pitchFamily="34" charset="0"/>
                          <a:cs typeface="Times New Roman" pitchFamily="18" charset="0"/>
                        </a:rPr>
                        <a:t> 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rebuchet MS" pitchFamily="34" charset="0"/>
                        <a:cs typeface="Times New Roman" pitchFamily="18" charset="0"/>
                      </a:endParaRPr>
                    </a:p>
                  </a:txBody>
                  <a:tcPr marL="44450" marR="44450" marT="0" marB="0" anchor="b" horzOverflow="overflow">
                    <a:lnL>
                      <a:noFill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rebuchet MS" pitchFamily="34" charset="0"/>
                          <a:cs typeface="Times New Roman" pitchFamily="18" charset="0"/>
                        </a:rPr>
                        <a:t> 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rebuchet MS" pitchFamily="34" charset="0"/>
                        <a:cs typeface="Times New Roman" pitchFamily="18" charset="0"/>
                      </a:endParaRPr>
                    </a:p>
                  </a:txBody>
                  <a:tcPr marL="44450" marR="44450" marT="0" marB="0" anchor="b" horzOverflow="overflow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rebuchet MS" pitchFamily="34" charset="0"/>
                          <a:cs typeface="Times New Roman" pitchFamily="18" charset="0"/>
                        </a:rPr>
                        <a:t>    20.414,87 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rebuchet MS" pitchFamily="34" charset="0"/>
                        <a:cs typeface="Times New Roman" pitchFamily="18" charset="0"/>
                      </a:endParaRPr>
                    </a:p>
                  </a:txBody>
                  <a:tcPr marL="44450" marR="44450" marT="0" marB="0" anchor="b" horzOverflow="overflow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rebuchet MS" pitchFamily="34" charset="0"/>
                          <a:cs typeface="Times New Roman" pitchFamily="18" charset="0"/>
                        </a:rPr>
                        <a:t>    10.414,87 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rebuchet MS" pitchFamily="34" charset="0"/>
                        <a:cs typeface="Times New Roman" pitchFamily="18" charset="0"/>
                      </a:endParaRPr>
                    </a:p>
                  </a:txBody>
                  <a:tcPr marL="44450" marR="44450" marT="0" marB="0" anchor="b" horzOverflow="overflow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rebuchet MS" pitchFamily="34" charset="0"/>
                          <a:cs typeface="Times New Roman" pitchFamily="18" charset="0"/>
                        </a:rPr>
                        <a:t>      9.581,68 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rebuchet MS" pitchFamily="34" charset="0"/>
                        <a:cs typeface="Times New Roman" pitchFamily="18" charset="0"/>
                      </a:endParaRPr>
                    </a:p>
                  </a:txBody>
                  <a:tcPr marL="44450" marR="44450" marT="0" marB="0" anchor="b" horzOverflow="overflow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rebuchet MS" pitchFamily="34" charset="0"/>
                          <a:cs typeface="Times New Roman" pitchFamily="18" charset="0"/>
                        </a:rPr>
                        <a:t>      9.581,68 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rebuchet MS" pitchFamily="34" charset="0"/>
                        <a:cs typeface="Times New Roman" pitchFamily="18" charset="0"/>
                      </a:endParaRPr>
                    </a:p>
                  </a:txBody>
                  <a:tcPr marL="44450" marR="44450" marT="0" marB="0" anchor="b" horzOverflow="overflow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rebuchet MS" pitchFamily="34" charset="0"/>
                          <a:cs typeface="Times New Roman" pitchFamily="18" charset="0"/>
                        </a:rPr>
                        <a:t>      9.581,68 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rebuchet MS" pitchFamily="34" charset="0"/>
                        <a:cs typeface="Times New Roman" pitchFamily="18" charset="0"/>
                      </a:endParaRPr>
                    </a:p>
                  </a:txBody>
                  <a:tcPr marL="44450" marR="44450" marT="0" marB="0" anchor="b" horzOverflow="overflow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177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rebuchet MS" pitchFamily="34" charset="0"/>
                          <a:cs typeface="Times New Roman" pitchFamily="18" charset="0"/>
                        </a:rPr>
                        <a:t>Utilidad 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rebuchet MS" pitchFamily="34" charset="0"/>
                        <a:cs typeface="Times New Roman" pitchFamily="18" charset="0"/>
                      </a:endParaRPr>
                    </a:p>
                  </a:txBody>
                  <a:tcPr marL="44450" marR="44450" marT="0" marB="0" anchor="b" horzOverflow="overflow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rebuchet MS" pitchFamily="34" charset="0"/>
                          <a:cs typeface="Times New Roman" pitchFamily="18" charset="0"/>
                        </a:rPr>
                        <a:t> 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rebuchet MS" pitchFamily="34" charset="0"/>
                        <a:cs typeface="Times New Roman" pitchFamily="18" charset="0"/>
                      </a:endParaRPr>
                    </a:p>
                  </a:txBody>
                  <a:tcPr marL="44450" marR="44450" marT="0" marB="0" anchor="b" horzOverflow="overflow">
                    <a:lnL>
                      <a:noFill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rebuchet MS" pitchFamily="34" charset="0"/>
                          <a:cs typeface="Times New Roman" pitchFamily="18" charset="0"/>
                        </a:rPr>
                        <a:t> 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rebuchet MS" pitchFamily="34" charset="0"/>
                        <a:cs typeface="Times New Roman" pitchFamily="18" charset="0"/>
                      </a:endParaRPr>
                    </a:p>
                  </a:txBody>
                  <a:tcPr marL="44450" marR="44450" marT="0" marB="0" anchor="b" horzOverflow="overflow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rebuchet MS" pitchFamily="34" charset="0"/>
                          <a:cs typeface="Times New Roman" pitchFamily="18" charset="0"/>
                        </a:rPr>
                        <a:t>   -14.911,43 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rebuchet MS" pitchFamily="34" charset="0"/>
                        <a:cs typeface="Times New Roman" pitchFamily="18" charset="0"/>
                      </a:endParaRPr>
                    </a:p>
                  </a:txBody>
                  <a:tcPr marL="44450" marR="44450" marT="0" marB="0" anchor="b" horzOverflow="overflow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rebuchet MS" pitchFamily="34" charset="0"/>
                          <a:cs typeface="Times New Roman" pitchFamily="18" charset="0"/>
                        </a:rPr>
                        <a:t>      2.788,93 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rebuchet MS" pitchFamily="34" charset="0"/>
                        <a:cs typeface="Times New Roman" pitchFamily="18" charset="0"/>
                      </a:endParaRPr>
                    </a:p>
                  </a:txBody>
                  <a:tcPr marL="44450" marR="44450" marT="0" marB="0" anchor="b" horzOverflow="overflow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rebuchet MS" pitchFamily="34" charset="0"/>
                          <a:cs typeface="Times New Roman" pitchFamily="18" charset="0"/>
                        </a:rPr>
                        <a:t>    12.193,99 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rebuchet MS" pitchFamily="34" charset="0"/>
                        <a:cs typeface="Times New Roman" pitchFamily="18" charset="0"/>
                      </a:endParaRPr>
                    </a:p>
                  </a:txBody>
                  <a:tcPr marL="44450" marR="44450" marT="0" marB="0" anchor="b" horzOverflow="overflow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rebuchet MS" pitchFamily="34" charset="0"/>
                          <a:cs typeface="Times New Roman" pitchFamily="18" charset="0"/>
                        </a:rPr>
                        <a:t>    24.349,93 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rebuchet MS" pitchFamily="34" charset="0"/>
                        <a:cs typeface="Times New Roman" pitchFamily="18" charset="0"/>
                      </a:endParaRPr>
                    </a:p>
                  </a:txBody>
                  <a:tcPr marL="44450" marR="44450" marT="0" marB="0" anchor="b" horzOverflow="overflow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rebuchet MS" pitchFamily="34" charset="0"/>
                          <a:cs typeface="Times New Roman" pitchFamily="18" charset="0"/>
                        </a:rPr>
                        <a:t>    35.404,77 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rebuchet MS" pitchFamily="34" charset="0"/>
                        <a:cs typeface="Times New Roman" pitchFamily="18" charset="0"/>
                      </a:endParaRPr>
                    </a:p>
                  </a:txBody>
                  <a:tcPr marL="44450" marR="44450" marT="0" marB="0" anchor="b" horzOverflow="overflow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176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rebuchet MS" pitchFamily="34" charset="0"/>
                          <a:cs typeface="Times New Roman" pitchFamily="18" charset="0"/>
                        </a:rPr>
                        <a:t>15% trabajadores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rebuchet MS" pitchFamily="34" charset="0"/>
                        <a:cs typeface="Times New Roman" pitchFamily="18" charset="0"/>
                      </a:endParaRPr>
                    </a:p>
                  </a:txBody>
                  <a:tcPr marL="44450" marR="44450" marT="0" marB="0" anchor="b" horzOverflow="overflow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rebuchet MS" pitchFamily="34" charset="0"/>
                          <a:cs typeface="Times New Roman" pitchFamily="18" charset="0"/>
                        </a:rPr>
                        <a:t> 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rebuchet MS" pitchFamily="34" charset="0"/>
                        <a:cs typeface="Times New Roman" pitchFamily="18" charset="0"/>
                      </a:endParaRPr>
                    </a:p>
                  </a:txBody>
                  <a:tcPr marL="44450" marR="44450" marT="0" marB="0" anchor="b" horzOverflow="overflow">
                    <a:lnL>
                      <a:noFill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rebuchet MS" pitchFamily="34" charset="0"/>
                          <a:cs typeface="Times New Roman" pitchFamily="18" charset="0"/>
                        </a:rPr>
                        <a:t> 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rebuchet MS" pitchFamily="34" charset="0"/>
                        <a:cs typeface="Times New Roman" pitchFamily="18" charset="0"/>
                      </a:endParaRPr>
                    </a:p>
                  </a:txBody>
                  <a:tcPr marL="44450" marR="44450" marT="0" marB="0" anchor="b" horzOverflow="overflow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rebuchet MS" pitchFamily="34" charset="0"/>
                          <a:cs typeface="Times New Roman" pitchFamily="18" charset="0"/>
                        </a:rPr>
                        <a:t>                 -   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rebuchet MS" pitchFamily="34" charset="0"/>
                        <a:cs typeface="Times New Roman" pitchFamily="18" charset="0"/>
                      </a:endParaRPr>
                    </a:p>
                  </a:txBody>
                  <a:tcPr marL="44450" marR="44450" marT="0" marB="0" anchor="b" horzOverflow="overflow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rebuchet MS" pitchFamily="34" charset="0"/>
                          <a:cs typeface="Times New Roman" pitchFamily="18" charset="0"/>
                        </a:rPr>
                        <a:t>         418,34 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rebuchet MS" pitchFamily="34" charset="0"/>
                        <a:cs typeface="Times New Roman" pitchFamily="18" charset="0"/>
                      </a:endParaRPr>
                    </a:p>
                  </a:txBody>
                  <a:tcPr marL="44450" marR="44450" marT="0" marB="0" anchor="b" horzOverflow="overflow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rebuchet MS" pitchFamily="34" charset="0"/>
                          <a:cs typeface="Times New Roman" pitchFamily="18" charset="0"/>
                        </a:rPr>
                        <a:t>      1.829,10 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rebuchet MS" pitchFamily="34" charset="0"/>
                        <a:cs typeface="Times New Roman" pitchFamily="18" charset="0"/>
                      </a:endParaRPr>
                    </a:p>
                  </a:txBody>
                  <a:tcPr marL="44450" marR="44450" marT="0" marB="0" anchor="b" horzOverflow="overflow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rebuchet MS" pitchFamily="34" charset="0"/>
                          <a:cs typeface="Times New Roman" pitchFamily="18" charset="0"/>
                        </a:rPr>
                        <a:t>      3.652,49 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rebuchet MS" pitchFamily="34" charset="0"/>
                        <a:cs typeface="Times New Roman" pitchFamily="18" charset="0"/>
                      </a:endParaRPr>
                    </a:p>
                  </a:txBody>
                  <a:tcPr marL="44450" marR="44450" marT="0" marB="0" anchor="b" horzOverflow="overflow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rebuchet MS" pitchFamily="34" charset="0"/>
                          <a:cs typeface="Times New Roman" pitchFamily="18" charset="0"/>
                        </a:rPr>
                        <a:t>      5.310,71 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rebuchet MS" pitchFamily="34" charset="0"/>
                        <a:cs typeface="Times New Roman" pitchFamily="18" charset="0"/>
                      </a:endParaRPr>
                    </a:p>
                  </a:txBody>
                  <a:tcPr marL="44450" marR="44450" marT="0" marB="0" anchor="b" horzOverflow="overflow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176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rebuchet MS" pitchFamily="34" charset="0"/>
                          <a:cs typeface="Times New Roman" pitchFamily="18" charset="0"/>
                        </a:rPr>
                        <a:t>Utilidad antes de Impuestos</a:t>
                      </a:r>
                      <a:endParaRPr kumimoji="0" lang="es-ES" sz="11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rebuchet MS" pitchFamily="34" charset="0"/>
                        <a:cs typeface="Times New Roman" pitchFamily="18" charset="0"/>
                      </a:endParaRPr>
                    </a:p>
                  </a:txBody>
                  <a:tcPr marL="44450" marR="44450" marT="0" marB="0" anchor="b" horzOverflow="overflow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rebuchet MS" pitchFamily="34" charset="0"/>
                          <a:cs typeface="Times New Roman" pitchFamily="18" charset="0"/>
                        </a:rPr>
                        <a:t> </a:t>
                      </a:r>
                      <a:endParaRPr kumimoji="0" lang="es-ES" sz="11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rebuchet MS" pitchFamily="34" charset="0"/>
                        <a:cs typeface="Times New Roman" pitchFamily="18" charset="0"/>
                      </a:endParaRPr>
                    </a:p>
                  </a:txBody>
                  <a:tcPr marL="44450" marR="44450" marT="0" marB="0" anchor="b" horzOverflow="overflow">
                    <a:lnL>
                      <a:noFill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rebuchet MS" pitchFamily="34" charset="0"/>
                          <a:cs typeface="Times New Roman" pitchFamily="18" charset="0"/>
                        </a:rPr>
                        <a:t> </a:t>
                      </a:r>
                      <a:endParaRPr kumimoji="0" lang="es-ES" sz="11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rebuchet MS" pitchFamily="34" charset="0"/>
                        <a:cs typeface="Times New Roman" pitchFamily="18" charset="0"/>
                      </a:endParaRPr>
                    </a:p>
                  </a:txBody>
                  <a:tcPr marL="44450" marR="44450" marT="0" marB="0" anchor="b" horzOverflow="overflow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rebuchet MS" pitchFamily="34" charset="0"/>
                          <a:cs typeface="Times New Roman" pitchFamily="18" charset="0"/>
                        </a:rPr>
                        <a:t>   -14.911,43 </a:t>
                      </a:r>
                      <a:endParaRPr kumimoji="0" lang="es-ES" sz="11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rebuchet MS" pitchFamily="34" charset="0"/>
                        <a:cs typeface="Times New Roman" pitchFamily="18" charset="0"/>
                      </a:endParaRPr>
                    </a:p>
                  </a:txBody>
                  <a:tcPr marL="44450" marR="44450" marT="0" marB="0" anchor="b" horzOverflow="overflow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rebuchet MS" pitchFamily="34" charset="0"/>
                          <a:cs typeface="Times New Roman" pitchFamily="18" charset="0"/>
                        </a:rPr>
                        <a:t>      2.370,59 </a:t>
                      </a:r>
                      <a:endParaRPr kumimoji="0" lang="es-ES" sz="11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rebuchet MS" pitchFamily="34" charset="0"/>
                        <a:cs typeface="Times New Roman" pitchFamily="18" charset="0"/>
                      </a:endParaRPr>
                    </a:p>
                  </a:txBody>
                  <a:tcPr marL="44450" marR="44450" marT="0" marB="0" anchor="b" horzOverflow="overflow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rebuchet MS" pitchFamily="34" charset="0"/>
                          <a:cs typeface="Times New Roman" pitchFamily="18" charset="0"/>
                        </a:rPr>
                        <a:t>    10.364,89 </a:t>
                      </a:r>
                      <a:endParaRPr kumimoji="0" lang="es-ES" sz="11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rebuchet MS" pitchFamily="34" charset="0"/>
                        <a:cs typeface="Times New Roman" pitchFamily="18" charset="0"/>
                      </a:endParaRPr>
                    </a:p>
                  </a:txBody>
                  <a:tcPr marL="44450" marR="44450" marT="0" marB="0" anchor="b" horzOverflow="overflow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rebuchet MS" pitchFamily="34" charset="0"/>
                          <a:cs typeface="Times New Roman" pitchFamily="18" charset="0"/>
                        </a:rPr>
                        <a:t>    20.697,44 </a:t>
                      </a:r>
                      <a:endParaRPr kumimoji="0" lang="es-ES" sz="11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rebuchet MS" pitchFamily="34" charset="0"/>
                        <a:cs typeface="Times New Roman" pitchFamily="18" charset="0"/>
                      </a:endParaRPr>
                    </a:p>
                  </a:txBody>
                  <a:tcPr marL="44450" marR="44450" marT="0" marB="0" anchor="b" horzOverflow="overflow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rebuchet MS" pitchFamily="34" charset="0"/>
                          <a:cs typeface="Times New Roman" pitchFamily="18" charset="0"/>
                        </a:rPr>
                        <a:t>    30.094,05 </a:t>
                      </a:r>
                      <a:endParaRPr kumimoji="0" lang="es-ES" sz="11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rebuchet MS" pitchFamily="34" charset="0"/>
                        <a:cs typeface="Times New Roman" pitchFamily="18" charset="0"/>
                      </a:endParaRPr>
                    </a:p>
                  </a:txBody>
                  <a:tcPr marL="44450" marR="44450" marT="0" marB="0" anchor="b" horzOverflow="overflow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/>
                    </a:solidFill>
                  </a:tcPr>
                </a:tc>
              </a:tr>
              <a:tr h="177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rebuchet MS" pitchFamily="34" charset="0"/>
                          <a:cs typeface="Times New Roman" pitchFamily="18" charset="0"/>
                        </a:rPr>
                        <a:t>Impuesto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rebuchet MS" pitchFamily="34" charset="0"/>
                        <a:cs typeface="Times New Roman" pitchFamily="18" charset="0"/>
                      </a:endParaRPr>
                    </a:p>
                  </a:txBody>
                  <a:tcPr marL="44450" marR="44450" marT="0" marB="0" anchor="b" horzOverflow="overflow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rebuchet MS" pitchFamily="34" charset="0"/>
                          <a:cs typeface="Times New Roman" pitchFamily="18" charset="0"/>
                        </a:rPr>
                        <a:t> 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rebuchet MS" pitchFamily="34" charset="0"/>
                        <a:cs typeface="Times New Roman" pitchFamily="18" charset="0"/>
                      </a:endParaRPr>
                    </a:p>
                  </a:txBody>
                  <a:tcPr marL="44450" marR="44450" marT="0" marB="0" anchor="b" horzOverflow="overflow">
                    <a:lnL>
                      <a:noFill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rebuchet MS" pitchFamily="34" charset="0"/>
                          <a:cs typeface="Times New Roman" pitchFamily="18" charset="0"/>
                        </a:rPr>
                        <a:t> 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rebuchet MS" pitchFamily="34" charset="0"/>
                        <a:cs typeface="Times New Roman" pitchFamily="18" charset="0"/>
                      </a:endParaRPr>
                    </a:p>
                  </a:txBody>
                  <a:tcPr marL="44450" marR="44450" marT="0" marB="0" anchor="b" horzOverflow="overflow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rebuchet MS" pitchFamily="34" charset="0"/>
                          <a:cs typeface="Times New Roman" pitchFamily="18" charset="0"/>
                        </a:rPr>
                        <a:t>                 -   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rebuchet MS" pitchFamily="34" charset="0"/>
                        <a:cs typeface="Times New Roman" pitchFamily="18" charset="0"/>
                      </a:endParaRPr>
                    </a:p>
                  </a:txBody>
                  <a:tcPr marL="44450" marR="44450" marT="0" marB="0" anchor="b" horzOverflow="overflow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rebuchet MS" pitchFamily="34" charset="0"/>
                          <a:cs typeface="Times New Roman" pitchFamily="18" charset="0"/>
                        </a:rPr>
                        <a:t>         592,65 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rebuchet MS" pitchFamily="34" charset="0"/>
                        <a:cs typeface="Times New Roman" pitchFamily="18" charset="0"/>
                      </a:endParaRPr>
                    </a:p>
                  </a:txBody>
                  <a:tcPr marL="44450" marR="44450" marT="0" marB="0" anchor="b" horzOverflow="overflow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rebuchet MS" pitchFamily="34" charset="0"/>
                          <a:cs typeface="Times New Roman" pitchFamily="18" charset="0"/>
                        </a:rPr>
                        <a:t>      2.591,22 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rebuchet MS" pitchFamily="34" charset="0"/>
                        <a:cs typeface="Times New Roman" pitchFamily="18" charset="0"/>
                      </a:endParaRPr>
                    </a:p>
                  </a:txBody>
                  <a:tcPr marL="44450" marR="44450" marT="0" marB="0" anchor="b" horzOverflow="overflow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rebuchet MS" pitchFamily="34" charset="0"/>
                          <a:cs typeface="Times New Roman" pitchFamily="18" charset="0"/>
                        </a:rPr>
                        <a:t>      5.174,36 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rebuchet MS" pitchFamily="34" charset="0"/>
                        <a:cs typeface="Times New Roman" pitchFamily="18" charset="0"/>
                      </a:endParaRPr>
                    </a:p>
                  </a:txBody>
                  <a:tcPr marL="44450" marR="44450" marT="0" marB="0" anchor="b" horzOverflow="overflow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rebuchet MS" pitchFamily="34" charset="0"/>
                          <a:cs typeface="Times New Roman" pitchFamily="18" charset="0"/>
                        </a:rPr>
                        <a:t>      7.523,51 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rebuchet MS" pitchFamily="34" charset="0"/>
                        <a:cs typeface="Times New Roman" pitchFamily="18" charset="0"/>
                      </a:endParaRPr>
                    </a:p>
                  </a:txBody>
                  <a:tcPr marL="44450" marR="44450" marT="0" marB="0" anchor="b" horzOverflow="overflow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176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rebuchet MS" pitchFamily="34" charset="0"/>
                          <a:cs typeface="Times New Roman" pitchFamily="18" charset="0"/>
                        </a:rPr>
                        <a:t>Utilidad después de Impuesto</a:t>
                      </a:r>
                      <a:endParaRPr kumimoji="0" lang="es-ES" sz="11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rebuchet MS" pitchFamily="34" charset="0"/>
                        <a:cs typeface="Times New Roman" pitchFamily="18" charset="0"/>
                      </a:endParaRPr>
                    </a:p>
                  </a:txBody>
                  <a:tcPr marL="44450" marR="44450" marT="0" marB="0" anchor="b" horzOverflow="overflow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rebuchet MS" pitchFamily="34" charset="0"/>
                          <a:cs typeface="Times New Roman" pitchFamily="18" charset="0"/>
                        </a:rPr>
                        <a:t> </a:t>
                      </a:r>
                      <a:endParaRPr kumimoji="0" lang="es-ES" sz="11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rebuchet MS" pitchFamily="34" charset="0"/>
                        <a:cs typeface="Times New Roman" pitchFamily="18" charset="0"/>
                      </a:endParaRPr>
                    </a:p>
                  </a:txBody>
                  <a:tcPr marL="44450" marR="44450" marT="0" marB="0" anchor="b" horzOverflow="overflow">
                    <a:lnL>
                      <a:noFill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rebuchet MS" pitchFamily="34" charset="0"/>
                          <a:cs typeface="Times New Roman" pitchFamily="18" charset="0"/>
                        </a:rPr>
                        <a:t> </a:t>
                      </a:r>
                      <a:endParaRPr kumimoji="0" lang="es-ES" sz="11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rebuchet MS" pitchFamily="34" charset="0"/>
                        <a:cs typeface="Times New Roman" pitchFamily="18" charset="0"/>
                      </a:endParaRPr>
                    </a:p>
                  </a:txBody>
                  <a:tcPr marL="44450" marR="44450" marT="0" marB="0" anchor="b" horzOverflow="overflow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rebuchet MS" pitchFamily="34" charset="0"/>
                          <a:cs typeface="Times New Roman" pitchFamily="18" charset="0"/>
                        </a:rPr>
                        <a:t>   -14.911,43 </a:t>
                      </a:r>
                      <a:endParaRPr kumimoji="0" lang="es-ES" sz="11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rebuchet MS" pitchFamily="34" charset="0"/>
                        <a:cs typeface="Times New Roman" pitchFamily="18" charset="0"/>
                      </a:endParaRPr>
                    </a:p>
                  </a:txBody>
                  <a:tcPr marL="44450" marR="44450" marT="0" marB="0" anchor="b" horzOverflow="overflow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rebuchet MS" pitchFamily="34" charset="0"/>
                          <a:cs typeface="Times New Roman" pitchFamily="18" charset="0"/>
                        </a:rPr>
                        <a:t>      1.777,94 </a:t>
                      </a:r>
                      <a:endParaRPr kumimoji="0" lang="es-ES" sz="11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rebuchet MS" pitchFamily="34" charset="0"/>
                        <a:cs typeface="Times New Roman" pitchFamily="18" charset="0"/>
                      </a:endParaRPr>
                    </a:p>
                  </a:txBody>
                  <a:tcPr marL="44450" marR="44450" marT="0" marB="0" anchor="b" horzOverflow="overflow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rebuchet MS" pitchFamily="34" charset="0"/>
                          <a:cs typeface="Times New Roman" pitchFamily="18" charset="0"/>
                        </a:rPr>
                        <a:t>      7.773,67 </a:t>
                      </a:r>
                      <a:endParaRPr kumimoji="0" lang="es-ES" sz="11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rebuchet MS" pitchFamily="34" charset="0"/>
                        <a:cs typeface="Times New Roman" pitchFamily="18" charset="0"/>
                      </a:endParaRPr>
                    </a:p>
                  </a:txBody>
                  <a:tcPr marL="44450" marR="44450" marT="0" marB="0" anchor="b" horzOverflow="overflow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rebuchet MS" pitchFamily="34" charset="0"/>
                          <a:cs typeface="Times New Roman" pitchFamily="18" charset="0"/>
                        </a:rPr>
                        <a:t>    15.523,08 </a:t>
                      </a:r>
                      <a:endParaRPr kumimoji="0" lang="es-ES" sz="11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rebuchet MS" pitchFamily="34" charset="0"/>
                        <a:cs typeface="Times New Roman" pitchFamily="18" charset="0"/>
                      </a:endParaRPr>
                    </a:p>
                  </a:txBody>
                  <a:tcPr marL="44450" marR="44450" marT="0" marB="0" anchor="b" horzOverflow="overflow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rebuchet MS" pitchFamily="34" charset="0"/>
                          <a:cs typeface="Times New Roman" pitchFamily="18" charset="0"/>
                        </a:rPr>
                        <a:t>    22.570,54 </a:t>
                      </a:r>
                      <a:endParaRPr kumimoji="0" lang="es-ES" sz="11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rebuchet MS" pitchFamily="34" charset="0"/>
                        <a:cs typeface="Times New Roman" pitchFamily="18" charset="0"/>
                      </a:endParaRPr>
                    </a:p>
                  </a:txBody>
                  <a:tcPr marL="44450" marR="44450" marT="0" marB="0" anchor="b" horzOverflow="overflow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/>
                    </a:solidFill>
                  </a:tcPr>
                </a:tc>
              </a:tr>
              <a:tr h="176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rebuchet MS" pitchFamily="34" charset="0"/>
                          <a:cs typeface="Times New Roman" pitchFamily="18" charset="0"/>
                        </a:rPr>
                        <a:t>10% reserva legal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rebuchet MS" pitchFamily="34" charset="0"/>
                        <a:cs typeface="Times New Roman" pitchFamily="18" charset="0"/>
                      </a:endParaRPr>
                    </a:p>
                  </a:txBody>
                  <a:tcPr marL="44450" marR="44450" marT="0" marB="0" anchor="b" horzOverflow="overflow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rebuchet MS" pitchFamily="34" charset="0"/>
                          <a:cs typeface="Times New Roman" pitchFamily="18" charset="0"/>
                        </a:rPr>
                        <a:t> 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rebuchet MS" pitchFamily="34" charset="0"/>
                        <a:cs typeface="Times New Roman" pitchFamily="18" charset="0"/>
                      </a:endParaRPr>
                    </a:p>
                  </a:txBody>
                  <a:tcPr marL="44450" marR="44450" marT="0" marB="0" anchor="b" horzOverflow="overflow">
                    <a:lnL>
                      <a:noFill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rebuchet MS" pitchFamily="34" charset="0"/>
                          <a:cs typeface="Times New Roman" pitchFamily="18" charset="0"/>
                        </a:rPr>
                        <a:t> 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rebuchet MS" pitchFamily="34" charset="0"/>
                        <a:cs typeface="Times New Roman" pitchFamily="18" charset="0"/>
                      </a:endParaRPr>
                    </a:p>
                  </a:txBody>
                  <a:tcPr marL="44450" marR="44450" marT="0" marB="0" anchor="b" horzOverflow="overflow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rebuchet MS" pitchFamily="34" charset="0"/>
                          <a:cs typeface="Times New Roman" pitchFamily="18" charset="0"/>
                        </a:rPr>
                        <a:t>                 -   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rebuchet MS" pitchFamily="34" charset="0"/>
                        <a:cs typeface="Times New Roman" pitchFamily="18" charset="0"/>
                      </a:endParaRPr>
                    </a:p>
                  </a:txBody>
                  <a:tcPr marL="44450" marR="44450" marT="0" marB="0" anchor="b" horzOverflow="overflow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rebuchet MS" pitchFamily="34" charset="0"/>
                          <a:cs typeface="Times New Roman" pitchFamily="18" charset="0"/>
                        </a:rPr>
                        <a:t>         177,79 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rebuchet MS" pitchFamily="34" charset="0"/>
                        <a:cs typeface="Times New Roman" pitchFamily="18" charset="0"/>
                      </a:endParaRPr>
                    </a:p>
                  </a:txBody>
                  <a:tcPr marL="44450" marR="44450" marT="0" marB="0" anchor="b" horzOverflow="overflow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rebuchet MS" pitchFamily="34" charset="0"/>
                          <a:cs typeface="Times New Roman" pitchFamily="18" charset="0"/>
                        </a:rPr>
                        <a:t>         777,37 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rebuchet MS" pitchFamily="34" charset="0"/>
                        <a:cs typeface="Times New Roman" pitchFamily="18" charset="0"/>
                      </a:endParaRPr>
                    </a:p>
                  </a:txBody>
                  <a:tcPr marL="44450" marR="44450" marT="0" marB="0" anchor="b" horzOverflow="overflow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rebuchet MS" pitchFamily="34" charset="0"/>
                          <a:cs typeface="Times New Roman" pitchFamily="18" charset="0"/>
                        </a:rPr>
                        <a:t>      1.552,31 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rebuchet MS" pitchFamily="34" charset="0"/>
                        <a:cs typeface="Times New Roman" pitchFamily="18" charset="0"/>
                      </a:endParaRPr>
                    </a:p>
                  </a:txBody>
                  <a:tcPr marL="44450" marR="44450" marT="0" marB="0" anchor="b" horzOverflow="overflow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rebuchet MS" pitchFamily="34" charset="0"/>
                          <a:cs typeface="Times New Roman" pitchFamily="18" charset="0"/>
                        </a:rPr>
                        <a:t>      2.257,05 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rebuchet MS" pitchFamily="34" charset="0"/>
                        <a:cs typeface="Times New Roman" pitchFamily="18" charset="0"/>
                      </a:endParaRPr>
                    </a:p>
                  </a:txBody>
                  <a:tcPr marL="44450" marR="44450" marT="0" marB="0" anchor="b" horzOverflow="overflow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176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rebuchet MS" pitchFamily="34" charset="0"/>
                          <a:cs typeface="Times New Roman" pitchFamily="18" charset="0"/>
                        </a:rPr>
                        <a:t>5% reserva facultativa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rebuchet MS" pitchFamily="34" charset="0"/>
                        <a:cs typeface="Times New Roman" pitchFamily="18" charset="0"/>
                      </a:endParaRPr>
                    </a:p>
                  </a:txBody>
                  <a:tcPr marL="44450" marR="44450" marT="0" marB="0" anchor="b" horzOverflow="overflow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rebuchet MS" pitchFamily="34" charset="0"/>
                          <a:cs typeface="Times New Roman" pitchFamily="18" charset="0"/>
                        </a:rPr>
                        <a:t> 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rebuchet MS" pitchFamily="34" charset="0"/>
                        <a:cs typeface="Times New Roman" pitchFamily="18" charset="0"/>
                      </a:endParaRPr>
                    </a:p>
                  </a:txBody>
                  <a:tcPr marL="44450" marR="44450" marT="0" marB="0" anchor="b" horzOverflow="overflow">
                    <a:lnL>
                      <a:noFill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rebuchet MS" pitchFamily="34" charset="0"/>
                          <a:cs typeface="Times New Roman" pitchFamily="18" charset="0"/>
                        </a:rPr>
                        <a:t> 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rebuchet MS" pitchFamily="34" charset="0"/>
                        <a:cs typeface="Times New Roman" pitchFamily="18" charset="0"/>
                      </a:endParaRPr>
                    </a:p>
                  </a:txBody>
                  <a:tcPr marL="44450" marR="44450" marT="0" marB="0" anchor="b" horzOverflow="overflow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rebuchet MS" pitchFamily="34" charset="0"/>
                          <a:cs typeface="Times New Roman" pitchFamily="18" charset="0"/>
                        </a:rPr>
                        <a:t>                 -   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rebuchet MS" pitchFamily="34" charset="0"/>
                        <a:cs typeface="Times New Roman" pitchFamily="18" charset="0"/>
                      </a:endParaRPr>
                    </a:p>
                  </a:txBody>
                  <a:tcPr marL="44450" marR="44450" marT="0" marB="0" anchor="b" horzOverflow="overflow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rebuchet MS" pitchFamily="34" charset="0"/>
                          <a:cs typeface="Times New Roman" pitchFamily="18" charset="0"/>
                        </a:rPr>
                        <a:t>           88,90 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rebuchet MS" pitchFamily="34" charset="0"/>
                        <a:cs typeface="Times New Roman" pitchFamily="18" charset="0"/>
                      </a:endParaRPr>
                    </a:p>
                  </a:txBody>
                  <a:tcPr marL="44450" marR="44450" marT="0" marB="0" anchor="b" horzOverflow="overflow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rebuchet MS" pitchFamily="34" charset="0"/>
                          <a:cs typeface="Times New Roman" pitchFamily="18" charset="0"/>
                        </a:rPr>
                        <a:t>         388,68 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rebuchet MS" pitchFamily="34" charset="0"/>
                        <a:cs typeface="Times New Roman" pitchFamily="18" charset="0"/>
                      </a:endParaRPr>
                    </a:p>
                  </a:txBody>
                  <a:tcPr marL="44450" marR="44450" marT="0" marB="0" anchor="b" horzOverflow="overflow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rebuchet MS" pitchFamily="34" charset="0"/>
                          <a:cs typeface="Times New Roman" pitchFamily="18" charset="0"/>
                        </a:rPr>
                        <a:t>         776,15 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rebuchet MS" pitchFamily="34" charset="0"/>
                        <a:cs typeface="Times New Roman" pitchFamily="18" charset="0"/>
                      </a:endParaRPr>
                    </a:p>
                  </a:txBody>
                  <a:tcPr marL="44450" marR="44450" marT="0" marB="0" anchor="b" horzOverflow="overflow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rebuchet MS" pitchFamily="34" charset="0"/>
                          <a:cs typeface="Times New Roman" pitchFamily="18" charset="0"/>
                        </a:rPr>
                        <a:t>      1.128,53 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rebuchet MS" pitchFamily="34" charset="0"/>
                        <a:cs typeface="Times New Roman" pitchFamily="18" charset="0"/>
                      </a:endParaRPr>
                    </a:p>
                  </a:txBody>
                  <a:tcPr marL="44450" marR="44450" marT="0" marB="0" anchor="b" horzOverflow="overflow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177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rebuchet MS" pitchFamily="34" charset="0"/>
                          <a:cs typeface="Times New Roman" pitchFamily="18" charset="0"/>
                        </a:rPr>
                        <a:t>Utilidad Neta</a:t>
                      </a:r>
                      <a:endParaRPr kumimoji="0" lang="es-ES" sz="11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rebuchet MS" pitchFamily="34" charset="0"/>
                        <a:cs typeface="Times New Roman" pitchFamily="18" charset="0"/>
                      </a:endParaRPr>
                    </a:p>
                  </a:txBody>
                  <a:tcPr marL="44450" marR="44450" marT="0" marB="0" anchor="b" horzOverflow="overflow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rebuchet MS" pitchFamily="34" charset="0"/>
                          <a:cs typeface="Times New Roman" pitchFamily="18" charset="0"/>
                        </a:rPr>
                        <a:t> </a:t>
                      </a:r>
                      <a:endParaRPr kumimoji="0" lang="es-ES" sz="11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rebuchet MS" pitchFamily="34" charset="0"/>
                        <a:cs typeface="Times New Roman" pitchFamily="18" charset="0"/>
                      </a:endParaRPr>
                    </a:p>
                  </a:txBody>
                  <a:tcPr marL="44450" marR="44450" marT="0" marB="0" anchor="b" horzOverflow="overflow">
                    <a:lnL>
                      <a:noFill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rebuchet MS" pitchFamily="34" charset="0"/>
                          <a:cs typeface="Times New Roman" pitchFamily="18" charset="0"/>
                        </a:rPr>
                        <a:t> </a:t>
                      </a:r>
                      <a:endParaRPr kumimoji="0" lang="es-ES" sz="11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rebuchet MS" pitchFamily="34" charset="0"/>
                        <a:cs typeface="Times New Roman" pitchFamily="18" charset="0"/>
                      </a:endParaRPr>
                    </a:p>
                  </a:txBody>
                  <a:tcPr marL="44450" marR="44450" marT="0" marB="0" anchor="b" horzOverflow="overflow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rebuchet MS" pitchFamily="34" charset="0"/>
                          <a:cs typeface="Times New Roman" pitchFamily="18" charset="0"/>
                        </a:rPr>
                        <a:t>   -14.911,43 </a:t>
                      </a:r>
                      <a:endParaRPr kumimoji="0" lang="es-ES" sz="11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rebuchet MS" pitchFamily="34" charset="0"/>
                        <a:cs typeface="Times New Roman" pitchFamily="18" charset="0"/>
                      </a:endParaRPr>
                    </a:p>
                  </a:txBody>
                  <a:tcPr marL="44450" marR="44450" marT="0" marB="0" anchor="b" horzOverflow="overflow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rebuchet MS" pitchFamily="34" charset="0"/>
                          <a:cs typeface="Times New Roman" pitchFamily="18" charset="0"/>
                        </a:rPr>
                        <a:t>      1.511,25 </a:t>
                      </a:r>
                      <a:endParaRPr kumimoji="0" lang="es-ES" sz="11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rebuchet MS" pitchFamily="34" charset="0"/>
                        <a:cs typeface="Times New Roman" pitchFamily="18" charset="0"/>
                      </a:endParaRPr>
                    </a:p>
                  </a:txBody>
                  <a:tcPr marL="44450" marR="44450" marT="0" marB="0" anchor="b" horzOverflow="overflow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rebuchet MS" pitchFamily="34" charset="0"/>
                          <a:cs typeface="Times New Roman" pitchFamily="18" charset="0"/>
                        </a:rPr>
                        <a:t>      6.607,62 </a:t>
                      </a:r>
                      <a:endParaRPr kumimoji="0" lang="es-ES" sz="11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rebuchet MS" pitchFamily="34" charset="0"/>
                        <a:cs typeface="Times New Roman" pitchFamily="18" charset="0"/>
                      </a:endParaRPr>
                    </a:p>
                  </a:txBody>
                  <a:tcPr marL="44450" marR="44450" marT="0" marB="0" anchor="b" horzOverflow="overflow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rebuchet MS" pitchFamily="34" charset="0"/>
                          <a:cs typeface="Times New Roman" pitchFamily="18" charset="0"/>
                        </a:rPr>
                        <a:t>    13.194,62 </a:t>
                      </a:r>
                      <a:endParaRPr kumimoji="0" lang="es-ES" sz="11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rebuchet MS" pitchFamily="34" charset="0"/>
                        <a:cs typeface="Times New Roman" pitchFamily="18" charset="0"/>
                      </a:endParaRPr>
                    </a:p>
                  </a:txBody>
                  <a:tcPr marL="44450" marR="44450" marT="0" marB="0" anchor="b" horzOverflow="overflow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rebuchet MS" pitchFamily="34" charset="0"/>
                          <a:cs typeface="Times New Roman" pitchFamily="18" charset="0"/>
                        </a:rPr>
                        <a:t>    19.184,96 </a:t>
                      </a:r>
                      <a:endParaRPr kumimoji="0" lang="es-ES" sz="11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rebuchet MS" pitchFamily="34" charset="0"/>
                        <a:cs typeface="Times New Roman" pitchFamily="18" charset="0"/>
                      </a:endParaRPr>
                    </a:p>
                  </a:txBody>
                  <a:tcPr marL="44450" marR="44450" marT="0" marB="0" anchor="b" horzOverflow="overflow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/>
                    </a:solidFill>
                  </a:tcPr>
                </a:tc>
              </a:tr>
              <a:tr h="176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rebuchet MS" pitchFamily="34" charset="0"/>
                          <a:cs typeface="Times New Roman" pitchFamily="18" charset="0"/>
                        </a:rPr>
                        <a:t>(+) Depreciación 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rebuchet MS" pitchFamily="34" charset="0"/>
                        <a:cs typeface="Times New Roman" pitchFamily="18" charset="0"/>
                      </a:endParaRPr>
                    </a:p>
                  </a:txBody>
                  <a:tcPr marL="44450" marR="44450" marT="0" marB="0" anchor="b" horzOverflow="overflow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rebuchet MS" pitchFamily="34" charset="0"/>
                          <a:cs typeface="Times New Roman" pitchFamily="18" charset="0"/>
                        </a:rPr>
                        <a:t> 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rebuchet MS" pitchFamily="34" charset="0"/>
                        <a:cs typeface="Times New Roman" pitchFamily="18" charset="0"/>
                      </a:endParaRPr>
                    </a:p>
                  </a:txBody>
                  <a:tcPr marL="44450" marR="44450" marT="0" marB="0" anchor="b" horzOverflow="overflow">
                    <a:lnL>
                      <a:noFill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rebuchet MS" pitchFamily="34" charset="0"/>
                          <a:cs typeface="Times New Roman" pitchFamily="18" charset="0"/>
                        </a:rPr>
                        <a:t> 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rebuchet MS" pitchFamily="34" charset="0"/>
                        <a:cs typeface="Times New Roman" pitchFamily="18" charset="0"/>
                      </a:endParaRPr>
                    </a:p>
                  </a:txBody>
                  <a:tcPr marL="44450" marR="44450" marT="0" marB="0" anchor="b" horzOverflow="overflow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rebuchet MS" pitchFamily="34" charset="0"/>
                          <a:cs typeface="Times New Roman" pitchFamily="18" charset="0"/>
                        </a:rPr>
                        <a:t>      4.945,52 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rebuchet MS" pitchFamily="34" charset="0"/>
                        <a:cs typeface="Times New Roman" pitchFamily="18" charset="0"/>
                      </a:endParaRPr>
                    </a:p>
                  </a:txBody>
                  <a:tcPr marL="44450" marR="44450" marT="0" marB="0" anchor="b" horzOverflow="overflow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rebuchet MS" pitchFamily="34" charset="0"/>
                          <a:cs typeface="Times New Roman" pitchFamily="18" charset="0"/>
                        </a:rPr>
                        <a:t>      4.322,88 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rebuchet MS" pitchFamily="34" charset="0"/>
                        <a:cs typeface="Times New Roman" pitchFamily="18" charset="0"/>
                      </a:endParaRPr>
                    </a:p>
                  </a:txBody>
                  <a:tcPr marL="44450" marR="44450" marT="0" marB="0" anchor="b" horzOverflow="overflow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rebuchet MS" pitchFamily="34" charset="0"/>
                          <a:cs typeface="Times New Roman" pitchFamily="18" charset="0"/>
                        </a:rPr>
                        <a:t>      4.322,88 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rebuchet MS" pitchFamily="34" charset="0"/>
                        <a:cs typeface="Times New Roman" pitchFamily="18" charset="0"/>
                      </a:endParaRPr>
                    </a:p>
                  </a:txBody>
                  <a:tcPr marL="44450" marR="44450" marT="0" marB="0" anchor="b" horzOverflow="overflow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rebuchet MS" pitchFamily="34" charset="0"/>
                          <a:cs typeface="Times New Roman" pitchFamily="18" charset="0"/>
                        </a:rPr>
                        <a:t>      1.122,88 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rebuchet MS" pitchFamily="34" charset="0"/>
                        <a:cs typeface="Times New Roman" pitchFamily="18" charset="0"/>
                      </a:endParaRPr>
                    </a:p>
                  </a:txBody>
                  <a:tcPr marL="44450" marR="44450" marT="0" marB="0" anchor="b" horzOverflow="overflow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rebuchet MS" pitchFamily="34" charset="0"/>
                          <a:cs typeface="Times New Roman" pitchFamily="18" charset="0"/>
                        </a:rPr>
                        <a:t>      1.122,88 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rebuchet MS" pitchFamily="34" charset="0"/>
                        <a:cs typeface="Times New Roman" pitchFamily="18" charset="0"/>
                      </a:endParaRPr>
                    </a:p>
                  </a:txBody>
                  <a:tcPr marL="44450" marR="44450" marT="0" marB="0" anchor="b" horzOverflow="overflow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176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rebuchet MS" pitchFamily="34" charset="0"/>
                          <a:cs typeface="Times New Roman" pitchFamily="18" charset="0"/>
                        </a:rPr>
                        <a:t>(+) Amortización 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rebuchet MS" pitchFamily="34" charset="0"/>
                        <a:cs typeface="Times New Roman" pitchFamily="18" charset="0"/>
                      </a:endParaRPr>
                    </a:p>
                  </a:txBody>
                  <a:tcPr marL="44450" marR="44450" marT="0" marB="0" anchor="b" horzOverflow="overflow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rebuchet MS" pitchFamily="34" charset="0"/>
                          <a:cs typeface="Times New Roman" pitchFamily="18" charset="0"/>
                        </a:rPr>
                        <a:t> 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rebuchet MS" pitchFamily="34" charset="0"/>
                        <a:cs typeface="Times New Roman" pitchFamily="18" charset="0"/>
                      </a:endParaRPr>
                    </a:p>
                  </a:txBody>
                  <a:tcPr marL="44450" marR="44450" marT="0" marB="0" anchor="b" horzOverflow="overflow">
                    <a:lnL>
                      <a:noFill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rebuchet MS" pitchFamily="34" charset="0"/>
                          <a:cs typeface="Times New Roman" pitchFamily="18" charset="0"/>
                        </a:rPr>
                        <a:t> 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rebuchet MS" pitchFamily="34" charset="0"/>
                        <a:cs typeface="Times New Roman" pitchFamily="18" charset="0"/>
                      </a:endParaRPr>
                    </a:p>
                  </a:txBody>
                  <a:tcPr marL="44450" marR="44450" marT="0" marB="0" anchor="b" horzOverflow="overflow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rebuchet MS" pitchFamily="34" charset="0"/>
                          <a:cs typeface="Times New Roman" pitchFamily="18" charset="0"/>
                        </a:rPr>
                        <a:t>      2.988,00 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rebuchet MS" pitchFamily="34" charset="0"/>
                        <a:cs typeface="Times New Roman" pitchFamily="18" charset="0"/>
                      </a:endParaRPr>
                    </a:p>
                  </a:txBody>
                  <a:tcPr marL="44450" marR="44450" marT="0" marB="0" anchor="b" horzOverflow="overflow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rebuchet MS" pitchFamily="34" charset="0"/>
                          <a:cs typeface="Times New Roman" pitchFamily="18" charset="0"/>
                        </a:rPr>
                        <a:t>      2.888,00 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rebuchet MS" pitchFamily="34" charset="0"/>
                        <a:cs typeface="Times New Roman" pitchFamily="18" charset="0"/>
                      </a:endParaRPr>
                    </a:p>
                  </a:txBody>
                  <a:tcPr marL="44450" marR="44450" marT="0" marB="0" anchor="b" horzOverflow="overflow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rebuchet MS" pitchFamily="34" charset="0"/>
                          <a:cs typeface="Times New Roman" pitchFamily="18" charset="0"/>
                        </a:rPr>
                        <a:t>      2.798,00 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rebuchet MS" pitchFamily="34" charset="0"/>
                        <a:cs typeface="Times New Roman" pitchFamily="18" charset="0"/>
                      </a:endParaRPr>
                    </a:p>
                  </a:txBody>
                  <a:tcPr marL="44450" marR="44450" marT="0" marB="0" anchor="b" horzOverflow="overflow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rebuchet MS" pitchFamily="34" charset="0"/>
                          <a:cs typeface="Times New Roman" pitchFamily="18" charset="0"/>
                        </a:rPr>
                        <a:t>      2.354,00 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rebuchet MS" pitchFamily="34" charset="0"/>
                        <a:cs typeface="Times New Roman" pitchFamily="18" charset="0"/>
                      </a:endParaRPr>
                    </a:p>
                  </a:txBody>
                  <a:tcPr marL="44450" marR="44450" marT="0" marB="0" anchor="b" horzOverflow="overflow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rebuchet MS" pitchFamily="34" charset="0"/>
                          <a:cs typeface="Times New Roman" pitchFamily="18" charset="0"/>
                        </a:rPr>
                        <a:t>      1.000,00 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rebuchet MS" pitchFamily="34" charset="0"/>
                        <a:cs typeface="Times New Roman" pitchFamily="18" charset="0"/>
                      </a:endParaRPr>
                    </a:p>
                  </a:txBody>
                  <a:tcPr marL="44450" marR="44450" marT="0" marB="0" anchor="b" horzOverflow="overflow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177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rebuchet MS" pitchFamily="34" charset="0"/>
                          <a:cs typeface="Times New Roman" pitchFamily="18" charset="0"/>
                        </a:rPr>
                        <a:t>(-) Pago de Capital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rebuchet MS" pitchFamily="34" charset="0"/>
                        <a:cs typeface="Times New Roman" pitchFamily="18" charset="0"/>
                      </a:endParaRPr>
                    </a:p>
                  </a:txBody>
                  <a:tcPr marL="44450" marR="44450" marT="0" marB="0" anchor="b" horzOverflow="overflow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rebuchet MS" pitchFamily="34" charset="0"/>
                          <a:cs typeface="Times New Roman" pitchFamily="18" charset="0"/>
                        </a:rPr>
                        <a:t> 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rebuchet MS" pitchFamily="34" charset="0"/>
                        <a:cs typeface="Times New Roman" pitchFamily="18" charset="0"/>
                      </a:endParaRPr>
                    </a:p>
                  </a:txBody>
                  <a:tcPr marL="44450" marR="44450" marT="0" marB="0" anchor="b" horzOverflow="overflow">
                    <a:lnL>
                      <a:noFill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rebuchet MS" pitchFamily="34" charset="0"/>
                          <a:cs typeface="Times New Roman" pitchFamily="18" charset="0"/>
                        </a:rPr>
                        <a:t> 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rebuchet MS" pitchFamily="34" charset="0"/>
                        <a:cs typeface="Times New Roman" pitchFamily="18" charset="0"/>
                      </a:endParaRPr>
                    </a:p>
                  </a:txBody>
                  <a:tcPr marL="44450" marR="44450" marT="0" marB="0" anchor="b" horzOverflow="overflow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rebuchet MS" pitchFamily="34" charset="0"/>
                          <a:cs typeface="Times New Roman" pitchFamily="18" charset="0"/>
                        </a:rPr>
                        <a:t>-11534,05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rebuchet MS" pitchFamily="34" charset="0"/>
                        <a:cs typeface="Times New Roman" pitchFamily="18" charset="0"/>
                      </a:endParaRPr>
                    </a:p>
                  </a:txBody>
                  <a:tcPr marL="44450" marR="44450" marT="0" marB="0" anchor="b" horzOverflow="overflow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rebuchet MS" pitchFamily="34" charset="0"/>
                          <a:cs typeface="Times New Roman" pitchFamily="18" charset="0"/>
                        </a:rPr>
                        <a:t>-13256,57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rebuchet MS" pitchFamily="34" charset="0"/>
                        <a:cs typeface="Times New Roman" pitchFamily="18" charset="0"/>
                      </a:endParaRPr>
                    </a:p>
                  </a:txBody>
                  <a:tcPr marL="44450" marR="44450" marT="0" marB="0" anchor="b" horzOverflow="overflow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rebuchet MS" pitchFamily="34" charset="0"/>
                          <a:cs typeface="Times New Roman" pitchFamily="18" charset="0"/>
                        </a:rPr>
                        <a:t>0,00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rebuchet MS" pitchFamily="34" charset="0"/>
                        <a:cs typeface="Times New Roman" pitchFamily="18" charset="0"/>
                      </a:endParaRPr>
                    </a:p>
                  </a:txBody>
                  <a:tcPr marL="44450" marR="44450" marT="0" marB="0" anchor="b" horzOverflow="overflow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rebuchet MS" pitchFamily="34" charset="0"/>
                          <a:cs typeface="Times New Roman" pitchFamily="18" charset="0"/>
                        </a:rPr>
                        <a:t>0,00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rebuchet MS" pitchFamily="34" charset="0"/>
                        <a:cs typeface="Times New Roman" pitchFamily="18" charset="0"/>
                      </a:endParaRPr>
                    </a:p>
                  </a:txBody>
                  <a:tcPr marL="44450" marR="44450" marT="0" marB="0" anchor="b" horzOverflow="overflow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rebuchet MS" pitchFamily="34" charset="0"/>
                          <a:cs typeface="Times New Roman" pitchFamily="18" charset="0"/>
                        </a:rPr>
                        <a:t>0,00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rebuchet MS" pitchFamily="34" charset="0"/>
                        <a:cs typeface="Times New Roman" pitchFamily="18" charset="0"/>
                      </a:endParaRPr>
                    </a:p>
                  </a:txBody>
                  <a:tcPr marL="44450" marR="44450" marT="0" marB="0" anchor="b" horzOverflow="overflow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176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rebuchet MS" pitchFamily="34" charset="0"/>
                          <a:cs typeface="Times New Roman" pitchFamily="18" charset="0"/>
                        </a:rPr>
                        <a:t>Flujo del accionista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rebuchet MS" pitchFamily="34" charset="0"/>
                        <a:cs typeface="Times New Roman" pitchFamily="18" charset="0"/>
                      </a:endParaRPr>
                    </a:p>
                  </a:txBody>
                  <a:tcPr marL="44450" marR="44450" marT="0" marB="0" anchor="b" horzOverflow="overflow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rebuchet MS" pitchFamily="34" charset="0"/>
                          <a:cs typeface="Times New Roman" pitchFamily="18" charset="0"/>
                        </a:rPr>
                        <a:t> 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rebuchet MS" pitchFamily="34" charset="0"/>
                        <a:cs typeface="Times New Roman" pitchFamily="18" charset="0"/>
                      </a:endParaRPr>
                    </a:p>
                  </a:txBody>
                  <a:tcPr marL="44450" marR="44450" marT="0" marB="0" anchor="b" horzOverflow="overflow">
                    <a:lnL>
                      <a:noFill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rebuchet MS" pitchFamily="34" charset="0"/>
                          <a:cs typeface="Times New Roman" pitchFamily="18" charset="0"/>
                        </a:rPr>
                        <a:t> 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rebuchet MS" pitchFamily="34" charset="0"/>
                        <a:cs typeface="Times New Roman" pitchFamily="18" charset="0"/>
                      </a:endParaRPr>
                    </a:p>
                  </a:txBody>
                  <a:tcPr marL="44450" marR="44450" marT="0" marB="0" anchor="b" horzOverflow="overflow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rebuchet MS" pitchFamily="34" charset="0"/>
                          <a:cs typeface="Times New Roman" pitchFamily="18" charset="0"/>
                        </a:rPr>
                        <a:t>-   18.511,96 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rebuchet MS" pitchFamily="34" charset="0"/>
                        <a:cs typeface="Times New Roman" pitchFamily="18" charset="0"/>
                      </a:endParaRPr>
                    </a:p>
                  </a:txBody>
                  <a:tcPr marL="44450" marR="44450" marT="0" marB="0" anchor="b" horzOverflow="overflow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rebuchet MS" pitchFamily="34" charset="0"/>
                          <a:cs typeface="Times New Roman" pitchFamily="18" charset="0"/>
                        </a:rPr>
                        <a:t>-     4.534,44 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rebuchet MS" pitchFamily="34" charset="0"/>
                        <a:cs typeface="Times New Roman" pitchFamily="18" charset="0"/>
                      </a:endParaRPr>
                    </a:p>
                  </a:txBody>
                  <a:tcPr marL="44450" marR="44450" marT="0" marB="0" anchor="b" horzOverflow="overflow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rebuchet MS" pitchFamily="34" charset="0"/>
                          <a:cs typeface="Times New Roman" pitchFamily="18" charset="0"/>
                        </a:rPr>
                        <a:t>    13.728,50 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rebuchet MS" pitchFamily="34" charset="0"/>
                        <a:cs typeface="Times New Roman" pitchFamily="18" charset="0"/>
                      </a:endParaRPr>
                    </a:p>
                  </a:txBody>
                  <a:tcPr marL="44450" marR="44450" marT="0" marB="0" anchor="b" horzOverflow="overflow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rebuchet MS" pitchFamily="34" charset="0"/>
                          <a:cs typeface="Times New Roman" pitchFamily="18" charset="0"/>
                        </a:rPr>
                        <a:t>    16.671,49 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rebuchet MS" pitchFamily="34" charset="0"/>
                        <a:cs typeface="Times New Roman" pitchFamily="18" charset="0"/>
                      </a:endParaRPr>
                    </a:p>
                  </a:txBody>
                  <a:tcPr marL="44450" marR="44450" marT="0" marB="0" anchor="b" horzOverflow="overflow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rebuchet MS" pitchFamily="34" charset="0"/>
                          <a:cs typeface="Times New Roman" pitchFamily="18" charset="0"/>
                        </a:rPr>
                        <a:t>    21.307,83 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rebuchet MS" pitchFamily="34" charset="0"/>
                        <a:cs typeface="Times New Roman" pitchFamily="18" charset="0"/>
                      </a:endParaRPr>
                    </a:p>
                  </a:txBody>
                  <a:tcPr marL="44450" marR="44450" marT="0" marB="0" anchor="b" horzOverflow="overflow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176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rebuchet MS" pitchFamily="34" charset="0"/>
                          <a:cs typeface="Times New Roman" pitchFamily="18" charset="0"/>
                        </a:rPr>
                        <a:t>Inversión Inicial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rebuchet MS" pitchFamily="34" charset="0"/>
                        <a:cs typeface="Times New Roman" pitchFamily="18" charset="0"/>
                      </a:endParaRPr>
                    </a:p>
                  </a:txBody>
                  <a:tcPr marL="44450" marR="44450" marT="0" marB="0" anchor="b" horzOverflow="overflow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rebuchet MS" pitchFamily="34" charset="0"/>
                          <a:cs typeface="Times New Roman" pitchFamily="18" charset="0"/>
                        </a:rPr>
                        <a:t> 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rebuchet MS" pitchFamily="34" charset="0"/>
                        <a:cs typeface="Times New Roman" pitchFamily="18" charset="0"/>
                      </a:endParaRPr>
                    </a:p>
                  </a:txBody>
                  <a:tcPr marL="44450" marR="44450" marT="0" marB="0" anchor="b" horzOverflow="overflow">
                    <a:lnL>
                      <a:noFill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rebuchet MS" pitchFamily="34" charset="0"/>
                          <a:cs typeface="Times New Roman" pitchFamily="18" charset="0"/>
                        </a:rPr>
                        <a:t>    24.790,61 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rebuchet MS" pitchFamily="34" charset="0"/>
                        <a:cs typeface="Times New Roman" pitchFamily="18" charset="0"/>
                      </a:endParaRPr>
                    </a:p>
                  </a:txBody>
                  <a:tcPr marL="44450" marR="44450" marT="0" marB="0" anchor="b" horzOverflow="overflow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rebuchet MS" pitchFamily="34" charset="0"/>
                          <a:cs typeface="Times New Roman" pitchFamily="18" charset="0"/>
                        </a:rPr>
                        <a:t> 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rebuchet MS" pitchFamily="34" charset="0"/>
                        <a:cs typeface="Times New Roman" pitchFamily="18" charset="0"/>
                      </a:endParaRPr>
                    </a:p>
                  </a:txBody>
                  <a:tcPr marL="44450" marR="44450" marT="0" marB="0" anchor="b" horzOverflow="overflow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rebuchet MS" pitchFamily="34" charset="0"/>
                          <a:cs typeface="Times New Roman" pitchFamily="18" charset="0"/>
                        </a:rPr>
                        <a:t> 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rebuchet MS" pitchFamily="34" charset="0"/>
                        <a:cs typeface="Times New Roman" pitchFamily="18" charset="0"/>
                      </a:endParaRPr>
                    </a:p>
                  </a:txBody>
                  <a:tcPr marL="44450" marR="44450" marT="0" marB="0" anchor="b" horzOverflow="overflow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rebuchet MS" pitchFamily="34" charset="0"/>
                          <a:cs typeface="Times New Roman" pitchFamily="18" charset="0"/>
                        </a:rPr>
                        <a:t> 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rebuchet MS" pitchFamily="34" charset="0"/>
                        <a:cs typeface="Times New Roman" pitchFamily="18" charset="0"/>
                      </a:endParaRPr>
                    </a:p>
                  </a:txBody>
                  <a:tcPr marL="44450" marR="44450" marT="0" marB="0" anchor="b" horzOverflow="overflow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rebuchet MS" pitchFamily="34" charset="0"/>
                          <a:cs typeface="Times New Roman" pitchFamily="18" charset="0"/>
                        </a:rPr>
                        <a:t> 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rebuchet MS" pitchFamily="34" charset="0"/>
                        <a:cs typeface="Times New Roman" pitchFamily="18" charset="0"/>
                      </a:endParaRPr>
                    </a:p>
                  </a:txBody>
                  <a:tcPr marL="44450" marR="44450" marT="0" marB="0" anchor="b" horzOverflow="overflow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rebuchet MS" pitchFamily="34" charset="0"/>
                          <a:cs typeface="Times New Roman" pitchFamily="18" charset="0"/>
                        </a:rPr>
                        <a:t> 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rebuchet MS" pitchFamily="34" charset="0"/>
                        <a:cs typeface="Times New Roman" pitchFamily="18" charset="0"/>
                      </a:endParaRPr>
                    </a:p>
                  </a:txBody>
                  <a:tcPr marL="44450" marR="44450" marT="0" marB="0" anchor="b" horzOverflow="overflow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177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rebuchet MS" pitchFamily="34" charset="0"/>
                          <a:cs typeface="Times New Roman" pitchFamily="18" charset="0"/>
                        </a:rPr>
                        <a:t>Valor Presente de los Flujos Futuros</a:t>
                      </a:r>
                    </a:p>
                  </a:txBody>
                  <a:tcPr marL="44450" marR="44450" marT="0" marB="0" anchor="b" horzOverflow="overflow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rebuchet MS" pitchFamily="34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44450" marR="44450" marT="0" marB="0"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rebuchet MS" pitchFamily="34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44450" marR="44450" marT="0" marB="0" anchor="b" horzOverflow="overflow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rebuchet MS" pitchFamily="34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44450" marR="44450" marT="0" marB="0" anchor="b" horzOverflow="overflow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rebuchet MS" pitchFamily="34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44450" marR="44450" marT="0" marB="0" anchor="b" horzOverflow="overflow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rebuchet MS" pitchFamily="34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44450" marR="44450" marT="0" marB="0" anchor="b" horzOverflow="overflow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rebuchet MS" pitchFamily="34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44450" marR="44450" marT="0" marB="0" anchor="b" horzOverflow="overflow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rebuchet MS" pitchFamily="34" charset="0"/>
                          <a:cs typeface="Times New Roman" pitchFamily="18" charset="0"/>
                        </a:rPr>
                        <a:t>  </a:t>
                      </a: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rebuchet MS" pitchFamily="34" charset="0"/>
                          <a:cs typeface="Times New Roman" pitchFamily="18" charset="0"/>
                        </a:rPr>
                        <a:t>108.040,94 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rebuchet MS" pitchFamily="34" charset="0"/>
                        <a:cs typeface="Times New Roman" pitchFamily="18" charset="0"/>
                      </a:endParaRPr>
                    </a:p>
                  </a:txBody>
                  <a:tcPr marL="44450" marR="44450" marT="0" marB="0" anchor="b" horzOverflow="overflow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176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rebuchet MS" pitchFamily="34" charset="0"/>
                          <a:cs typeface="Times New Roman" pitchFamily="18" charset="0"/>
                        </a:rPr>
                        <a:t>Flujo neto de efectivo</a:t>
                      </a:r>
                      <a:endParaRPr kumimoji="0" lang="es-ES" sz="11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rebuchet MS" pitchFamily="34" charset="0"/>
                        <a:cs typeface="Times New Roman" pitchFamily="18" charset="0"/>
                      </a:endParaRPr>
                    </a:p>
                  </a:txBody>
                  <a:tcPr marL="44450" marR="44450" marT="0" marB="0" anchor="b" horzOverflow="overflow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rebuchet MS" pitchFamily="34" charset="0"/>
                          <a:cs typeface="Times New Roman" pitchFamily="18" charset="0"/>
                        </a:rPr>
                        <a:t> </a:t>
                      </a:r>
                      <a:endParaRPr kumimoji="0" lang="es-ES" sz="11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rebuchet MS" pitchFamily="34" charset="0"/>
                        <a:cs typeface="Times New Roman" pitchFamily="18" charset="0"/>
                      </a:endParaRPr>
                    </a:p>
                  </a:txBody>
                  <a:tcPr marL="44450" marR="44450" marT="0" marB="0" anchor="b" horzOverflow="overflow">
                    <a:lnL>
                      <a:noFill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rebuchet MS" pitchFamily="34" charset="0"/>
                          <a:cs typeface="Times New Roman" pitchFamily="18" charset="0"/>
                        </a:rPr>
                        <a:t>-   24.790,61 </a:t>
                      </a:r>
                      <a:endParaRPr kumimoji="0" lang="es-ES" sz="11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rebuchet MS" pitchFamily="34" charset="0"/>
                        <a:cs typeface="Times New Roman" pitchFamily="18" charset="0"/>
                      </a:endParaRPr>
                    </a:p>
                  </a:txBody>
                  <a:tcPr marL="44450" marR="44450" marT="0" marB="0" anchor="b" horzOverflow="overflow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rebuchet MS" pitchFamily="34" charset="0"/>
                          <a:cs typeface="Times New Roman" pitchFamily="18" charset="0"/>
                        </a:rPr>
                        <a:t>-   18.511,96 </a:t>
                      </a:r>
                      <a:endParaRPr kumimoji="0" lang="es-ES" sz="11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rebuchet MS" pitchFamily="34" charset="0"/>
                        <a:cs typeface="Times New Roman" pitchFamily="18" charset="0"/>
                      </a:endParaRPr>
                    </a:p>
                  </a:txBody>
                  <a:tcPr marL="44450" marR="44450" marT="0" marB="0" anchor="b" horzOverflow="overflow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rebuchet MS" pitchFamily="34" charset="0"/>
                          <a:cs typeface="Times New Roman" pitchFamily="18" charset="0"/>
                        </a:rPr>
                        <a:t>-     4.534,44 </a:t>
                      </a:r>
                      <a:endParaRPr kumimoji="0" lang="es-ES" sz="11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rebuchet MS" pitchFamily="34" charset="0"/>
                        <a:cs typeface="Times New Roman" pitchFamily="18" charset="0"/>
                      </a:endParaRPr>
                    </a:p>
                  </a:txBody>
                  <a:tcPr marL="44450" marR="44450" marT="0" marB="0" anchor="b" horzOverflow="overflow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rebuchet MS" pitchFamily="34" charset="0"/>
                          <a:cs typeface="Times New Roman" pitchFamily="18" charset="0"/>
                        </a:rPr>
                        <a:t>    13.728,50 </a:t>
                      </a:r>
                      <a:endParaRPr kumimoji="0" lang="es-ES" sz="11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rebuchet MS" pitchFamily="34" charset="0"/>
                        <a:cs typeface="Times New Roman" pitchFamily="18" charset="0"/>
                      </a:endParaRPr>
                    </a:p>
                  </a:txBody>
                  <a:tcPr marL="44450" marR="44450" marT="0" marB="0" anchor="b" horzOverflow="overflow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rebuchet MS" pitchFamily="34" charset="0"/>
                          <a:cs typeface="Times New Roman" pitchFamily="18" charset="0"/>
                        </a:rPr>
                        <a:t>    16.671,49 </a:t>
                      </a:r>
                      <a:endParaRPr kumimoji="0" lang="es-ES" sz="11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rebuchet MS" pitchFamily="34" charset="0"/>
                        <a:cs typeface="Times New Roman" pitchFamily="18" charset="0"/>
                      </a:endParaRPr>
                    </a:p>
                  </a:txBody>
                  <a:tcPr marL="44450" marR="44450" marT="0" marB="0" anchor="b" horzOverflow="overflow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rebuchet MS" pitchFamily="34" charset="0"/>
                          <a:cs typeface="Times New Roman" pitchFamily="18" charset="0"/>
                        </a:rPr>
                        <a:t>  129.348,77 </a:t>
                      </a:r>
                      <a:endParaRPr kumimoji="0" lang="es-ES" sz="11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rebuchet MS" pitchFamily="34" charset="0"/>
                        <a:cs typeface="Times New Roman" pitchFamily="18" charset="0"/>
                      </a:endParaRPr>
                    </a:p>
                  </a:txBody>
                  <a:tcPr marL="44450" marR="44450" marT="0" marB="0" anchor="b" horzOverflow="overflow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6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16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442" name="Group 42"/>
          <p:cNvGraphicFramePr>
            <a:graphicFrameLocks noGrp="1"/>
          </p:cNvGraphicFramePr>
          <p:nvPr/>
        </p:nvGraphicFramePr>
        <p:xfrm>
          <a:off x="179388" y="2133600"/>
          <a:ext cx="8643937" cy="593725"/>
        </p:xfrm>
        <a:graphic>
          <a:graphicData uri="http://schemas.openxmlformats.org/drawingml/2006/table">
            <a:tbl>
              <a:tblPr/>
              <a:tblGrid>
                <a:gridCol w="1271587"/>
                <a:gridCol w="1270000"/>
                <a:gridCol w="1103313"/>
                <a:gridCol w="1020762"/>
                <a:gridCol w="1063625"/>
                <a:gridCol w="928688"/>
                <a:gridCol w="931862"/>
                <a:gridCol w="1054100"/>
              </a:tblGrid>
              <a:tr h="2254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rebuchet MS" pitchFamily="34" charset="0"/>
                          <a:cs typeface="Times New Roman" pitchFamily="18" charset="0"/>
                        </a:rPr>
                        <a:t> 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rebuchet MS" pitchFamily="34" charset="0"/>
                        <a:cs typeface="Times New Roman" pitchFamily="18" charset="0"/>
                      </a:endParaRPr>
                    </a:p>
                  </a:txBody>
                  <a:tcPr marL="44450" marR="44450" marT="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dbl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rebuchet MS" pitchFamily="34" charset="0"/>
                          <a:cs typeface="Times New Roman" pitchFamily="18" charset="0"/>
                        </a:rPr>
                        <a:t> 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rebuchet MS" pitchFamily="34" charset="0"/>
                        <a:cs typeface="Times New Roman" pitchFamily="18" charset="0"/>
                      </a:endParaRPr>
                    </a:p>
                  </a:txBody>
                  <a:tcPr marL="44450" marR="44450" marT="0" marB="0" anchor="b" horzOverflow="overflow">
                    <a:lnL>
                      <a:noFill/>
                    </a:lnL>
                    <a:lnR w="19050" cap="flat" cmpd="dbl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dbl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rebuchet MS" pitchFamily="34" charset="0"/>
                          <a:cs typeface="Times New Roman" pitchFamily="18" charset="0"/>
                        </a:rPr>
                        <a:t>Año 0</a:t>
                      </a:r>
                      <a:endParaRPr kumimoji="0" lang="es-ES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rebuchet MS" pitchFamily="34" charset="0"/>
                        <a:cs typeface="Times New Roman" pitchFamily="18" charset="0"/>
                      </a:endParaRPr>
                    </a:p>
                  </a:txBody>
                  <a:tcPr marL="44450" marR="44450" marT="0" marB="0" anchor="b" horzOverflow="overflow">
                    <a:lnL w="19050" cap="flat" cmpd="dbl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rebuchet MS" pitchFamily="34" charset="0"/>
                          <a:cs typeface="Times New Roman" pitchFamily="18" charset="0"/>
                        </a:rPr>
                        <a:t>Año 1</a:t>
                      </a:r>
                      <a:endParaRPr kumimoji="0" lang="es-ES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rebuchet MS" pitchFamily="34" charset="0"/>
                        <a:cs typeface="Times New Roman" pitchFamily="18" charset="0"/>
                      </a:endParaRPr>
                    </a:p>
                  </a:txBody>
                  <a:tcPr marL="44450" marR="44450" marT="0" marB="0" anchor="b" horzOverflow="overflow">
                    <a:lnL w="19050" cap="flat" cmpd="dbl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rebuchet MS" pitchFamily="34" charset="0"/>
                          <a:cs typeface="Times New Roman" pitchFamily="18" charset="0"/>
                        </a:rPr>
                        <a:t>Año 2</a:t>
                      </a:r>
                      <a:endParaRPr kumimoji="0" lang="es-ES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rebuchet MS" pitchFamily="34" charset="0"/>
                        <a:cs typeface="Times New Roman" pitchFamily="18" charset="0"/>
                      </a:endParaRPr>
                    </a:p>
                  </a:txBody>
                  <a:tcPr marL="44450" marR="44450" marT="0" marB="0" anchor="b" horzOverflow="overflow">
                    <a:lnL w="19050" cap="flat" cmpd="dbl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rebuchet MS" pitchFamily="34" charset="0"/>
                          <a:cs typeface="Times New Roman" pitchFamily="18" charset="0"/>
                        </a:rPr>
                        <a:t>Año 3</a:t>
                      </a:r>
                      <a:endParaRPr kumimoji="0" lang="es-ES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rebuchet MS" pitchFamily="34" charset="0"/>
                        <a:cs typeface="Times New Roman" pitchFamily="18" charset="0"/>
                      </a:endParaRPr>
                    </a:p>
                  </a:txBody>
                  <a:tcPr marL="44450" marR="44450" marT="0" marB="0" anchor="b" horzOverflow="overflow">
                    <a:lnL w="19050" cap="flat" cmpd="dbl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rebuchet MS" pitchFamily="34" charset="0"/>
                          <a:cs typeface="Times New Roman" pitchFamily="18" charset="0"/>
                        </a:rPr>
                        <a:t>Año 4</a:t>
                      </a:r>
                      <a:endParaRPr kumimoji="0" lang="es-ES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rebuchet MS" pitchFamily="34" charset="0"/>
                        <a:cs typeface="Times New Roman" pitchFamily="18" charset="0"/>
                      </a:endParaRPr>
                    </a:p>
                  </a:txBody>
                  <a:tcPr marL="44450" marR="44450" marT="0" marB="0" anchor="b" horzOverflow="overflow">
                    <a:lnL w="19050" cap="flat" cmpd="dbl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rebuchet MS" pitchFamily="34" charset="0"/>
                          <a:cs typeface="Times New Roman" pitchFamily="18" charset="0"/>
                        </a:rPr>
                        <a:t>Año 5</a:t>
                      </a:r>
                      <a:endParaRPr kumimoji="0" lang="es-ES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rebuchet MS" pitchFamily="34" charset="0"/>
                        <a:cs typeface="Times New Roman" pitchFamily="18" charset="0"/>
                      </a:endParaRPr>
                    </a:p>
                  </a:txBody>
                  <a:tcPr marL="44450" marR="44450" marT="0" marB="0" anchor="b" horzOverflow="overflow">
                    <a:lnL w="19050" cap="flat" cmpd="dbl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/>
                    </a:solidFill>
                  </a:tcPr>
                </a:tc>
              </a:tr>
              <a:tr h="268288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rebuchet MS" pitchFamily="34" charset="0"/>
                          <a:cs typeface="Times New Roman" pitchFamily="18" charset="0"/>
                        </a:rPr>
                        <a:t>Flujo neto de efectivo Incremental</a:t>
                      </a:r>
                    </a:p>
                  </a:txBody>
                  <a:tcPr marL="44450" marR="44450" marT="0" marB="0" anchor="b" horzOverflow="overflow">
                    <a:lnL w="19050" cap="flat" cmpd="dbl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rebuchet MS" pitchFamily="34" charset="0"/>
                          <a:cs typeface="Times New Roman" pitchFamily="18" charset="0"/>
                        </a:rPr>
                        <a:t>-      24.790,61 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rebuchet MS" pitchFamily="34" charset="0"/>
                        <a:cs typeface="Times New Roman" pitchFamily="18" charset="0"/>
                      </a:endParaRPr>
                    </a:p>
                  </a:txBody>
                  <a:tcPr marL="44450" marR="44450" marT="0" marB="0" anchor="b" horzOverflow="overflow">
                    <a:lnL w="19050" cap="flat" cmpd="dbl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rebuchet MS" pitchFamily="34" charset="0"/>
                          <a:cs typeface="Times New Roman" pitchFamily="18" charset="0"/>
                        </a:rPr>
                        <a:t>-    23.148,49 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rebuchet MS" pitchFamily="34" charset="0"/>
                        <a:cs typeface="Times New Roman" pitchFamily="18" charset="0"/>
                      </a:endParaRPr>
                    </a:p>
                  </a:txBody>
                  <a:tcPr marL="44450" marR="44450" marT="0" marB="0" anchor="b" horzOverflow="overflow">
                    <a:lnL w="19050" cap="flat" cmpd="dbl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rebuchet MS" pitchFamily="34" charset="0"/>
                          <a:cs typeface="Times New Roman" pitchFamily="18" charset="0"/>
                        </a:rPr>
                        <a:t>-       9.360,19 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rebuchet MS" pitchFamily="34" charset="0"/>
                        <a:cs typeface="Times New Roman" pitchFamily="18" charset="0"/>
                      </a:endParaRPr>
                    </a:p>
                  </a:txBody>
                  <a:tcPr marL="44450" marR="44450" marT="0" marB="0" anchor="b" horzOverflow="overflow">
                    <a:lnL w="19050" cap="flat" cmpd="dbl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rebuchet MS" pitchFamily="34" charset="0"/>
                          <a:cs typeface="Times New Roman" pitchFamily="18" charset="0"/>
                        </a:rPr>
                        <a:t>     8.713,96 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rebuchet MS" pitchFamily="34" charset="0"/>
                        <a:cs typeface="Times New Roman" pitchFamily="18" charset="0"/>
                      </a:endParaRPr>
                    </a:p>
                  </a:txBody>
                  <a:tcPr marL="44450" marR="44450" marT="0" marB="0" anchor="b" horzOverflow="overflow">
                    <a:lnL w="19050" cap="flat" cmpd="dbl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rebuchet MS" pitchFamily="34" charset="0"/>
                          <a:cs typeface="Times New Roman" pitchFamily="18" charset="0"/>
                        </a:rPr>
                        <a:t>   13.084,06 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rebuchet MS" pitchFamily="34" charset="0"/>
                        <a:cs typeface="Times New Roman" pitchFamily="18" charset="0"/>
                      </a:endParaRPr>
                    </a:p>
                  </a:txBody>
                  <a:tcPr marL="44450" marR="44450" marT="0" marB="0" anchor="b" horzOverflow="overflow">
                    <a:lnL w="19050" cap="flat" cmpd="dbl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rebuchet MS" pitchFamily="34" charset="0"/>
                          <a:cs typeface="Times New Roman" pitchFamily="18" charset="0"/>
                        </a:rPr>
                        <a:t>    110.720,46 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rebuchet MS" pitchFamily="34" charset="0"/>
                        <a:cs typeface="Times New Roman" pitchFamily="18" charset="0"/>
                      </a:endParaRPr>
                    </a:p>
                  </a:txBody>
                  <a:tcPr marL="44450" marR="44450" marT="0" marB="0" anchor="b" horzOverflow="overflow">
                    <a:lnL w="19050" cap="flat" cmpd="dbl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/>
                    </a:solidFill>
                  </a:tcPr>
                </a:tc>
              </a:tr>
            </a:tbl>
          </a:graphicData>
        </a:graphic>
      </p:graphicFrame>
      <p:sp>
        <p:nvSpPr>
          <p:cNvPr id="102431" name="2 Marcador de contenido"/>
          <p:cNvSpPr txBox="1">
            <a:spLocks/>
          </p:cNvSpPr>
          <p:nvPr/>
        </p:nvSpPr>
        <p:spPr bwMode="auto">
          <a:xfrm>
            <a:off x="3443288" y="3001963"/>
            <a:ext cx="1700212" cy="78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54013" indent="-217488" algn="ctr">
              <a:spcBef>
                <a:spcPct val="20000"/>
              </a:spcBef>
              <a:buClr>
                <a:srgbClr val="003399"/>
              </a:buClr>
              <a:buSzPct val="100000"/>
            </a:pPr>
            <a:r>
              <a:rPr lang="es-ES" b="1">
                <a:latin typeface="Trebuchet MS" pitchFamily="34" charset="0"/>
                <a:cs typeface="Arial" pitchFamily="34" charset="0"/>
              </a:rPr>
              <a:t>TIR</a:t>
            </a:r>
          </a:p>
          <a:p>
            <a:pPr marL="354013" indent="-217488" algn="ctr">
              <a:spcBef>
                <a:spcPct val="20000"/>
              </a:spcBef>
              <a:buClr>
                <a:srgbClr val="003399"/>
              </a:buClr>
              <a:buSzPct val="100000"/>
            </a:pPr>
            <a:endParaRPr lang="es-ES" sz="500" b="1">
              <a:latin typeface="Trebuchet MS" pitchFamily="34" charset="0"/>
              <a:cs typeface="Arial" pitchFamily="34" charset="0"/>
            </a:endParaRPr>
          </a:p>
          <a:p>
            <a:pPr marL="354013" indent="-217488" algn="ctr">
              <a:spcBef>
                <a:spcPct val="20000"/>
              </a:spcBef>
              <a:buClr>
                <a:srgbClr val="003399"/>
              </a:buClr>
              <a:buSzPct val="100000"/>
            </a:pPr>
            <a:r>
              <a:rPr lang="es-ES" b="1">
                <a:latin typeface="Trebuchet MS" pitchFamily="34" charset="0"/>
                <a:cs typeface="Arial" pitchFamily="34" charset="0"/>
              </a:rPr>
              <a:t>22.26%</a:t>
            </a:r>
          </a:p>
        </p:txBody>
      </p:sp>
      <p:sp>
        <p:nvSpPr>
          <p:cNvPr id="102432" name="2 Marcador de contenido"/>
          <p:cNvSpPr txBox="1">
            <a:spLocks/>
          </p:cNvSpPr>
          <p:nvPr/>
        </p:nvSpPr>
        <p:spPr bwMode="auto">
          <a:xfrm>
            <a:off x="684213" y="3001963"/>
            <a:ext cx="1530350" cy="858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54013" indent="-217488" algn="ctr">
              <a:spcBef>
                <a:spcPct val="20000"/>
              </a:spcBef>
              <a:buClr>
                <a:srgbClr val="003399"/>
              </a:buClr>
              <a:buSzPct val="100000"/>
            </a:pPr>
            <a:r>
              <a:rPr lang="es-ES" b="1">
                <a:latin typeface="Trebuchet MS" pitchFamily="34" charset="0"/>
                <a:cs typeface="Arial" pitchFamily="34" charset="0"/>
              </a:rPr>
              <a:t>VAN</a:t>
            </a:r>
          </a:p>
          <a:p>
            <a:pPr marL="354013" indent="-217488" algn="ctr">
              <a:spcBef>
                <a:spcPct val="20000"/>
              </a:spcBef>
              <a:buClr>
                <a:srgbClr val="003399"/>
              </a:buClr>
              <a:buSzPct val="100000"/>
            </a:pPr>
            <a:endParaRPr lang="es-ES" sz="500" b="1">
              <a:latin typeface="Trebuchet MS" pitchFamily="34" charset="0"/>
              <a:cs typeface="Arial" pitchFamily="34" charset="0"/>
            </a:endParaRPr>
          </a:p>
          <a:p>
            <a:pPr marL="354013" indent="-217488" algn="ctr">
              <a:spcBef>
                <a:spcPct val="20000"/>
              </a:spcBef>
              <a:buClr>
                <a:srgbClr val="003399"/>
              </a:buClr>
              <a:buSzPct val="100000"/>
            </a:pPr>
            <a:r>
              <a:rPr lang="es-ES" b="1">
                <a:latin typeface="Trebuchet MS" pitchFamily="34" charset="0"/>
                <a:cs typeface="Arial" pitchFamily="34" charset="0"/>
              </a:rPr>
              <a:t>$ 5805.57</a:t>
            </a:r>
          </a:p>
        </p:txBody>
      </p:sp>
      <p:sp>
        <p:nvSpPr>
          <p:cNvPr id="102433" name="2 Marcador de contenido"/>
          <p:cNvSpPr txBox="1">
            <a:spLocks/>
          </p:cNvSpPr>
          <p:nvPr/>
        </p:nvSpPr>
        <p:spPr bwMode="auto">
          <a:xfrm>
            <a:off x="6443663" y="3001963"/>
            <a:ext cx="1700212" cy="78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54013" indent="-217488" algn="ctr">
              <a:spcBef>
                <a:spcPct val="20000"/>
              </a:spcBef>
              <a:buClr>
                <a:srgbClr val="003399"/>
              </a:buClr>
              <a:buSzPct val="100000"/>
            </a:pPr>
            <a:r>
              <a:rPr lang="es-ES" b="1">
                <a:latin typeface="Trebuchet MS" pitchFamily="34" charset="0"/>
                <a:cs typeface="Arial" pitchFamily="34" charset="0"/>
              </a:rPr>
              <a:t>CAPM</a:t>
            </a:r>
          </a:p>
          <a:p>
            <a:pPr marL="354013" indent="-217488" algn="ctr">
              <a:spcBef>
                <a:spcPct val="20000"/>
              </a:spcBef>
              <a:buClr>
                <a:srgbClr val="003399"/>
              </a:buClr>
              <a:buSzPct val="100000"/>
            </a:pPr>
            <a:endParaRPr lang="es-ES" sz="500" b="1">
              <a:latin typeface="Trebuchet MS" pitchFamily="34" charset="0"/>
              <a:cs typeface="Arial" pitchFamily="34" charset="0"/>
            </a:endParaRPr>
          </a:p>
          <a:p>
            <a:pPr marL="354013" indent="-217488" algn="ctr">
              <a:spcBef>
                <a:spcPct val="20000"/>
              </a:spcBef>
              <a:buClr>
                <a:srgbClr val="003399"/>
              </a:buClr>
              <a:buSzPct val="100000"/>
            </a:pPr>
            <a:r>
              <a:rPr lang="es-ES" b="1">
                <a:latin typeface="Trebuchet MS" pitchFamily="34" charset="0"/>
                <a:cs typeface="Arial" pitchFamily="34" charset="0"/>
              </a:rPr>
              <a:t>19,72%</a:t>
            </a:r>
          </a:p>
        </p:txBody>
      </p:sp>
      <p:pic>
        <p:nvPicPr>
          <p:cNvPr id="102434" name="Picture 7" descr="businessman_badpointing_md_wht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019925" y="188913"/>
            <a:ext cx="1792288" cy="1520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35" name="Gráfico 1"/>
          <p:cNvPicPr>
            <a:picLocks noChangeArrowheads="1"/>
          </p:cNvPicPr>
          <p:nvPr/>
        </p:nvPicPr>
        <p:blipFill>
          <a:blip r:embed="rId3"/>
          <a:srcRect b="-113"/>
          <a:stretch>
            <a:fillRect/>
          </a:stretch>
        </p:blipFill>
        <p:spPr bwMode="auto">
          <a:xfrm>
            <a:off x="2555875" y="4076700"/>
            <a:ext cx="3963988" cy="246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36" name="2 Marcador de contenido"/>
          <p:cNvSpPr txBox="1">
            <a:spLocks/>
          </p:cNvSpPr>
          <p:nvPr/>
        </p:nvSpPr>
        <p:spPr bwMode="auto">
          <a:xfrm>
            <a:off x="611188" y="836613"/>
            <a:ext cx="3673475" cy="3571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54013" indent="-217488">
              <a:spcBef>
                <a:spcPct val="20000"/>
              </a:spcBef>
              <a:buClr>
                <a:srgbClr val="003399"/>
              </a:buClr>
              <a:buSzPct val="100000"/>
            </a:pPr>
            <a:r>
              <a:rPr lang="es-ES" sz="2000" b="1">
                <a:latin typeface="Trebuchet MS" pitchFamily="34" charset="0"/>
                <a:cs typeface="Arial" pitchFamily="34" charset="0"/>
              </a:rPr>
              <a:t>CRITERIOS DE EVALUACIÓN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24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4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4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024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1024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1024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500"/>
                                        <p:tgtEl>
                                          <p:spTgt spid="1024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6" dur="500"/>
                                        <p:tgtEl>
                                          <p:spTgt spid="1024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9" dur="500"/>
                                        <p:tgtEl>
                                          <p:spTgt spid="1024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1024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31" grpId="0"/>
      <p:bldP spid="102432" grpId="0"/>
      <p:bldP spid="102433" grpId="0"/>
      <p:bldP spid="102436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428" name="Imagen 31"/>
          <p:cNvPicPr>
            <a:picLocks noChangeAspect="1" noChangeArrowheads="1"/>
          </p:cNvPicPr>
          <p:nvPr/>
        </p:nvPicPr>
        <p:blipFill>
          <a:blip r:embed="rId2"/>
          <a:srcRect l="1624" t="51968" r="53961" b="16092"/>
          <a:stretch>
            <a:fillRect/>
          </a:stretch>
        </p:blipFill>
        <p:spPr bwMode="auto">
          <a:xfrm>
            <a:off x="571500" y="1844675"/>
            <a:ext cx="3571875" cy="2600325"/>
          </a:xfrm>
          <a:prstGeom prst="rect">
            <a:avLst/>
          </a:prstGeom>
          <a:noFill/>
          <a:ln w="19050" cmpd="dbl">
            <a:solidFill>
              <a:srgbClr val="1F497D"/>
            </a:solidFill>
            <a:miter lim="800000"/>
            <a:headEnd/>
            <a:tailEnd/>
          </a:ln>
        </p:spPr>
      </p:pic>
      <p:sp>
        <p:nvSpPr>
          <p:cNvPr id="103429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>
              <a:latin typeface="Arial" pitchFamily="34" charset="0"/>
            </a:endParaRPr>
          </a:p>
        </p:txBody>
      </p:sp>
      <p:pic>
        <p:nvPicPr>
          <p:cNvPr id="103430" name="Imagen 5"/>
          <p:cNvPicPr>
            <a:picLocks noChangeAspect="1" noChangeArrowheads="1"/>
          </p:cNvPicPr>
          <p:nvPr/>
        </p:nvPicPr>
        <p:blipFill>
          <a:blip r:embed="rId2"/>
          <a:srcRect l="1956" t="13484" r="53519" b="54379"/>
          <a:stretch>
            <a:fillRect/>
          </a:stretch>
        </p:blipFill>
        <p:spPr bwMode="auto">
          <a:xfrm>
            <a:off x="4786313" y="3594100"/>
            <a:ext cx="3729037" cy="2643188"/>
          </a:xfrm>
          <a:prstGeom prst="rect">
            <a:avLst/>
          </a:prstGeom>
          <a:noFill/>
          <a:ln w="19050" cmpd="dbl">
            <a:solidFill>
              <a:srgbClr val="1F497D"/>
            </a:solidFill>
            <a:miter lim="800000"/>
            <a:headEnd/>
            <a:tailEnd/>
          </a:ln>
        </p:spPr>
      </p:pic>
      <p:sp>
        <p:nvSpPr>
          <p:cNvPr id="103431" name="2 Marcador de contenido"/>
          <p:cNvSpPr txBox="1">
            <a:spLocks/>
          </p:cNvSpPr>
          <p:nvPr/>
        </p:nvSpPr>
        <p:spPr bwMode="auto">
          <a:xfrm>
            <a:off x="323850" y="768350"/>
            <a:ext cx="4105275" cy="35718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54013" indent="-217488">
              <a:spcBef>
                <a:spcPct val="20000"/>
              </a:spcBef>
              <a:buClr>
                <a:srgbClr val="003399"/>
              </a:buClr>
              <a:buSzPct val="100000"/>
            </a:pPr>
            <a:r>
              <a:rPr lang="es-ES" sz="2000" b="1">
                <a:latin typeface="Trebuchet MS" pitchFamily="34" charset="0"/>
                <a:cs typeface="Arial" pitchFamily="34" charset="0"/>
              </a:rPr>
              <a:t>SIMULACION DE RESULTADOS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034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034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1034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3431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4450" name="11 Imagen"/>
          <p:cNvPicPr>
            <a:picLocks noChangeAspect="1" noChangeArrowheads="1"/>
          </p:cNvPicPr>
          <p:nvPr/>
        </p:nvPicPr>
        <p:blipFill>
          <a:blip r:embed="rId2"/>
          <a:srcRect l="27058" t="30783" r="22784" b="17793"/>
          <a:stretch>
            <a:fillRect/>
          </a:stretch>
        </p:blipFill>
        <p:spPr bwMode="auto">
          <a:xfrm>
            <a:off x="539750" y="1785938"/>
            <a:ext cx="7961313" cy="4465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4452" name="2 Marcador de contenido"/>
          <p:cNvSpPr txBox="1">
            <a:spLocks/>
          </p:cNvSpPr>
          <p:nvPr/>
        </p:nvSpPr>
        <p:spPr bwMode="auto">
          <a:xfrm>
            <a:off x="468313" y="984250"/>
            <a:ext cx="3240087" cy="35718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54013" indent="-217488">
              <a:spcBef>
                <a:spcPct val="20000"/>
              </a:spcBef>
              <a:buClr>
                <a:srgbClr val="003399"/>
              </a:buClr>
              <a:buSzPct val="100000"/>
            </a:pPr>
            <a:r>
              <a:rPr lang="es-ES" sz="2000" b="1">
                <a:latin typeface="Trebuchet MS" pitchFamily="34" charset="0"/>
                <a:cs typeface="Arial" pitchFamily="34" charset="0"/>
              </a:rPr>
              <a:t>ANÁLISIS DE VARIABLES</a:t>
            </a:r>
          </a:p>
        </p:txBody>
      </p:sp>
      <p:sp>
        <p:nvSpPr>
          <p:cNvPr id="104453" name="AutoShape 5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634413" y="6308725"/>
            <a:ext cx="431800" cy="433388"/>
          </a:xfrm>
          <a:prstGeom prst="actionButtonForwardNex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044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044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452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8" name="Text Box 4"/>
          <p:cNvSpPr txBox="1">
            <a:spLocks noChangeArrowheads="1"/>
          </p:cNvSpPr>
          <p:nvPr/>
        </p:nvSpPr>
        <p:spPr bwMode="auto">
          <a:xfrm>
            <a:off x="1260475" y="334963"/>
            <a:ext cx="6480175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3000" b="1">
                <a:latin typeface="Trebuchet MS" pitchFamily="34" charset="0"/>
              </a:rPr>
              <a:t>MEDICIÓN Y DESEMPEÑO ORGANIZACIONAL</a:t>
            </a:r>
          </a:p>
        </p:txBody>
      </p:sp>
      <p:pic>
        <p:nvPicPr>
          <p:cNvPr id="113669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2788" y="2492375"/>
            <a:ext cx="7726362" cy="3816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3670" name="2 Marcador de contenido"/>
          <p:cNvSpPr txBox="1">
            <a:spLocks/>
          </p:cNvSpPr>
          <p:nvPr/>
        </p:nvSpPr>
        <p:spPr bwMode="auto">
          <a:xfrm>
            <a:off x="539750" y="1703388"/>
            <a:ext cx="2519363" cy="3571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54013" indent="-217488">
              <a:spcBef>
                <a:spcPct val="20000"/>
              </a:spcBef>
              <a:buClr>
                <a:srgbClr val="003399"/>
              </a:buClr>
              <a:buSzPct val="100000"/>
            </a:pPr>
            <a:r>
              <a:rPr lang="es-ES" sz="2000" b="1">
                <a:latin typeface="Trebuchet MS" pitchFamily="34" charset="0"/>
                <a:cs typeface="Arial" pitchFamily="34" charset="0"/>
              </a:rPr>
              <a:t>STAKEHOLDERS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136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136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136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3668" grpId="0"/>
      <p:bldP spid="113670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5475" name="Picture 41"/>
          <p:cNvPicPr>
            <a:picLocks noChangeAspect="1" noChangeArrowheads="1"/>
          </p:cNvPicPr>
          <p:nvPr/>
        </p:nvPicPr>
        <p:blipFill>
          <a:blip r:embed="rId2"/>
          <a:srcRect l="26563" t="30469" r="22900" b="21680"/>
          <a:stretch>
            <a:fillRect/>
          </a:stretch>
        </p:blipFill>
        <p:spPr bwMode="auto">
          <a:xfrm>
            <a:off x="1778000" y="2109788"/>
            <a:ext cx="5811838" cy="412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5478" name="2 Marcador de contenido"/>
          <p:cNvSpPr txBox="1">
            <a:spLocks/>
          </p:cNvSpPr>
          <p:nvPr/>
        </p:nvSpPr>
        <p:spPr bwMode="auto">
          <a:xfrm>
            <a:off x="323850" y="1055688"/>
            <a:ext cx="5903913" cy="3571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54013" indent="-217488">
              <a:spcBef>
                <a:spcPct val="20000"/>
              </a:spcBef>
              <a:buClr>
                <a:srgbClr val="003399"/>
              </a:buClr>
              <a:buSzPct val="100000"/>
            </a:pPr>
            <a:r>
              <a:rPr lang="es-ES" sz="2000" b="1">
                <a:latin typeface="Trebuchet MS" pitchFamily="34" charset="0"/>
                <a:cs typeface="Arial" pitchFamily="34" charset="0"/>
              </a:rPr>
              <a:t>MATRIZ DE INTERÉS PODER DE STAKEHOLDERS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054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054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5478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500" name="2 Marcador de contenido"/>
          <p:cNvSpPr>
            <a:spLocks noGrp="1"/>
          </p:cNvSpPr>
          <p:nvPr>
            <p:ph idx="4294967295"/>
          </p:nvPr>
        </p:nvSpPr>
        <p:spPr>
          <a:xfrm>
            <a:off x="900113" y="2205038"/>
            <a:ext cx="7272337" cy="1474787"/>
          </a:xfrm>
          <a:ln/>
        </p:spPr>
        <p:txBody>
          <a:bodyPr/>
          <a:lstStyle/>
          <a:p>
            <a:pPr marL="177800" indent="-41275" algn="just">
              <a:buClr>
                <a:schemeClr val="tx1"/>
              </a:buClr>
              <a:buSzPct val="100000"/>
              <a:buFontTx/>
              <a:buChar char="•"/>
              <a:tabLst>
                <a:tab pos="442913" algn="l"/>
              </a:tabLst>
            </a:pPr>
            <a:r>
              <a:rPr lang="es-ES" sz="1800">
                <a:effectLst/>
                <a:latin typeface="Trebuchet MS" pitchFamily="34" charset="0"/>
                <a:cs typeface="Arial" pitchFamily="34" charset="0"/>
              </a:rPr>
              <a:t> Herramienta gerencial de enfoque moderno.</a:t>
            </a:r>
          </a:p>
          <a:p>
            <a:pPr marL="177800" indent="-41275" algn="just">
              <a:buClr>
                <a:schemeClr val="tx1"/>
              </a:buClr>
              <a:buSzPct val="100000"/>
              <a:buFontTx/>
              <a:buChar char="•"/>
              <a:tabLst>
                <a:tab pos="442913" algn="l"/>
              </a:tabLst>
            </a:pPr>
            <a:r>
              <a:rPr lang="es-ES" sz="1800">
                <a:effectLst/>
                <a:latin typeface="Trebuchet MS" pitchFamily="34" charset="0"/>
                <a:cs typeface="Arial" pitchFamily="34" charset="0"/>
              </a:rPr>
              <a:t> Monitorea las mejoras en la eficiencia de los procesos y operaciones de la empresa en tiempo real</a:t>
            </a:r>
          </a:p>
          <a:p>
            <a:pPr marL="177800" indent="-41275" algn="just">
              <a:buClr>
                <a:schemeClr val="tx1"/>
              </a:buClr>
              <a:buSzPct val="100000"/>
              <a:buFontTx/>
              <a:buChar char="•"/>
              <a:tabLst>
                <a:tab pos="442913" algn="l"/>
              </a:tabLst>
            </a:pPr>
            <a:r>
              <a:rPr lang="es-ES" sz="1800">
                <a:effectLst/>
                <a:latin typeface="Trebuchet MS" pitchFamily="34" charset="0"/>
                <a:cs typeface="Arial" pitchFamily="34" charset="0"/>
              </a:rPr>
              <a:t> Permite aplicar correctivos en caso de ser necesario.  </a:t>
            </a:r>
          </a:p>
        </p:txBody>
      </p:sp>
      <p:sp>
        <p:nvSpPr>
          <p:cNvPr id="106502" name="2 Marcador de contenido"/>
          <p:cNvSpPr txBox="1">
            <a:spLocks/>
          </p:cNvSpPr>
          <p:nvPr/>
        </p:nvSpPr>
        <p:spPr bwMode="auto">
          <a:xfrm>
            <a:off x="323850" y="1341438"/>
            <a:ext cx="4679950" cy="3571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54013" indent="-217488">
              <a:spcBef>
                <a:spcPct val="20000"/>
              </a:spcBef>
              <a:buClr>
                <a:srgbClr val="003399"/>
              </a:buClr>
              <a:buSzPct val="100000"/>
            </a:pPr>
            <a:r>
              <a:rPr lang="es-ES" sz="2000" b="1">
                <a:latin typeface="Trebuchet MS" pitchFamily="34" charset="0"/>
                <a:cs typeface="Arial" pitchFamily="34" charset="0"/>
              </a:rPr>
              <a:t>CUADRO DE MANDO INTEGRAL BSC</a:t>
            </a:r>
          </a:p>
        </p:txBody>
      </p:sp>
      <p:sp>
        <p:nvSpPr>
          <p:cNvPr id="106503" name="2 Marcador de contenido"/>
          <p:cNvSpPr>
            <a:spLocks/>
          </p:cNvSpPr>
          <p:nvPr/>
        </p:nvSpPr>
        <p:spPr bwMode="auto">
          <a:xfrm>
            <a:off x="971550" y="3860800"/>
            <a:ext cx="7416800" cy="18732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177800" indent="-41275" algn="just">
              <a:spcBef>
                <a:spcPct val="20000"/>
              </a:spcBef>
              <a:buClr>
                <a:schemeClr val="tx1"/>
              </a:buClr>
              <a:buSzPct val="100000"/>
              <a:tabLst>
                <a:tab pos="442913" algn="l"/>
              </a:tabLst>
            </a:pPr>
            <a:r>
              <a:rPr lang="es-ES">
                <a:latin typeface="Trebuchet MS" pitchFamily="34" charset="0"/>
                <a:cs typeface="Arial" pitchFamily="34" charset="0"/>
              </a:rPr>
              <a:t> Dado a que se propuso esta herramienta de monitoreo y control, como complemento de aplicar una administración por BPM, Los objetivos y metas a alcanzar en la empresa, están relacionados con cuatro dimensiones o perspectivas críticas, con una serie de indicadores de desempeño, metas e iniciativas concretas para el monitoreo de las actividades de la organización.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065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065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1065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6500" grpId="0"/>
      <p:bldP spid="106502" grpId="0"/>
      <p:bldP spid="10650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5" name="2 Marcador de contenido"/>
          <p:cNvSpPr>
            <a:spLocks noGrp="1"/>
          </p:cNvSpPr>
          <p:nvPr>
            <p:ph idx="4294967295"/>
          </p:nvPr>
        </p:nvSpPr>
        <p:spPr>
          <a:xfrm>
            <a:off x="1763713" y="2543175"/>
            <a:ext cx="6048375" cy="958850"/>
          </a:xfrm>
          <a:ln/>
        </p:spPr>
        <p:txBody>
          <a:bodyPr/>
          <a:lstStyle/>
          <a:p>
            <a:pPr marL="354013" indent="-354013" algn="just">
              <a:buClr>
                <a:schemeClr val="tx1"/>
              </a:buClr>
              <a:buSzPct val="100000"/>
              <a:buFontTx/>
              <a:buChar char="•"/>
            </a:pPr>
            <a:r>
              <a:rPr lang="es-ES" sz="1800">
                <a:effectLst/>
                <a:latin typeface="Trebuchet MS" pitchFamily="34" charset="0"/>
                <a:cs typeface="Arial" pitchFamily="34" charset="0"/>
              </a:rPr>
              <a:t>“AJ” es una empresa familiar que ofrece a sus clientes cuatro líneas de negocios, mueblería, colchones, electrodomésticos y bazar y tapicería.</a:t>
            </a:r>
          </a:p>
          <a:p>
            <a:pPr marL="354013" indent="-354013" algn="just">
              <a:buClr>
                <a:schemeClr val="tx1"/>
              </a:buClr>
              <a:buSzPct val="100000"/>
              <a:buFontTx/>
              <a:buChar char="•"/>
            </a:pPr>
            <a:endParaRPr lang="es-ES" sz="1800">
              <a:effectLst/>
              <a:latin typeface="Trebuchet MS" pitchFamily="34" charset="0"/>
              <a:cs typeface="Arial" pitchFamily="34" charset="0"/>
            </a:endParaRPr>
          </a:p>
        </p:txBody>
      </p:sp>
      <p:sp>
        <p:nvSpPr>
          <p:cNvPr id="44039" name="Text Box 7"/>
          <p:cNvSpPr txBox="1">
            <a:spLocks noChangeArrowheads="1"/>
          </p:cNvSpPr>
          <p:nvPr/>
        </p:nvSpPr>
        <p:spPr bwMode="auto">
          <a:xfrm>
            <a:off x="3130550" y="776288"/>
            <a:ext cx="2736850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3000" b="1">
                <a:latin typeface="Trebuchet MS" pitchFamily="34" charset="0"/>
              </a:rPr>
              <a:t>LA COMPAÑÍA</a:t>
            </a:r>
          </a:p>
        </p:txBody>
      </p:sp>
      <p:sp>
        <p:nvSpPr>
          <p:cNvPr id="44047" name="2 Marcador de contenido"/>
          <p:cNvSpPr>
            <a:spLocks/>
          </p:cNvSpPr>
          <p:nvPr/>
        </p:nvSpPr>
        <p:spPr bwMode="auto">
          <a:xfrm>
            <a:off x="1633538" y="3790950"/>
            <a:ext cx="5113337" cy="431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54013" indent="-217488">
              <a:spcBef>
                <a:spcPct val="20000"/>
              </a:spcBef>
              <a:buClr>
                <a:schemeClr val="tx1"/>
              </a:buClr>
              <a:buSzPct val="100000"/>
              <a:buFontTx/>
              <a:buChar char="•"/>
            </a:pPr>
            <a:r>
              <a:rPr lang="es-ES">
                <a:latin typeface="Trebuchet MS" pitchFamily="34" charset="0"/>
                <a:cs typeface="Arial" pitchFamily="34" charset="0"/>
              </a:rPr>
              <a:t>Con 17 años de experiencia en el mercado.</a:t>
            </a:r>
          </a:p>
          <a:p>
            <a:pPr marL="354013" indent="-217488">
              <a:spcBef>
                <a:spcPct val="20000"/>
              </a:spcBef>
              <a:buClr>
                <a:schemeClr val="tx1"/>
              </a:buClr>
              <a:buSzPct val="100000"/>
            </a:pPr>
            <a:endParaRPr lang="es-ES">
              <a:latin typeface="Trebuchet MS" pitchFamily="34" charset="0"/>
              <a:cs typeface="Arial" pitchFamily="34" charset="0"/>
            </a:endParaRPr>
          </a:p>
        </p:txBody>
      </p:sp>
      <p:sp>
        <p:nvSpPr>
          <p:cNvPr id="44048" name="2 Marcador de contenido"/>
          <p:cNvSpPr>
            <a:spLocks/>
          </p:cNvSpPr>
          <p:nvPr/>
        </p:nvSpPr>
        <p:spPr bwMode="auto">
          <a:xfrm>
            <a:off x="1633538" y="4438650"/>
            <a:ext cx="6323012" cy="7191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54013" indent="-217488" algn="just">
              <a:spcBef>
                <a:spcPct val="20000"/>
              </a:spcBef>
              <a:buClr>
                <a:schemeClr val="tx1"/>
              </a:buClr>
              <a:buSzPct val="100000"/>
              <a:buFontTx/>
              <a:buChar char="•"/>
            </a:pPr>
            <a:r>
              <a:rPr lang="es-ES">
                <a:latin typeface="Trebuchet MS" pitchFamily="34" charset="0"/>
                <a:cs typeface="Arial" pitchFamily="34" charset="0"/>
              </a:rPr>
              <a:t>“AJ” se encuentra ubicado en la provincia de Manabí, su matriz en Calceta y una sucursal en Chone.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40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440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440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440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035" grpId="0"/>
      <p:bldP spid="44039" grpId="0"/>
      <p:bldP spid="44047" grpId="0"/>
      <p:bldP spid="44048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2 Extracto"/>
          <p:cNvSpPr/>
          <p:nvPr/>
        </p:nvSpPr>
        <p:spPr>
          <a:xfrm>
            <a:off x="3335220" y="2725000"/>
            <a:ext cx="2727814" cy="1993588"/>
          </a:xfrm>
          <a:prstGeom prst="flowChartExtract">
            <a:avLst/>
          </a:prstGeom>
          <a:solidFill>
            <a:schemeClr val="accent2">
              <a:lumMod val="40000"/>
              <a:lumOff val="60000"/>
              <a:alpha val="96000"/>
            </a:schemeClr>
          </a:solidFill>
          <a:effectLst>
            <a:glow rad="228600">
              <a:schemeClr val="accent6">
                <a:satMod val="175000"/>
                <a:alpha val="40000"/>
              </a:schemeClr>
            </a:glow>
          </a:effectLst>
          <a:scene3d>
            <a:camera prst="orthographicFront">
              <a:rot lat="0" lon="1800000" rev="0"/>
            </a:camera>
            <a:lightRig rig="threePt" dir="t"/>
          </a:scene3d>
          <a:sp3d prstMaterial="metal"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/>
            <a:r>
              <a:rPr lang="es-ES" sz="900" b="1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Ser la empresa Líder a nivel Provincial</a:t>
            </a:r>
          </a:p>
          <a:p>
            <a:pPr algn="ctr"/>
            <a:r>
              <a:rPr lang="es-ES" sz="900" b="1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en la comercialización de muebles y artículos para el hogar y oficina.</a:t>
            </a:r>
          </a:p>
        </p:txBody>
      </p:sp>
      <p:grpSp>
        <p:nvGrpSpPr>
          <p:cNvPr id="9" name="4 Flecha izquierda y arriba"/>
          <p:cNvGrpSpPr>
            <a:grpSpLocks/>
          </p:cNvGrpSpPr>
          <p:nvPr/>
        </p:nvGrpSpPr>
        <p:grpSpPr bwMode="auto">
          <a:xfrm>
            <a:off x="7480300" y="1122363"/>
            <a:ext cx="828675" cy="822325"/>
            <a:chOff x="4712" y="899"/>
            <a:chExt cx="522" cy="518"/>
          </a:xfrm>
        </p:grpSpPr>
        <p:pic>
          <p:nvPicPr>
            <p:cNvPr id="107528" name="4 Flecha izquierda y arriba"/>
            <p:cNvPicPr>
              <a:picLocks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4712" y="899"/>
              <a:ext cx="522" cy="518"/>
            </a:xfrm>
            <a:prstGeom prst="rect">
              <a:avLst/>
            </a:prstGeom>
            <a:noFill/>
          </p:spPr>
        </p:pic>
        <p:sp>
          <p:nvSpPr>
            <p:cNvPr id="107529" name="Text Box 9"/>
            <p:cNvSpPr txBox="1">
              <a:spLocks noChangeArrowheads="1"/>
            </p:cNvSpPr>
            <p:nvPr/>
          </p:nvSpPr>
          <p:spPr bwMode="auto">
            <a:xfrm rot="16200000">
              <a:off x="4951" y="1123"/>
              <a:ext cx="287" cy="5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eaVert" anchor="ctr"/>
            <a:lstStyle/>
            <a:p>
              <a:pPr algn="ctr"/>
              <a:endParaRPr lang="es-ES" sz="1100">
                <a:solidFill>
                  <a:srgbClr val="FFFFFF"/>
                </a:solidFill>
                <a:latin typeface="Book Antiqua" pitchFamily="18" charset="0"/>
              </a:endParaRPr>
            </a:p>
          </p:txBody>
        </p:sp>
      </p:grpSp>
      <p:sp>
        <p:nvSpPr>
          <p:cNvPr id="10" name="5 Flecha izquierda y arriba"/>
          <p:cNvSpPr/>
          <p:nvPr/>
        </p:nvSpPr>
        <p:spPr>
          <a:xfrm>
            <a:off x="7572396" y="5353065"/>
            <a:ext cx="702462" cy="714380"/>
          </a:xfrm>
          <a:prstGeom prst="leftUpArrow">
            <a:avLst>
              <a:gd name="adj1" fmla="val 14610"/>
              <a:gd name="adj2" fmla="val 21537"/>
              <a:gd name="adj3" fmla="val 25000"/>
            </a:avLst>
          </a:prstGeom>
          <a:solidFill>
            <a:schemeClr val="accent2"/>
          </a:solidFill>
          <a:ln>
            <a:solidFill>
              <a:schemeClr val="tx2">
                <a:alpha val="97000"/>
              </a:schemeClr>
            </a:solidFill>
          </a:ln>
          <a:effectLst>
            <a:outerShdw blurRad="50800" dist="50800" dir="5400000" algn="ctr" rotWithShape="0">
              <a:srgbClr val="000000">
                <a:alpha val="99000"/>
              </a:srgb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es-ES">
              <a:ln>
                <a:solidFill>
                  <a:schemeClr val="accent2"/>
                </a:solidFill>
              </a:ln>
            </a:endParaRPr>
          </a:p>
        </p:txBody>
      </p:sp>
      <p:grpSp>
        <p:nvGrpSpPr>
          <p:cNvPr id="11" name="6 Flecha izquierda y arriba"/>
          <p:cNvGrpSpPr>
            <a:grpSpLocks/>
          </p:cNvGrpSpPr>
          <p:nvPr/>
        </p:nvGrpSpPr>
        <p:grpSpPr bwMode="auto">
          <a:xfrm>
            <a:off x="530225" y="5245100"/>
            <a:ext cx="969963" cy="962025"/>
            <a:chOff x="334" y="3487"/>
            <a:chExt cx="611" cy="606"/>
          </a:xfrm>
        </p:grpSpPr>
        <p:pic>
          <p:nvPicPr>
            <p:cNvPr id="107534" name="6 Flecha izquierda y arriba"/>
            <p:cNvPicPr>
              <a:picLocks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334" y="3487"/>
              <a:ext cx="611" cy="606"/>
            </a:xfrm>
            <a:prstGeom prst="rect">
              <a:avLst/>
            </a:prstGeom>
            <a:noFill/>
          </p:spPr>
        </p:pic>
        <p:sp>
          <p:nvSpPr>
            <p:cNvPr id="107535" name="Text Box 15"/>
            <p:cNvSpPr txBox="1">
              <a:spLocks noChangeArrowheads="1"/>
            </p:cNvSpPr>
            <p:nvPr/>
          </p:nvSpPr>
          <p:spPr bwMode="auto">
            <a:xfrm rot="5400000">
              <a:off x="329" y="3689"/>
              <a:ext cx="347" cy="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rot="10800000" vert="eaVert" anchor="ctr"/>
            <a:lstStyle/>
            <a:p>
              <a:pPr algn="ctr"/>
              <a:endParaRPr lang="es-ES" sz="1100">
                <a:solidFill>
                  <a:srgbClr val="FFFFFF"/>
                </a:solidFill>
                <a:latin typeface="Book Antiqua" pitchFamily="18" charset="0"/>
              </a:endParaRPr>
            </a:p>
          </p:txBody>
        </p:sp>
      </p:grpSp>
      <p:grpSp>
        <p:nvGrpSpPr>
          <p:cNvPr id="12" name="7 Flecha izquierda y arriba"/>
          <p:cNvGrpSpPr>
            <a:grpSpLocks/>
          </p:cNvGrpSpPr>
          <p:nvPr/>
        </p:nvGrpSpPr>
        <p:grpSpPr bwMode="auto">
          <a:xfrm>
            <a:off x="542925" y="1073150"/>
            <a:ext cx="901700" cy="901700"/>
            <a:chOff x="342" y="868"/>
            <a:chExt cx="568" cy="568"/>
          </a:xfrm>
        </p:grpSpPr>
        <p:pic>
          <p:nvPicPr>
            <p:cNvPr id="107537" name="7 Flecha izquierda y arriba"/>
            <p:cNvPicPr>
              <a:picLocks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342" y="868"/>
              <a:ext cx="568" cy="568"/>
            </a:xfrm>
            <a:prstGeom prst="rect">
              <a:avLst/>
            </a:prstGeom>
            <a:noFill/>
          </p:spPr>
        </p:pic>
        <p:sp>
          <p:nvSpPr>
            <p:cNvPr id="107538" name="Text Box 18"/>
            <p:cNvSpPr txBox="1">
              <a:spLocks noChangeArrowheads="1"/>
            </p:cNvSpPr>
            <p:nvPr/>
          </p:nvSpPr>
          <p:spPr bwMode="auto">
            <a:xfrm rot="10800000">
              <a:off x="502" y="964"/>
              <a:ext cx="315" cy="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rot="10800000" anchor="ctr"/>
            <a:lstStyle/>
            <a:p>
              <a:pPr algn="ctr"/>
              <a:endParaRPr lang="es-ES" sz="1100">
                <a:solidFill>
                  <a:srgbClr val="FFFFFF"/>
                </a:solidFill>
                <a:latin typeface="Book Antiqua" pitchFamily="18" charset="0"/>
              </a:endParaRPr>
            </a:p>
          </p:txBody>
        </p:sp>
      </p:grpSp>
      <p:graphicFrame>
        <p:nvGraphicFramePr>
          <p:cNvPr id="107673" name="Group 153"/>
          <p:cNvGraphicFramePr>
            <a:graphicFrameLocks noGrp="1"/>
          </p:cNvGraphicFramePr>
          <p:nvPr/>
        </p:nvGraphicFramePr>
        <p:xfrm>
          <a:off x="2071688" y="981075"/>
          <a:ext cx="4714875" cy="1490663"/>
        </p:xfrm>
        <a:graphic>
          <a:graphicData uri="http://schemas.openxmlformats.org/drawingml/2006/table">
            <a:tbl>
              <a:tblPr/>
              <a:tblGrid>
                <a:gridCol w="1201737"/>
                <a:gridCol w="1039813"/>
                <a:gridCol w="1081087"/>
                <a:gridCol w="1392238"/>
              </a:tblGrid>
              <a:tr h="174625">
                <a:tc gridSpan="4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FINANCIERA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hlink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165100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Objetivos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hlink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Indicador 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hlink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Meta 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hlink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Iniciativa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hlink"/>
                    </a:solidFill>
                  </a:tcPr>
                </a:tc>
              </a:tr>
              <a:tr h="639763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Mejorar los retornos y maximizar el valor de la empresa - Mejorar la eficiencia adimistrativa y Opertaiva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pitchFamily="34" charset="0"/>
                        </a:rPr>
                        <a:t>(ROE) (ROA), Indices de Líquidez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pitchFamily="34" charset="0"/>
                        </a:rPr>
                        <a:t>Maximizar los beneficios de la empresa.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Planificación administrativa e Inversón en Aplicación de la Adinistración por BPM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BE5F1"/>
                    </a:solidFill>
                  </a:tcPr>
                </a:tc>
              </a:tr>
              <a:tr h="511175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Reducir los costos y gastos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indices de Rotación de Inventarios, de lìquidez 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Eficiencia en stock de inventarios y cumplimiento de sus obligaciones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Planificacion del presupuesto anual y aplicación de administracion por BPM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BE5F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07676" name="Group 156"/>
          <p:cNvGraphicFramePr>
            <a:graphicFrameLocks noGrp="1"/>
          </p:cNvGraphicFramePr>
          <p:nvPr/>
        </p:nvGraphicFramePr>
        <p:xfrm>
          <a:off x="1630363" y="5157788"/>
          <a:ext cx="5715000" cy="1247775"/>
        </p:xfrm>
        <a:graphic>
          <a:graphicData uri="http://schemas.openxmlformats.org/drawingml/2006/table">
            <a:tbl>
              <a:tblPr/>
              <a:tblGrid>
                <a:gridCol w="1457325"/>
                <a:gridCol w="1260475"/>
                <a:gridCol w="1309687"/>
                <a:gridCol w="1687513"/>
              </a:tblGrid>
              <a:tr h="123825">
                <a:tc gridSpan="4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APRENDIZAJE Y CRECIMIENTO</a:t>
                      </a:r>
                    </a:p>
                  </a:txBody>
                  <a:tcPr marL="0" marR="0" marT="0" marB="0" anchor="b" horzOverflow="overflow">
                    <a:lnL w="25400" cap="flat" cmpd="dbl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hlink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112713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Objetivos</a:t>
                      </a:r>
                    </a:p>
                  </a:txBody>
                  <a:tcPr marL="0" marR="0" marT="0" marB="0" anchor="b" horzOverflow="overflow">
                    <a:lnL w="25400" cap="flat" cmpd="dbl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hlink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Indicador 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hlink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Meta 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hlink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Iniciativa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hlink"/>
                    </a:solidFill>
                  </a:tcPr>
                </a:tc>
              </a:tr>
              <a:tr h="268288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Incrementar la productividad de los empleados</a:t>
                      </a:r>
                    </a:p>
                  </a:txBody>
                  <a:tcPr marL="0" marR="0" marT="0" marB="0" anchor="ctr" horzOverflow="overflow">
                    <a:lnL w="25400" cap="flat" cmpd="dbl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Encuestas de productividad laboral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Comprometer al personal con la empresa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Programa de Incentivos por cumplimiento de metas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BE5F1"/>
                    </a:solidFill>
                  </a:tcPr>
                </a:tc>
              </a:tr>
              <a:tr h="473075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Mejorar el clima laboral</a:t>
                      </a:r>
                    </a:p>
                  </a:txBody>
                  <a:tcPr marL="0" marR="0" marT="0" marB="0" anchor="ctr" horzOverflow="overflow">
                    <a:lnL w="25400" cap="flat" cmpd="dbl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Sugerencias recibidas del total del personal, renuncias totales del total de personal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Satisfación del personal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Programas de integración de personal y encuesta que mide razones de salida de personal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BE5F1"/>
                    </a:solidFill>
                  </a:tcPr>
                </a:tc>
              </a:tr>
              <a:tr h="236538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Aumentar la satisfación de los empleados</a:t>
                      </a:r>
                    </a:p>
                  </a:txBody>
                  <a:tcPr marL="0" marR="0" marT="0" marB="0" anchor="ctr" horzOverflow="overflow">
                    <a:lnL w="25400" cap="flat" cmpd="dbl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Encuestas al cliente interno 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Satisfación del personal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Inversión en Capacitacion del personal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BE5F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07674" name="Group 154"/>
          <p:cNvGraphicFramePr>
            <a:graphicFrameLocks noGrp="1"/>
          </p:cNvGraphicFramePr>
          <p:nvPr/>
        </p:nvGraphicFramePr>
        <p:xfrm>
          <a:off x="115888" y="2708275"/>
          <a:ext cx="3303587" cy="2119313"/>
        </p:xfrm>
        <a:graphic>
          <a:graphicData uri="http://schemas.openxmlformats.org/drawingml/2006/table">
            <a:tbl>
              <a:tblPr/>
              <a:tblGrid>
                <a:gridCol w="835025"/>
                <a:gridCol w="896937"/>
                <a:gridCol w="571500"/>
                <a:gridCol w="1000125"/>
              </a:tblGrid>
              <a:tr h="112713">
                <a:tc gridSpan="4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CLIENTES</a:t>
                      </a:r>
                    </a:p>
                  </a:txBody>
                  <a:tcPr marL="0" marR="0" marT="0" marB="0" anchor="b" horzOverflow="overflow">
                    <a:lnL w="25400" cap="flat" cmpd="dbl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hlink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125413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Objetivos</a:t>
                      </a:r>
                    </a:p>
                  </a:txBody>
                  <a:tcPr marL="0" marR="0" marT="0" marB="0" anchor="b" horzOverflow="overflow">
                    <a:lnL w="25400" cap="flat" cmpd="dbl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hlink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Indicador 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hlink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Meta 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hlink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Iniciativa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hlink"/>
                    </a:solidFill>
                  </a:tcPr>
                </a:tc>
              </a:tr>
              <a:tr h="1016000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Incrementar la confianza de los clientes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Clientes que repiten la compra del total de clientes, Participación de Mercado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Fidelidad del cliente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Capacitar al personal en protocolos básicos de Atención Cliente y aplicación de una politica de calidad de los productos vendidos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BE5F1"/>
                    </a:solidFill>
                  </a:tcPr>
                </a:tc>
              </a:tr>
              <a:tr h="790575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Incrementar la satisfación de los clientes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Encuestas breves en los puntos de ventas, tiempo total de entrega de un producto de la cantidad de pedidos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Orientacion total hacia los clientes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Servicio post venta holistico y personalizado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BE5F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07675" name="Group 155"/>
          <p:cNvGraphicFramePr>
            <a:graphicFrameLocks noGrp="1"/>
          </p:cNvGraphicFramePr>
          <p:nvPr/>
        </p:nvGraphicFramePr>
        <p:xfrm>
          <a:off x="6084888" y="2636838"/>
          <a:ext cx="2928937" cy="2325687"/>
        </p:xfrm>
        <a:graphic>
          <a:graphicData uri="http://schemas.openxmlformats.org/drawingml/2006/table">
            <a:tbl>
              <a:tblPr/>
              <a:tblGrid>
                <a:gridCol w="677862"/>
                <a:gridCol w="965200"/>
                <a:gridCol w="615950"/>
                <a:gridCol w="669925"/>
              </a:tblGrid>
              <a:tr h="152400">
                <a:tc gridSpan="4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PROCESOS INTERNOS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hlink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138113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Objetivos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hlink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Indicador 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hlink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Meta 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hlink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Iniciativa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hlink"/>
                    </a:solidFill>
                  </a:tcPr>
                </a:tc>
              </a:tr>
              <a:tr h="654050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Monitorear Integramente todos los procesos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Tasa de reducción de tiempos en los ciclos de los procesos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Reducción de costos y aumento de la rentabilidad  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Inversion en Aplicación de Administración por BPM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BE5F1"/>
                    </a:solidFill>
                  </a:tcPr>
                </a:tc>
              </a:tr>
              <a:tr h="769938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Proporcionar respuestas rapidas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Quejas resueltas del total de quejas, unidades devoluciones sobre unidades vendidas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Satisfación de los clientes 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Inversion en Aplicación de Administración por BPM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BE5F1"/>
                    </a:solidFill>
                  </a:tcPr>
                </a:tc>
              </a:tr>
              <a:tr h="427038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Expander sus mercados abriendo sucursales 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Participación de mercado, tasa de cremiento de apertura de sucursales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Aumento de posicionamiento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Un anilísis de plan de negocios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BE5F1"/>
                    </a:solidFill>
                  </a:tcPr>
                </a:tc>
              </a:tr>
            </a:tbl>
          </a:graphicData>
        </a:graphic>
      </p:graphicFrame>
      <p:sp>
        <p:nvSpPr>
          <p:cNvPr id="107661" name="2 Marcador de contenido"/>
          <p:cNvSpPr txBox="1">
            <a:spLocks/>
          </p:cNvSpPr>
          <p:nvPr/>
        </p:nvSpPr>
        <p:spPr bwMode="auto">
          <a:xfrm>
            <a:off x="2268538" y="407988"/>
            <a:ext cx="4679950" cy="3571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54013" indent="-217488" algn="ctr">
              <a:spcBef>
                <a:spcPct val="20000"/>
              </a:spcBef>
              <a:buClr>
                <a:srgbClr val="003399"/>
              </a:buClr>
              <a:buSzPct val="100000"/>
            </a:pPr>
            <a:r>
              <a:rPr lang="es-ES" sz="2000" b="1">
                <a:latin typeface="Trebuchet MS" pitchFamily="34" charset="0"/>
                <a:cs typeface="Arial" pitchFamily="34" charset="0"/>
              </a:rPr>
              <a:t>CUADRO DE MANDO INTEGRAL BSC</a:t>
            </a:r>
          </a:p>
        </p:txBody>
      </p:sp>
      <p:sp>
        <p:nvSpPr>
          <p:cNvPr id="107677" name="AutoShape 157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634413" y="6308725"/>
            <a:ext cx="431800" cy="433388"/>
          </a:xfrm>
          <a:prstGeom prst="actionButtonForwardNex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6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076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800" decel="100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8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8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8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6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076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076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076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6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1076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800" decel="100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8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8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8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800" decel="100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8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8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8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800" decel="100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8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8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8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800" decel="100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8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8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8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7661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7" name="2 Marcador de contenido"/>
          <p:cNvSpPr>
            <a:spLocks noGrp="1"/>
          </p:cNvSpPr>
          <p:nvPr>
            <p:ph idx="4294967295"/>
          </p:nvPr>
        </p:nvSpPr>
        <p:spPr>
          <a:xfrm>
            <a:off x="385763" y="1470025"/>
            <a:ext cx="8229600" cy="819150"/>
          </a:xfrm>
          <a:ln/>
        </p:spPr>
        <p:txBody>
          <a:bodyPr/>
          <a:lstStyle/>
          <a:p>
            <a:pPr marL="354013" indent="-217488" algn="just">
              <a:buClr>
                <a:schemeClr val="tx1"/>
              </a:buClr>
              <a:buSzPct val="100000"/>
              <a:buFontTx/>
              <a:buChar char="•"/>
              <a:tabLst>
                <a:tab pos="442913" algn="l"/>
              </a:tabLst>
            </a:pPr>
            <a:r>
              <a:rPr lang="es-ES" sz="1800">
                <a:effectLst/>
                <a:latin typeface="Trebuchet MS" pitchFamily="34" charset="0"/>
                <a:cs typeface="Arial" pitchFamily="34" charset="0"/>
              </a:rPr>
              <a:t>“AJ” se encuentra en la etapa Ad Hoc o también llamada etapa básica de madurez del negocio.</a:t>
            </a:r>
          </a:p>
          <a:p>
            <a:pPr marL="354013" indent="-217488" algn="just">
              <a:buClr>
                <a:schemeClr val="tx1"/>
              </a:buClr>
              <a:buSzPct val="100000"/>
              <a:buFontTx/>
              <a:buChar char="•"/>
              <a:tabLst>
                <a:tab pos="442913" algn="l"/>
              </a:tabLst>
            </a:pPr>
            <a:endParaRPr lang="es-ES" sz="1800">
              <a:effectLst/>
              <a:latin typeface="Trebuchet MS" pitchFamily="34" charset="0"/>
              <a:cs typeface="Arial" pitchFamily="34" charset="0"/>
            </a:endParaRPr>
          </a:p>
        </p:txBody>
      </p:sp>
      <p:sp>
        <p:nvSpPr>
          <p:cNvPr id="108548" name="Text Box 4"/>
          <p:cNvSpPr txBox="1">
            <a:spLocks noChangeArrowheads="1"/>
          </p:cNvSpPr>
          <p:nvPr/>
        </p:nvSpPr>
        <p:spPr bwMode="auto">
          <a:xfrm>
            <a:off x="1331913" y="576263"/>
            <a:ext cx="6480175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3000" b="1">
                <a:latin typeface="Trebuchet MS" pitchFamily="34" charset="0"/>
              </a:rPr>
              <a:t>CONCLUSIONES</a:t>
            </a:r>
          </a:p>
        </p:txBody>
      </p:sp>
      <p:sp>
        <p:nvSpPr>
          <p:cNvPr id="108549" name="2 Marcador de contenido"/>
          <p:cNvSpPr>
            <a:spLocks/>
          </p:cNvSpPr>
          <p:nvPr/>
        </p:nvSpPr>
        <p:spPr bwMode="auto">
          <a:xfrm>
            <a:off x="374650" y="2335213"/>
            <a:ext cx="8229600" cy="10795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54013" indent="-217488" algn="just">
              <a:spcBef>
                <a:spcPct val="20000"/>
              </a:spcBef>
              <a:buClr>
                <a:schemeClr val="tx1"/>
              </a:buClr>
              <a:buSzPct val="100000"/>
              <a:buFontTx/>
              <a:buChar char="•"/>
              <a:tabLst>
                <a:tab pos="442913" algn="l"/>
              </a:tabLst>
            </a:pPr>
            <a:r>
              <a:rPr lang="es-ES">
                <a:latin typeface="Trebuchet MS" pitchFamily="34" charset="0"/>
                <a:cs typeface="Arial" pitchFamily="34" charset="0"/>
              </a:rPr>
              <a:t>De acuerdo a los resultados obtenidos, la aplicación del presente proyecto resulta viable y conveniente para la empresa, ofreciendo a la administración un VAN positivo de $5805.57 y una TIR de 22.96%.</a:t>
            </a:r>
          </a:p>
          <a:p>
            <a:pPr marL="354013" indent="-217488" algn="just">
              <a:spcBef>
                <a:spcPct val="20000"/>
              </a:spcBef>
              <a:buClr>
                <a:schemeClr val="tx1"/>
              </a:buClr>
              <a:buSzPct val="100000"/>
              <a:buFontTx/>
              <a:buChar char="•"/>
              <a:tabLst>
                <a:tab pos="442913" algn="l"/>
              </a:tabLst>
            </a:pPr>
            <a:endParaRPr lang="es-ES">
              <a:latin typeface="Trebuchet MS" pitchFamily="34" charset="0"/>
              <a:cs typeface="Arial" pitchFamily="34" charset="0"/>
            </a:endParaRPr>
          </a:p>
        </p:txBody>
      </p:sp>
      <p:sp>
        <p:nvSpPr>
          <p:cNvPr id="108550" name="2 Marcador de contenido"/>
          <p:cNvSpPr>
            <a:spLocks/>
          </p:cNvSpPr>
          <p:nvPr/>
        </p:nvSpPr>
        <p:spPr bwMode="auto">
          <a:xfrm>
            <a:off x="374650" y="3486150"/>
            <a:ext cx="8229600" cy="13239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54013" indent="-217488" algn="just">
              <a:spcBef>
                <a:spcPct val="20000"/>
              </a:spcBef>
              <a:buClr>
                <a:schemeClr val="tx1"/>
              </a:buClr>
              <a:buSzPct val="100000"/>
              <a:buFontTx/>
              <a:buChar char="•"/>
              <a:tabLst>
                <a:tab pos="442913" algn="l"/>
              </a:tabLst>
            </a:pPr>
            <a:r>
              <a:rPr lang="es-ES">
                <a:latin typeface="Trebuchet MS" pitchFamily="34" charset="0"/>
                <a:cs typeface="Arial" pitchFamily="34" charset="0"/>
              </a:rPr>
              <a:t>Según la investigación de mercados, se identificaron dos segmentos de clientes uno elitista con fuerte poder adquisitivo y otro caracterizado por la búsqueda promociones y facilidades de pago, cuyo poder adquisitivo tiene un fuerte componente estacional. </a:t>
            </a:r>
          </a:p>
          <a:p>
            <a:pPr marL="354013" indent="-217488" algn="just">
              <a:spcBef>
                <a:spcPct val="20000"/>
              </a:spcBef>
              <a:buClr>
                <a:schemeClr val="tx1"/>
              </a:buClr>
              <a:buSzPct val="100000"/>
              <a:buFontTx/>
              <a:buChar char="•"/>
              <a:tabLst>
                <a:tab pos="442913" algn="l"/>
              </a:tabLst>
            </a:pPr>
            <a:endParaRPr lang="es-ES">
              <a:latin typeface="Trebuchet MS" pitchFamily="34" charset="0"/>
              <a:cs typeface="Arial" pitchFamily="34" charset="0"/>
            </a:endParaRPr>
          </a:p>
        </p:txBody>
      </p:sp>
      <p:sp>
        <p:nvSpPr>
          <p:cNvPr id="108551" name="2 Marcador de contenido"/>
          <p:cNvSpPr>
            <a:spLocks/>
          </p:cNvSpPr>
          <p:nvPr/>
        </p:nvSpPr>
        <p:spPr bwMode="auto">
          <a:xfrm>
            <a:off x="374650" y="4899025"/>
            <a:ext cx="8229600" cy="16113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54013" indent="-217488" algn="just">
              <a:spcBef>
                <a:spcPct val="20000"/>
              </a:spcBef>
              <a:buClr>
                <a:schemeClr val="tx1"/>
              </a:buClr>
              <a:buSzPct val="100000"/>
              <a:buFontTx/>
              <a:buChar char="•"/>
              <a:tabLst>
                <a:tab pos="442913" algn="l"/>
              </a:tabLst>
            </a:pPr>
            <a:r>
              <a:rPr lang="es-ES">
                <a:latin typeface="Trebuchet MS" pitchFamily="34" charset="0"/>
                <a:cs typeface="Arial" pitchFamily="34" charset="0"/>
              </a:rPr>
              <a:t>Con la globalización y los cambios tecnológicos, los mercados se han vuelto más dinámicos y competitivos, y el mercado manabita no puede ser la excepción, la competencia se rige principalmente por los precios y exige a las empresas estar siempre a la vanguardia, brindando a los clientes las mejores facilidades.</a:t>
            </a:r>
          </a:p>
          <a:p>
            <a:pPr marL="354013" indent="-217488" algn="just">
              <a:spcBef>
                <a:spcPct val="20000"/>
              </a:spcBef>
              <a:buClr>
                <a:schemeClr val="tx1"/>
              </a:buClr>
              <a:buSzPct val="100000"/>
              <a:buFontTx/>
              <a:buChar char="•"/>
              <a:tabLst>
                <a:tab pos="442913" algn="l"/>
              </a:tabLst>
            </a:pPr>
            <a:endParaRPr lang="es-ES">
              <a:latin typeface="Trebuchet MS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085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085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1085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1085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1085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8547" grpId="0"/>
      <p:bldP spid="108548" grpId="0"/>
      <p:bldP spid="108549" grpId="0"/>
      <p:bldP spid="108550" grpId="0"/>
      <p:bldP spid="108551" grpId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2 Marcador de contenido"/>
          <p:cNvSpPr>
            <a:spLocks noGrp="1"/>
          </p:cNvSpPr>
          <p:nvPr>
            <p:ph idx="4294967295"/>
          </p:nvPr>
        </p:nvSpPr>
        <p:spPr>
          <a:xfrm>
            <a:off x="1476375" y="3097213"/>
            <a:ext cx="6408738" cy="1079500"/>
          </a:xfrm>
          <a:ln/>
        </p:spPr>
        <p:txBody>
          <a:bodyPr/>
          <a:lstStyle/>
          <a:p>
            <a:pPr marL="354013" indent="-217488" algn="just">
              <a:buClr>
                <a:schemeClr val="tx1"/>
              </a:buClr>
              <a:buSzPct val="100000"/>
              <a:buFontTx/>
              <a:buChar char="•"/>
              <a:tabLst>
                <a:tab pos="442913" algn="l"/>
              </a:tabLst>
            </a:pPr>
            <a:r>
              <a:rPr lang="es-ES" sz="1800">
                <a:effectLst/>
                <a:latin typeface="Trebuchet MS" pitchFamily="34" charset="0"/>
                <a:cs typeface="Arial" pitchFamily="34" charset="0"/>
              </a:rPr>
              <a:t>Invertir en capacitación para el recurso humano de “AJ” de manera constante, para que así facilite la adopción de la nueva filosofía en sus actividades diarias.</a:t>
            </a:r>
          </a:p>
          <a:p>
            <a:pPr marL="354013" indent="-217488" algn="just">
              <a:buClr>
                <a:schemeClr val="tx1"/>
              </a:buClr>
              <a:buSzPct val="100000"/>
              <a:buFontTx/>
              <a:buNone/>
              <a:tabLst>
                <a:tab pos="442913" algn="l"/>
              </a:tabLst>
            </a:pPr>
            <a:endParaRPr lang="es-ES" sz="1800">
              <a:effectLst/>
              <a:latin typeface="Trebuchet MS" pitchFamily="34" charset="0"/>
              <a:cs typeface="Arial" pitchFamily="34" charset="0"/>
            </a:endParaRPr>
          </a:p>
        </p:txBody>
      </p:sp>
      <p:sp>
        <p:nvSpPr>
          <p:cNvPr id="109572" name="Text Box 4"/>
          <p:cNvSpPr txBox="1">
            <a:spLocks noChangeArrowheads="1"/>
          </p:cNvSpPr>
          <p:nvPr/>
        </p:nvSpPr>
        <p:spPr bwMode="auto">
          <a:xfrm>
            <a:off x="1331913" y="819150"/>
            <a:ext cx="6480175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3000" b="1">
                <a:latin typeface="Trebuchet MS" pitchFamily="34" charset="0"/>
              </a:rPr>
              <a:t>RECOMENDACIONES</a:t>
            </a:r>
          </a:p>
        </p:txBody>
      </p:sp>
      <p:sp>
        <p:nvSpPr>
          <p:cNvPr id="109573" name="2 Marcador de contenido"/>
          <p:cNvSpPr>
            <a:spLocks/>
          </p:cNvSpPr>
          <p:nvPr/>
        </p:nvSpPr>
        <p:spPr bwMode="auto">
          <a:xfrm>
            <a:off x="1476375" y="1871663"/>
            <a:ext cx="6408738" cy="100806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54013" indent="-217488" algn="just">
              <a:spcBef>
                <a:spcPct val="20000"/>
              </a:spcBef>
              <a:buClr>
                <a:schemeClr val="tx1"/>
              </a:buClr>
              <a:buSzPct val="100000"/>
              <a:buFontTx/>
              <a:buChar char="•"/>
              <a:tabLst>
                <a:tab pos="442913" algn="l"/>
              </a:tabLst>
            </a:pPr>
            <a:r>
              <a:rPr lang="es-ES">
                <a:latin typeface="Trebuchet MS" pitchFamily="34" charset="0"/>
                <a:cs typeface="Arial" pitchFamily="34" charset="0"/>
              </a:rPr>
              <a:t>Aplicar la administración por BPM y sus respectivas herramientas de control a fin de conseguir los objetivos propuestos y su desarrollo sostenido en el tiempo.</a:t>
            </a:r>
          </a:p>
          <a:p>
            <a:pPr marL="354013" indent="-217488" algn="just">
              <a:spcBef>
                <a:spcPct val="20000"/>
              </a:spcBef>
              <a:buClr>
                <a:schemeClr val="tx1"/>
              </a:buClr>
              <a:buSzPct val="100000"/>
              <a:buFontTx/>
              <a:buChar char="•"/>
              <a:tabLst>
                <a:tab pos="442913" algn="l"/>
              </a:tabLst>
            </a:pPr>
            <a:endParaRPr lang="es-ES">
              <a:latin typeface="Trebuchet MS" pitchFamily="34" charset="0"/>
              <a:cs typeface="Arial" pitchFamily="34" charset="0"/>
            </a:endParaRPr>
          </a:p>
          <a:p>
            <a:pPr marL="354013" indent="-217488" algn="just">
              <a:spcBef>
                <a:spcPct val="20000"/>
              </a:spcBef>
              <a:buClr>
                <a:schemeClr val="tx1"/>
              </a:buClr>
              <a:buSzPct val="100000"/>
              <a:buFontTx/>
              <a:buChar char="•"/>
              <a:tabLst>
                <a:tab pos="442913" algn="l"/>
              </a:tabLst>
            </a:pPr>
            <a:endParaRPr lang="es-ES">
              <a:latin typeface="Trebuchet MS" pitchFamily="34" charset="0"/>
              <a:cs typeface="Arial" pitchFamily="34" charset="0"/>
            </a:endParaRPr>
          </a:p>
        </p:txBody>
      </p:sp>
      <p:sp>
        <p:nvSpPr>
          <p:cNvPr id="109574" name="2 Marcador de contenido"/>
          <p:cNvSpPr>
            <a:spLocks/>
          </p:cNvSpPr>
          <p:nvPr/>
        </p:nvSpPr>
        <p:spPr bwMode="auto">
          <a:xfrm>
            <a:off x="1476375" y="4262438"/>
            <a:ext cx="6408738" cy="79216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54013" indent="-217488" algn="just">
              <a:spcBef>
                <a:spcPct val="20000"/>
              </a:spcBef>
              <a:buClr>
                <a:schemeClr val="tx1"/>
              </a:buClr>
              <a:buSzPct val="100000"/>
              <a:buFontTx/>
              <a:buChar char="•"/>
              <a:tabLst>
                <a:tab pos="442913" algn="l"/>
              </a:tabLst>
            </a:pPr>
            <a:r>
              <a:rPr lang="es-ES">
                <a:latin typeface="Trebuchet MS" pitchFamily="34" charset="0"/>
                <a:cs typeface="Arial" pitchFamily="34" charset="0"/>
              </a:rPr>
              <a:t>Invertir en la afiliación correspondiente, para tener acceso al servicio de pago por tarjetas de crédito.</a:t>
            </a:r>
          </a:p>
          <a:p>
            <a:pPr marL="354013" indent="-217488" algn="just">
              <a:spcBef>
                <a:spcPct val="20000"/>
              </a:spcBef>
              <a:buClr>
                <a:schemeClr val="tx1"/>
              </a:buClr>
              <a:buSzPct val="100000"/>
              <a:buFontTx/>
              <a:buChar char="•"/>
              <a:tabLst>
                <a:tab pos="442913" algn="l"/>
              </a:tabLst>
            </a:pPr>
            <a:endParaRPr lang="es-ES">
              <a:latin typeface="Trebuchet MS" pitchFamily="34" charset="0"/>
              <a:cs typeface="Arial" pitchFamily="34" charset="0"/>
            </a:endParaRPr>
          </a:p>
        </p:txBody>
      </p:sp>
      <p:sp>
        <p:nvSpPr>
          <p:cNvPr id="109575" name="2 Marcador de contenido"/>
          <p:cNvSpPr>
            <a:spLocks/>
          </p:cNvSpPr>
          <p:nvPr/>
        </p:nvSpPr>
        <p:spPr bwMode="auto">
          <a:xfrm>
            <a:off x="1476375" y="5111750"/>
            <a:ext cx="6408738" cy="9810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54013" indent="-217488" algn="just">
              <a:spcBef>
                <a:spcPct val="20000"/>
              </a:spcBef>
              <a:buClr>
                <a:schemeClr val="tx1"/>
              </a:buClr>
              <a:buSzPct val="100000"/>
              <a:buFontTx/>
              <a:buChar char="•"/>
              <a:tabLst>
                <a:tab pos="442913" algn="l"/>
              </a:tabLst>
            </a:pPr>
            <a:r>
              <a:rPr lang="es-ES">
                <a:latin typeface="Trebuchet MS" pitchFamily="34" charset="0"/>
                <a:cs typeface="Arial" pitchFamily="34" charset="0"/>
              </a:rPr>
              <a:t>Adoptar la estrategia central definida por la misión, visión, slogan, logo y valores desarrollados en presente proyecto.</a:t>
            </a:r>
          </a:p>
          <a:p>
            <a:pPr marL="354013" indent="-217488" algn="just">
              <a:spcBef>
                <a:spcPct val="20000"/>
              </a:spcBef>
              <a:buClr>
                <a:schemeClr val="tx1"/>
              </a:buClr>
              <a:buSzPct val="100000"/>
              <a:buFontTx/>
              <a:buChar char="•"/>
              <a:tabLst>
                <a:tab pos="442913" algn="l"/>
              </a:tabLst>
            </a:pPr>
            <a:endParaRPr lang="es-ES">
              <a:latin typeface="Trebuchet MS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095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095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1095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1095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1095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9570" grpId="0"/>
      <p:bldP spid="109572" grpId="0"/>
      <p:bldP spid="109573" grpId="0"/>
      <p:bldP spid="109574" grpId="0"/>
      <p:bldP spid="109575" grpId="0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6" name="Text Box 4"/>
          <p:cNvSpPr txBox="1">
            <a:spLocks noChangeArrowheads="1"/>
          </p:cNvSpPr>
          <p:nvPr/>
        </p:nvSpPr>
        <p:spPr bwMode="auto">
          <a:xfrm>
            <a:off x="1331913" y="2420938"/>
            <a:ext cx="6480175" cy="2165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6800" b="1">
                <a:latin typeface="Trebuchet MS" pitchFamily="34" charset="0"/>
              </a:rPr>
              <a:t>MUCHAS GRACIAS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157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157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57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157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157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1157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5716" grpId="0"/>
      <p:bldP spid="115716" grpId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948" name="Picture 4"/>
          <p:cNvPicPr preferRelativeResize="0">
            <a:picLocks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98500" y="1182688"/>
            <a:ext cx="7891463" cy="5184775"/>
          </a:xfrm>
          <a:prstGeom prst="rect">
            <a:avLst/>
          </a:prstGeom>
          <a:noFill/>
        </p:spPr>
      </p:pic>
      <p:sp>
        <p:nvSpPr>
          <p:cNvPr id="82949" name="2 Marcador de contenido"/>
          <p:cNvSpPr txBox="1">
            <a:spLocks/>
          </p:cNvSpPr>
          <p:nvPr/>
        </p:nvSpPr>
        <p:spPr bwMode="auto">
          <a:xfrm>
            <a:off x="485775" y="550863"/>
            <a:ext cx="3941763" cy="357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54013" indent="-217488">
              <a:spcBef>
                <a:spcPct val="20000"/>
              </a:spcBef>
              <a:buClr>
                <a:srgbClr val="003399"/>
              </a:buClr>
              <a:buSzPct val="100000"/>
            </a:pPr>
            <a:r>
              <a:rPr lang="es-ES" sz="2000" b="1">
                <a:latin typeface="Trebuchet MS" pitchFamily="34" charset="0"/>
                <a:cs typeface="Arial" pitchFamily="34" charset="0"/>
              </a:rPr>
              <a:t>SITUACIÓN ACTUAL INTERNA</a:t>
            </a:r>
          </a:p>
        </p:txBody>
      </p:sp>
      <p:sp>
        <p:nvSpPr>
          <p:cNvPr id="82950" name="2 Marcador de contenido"/>
          <p:cNvSpPr txBox="1">
            <a:spLocks/>
          </p:cNvSpPr>
          <p:nvPr/>
        </p:nvSpPr>
        <p:spPr bwMode="auto">
          <a:xfrm>
            <a:off x="6372225" y="6640513"/>
            <a:ext cx="2717800" cy="187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54013" indent="-217488">
              <a:spcBef>
                <a:spcPct val="20000"/>
              </a:spcBef>
              <a:buClr>
                <a:srgbClr val="003399"/>
              </a:buClr>
              <a:buSzPct val="100000"/>
            </a:pPr>
            <a:r>
              <a:rPr lang="es-ES" sz="800" b="1">
                <a:latin typeface="Trebuchet MS" pitchFamily="34" charset="0"/>
              </a:rPr>
              <a:t>Fuente: Dirección Estratégica Gerry Johnson.</a:t>
            </a:r>
            <a:endParaRPr lang="es-ES" sz="800">
              <a:latin typeface="Trebuchet MS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829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829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94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4" name="2 Marcador de contenido"/>
          <p:cNvSpPr txBox="1">
            <a:spLocks/>
          </p:cNvSpPr>
          <p:nvPr/>
        </p:nvSpPr>
        <p:spPr bwMode="auto">
          <a:xfrm>
            <a:off x="6011863" y="6626225"/>
            <a:ext cx="2717800" cy="1873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54013" indent="-217488">
              <a:spcBef>
                <a:spcPct val="20000"/>
              </a:spcBef>
              <a:buClr>
                <a:srgbClr val="003399"/>
              </a:buClr>
              <a:buSzPct val="100000"/>
            </a:pPr>
            <a:r>
              <a:rPr lang="es-ES" sz="800" b="1">
                <a:latin typeface="Trebuchet MS" pitchFamily="34" charset="0"/>
              </a:rPr>
              <a:t>Fuente: Dirección Estratégica Gerry Johnson.</a:t>
            </a:r>
          </a:p>
        </p:txBody>
      </p:sp>
      <p:sp>
        <p:nvSpPr>
          <p:cNvPr id="46086" name="2 Marcador de contenido"/>
          <p:cNvSpPr txBox="1">
            <a:spLocks/>
          </p:cNvSpPr>
          <p:nvPr/>
        </p:nvSpPr>
        <p:spPr bwMode="auto">
          <a:xfrm>
            <a:off x="466725" y="1055688"/>
            <a:ext cx="4176713" cy="357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54013" indent="-217488">
              <a:spcBef>
                <a:spcPct val="20000"/>
              </a:spcBef>
              <a:buClr>
                <a:srgbClr val="003399"/>
              </a:buClr>
              <a:buSzPct val="100000"/>
            </a:pPr>
            <a:r>
              <a:rPr lang="es-ES" sz="2000" b="1">
                <a:latin typeface="Trebuchet MS" pitchFamily="34" charset="0"/>
                <a:cs typeface="Arial" pitchFamily="34" charset="0"/>
              </a:rPr>
              <a:t>SITUACIÓN ACTUAL EXTERNA</a:t>
            </a:r>
          </a:p>
        </p:txBody>
      </p:sp>
      <p:sp>
        <p:nvSpPr>
          <p:cNvPr id="46087" name="AutoShape 7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604250" y="6308725"/>
            <a:ext cx="431800" cy="433388"/>
          </a:xfrm>
          <a:prstGeom prst="actionButtonForwardNex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grpSp>
        <p:nvGrpSpPr>
          <p:cNvPr id="46089" name="Group 9"/>
          <p:cNvGrpSpPr>
            <a:grpSpLocks/>
          </p:cNvGrpSpPr>
          <p:nvPr/>
        </p:nvGrpSpPr>
        <p:grpSpPr bwMode="auto">
          <a:xfrm>
            <a:off x="711200" y="1773238"/>
            <a:ext cx="7893050" cy="4178300"/>
            <a:chOff x="431" y="1117"/>
            <a:chExt cx="4972" cy="2632"/>
          </a:xfrm>
        </p:grpSpPr>
        <p:pic>
          <p:nvPicPr>
            <p:cNvPr id="46083" name="Picture 3"/>
            <p:cNvPicPr preferRelativeResize="0">
              <a:picLocks noChangeArrowheads="1"/>
            </p:cNvPicPr>
            <p:nvPr/>
          </p:nvPicPr>
          <p:blipFill>
            <a:blip r:embed="rId3"/>
            <a:srcRect l="890" t="2126" r="890" b="3543"/>
            <a:stretch>
              <a:fillRect/>
            </a:stretch>
          </p:blipFill>
          <p:spPr bwMode="auto">
            <a:xfrm>
              <a:off x="431" y="1117"/>
              <a:ext cx="4972" cy="2632"/>
            </a:xfrm>
            <a:prstGeom prst="rect">
              <a:avLst/>
            </a:prstGeom>
            <a:noFill/>
          </p:spPr>
        </p:pic>
        <p:sp>
          <p:nvSpPr>
            <p:cNvPr id="46088" name="Text Box 8"/>
            <p:cNvSpPr txBox="1">
              <a:spLocks noChangeArrowheads="1"/>
            </p:cNvSpPr>
            <p:nvPr/>
          </p:nvSpPr>
          <p:spPr bwMode="auto">
            <a:xfrm>
              <a:off x="1202" y="1570"/>
              <a:ext cx="1678" cy="173"/>
            </a:xfrm>
            <a:prstGeom prst="rect">
              <a:avLst/>
            </a:prstGeom>
            <a:solidFill>
              <a:schemeClr val="tx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" sz="1200">
                  <a:solidFill>
                    <a:srgbClr val="00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pitchFamily="34" charset="0"/>
                </a:rPr>
                <a:t> 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60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60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08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66725" y="3768725"/>
            <a:ext cx="3960813" cy="1028700"/>
          </a:xfrm>
          <a:noFill/>
          <a:ln/>
        </p:spPr>
        <p:txBody>
          <a:bodyPr/>
          <a:lstStyle/>
          <a:p>
            <a:pPr marL="354013" indent="-354013">
              <a:lnSpc>
                <a:spcPct val="80000"/>
              </a:lnSpc>
              <a:buClr>
                <a:schemeClr val="tx1"/>
              </a:buClr>
              <a:buSzPct val="100000"/>
              <a:buFontTx/>
              <a:buChar char="•"/>
            </a:pPr>
            <a:r>
              <a:rPr lang="es-ES" sz="1800">
                <a:effectLst/>
                <a:latin typeface="Trebuchet MS" pitchFamily="34" charset="0"/>
                <a:cs typeface="Arial" pitchFamily="34" charset="0"/>
              </a:rPr>
              <a:t>Análisis de los procesos internos.</a:t>
            </a:r>
          </a:p>
          <a:p>
            <a:pPr marL="354013" indent="-354013">
              <a:lnSpc>
                <a:spcPct val="80000"/>
              </a:lnSpc>
              <a:buClr>
                <a:schemeClr val="tx1"/>
              </a:buClr>
              <a:buSzPct val="100000"/>
              <a:buFontTx/>
              <a:buChar char="•"/>
            </a:pPr>
            <a:endParaRPr lang="es-ES" sz="1800">
              <a:effectLst/>
              <a:latin typeface="Trebuchet MS" pitchFamily="34" charset="0"/>
              <a:cs typeface="Arial" pitchFamily="34" charset="0"/>
            </a:endParaRPr>
          </a:p>
          <a:p>
            <a:pPr marL="354013" indent="-354013">
              <a:lnSpc>
                <a:spcPct val="80000"/>
              </a:lnSpc>
              <a:buClr>
                <a:schemeClr val="tx1"/>
              </a:buClr>
              <a:buSzPct val="100000"/>
              <a:buFontTx/>
              <a:buChar char="•"/>
            </a:pPr>
            <a:r>
              <a:rPr lang="es-ES" sz="1800">
                <a:effectLst/>
                <a:latin typeface="Trebuchet MS" pitchFamily="34" charset="0"/>
                <a:cs typeface="Arial" pitchFamily="34" charset="0"/>
              </a:rPr>
              <a:t>Análisis de clientes internos.</a:t>
            </a:r>
          </a:p>
          <a:p>
            <a:pPr marL="354013" indent="-354013">
              <a:lnSpc>
                <a:spcPct val="80000"/>
              </a:lnSpc>
              <a:buClr>
                <a:schemeClr val="tx1"/>
              </a:buClr>
              <a:buSzPct val="100000"/>
              <a:buFontTx/>
              <a:buNone/>
            </a:pPr>
            <a:endParaRPr lang="es-ES" sz="1800">
              <a:effectLst/>
              <a:latin typeface="Trebuchet MS" pitchFamily="34" charset="0"/>
              <a:cs typeface="Arial" pitchFamily="34" charset="0"/>
            </a:endParaRPr>
          </a:p>
        </p:txBody>
      </p:sp>
      <p:sp>
        <p:nvSpPr>
          <p:cNvPr id="47109" name="2 Marcador de contenido"/>
          <p:cNvSpPr txBox="1">
            <a:spLocks/>
          </p:cNvSpPr>
          <p:nvPr/>
        </p:nvSpPr>
        <p:spPr bwMode="auto">
          <a:xfrm>
            <a:off x="554038" y="2640013"/>
            <a:ext cx="3168650" cy="3571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54013" indent="-217488" algn="ctr">
              <a:spcBef>
                <a:spcPct val="20000"/>
              </a:spcBef>
              <a:buClr>
                <a:srgbClr val="003399"/>
              </a:buClr>
              <a:buSzPct val="100000"/>
            </a:pPr>
            <a:r>
              <a:rPr lang="es-ES" sz="2000" b="1">
                <a:latin typeface="Trebuchet MS" pitchFamily="34" charset="0"/>
                <a:cs typeface="Arial" pitchFamily="34" charset="0"/>
              </a:rPr>
              <a:t>DIAGNÓSTICO INTERNO</a:t>
            </a:r>
          </a:p>
        </p:txBody>
      </p:sp>
      <p:sp>
        <p:nvSpPr>
          <p:cNvPr id="47111" name="Text Box 7"/>
          <p:cNvSpPr txBox="1">
            <a:spLocks noChangeArrowheads="1"/>
          </p:cNvSpPr>
          <p:nvPr/>
        </p:nvSpPr>
        <p:spPr bwMode="auto">
          <a:xfrm>
            <a:off x="1403350" y="719138"/>
            <a:ext cx="6480175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3000" b="1">
                <a:latin typeface="Trebuchet MS" pitchFamily="34" charset="0"/>
              </a:rPr>
              <a:t>DIAGNÓSTICO INTERNO Y EXTERNO</a:t>
            </a:r>
          </a:p>
        </p:txBody>
      </p:sp>
      <p:sp>
        <p:nvSpPr>
          <p:cNvPr id="47112" name="Rectangle 8"/>
          <p:cNvSpPr>
            <a:spLocks noChangeArrowheads="1"/>
          </p:cNvSpPr>
          <p:nvPr/>
        </p:nvSpPr>
        <p:spPr bwMode="auto">
          <a:xfrm>
            <a:off x="5076825" y="3765550"/>
            <a:ext cx="3455988" cy="14605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54013" indent="-217488">
              <a:lnSpc>
                <a:spcPct val="80000"/>
              </a:lnSpc>
              <a:spcBef>
                <a:spcPct val="20000"/>
              </a:spcBef>
              <a:buClr>
                <a:schemeClr val="tx1"/>
              </a:buClr>
              <a:buSzPct val="100000"/>
              <a:buFontTx/>
              <a:buChar char="•"/>
            </a:pPr>
            <a:r>
              <a:rPr lang="es-ES">
                <a:latin typeface="Trebuchet MS" pitchFamily="34" charset="0"/>
                <a:cs typeface="Arial" pitchFamily="34" charset="0"/>
              </a:rPr>
              <a:t>Análisis de la industria.</a:t>
            </a:r>
          </a:p>
          <a:p>
            <a:pPr marL="354013" indent="-217488">
              <a:lnSpc>
                <a:spcPct val="80000"/>
              </a:lnSpc>
              <a:spcBef>
                <a:spcPct val="20000"/>
              </a:spcBef>
              <a:buClr>
                <a:schemeClr val="tx1"/>
              </a:buClr>
              <a:buSzPct val="100000"/>
              <a:buFontTx/>
              <a:buChar char="•"/>
            </a:pPr>
            <a:endParaRPr lang="es-ES">
              <a:latin typeface="Trebuchet MS" pitchFamily="34" charset="0"/>
              <a:cs typeface="Arial" pitchFamily="34" charset="0"/>
            </a:endParaRPr>
          </a:p>
          <a:p>
            <a:pPr marL="354013" indent="-217488">
              <a:lnSpc>
                <a:spcPct val="80000"/>
              </a:lnSpc>
              <a:spcBef>
                <a:spcPct val="20000"/>
              </a:spcBef>
              <a:buClr>
                <a:schemeClr val="tx1"/>
              </a:buClr>
              <a:buSzPct val="100000"/>
              <a:buFontTx/>
              <a:buChar char="•"/>
            </a:pPr>
            <a:r>
              <a:rPr lang="es-ES">
                <a:latin typeface="Trebuchet MS" pitchFamily="34" charset="0"/>
                <a:cs typeface="Arial" pitchFamily="34" charset="0"/>
              </a:rPr>
              <a:t>Análisis del cliente externo.</a:t>
            </a:r>
          </a:p>
          <a:p>
            <a:pPr marL="354013" indent="-217488">
              <a:lnSpc>
                <a:spcPct val="80000"/>
              </a:lnSpc>
              <a:spcBef>
                <a:spcPct val="20000"/>
              </a:spcBef>
              <a:buClr>
                <a:schemeClr val="tx1"/>
              </a:buClr>
              <a:buSzPct val="100000"/>
              <a:buFontTx/>
              <a:buChar char="•"/>
            </a:pPr>
            <a:endParaRPr lang="es-ES">
              <a:latin typeface="Trebuchet MS" pitchFamily="34" charset="0"/>
              <a:cs typeface="Arial" pitchFamily="34" charset="0"/>
            </a:endParaRPr>
          </a:p>
          <a:p>
            <a:pPr marL="354013" indent="-217488">
              <a:lnSpc>
                <a:spcPct val="80000"/>
              </a:lnSpc>
              <a:spcBef>
                <a:spcPct val="20000"/>
              </a:spcBef>
              <a:buClr>
                <a:schemeClr val="tx1"/>
              </a:buClr>
              <a:buSzPct val="100000"/>
            </a:pPr>
            <a:endParaRPr lang="es-ES">
              <a:latin typeface="Trebuchet MS" pitchFamily="34" charset="0"/>
              <a:cs typeface="Arial" pitchFamily="34" charset="0"/>
            </a:endParaRPr>
          </a:p>
        </p:txBody>
      </p:sp>
      <p:sp>
        <p:nvSpPr>
          <p:cNvPr id="47113" name="2 Marcador de contenido"/>
          <p:cNvSpPr txBox="1">
            <a:spLocks/>
          </p:cNvSpPr>
          <p:nvPr/>
        </p:nvSpPr>
        <p:spPr bwMode="auto">
          <a:xfrm>
            <a:off x="5076825" y="2636838"/>
            <a:ext cx="3168650" cy="3571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54013" indent="-217488" algn="ctr">
              <a:spcBef>
                <a:spcPct val="20000"/>
              </a:spcBef>
              <a:buClr>
                <a:srgbClr val="003399"/>
              </a:buClr>
              <a:buSzPct val="100000"/>
            </a:pPr>
            <a:r>
              <a:rPr lang="es-ES" sz="2000" b="1">
                <a:latin typeface="Trebuchet MS" pitchFamily="34" charset="0"/>
                <a:cs typeface="Arial" pitchFamily="34" charset="0"/>
              </a:rPr>
              <a:t>DIAGNÓSTICO EXTERNO</a:t>
            </a:r>
          </a:p>
        </p:txBody>
      </p:sp>
      <p:sp>
        <p:nvSpPr>
          <p:cNvPr id="47117" name="2 Marcador de contenido"/>
          <p:cNvSpPr txBox="1">
            <a:spLocks/>
          </p:cNvSpPr>
          <p:nvPr/>
        </p:nvSpPr>
        <p:spPr bwMode="auto">
          <a:xfrm>
            <a:off x="2916238" y="5232400"/>
            <a:ext cx="3168650" cy="35718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54013" indent="-217488" algn="ctr">
              <a:spcBef>
                <a:spcPct val="20000"/>
              </a:spcBef>
              <a:buClr>
                <a:srgbClr val="003399"/>
              </a:buClr>
              <a:buSzPct val="100000"/>
            </a:pPr>
            <a:r>
              <a:rPr lang="es-ES" sz="2000" b="1">
                <a:latin typeface="Trebuchet MS" pitchFamily="34" charset="0"/>
                <a:cs typeface="Arial" pitchFamily="34" charset="0"/>
              </a:rPr>
              <a:t>ESTRATEGIA CENTRAL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7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47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471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0" dur="500"/>
                                        <p:tgtEl>
                                          <p:spTgt spid="4710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5" dur="500"/>
                                        <p:tgtEl>
                                          <p:spTgt spid="47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8" dur="500"/>
                                        <p:tgtEl>
                                          <p:spTgt spid="47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3" dur="500"/>
                                        <p:tgtEl>
                                          <p:spTgt spid="47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106" grpId="0" uiExpand="1" build="p"/>
      <p:bldP spid="47109" grpId="0"/>
      <p:bldP spid="47111" grpId="0"/>
      <p:bldP spid="47112" grpId="0"/>
      <p:bldP spid="47113" grpId="0"/>
      <p:bldP spid="4711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2" name="Rectangle 4"/>
          <p:cNvSpPr>
            <a:spLocks/>
          </p:cNvSpPr>
          <p:nvPr/>
        </p:nvSpPr>
        <p:spPr bwMode="auto">
          <a:xfrm>
            <a:off x="827088" y="3357563"/>
            <a:ext cx="7170737" cy="122396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54013" indent="-217488">
              <a:spcBef>
                <a:spcPct val="20000"/>
              </a:spcBef>
              <a:buClr>
                <a:schemeClr val="tx1"/>
              </a:buClr>
              <a:buSzPct val="100000"/>
              <a:buFontTx/>
              <a:buChar char="•"/>
            </a:pPr>
            <a:r>
              <a:rPr lang="es-ES">
                <a:latin typeface="Trebuchet MS" pitchFamily="34" charset="0"/>
                <a:cs typeface="Arial" pitchFamily="34" charset="0"/>
              </a:rPr>
              <a:t>Utilización de la herramienta CRM GAP ANALYZER de Deloitte.</a:t>
            </a:r>
          </a:p>
          <a:p>
            <a:pPr marL="354013" indent="-217488">
              <a:spcBef>
                <a:spcPct val="20000"/>
              </a:spcBef>
              <a:buClr>
                <a:schemeClr val="tx1"/>
              </a:buClr>
              <a:buSzPct val="100000"/>
            </a:pPr>
            <a:endParaRPr lang="es-ES">
              <a:latin typeface="Trebuchet MS" pitchFamily="34" charset="0"/>
              <a:cs typeface="Arial" pitchFamily="34" charset="0"/>
            </a:endParaRPr>
          </a:p>
          <a:p>
            <a:pPr marL="354013" indent="-217488">
              <a:spcBef>
                <a:spcPct val="20000"/>
              </a:spcBef>
              <a:buClr>
                <a:schemeClr val="tx1"/>
              </a:buClr>
              <a:buSzPct val="100000"/>
              <a:buFontTx/>
              <a:buChar char="•"/>
            </a:pPr>
            <a:r>
              <a:rPr lang="es-ES">
                <a:latin typeface="Trebuchet MS" pitchFamily="34" charset="0"/>
                <a:cs typeface="Arial" pitchFamily="34" charset="0"/>
              </a:rPr>
              <a:t>Resultado: Nivel básico de madurez, denominado Ad Hoc.</a:t>
            </a:r>
          </a:p>
          <a:p>
            <a:pPr marL="354013" indent="-217488">
              <a:spcBef>
                <a:spcPct val="20000"/>
              </a:spcBef>
              <a:buClr>
                <a:schemeClr val="tx1"/>
              </a:buClr>
              <a:buSzPct val="100000"/>
              <a:buFontTx/>
              <a:buChar char="•"/>
            </a:pPr>
            <a:endParaRPr lang="es-ES">
              <a:latin typeface="Trebuchet MS" pitchFamily="34" charset="0"/>
              <a:cs typeface="Arial" pitchFamily="34" charset="0"/>
            </a:endParaRPr>
          </a:p>
        </p:txBody>
      </p:sp>
      <p:sp>
        <p:nvSpPr>
          <p:cNvPr id="83973" name="2 Marcador de contenido"/>
          <p:cNvSpPr txBox="1">
            <a:spLocks/>
          </p:cNvSpPr>
          <p:nvPr/>
        </p:nvSpPr>
        <p:spPr bwMode="auto">
          <a:xfrm>
            <a:off x="784225" y="1992313"/>
            <a:ext cx="3024188" cy="3571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54013" indent="-217488" algn="ctr">
              <a:spcBef>
                <a:spcPct val="20000"/>
              </a:spcBef>
              <a:buClr>
                <a:srgbClr val="003399"/>
              </a:buClr>
              <a:buSzPct val="100000"/>
            </a:pPr>
            <a:r>
              <a:rPr lang="es-ES" sz="2000" b="1">
                <a:latin typeface="Trebuchet MS" pitchFamily="34" charset="0"/>
                <a:cs typeface="Arial" pitchFamily="34" charset="0"/>
              </a:rPr>
              <a:t>PROCESOS INTERNOS</a:t>
            </a:r>
          </a:p>
        </p:txBody>
      </p:sp>
      <p:sp>
        <p:nvSpPr>
          <p:cNvPr id="83974" name="Text Box 6"/>
          <p:cNvSpPr txBox="1">
            <a:spLocks noChangeArrowheads="1"/>
          </p:cNvSpPr>
          <p:nvPr/>
        </p:nvSpPr>
        <p:spPr bwMode="auto">
          <a:xfrm>
            <a:off x="1403350" y="503238"/>
            <a:ext cx="6480175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3000" b="1">
                <a:latin typeface="Trebuchet MS" pitchFamily="34" charset="0"/>
              </a:rPr>
              <a:t>DIAGNÓSTICO INTERNO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839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839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839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3972" grpId="0"/>
      <p:bldP spid="83973" grpId="0"/>
      <p:bldP spid="8397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2" name="2 Marcador de contenido"/>
          <p:cNvSpPr>
            <a:spLocks/>
          </p:cNvSpPr>
          <p:nvPr/>
        </p:nvSpPr>
        <p:spPr bwMode="auto">
          <a:xfrm>
            <a:off x="1258888" y="2709863"/>
            <a:ext cx="6481762" cy="32400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54013" indent="-354013">
              <a:spcBef>
                <a:spcPct val="20000"/>
              </a:spcBef>
              <a:buClr>
                <a:schemeClr val="tx1"/>
              </a:buClr>
              <a:buSzPct val="100000"/>
              <a:buFontTx/>
              <a:buChar char="•"/>
            </a:pPr>
            <a:r>
              <a:rPr lang="es-ES">
                <a:latin typeface="Trebuchet MS" pitchFamily="34" charset="0"/>
                <a:cs typeface="Arial" pitchFamily="34" charset="0"/>
              </a:rPr>
              <a:t>Análisis soportado en la matriz HBS (Harvard Bussines School).</a:t>
            </a:r>
          </a:p>
          <a:p>
            <a:pPr marL="354013" indent="-354013">
              <a:spcBef>
                <a:spcPct val="20000"/>
              </a:spcBef>
              <a:buClr>
                <a:schemeClr val="tx1"/>
              </a:buClr>
              <a:buSzPct val="100000"/>
              <a:buFontTx/>
              <a:buChar char="•"/>
            </a:pPr>
            <a:endParaRPr lang="es-ES">
              <a:latin typeface="Trebuchet MS" pitchFamily="34" charset="0"/>
              <a:cs typeface="Arial" pitchFamily="34" charset="0"/>
            </a:endParaRPr>
          </a:p>
          <a:p>
            <a:pPr marL="354013" indent="-354013">
              <a:spcBef>
                <a:spcPct val="20000"/>
              </a:spcBef>
              <a:buClr>
                <a:schemeClr val="tx1"/>
              </a:buClr>
              <a:buSzPct val="100000"/>
              <a:buFontTx/>
              <a:buChar char="•"/>
            </a:pPr>
            <a:r>
              <a:rPr lang="es-ES">
                <a:latin typeface="Trebuchet MS" pitchFamily="34" charset="0"/>
                <a:cs typeface="Arial" pitchFamily="34" charset="0"/>
              </a:rPr>
              <a:t>El análisis permite segmentar cinco tipos de clientes, en función del grado de satisfacción y retención/vinculación con la empresa.</a:t>
            </a:r>
          </a:p>
          <a:p>
            <a:pPr marL="354013" indent="-354013">
              <a:spcBef>
                <a:spcPct val="20000"/>
              </a:spcBef>
              <a:buClr>
                <a:schemeClr val="tx1"/>
              </a:buClr>
              <a:buSzPct val="100000"/>
              <a:buFontTx/>
              <a:buChar char="•"/>
            </a:pPr>
            <a:endParaRPr lang="es-ES">
              <a:latin typeface="Trebuchet MS" pitchFamily="34" charset="0"/>
              <a:cs typeface="Arial" pitchFamily="34" charset="0"/>
            </a:endParaRPr>
          </a:p>
          <a:p>
            <a:pPr marL="354013" indent="-354013">
              <a:spcBef>
                <a:spcPct val="20000"/>
              </a:spcBef>
              <a:buClr>
                <a:schemeClr val="tx1"/>
              </a:buClr>
              <a:buSzPct val="100000"/>
              <a:buFontTx/>
              <a:buChar char="•"/>
            </a:pPr>
            <a:r>
              <a:rPr lang="es-ES">
                <a:latin typeface="Trebuchet MS" pitchFamily="34" charset="0"/>
                <a:cs typeface="Arial" pitchFamily="34" charset="0"/>
              </a:rPr>
              <a:t>Muestreo: Censo.</a:t>
            </a:r>
          </a:p>
          <a:p>
            <a:pPr marL="354013" indent="-354013">
              <a:spcBef>
                <a:spcPct val="20000"/>
              </a:spcBef>
              <a:buClr>
                <a:schemeClr val="tx1"/>
              </a:buClr>
              <a:buSzPct val="100000"/>
              <a:buFontTx/>
              <a:buChar char="•"/>
            </a:pPr>
            <a:endParaRPr lang="es-ES">
              <a:latin typeface="Trebuchet MS" pitchFamily="34" charset="0"/>
              <a:cs typeface="Arial" pitchFamily="34" charset="0"/>
            </a:endParaRPr>
          </a:p>
          <a:p>
            <a:pPr marL="354013" indent="-354013">
              <a:spcBef>
                <a:spcPct val="20000"/>
              </a:spcBef>
              <a:buClr>
                <a:schemeClr val="tx1"/>
              </a:buClr>
              <a:buSzPct val="100000"/>
              <a:buFontTx/>
              <a:buChar char="•"/>
            </a:pPr>
            <a:r>
              <a:rPr lang="es-ES">
                <a:latin typeface="Trebuchet MS" pitchFamily="34" charset="0"/>
                <a:cs typeface="Arial" pitchFamily="34" charset="0"/>
              </a:rPr>
              <a:t>Instrumento de medición.</a:t>
            </a:r>
          </a:p>
        </p:txBody>
      </p:sp>
      <p:sp>
        <p:nvSpPr>
          <p:cNvPr id="48133" name="Text Box 5"/>
          <p:cNvSpPr txBox="1">
            <a:spLocks noChangeArrowheads="1"/>
          </p:cNvSpPr>
          <p:nvPr/>
        </p:nvSpPr>
        <p:spPr bwMode="auto">
          <a:xfrm>
            <a:off x="1403350" y="503238"/>
            <a:ext cx="6480175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3000" b="1">
                <a:latin typeface="Trebuchet MS" pitchFamily="34" charset="0"/>
              </a:rPr>
              <a:t>DIAGNÓSTICO INTERNO</a:t>
            </a:r>
          </a:p>
        </p:txBody>
      </p:sp>
      <p:sp>
        <p:nvSpPr>
          <p:cNvPr id="48134" name="2 Marcador de contenido"/>
          <p:cNvSpPr txBox="1">
            <a:spLocks/>
          </p:cNvSpPr>
          <p:nvPr/>
        </p:nvSpPr>
        <p:spPr bwMode="auto">
          <a:xfrm>
            <a:off x="1116013" y="1844675"/>
            <a:ext cx="2592387" cy="35718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54013" indent="-217488">
              <a:spcBef>
                <a:spcPct val="20000"/>
              </a:spcBef>
              <a:buClr>
                <a:srgbClr val="003399"/>
              </a:buClr>
              <a:buSzPct val="100000"/>
            </a:pPr>
            <a:r>
              <a:rPr lang="es-ES" sz="2000" b="1">
                <a:latin typeface="Trebuchet MS" pitchFamily="34" charset="0"/>
                <a:cs typeface="Arial" pitchFamily="34" charset="0"/>
              </a:rPr>
              <a:t>CLIENTE INTERNO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8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48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48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132" grpId="0"/>
      <p:bldP spid="48133" grpId="0"/>
      <p:bldP spid="48134" grpId="0"/>
    </p:bldLst>
  </p:timing>
</p:sld>
</file>

<file path=ppt/theme/theme1.xml><?xml version="1.0" encoding="utf-8"?>
<a:theme xmlns:a="http://schemas.openxmlformats.org/drawingml/2006/main" name="Globo">
  <a:themeElements>
    <a:clrScheme name="Globo 3">
      <a:dk1>
        <a:srgbClr val="003B76"/>
      </a:dk1>
      <a:lt1>
        <a:srgbClr val="FFFFFF"/>
      </a:lt1>
      <a:dk2>
        <a:srgbClr val="0066CC"/>
      </a:dk2>
      <a:lt2>
        <a:srgbClr val="CCECFF"/>
      </a:lt2>
      <a:accent1>
        <a:srgbClr val="33CCCC"/>
      </a:accent1>
      <a:accent2>
        <a:srgbClr val="66CCFF"/>
      </a:accent2>
      <a:accent3>
        <a:srgbClr val="AAB8E2"/>
      </a:accent3>
      <a:accent4>
        <a:srgbClr val="DADADA"/>
      </a:accent4>
      <a:accent5>
        <a:srgbClr val="ADE2E2"/>
      </a:accent5>
      <a:accent6>
        <a:srgbClr val="5CB9E7"/>
      </a:accent6>
      <a:hlink>
        <a:srgbClr val="FFFFCC"/>
      </a:hlink>
      <a:folHlink>
        <a:srgbClr val="FFCC66"/>
      </a:folHlink>
    </a:clrScheme>
    <a:fontScheme name="Globo">
      <a:majorFont>
        <a:latin typeface="Arial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Globo 1">
        <a:dk1>
          <a:srgbClr val="622100"/>
        </a:dk1>
        <a:lt1>
          <a:srgbClr val="FFFFFF"/>
        </a:lt1>
        <a:dk2>
          <a:srgbClr val="800000"/>
        </a:dk2>
        <a:lt2>
          <a:srgbClr val="FFFFCC"/>
        </a:lt2>
        <a:accent1>
          <a:srgbClr val="E42B00"/>
        </a:accent1>
        <a:accent2>
          <a:srgbClr val="996600"/>
        </a:accent2>
        <a:accent3>
          <a:srgbClr val="C0AAAA"/>
        </a:accent3>
        <a:accent4>
          <a:srgbClr val="DADADA"/>
        </a:accent4>
        <a:accent5>
          <a:srgbClr val="EFACAA"/>
        </a:accent5>
        <a:accent6>
          <a:srgbClr val="8A5C00"/>
        </a:accent6>
        <a:hlink>
          <a:srgbClr val="FADF6C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lobo 2">
        <a:dk1>
          <a:srgbClr val="5F4545"/>
        </a:dk1>
        <a:lt1>
          <a:srgbClr val="FFFFFF"/>
        </a:lt1>
        <a:dk2>
          <a:srgbClr val="8F6969"/>
        </a:dk2>
        <a:lt2>
          <a:srgbClr val="FFFFCC"/>
        </a:lt2>
        <a:accent1>
          <a:srgbClr val="CC6600"/>
        </a:accent1>
        <a:accent2>
          <a:srgbClr val="924C0C"/>
        </a:accent2>
        <a:accent3>
          <a:srgbClr val="C6B9B9"/>
        </a:accent3>
        <a:accent4>
          <a:srgbClr val="DADADA"/>
        </a:accent4>
        <a:accent5>
          <a:srgbClr val="E2B8AA"/>
        </a:accent5>
        <a:accent6>
          <a:srgbClr val="84440A"/>
        </a:accent6>
        <a:hlink>
          <a:srgbClr val="CFD375"/>
        </a:hlink>
        <a:folHlink>
          <a:srgbClr val="98BB9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lobo 3">
        <a:dk1>
          <a:srgbClr val="003B76"/>
        </a:dk1>
        <a:lt1>
          <a:srgbClr val="FFFFFF"/>
        </a:lt1>
        <a:dk2>
          <a:srgbClr val="0066CC"/>
        </a:dk2>
        <a:lt2>
          <a:srgbClr val="CCECFF"/>
        </a:lt2>
        <a:accent1>
          <a:srgbClr val="33CCCC"/>
        </a:accent1>
        <a:accent2>
          <a:srgbClr val="66CCFF"/>
        </a:accent2>
        <a:accent3>
          <a:srgbClr val="AAB8E2"/>
        </a:accent3>
        <a:accent4>
          <a:srgbClr val="DADADA"/>
        </a:accent4>
        <a:accent5>
          <a:srgbClr val="ADE2E2"/>
        </a:accent5>
        <a:accent6>
          <a:srgbClr val="5CB9E7"/>
        </a:accent6>
        <a:hlink>
          <a:srgbClr val="FFFFCC"/>
        </a:hlink>
        <a:folHlink>
          <a:srgbClr val="FF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lobo 4">
        <a:dk1>
          <a:srgbClr val="005856"/>
        </a:dk1>
        <a:lt1>
          <a:srgbClr val="FFFFFF"/>
        </a:lt1>
        <a:dk2>
          <a:srgbClr val="008080"/>
        </a:dk2>
        <a:lt2>
          <a:srgbClr val="FFFFCC"/>
        </a:lt2>
        <a:accent1>
          <a:srgbClr val="0099CC"/>
        </a:accent1>
        <a:accent2>
          <a:srgbClr val="00CCFF"/>
        </a:accent2>
        <a:accent3>
          <a:srgbClr val="AAC0C0"/>
        </a:accent3>
        <a:accent4>
          <a:srgbClr val="DADADA"/>
        </a:accent4>
        <a:accent5>
          <a:srgbClr val="AACAE2"/>
        </a:accent5>
        <a:accent6>
          <a:srgbClr val="00B9E7"/>
        </a:accent6>
        <a:hlink>
          <a:srgbClr val="1ACE9F"/>
        </a:hlink>
        <a:folHlink>
          <a:srgbClr val="948CCE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lobo 5">
        <a:dk1>
          <a:srgbClr val="3C5436"/>
        </a:dk1>
        <a:lt1>
          <a:srgbClr val="FFFFFF"/>
        </a:lt1>
        <a:dk2>
          <a:srgbClr val="5F8656"/>
        </a:dk2>
        <a:lt2>
          <a:srgbClr val="D6D8C0"/>
        </a:lt2>
        <a:accent1>
          <a:srgbClr val="61733D"/>
        </a:accent1>
        <a:accent2>
          <a:srgbClr val="324A39"/>
        </a:accent2>
        <a:accent3>
          <a:srgbClr val="B6C3B4"/>
        </a:accent3>
        <a:accent4>
          <a:srgbClr val="DADADA"/>
        </a:accent4>
        <a:accent5>
          <a:srgbClr val="B7BCAF"/>
        </a:accent5>
        <a:accent6>
          <a:srgbClr val="2C4233"/>
        </a:accent6>
        <a:hlink>
          <a:srgbClr val="73D588"/>
        </a:hlink>
        <a:folHlink>
          <a:srgbClr val="6F99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lobo 6">
        <a:dk1>
          <a:srgbClr val="5B7B65"/>
        </a:dk1>
        <a:lt1>
          <a:srgbClr val="FFFFFF"/>
        </a:lt1>
        <a:dk2>
          <a:srgbClr val="9ABE9D"/>
        </a:dk2>
        <a:lt2>
          <a:srgbClr val="336600"/>
        </a:lt2>
        <a:accent1>
          <a:srgbClr val="00CC66"/>
        </a:accent1>
        <a:accent2>
          <a:srgbClr val="4E7050"/>
        </a:accent2>
        <a:accent3>
          <a:srgbClr val="CADBCC"/>
        </a:accent3>
        <a:accent4>
          <a:srgbClr val="DADADA"/>
        </a:accent4>
        <a:accent5>
          <a:srgbClr val="AAE2B8"/>
        </a:accent5>
        <a:accent6>
          <a:srgbClr val="466548"/>
        </a:accent6>
        <a:hlink>
          <a:srgbClr val="FFFFCC"/>
        </a:hlink>
        <a:folHlink>
          <a:srgbClr val="9CE8A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lobo 7">
        <a:dk1>
          <a:srgbClr val="4C4E44"/>
        </a:dk1>
        <a:lt1>
          <a:srgbClr val="FFFFFF"/>
        </a:lt1>
        <a:dk2>
          <a:srgbClr val="686B5D"/>
        </a:dk2>
        <a:lt2>
          <a:srgbClr val="D6D5C6"/>
        </a:lt2>
        <a:accent1>
          <a:srgbClr val="898D79"/>
        </a:accent1>
        <a:accent2>
          <a:srgbClr val="4D4F45"/>
        </a:accent2>
        <a:accent3>
          <a:srgbClr val="B9BAB6"/>
        </a:accent3>
        <a:accent4>
          <a:srgbClr val="DADADA"/>
        </a:accent4>
        <a:accent5>
          <a:srgbClr val="C4C5BE"/>
        </a:accent5>
        <a:accent6>
          <a:srgbClr val="45473E"/>
        </a:accent6>
        <a:hlink>
          <a:srgbClr val="58BE67"/>
        </a:hlink>
        <a:folHlink>
          <a:srgbClr val="C0C64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lobo 8">
        <a:dk1>
          <a:srgbClr val="000000"/>
        </a:dk1>
        <a:lt1>
          <a:srgbClr val="FFFFDD"/>
        </a:lt1>
        <a:dk2>
          <a:srgbClr val="000000"/>
        </a:dk2>
        <a:lt2>
          <a:srgbClr val="98977A"/>
        </a:lt2>
        <a:accent1>
          <a:srgbClr val="BDCDA7"/>
        </a:accent1>
        <a:accent2>
          <a:srgbClr val="A0D060"/>
        </a:accent2>
        <a:accent3>
          <a:srgbClr val="FFFFEB"/>
        </a:accent3>
        <a:accent4>
          <a:srgbClr val="000000"/>
        </a:accent4>
        <a:accent5>
          <a:srgbClr val="DBE3D0"/>
        </a:accent5>
        <a:accent6>
          <a:srgbClr val="91BC56"/>
        </a:accent6>
        <a:hlink>
          <a:srgbClr val="FADD4E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Globe</Template>
  <TotalTime>2188</TotalTime>
  <Words>2912</Words>
  <Application>Microsoft Office PowerPoint</Application>
  <PresentationFormat>Presentación en pantalla (4:3)</PresentationFormat>
  <Paragraphs>661</Paragraphs>
  <Slides>43</Slides>
  <Notes>8</Notes>
  <HiddenSlides>0</HiddenSlides>
  <MMClips>0</MMClips>
  <ScaleCrop>false</ScaleCrop>
  <HeadingPairs>
    <vt:vector size="8" baseType="variant">
      <vt:variant>
        <vt:lpstr>Fuentes usadas</vt:lpstr>
      </vt:variant>
      <vt:variant>
        <vt:i4>10</vt:i4>
      </vt:variant>
      <vt:variant>
        <vt:lpstr>Tema</vt:lpstr>
      </vt:variant>
      <vt:variant>
        <vt:i4>1</vt:i4>
      </vt:variant>
      <vt:variant>
        <vt:lpstr>Servidores OLE incrustados</vt:lpstr>
      </vt:variant>
      <vt:variant>
        <vt:i4>1</vt:i4>
      </vt:variant>
      <vt:variant>
        <vt:lpstr>Títulos de diapositiva</vt:lpstr>
      </vt:variant>
      <vt:variant>
        <vt:i4>43</vt:i4>
      </vt:variant>
    </vt:vector>
  </HeadingPairs>
  <TitlesOfParts>
    <vt:vector size="55" baseType="lpstr">
      <vt:lpstr>Arial</vt:lpstr>
      <vt:lpstr>Times New Roman</vt:lpstr>
      <vt:lpstr>Verdana</vt:lpstr>
      <vt:lpstr>Wingdings</vt:lpstr>
      <vt:lpstr>Calibri</vt:lpstr>
      <vt:lpstr>Trebuchet MS</vt:lpstr>
      <vt:lpstr>Book Antiqua</vt:lpstr>
      <vt:lpstr>Times</vt:lpstr>
      <vt:lpstr>Tahoma</vt:lpstr>
      <vt:lpstr>Wingdings 2</vt:lpstr>
      <vt:lpstr>Globo</vt:lpstr>
      <vt:lpstr>Imagen de mapa de bits</vt:lpstr>
      <vt:lpstr>Diapositiva 1</vt:lpstr>
      <vt:lpstr>Diapositiva 2</vt:lpstr>
      <vt:lpstr>Diapositiva 3</vt:lpstr>
      <vt:lpstr>Diapositiva 4</vt:lpstr>
      <vt:lpstr>Diapositiva 5</vt:lpstr>
      <vt:lpstr>Diapositiva 6</vt:lpstr>
      <vt:lpstr>Diapositiva 7</vt:lpstr>
      <vt:lpstr>Diapositiva 8</vt:lpstr>
      <vt:lpstr>Diapositiva 9</vt:lpstr>
      <vt:lpstr>Diapositiva 10</vt:lpstr>
      <vt:lpstr>Diapositiva 11</vt:lpstr>
      <vt:lpstr>Diapositiva 12</vt:lpstr>
      <vt:lpstr>Diapositiva 13</vt:lpstr>
      <vt:lpstr>Diapositiva 14</vt:lpstr>
      <vt:lpstr>Diapositiva 15</vt:lpstr>
      <vt:lpstr>Diapositiva 16</vt:lpstr>
      <vt:lpstr>Diapositiva 17</vt:lpstr>
      <vt:lpstr>Diapositiva 18</vt:lpstr>
      <vt:lpstr>Diapositiva 19</vt:lpstr>
      <vt:lpstr>Diapositiva 20</vt:lpstr>
      <vt:lpstr>Diapositiva 21</vt:lpstr>
      <vt:lpstr>Diapositiva 22</vt:lpstr>
      <vt:lpstr>Diapositiva 23</vt:lpstr>
      <vt:lpstr>Diapositiva 24</vt:lpstr>
      <vt:lpstr>Diapositiva 25</vt:lpstr>
      <vt:lpstr>Diapositiva 26</vt:lpstr>
      <vt:lpstr>Diapositiva 27</vt:lpstr>
      <vt:lpstr>Diapositiva 28</vt:lpstr>
      <vt:lpstr>Diapositiva 29</vt:lpstr>
      <vt:lpstr>Diapositiva 30</vt:lpstr>
      <vt:lpstr>Diapositiva 31</vt:lpstr>
      <vt:lpstr>Diapositiva 32</vt:lpstr>
      <vt:lpstr>Diapositiva 33</vt:lpstr>
      <vt:lpstr>Diapositiva 34</vt:lpstr>
      <vt:lpstr>Diapositiva 35</vt:lpstr>
      <vt:lpstr>Diapositiva 36</vt:lpstr>
      <vt:lpstr>Diapositiva 37</vt:lpstr>
      <vt:lpstr>Diapositiva 38</vt:lpstr>
      <vt:lpstr>Diapositiva 39</vt:lpstr>
      <vt:lpstr>Diapositiva 40</vt:lpstr>
      <vt:lpstr>Diapositiva 41</vt:lpstr>
      <vt:lpstr>Diapositiva 42</vt:lpstr>
      <vt:lpstr>Diapositiva 43</vt:lpstr>
    </vt:vector>
  </TitlesOfParts>
  <Company>Personal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Personal</dc:creator>
  <cp:lastModifiedBy>Administrador</cp:lastModifiedBy>
  <cp:revision>312</cp:revision>
  <dcterms:created xsi:type="dcterms:W3CDTF">2008-06-28T02:05:56Z</dcterms:created>
  <dcterms:modified xsi:type="dcterms:W3CDTF">2009-10-26T15:14:07Z</dcterms:modified>
</cp:coreProperties>
</file>