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doc" ContentType="application/msword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94" r:id="rId2"/>
    <p:sldId id="297" r:id="rId3"/>
    <p:sldId id="280" r:id="rId4"/>
    <p:sldId id="281" r:id="rId5"/>
    <p:sldId id="282" r:id="rId6"/>
    <p:sldId id="298" r:id="rId7"/>
    <p:sldId id="299" r:id="rId8"/>
    <p:sldId id="284" r:id="rId9"/>
    <p:sldId id="286" r:id="rId10"/>
    <p:sldId id="287" r:id="rId11"/>
    <p:sldId id="288" r:id="rId12"/>
    <p:sldId id="289" r:id="rId13"/>
    <p:sldId id="285" r:id="rId14"/>
    <p:sldId id="291" r:id="rId15"/>
    <p:sldId id="292" r:id="rId16"/>
    <p:sldId id="290" r:id="rId17"/>
    <p:sldId id="293" r:id="rId18"/>
    <p:sldId id="301" r:id="rId19"/>
    <p:sldId id="303" r:id="rId20"/>
    <p:sldId id="304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4" r:id="rId30"/>
    <p:sldId id="316" r:id="rId31"/>
    <p:sldId id="317" r:id="rId32"/>
    <p:sldId id="268" r:id="rId33"/>
    <p:sldId id="269" r:id="rId34"/>
    <p:sldId id="275" r:id="rId35"/>
    <p:sldId id="271" r:id="rId36"/>
    <p:sldId id="277" r:id="rId37"/>
    <p:sldId id="272" r:id="rId38"/>
    <p:sldId id="276" r:id="rId39"/>
    <p:sldId id="278" r:id="rId40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3300"/>
    <a:srgbClr val="333300"/>
    <a:srgbClr val="009900"/>
    <a:srgbClr val="0033CC"/>
    <a:srgbClr val="CC00CC"/>
    <a:srgbClr val="3366FF"/>
    <a:srgbClr val="00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898" autoAdjust="0"/>
    <p:restoredTop sz="94660"/>
  </p:normalViewPr>
  <p:slideViewPr>
    <p:cSldViewPr>
      <p:cViewPr>
        <p:scale>
          <a:sx n="75" d="100"/>
          <a:sy n="75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01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C39DD6C0-5A9E-4907-AA40-A9C24B9C512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4BFFB3-34D6-450B-89EF-98FBB17EBF0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89622-DE76-42C3-8417-EFECDB07906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D47CF5-FCE9-4C21-8263-F2919042454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>
  <p:cSld name="Título, gráfico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C"/>
          </a:p>
        </p:txBody>
      </p:sp>
      <p:sp>
        <p:nvSpPr>
          <p:cNvPr id="3" name="2 Marcador de gráfico"/>
          <p:cNvSpPr>
            <a:spLocks noGrp="1"/>
          </p:cNvSpPr>
          <p:nvPr>
            <p:ph type="ch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s-EC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C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7A2039-293B-4693-BB91-B0A8587642A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52D51-4DED-4617-A0DC-2FA0848B8C6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990AE-9280-4F9A-B77D-91A3ED97EA6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35AB7D-580C-4C1E-9B57-7ACE1FAF8B9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CAF04D-C401-477A-8D78-175C6BC882E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87FCCD-484B-4E7E-80DF-874488D038B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DAD8F-44A2-4A8D-83A3-51A0613AFE3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B4BCC-C311-45D7-B5A1-7BA610E9B00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9FA95-F111-4E71-A056-3D744D50646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8" descr="GenericTemplate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D8ADF14-BDFE-4208-9EFB-79C1626071B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Documento_de_Microsoft_Office_Word_97-20031.doc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Hoja_de_c_lculo_de_Microsoft_Office_Excel_97-20032.xls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2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Hoja_de_c_lculo_de_Microsoft_Office_Excel_97-20034.xls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Hoja_de_c_lculo_de_Microsoft_Office_Excel_97-20035.xls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Documento_de_Microsoft_Office_Word3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package" Target="../embeddings/Documento_de_Microsoft_Office_Word5.docx"/><Relationship Id="rId4" Type="http://schemas.openxmlformats.org/officeDocument/2006/relationships/package" Target="../embeddings/Documento_de_Microsoft_Office_Word4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smtClean="0"/>
              <a:t/>
            </a:r>
            <a:br>
              <a:rPr lang="es-EC" smtClean="0"/>
            </a:br>
            <a:endParaRPr lang="es-EC" smtClean="0"/>
          </a:p>
        </p:txBody>
      </p:sp>
      <p:sp>
        <p:nvSpPr>
          <p:cNvPr id="1028" name="Subtitle 2"/>
          <p:cNvSpPr>
            <a:spLocks noGrp="1"/>
          </p:cNvSpPr>
          <p:nvPr>
            <p:ph type="subTitle" idx="1"/>
          </p:nvPr>
        </p:nvSpPr>
        <p:spPr>
          <a:xfrm>
            <a:off x="1371600" y="3581400"/>
            <a:ext cx="6400800" cy="1752600"/>
          </a:xfrm>
        </p:spPr>
        <p:txBody>
          <a:bodyPr/>
          <a:lstStyle/>
          <a:p>
            <a:r>
              <a:rPr lang="es-ES" sz="2500" b="1" smtClean="0"/>
              <a:t>“PLAN DE MARKETING Y DESARROLLO DE LA NUEVA LÍNEA DE PRODUCTOS GATORADE RAIN EN LA CIUDAD DE GUAYAQUIL”</a:t>
            </a:r>
            <a:endParaRPr lang="es-EC" sz="2500" smtClean="0"/>
          </a:p>
          <a:p>
            <a:endParaRPr lang="es-EC" smtClean="0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2209800" y="1166813"/>
          <a:ext cx="4910138" cy="2262187"/>
        </p:xfrm>
        <a:graphic>
          <a:graphicData uri="http://schemas.openxmlformats.org/presentationml/2006/ole">
            <p:oleObj spid="_x0000_s1026" name="Document" r:id="rId3" imgW="2333159" imgH="1130939" progId="Word.Document.8">
              <p:embed/>
            </p:oleObj>
          </a:graphicData>
        </a:graphic>
      </p:graphicFrame>
      <p:pic>
        <p:nvPicPr>
          <p:cNvPr id="102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58"/>
          <p:cNvGrpSpPr>
            <a:grpSpLocks/>
          </p:cNvGrpSpPr>
          <p:nvPr/>
        </p:nvGrpSpPr>
        <p:grpSpPr bwMode="auto">
          <a:xfrm>
            <a:off x="685800" y="1676400"/>
            <a:ext cx="7924800" cy="4114800"/>
            <a:chOff x="101" y="820"/>
            <a:chExt cx="5515" cy="3308"/>
          </a:xfrm>
        </p:grpSpPr>
        <p:sp>
          <p:nvSpPr>
            <p:cNvPr id="20485" name="Rectangle 7"/>
            <p:cNvSpPr>
              <a:spLocks noChangeArrowheads="1"/>
            </p:cNvSpPr>
            <p:nvPr/>
          </p:nvSpPr>
          <p:spPr bwMode="auto">
            <a:xfrm>
              <a:off x="101" y="1872"/>
              <a:ext cx="1138" cy="180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20486" name="Rectangle 8"/>
            <p:cNvSpPr>
              <a:spLocks noChangeArrowheads="1"/>
            </p:cNvSpPr>
            <p:nvPr/>
          </p:nvSpPr>
          <p:spPr bwMode="auto">
            <a:xfrm>
              <a:off x="1239" y="1187"/>
              <a:ext cx="4377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C"/>
            </a:p>
          </p:txBody>
        </p:sp>
        <p:sp>
          <p:nvSpPr>
            <p:cNvPr id="3081" name="Rectangle 9"/>
            <p:cNvSpPr>
              <a:spLocks noChangeArrowheads="1"/>
            </p:cNvSpPr>
            <p:nvPr/>
          </p:nvSpPr>
          <p:spPr bwMode="auto">
            <a:xfrm>
              <a:off x="1239" y="1450"/>
              <a:ext cx="4377" cy="267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082" name="Line 10"/>
            <p:cNvSpPr>
              <a:spLocks noChangeShapeType="1"/>
            </p:cNvSpPr>
            <p:nvPr/>
          </p:nvSpPr>
          <p:spPr bwMode="auto">
            <a:xfrm>
              <a:off x="1239" y="3681"/>
              <a:ext cx="437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20489" name="Text Box 11"/>
            <p:cNvSpPr txBox="1">
              <a:spLocks noChangeArrowheads="1"/>
            </p:cNvSpPr>
            <p:nvPr/>
          </p:nvSpPr>
          <p:spPr bwMode="auto">
            <a:xfrm>
              <a:off x="2064" y="820"/>
              <a:ext cx="2714" cy="23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b="1"/>
                <a:t>ATRACTIVIDAD DE MERCADO</a:t>
              </a:r>
            </a:p>
          </p:txBody>
        </p:sp>
        <p:sp>
          <p:nvSpPr>
            <p:cNvPr id="3084" name="Text Box 12"/>
            <p:cNvSpPr txBox="1">
              <a:spLocks noChangeArrowheads="1"/>
            </p:cNvSpPr>
            <p:nvPr/>
          </p:nvSpPr>
          <p:spPr bwMode="auto">
            <a:xfrm>
              <a:off x="144" y="2029"/>
              <a:ext cx="1071" cy="263"/>
            </a:xfrm>
            <a:prstGeom prst="rect">
              <a:avLst/>
            </a:prstGeom>
            <a:noFill/>
            <a:ln w="19050">
              <a:noFill/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eaLnBrk="0" hangingPunct="0">
                <a:spcAft>
                  <a:spcPts val="600"/>
                </a:spcAft>
                <a:defRPr/>
              </a:pPr>
              <a:r>
                <a:rPr lang="en-US" sz="1300" dirty="0"/>
                <a:t>CRECIMIENTO</a:t>
              </a:r>
            </a:p>
          </p:txBody>
        </p:sp>
        <p:sp>
          <p:nvSpPr>
            <p:cNvPr id="3085" name="Text Box 13"/>
            <p:cNvSpPr txBox="1">
              <a:spLocks noChangeArrowheads="1"/>
            </p:cNvSpPr>
            <p:nvPr/>
          </p:nvSpPr>
          <p:spPr bwMode="auto">
            <a:xfrm>
              <a:off x="149" y="2461"/>
              <a:ext cx="1054" cy="258"/>
            </a:xfrm>
            <a:prstGeom prst="rect">
              <a:avLst/>
            </a:prstGeom>
            <a:noFill/>
            <a:ln w="19050">
              <a:noFill/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eaLnBrk="0" hangingPunct="0">
                <a:defRPr/>
              </a:pPr>
              <a:r>
                <a:rPr lang="es-ES" sz="1300" dirty="0"/>
                <a:t>ACCESIBILIDAD</a:t>
              </a:r>
            </a:p>
          </p:txBody>
        </p:sp>
        <p:sp>
          <p:nvSpPr>
            <p:cNvPr id="3086" name="Text Box 14"/>
            <p:cNvSpPr txBox="1">
              <a:spLocks noChangeArrowheads="1"/>
            </p:cNvSpPr>
            <p:nvPr/>
          </p:nvSpPr>
          <p:spPr bwMode="auto">
            <a:xfrm>
              <a:off x="149" y="2858"/>
              <a:ext cx="1099" cy="357"/>
            </a:xfrm>
            <a:prstGeom prst="rect">
              <a:avLst/>
            </a:prstGeom>
            <a:noFill/>
            <a:ln w="19050">
              <a:noFill/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eaLnBrk="0" hangingPunct="0">
                <a:spcAft>
                  <a:spcPts val="600"/>
                </a:spcAft>
                <a:defRPr/>
              </a:pPr>
              <a:r>
                <a:rPr lang="en-US" sz="1200" dirty="0"/>
                <a:t>CONCENTRACIÓN</a:t>
              </a:r>
              <a:r>
                <a:rPr lang="en-US" sz="1400" dirty="0"/>
                <a:t> DE CLIENTES</a:t>
              </a:r>
            </a:p>
          </p:txBody>
        </p:sp>
        <p:sp>
          <p:nvSpPr>
            <p:cNvPr id="3087" name="Text Box 15"/>
            <p:cNvSpPr txBox="1">
              <a:spLocks noChangeArrowheads="1"/>
            </p:cNvSpPr>
            <p:nvPr/>
          </p:nvSpPr>
          <p:spPr bwMode="auto">
            <a:xfrm>
              <a:off x="149" y="3332"/>
              <a:ext cx="1003" cy="221"/>
            </a:xfrm>
            <a:prstGeom prst="rect">
              <a:avLst/>
            </a:prstGeom>
            <a:noFill/>
            <a:ln w="19050">
              <a:noFill/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eaLnBrk="0" hangingPunct="0">
                <a:spcAft>
                  <a:spcPts val="600"/>
                </a:spcAft>
                <a:defRPr/>
              </a:pPr>
              <a:r>
                <a:rPr lang="en-US" sz="1200" dirty="0"/>
                <a:t>MANEJO DE CVP</a:t>
              </a:r>
            </a:p>
          </p:txBody>
        </p:sp>
        <p:sp>
          <p:nvSpPr>
            <p:cNvPr id="3088" name="Text Box 16"/>
            <p:cNvSpPr txBox="1">
              <a:spLocks noChangeArrowheads="1"/>
            </p:cNvSpPr>
            <p:nvPr/>
          </p:nvSpPr>
          <p:spPr bwMode="auto">
            <a:xfrm>
              <a:off x="1327" y="1535"/>
              <a:ext cx="262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FF99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0</a:t>
              </a:r>
            </a:p>
          </p:txBody>
        </p:sp>
        <p:sp>
          <p:nvSpPr>
            <p:cNvPr id="3089" name="Text Box 17"/>
            <p:cNvSpPr txBox="1">
              <a:spLocks noChangeArrowheads="1"/>
            </p:cNvSpPr>
            <p:nvPr/>
          </p:nvSpPr>
          <p:spPr bwMode="auto">
            <a:xfrm>
              <a:off x="1764" y="1535"/>
              <a:ext cx="263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CCFFCC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1</a:t>
              </a:r>
            </a:p>
          </p:txBody>
        </p:sp>
        <p:sp>
          <p:nvSpPr>
            <p:cNvPr id="3090" name="Text Box 18"/>
            <p:cNvSpPr txBox="1">
              <a:spLocks noChangeArrowheads="1"/>
            </p:cNvSpPr>
            <p:nvPr/>
          </p:nvSpPr>
          <p:spPr bwMode="auto">
            <a:xfrm>
              <a:off x="2202" y="1535"/>
              <a:ext cx="263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C0C0C0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2</a:t>
              </a:r>
            </a:p>
          </p:txBody>
        </p:sp>
        <p:sp>
          <p:nvSpPr>
            <p:cNvPr id="3091" name="Text Box 19"/>
            <p:cNvSpPr txBox="1">
              <a:spLocks noChangeArrowheads="1"/>
            </p:cNvSpPr>
            <p:nvPr/>
          </p:nvSpPr>
          <p:spPr bwMode="auto">
            <a:xfrm>
              <a:off x="2640" y="1535"/>
              <a:ext cx="262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CC99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3</a:t>
              </a:r>
            </a:p>
          </p:txBody>
        </p:sp>
        <p:sp>
          <p:nvSpPr>
            <p:cNvPr id="3092" name="Text Box 20"/>
            <p:cNvSpPr txBox="1">
              <a:spLocks noChangeArrowheads="1"/>
            </p:cNvSpPr>
            <p:nvPr/>
          </p:nvSpPr>
          <p:spPr bwMode="auto">
            <a:xfrm>
              <a:off x="3077" y="1535"/>
              <a:ext cx="263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FFFF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4</a:t>
              </a:r>
            </a:p>
          </p:txBody>
        </p:sp>
        <p:sp>
          <p:nvSpPr>
            <p:cNvPr id="3093" name="Text Box 21"/>
            <p:cNvSpPr txBox="1">
              <a:spLocks noChangeArrowheads="1"/>
            </p:cNvSpPr>
            <p:nvPr/>
          </p:nvSpPr>
          <p:spPr bwMode="auto">
            <a:xfrm>
              <a:off x="3515" y="1535"/>
              <a:ext cx="263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FF99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 dirty="0"/>
                <a:t>0</a:t>
              </a:r>
            </a:p>
          </p:txBody>
        </p:sp>
        <p:sp>
          <p:nvSpPr>
            <p:cNvPr id="3094" name="Text Box 22"/>
            <p:cNvSpPr txBox="1">
              <a:spLocks noChangeArrowheads="1"/>
            </p:cNvSpPr>
            <p:nvPr/>
          </p:nvSpPr>
          <p:spPr bwMode="auto">
            <a:xfrm>
              <a:off x="3953" y="1535"/>
              <a:ext cx="262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CCFFCC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1</a:t>
              </a:r>
            </a:p>
          </p:txBody>
        </p:sp>
        <p:sp>
          <p:nvSpPr>
            <p:cNvPr id="3095" name="Text Box 23"/>
            <p:cNvSpPr txBox="1">
              <a:spLocks noChangeArrowheads="1"/>
            </p:cNvSpPr>
            <p:nvPr/>
          </p:nvSpPr>
          <p:spPr bwMode="auto">
            <a:xfrm>
              <a:off x="4390" y="1535"/>
              <a:ext cx="263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C0C0C0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2</a:t>
              </a:r>
            </a:p>
          </p:txBody>
        </p:sp>
        <p:sp>
          <p:nvSpPr>
            <p:cNvPr id="3096" name="Text Box 24"/>
            <p:cNvSpPr txBox="1">
              <a:spLocks noChangeArrowheads="1"/>
            </p:cNvSpPr>
            <p:nvPr/>
          </p:nvSpPr>
          <p:spPr bwMode="auto">
            <a:xfrm>
              <a:off x="4828" y="1535"/>
              <a:ext cx="263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CC99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3</a:t>
              </a:r>
            </a:p>
          </p:txBody>
        </p:sp>
        <p:sp>
          <p:nvSpPr>
            <p:cNvPr id="3097" name="Text Box 25"/>
            <p:cNvSpPr txBox="1">
              <a:spLocks noChangeArrowheads="1"/>
            </p:cNvSpPr>
            <p:nvPr/>
          </p:nvSpPr>
          <p:spPr bwMode="auto">
            <a:xfrm>
              <a:off x="5266" y="1535"/>
              <a:ext cx="262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FFFF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4</a:t>
              </a:r>
            </a:p>
          </p:txBody>
        </p:sp>
        <p:sp>
          <p:nvSpPr>
            <p:cNvPr id="3098" name="Text Box 26"/>
            <p:cNvSpPr txBox="1">
              <a:spLocks noChangeArrowheads="1"/>
            </p:cNvSpPr>
            <p:nvPr/>
          </p:nvSpPr>
          <p:spPr bwMode="auto">
            <a:xfrm>
              <a:off x="3077" y="1981"/>
              <a:ext cx="263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FFFF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4</a:t>
              </a:r>
            </a:p>
          </p:txBody>
        </p:sp>
        <p:sp>
          <p:nvSpPr>
            <p:cNvPr id="3099" name="Text Box 27"/>
            <p:cNvSpPr txBox="1">
              <a:spLocks noChangeArrowheads="1"/>
            </p:cNvSpPr>
            <p:nvPr/>
          </p:nvSpPr>
          <p:spPr bwMode="auto">
            <a:xfrm>
              <a:off x="3077" y="2429"/>
              <a:ext cx="263" cy="26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FFFF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4</a:t>
              </a:r>
            </a:p>
          </p:txBody>
        </p:sp>
        <p:sp>
          <p:nvSpPr>
            <p:cNvPr id="3100" name="Text Box 28"/>
            <p:cNvSpPr txBox="1">
              <a:spLocks noChangeArrowheads="1"/>
            </p:cNvSpPr>
            <p:nvPr/>
          </p:nvSpPr>
          <p:spPr bwMode="auto">
            <a:xfrm>
              <a:off x="3077" y="2876"/>
              <a:ext cx="263" cy="26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FFFF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4</a:t>
              </a:r>
            </a:p>
          </p:txBody>
        </p:sp>
        <p:sp>
          <p:nvSpPr>
            <p:cNvPr id="3101" name="Text Box 29"/>
            <p:cNvSpPr txBox="1">
              <a:spLocks noChangeArrowheads="1"/>
            </p:cNvSpPr>
            <p:nvPr/>
          </p:nvSpPr>
          <p:spPr bwMode="auto">
            <a:xfrm>
              <a:off x="3077" y="3323"/>
              <a:ext cx="263" cy="26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FFFF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4</a:t>
              </a:r>
            </a:p>
          </p:txBody>
        </p:sp>
        <p:sp>
          <p:nvSpPr>
            <p:cNvPr id="3102" name="Text Box 30"/>
            <p:cNvSpPr txBox="1">
              <a:spLocks noChangeArrowheads="1"/>
            </p:cNvSpPr>
            <p:nvPr/>
          </p:nvSpPr>
          <p:spPr bwMode="auto">
            <a:xfrm>
              <a:off x="5266" y="2429"/>
              <a:ext cx="262" cy="26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FFFF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4</a:t>
              </a:r>
            </a:p>
          </p:txBody>
        </p:sp>
        <p:sp>
          <p:nvSpPr>
            <p:cNvPr id="3103" name="Text Box 31"/>
            <p:cNvSpPr txBox="1">
              <a:spLocks noChangeArrowheads="1"/>
            </p:cNvSpPr>
            <p:nvPr/>
          </p:nvSpPr>
          <p:spPr bwMode="auto">
            <a:xfrm>
              <a:off x="4828" y="1981"/>
              <a:ext cx="263" cy="26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CC99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3</a:t>
              </a:r>
            </a:p>
          </p:txBody>
        </p:sp>
        <p:sp>
          <p:nvSpPr>
            <p:cNvPr id="3104" name="Text Box 32"/>
            <p:cNvSpPr txBox="1">
              <a:spLocks noChangeArrowheads="1"/>
            </p:cNvSpPr>
            <p:nvPr/>
          </p:nvSpPr>
          <p:spPr bwMode="auto">
            <a:xfrm>
              <a:off x="4828" y="2876"/>
              <a:ext cx="263" cy="26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CC99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3</a:t>
              </a:r>
            </a:p>
          </p:txBody>
        </p:sp>
        <p:sp>
          <p:nvSpPr>
            <p:cNvPr id="3105" name="Text Box 33"/>
            <p:cNvSpPr txBox="1">
              <a:spLocks noChangeArrowheads="1"/>
            </p:cNvSpPr>
            <p:nvPr/>
          </p:nvSpPr>
          <p:spPr bwMode="auto">
            <a:xfrm>
              <a:off x="4828" y="3323"/>
              <a:ext cx="263" cy="269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FFCC99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3</a:t>
              </a:r>
            </a:p>
          </p:txBody>
        </p:sp>
        <p:sp>
          <p:nvSpPr>
            <p:cNvPr id="3107" name="Text Box 35"/>
            <p:cNvSpPr txBox="1">
              <a:spLocks noChangeArrowheads="1"/>
            </p:cNvSpPr>
            <p:nvPr/>
          </p:nvSpPr>
          <p:spPr bwMode="auto">
            <a:xfrm>
              <a:off x="3738" y="1200"/>
              <a:ext cx="1542" cy="166"/>
            </a:xfrm>
            <a:prstGeom prst="rect">
              <a:avLst/>
            </a:prstGeom>
            <a:noFill/>
            <a:ln w="19050">
              <a:noFill/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spcAft>
                  <a:spcPts val="600"/>
                </a:spcAft>
                <a:defRPr/>
              </a:pPr>
              <a:r>
                <a:rPr lang="en-US" sz="1200" dirty="0"/>
                <a:t>PRESENCIA REAL / NIVEL</a:t>
              </a:r>
            </a:p>
          </p:txBody>
        </p:sp>
        <p:sp>
          <p:nvSpPr>
            <p:cNvPr id="3108" name="Text Box 36"/>
            <p:cNvSpPr txBox="1">
              <a:spLocks noChangeArrowheads="1"/>
            </p:cNvSpPr>
            <p:nvPr/>
          </p:nvSpPr>
          <p:spPr bwMode="auto">
            <a:xfrm>
              <a:off x="1248" y="3805"/>
              <a:ext cx="1179" cy="179"/>
            </a:xfrm>
            <a:prstGeom prst="rect">
              <a:avLst/>
            </a:prstGeom>
            <a:noFill/>
            <a:ln w="19050">
              <a:noFill/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spcAft>
                  <a:spcPts val="600"/>
                </a:spcAft>
                <a:defRPr/>
              </a:pPr>
              <a:r>
                <a:rPr lang="en-US" sz="1400" b="1"/>
                <a:t>MULTIPLICACIÓN</a:t>
              </a:r>
            </a:p>
          </p:txBody>
        </p:sp>
        <p:sp>
          <p:nvSpPr>
            <p:cNvPr id="3109" name="Text Box 37"/>
            <p:cNvSpPr txBox="1">
              <a:spLocks noChangeArrowheads="1"/>
            </p:cNvSpPr>
            <p:nvPr/>
          </p:nvSpPr>
          <p:spPr bwMode="auto">
            <a:xfrm>
              <a:off x="2727" y="3769"/>
              <a:ext cx="350" cy="268"/>
            </a:xfrm>
            <a:prstGeom prst="rect">
              <a:avLst/>
            </a:prstGeom>
            <a:noFill/>
            <a:ln w="19050">
              <a:noFill/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defRPr/>
              </a:pPr>
              <a:r>
                <a:rPr lang="es-ES"/>
                <a:t>52</a:t>
              </a:r>
            </a:p>
          </p:txBody>
        </p:sp>
        <p:sp>
          <p:nvSpPr>
            <p:cNvPr id="3110" name="Text Box 38"/>
            <p:cNvSpPr txBox="1">
              <a:spLocks noChangeArrowheads="1"/>
            </p:cNvSpPr>
            <p:nvPr/>
          </p:nvSpPr>
          <p:spPr bwMode="auto">
            <a:xfrm>
              <a:off x="3504" y="3744"/>
              <a:ext cx="1056" cy="310"/>
            </a:xfrm>
            <a:prstGeom prst="rect">
              <a:avLst/>
            </a:prstGeom>
            <a:noFill/>
            <a:ln w="19050">
              <a:noFill/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spcAft>
                  <a:spcPts val="600"/>
                </a:spcAft>
                <a:defRPr/>
              </a:pPr>
              <a:r>
                <a:rPr lang="en-US" sz="1400" b="1"/>
                <a:t>ATRACTIVIDAD DE MERCADO</a:t>
              </a:r>
            </a:p>
          </p:txBody>
        </p:sp>
        <p:sp>
          <p:nvSpPr>
            <p:cNvPr id="3111" name="Text Box 39"/>
            <p:cNvSpPr txBox="1">
              <a:spLocks noChangeArrowheads="1"/>
            </p:cNvSpPr>
            <p:nvPr/>
          </p:nvSpPr>
          <p:spPr bwMode="auto">
            <a:xfrm>
              <a:off x="4916" y="3769"/>
              <a:ext cx="350" cy="268"/>
            </a:xfrm>
            <a:prstGeom prst="rect">
              <a:avLst/>
            </a:prstGeom>
            <a:noFill/>
            <a:ln w="19050">
              <a:noFill/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spcAft>
                  <a:spcPts val="600"/>
                </a:spcAft>
                <a:defRPr/>
              </a:pPr>
              <a:r>
                <a:rPr lang="en-US"/>
                <a:t>13</a:t>
              </a:r>
            </a:p>
          </p:txBody>
        </p:sp>
        <p:sp>
          <p:nvSpPr>
            <p:cNvPr id="3112" name="Line 40"/>
            <p:cNvSpPr>
              <a:spLocks noChangeShapeType="1"/>
            </p:cNvSpPr>
            <p:nvPr/>
          </p:nvSpPr>
          <p:spPr bwMode="auto">
            <a:xfrm>
              <a:off x="101" y="2349"/>
              <a:ext cx="551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13" name="Line 41"/>
            <p:cNvSpPr>
              <a:spLocks noChangeShapeType="1"/>
            </p:cNvSpPr>
            <p:nvPr/>
          </p:nvSpPr>
          <p:spPr bwMode="auto">
            <a:xfrm>
              <a:off x="101" y="2796"/>
              <a:ext cx="551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14" name="Line 42"/>
            <p:cNvSpPr>
              <a:spLocks noChangeShapeType="1"/>
            </p:cNvSpPr>
            <p:nvPr/>
          </p:nvSpPr>
          <p:spPr bwMode="auto">
            <a:xfrm>
              <a:off x="101" y="3244"/>
              <a:ext cx="5515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15" name="Line 43"/>
            <p:cNvSpPr>
              <a:spLocks noChangeShapeType="1"/>
            </p:cNvSpPr>
            <p:nvPr/>
          </p:nvSpPr>
          <p:spPr bwMode="auto">
            <a:xfrm>
              <a:off x="1678" y="1447"/>
              <a:ext cx="0" cy="22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16" name="Line 44"/>
            <p:cNvSpPr>
              <a:spLocks noChangeShapeType="1"/>
            </p:cNvSpPr>
            <p:nvPr/>
          </p:nvSpPr>
          <p:spPr bwMode="auto">
            <a:xfrm>
              <a:off x="2114" y="1447"/>
              <a:ext cx="0" cy="22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17" name="Line 45"/>
            <p:cNvSpPr>
              <a:spLocks noChangeShapeType="1"/>
            </p:cNvSpPr>
            <p:nvPr/>
          </p:nvSpPr>
          <p:spPr bwMode="auto">
            <a:xfrm>
              <a:off x="2552" y="1447"/>
              <a:ext cx="0" cy="22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18" name="Line 46"/>
            <p:cNvSpPr>
              <a:spLocks noChangeShapeType="1"/>
            </p:cNvSpPr>
            <p:nvPr/>
          </p:nvSpPr>
          <p:spPr bwMode="auto">
            <a:xfrm>
              <a:off x="2990" y="1447"/>
              <a:ext cx="0" cy="22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19" name="Line 47"/>
            <p:cNvSpPr>
              <a:spLocks noChangeShapeType="1"/>
            </p:cNvSpPr>
            <p:nvPr/>
          </p:nvSpPr>
          <p:spPr bwMode="auto">
            <a:xfrm>
              <a:off x="3865" y="1447"/>
              <a:ext cx="0" cy="22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20" name="Line 48"/>
            <p:cNvSpPr>
              <a:spLocks noChangeShapeType="1"/>
            </p:cNvSpPr>
            <p:nvPr/>
          </p:nvSpPr>
          <p:spPr bwMode="auto">
            <a:xfrm>
              <a:off x="4304" y="1447"/>
              <a:ext cx="0" cy="22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21" name="Line 49"/>
            <p:cNvSpPr>
              <a:spLocks noChangeShapeType="1"/>
            </p:cNvSpPr>
            <p:nvPr/>
          </p:nvSpPr>
          <p:spPr bwMode="auto">
            <a:xfrm>
              <a:off x="4741" y="1447"/>
              <a:ext cx="0" cy="22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22" name="Line 50"/>
            <p:cNvSpPr>
              <a:spLocks noChangeShapeType="1"/>
            </p:cNvSpPr>
            <p:nvPr/>
          </p:nvSpPr>
          <p:spPr bwMode="auto">
            <a:xfrm>
              <a:off x="5179" y="1447"/>
              <a:ext cx="0" cy="223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23" name="Line 51"/>
            <p:cNvSpPr>
              <a:spLocks noChangeShapeType="1"/>
            </p:cNvSpPr>
            <p:nvPr/>
          </p:nvSpPr>
          <p:spPr bwMode="auto">
            <a:xfrm>
              <a:off x="3427" y="1179"/>
              <a:ext cx="0" cy="294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24" name="Line 52"/>
            <p:cNvSpPr>
              <a:spLocks noChangeShapeType="1"/>
            </p:cNvSpPr>
            <p:nvPr/>
          </p:nvSpPr>
          <p:spPr bwMode="auto">
            <a:xfrm>
              <a:off x="2377" y="3680"/>
              <a:ext cx="0" cy="4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25" name="Line 53"/>
            <p:cNvSpPr>
              <a:spLocks noChangeShapeType="1"/>
            </p:cNvSpPr>
            <p:nvPr/>
          </p:nvSpPr>
          <p:spPr bwMode="auto">
            <a:xfrm>
              <a:off x="4566" y="3680"/>
              <a:ext cx="0" cy="44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26" name="Line 54"/>
            <p:cNvSpPr>
              <a:spLocks noChangeShapeType="1"/>
            </p:cNvSpPr>
            <p:nvPr/>
          </p:nvSpPr>
          <p:spPr bwMode="auto">
            <a:xfrm>
              <a:off x="1239" y="1872"/>
              <a:ext cx="4377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3127" name="Text Box 55"/>
            <p:cNvSpPr txBox="1">
              <a:spLocks noChangeArrowheads="1"/>
            </p:cNvSpPr>
            <p:nvPr/>
          </p:nvSpPr>
          <p:spPr bwMode="auto">
            <a:xfrm>
              <a:off x="1296" y="1200"/>
              <a:ext cx="2110" cy="166"/>
            </a:xfrm>
            <a:prstGeom prst="rect">
              <a:avLst/>
            </a:prstGeom>
            <a:noFill/>
            <a:ln w="19050">
              <a:noFill/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algn="ctr" eaLnBrk="0" hangingPunct="0">
                <a:spcAft>
                  <a:spcPts val="600"/>
                </a:spcAft>
                <a:defRPr/>
              </a:pPr>
              <a:r>
                <a:rPr lang="en-US" sz="1200" dirty="0"/>
                <a:t>PARA MI PRODUCTO / IMPORTANCIA</a:t>
              </a:r>
            </a:p>
            <a:p>
              <a:pPr algn="ctr" eaLnBrk="0" hangingPunct="0">
                <a:spcAft>
                  <a:spcPts val="600"/>
                </a:spcAft>
                <a:defRPr/>
              </a:pPr>
              <a:endParaRPr lang="en-US" sz="1400" dirty="0"/>
            </a:p>
          </p:txBody>
        </p:sp>
      </p:grpSp>
      <p:pic>
        <p:nvPicPr>
          <p:cNvPr id="2048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Rectangle 55"/>
          <p:cNvSpPr/>
          <p:nvPr/>
        </p:nvSpPr>
        <p:spPr>
          <a:xfrm>
            <a:off x="838200" y="352961"/>
            <a:ext cx="8057206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ANÁLISIS DE </a:t>
            </a:r>
            <a:br>
              <a:rPr lang="es-ES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es-ES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POSIBILIDADES DE ACCIÓN</a:t>
            </a:r>
            <a:endParaRPr lang="es-EC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33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Text Box 10"/>
          <p:cNvSpPr txBox="1">
            <a:spLocks noChangeArrowheads="1"/>
          </p:cNvSpPr>
          <p:nvPr/>
        </p:nvSpPr>
        <p:spPr bwMode="auto">
          <a:xfrm>
            <a:off x="3370263" y="1524000"/>
            <a:ext cx="4237037" cy="3159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b="1"/>
              <a:t>COMPETITIVIDAD DE LA EMPRESA</a:t>
            </a:r>
          </a:p>
        </p:txBody>
      </p:sp>
      <p:sp>
        <p:nvSpPr>
          <p:cNvPr id="21508" name="Rectangle 54"/>
          <p:cNvSpPr>
            <a:spLocks noChangeArrowheads="1"/>
          </p:cNvSpPr>
          <p:nvPr/>
        </p:nvSpPr>
        <p:spPr bwMode="auto">
          <a:xfrm>
            <a:off x="304800" y="2928938"/>
            <a:ext cx="1776413" cy="2417762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endParaRPr lang="es-EC" sz="3200">
              <a:latin typeface="Times New Roman" pitchFamily="18" charset="0"/>
            </a:endParaRPr>
          </a:p>
        </p:txBody>
      </p:sp>
      <p:sp>
        <p:nvSpPr>
          <p:cNvPr id="21509" name="Rectangle 55"/>
          <p:cNvSpPr>
            <a:spLocks noChangeArrowheads="1"/>
          </p:cNvSpPr>
          <p:nvPr/>
        </p:nvSpPr>
        <p:spPr bwMode="auto">
          <a:xfrm>
            <a:off x="2081213" y="2014538"/>
            <a:ext cx="6834187" cy="357187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FontTx/>
              <a:buChar char="•"/>
            </a:pPr>
            <a:endParaRPr lang="es-EC" sz="3200">
              <a:latin typeface="Times New Roman" pitchFamily="18" charset="0"/>
            </a:endParaRPr>
          </a:p>
        </p:txBody>
      </p:sp>
      <p:sp>
        <p:nvSpPr>
          <p:cNvPr id="57" name="Rectangle 56"/>
          <p:cNvSpPr>
            <a:spLocks noChangeArrowheads="1"/>
          </p:cNvSpPr>
          <p:nvPr/>
        </p:nvSpPr>
        <p:spPr bwMode="auto">
          <a:xfrm>
            <a:off x="2081213" y="2365375"/>
            <a:ext cx="6834187" cy="3578225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58" name="Line 9"/>
          <p:cNvSpPr>
            <a:spLocks noChangeShapeType="1"/>
          </p:cNvSpPr>
          <p:nvPr/>
        </p:nvSpPr>
        <p:spPr bwMode="auto">
          <a:xfrm>
            <a:off x="2081213" y="5346700"/>
            <a:ext cx="683418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59" name="Text Box 11"/>
          <p:cNvSpPr txBox="1">
            <a:spLocks noChangeArrowheads="1"/>
          </p:cNvSpPr>
          <p:nvPr/>
        </p:nvSpPr>
        <p:spPr bwMode="auto">
          <a:xfrm>
            <a:off x="371475" y="3138488"/>
            <a:ext cx="1416050" cy="239712"/>
          </a:xfrm>
          <a:prstGeom prst="rect">
            <a:avLst/>
          </a:prstGeom>
          <a:noFill/>
          <a:ln w="19050">
            <a:noFill/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s-EC" sz="1400"/>
              <a:t>TECNOLOGÍA</a:t>
            </a:r>
            <a:endParaRPr lang="en-US" sz="1400"/>
          </a:p>
        </p:txBody>
      </p:sp>
      <p:sp>
        <p:nvSpPr>
          <p:cNvPr id="60" name="Text Box 12"/>
          <p:cNvSpPr txBox="1">
            <a:spLocks noChangeArrowheads="1"/>
          </p:cNvSpPr>
          <p:nvPr/>
        </p:nvSpPr>
        <p:spPr bwMode="auto">
          <a:xfrm>
            <a:off x="379413" y="3635375"/>
            <a:ext cx="1498600" cy="366713"/>
          </a:xfrm>
          <a:prstGeom prst="rect">
            <a:avLst/>
          </a:prstGeom>
          <a:noFill/>
          <a:ln w="19050">
            <a:noFill/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es-ES" sz="1400">
                <a:latin typeface="Arial" charset="0"/>
              </a:rPr>
              <a:t>PRECIO</a:t>
            </a:r>
          </a:p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es-ES" sz="1400">
                <a:latin typeface="Arial" charset="0"/>
              </a:rPr>
              <a:t>(ALTO / BAJO)</a:t>
            </a:r>
          </a:p>
        </p:txBody>
      </p:sp>
      <p:sp>
        <p:nvSpPr>
          <p:cNvPr id="61" name="Text Box 13"/>
          <p:cNvSpPr txBox="1">
            <a:spLocks noChangeArrowheads="1"/>
          </p:cNvSpPr>
          <p:nvPr/>
        </p:nvSpPr>
        <p:spPr bwMode="auto">
          <a:xfrm>
            <a:off x="379413" y="4340225"/>
            <a:ext cx="1423987" cy="192088"/>
          </a:xfrm>
          <a:prstGeom prst="rect">
            <a:avLst/>
          </a:prstGeom>
          <a:noFill/>
          <a:ln w="19050">
            <a:noFill/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s-EC" sz="1400"/>
              <a:t>DISTRIBUCIÓN</a:t>
            </a:r>
            <a:endParaRPr lang="en-US" sz="1400"/>
          </a:p>
        </p:txBody>
      </p:sp>
      <p:sp>
        <p:nvSpPr>
          <p:cNvPr id="62" name="Text Box 14"/>
          <p:cNvSpPr txBox="1">
            <a:spLocks noChangeArrowheads="1"/>
          </p:cNvSpPr>
          <p:nvPr/>
        </p:nvSpPr>
        <p:spPr bwMode="auto">
          <a:xfrm>
            <a:off x="379413" y="4870450"/>
            <a:ext cx="1274762" cy="368300"/>
          </a:xfrm>
          <a:prstGeom prst="rect">
            <a:avLst/>
          </a:prstGeom>
          <a:noFill/>
          <a:ln w="19050">
            <a:noFill/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eaLnBrk="0" hangingPunct="0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s-EC" sz="1400"/>
              <a:t>CALIDAD DE PRODUCTO</a:t>
            </a:r>
            <a:endParaRPr lang="en-US" sz="1400"/>
          </a:p>
        </p:txBody>
      </p:sp>
      <p:sp>
        <p:nvSpPr>
          <p:cNvPr id="63" name="Text Box 15"/>
          <p:cNvSpPr txBox="1">
            <a:spLocks noChangeArrowheads="1"/>
          </p:cNvSpPr>
          <p:nvPr/>
        </p:nvSpPr>
        <p:spPr bwMode="auto">
          <a:xfrm>
            <a:off x="2219325" y="2479675"/>
            <a:ext cx="407988" cy="357188"/>
          </a:xfrm>
          <a:prstGeom prst="rect">
            <a:avLst/>
          </a:prstGeom>
          <a:solidFill>
            <a:srgbClr val="FFFFFF"/>
          </a:solidFill>
          <a:ln w="19050">
            <a:solidFill>
              <a:srgbClr val="FFFF99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0</a:t>
            </a:r>
          </a:p>
        </p:txBody>
      </p:sp>
      <p:sp>
        <p:nvSpPr>
          <p:cNvPr id="64" name="Text Box 16"/>
          <p:cNvSpPr txBox="1">
            <a:spLocks noChangeArrowheads="1"/>
          </p:cNvSpPr>
          <p:nvPr/>
        </p:nvSpPr>
        <p:spPr bwMode="auto">
          <a:xfrm>
            <a:off x="2901950" y="2479675"/>
            <a:ext cx="409575" cy="357188"/>
          </a:xfrm>
          <a:prstGeom prst="rect">
            <a:avLst/>
          </a:prstGeom>
          <a:solidFill>
            <a:srgbClr val="FFFFFF"/>
          </a:solidFill>
          <a:ln w="19050">
            <a:solidFill>
              <a:srgbClr val="CCFFCC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1</a:t>
            </a:r>
          </a:p>
        </p:txBody>
      </p:sp>
      <p:sp>
        <p:nvSpPr>
          <p:cNvPr id="65" name="Text Box 17"/>
          <p:cNvSpPr txBox="1">
            <a:spLocks noChangeArrowheads="1"/>
          </p:cNvSpPr>
          <p:nvPr/>
        </p:nvSpPr>
        <p:spPr bwMode="auto">
          <a:xfrm>
            <a:off x="3584575" y="2479675"/>
            <a:ext cx="411163" cy="357188"/>
          </a:xfrm>
          <a:prstGeom prst="rect">
            <a:avLst/>
          </a:prstGeom>
          <a:solidFill>
            <a:srgbClr val="FFFFFF"/>
          </a:solidFill>
          <a:ln w="19050">
            <a:solidFill>
              <a:srgbClr val="C0C0C0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2</a:t>
            </a:r>
          </a:p>
        </p:txBody>
      </p:sp>
      <p:sp>
        <p:nvSpPr>
          <p:cNvPr id="66" name="Text Box 18"/>
          <p:cNvSpPr txBox="1">
            <a:spLocks noChangeArrowheads="1"/>
          </p:cNvSpPr>
          <p:nvPr/>
        </p:nvSpPr>
        <p:spPr bwMode="auto">
          <a:xfrm>
            <a:off x="4268788" y="2479675"/>
            <a:ext cx="409575" cy="357188"/>
          </a:xfrm>
          <a:prstGeom prst="rect">
            <a:avLst/>
          </a:prstGeom>
          <a:solidFill>
            <a:srgbClr val="FFFFFF"/>
          </a:solidFill>
          <a:ln w="19050">
            <a:solidFill>
              <a:srgbClr val="FFCC99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3</a:t>
            </a:r>
          </a:p>
        </p:txBody>
      </p:sp>
      <p:sp>
        <p:nvSpPr>
          <p:cNvPr id="67" name="Text Box 19"/>
          <p:cNvSpPr txBox="1">
            <a:spLocks noChangeArrowheads="1"/>
          </p:cNvSpPr>
          <p:nvPr/>
        </p:nvSpPr>
        <p:spPr bwMode="auto">
          <a:xfrm>
            <a:off x="4951413" y="2479675"/>
            <a:ext cx="411162" cy="357188"/>
          </a:xfrm>
          <a:prstGeom prst="rect">
            <a:avLst/>
          </a:prstGeom>
          <a:solidFill>
            <a:srgbClr val="FFFFFF"/>
          </a:solidFill>
          <a:ln w="19050">
            <a:solidFill>
              <a:srgbClr val="00FFFF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4</a:t>
            </a:r>
          </a:p>
        </p:txBody>
      </p:sp>
      <p:sp>
        <p:nvSpPr>
          <p:cNvPr id="68" name="Text Box 20"/>
          <p:cNvSpPr txBox="1">
            <a:spLocks noChangeArrowheads="1"/>
          </p:cNvSpPr>
          <p:nvPr/>
        </p:nvSpPr>
        <p:spPr bwMode="auto">
          <a:xfrm>
            <a:off x="5635625" y="2479675"/>
            <a:ext cx="409575" cy="357188"/>
          </a:xfrm>
          <a:prstGeom prst="rect">
            <a:avLst/>
          </a:prstGeom>
          <a:solidFill>
            <a:srgbClr val="FFFFFF"/>
          </a:solidFill>
          <a:ln w="19050">
            <a:solidFill>
              <a:srgbClr val="FFFF99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0</a:t>
            </a:r>
          </a:p>
        </p:txBody>
      </p:sp>
      <p:sp>
        <p:nvSpPr>
          <p:cNvPr id="69" name="Text Box 21"/>
          <p:cNvSpPr txBox="1">
            <a:spLocks noChangeArrowheads="1"/>
          </p:cNvSpPr>
          <p:nvPr/>
        </p:nvSpPr>
        <p:spPr bwMode="auto">
          <a:xfrm>
            <a:off x="6318250" y="2479675"/>
            <a:ext cx="409575" cy="357188"/>
          </a:xfrm>
          <a:prstGeom prst="rect">
            <a:avLst/>
          </a:prstGeom>
          <a:solidFill>
            <a:srgbClr val="FFFFFF"/>
          </a:solidFill>
          <a:ln w="19050">
            <a:solidFill>
              <a:srgbClr val="CCFFCC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1</a:t>
            </a:r>
          </a:p>
        </p:txBody>
      </p:sp>
      <p:sp>
        <p:nvSpPr>
          <p:cNvPr id="70" name="Text Box 22"/>
          <p:cNvSpPr txBox="1">
            <a:spLocks noChangeArrowheads="1"/>
          </p:cNvSpPr>
          <p:nvPr/>
        </p:nvSpPr>
        <p:spPr bwMode="auto">
          <a:xfrm>
            <a:off x="7000875" y="2479675"/>
            <a:ext cx="411163" cy="357188"/>
          </a:xfrm>
          <a:prstGeom prst="rect">
            <a:avLst/>
          </a:prstGeom>
          <a:solidFill>
            <a:srgbClr val="FFFFFF"/>
          </a:solidFill>
          <a:ln w="19050">
            <a:solidFill>
              <a:srgbClr val="C0C0C0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2</a:t>
            </a:r>
          </a:p>
        </p:txBody>
      </p:sp>
      <p:sp>
        <p:nvSpPr>
          <p:cNvPr id="71" name="Text Box 23"/>
          <p:cNvSpPr txBox="1">
            <a:spLocks noChangeArrowheads="1"/>
          </p:cNvSpPr>
          <p:nvPr/>
        </p:nvSpPr>
        <p:spPr bwMode="auto">
          <a:xfrm>
            <a:off x="7685088" y="2479675"/>
            <a:ext cx="411162" cy="357188"/>
          </a:xfrm>
          <a:prstGeom prst="rect">
            <a:avLst/>
          </a:prstGeom>
          <a:solidFill>
            <a:srgbClr val="FFFFFF"/>
          </a:solidFill>
          <a:ln w="19050">
            <a:solidFill>
              <a:srgbClr val="FFCC99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3</a:t>
            </a:r>
          </a:p>
        </p:txBody>
      </p:sp>
      <p:sp>
        <p:nvSpPr>
          <p:cNvPr id="72" name="Text Box 24"/>
          <p:cNvSpPr txBox="1">
            <a:spLocks noChangeArrowheads="1"/>
          </p:cNvSpPr>
          <p:nvPr/>
        </p:nvSpPr>
        <p:spPr bwMode="auto">
          <a:xfrm>
            <a:off x="8369300" y="2479675"/>
            <a:ext cx="407988" cy="357188"/>
          </a:xfrm>
          <a:prstGeom prst="rect">
            <a:avLst/>
          </a:prstGeom>
          <a:solidFill>
            <a:srgbClr val="FFFFFF"/>
          </a:solidFill>
          <a:ln w="19050">
            <a:solidFill>
              <a:srgbClr val="00FFFF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4</a:t>
            </a:r>
          </a:p>
        </p:txBody>
      </p:sp>
      <p:sp>
        <p:nvSpPr>
          <p:cNvPr id="73" name="Text Box 27"/>
          <p:cNvSpPr txBox="1">
            <a:spLocks noChangeArrowheads="1"/>
          </p:cNvSpPr>
          <p:nvPr/>
        </p:nvSpPr>
        <p:spPr bwMode="auto">
          <a:xfrm>
            <a:off x="4951413" y="4270375"/>
            <a:ext cx="411162" cy="360363"/>
          </a:xfrm>
          <a:prstGeom prst="rect">
            <a:avLst/>
          </a:prstGeom>
          <a:solidFill>
            <a:srgbClr val="FFFFFF"/>
          </a:solidFill>
          <a:ln w="19050">
            <a:solidFill>
              <a:srgbClr val="00FFFF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4</a:t>
            </a:r>
          </a:p>
        </p:txBody>
      </p:sp>
      <p:sp>
        <p:nvSpPr>
          <p:cNvPr id="74" name="Text Box 28"/>
          <p:cNvSpPr txBox="1">
            <a:spLocks noChangeArrowheads="1"/>
          </p:cNvSpPr>
          <p:nvPr/>
        </p:nvSpPr>
        <p:spPr bwMode="auto">
          <a:xfrm>
            <a:off x="4951413" y="4868863"/>
            <a:ext cx="411162" cy="3587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FFFF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4</a:t>
            </a:r>
          </a:p>
        </p:txBody>
      </p:sp>
      <p:sp>
        <p:nvSpPr>
          <p:cNvPr id="75" name="Text Box 30"/>
          <p:cNvSpPr txBox="1">
            <a:spLocks noChangeArrowheads="1"/>
          </p:cNvSpPr>
          <p:nvPr/>
        </p:nvSpPr>
        <p:spPr bwMode="auto">
          <a:xfrm>
            <a:off x="7672388" y="3675063"/>
            <a:ext cx="411162" cy="358775"/>
          </a:xfrm>
          <a:prstGeom prst="rect">
            <a:avLst/>
          </a:prstGeom>
          <a:solidFill>
            <a:srgbClr val="FFFFFF"/>
          </a:solidFill>
          <a:ln w="19050">
            <a:solidFill>
              <a:srgbClr val="FFCC99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3</a:t>
            </a:r>
          </a:p>
        </p:txBody>
      </p:sp>
      <p:sp>
        <p:nvSpPr>
          <p:cNvPr id="76" name="Text Box 33"/>
          <p:cNvSpPr txBox="1">
            <a:spLocks noChangeArrowheads="1"/>
          </p:cNvSpPr>
          <p:nvPr/>
        </p:nvSpPr>
        <p:spPr bwMode="auto">
          <a:xfrm>
            <a:off x="5983288" y="2032000"/>
            <a:ext cx="2408237" cy="222250"/>
          </a:xfrm>
          <a:prstGeom prst="rect">
            <a:avLst/>
          </a:prstGeom>
          <a:noFill/>
          <a:ln w="19050">
            <a:noFill/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1400"/>
              <a:t>PRESENCIA REAL / NIVEL</a:t>
            </a:r>
          </a:p>
        </p:txBody>
      </p:sp>
      <p:sp>
        <p:nvSpPr>
          <p:cNvPr id="77" name="Text Box 34"/>
          <p:cNvSpPr txBox="1">
            <a:spLocks noChangeArrowheads="1"/>
          </p:cNvSpPr>
          <p:nvPr/>
        </p:nvSpPr>
        <p:spPr bwMode="auto">
          <a:xfrm>
            <a:off x="2095500" y="5511800"/>
            <a:ext cx="1838325" cy="239713"/>
          </a:xfrm>
          <a:prstGeom prst="rect">
            <a:avLst/>
          </a:prstGeom>
          <a:noFill/>
          <a:ln w="19050">
            <a:noFill/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1400" b="1"/>
              <a:t>MULTIPLICACIÓN</a:t>
            </a:r>
          </a:p>
        </p:txBody>
      </p:sp>
      <p:sp>
        <p:nvSpPr>
          <p:cNvPr id="78" name="Text Box 35"/>
          <p:cNvSpPr txBox="1">
            <a:spLocks noChangeArrowheads="1"/>
          </p:cNvSpPr>
          <p:nvPr/>
        </p:nvSpPr>
        <p:spPr bwMode="auto">
          <a:xfrm>
            <a:off x="4405313" y="5465763"/>
            <a:ext cx="546100" cy="358775"/>
          </a:xfrm>
          <a:prstGeom prst="rect">
            <a:avLst/>
          </a:prstGeom>
          <a:noFill/>
          <a:ln w="19050">
            <a:noFill/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45</a:t>
            </a:r>
          </a:p>
        </p:txBody>
      </p:sp>
      <p:sp>
        <p:nvSpPr>
          <p:cNvPr id="79" name="Text Box 36"/>
          <p:cNvSpPr txBox="1">
            <a:spLocks noChangeArrowheads="1"/>
          </p:cNvSpPr>
          <p:nvPr/>
        </p:nvSpPr>
        <p:spPr bwMode="auto">
          <a:xfrm>
            <a:off x="5618163" y="5430838"/>
            <a:ext cx="1647825" cy="414337"/>
          </a:xfrm>
          <a:prstGeom prst="rect">
            <a:avLst/>
          </a:prstGeom>
          <a:noFill/>
          <a:ln w="19050">
            <a:noFill/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1400" b="1"/>
              <a:t>ATRACTIVIDAD DE MERCADO</a:t>
            </a:r>
          </a:p>
        </p:txBody>
      </p:sp>
      <p:sp>
        <p:nvSpPr>
          <p:cNvPr id="80" name="Text Box 37"/>
          <p:cNvSpPr txBox="1">
            <a:spLocks noChangeArrowheads="1"/>
          </p:cNvSpPr>
          <p:nvPr/>
        </p:nvSpPr>
        <p:spPr bwMode="auto">
          <a:xfrm>
            <a:off x="7724775" y="5465763"/>
            <a:ext cx="749300" cy="358775"/>
          </a:xfrm>
          <a:prstGeom prst="rect">
            <a:avLst/>
          </a:prstGeom>
          <a:noFill/>
          <a:ln w="19050">
            <a:noFill/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s-EC" sz="1800"/>
              <a:t>11.25</a:t>
            </a:r>
            <a:endParaRPr lang="en-US" sz="1800"/>
          </a:p>
        </p:txBody>
      </p:sp>
      <p:sp>
        <p:nvSpPr>
          <p:cNvPr id="81" name="Line 38"/>
          <p:cNvSpPr>
            <a:spLocks noChangeShapeType="1"/>
          </p:cNvSpPr>
          <p:nvPr/>
        </p:nvSpPr>
        <p:spPr bwMode="auto">
          <a:xfrm>
            <a:off x="304800" y="3567113"/>
            <a:ext cx="8610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82" name="Line 39"/>
          <p:cNvSpPr>
            <a:spLocks noChangeShapeType="1"/>
          </p:cNvSpPr>
          <p:nvPr/>
        </p:nvSpPr>
        <p:spPr bwMode="auto">
          <a:xfrm>
            <a:off x="304800" y="4164013"/>
            <a:ext cx="8610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83" name="Line 40"/>
          <p:cNvSpPr>
            <a:spLocks noChangeShapeType="1"/>
          </p:cNvSpPr>
          <p:nvPr/>
        </p:nvSpPr>
        <p:spPr bwMode="auto">
          <a:xfrm>
            <a:off x="304800" y="4760913"/>
            <a:ext cx="86106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84" name="Line 41"/>
          <p:cNvSpPr>
            <a:spLocks noChangeShapeType="1"/>
          </p:cNvSpPr>
          <p:nvPr/>
        </p:nvSpPr>
        <p:spPr bwMode="auto">
          <a:xfrm>
            <a:off x="2765425" y="2360613"/>
            <a:ext cx="0" cy="29860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85" name="Line 42"/>
          <p:cNvSpPr>
            <a:spLocks noChangeShapeType="1"/>
          </p:cNvSpPr>
          <p:nvPr/>
        </p:nvSpPr>
        <p:spPr bwMode="auto">
          <a:xfrm>
            <a:off x="3448050" y="2360613"/>
            <a:ext cx="0" cy="29860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86" name="Line 43"/>
          <p:cNvSpPr>
            <a:spLocks noChangeShapeType="1"/>
          </p:cNvSpPr>
          <p:nvPr/>
        </p:nvSpPr>
        <p:spPr bwMode="auto">
          <a:xfrm>
            <a:off x="4132263" y="2360613"/>
            <a:ext cx="0" cy="29860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87" name="Line 44"/>
          <p:cNvSpPr>
            <a:spLocks noChangeShapeType="1"/>
          </p:cNvSpPr>
          <p:nvPr/>
        </p:nvSpPr>
        <p:spPr bwMode="auto">
          <a:xfrm>
            <a:off x="4814888" y="2360613"/>
            <a:ext cx="0" cy="29860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88" name="Line 45"/>
          <p:cNvSpPr>
            <a:spLocks noChangeShapeType="1"/>
          </p:cNvSpPr>
          <p:nvPr/>
        </p:nvSpPr>
        <p:spPr bwMode="auto">
          <a:xfrm>
            <a:off x="6181725" y="2360613"/>
            <a:ext cx="0" cy="29860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89" name="Line 46"/>
          <p:cNvSpPr>
            <a:spLocks noChangeShapeType="1"/>
          </p:cNvSpPr>
          <p:nvPr/>
        </p:nvSpPr>
        <p:spPr bwMode="auto">
          <a:xfrm>
            <a:off x="6865938" y="2360613"/>
            <a:ext cx="0" cy="29860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90" name="Line 47"/>
          <p:cNvSpPr>
            <a:spLocks noChangeShapeType="1"/>
          </p:cNvSpPr>
          <p:nvPr/>
        </p:nvSpPr>
        <p:spPr bwMode="auto">
          <a:xfrm>
            <a:off x="7548563" y="2360613"/>
            <a:ext cx="0" cy="29860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91" name="Line 48"/>
          <p:cNvSpPr>
            <a:spLocks noChangeShapeType="1"/>
          </p:cNvSpPr>
          <p:nvPr/>
        </p:nvSpPr>
        <p:spPr bwMode="auto">
          <a:xfrm>
            <a:off x="8231188" y="2360613"/>
            <a:ext cx="0" cy="29860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92" name="Line 49"/>
          <p:cNvSpPr>
            <a:spLocks noChangeShapeType="1"/>
          </p:cNvSpPr>
          <p:nvPr/>
        </p:nvSpPr>
        <p:spPr bwMode="auto">
          <a:xfrm>
            <a:off x="5499100" y="2001838"/>
            <a:ext cx="0" cy="3941762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93" name="Line 50"/>
          <p:cNvSpPr>
            <a:spLocks noChangeShapeType="1"/>
          </p:cNvSpPr>
          <p:nvPr/>
        </p:nvSpPr>
        <p:spPr bwMode="auto">
          <a:xfrm>
            <a:off x="3857625" y="5345113"/>
            <a:ext cx="0" cy="5984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94" name="Line 51"/>
          <p:cNvSpPr>
            <a:spLocks noChangeShapeType="1"/>
          </p:cNvSpPr>
          <p:nvPr/>
        </p:nvSpPr>
        <p:spPr bwMode="auto">
          <a:xfrm>
            <a:off x="7275513" y="5345113"/>
            <a:ext cx="0" cy="598487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95" name="Line 52"/>
          <p:cNvSpPr>
            <a:spLocks noChangeShapeType="1"/>
          </p:cNvSpPr>
          <p:nvPr/>
        </p:nvSpPr>
        <p:spPr bwMode="auto">
          <a:xfrm>
            <a:off x="2081213" y="2928938"/>
            <a:ext cx="6834187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C"/>
          </a:p>
        </p:txBody>
      </p:sp>
      <p:sp>
        <p:nvSpPr>
          <p:cNvPr id="96" name="Text Box 53"/>
          <p:cNvSpPr txBox="1">
            <a:spLocks noChangeArrowheads="1"/>
          </p:cNvSpPr>
          <p:nvPr/>
        </p:nvSpPr>
        <p:spPr bwMode="auto">
          <a:xfrm>
            <a:off x="2170113" y="2032000"/>
            <a:ext cx="3297237" cy="222250"/>
          </a:xfrm>
          <a:prstGeom prst="rect">
            <a:avLst/>
          </a:prstGeom>
          <a:noFill/>
          <a:ln w="19050">
            <a:noFill/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r>
              <a:rPr lang="en-US" sz="1400" dirty="0"/>
              <a:t>PARA MI PRODUCTO / IMPORTANCIA</a:t>
            </a:r>
          </a:p>
          <a:p>
            <a:pPr algn="ctr" eaLnBrk="0" hangingPunct="0">
              <a:spcBef>
                <a:spcPct val="0"/>
              </a:spcBef>
              <a:spcAft>
                <a:spcPts val="600"/>
              </a:spcAft>
              <a:buFontTx/>
              <a:buNone/>
              <a:defRPr/>
            </a:pPr>
            <a:endParaRPr lang="en-US" sz="1400" dirty="0"/>
          </a:p>
        </p:txBody>
      </p:sp>
      <p:sp>
        <p:nvSpPr>
          <p:cNvPr id="97" name="Text Box 55"/>
          <p:cNvSpPr txBox="1">
            <a:spLocks noChangeArrowheads="1"/>
          </p:cNvSpPr>
          <p:nvPr/>
        </p:nvSpPr>
        <p:spPr bwMode="auto">
          <a:xfrm>
            <a:off x="3602038" y="3084513"/>
            <a:ext cx="411162" cy="358775"/>
          </a:xfrm>
          <a:prstGeom prst="rect">
            <a:avLst/>
          </a:prstGeom>
          <a:solidFill>
            <a:srgbClr val="FFFFFF"/>
          </a:solidFill>
          <a:ln w="19050">
            <a:solidFill>
              <a:srgbClr val="C0C0C0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2</a:t>
            </a:r>
          </a:p>
        </p:txBody>
      </p:sp>
      <p:sp>
        <p:nvSpPr>
          <p:cNvPr id="98" name="Text Box 56"/>
          <p:cNvSpPr txBox="1">
            <a:spLocks noChangeArrowheads="1"/>
          </p:cNvSpPr>
          <p:nvPr/>
        </p:nvSpPr>
        <p:spPr bwMode="auto">
          <a:xfrm>
            <a:off x="7013575" y="3084513"/>
            <a:ext cx="411163" cy="358775"/>
          </a:xfrm>
          <a:prstGeom prst="rect">
            <a:avLst/>
          </a:prstGeom>
          <a:solidFill>
            <a:srgbClr val="FFFFFF"/>
          </a:solidFill>
          <a:ln w="19050">
            <a:solidFill>
              <a:srgbClr val="C0C0C0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2</a:t>
            </a:r>
          </a:p>
        </p:txBody>
      </p:sp>
      <p:sp>
        <p:nvSpPr>
          <p:cNvPr id="99" name="Text Box 57"/>
          <p:cNvSpPr txBox="1">
            <a:spLocks noChangeArrowheads="1"/>
          </p:cNvSpPr>
          <p:nvPr/>
        </p:nvSpPr>
        <p:spPr bwMode="auto">
          <a:xfrm>
            <a:off x="4276725" y="3698875"/>
            <a:ext cx="411163" cy="358775"/>
          </a:xfrm>
          <a:prstGeom prst="rect">
            <a:avLst/>
          </a:prstGeom>
          <a:solidFill>
            <a:srgbClr val="FFFFFF"/>
          </a:solidFill>
          <a:ln w="19050">
            <a:solidFill>
              <a:srgbClr val="FFCC99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3</a:t>
            </a:r>
          </a:p>
        </p:txBody>
      </p:sp>
      <p:sp>
        <p:nvSpPr>
          <p:cNvPr id="100" name="Text Box 24"/>
          <p:cNvSpPr txBox="1">
            <a:spLocks noChangeArrowheads="1"/>
          </p:cNvSpPr>
          <p:nvPr/>
        </p:nvSpPr>
        <p:spPr bwMode="auto">
          <a:xfrm>
            <a:off x="8382000" y="4289425"/>
            <a:ext cx="409575" cy="3587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FFFF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4</a:t>
            </a:r>
          </a:p>
        </p:txBody>
      </p:sp>
      <p:sp>
        <p:nvSpPr>
          <p:cNvPr id="101" name="Text Box 24"/>
          <p:cNvSpPr txBox="1">
            <a:spLocks noChangeArrowheads="1"/>
          </p:cNvSpPr>
          <p:nvPr/>
        </p:nvSpPr>
        <p:spPr bwMode="auto">
          <a:xfrm>
            <a:off x="8382000" y="4876800"/>
            <a:ext cx="409575" cy="358775"/>
          </a:xfrm>
          <a:prstGeom prst="rect">
            <a:avLst/>
          </a:prstGeom>
          <a:solidFill>
            <a:srgbClr val="FFFFFF"/>
          </a:solidFill>
          <a:ln w="19050">
            <a:solidFill>
              <a:srgbClr val="00FFFF"/>
            </a:solidFill>
            <a:miter lim="800000"/>
            <a:headEnd type="none" w="lg" len="lg"/>
            <a:tailEnd/>
          </a:ln>
          <a:effectLst>
            <a:outerShdw dist="35921" dir="2700000" algn="ctr" rotWithShape="0">
              <a:srgbClr val="FFFFFF"/>
            </a:outerShdw>
          </a:effectLst>
        </p:spPr>
        <p:txBody>
          <a:bodyPr/>
          <a:lstStyle>
            <a:defPPr>
              <a:defRPr lang="es-ES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32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lang="es-ES" sz="1800"/>
              <a:t>4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990600" y="276761"/>
            <a:ext cx="8057206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ANÁLISIS DE </a:t>
            </a:r>
            <a:br>
              <a:rPr lang="es-ES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es-ES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33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POSIBILIDADES DE ACCIÓN</a:t>
            </a:r>
            <a:endParaRPr lang="es-EC" sz="4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33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 30"/>
          <p:cNvGrpSpPr>
            <a:grpSpLocks/>
          </p:cNvGrpSpPr>
          <p:nvPr/>
        </p:nvGrpSpPr>
        <p:grpSpPr bwMode="auto">
          <a:xfrm>
            <a:off x="228600" y="1981200"/>
            <a:ext cx="8534400" cy="4572000"/>
            <a:chOff x="336" y="1152"/>
            <a:chExt cx="5184" cy="2976"/>
          </a:xfrm>
        </p:grpSpPr>
        <p:sp>
          <p:nvSpPr>
            <p:cNvPr id="5126" name="Rectangle 6"/>
            <p:cNvSpPr>
              <a:spLocks noChangeArrowheads="1"/>
            </p:cNvSpPr>
            <p:nvPr/>
          </p:nvSpPr>
          <p:spPr bwMode="auto">
            <a:xfrm>
              <a:off x="850" y="1492"/>
              <a:ext cx="4238" cy="2193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5127" name="Line 7"/>
            <p:cNvSpPr>
              <a:spLocks noChangeShapeType="1"/>
            </p:cNvSpPr>
            <p:nvPr/>
          </p:nvSpPr>
          <p:spPr bwMode="auto">
            <a:xfrm flipV="1">
              <a:off x="3613" y="1492"/>
              <a:ext cx="0" cy="219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5128" name="Line 8"/>
            <p:cNvSpPr>
              <a:spLocks noChangeShapeType="1"/>
            </p:cNvSpPr>
            <p:nvPr/>
          </p:nvSpPr>
          <p:spPr bwMode="auto">
            <a:xfrm>
              <a:off x="864" y="2206"/>
              <a:ext cx="4224" cy="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5129" name="Line 9"/>
            <p:cNvSpPr>
              <a:spLocks noChangeShapeType="1"/>
            </p:cNvSpPr>
            <p:nvPr/>
          </p:nvSpPr>
          <p:spPr bwMode="auto">
            <a:xfrm>
              <a:off x="864" y="2928"/>
              <a:ext cx="4224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22537" name="Text Box 10"/>
            <p:cNvSpPr txBox="1">
              <a:spLocks noChangeArrowheads="1"/>
            </p:cNvSpPr>
            <p:nvPr/>
          </p:nvSpPr>
          <p:spPr bwMode="auto">
            <a:xfrm>
              <a:off x="975" y="1584"/>
              <a:ext cx="1137" cy="471"/>
            </a:xfrm>
            <a:prstGeom prst="rect">
              <a:avLst/>
            </a:prstGeom>
            <a:solidFill>
              <a:srgbClr val="FFFFFF"/>
            </a:solidFill>
            <a:ln w="19050">
              <a:noFill/>
              <a:miter lim="800000"/>
              <a:headEnd type="none" w="lg" len="lg"/>
              <a:tailEnd/>
            </a:ln>
          </p:spPr>
          <p:txBody>
            <a:bodyPr/>
            <a:lstStyle/>
            <a:p>
              <a:pPr eaLnBrk="0" hangingPunct="0">
                <a:spcBef>
                  <a:spcPts val="1200"/>
                </a:spcBef>
                <a:spcAft>
                  <a:spcPts val="300"/>
                </a:spcAft>
              </a:pPr>
              <a:r>
                <a:rPr lang="en-US" sz="1400" b="1"/>
                <a:t>B</a:t>
              </a:r>
            </a:p>
            <a:p>
              <a:pPr algn="ctr" eaLnBrk="0" hangingPunct="0"/>
              <a:r>
                <a:rPr lang="es-ES" sz="1400"/>
                <a:t>DESARROLLO</a:t>
              </a:r>
            </a:p>
            <a:p>
              <a:pPr algn="ctr" eaLnBrk="0" hangingPunct="0"/>
              <a:r>
                <a:rPr lang="es-ES" sz="1400"/>
                <a:t>SELECTIVO</a:t>
              </a:r>
              <a:endParaRPr lang="es-ES" sz="1400">
                <a:latin typeface="SimSun" pitchFamily="2" charset="-122"/>
              </a:endParaRPr>
            </a:p>
          </p:txBody>
        </p:sp>
        <p:sp>
          <p:nvSpPr>
            <p:cNvPr id="22538" name="Text Box 11"/>
            <p:cNvSpPr txBox="1">
              <a:spLocks noChangeArrowheads="1"/>
            </p:cNvSpPr>
            <p:nvPr/>
          </p:nvSpPr>
          <p:spPr bwMode="auto">
            <a:xfrm>
              <a:off x="3785" y="1584"/>
              <a:ext cx="1137" cy="471"/>
            </a:xfrm>
            <a:prstGeom prst="rect">
              <a:avLst/>
            </a:prstGeom>
            <a:solidFill>
              <a:srgbClr val="FFFFFF"/>
            </a:solidFill>
            <a:ln w="19050">
              <a:noFill/>
              <a:miter lim="800000"/>
              <a:headEnd type="none" w="lg" len="lg"/>
              <a:tailEnd/>
            </a:ln>
          </p:spPr>
          <p:txBody>
            <a:bodyPr/>
            <a:lstStyle/>
            <a:p>
              <a:pPr eaLnBrk="0" hangingPunct="0">
                <a:spcBef>
                  <a:spcPts val="1200"/>
                </a:spcBef>
                <a:spcAft>
                  <a:spcPts val="300"/>
                </a:spcAft>
              </a:pPr>
              <a:r>
                <a:rPr lang="en-US" sz="1400" b="1"/>
                <a:t>C</a:t>
              </a:r>
            </a:p>
            <a:p>
              <a:pPr algn="ctr" eaLnBrk="0" hangingPunct="0"/>
              <a:r>
                <a:rPr lang="es-ES" sz="1400"/>
                <a:t>CRECIMIENTO</a:t>
              </a:r>
            </a:p>
            <a:p>
              <a:pPr algn="ctr" eaLnBrk="0" hangingPunct="0"/>
              <a:r>
                <a:rPr lang="es-ES" sz="1400"/>
                <a:t>OFENSIVO</a:t>
              </a:r>
              <a:endParaRPr lang="es-ES" sz="1400">
                <a:latin typeface="SimSun" pitchFamily="2" charset="-122"/>
              </a:endParaRPr>
            </a:p>
          </p:txBody>
        </p:sp>
        <p:sp>
          <p:nvSpPr>
            <p:cNvPr id="22539" name="Text Box 12"/>
            <p:cNvSpPr txBox="1">
              <a:spLocks noChangeArrowheads="1"/>
            </p:cNvSpPr>
            <p:nvPr/>
          </p:nvSpPr>
          <p:spPr bwMode="auto">
            <a:xfrm>
              <a:off x="1016" y="3014"/>
              <a:ext cx="1144" cy="394"/>
            </a:xfrm>
            <a:prstGeom prst="rect">
              <a:avLst/>
            </a:prstGeom>
            <a:solidFill>
              <a:srgbClr val="FFFFFF"/>
            </a:solidFill>
            <a:ln w="19050">
              <a:noFill/>
              <a:miter lim="800000"/>
              <a:headEnd type="none" w="lg" len="lg"/>
              <a:tailEnd/>
            </a:ln>
          </p:spPr>
          <p:txBody>
            <a:bodyPr/>
            <a:lstStyle/>
            <a:p>
              <a:pPr eaLnBrk="0" hangingPunct="0">
                <a:spcBef>
                  <a:spcPts val="1200"/>
                </a:spcBef>
                <a:spcAft>
                  <a:spcPts val="300"/>
                </a:spcAft>
              </a:pPr>
              <a:r>
                <a:rPr lang="en-US" sz="1400" b="1"/>
                <a:t>A</a:t>
              </a:r>
            </a:p>
            <a:p>
              <a:pPr algn="ctr" eaLnBrk="0" hangingPunct="0"/>
              <a:r>
                <a:rPr lang="es-ES" sz="1400"/>
                <a:t>DESINVERSIÓN</a:t>
              </a:r>
              <a:endParaRPr lang="es-ES" sz="1400">
                <a:latin typeface="SimSun" pitchFamily="2" charset="-122"/>
              </a:endParaRPr>
            </a:p>
          </p:txBody>
        </p:sp>
        <p:sp>
          <p:nvSpPr>
            <p:cNvPr id="22540" name="Text Box 13"/>
            <p:cNvSpPr txBox="1">
              <a:spLocks noChangeArrowheads="1"/>
            </p:cNvSpPr>
            <p:nvPr/>
          </p:nvSpPr>
          <p:spPr bwMode="auto">
            <a:xfrm>
              <a:off x="3785" y="3024"/>
              <a:ext cx="1137" cy="338"/>
            </a:xfrm>
            <a:prstGeom prst="rect">
              <a:avLst/>
            </a:prstGeom>
            <a:solidFill>
              <a:srgbClr val="FFFFFF"/>
            </a:solidFill>
            <a:ln w="19050">
              <a:noFill/>
              <a:miter lim="800000"/>
              <a:headEnd type="none" w="lg" len="lg"/>
              <a:tailEnd/>
            </a:ln>
          </p:spPr>
          <p:txBody>
            <a:bodyPr/>
            <a:lstStyle/>
            <a:p>
              <a:pPr eaLnBrk="0" hangingPunct="0">
                <a:spcBef>
                  <a:spcPts val="1200"/>
                </a:spcBef>
                <a:spcAft>
                  <a:spcPts val="300"/>
                </a:spcAft>
              </a:pPr>
              <a:r>
                <a:rPr lang="en-US" sz="1400" b="1"/>
                <a:t>D</a:t>
              </a:r>
            </a:p>
            <a:p>
              <a:pPr algn="ctr" eaLnBrk="0" hangingPunct="0"/>
              <a:r>
                <a:rPr lang="es-ES" sz="1400"/>
                <a:t>PERFIL BAJO</a:t>
              </a:r>
              <a:endParaRPr lang="es-ES" sz="1400">
                <a:latin typeface="SimSun" pitchFamily="2" charset="-122"/>
              </a:endParaRPr>
            </a:p>
          </p:txBody>
        </p:sp>
        <p:sp>
          <p:nvSpPr>
            <p:cNvPr id="22541" name="Text Box 14"/>
            <p:cNvSpPr txBox="1">
              <a:spLocks noChangeArrowheads="1"/>
            </p:cNvSpPr>
            <p:nvPr/>
          </p:nvSpPr>
          <p:spPr bwMode="auto">
            <a:xfrm>
              <a:off x="2304" y="2341"/>
              <a:ext cx="1200" cy="390"/>
            </a:xfrm>
            <a:prstGeom prst="rect">
              <a:avLst/>
            </a:prstGeom>
            <a:solidFill>
              <a:srgbClr val="FFFFFF"/>
            </a:solidFill>
            <a:ln w="19050">
              <a:noFill/>
              <a:miter lim="800000"/>
              <a:headEnd type="none" w="lg" len="lg"/>
              <a:tailEnd/>
            </a:ln>
          </p:spPr>
          <p:txBody>
            <a:bodyPr/>
            <a:lstStyle/>
            <a:p>
              <a:pPr algn="ctr" eaLnBrk="0" hangingPunct="0"/>
              <a:r>
                <a:rPr lang="es-ES">
                  <a:latin typeface="Tahoma" pitchFamily="34" charset="0"/>
                </a:rPr>
                <a:t>POSIBILIDADES DE ACCIÓN</a:t>
              </a:r>
            </a:p>
          </p:txBody>
        </p:sp>
        <p:sp>
          <p:nvSpPr>
            <p:cNvPr id="22542" name="Text Box 15"/>
            <p:cNvSpPr txBox="1">
              <a:spLocks noChangeArrowheads="1"/>
            </p:cNvSpPr>
            <p:nvPr/>
          </p:nvSpPr>
          <p:spPr bwMode="auto">
            <a:xfrm rot="-5400000">
              <a:off x="409" y="1751"/>
              <a:ext cx="478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Bef>
                  <a:spcPts val="1200"/>
                </a:spcBef>
                <a:spcAft>
                  <a:spcPts val="300"/>
                </a:spcAft>
              </a:pPr>
              <a:r>
                <a:rPr lang="en-US" sz="1600" b="1"/>
                <a:t>ALTA</a:t>
              </a:r>
            </a:p>
          </p:txBody>
        </p:sp>
        <p:sp>
          <p:nvSpPr>
            <p:cNvPr id="22543" name="Text Box 16"/>
            <p:cNvSpPr txBox="1">
              <a:spLocks noChangeArrowheads="1"/>
            </p:cNvSpPr>
            <p:nvPr/>
          </p:nvSpPr>
          <p:spPr bwMode="auto">
            <a:xfrm rot="-5400000">
              <a:off x="380" y="2492"/>
              <a:ext cx="536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600" b="1"/>
                <a:t>MEDIA</a:t>
              </a:r>
            </a:p>
          </p:txBody>
        </p:sp>
        <p:sp>
          <p:nvSpPr>
            <p:cNvPr id="22544" name="Text Box 17"/>
            <p:cNvSpPr txBox="1">
              <a:spLocks noChangeArrowheads="1"/>
            </p:cNvSpPr>
            <p:nvPr/>
          </p:nvSpPr>
          <p:spPr bwMode="auto">
            <a:xfrm rot="-5400000">
              <a:off x="370" y="3230"/>
              <a:ext cx="556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600" b="1"/>
                <a:t>BAJA</a:t>
              </a:r>
            </a:p>
          </p:txBody>
        </p:sp>
        <p:sp>
          <p:nvSpPr>
            <p:cNvPr id="22545" name="Text Box 18"/>
            <p:cNvSpPr txBox="1">
              <a:spLocks noChangeArrowheads="1"/>
            </p:cNvSpPr>
            <p:nvPr/>
          </p:nvSpPr>
          <p:spPr bwMode="auto">
            <a:xfrm>
              <a:off x="1274" y="3744"/>
              <a:ext cx="502" cy="174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600" b="1"/>
                <a:t>DÉBIL</a:t>
              </a:r>
            </a:p>
          </p:txBody>
        </p:sp>
        <p:sp>
          <p:nvSpPr>
            <p:cNvPr id="22546" name="Text Box 19"/>
            <p:cNvSpPr txBox="1">
              <a:spLocks noChangeArrowheads="1"/>
            </p:cNvSpPr>
            <p:nvPr/>
          </p:nvSpPr>
          <p:spPr bwMode="auto">
            <a:xfrm>
              <a:off x="2600" y="3744"/>
              <a:ext cx="664" cy="174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600" b="1"/>
                <a:t>MEDIA</a:t>
              </a:r>
            </a:p>
          </p:txBody>
        </p:sp>
        <p:sp>
          <p:nvSpPr>
            <p:cNvPr id="22547" name="Text Box 20"/>
            <p:cNvSpPr txBox="1">
              <a:spLocks noChangeArrowheads="1"/>
            </p:cNvSpPr>
            <p:nvPr/>
          </p:nvSpPr>
          <p:spPr bwMode="auto">
            <a:xfrm>
              <a:off x="4032" y="3744"/>
              <a:ext cx="633" cy="144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600" b="1"/>
                <a:t>FUERTE</a:t>
              </a:r>
            </a:p>
          </p:txBody>
        </p:sp>
        <p:sp>
          <p:nvSpPr>
            <p:cNvPr id="22548" name="Text Box 21"/>
            <p:cNvSpPr txBox="1">
              <a:spLocks noChangeArrowheads="1"/>
            </p:cNvSpPr>
            <p:nvPr/>
          </p:nvSpPr>
          <p:spPr bwMode="auto">
            <a:xfrm rot="-5400000">
              <a:off x="-208" y="2464"/>
              <a:ext cx="1280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>
                <a:spcBef>
                  <a:spcPts val="1200"/>
                </a:spcBef>
                <a:spcAft>
                  <a:spcPts val="300"/>
                </a:spcAft>
              </a:pPr>
              <a:r>
                <a:rPr lang="en-US" b="1"/>
                <a:t>ATRACTIVIDAD</a:t>
              </a:r>
            </a:p>
          </p:txBody>
        </p:sp>
        <p:sp>
          <p:nvSpPr>
            <p:cNvPr id="22549" name="Text Box 22"/>
            <p:cNvSpPr txBox="1">
              <a:spLocks noChangeArrowheads="1"/>
            </p:cNvSpPr>
            <p:nvPr/>
          </p:nvSpPr>
          <p:spPr bwMode="auto">
            <a:xfrm>
              <a:off x="1320" y="3936"/>
              <a:ext cx="3223" cy="192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b="1"/>
                <a:t>COMPETITIVIDAD DE LA FIRMA</a:t>
              </a:r>
            </a:p>
          </p:txBody>
        </p:sp>
        <p:sp>
          <p:nvSpPr>
            <p:cNvPr id="5143" name="Oval 23"/>
            <p:cNvSpPr>
              <a:spLocks noChangeArrowheads="1"/>
            </p:cNvSpPr>
            <p:nvPr/>
          </p:nvSpPr>
          <p:spPr bwMode="auto">
            <a:xfrm>
              <a:off x="3041" y="1831"/>
              <a:ext cx="323" cy="271"/>
            </a:xfrm>
            <a:prstGeom prst="ellipse">
              <a:avLst/>
            </a:prstGeom>
            <a:gradFill rotWithShape="0">
              <a:gsLst>
                <a:gs pos="0">
                  <a:srgbClr val="000000">
                    <a:alpha val="87000"/>
                  </a:srgbClr>
                </a:gs>
                <a:gs pos="100000">
                  <a:srgbClr val="FFFFFF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>
              <a:outerShdw dist="107763" dir="189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5144" name="Text Box 24"/>
            <p:cNvSpPr txBox="1">
              <a:spLocks noChangeArrowheads="1"/>
            </p:cNvSpPr>
            <p:nvPr/>
          </p:nvSpPr>
          <p:spPr bwMode="auto">
            <a:xfrm>
              <a:off x="2279" y="1587"/>
              <a:ext cx="1042" cy="15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eaLnBrk="0" hangingPunct="0">
                <a:defRPr/>
              </a:pPr>
              <a:r>
                <a:rPr lang="es-ES" sz="1400" b="1"/>
                <a:t>GATORADE RAIN</a:t>
              </a:r>
            </a:p>
          </p:txBody>
        </p:sp>
        <p:sp>
          <p:nvSpPr>
            <p:cNvPr id="5145" name="Line 25"/>
            <p:cNvSpPr>
              <a:spLocks noChangeShapeType="1"/>
            </p:cNvSpPr>
            <p:nvPr/>
          </p:nvSpPr>
          <p:spPr bwMode="auto">
            <a:xfrm flipV="1">
              <a:off x="2208" y="1492"/>
              <a:ext cx="0" cy="219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22553" name="Text Box 26"/>
            <p:cNvSpPr txBox="1">
              <a:spLocks noChangeArrowheads="1"/>
            </p:cNvSpPr>
            <p:nvPr/>
          </p:nvSpPr>
          <p:spPr bwMode="auto">
            <a:xfrm>
              <a:off x="1015" y="1152"/>
              <a:ext cx="1049" cy="255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prstDash val="lgDash"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/>
                <a:t>0    -    5</a:t>
              </a:r>
            </a:p>
          </p:txBody>
        </p:sp>
        <p:sp>
          <p:nvSpPr>
            <p:cNvPr id="22554" name="Text Box 27"/>
            <p:cNvSpPr txBox="1">
              <a:spLocks noChangeArrowheads="1"/>
            </p:cNvSpPr>
            <p:nvPr/>
          </p:nvSpPr>
          <p:spPr bwMode="auto">
            <a:xfrm>
              <a:off x="3800" y="1152"/>
              <a:ext cx="1144" cy="255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prstDash val="lgDash"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/>
                <a:t>12    -    16</a:t>
              </a:r>
            </a:p>
          </p:txBody>
        </p:sp>
        <p:sp>
          <p:nvSpPr>
            <p:cNvPr id="22555" name="Text Box 28"/>
            <p:cNvSpPr txBox="1">
              <a:spLocks noChangeArrowheads="1"/>
            </p:cNvSpPr>
            <p:nvPr/>
          </p:nvSpPr>
          <p:spPr bwMode="auto">
            <a:xfrm>
              <a:off x="5139" y="1536"/>
              <a:ext cx="381" cy="595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prstDash val="lgDash"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/>
                <a:t>16</a:t>
              </a:r>
            </a:p>
            <a:p>
              <a:pPr algn="ctr" eaLnBrk="0" hangingPunct="0"/>
              <a:r>
                <a:rPr lang="es-ES"/>
                <a:t>-</a:t>
              </a:r>
            </a:p>
            <a:p>
              <a:pPr algn="ctr" eaLnBrk="0" hangingPunct="0"/>
              <a:r>
                <a:rPr lang="es-ES"/>
                <a:t>12</a:t>
              </a:r>
            </a:p>
          </p:txBody>
        </p:sp>
        <p:sp>
          <p:nvSpPr>
            <p:cNvPr id="22556" name="Text Box 29"/>
            <p:cNvSpPr txBox="1">
              <a:spLocks noChangeArrowheads="1"/>
            </p:cNvSpPr>
            <p:nvPr/>
          </p:nvSpPr>
          <p:spPr bwMode="auto">
            <a:xfrm>
              <a:off x="5139" y="3019"/>
              <a:ext cx="381" cy="595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prstDash val="lgDash"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/>
                <a:t>5</a:t>
              </a:r>
            </a:p>
            <a:p>
              <a:pPr algn="ctr" eaLnBrk="0" hangingPunct="0"/>
              <a:r>
                <a:rPr lang="es-ES"/>
                <a:t>-</a:t>
              </a:r>
            </a:p>
            <a:p>
              <a:pPr algn="ctr" eaLnBrk="0" hangingPunct="0"/>
              <a:r>
                <a:rPr lang="es-ES"/>
                <a:t>0</a:t>
              </a:r>
            </a:p>
          </p:txBody>
        </p:sp>
      </p:grpSp>
      <p:pic>
        <p:nvPicPr>
          <p:cNvPr id="2253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Rectangle 28"/>
          <p:cNvSpPr/>
          <p:nvPr/>
        </p:nvSpPr>
        <p:spPr>
          <a:xfrm>
            <a:off x="1126411" y="735449"/>
            <a:ext cx="7407989" cy="116955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3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ATRACTIVIDAD DE MERCADO Y </a:t>
            </a:r>
            <a:br>
              <a:rPr lang="es-ES" sz="3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es-ES" sz="35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COMPETITIVIDAD</a:t>
            </a:r>
            <a:endParaRPr lang="es-EC" sz="3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362200"/>
            <a:ext cx="7772400" cy="4038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sz="1800" smtClean="0">
                <a:cs typeface="Arial" charset="0"/>
              </a:rPr>
              <a:t>	</a:t>
            </a:r>
          </a:p>
          <a:p>
            <a:pPr eaLnBrk="1" hangingPunct="1">
              <a:buFontTx/>
              <a:buNone/>
            </a:pPr>
            <a:endParaRPr lang="es-ES" sz="1800" smtClean="0">
              <a:cs typeface="Arial" charset="0"/>
            </a:endParaRPr>
          </a:p>
          <a:p>
            <a:pPr algn="just" eaLnBrk="1" hangingPunct="1">
              <a:buFontTx/>
              <a:buNone/>
            </a:pPr>
            <a:r>
              <a:rPr lang="es-ES" sz="1800" smtClean="0">
                <a:cs typeface="Arial" charset="0"/>
              </a:rPr>
              <a:t>	El producto está dirigido al sexo femenino pero sin discriminar al sexo masculino comprendidos entre los 24 a 45 años de edad que practiquen algún deporte o realice alguna actividad física.</a:t>
            </a:r>
          </a:p>
          <a:p>
            <a:pPr eaLnBrk="1" hangingPunct="1">
              <a:buFontTx/>
              <a:buNone/>
            </a:pPr>
            <a:endParaRPr lang="es-ES" sz="1800" smtClean="0">
              <a:cs typeface="Arial" charset="0"/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es-ES" sz="1800" smtClean="0"/>
              <a:t>Macro Segmentación</a:t>
            </a:r>
          </a:p>
          <a:p>
            <a:pPr eaLnBrk="1" hangingPunct="1">
              <a:buClr>
                <a:schemeClr val="tx1"/>
              </a:buClr>
              <a:buFontTx/>
              <a:buNone/>
            </a:pPr>
            <a:endParaRPr lang="es-ES" sz="1800" smtClean="0"/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es-ES" sz="1800" smtClean="0"/>
              <a:t>Micro Segmentación</a:t>
            </a:r>
          </a:p>
        </p:txBody>
      </p:sp>
      <p:pic>
        <p:nvPicPr>
          <p:cNvPr id="2355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508651" y="1343561"/>
            <a:ext cx="8330549" cy="132343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C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+mn-lt"/>
              </a:rPr>
              <a:t>ANÁLISIS DE SEGMENTACIÓN Y </a:t>
            </a:r>
            <a:br>
              <a:rPr lang="es-EC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+mn-lt"/>
              </a:rPr>
            </a:br>
            <a:r>
              <a:rPr lang="es-EC" sz="4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101600">
                    <a:srgbClr val="FF0000">
                      <a:alpha val="60000"/>
                    </a:srgbClr>
                  </a:glow>
                </a:effectLst>
                <a:latin typeface="+mn-lt"/>
              </a:rPr>
              <a:t>POSICIONAMIENTO</a:t>
            </a:r>
            <a:endParaRPr lang="es-EC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101600">
                  <a:srgbClr val="FF0000">
                    <a:alpha val="60000"/>
                  </a:srgbClr>
                </a:glo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133600"/>
            <a:ext cx="7772400" cy="4038600"/>
          </a:xfrm>
        </p:spPr>
        <p:txBody>
          <a:bodyPr/>
          <a:lstStyle/>
          <a:p>
            <a:pPr eaLnBrk="1" hangingPunct="1"/>
            <a:r>
              <a:rPr lang="es-EC" sz="2500" smtClean="0"/>
              <a:t>Definición del campo de actividad e identificación de factores claves a controlar.</a:t>
            </a:r>
          </a:p>
          <a:p>
            <a:pPr eaLnBrk="1" hangingPunct="1">
              <a:buFontTx/>
              <a:buNone/>
            </a:pPr>
            <a:endParaRPr lang="es-EC" sz="2500" smtClean="0"/>
          </a:p>
          <a:p>
            <a:pPr eaLnBrk="1" hangingPunct="1"/>
            <a:r>
              <a:rPr lang="es-EC" sz="2500" smtClean="0"/>
              <a:t>Definición del mercado de referencia:</a:t>
            </a:r>
          </a:p>
          <a:p>
            <a:pPr eaLnBrk="1" hangingPunct="1">
              <a:buFontTx/>
              <a:buNone/>
            </a:pPr>
            <a:endParaRPr lang="es-EC" sz="2500" smtClean="0"/>
          </a:p>
          <a:p>
            <a:pPr lvl="1" eaLnBrk="1" hangingPunct="1"/>
            <a:r>
              <a:rPr lang="es-ES" sz="2500" smtClean="0"/>
              <a:t>Funciones</a:t>
            </a:r>
          </a:p>
          <a:p>
            <a:pPr lvl="1" eaLnBrk="1" hangingPunct="1"/>
            <a:r>
              <a:rPr lang="es-ES" sz="2500" smtClean="0"/>
              <a:t>Grupo de compradores</a:t>
            </a:r>
          </a:p>
          <a:p>
            <a:pPr lvl="1" eaLnBrk="1" hangingPunct="1"/>
            <a:r>
              <a:rPr lang="es-ES" sz="2500" smtClean="0"/>
              <a:t>Tecnologías</a:t>
            </a:r>
          </a:p>
        </p:txBody>
      </p:sp>
      <p:pic>
        <p:nvPicPr>
          <p:cNvPr id="2457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45925" y="914400"/>
            <a:ext cx="723127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5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s-EC" sz="4400" b="1" u="sng" cap="all" dirty="0">
                <a:ln w="0"/>
                <a:solidFill>
                  <a:srgbClr val="333300"/>
                </a:solidFill>
                <a:effectLst>
                  <a:reflection blurRad="12700" stA="50000" endPos="50000" dist="5000" dir="5400000" sy="-100000" rotWithShape="0"/>
                </a:effectLst>
              </a:rPr>
              <a:t>MACRO SEGMENTACIÓN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32038"/>
            <a:ext cx="8229600" cy="3992562"/>
          </a:xfrm>
        </p:spPr>
        <p:txBody>
          <a:bodyPr/>
          <a:lstStyle/>
          <a:p>
            <a:pPr eaLnBrk="1" hangingPunct="1"/>
            <a:r>
              <a:rPr lang="es-EC" sz="3000" smtClean="0"/>
              <a:t>Segmentación geográfica</a:t>
            </a:r>
          </a:p>
          <a:p>
            <a:pPr eaLnBrk="1" hangingPunct="1">
              <a:buFontTx/>
              <a:buNone/>
            </a:pPr>
            <a:endParaRPr lang="es-EC" sz="3000" smtClean="0"/>
          </a:p>
          <a:p>
            <a:pPr eaLnBrk="1" hangingPunct="1"/>
            <a:r>
              <a:rPr lang="es-EC" sz="3000" smtClean="0"/>
              <a:t>Segmentación demográfica</a:t>
            </a:r>
          </a:p>
          <a:p>
            <a:pPr eaLnBrk="1" hangingPunct="1">
              <a:buFontTx/>
              <a:buNone/>
            </a:pPr>
            <a:endParaRPr lang="es-EC" sz="3000" smtClean="0"/>
          </a:p>
          <a:p>
            <a:pPr eaLnBrk="1" hangingPunct="1"/>
            <a:r>
              <a:rPr lang="es-EC" sz="3000" smtClean="0"/>
              <a:t>Segmentación psicográfica</a:t>
            </a:r>
          </a:p>
          <a:p>
            <a:pPr eaLnBrk="1" hangingPunct="1">
              <a:buFontTx/>
              <a:buNone/>
            </a:pPr>
            <a:endParaRPr lang="es-EC" sz="3000" smtClean="0"/>
          </a:p>
          <a:p>
            <a:pPr eaLnBrk="1" hangingPunct="1"/>
            <a:r>
              <a:rPr lang="es-EC" sz="3000" smtClean="0"/>
              <a:t>Segmentación producto-beneficio</a:t>
            </a:r>
          </a:p>
        </p:txBody>
      </p:sp>
      <p:pic>
        <p:nvPicPr>
          <p:cNvPr id="25603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142389" y="1057870"/>
            <a:ext cx="7239611" cy="815608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47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MICRO SEGMENTACIÓN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 16"/>
          <p:cNvGrpSpPr>
            <a:grpSpLocks/>
          </p:cNvGrpSpPr>
          <p:nvPr/>
        </p:nvGrpSpPr>
        <p:grpSpPr bwMode="auto">
          <a:xfrm>
            <a:off x="838200" y="1447800"/>
            <a:ext cx="7543800" cy="5029200"/>
            <a:chOff x="654" y="864"/>
            <a:chExt cx="4482" cy="3312"/>
          </a:xfrm>
        </p:grpSpPr>
        <p:sp>
          <p:nvSpPr>
            <p:cNvPr id="6148" name="Rectangle 4"/>
            <p:cNvSpPr>
              <a:spLocks noChangeArrowheads="1"/>
            </p:cNvSpPr>
            <p:nvPr/>
          </p:nvSpPr>
          <p:spPr bwMode="auto">
            <a:xfrm>
              <a:off x="1392" y="1488"/>
              <a:ext cx="3744" cy="2688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26631" name="Text Box 5"/>
            <p:cNvSpPr txBox="1">
              <a:spLocks noChangeArrowheads="1"/>
            </p:cNvSpPr>
            <p:nvPr/>
          </p:nvSpPr>
          <p:spPr bwMode="auto">
            <a:xfrm>
              <a:off x="1824" y="1200"/>
              <a:ext cx="100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/>
                <a:t>ACTUALES</a:t>
              </a:r>
            </a:p>
          </p:txBody>
        </p:sp>
        <p:sp>
          <p:nvSpPr>
            <p:cNvPr id="26632" name="Text Box 6"/>
            <p:cNvSpPr txBox="1">
              <a:spLocks noChangeArrowheads="1"/>
            </p:cNvSpPr>
            <p:nvPr/>
          </p:nvSpPr>
          <p:spPr bwMode="auto">
            <a:xfrm>
              <a:off x="3744" y="1200"/>
              <a:ext cx="816" cy="2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/>
                <a:t>NUEVOS</a:t>
              </a:r>
            </a:p>
          </p:txBody>
        </p:sp>
        <p:sp>
          <p:nvSpPr>
            <p:cNvPr id="26633" name="Text Box 7"/>
            <p:cNvSpPr txBox="1">
              <a:spLocks noChangeArrowheads="1"/>
            </p:cNvSpPr>
            <p:nvPr/>
          </p:nvSpPr>
          <p:spPr bwMode="auto">
            <a:xfrm>
              <a:off x="2544" y="864"/>
              <a:ext cx="1392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400" b="1"/>
                <a:t>PRODUCTOS</a:t>
              </a:r>
            </a:p>
          </p:txBody>
        </p:sp>
        <p:sp>
          <p:nvSpPr>
            <p:cNvPr id="26634" name="Text Box 8"/>
            <p:cNvSpPr txBox="1">
              <a:spLocks noChangeArrowheads="1"/>
            </p:cNvSpPr>
            <p:nvPr/>
          </p:nvSpPr>
          <p:spPr bwMode="auto">
            <a:xfrm rot="-5400000">
              <a:off x="720" y="3408"/>
              <a:ext cx="864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/>
                <a:t>NUEVOS</a:t>
              </a:r>
            </a:p>
          </p:txBody>
        </p:sp>
        <p:sp>
          <p:nvSpPr>
            <p:cNvPr id="26635" name="Text Box 9"/>
            <p:cNvSpPr txBox="1">
              <a:spLocks noChangeArrowheads="1"/>
            </p:cNvSpPr>
            <p:nvPr/>
          </p:nvSpPr>
          <p:spPr bwMode="auto">
            <a:xfrm rot="-5400000">
              <a:off x="641" y="2081"/>
              <a:ext cx="1022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/>
                <a:t>ACTUALES</a:t>
              </a:r>
            </a:p>
          </p:txBody>
        </p:sp>
        <p:sp>
          <p:nvSpPr>
            <p:cNvPr id="26636" name="Text Box 10"/>
            <p:cNvSpPr txBox="1">
              <a:spLocks noChangeArrowheads="1"/>
            </p:cNvSpPr>
            <p:nvPr/>
          </p:nvSpPr>
          <p:spPr bwMode="auto">
            <a:xfrm>
              <a:off x="654" y="1920"/>
              <a:ext cx="306" cy="187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400" b="1"/>
                <a:t>MERCADOS</a:t>
              </a:r>
            </a:p>
          </p:txBody>
        </p:sp>
        <p:pic>
          <p:nvPicPr>
            <p:cNvPr id="26637" name="Picture 11" descr="GA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600" y="1536"/>
              <a:ext cx="1248" cy="12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638" name="Line 14"/>
            <p:cNvSpPr>
              <a:spLocks noChangeShapeType="1"/>
            </p:cNvSpPr>
            <p:nvPr/>
          </p:nvSpPr>
          <p:spPr bwMode="auto">
            <a:xfrm>
              <a:off x="3264" y="1488"/>
              <a:ext cx="0" cy="26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6639" name="Line 15"/>
            <p:cNvSpPr>
              <a:spLocks noChangeShapeType="1"/>
            </p:cNvSpPr>
            <p:nvPr/>
          </p:nvSpPr>
          <p:spPr bwMode="auto">
            <a:xfrm>
              <a:off x="1392" y="2832"/>
              <a:ext cx="37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26627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Rectangle 14"/>
          <p:cNvSpPr/>
          <p:nvPr/>
        </p:nvSpPr>
        <p:spPr>
          <a:xfrm>
            <a:off x="1966539" y="533400"/>
            <a:ext cx="626306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rgbClr val="00B050">
                      <a:alpha val="35000"/>
                    </a:srgbClr>
                  </a:glow>
                </a:effectLst>
              </a:rPr>
              <a:t>MATRIZ ANSOFF</a:t>
            </a:r>
            <a:endParaRPr lang="es-EC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rgbClr val="00B050">
                    <a:alpha val="35000"/>
                  </a:srgbClr>
                </a:glow>
              </a:effectLst>
            </a:endParaRPr>
          </a:p>
        </p:txBody>
      </p:sp>
      <p:sp>
        <p:nvSpPr>
          <p:cNvPr id="26629" name="Title 1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s-EC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34"/>
          <p:cNvGrpSpPr>
            <a:grpSpLocks/>
          </p:cNvGrpSpPr>
          <p:nvPr/>
        </p:nvGrpSpPr>
        <p:grpSpPr bwMode="auto">
          <a:xfrm>
            <a:off x="762000" y="1295400"/>
            <a:ext cx="7620000" cy="4876800"/>
            <a:chOff x="336" y="384"/>
            <a:chExt cx="4848" cy="3600"/>
          </a:xfrm>
        </p:grpSpPr>
        <p:sp>
          <p:nvSpPr>
            <p:cNvPr id="7188" name="Rectangle 20"/>
            <p:cNvSpPr>
              <a:spLocks noChangeArrowheads="1"/>
            </p:cNvSpPr>
            <p:nvPr/>
          </p:nvSpPr>
          <p:spPr bwMode="auto">
            <a:xfrm>
              <a:off x="1134" y="1063"/>
              <a:ext cx="4050" cy="2921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 type="none" w="lg" len="lg"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27654" name="Text Box 21"/>
            <p:cNvSpPr txBox="1">
              <a:spLocks noChangeArrowheads="1"/>
            </p:cNvSpPr>
            <p:nvPr/>
          </p:nvSpPr>
          <p:spPr bwMode="auto">
            <a:xfrm>
              <a:off x="3504" y="768"/>
              <a:ext cx="1204" cy="2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/>
                <a:t>EMOCIONAL</a:t>
              </a:r>
            </a:p>
          </p:txBody>
        </p:sp>
        <p:sp>
          <p:nvSpPr>
            <p:cNvPr id="27655" name="Text Box 22"/>
            <p:cNvSpPr txBox="1">
              <a:spLocks noChangeArrowheads="1"/>
            </p:cNvSpPr>
            <p:nvPr/>
          </p:nvSpPr>
          <p:spPr bwMode="auto">
            <a:xfrm>
              <a:off x="1451" y="768"/>
              <a:ext cx="1237" cy="2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/>
                <a:t>INTELECTUAL</a:t>
              </a:r>
            </a:p>
          </p:txBody>
        </p:sp>
        <p:sp>
          <p:nvSpPr>
            <p:cNvPr id="27656" name="Text Box 23"/>
            <p:cNvSpPr txBox="1">
              <a:spLocks noChangeArrowheads="1"/>
            </p:cNvSpPr>
            <p:nvPr/>
          </p:nvSpPr>
          <p:spPr bwMode="auto">
            <a:xfrm>
              <a:off x="2354" y="384"/>
              <a:ext cx="1582" cy="31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400" b="1"/>
                <a:t>APREHENSIÓN</a:t>
              </a:r>
            </a:p>
          </p:txBody>
        </p:sp>
        <p:sp>
          <p:nvSpPr>
            <p:cNvPr id="27657" name="Text Box 24"/>
            <p:cNvSpPr txBox="1">
              <a:spLocks noChangeArrowheads="1"/>
            </p:cNvSpPr>
            <p:nvPr/>
          </p:nvSpPr>
          <p:spPr bwMode="auto">
            <a:xfrm rot="-5400000">
              <a:off x="472" y="3045"/>
              <a:ext cx="806" cy="2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/>
                <a:t>DÉBIL</a:t>
              </a:r>
            </a:p>
          </p:txBody>
        </p:sp>
        <p:sp>
          <p:nvSpPr>
            <p:cNvPr id="27658" name="Text Box 25"/>
            <p:cNvSpPr txBox="1">
              <a:spLocks noChangeArrowheads="1"/>
            </p:cNvSpPr>
            <p:nvPr/>
          </p:nvSpPr>
          <p:spPr bwMode="auto">
            <a:xfrm rot="-5400000">
              <a:off x="408" y="1590"/>
              <a:ext cx="933" cy="20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/>
                <a:t>FUERTE</a:t>
              </a:r>
            </a:p>
          </p:txBody>
        </p:sp>
        <p:sp>
          <p:nvSpPr>
            <p:cNvPr id="27659" name="Text Box 26"/>
            <p:cNvSpPr txBox="1">
              <a:spLocks noChangeArrowheads="1"/>
            </p:cNvSpPr>
            <p:nvPr/>
          </p:nvSpPr>
          <p:spPr bwMode="auto">
            <a:xfrm>
              <a:off x="336" y="1248"/>
              <a:ext cx="240" cy="250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 b="1"/>
                <a:t>IMPLICACIÓN</a:t>
              </a:r>
            </a:p>
          </p:txBody>
        </p:sp>
        <p:pic>
          <p:nvPicPr>
            <p:cNvPr id="27660" name="Picture 27" descr="GAT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488" y="1139"/>
              <a:ext cx="1349" cy="1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661" name="Line 28"/>
            <p:cNvSpPr>
              <a:spLocks noChangeShapeType="1"/>
            </p:cNvSpPr>
            <p:nvPr/>
          </p:nvSpPr>
          <p:spPr bwMode="auto">
            <a:xfrm>
              <a:off x="3159" y="1062"/>
              <a:ext cx="0" cy="29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2" name="Line 29"/>
            <p:cNvSpPr>
              <a:spLocks noChangeShapeType="1"/>
            </p:cNvSpPr>
            <p:nvPr/>
          </p:nvSpPr>
          <p:spPr bwMode="auto">
            <a:xfrm>
              <a:off x="1134" y="2523"/>
              <a:ext cx="40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27663" name="Text Box 30"/>
            <p:cNvSpPr txBox="1">
              <a:spLocks noChangeArrowheads="1"/>
            </p:cNvSpPr>
            <p:nvPr/>
          </p:nvSpPr>
          <p:spPr bwMode="auto">
            <a:xfrm>
              <a:off x="1200" y="1104"/>
              <a:ext cx="1248" cy="2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>
                  <a:solidFill>
                    <a:srgbClr val="33CC33"/>
                  </a:solidFill>
                </a:rPr>
                <a:t>APRENDIZAJE</a:t>
              </a:r>
            </a:p>
          </p:txBody>
        </p:sp>
        <p:sp>
          <p:nvSpPr>
            <p:cNvPr id="27664" name="Text Box 31"/>
            <p:cNvSpPr txBox="1">
              <a:spLocks noChangeArrowheads="1"/>
            </p:cNvSpPr>
            <p:nvPr/>
          </p:nvSpPr>
          <p:spPr bwMode="auto">
            <a:xfrm>
              <a:off x="1200" y="2544"/>
              <a:ext cx="720" cy="2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/>
                <a:t>RUTINA</a:t>
              </a:r>
            </a:p>
          </p:txBody>
        </p:sp>
        <p:sp>
          <p:nvSpPr>
            <p:cNvPr id="27665" name="Text Box 32"/>
            <p:cNvSpPr txBox="1">
              <a:spLocks noChangeArrowheads="1"/>
            </p:cNvSpPr>
            <p:nvPr/>
          </p:nvSpPr>
          <p:spPr bwMode="auto">
            <a:xfrm>
              <a:off x="3216" y="2544"/>
              <a:ext cx="1192" cy="2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/>
                <a:t>HEDONISMO</a:t>
              </a:r>
            </a:p>
          </p:txBody>
        </p:sp>
        <p:sp>
          <p:nvSpPr>
            <p:cNvPr id="27666" name="Text Box 33"/>
            <p:cNvSpPr txBox="1">
              <a:spLocks noChangeArrowheads="1"/>
            </p:cNvSpPr>
            <p:nvPr/>
          </p:nvSpPr>
          <p:spPr bwMode="auto">
            <a:xfrm>
              <a:off x="3168" y="1083"/>
              <a:ext cx="1200" cy="26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2000"/>
                <a:t>AFECTIVIDAD</a:t>
              </a:r>
            </a:p>
          </p:txBody>
        </p:sp>
      </p:grpSp>
      <p:pic>
        <p:nvPicPr>
          <p:cNvPr id="2765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Rectangle 18"/>
          <p:cNvSpPr/>
          <p:nvPr/>
        </p:nvSpPr>
        <p:spPr>
          <a:xfrm>
            <a:off x="2721430" y="372070"/>
            <a:ext cx="43651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MATRIZ FCB</a:t>
            </a:r>
            <a:endParaRPr lang="es-EC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279421" y="886361"/>
            <a:ext cx="8559779" cy="132343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4000" b="1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PLAN DE MARKETING </a:t>
            </a:r>
            <a:br>
              <a:rPr lang="es-ES" sz="4000" b="1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s-ES" sz="4000" b="1" dirty="0">
                <a:ln w="11430"/>
                <a:solidFill>
                  <a:srgbClr val="FF33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OPERATIVO Y COMUNICACIONAL</a:t>
            </a:r>
            <a:endParaRPr lang="es-EC" sz="4000" b="1" dirty="0">
              <a:ln w="11430"/>
              <a:solidFill>
                <a:srgbClr val="FF33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8676" name="3 CuadroTexto"/>
          <p:cNvSpPr txBox="1">
            <a:spLocks noChangeArrowheads="1"/>
          </p:cNvSpPr>
          <p:nvPr/>
        </p:nvSpPr>
        <p:spPr bwMode="auto">
          <a:xfrm>
            <a:off x="609600" y="2433638"/>
            <a:ext cx="3124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OBJETIVOS</a:t>
            </a:r>
            <a:endParaRPr lang="es-ES" sz="2400" b="1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143000" y="3128963"/>
            <a:ext cx="7010400" cy="258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</a:pPr>
            <a:r>
              <a:rPr lang="es-ES">
                <a:ea typeface="SimSun" pitchFamily="2" charset="-122"/>
                <a:cs typeface="Arial" charset="0"/>
              </a:rPr>
              <a:t> Determinar el impacto y aceptación que causa en el mercado nuestro nuevo producto.</a:t>
            </a:r>
          </a:p>
          <a:p>
            <a:pPr algn="just" eaLnBrk="0" hangingPunct="0">
              <a:lnSpc>
                <a:spcPct val="150000"/>
              </a:lnSpc>
            </a:pPr>
            <a:endParaRPr lang="es-ES">
              <a:ea typeface="SimSun" pitchFamily="2" charset="-122"/>
              <a:cs typeface="Arial" charset="0"/>
            </a:endParaRPr>
          </a:p>
          <a:p>
            <a:pPr algn="just" eaLnBrk="0" hangingPunct="0">
              <a:lnSpc>
                <a:spcPct val="150000"/>
              </a:lnSpc>
              <a:buFontTx/>
              <a:buChar char="•"/>
            </a:pPr>
            <a:r>
              <a:rPr lang="es-ES">
                <a:ea typeface="SimSun" pitchFamily="2" charset="-122"/>
                <a:cs typeface="Arial" charset="0"/>
              </a:rPr>
              <a:t> Lograr que el porcentaje de ventas crezca continuamente.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</a:pPr>
            <a:endParaRPr lang="es-ES">
              <a:ea typeface="SimSun" pitchFamily="2" charset="-122"/>
              <a:cs typeface="Arial" charset="0"/>
            </a:endParaRPr>
          </a:p>
          <a:p>
            <a:pPr algn="just" eaLnBrk="0" hangingPunct="0">
              <a:lnSpc>
                <a:spcPct val="150000"/>
              </a:lnSpc>
              <a:buFontTx/>
              <a:buChar char="•"/>
            </a:pPr>
            <a:r>
              <a:rPr lang="es-ES">
                <a:ea typeface="SimSun" pitchFamily="2" charset="-122"/>
                <a:cs typeface="Arial" charset="0"/>
              </a:rPr>
              <a:t> Tener una gran participación en el mercado.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1447800" y="685800"/>
            <a:ext cx="48006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85584" tIns="152352" bIns="0" anchor="ctr">
            <a:spAutoFit/>
          </a:bodyPr>
          <a:lstStyle/>
          <a:p>
            <a:pPr lvl="3" algn="ctr" eaLnBrk="0" hangingPunct="0"/>
            <a:r>
              <a:rPr lang="es-ES" sz="2400" b="1">
                <a:ea typeface="SimSun" pitchFamily="2" charset="-122"/>
                <a:cs typeface="Arial" charset="0"/>
              </a:rPr>
              <a:t>Empaque</a:t>
            </a:r>
            <a:endParaRPr lang="es-ES" sz="2400" b="1">
              <a:latin typeface="Times New Roman" pitchFamily="18" charset="0"/>
              <a:ea typeface="SimSun" pitchFamily="2" charset="-122"/>
              <a:cs typeface="Times New Roman" pitchFamily="18" charset="0"/>
            </a:endParaRPr>
          </a:p>
          <a:p>
            <a:pPr eaLnBrk="0" hangingPunct="0"/>
            <a:endParaRPr lang="es-ES"/>
          </a:p>
        </p:txBody>
      </p:sp>
      <p:pic>
        <p:nvPicPr>
          <p:cNvPr id="29700" name="Picture 5"/>
          <p:cNvPicPr>
            <a:picLocks noChangeAspect="1" noChangeArrowheads="1"/>
          </p:cNvPicPr>
          <p:nvPr/>
        </p:nvPicPr>
        <p:blipFill>
          <a:blip r:embed="rId3"/>
          <a:srcRect l="34698" t="37210" r="38722" b="30319"/>
          <a:stretch>
            <a:fillRect/>
          </a:stretch>
        </p:blipFill>
        <p:spPr bwMode="auto">
          <a:xfrm>
            <a:off x="1905000" y="1143000"/>
            <a:ext cx="5676900" cy="522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1" name="4 CuadroTexto"/>
          <p:cNvSpPr txBox="1">
            <a:spLocks noChangeArrowheads="1"/>
          </p:cNvSpPr>
          <p:nvPr/>
        </p:nvSpPr>
        <p:spPr bwMode="auto">
          <a:xfrm>
            <a:off x="1676400" y="6172200"/>
            <a:ext cx="2209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400" b="1"/>
              <a:t>Manzana roja</a:t>
            </a:r>
            <a:endParaRPr lang="es-ES" sz="1400" b="1"/>
          </a:p>
        </p:txBody>
      </p:sp>
      <p:sp>
        <p:nvSpPr>
          <p:cNvPr id="29702" name="5 CuadroTexto"/>
          <p:cNvSpPr txBox="1">
            <a:spLocks noChangeArrowheads="1"/>
          </p:cNvSpPr>
          <p:nvPr/>
        </p:nvSpPr>
        <p:spPr bwMode="auto">
          <a:xfrm>
            <a:off x="4038600" y="6172200"/>
            <a:ext cx="14478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400" b="1"/>
              <a:t>Kiwi fresa</a:t>
            </a:r>
            <a:endParaRPr lang="es-ES" sz="1400" b="1"/>
          </a:p>
        </p:txBody>
      </p:sp>
      <p:sp>
        <p:nvSpPr>
          <p:cNvPr id="29703" name="6 CuadroTexto"/>
          <p:cNvSpPr txBox="1">
            <a:spLocks noChangeArrowheads="1"/>
          </p:cNvSpPr>
          <p:nvPr/>
        </p:nvSpPr>
        <p:spPr bwMode="auto">
          <a:xfrm>
            <a:off x="5638800" y="6172200"/>
            <a:ext cx="20574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1400" b="1"/>
              <a:t>Naranja mandarina</a:t>
            </a:r>
            <a:endParaRPr lang="es-ES" sz="1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57200" y="1828800"/>
            <a:ext cx="8229600" cy="1066800"/>
          </a:xfrm>
        </p:spPr>
        <p:txBody>
          <a:bodyPr/>
          <a:lstStyle/>
          <a:p>
            <a:pPr marL="342900" indent="-342900"/>
            <a:r>
              <a:rPr lang="es-ES" b="1" smtClean="0"/>
              <a:t/>
            </a:r>
            <a:br>
              <a:rPr lang="es-ES" b="1" smtClean="0"/>
            </a:br>
            <a:r>
              <a:rPr lang="es-ES" sz="3900" b="1" smtClean="0"/>
              <a:t/>
            </a:r>
            <a:br>
              <a:rPr lang="es-ES" sz="3900" b="1" smtClean="0"/>
            </a:br>
            <a:r>
              <a:rPr lang="es-ES" sz="3000" b="1" smtClean="0">
                <a:solidFill>
                  <a:srgbClr val="00B0F0"/>
                </a:solidFill>
              </a:rPr>
              <a:t>Análisis de Marketing local de las                    bebidas no alcohólicas</a:t>
            </a:r>
            <a:r>
              <a:rPr lang="es-EC" b="1" smtClean="0">
                <a:solidFill>
                  <a:srgbClr val="FF0000"/>
                </a:solidFill>
              </a:rPr>
              <a:t/>
            </a:r>
            <a:br>
              <a:rPr lang="es-EC" b="1" smtClean="0">
                <a:solidFill>
                  <a:srgbClr val="FF0000"/>
                </a:solidFill>
              </a:rPr>
            </a:br>
            <a:r>
              <a:rPr lang="es-EC" sz="4800" b="1" smtClean="0"/>
              <a:t/>
            </a:r>
            <a:br>
              <a:rPr lang="es-EC" sz="4800" b="1" smtClean="0"/>
            </a:br>
            <a:endParaRPr lang="es-EC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85800" y="2743200"/>
            <a:ext cx="8001000" cy="3382963"/>
          </a:xfrm>
        </p:spPr>
        <p:txBody>
          <a:bodyPr/>
          <a:lstStyle/>
          <a:p>
            <a:r>
              <a:rPr lang="es-ES" smtClean="0"/>
              <a:t>Aguas sin gas 	</a:t>
            </a:r>
            <a:endParaRPr lang="es-EC" smtClean="0"/>
          </a:p>
          <a:p>
            <a:r>
              <a:rPr lang="es-ES" smtClean="0"/>
              <a:t>Jugos Naturales</a:t>
            </a:r>
          </a:p>
          <a:p>
            <a:r>
              <a:rPr lang="es-ES" smtClean="0"/>
              <a:t>Jugos Envasados</a:t>
            </a:r>
          </a:p>
          <a:p>
            <a:r>
              <a:rPr lang="es-ES" i="1" smtClean="0"/>
              <a:t>Hidratantes</a:t>
            </a:r>
            <a:endParaRPr lang="es-EC" smtClean="0"/>
          </a:p>
          <a:p>
            <a:r>
              <a:rPr lang="es-ES" smtClean="0"/>
              <a:t>Energizantes</a:t>
            </a:r>
            <a:endParaRPr lang="es-EC" smtClean="0"/>
          </a:p>
          <a:p>
            <a:r>
              <a:rPr lang="es-ES" smtClean="0"/>
              <a:t>Colas</a:t>
            </a:r>
            <a:endParaRPr lang="es-EC" smtClean="0"/>
          </a:p>
        </p:txBody>
      </p:sp>
      <p:pic>
        <p:nvPicPr>
          <p:cNvPr id="1229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1295400" y="1135559"/>
            <a:ext cx="6830716" cy="76944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4400" b="1" dirty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ANALISIS DE MERCADO</a:t>
            </a:r>
            <a:endParaRPr lang="es-EC" sz="4400" b="1" dirty="0">
              <a:ln w="11430"/>
              <a:solidFill>
                <a:srgbClr val="FF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2 CuadroTexto"/>
          <p:cNvSpPr txBox="1">
            <a:spLocks noChangeArrowheads="1"/>
          </p:cNvSpPr>
          <p:nvPr/>
        </p:nvSpPr>
        <p:spPr bwMode="auto">
          <a:xfrm>
            <a:off x="2286000" y="1066800"/>
            <a:ext cx="510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LOGO DEL PRODUCTO</a:t>
            </a:r>
            <a:endParaRPr lang="es-ES" sz="2400" b="1"/>
          </a:p>
        </p:txBody>
      </p:sp>
      <p:pic>
        <p:nvPicPr>
          <p:cNvPr id="30723" name="Picture 22" descr="Imagen 2.jpg                                                   00109072Macintosh HD                   BEF75204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524000"/>
            <a:ext cx="49657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4" name="4 Rectángulo"/>
          <p:cNvSpPr>
            <a:spLocks noChangeArrowheads="1"/>
          </p:cNvSpPr>
          <p:nvPr/>
        </p:nvSpPr>
        <p:spPr bwMode="auto">
          <a:xfrm>
            <a:off x="1295400" y="5334000"/>
            <a:ext cx="6883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/>
              <a:t>INSTITUCIONAL DE LA MARCA GATORADE MAS LA PALABRA</a:t>
            </a:r>
          </a:p>
          <a:p>
            <a:pPr algn="ctr"/>
            <a:r>
              <a:rPr lang="es-EC"/>
              <a:t>RAIN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1"/>
          <p:cNvSpPr>
            <a:spLocks noChangeArrowheads="1"/>
          </p:cNvSpPr>
          <p:nvPr/>
        </p:nvSpPr>
        <p:spPr bwMode="auto">
          <a:xfrm rot="10800000" flipV="1">
            <a:off x="1066800" y="3197225"/>
            <a:ext cx="7620000" cy="16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eaLnBrk="0" hangingPunct="0">
              <a:lnSpc>
                <a:spcPct val="150000"/>
              </a:lnSpc>
            </a:pPr>
            <a:r>
              <a:rPr lang="es-ES" sz="2200">
                <a:ea typeface="SimSun" pitchFamily="2" charset="-122"/>
                <a:cs typeface="Arial" charset="0"/>
              </a:rPr>
              <a:t>Nuestra empresa seleccionó un método de fijación de precios por  sobreprecio,  tomando un 10 % como estándar a los costos del producto.</a:t>
            </a:r>
          </a:p>
        </p:txBody>
      </p:sp>
      <p:pic>
        <p:nvPicPr>
          <p:cNvPr id="31747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807720" y="1066800"/>
            <a:ext cx="7879080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C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00"/>
                </a:solidFill>
              </a:rPr>
              <a:t>METODO DE </a:t>
            </a:r>
            <a:br>
              <a:rPr lang="es-EC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00"/>
                </a:solidFill>
              </a:rPr>
            </a:br>
            <a:r>
              <a:rPr lang="es-EC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00"/>
                </a:solidFill>
              </a:rPr>
              <a:t>FIJACION DE PRECIOS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1 CuadroTexto"/>
          <p:cNvSpPr txBox="1">
            <a:spLocks noChangeArrowheads="1"/>
          </p:cNvSpPr>
          <p:nvPr/>
        </p:nvSpPr>
        <p:spPr bwMode="auto">
          <a:xfrm>
            <a:off x="3124200" y="609600"/>
            <a:ext cx="3200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b="1">
                <a:solidFill>
                  <a:srgbClr val="FF3300"/>
                </a:solidFill>
              </a:rPr>
              <a:t>COMPETENCIA DIRECTA</a:t>
            </a:r>
            <a:endParaRPr lang="es-ES" b="1">
              <a:solidFill>
                <a:srgbClr val="FF3300"/>
              </a:solidFill>
            </a:endParaRPr>
          </a:p>
        </p:txBody>
      </p:sp>
      <p:graphicFrame>
        <p:nvGraphicFramePr>
          <p:cNvPr id="3" name="2 Tabla"/>
          <p:cNvGraphicFramePr>
            <a:graphicFrameLocks noGrp="1"/>
          </p:cNvGraphicFramePr>
          <p:nvPr/>
        </p:nvGraphicFramePr>
        <p:xfrm>
          <a:off x="2971800" y="1143000"/>
          <a:ext cx="3733800" cy="1752600"/>
        </p:xfrm>
        <a:graphic>
          <a:graphicData uri="http://schemas.openxmlformats.org/drawingml/2006/table">
            <a:tbl>
              <a:tblPr/>
              <a:tblGrid>
                <a:gridCol w="1866900"/>
                <a:gridCol w="1866900"/>
              </a:tblGrid>
              <a:tr h="3628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 dirty="0">
                          <a:latin typeface="Arial"/>
                          <a:ea typeface="SimSun"/>
                        </a:rPr>
                        <a:t>Producto</a:t>
                      </a:r>
                      <a:endParaRPr lang="es-ES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b="1">
                          <a:latin typeface="Arial"/>
                          <a:ea typeface="SimSun"/>
                        </a:rPr>
                        <a:t>Precios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579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SimSun"/>
                        </a:rPr>
                        <a:t>Pro Fit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SimSun"/>
                        </a:rPr>
                        <a:t>$0.70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362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SimSun"/>
                        </a:rPr>
                        <a:t>Pro Fit Light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SimSun"/>
                        </a:rPr>
                        <a:t>$0.70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754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SimSun"/>
                        </a:rPr>
                        <a:t>Powerade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SimSun"/>
                        </a:rPr>
                        <a:t>$0.60</a:t>
                      </a:r>
                      <a:endParaRPr lang="es-ES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281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S" sz="1200">
                          <a:latin typeface="Arial"/>
                          <a:ea typeface="SimSun"/>
                        </a:rPr>
                        <a:t>Tesalia Sport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S" sz="1200" dirty="0">
                          <a:latin typeface="Arial"/>
                          <a:ea typeface="SimSun"/>
                        </a:rPr>
                        <a:t>$0.60</a:t>
                      </a:r>
                      <a:endParaRPr lang="es-ES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2895600" y="4343400"/>
          <a:ext cx="3810000" cy="1847850"/>
        </p:xfrm>
        <a:graphic>
          <a:graphicData uri="http://schemas.openxmlformats.org/drawingml/2006/table">
            <a:tbl>
              <a:tblPr/>
              <a:tblGrid>
                <a:gridCol w="1905000"/>
                <a:gridCol w="1905000"/>
              </a:tblGrid>
              <a:tr h="3155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SimSun"/>
                        </a:rPr>
                        <a:t>Producto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b="1">
                          <a:latin typeface="Arial"/>
                          <a:ea typeface="SimSun"/>
                        </a:rPr>
                        <a:t>Precio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68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SimSun"/>
                        </a:rPr>
                        <a:t>Agua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SimSun"/>
                        </a:rPr>
                        <a:t>$0.25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53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SimSun"/>
                        </a:rPr>
                        <a:t>Jugos Naturales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SimSun"/>
                        </a:rPr>
                        <a:t>$0.50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64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SimSun"/>
                        </a:rPr>
                        <a:t>Jugos Artificiales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SimSun"/>
                        </a:rPr>
                        <a:t>$0.45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3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SimSun"/>
                        </a:rPr>
                        <a:t>Bebidas Energizantes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SimSun"/>
                        </a:rPr>
                        <a:t>$2.00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25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s-EC" sz="1200">
                          <a:latin typeface="Arial"/>
                          <a:ea typeface="SimSun"/>
                        </a:rPr>
                        <a:t>Colas</a:t>
                      </a:r>
                      <a:endParaRPr lang="es-ES" sz="120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s-EC" sz="1200" dirty="0">
                          <a:latin typeface="Arial"/>
                          <a:ea typeface="SimSun"/>
                        </a:rPr>
                        <a:t>$0.40</a:t>
                      </a:r>
                      <a:endParaRPr lang="es-ES" sz="1200" dirty="0"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2814" name="4 CuadroTexto"/>
          <p:cNvSpPr txBox="1">
            <a:spLocks noChangeArrowheads="1"/>
          </p:cNvSpPr>
          <p:nvPr/>
        </p:nvSpPr>
        <p:spPr bwMode="auto">
          <a:xfrm>
            <a:off x="3124200" y="3810000"/>
            <a:ext cx="3276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b="1">
                <a:solidFill>
                  <a:srgbClr val="FF3300"/>
                </a:solidFill>
              </a:rPr>
              <a:t>COMPETENCIA INDIRECTA</a:t>
            </a:r>
            <a:endParaRPr lang="es-ES" b="1">
              <a:solidFill>
                <a:srgbClr val="FF3300"/>
              </a:solidFill>
            </a:endParaRPr>
          </a:p>
        </p:txBody>
      </p:sp>
      <p:pic>
        <p:nvPicPr>
          <p:cNvPr id="3281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1 CuadroTexto"/>
          <p:cNvSpPr txBox="1">
            <a:spLocks noChangeArrowheads="1"/>
          </p:cNvSpPr>
          <p:nvPr/>
        </p:nvSpPr>
        <p:spPr bwMode="auto">
          <a:xfrm>
            <a:off x="2362200" y="1143000"/>
            <a:ext cx="381000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4400" b="1">
                <a:solidFill>
                  <a:srgbClr val="0070C0"/>
                </a:solidFill>
              </a:rPr>
              <a:t>PROMOCION</a:t>
            </a:r>
            <a:endParaRPr lang="es-ES" sz="4400" b="1">
              <a:solidFill>
                <a:srgbClr val="0070C0"/>
              </a:solidFill>
            </a:endParaRPr>
          </a:p>
        </p:txBody>
      </p:sp>
      <p:sp>
        <p:nvSpPr>
          <p:cNvPr id="33795" name="2 CuadroTexto"/>
          <p:cNvSpPr txBox="1">
            <a:spLocks noChangeArrowheads="1"/>
          </p:cNvSpPr>
          <p:nvPr/>
        </p:nvSpPr>
        <p:spPr bwMode="auto">
          <a:xfrm>
            <a:off x="1828800" y="2133600"/>
            <a:ext cx="6324600" cy="355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C"/>
              <a:t>  PRENSA ,  RADIO Y TELEVISION</a:t>
            </a:r>
          </a:p>
          <a:p>
            <a:pPr>
              <a:buFont typeface="Wingdings" pitchFamily="2" charset="2"/>
              <a:buChar char="Ø"/>
            </a:pPr>
            <a:endParaRPr lang="es-EC"/>
          </a:p>
          <a:p>
            <a:pPr>
              <a:lnSpc>
                <a:spcPct val="150000"/>
              </a:lnSpc>
            </a:pPr>
            <a:endParaRPr lang="es-EC"/>
          </a:p>
          <a:p>
            <a:pPr>
              <a:buFont typeface="Wingdings" pitchFamily="2" charset="2"/>
              <a:buChar char="Ø"/>
            </a:pPr>
            <a:r>
              <a:rPr lang="es-EC"/>
              <a:t>  DIRECTA</a:t>
            </a:r>
          </a:p>
          <a:p>
            <a:endParaRPr lang="es-EC"/>
          </a:p>
          <a:p>
            <a:r>
              <a:rPr lang="es-EC"/>
              <a:t>	*  Mailing</a:t>
            </a:r>
          </a:p>
          <a:p>
            <a:r>
              <a:rPr lang="es-EC"/>
              <a:t>	*  Internet</a:t>
            </a:r>
          </a:p>
          <a:p>
            <a:r>
              <a:rPr lang="es-EC"/>
              <a:t>	*  Revistas especializadas en deportes</a:t>
            </a:r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S"/>
          </a:p>
        </p:txBody>
      </p:sp>
      <p:pic>
        <p:nvPicPr>
          <p:cNvPr id="3379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1 CuadroTexto"/>
          <p:cNvSpPr txBox="1">
            <a:spLocks noChangeArrowheads="1"/>
          </p:cNvSpPr>
          <p:nvPr/>
        </p:nvSpPr>
        <p:spPr bwMode="auto">
          <a:xfrm>
            <a:off x="3429000" y="1371600"/>
            <a:ext cx="2590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 b="1"/>
              <a:t>DISTRIBUCION</a:t>
            </a:r>
            <a:endParaRPr lang="es-ES" sz="2400" b="1"/>
          </a:p>
        </p:txBody>
      </p:sp>
      <p:sp>
        <p:nvSpPr>
          <p:cNvPr id="34819" name="2 CuadroTexto"/>
          <p:cNvSpPr txBox="1">
            <a:spLocks noChangeArrowheads="1"/>
          </p:cNvSpPr>
          <p:nvPr/>
        </p:nvSpPr>
        <p:spPr bwMode="auto">
          <a:xfrm>
            <a:off x="1676400" y="2133600"/>
            <a:ext cx="5715000" cy="466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s-EC"/>
              <a:t>2 UNICOS DISTRIBUIDORES A NIVEL NACIONAL:</a:t>
            </a:r>
          </a:p>
          <a:p>
            <a:pPr>
              <a:lnSpc>
                <a:spcPct val="150000"/>
              </a:lnSpc>
            </a:pPr>
            <a:endParaRPr lang="es-EC"/>
          </a:p>
          <a:p>
            <a:pPr>
              <a:lnSpc>
                <a:spcPct val="150000"/>
              </a:lnSpc>
            </a:pPr>
            <a:r>
              <a:rPr lang="es-EC"/>
              <a:t>	* DISTRUIDORA JCC</a:t>
            </a:r>
          </a:p>
          <a:p>
            <a:pPr>
              <a:lnSpc>
                <a:spcPct val="150000"/>
              </a:lnSpc>
            </a:pPr>
            <a:endParaRPr lang="es-EC"/>
          </a:p>
          <a:p>
            <a:pPr>
              <a:lnSpc>
                <a:spcPct val="150000"/>
              </a:lnSpc>
            </a:pPr>
            <a:r>
              <a:rPr lang="es-EC"/>
              <a:t>	* CORPORACION FAVORITA</a:t>
            </a:r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S"/>
          </a:p>
        </p:txBody>
      </p:sp>
      <p:pic>
        <p:nvPicPr>
          <p:cNvPr id="3482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2 CuadroTexto"/>
          <p:cNvSpPr txBox="1">
            <a:spLocks noChangeArrowheads="1"/>
          </p:cNvSpPr>
          <p:nvPr/>
        </p:nvSpPr>
        <p:spPr bwMode="auto">
          <a:xfrm>
            <a:off x="3352800" y="914400"/>
            <a:ext cx="3124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PLAN DE COMUNICACION</a:t>
            </a:r>
            <a:endParaRPr lang="es-ES" sz="2400" b="1"/>
          </a:p>
        </p:txBody>
      </p:sp>
      <p:sp>
        <p:nvSpPr>
          <p:cNvPr id="35843" name="3 CuadroTexto"/>
          <p:cNvSpPr txBox="1">
            <a:spLocks noChangeArrowheads="1"/>
          </p:cNvSpPr>
          <p:nvPr/>
        </p:nvSpPr>
        <p:spPr bwMode="auto">
          <a:xfrm>
            <a:off x="1295400" y="1981200"/>
            <a:ext cx="7086600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OBJETIVOS:</a:t>
            </a:r>
          </a:p>
          <a:p>
            <a:endParaRPr lang="es-EC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VE"/>
              <a:t> Aumentar el reconocimiento de nombre y marca en el segmento de mercado </a:t>
            </a:r>
            <a:endParaRPr lang="es-EC"/>
          </a:p>
          <a:p>
            <a:pPr>
              <a:lnSpc>
                <a:spcPct val="150000"/>
              </a:lnSpc>
              <a:buFont typeface="Arial" charset="0"/>
              <a:buChar char="•"/>
            </a:pPr>
            <a:endParaRPr lang="es-EC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VE"/>
              <a:t> Informar sobre los atributos y cualidades de nuestro producto </a:t>
            </a:r>
            <a:endParaRPr lang="es-EC"/>
          </a:p>
          <a:p>
            <a:pPr>
              <a:lnSpc>
                <a:spcPct val="150000"/>
              </a:lnSpc>
              <a:buFont typeface="Arial" charset="0"/>
              <a:buChar char="•"/>
            </a:pPr>
            <a:endParaRPr lang="es-EC"/>
          </a:p>
          <a:p>
            <a:pPr>
              <a:lnSpc>
                <a:spcPct val="150000"/>
              </a:lnSpc>
              <a:buFont typeface="Arial" charset="0"/>
              <a:buChar char="•"/>
            </a:pPr>
            <a:r>
              <a:rPr lang="es-VE"/>
              <a:t> Establecer en nuestros consumidores una posición de fidelidad con respecto a la funcionalidad de nuestro producto</a:t>
            </a:r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  <a:p>
            <a:endParaRPr lang="es-EC"/>
          </a:p>
        </p:txBody>
      </p:sp>
      <p:pic>
        <p:nvPicPr>
          <p:cNvPr id="3584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90600" y="3429000"/>
            <a:ext cx="7186613" cy="87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indent="457200" algn="ctr" eaLnBrk="0" hangingPunct="0">
              <a:lnSpc>
                <a:spcPct val="150000"/>
              </a:lnSpc>
              <a:defRPr/>
            </a:pPr>
            <a:r>
              <a:rPr lang="es-ES" dirty="0">
                <a:latin typeface="+mj-lt"/>
                <a:ea typeface="Arial Unicode MS" pitchFamily="34" charset="-128"/>
                <a:cs typeface="Times New Roman" pitchFamily="18" charset="0"/>
              </a:rPr>
              <a:t>“Nuevo </a:t>
            </a:r>
            <a:r>
              <a:rPr lang="es-ES" dirty="0" err="1">
                <a:latin typeface="+mj-lt"/>
                <a:ea typeface="Arial Unicode MS" pitchFamily="34" charset="-128"/>
                <a:cs typeface="Times New Roman" pitchFamily="18" charset="0"/>
              </a:rPr>
              <a:t>Gatorade</a:t>
            </a:r>
            <a:r>
              <a:rPr lang="es-ES" dirty="0">
                <a:latin typeface="+mj-lt"/>
                <a:ea typeface="Arial Unicode MS" pitchFamily="34" charset="-128"/>
                <a:cs typeface="Times New Roman" pitchFamily="18" charset="0"/>
              </a:rPr>
              <a:t> Rain es toda una nueva experiencia de sabor:</a:t>
            </a:r>
          </a:p>
          <a:p>
            <a:pPr indent="457200" algn="ctr" eaLnBrk="0" hangingPunct="0">
              <a:lnSpc>
                <a:spcPct val="150000"/>
              </a:lnSpc>
              <a:defRPr/>
            </a:pPr>
            <a:r>
              <a:rPr lang="es-ES" dirty="0">
                <a:latin typeface="+mj-lt"/>
                <a:ea typeface="Arial Unicode MS" pitchFamily="34" charset="-128"/>
                <a:cs typeface="Times New Roman" pitchFamily="18" charset="0"/>
              </a:rPr>
              <a:t>  Más  refrescante, más suave y más ligero “.</a:t>
            </a:r>
            <a:endParaRPr lang="es-ES" dirty="0">
              <a:latin typeface="+mj-lt"/>
            </a:endParaRPr>
          </a:p>
        </p:txBody>
      </p:sp>
      <p:sp>
        <p:nvSpPr>
          <p:cNvPr id="36867" name="2 CuadroTexto"/>
          <p:cNvSpPr txBox="1">
            <a:spLocks noChangeArrowheads="1"/>
          </p:cNvSpPr>
          <p:nvPr/>
        </p:nvSpPr>
        <p:spPr bwMode="auto">
          <a:xfrm>
            <a:off x="1600200" y="1600200"/>
            <a:ext cx="61722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CONCEPTO CENTRAL DE COMUNICACION</a:t>
            </a:r>
            <a:endParaRPr lang="es-ES" sz="2400" b="1"/>
          </a:p>
        </p:txBody>
      </p:sp>
      <p:pic>
        <p:nvPicPr>
          <p:cNvPr id="3686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"/>
          <p:cNvSpPr>
            <a:spLocks noChangeArrowheads="1"/>
          </p:cNvSpPr>
          <p:nvPr/>
        </p:nvSpPr>
        <p:spPr bwMode="auto">
          <a:xfrm>
            <a:off x="228600" y="2590800"/>
            <a:ext cx="8534400" cy="369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7200" algn="ctr" eaLnBrk="0" hangingPunct="0">
              <a:lnSpc>
                <a:spcPct val="150000"/>
              </a:lnSpc>
            </a:pPr>
            <a:r>
              <a:rPr lang="es-VE">
                <a:ea typeface="SimSun" pitchFamily="2" charset="-122"/>
                <a:cs typeface="Arial" charset="0"/>
              </a:rPr>
              <a:t>“Cuando sientas sed, calor o sensación de cansancio  y gustas de un sabor más ligero y refrescante, GATORADE RAIN es la bebida que calma la sed más intensa y fácil de digerir, que rehidrata, repone y reactiva todos los fluidos que se  pierden al sudar, devolviéndole al cuerpo las sales y minerales que el cuerpo necesita para dar lo mejor de uno mismo durante la actividad física “.</a:t>
            </a:r>
          </a:p>
          <a:p>
            <a:pPr indent="457200" algn="just" eaLnBrk="0" hangingPunct="0">
              <a:lnSpc>
                <a:spcPct val="150000"/>
              </a:lnSpc>
            </a:pPr>
            <a:endParaRPr lang="es-VE">
              <a:ea typeface="SimSun" pitchFamily="2" charset="-122"/>
              <a:cs typeface="Arial" charset="0"/>
            </a:endParaRPr>
          </a:p>
          <a:p>
            <a:pPr indent="457200" algn="just" eaLnBrk="0" hangingPunct="0"/>
            <a:endParaRPr lang="es-VE">
              <a:ea typeface="SimSun" pitchFamily="2" charset="-122"/>
              <a:cs typeface="Arial" charset="0"/>
            </a:endParaRPr>
          </a:p>
          <a:p>
            <a:pPr indent="457200" algn="just" eaLnBrk="0" hangingPunct="0"/>
            <a:endParaRPr lang="es-VE">
              <a:ea typeface="SimSun" pitchFamily="2" charset="-122"/>
              <a:cs typeface="Arial" charset="0"/>
            </a:endParaRPr>
          </a:p>
          <a:p>
            <a:pPr indent="457200" algn="just" eaLnBrk="0" hangingPunct="0"/>
            <a:endParaRPr lang="es-VE">
              <a:ea typeface="SimSun" pitchFamily="2" charset="-122"/>
              <a:cs typeface="Arial" charset="0"/>
            </a:endParaRPr>
          </a:p>
          <a:p>
            <a:pPr indent="457200" algn="just" eaLnBrk="0" hangingPunct="0"/>
            <a:endParaRPr lang="es-VE">
              <a:ea typeface="SimSun" pitchFamily="2" charset="-122"/>
              <a:cs typeface="Arial" charset="0"/>
            </a:endParaRPr>
          </a:p>
        </p:txBody>
      </p:sp>
      <p:sp>
        <p:nvSpPr>
          <p:cNvPr id="37891" name="2 CuadroTexto"/>
          <p:cNvSpPr txBox="1">
            <a:spLocks noChangeArrowheads="1"/>
          </p:cNvSpPr>
          <p:nvPr/>
        </p:nvSpPr>
        <p:spPr bwMode="auto">
          <a:xfrm>
            <a:off x="2971800" y="1676400"/>
            <a:ext cx="3276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 b="1"/>
              <a:t>POSICIONAMIENTO</a:t>
            </a:r>
            <a:endParaRPr lang="es-ES" sz="2400" b="1"/>
          </a:p>
        </p:txBody>
      </p:sp>
      <p:pic>
        <p:nvPicPr>
          <p:cNvPr id="3789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6" descr="televisio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2057400"/>
            <a:ext cx="13843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7" descr="MCj04104750000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2286000"/>
            <a:ext cx="1384300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3 CuadroTexto"/>
          <p:cNvSpPr txBox="1">
            <a:spLocks noChangeArrowheads="1"/>
          </p:cNvSpPr>
          <p:nvPr/>
        </p:nvSpPr>
        <p:spPr bwMode="auto">
          <a:xfrm>
            <a:off x="2057400" y="3733800"/>
            <a:ext cx="2514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Television</a:t>
            </a:r>
            <a:endParaRPr lang="es-ES" b="1"/>
          </a:p>
        </p:txBody>
      </p:sp>
      <p:sp>
        <p:nvSpPr>
          <p:cNvPr id="38917" name="4 CuadroTexto"/>
          <p:cNvSpPr txBox="1">
            <a:spLocks noChangeArrowheads="1"/>
          </p:cNvSpPr>
          <p:nvPr/>
        </p:nvSpPr>
        <p:spPr bwMode="auto">
          <a:xfrm>
            <a:off x="5486400" y="3733800"/>
            <a:ext cx="2057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Radio</a:t>
            </a:r>
            <a:endParaRPr lang="es-ES" b="1"/>
          </a:p>
        </p:txBody>
      </p:sp>
      <p:sp>
        <p:nvSpPr>
          <p:cNvPr id="38918" name="5 CuadroTexto"/>
          <p:cNvSpPr txBox="1">
            <a:spLocks noChangeArrowheads="1"/>
          </p:cNvSpPr>
          <p:nvPr/>
        </p:nvSpPr>
        <p:spPr bwMode="auto">
          <a:xfrm>
            <a:off x="2743200" y="1143000"/>
            <a:ext cx="3733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2400" b="1"/>
              <a:t>CAMPANA EN MEDIOS</a:t>
            </a:r>
            <a:endParaRPr lang="es-ES" sz="2400" b="1"/>
          </a:p>
        </p:txBody>
      </p:sp>
      <p:sp>
        <p:nvSpPr>
          <p:cNvPr id="38919" name="6 CuadroTexto"/>
          <p:cNvSpPr txBox="1">
            <a:spLocks noChangeArrowheads="1"/>
          </p:cNvSpPr>
          <p:nvPr/>
        </p:nvSpPr>
        <p:spPr bwMode="auto">
          <a:xfrm>
            <a:off x="2209800" y="4572000"/>
            <a:ext cx="5486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/>
              <a:t>Lanzamiento en televisión con 820 TRPS que son la cantidad de puntos de rating con que alcanzas a un grupo objetivo.</a:t>
            </a:r>
            <a:endParaRPr lang="es-ES"/>
          </a:p>
        </p:txBody>
      </p:sp>
      <p:pic>
        <p:nvPicPr>
          <p:cNvPr id="3892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990600" y="2209800"/>
            <a:ext cx="74676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 eaLnBrk="0" hangingPunct="0">
              <a:lnSpc>
                <a:spcPct val="150000"/>
              </a:lnSpc>
              <a:buFontTx/>
              <a:buChar char="•"/>
            </a:pPr>
            <a:r>
              <a:rPr lang="es-ES">
                <a:ea typeface="SimSun" pitchFamily="2" charset="-122"/>
                <a:cs typeface="Arial" charset="0"/>
              </a:rPr>
              <a:t>Presentación por parte de Nutricionista del GSSI, qué es Gatorade Rain.</a:t>
            </a:r>
          </a:p>
          <a:p>
            <a:pPr algn="just" eaLnBrk="0" hangingPunct="0">
              <a:lnSpc>
                <a:spcPct val="150000"/>
              </a:lnSpc>
              <a:buFontTx/>
              <a:buChar char="•"/>
            </a:pPr>
            <a:endParaRPr lang="es-ES">
              <a:ea typeface="SimSun" pitchFamily="2" charset="-122"/>
              <a:cs typeface="Arial" charset="0"/>
            </a:endParaRPr>
          </a:p>
          <a:p>
            <a:pPr algn="just" eaLnBrk="0" hangingPunct="0">
              <a:lnSpc>
                <a:spcPct val="150000"/>
              </a:lnSpc>
              <a:buFontTx/>
              <a:buChar char="•"/>
            </a:pPr>
            <a:r>
              <a:rPr lang="es-ES">
                <a:ea typeface="SimSun" pitchFamily="2" charset="-122"/>
                <a:cs typeface="Arial" charset="0"/>
              </a:rPr>
              <a:t>Presentación del profesor y realización de la actividad.</a:t>
            </a:r>
          </a:p>
          <a:p>
            <a:pPr algn="just" eaLnBrk="0" hangingPunct="0">
              <a:lnSpc>
                <a:spcPct val="150000"/>
              </a:lnSpc>
            </a:pPr>
            <a:endParaRPr lang="es-ES">
              <a:ea typeface="SimSun" pitchFamily="2" charset="-122"/>
              <a:cs typeface="Arial" charset="0"/>
            </a:endParaRPr>
          </a:p>
          <a:p>
            <a:pPr algn="just" eaLnBrk="0" hangingPunct="0">
              <a:lnSpc>
                <a:spcPct val="150000"/>
              </a:lnSpc>
              <a:buFontTx/>
              <a:buChar char="•"/>
            </a:pPr>
            <a:r>
              <a:rPr lang="es-ES">
                <a:ea typeface="SimSun" pitchFamily="2" charset="-122"/>
                <a:cs typeface="Arial" charset="0"/>
              </a:rPr>
              <a:t>Sampling de Gatorade Rain por parte de los modelos y entrega de kits Rain.</a:t>
            </a:r>
          </a:p>
        </p:txBody>
      </p:sp>
      <p:sp>
        <p:nvSpPr>
          <p:cNvPr id="39940" name="3 CuadroTexto"/>
          <p:cNvSpPr txBox="1">
            <a:spLocks noChangeArrowheads="1"/>
          </p:cNvSpPr>
          <p:nvPr/>
        </p:nvSpPr>
        <p:spPr bwMode="auto">
          <a:xfrm>
            <a:off x="2590800" y="914400"/>
            <a:ext cx="4191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PROGRAMACION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Imagen 11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587750" y="3875088"/>
            <a:ext cx="4184650" cy="2373312"/>
          </a:xfrm>
          <a:noFill/>
        </p:spPr>
      </p:pic>
      <p:sp>
        <p:nvSpPr>
          <p:cNvPr id="13316" name="TextBox 10"/>
          <p:cNvSpPr txBox="1">
            <a:spLocks noChangeArrowheads="1"/>
          </p:cNvSpPr>
          <p:nvPr/>
        </p:nvSpPr>
        <p:spPr bwMode="auto">
          <a:xfrm>
            <a:off x="990600" y="1905000"/>
            <a:ext cx="4800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u="sng"/>
              <a:t>INVESTIGACION DE LA DEMANDA</a:t>
            </a:r>
            <a:endParaRPr lang="es-EC" b="1" u="sng"/>
          </a:p>
        </p:txBody>
      </p:sp>
      <p:sp>
        <p:nvSpPr>
          <p:cNvPr id="1331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grpSp>
        <p:nvGrpSpPr>
          <p:cNvPr id="13318" name="Group 3"/>
          <p:cNvGrpSpPr>
            <a:grpSpLocks noChangeAspect="1"/>
          </p:cNvGrpSpPr>
          <p:nvPr/>
        </p:nvGrpSpPr>
        <p:grpSpPr bwMode="auto">
          <a:xfrm>
            <a:off x="990600" y="2438400"/>
            <a:ext cx="5334000" cy="2062163"/>
            <a:chOff x="2528" y="544"/>
            <a:chExt cx="6600" cy="2784"/>
          </a:xfrm>
        </p:grpSpPr>
        <p:sp>
          <p:nvSpPr>
            <p:cNvPr id="13321" name="AutoShape 7"/>
            <p:cNvSpPr>
              <a:spLocks noChangeAspect="1" noChangeArrowheads="1" noTextEdit="1"/>
            </p:cNvSpPr>
            <p:nvPr/>
          </p:nvSpPr>
          <p:spPr bwMode="auto">
            <a:xfrm>
              <a:off x="2528" y="544"/>
              <a:ext cx="6600" cy="27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pic>
          <p:nvPicPr>
            <p:cNvPr id="13322" name="20 Tabla"/>
            <p:cNvPicPr>
              <a:picLocks noChangeArrowheads="1"/>
            </p:cNvPicPr>
            <p:nvPr/>
          </p:nvPicPr>
          <p:blipFill>
            <a:blip r:embed="rId4"/>
            <a:srcRect r="39905"/>
            <a:stretch>
              <a:fillRect/>
            </a:stretch>
          </p:blipFill>
          <p:spPr bwMode="auto">
            <a:xfrm>
              <a:off x="5978" y="1007"/>
              <a:ext cx="1268" cy="10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323" name="Rectangle 6"/>
            <p:cNvSpPr>
              <a:spLocks noChangeArrowheads="1"/>
            </p:cNvSpPr>
            <p:nvPr/>
          </p:nvSpPr>
          <p:spPr bwMode="auto">
            <a:xfrm>
              <a:off x="2528" y="544"/>
              <a:ext cx="5850" cy="309"/>
            </a:xfrm>
            <a:prstGeom prst="rect">
              <a:avLst/>
            </a:prstGeom>
            <a:solidFill>
              <a:srgbClr val="3366CC"/>
            </a:solidFill>
            <a:ln w="12700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 eaLnBrk="0" hangingPunct="0"/>
              <a:r>
                <a:rPr lang="es-ES_tradnl" sz="1200" b="1">
                  <a:solidFill>
                    <a:srgbClr val="FFFFFF"/>
                  </a:solidFill>
                  <a:latin typeface="Times New Roman" pitchFamily="18" charset="0"/>
                  <a:ea typeface="SimSun" pitchFamily="2" charset="-122"/>
                  <a:cs typeface="Calibri" pitchFamily="34" charset="0"/>
                </a:rPr>
                <a:t>DISTRIBUCI</a:t>
              </a:r>
              <a:r>
                <a:rPr lang="es-ES_tradnl" sz="1200" b="1">
                  <a:solidFill>
                    <a:srgbClr val="FFFFFF"/>
                  </a:solidFill>
                  <a:ea typeface="SimSun" pitchFamily="2" charset="-122"/>
                  <a:cs typeface="Calibri" pitchFamily="34" charset="0"/>
                </a:rPr>
                <a:t>Ó</a:t>
              </a:r>
              <a:r>
                <a:rPr lang="es-ES_tradnl" sz="1200" b="1">
                  <a:solidFill>
                    <a:srgbClr val="FFFFFF"/>
                  </a:solidFill>
                  <a:latin typeface="Times New Roman" pitchFamily="18" charset="0"/>
                  <a:ea typeface="SimSun" pitchFamily="2" charset="-122"/>
                  <a:cs typeface="Calibri" pitchFamily="34" charset="0"/>
                </a:rPr>
                <a:t>N  POR SEGMENTOS </a:t>
              </a:r>
              <a:endParaRPr lang="es-ES_tradnl">
                <a:ea typeface="SimSun" pitchFamily="2" charset="-122"/>
                <a:cs typeface="Calibri" pitchFamily="34" charset="0"/>
              </a:endParaRPr>
            </a:p>
          </p:txBody>
        </p:sp>
      </p:grpSp>
      <p:graphicFrame>
        <p:nvGraphicFramePr>
          <p:cNvPr id="20" name="19 Tabla"/>
          <p:cNvGraphicFramePr>
            <a:graphicFrameLocks noGrp="1"/>
          </p:cNvGraphicFramePr>
          <p:nvPr/>
        </p:nvGraphicFramePr>
        <p:xfrm>
          <a:off x="1524000" y="2971800"/>
          <a:ext cx="1500198" cy="1571625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000132"/>
                <a:gridCol w="500066"/>
              </a:tblGrid>
              <a:tr h="238125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1050" u="none" strike="noStrike" dirty="0"/>
                        <a:t>EDAD </a:t>
                      </a:r>
                      <a:endParaRPr lang="es-CO" sz="105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1050" u="none" strike="noStrike"/>
                        <a:t>%</a:t>
                      </a:r>
                      <a:endParaRPr lang="es-CO" sz="105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900" u="none" strike="noStrike"/>
                        <a:t>12 -15 Años</a:t>
                      </a:r>
                      <a:endParaRPr lang="es-CO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/>
                        <a:t>15</a:t>
                      </a:r>
                      <a:endParaRPr lang="es-CO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900" u="none" strike="noStrike"/>
                        <a:t>16 -19 Años </a:t>
                      </a:r>
                      <a:endParaRPr lang="es-CO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/>
                        <a:t>30</a:t>
                      </a:r>
                      <a:endParaRPr lang="es-CO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900" u="none" strike="noStrike" dirty="0"/>
                        <a:t>20 -24  Años 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/>
                        <a:t>13</a:t>
                      </a:r>
                      <a:endParaRPr lang="es-CO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900" u="none" strike="noStrike"/>
                        <a:t>25 -29  Años </a:t>
                      </a:r>
                      <a:endParaRPr lang="es-CO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dirty="0"/>
                        <a:t>11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900" u="none" strike="noStrike"/>
                        <a:t>30 -34  Años </a:t>
                      </a:r>
                      <a:endParaRPr lang="es-CO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/>
                        <a:t>11</a:t>
                      </a:r>
                      <a:endParaRPr lang="es-CO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900" u="none" strike="noStrike"/>
                        <a:t>35 -39  Años </a:t>
                      </a:r>
                      <a:endParaRPr lang="es-CO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/>
                        <a:t>10</a:t>
                      </a:r>
                      <a:endParaRPr lang="es-CO" sz="9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rtl="0" fontAlgn="b"/>
                      <a:r>
                        <a:rPr lang="es-CO" sz="900" u="none" strike="noStrike"/>
                        <a:t>40 -45  Años </a:t>
                      </a:r>
                      <a:endParaRPr lang="es-CO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O" sz="900" u="none" strike="noStrike" dirty="0"/>
                        <a:t>10</a:t>
                      </a:r>
                      <a:endParaRPr lang="es-CO" sz="9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2" name="Rectangle 11"/>
          <p:cNvSpPr/>
          <p:nvPr/>
        </p:nvSpPr>
        <p:spPr>
          <a:xfrm>
            <a:off x="457200" y="1211759"/>
            <a:ext cx="8650125" cy="769441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INVESTIGACION DE MERCADO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8" descr="kit-rain.jpg                                                   004E3FF5Macintosh HD                   BEF75204: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4600" y="2362200"/>
            <a:ext cx="4733925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4" name="3 CuadroTexto"/>
          <p:cNvSpPr txBox="1">
            <a:spLocks noChangeArrowheads="1"/>
          </p:cNvSpPr>
          <p:nvPr/>
        </p:nvSpPr>
        <p:spPr bwMode="auto">
          <a:xfrm>
            <a:off x="2819400" y="990600"/>
            <a:ext cx="3962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sz="2400" b="1"/>
              <a:t>KIT RAIN</a:t>
            </a:r>
            <a:endParaRPr lang="es-ES" sz="2400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1 CuadroTexto"/>
          <p:cNvSpPr txBox="1">
            <a:spLocks noChangeArrowheads="1"/>
          </p:cNvSpPr>
          <p:nvPr/>
        </p:nvSpPr>
        <p:spPr bwMode="auto">
          <a:xfrm>
            <a:off x="2362200" y="1143000"/>
            <a:ext cx="5410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 b="1"/>
              <a:t>MATERIAL POP DE APOYO AL TRADE</a:t>
            </a:r>
            <a:endParaRPr lang="es-ES" b="1"/>
          </a:p>
        </p:txBody>
      </p:sp>
      <p:sp>
        <p:nvSpPr>
          <p:cNvPr id="41987" name="5 CuadroTexto"/>
          <p:cNvSpPr txBox="1">
            <a:spLocks noChangeArrowheads="1"/>
          </p:cNvSpPr>
          <p:nvPr/>
        </p:nvSpPr>
        <p:spPr bwMode="auto">
          <a:xfrm>
            <a:off x="1066800" y="2830513"/>
            <a:ext cx="1676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/>
              <a:t>AFICHE</a:t>
            </a:r>
            <a:endParaRPr lang="es-ES"/>
          </a:p>
        </p:txBody>
      </p:sp>
      <p:sp>
        <p:nvSpPr>
          <p:cNvPr id="41988" name="6 CuadroTexto"/>
          <p:cNvSpPr txBox="1">
            <a:spLocks noChangeArrowheads="1"/>
          </p:cNvSpPr>
          <p:nvPr/>
        </p:nvSpPr>
        <p:spPr bwMode="auto">
          <a:xfrm>
            <a:off x="3962400" y="5105400"/>
            <a:ext cx="175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/>
              <a:t>COLGANTE</a:t>
            </a:r>
            <a:endParaRPr lang="es-ES"/>
          </a:p>
        </p:txBody>
      </p:sp>
      <p:sp>
        <p:nvSpPr>
          <p:cNvPr id="41989" name="7 CuadroTexto"/>
          <p:cNvSpPr txBox="1">
            <a:spLocks noChangeArrowheads="1"/>
          </p:cNvSpPr>
          <p:nvPr/>
        </p:nvSpPr>
        <p:spPr bwMode="auto">
          <a:xfrm>
            <a:off x="6705600" y="2819400"/>
            <a:ext cx="1752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C"/>
              <a:t>DISPLAY</a:t>
            </a:r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itle 1"/>
          <p:cNvSpPr>
            <a:spLocks noGrp="1"/>
          </p:cNvSpPr>
          <p:nvPr>
            <p:ph type="title"/>
          </p:nvPr>
        </p:nvSpPr>
        <p:spPr>
          <a:xfrm>
            <a:off x="838200" y="685800"/>
            <a:ext cx="8229600" cy="1143000"/>
          </a:xfrm>
        </p:spPr>
        <p:txBody>
          <a:bodyPr/>
          <a:lstStyle/>
          <a:p>
            <a:r>
              <a:rPr lang="en-US" sz="3800" b="1" smtClean="0"/>
              <a:t>EVALUACION FINANCIERA</a:t>
            </a:r>
          </a:p>
        </p:txBody>
      </p:sp>
      <p:sp>
        <p:nvSpPr>
          <p:cNvPr id="205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n-US" b="1" smtClean="0"/>
          </a:p>
          <a:p>
            <a:pPr algn="ctr">
              <a:buFontTx/>
              <a:buNone/>
            </a:pPr>
            <a:r>
              <a:rPr lang="en-US" sz="3000" b="1" smtClean="0">
                <a:solidFill>
                  <a:srgbClr val="000000"/>
                </a:solidFill>
              </a:rPr>
              <a:t>PLAN DE INVERSION PEPSICO</a:t>
            </a:r>
          </a:p>
          <a:p>
            <a:pPr algn="ctr">
              <a:buFontTx/>
              <a:buNone/>
            </a:pPr>
            <a:endParaRPr lang="en-US" b="1" smtClean="0"/>
          </a:p>
          <a:p>
            <a:pPr algn="ctr">
              <a:buFontTx/>
              <a:buNone/>
            </a:pPr>
            <a:endParaRPr lang="en-US" b="1" smtClean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377950" y="3206750"/>
          <a:ext cx="6611938" cy="2025650"/>
        </p:xfrm>
        <a:graphic>
          <a:graphicData uri="http://schemas.openxmlformats.org/presentationml/2006/ole">
            <p:oleObj spid="_x0000_s2050" name="Document" r:id="rId3" imgW="5621454" imgH="1703581" progId="Word.Document.12">
              <p:embed/>
            </p:oleObj>
          </a:graphicData>
        </a:graphic>
      </p:graphicFrame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8"/>
          <p:cNvSpPr txBox="1">
            <a:spLocks noChangeArrowheads="1"/>
          </p:cNvSpPr>
          <p:nvPr/>
        </p:nvSpPr>
        <p:spPr bwMode="auto">
          <a:xfrm>
            <a:off x="457200" y="1905000"/>
            <a:ext cx="8229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u="sng"/>
              <a:t>COSTO DE VENTA </a:t>
            </a:r>
          </a:p>
          <a:p>
            <a:pPr algn="ctr"/>
            <a:r>
              <a:rPr lang="en-US" b="1" u="sng"/>
              <a:t>ULTIMO TRIMESTRE DEL 2008</a:t>
            </a:r>
          </a:p>
        </p:txBody>
      </p:sp>
      <p:pic>
        <p:nvPicPr>
          <p:cNvPr id="307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8229600" cy="1143000"/>
          </a:xfrm>
        </p:spPr>
        <p:txBody>
          <a:bodyPr/>
          <a:lstStyle/>
          <a:p>
            <a:r>
              <a:rPr lang="en-US" sz="3800" b="1" smtClean="0"/>
              <a:t>EVALUACION FINANCIERA</a:t>
            </a:r>
          </a:p>
        </p:txBody>
      </p:sp>
      <p:graphicFrame>
        <p:nvGraphicFramePr>
          <p:cNvPr id="3074" name="Object 68"/>
          <p:cNvGraphicFramePr>
            <a:graphicFrameLocks noChangeAspect="1"/>
          </p:cNvGraphicFramePr>
          <p:nvPr>
            <p:ph idx="1"/>
          </p:nvPr>
        </p:nvGraphicFramePr>
        <p:xfrm>
          <a:off x="495300" y="3200400"/>
          <a:ext cx="8115300" cy="1981200"/>
        </p:xfrm>
        <a:graphic>
          <a:graphicData uri="http://schemas.openxmlformats.org/presentationml/2006/ole">
            <p:oleObj spid="_x0000_s3074" name="Worksheet" r:id="rId4" imgW="8001135" imgH="1924185" progId="Excel.Sheet.8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VENTAS 2008</a:t>
            </a:r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>
            <p:ph idx="1"/>
          </p:nvPr>
        </p:nvGraphicFramePr>
        <p:xfrm>
          <a:off x="2017713" y="2603500"/>
          <a:ext cx="5095875" cy="2552700"/>
        </p:xfrm>
        <a:graphic>
          <a:graphicData uri="http://schemas.openxmlformats.org/presentationml/2006/ole">
            <p:oleObj spid="_x0000_s4098" name="Document" r:id="rId3" imgW="5436362" imgH="2722257" progId="Word.Document.12">
              <p:embed/>
            </p:oleObj>
          </a:graphicData>
        </a:graphic>
      </p:graphicFrame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2362200" y="1752600"/>
            <a:ext cx="4419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u="sng"/>
              <a:t>TRIMESTRALES</a:t>
            </a:r>
          </a:p>
        </p:txBody>
      </p:sp>
      <p:pic>
        <p:nvPicPr>
          <p:cNvPr id="410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ph idx="1"/>
          </p:nvPr>
        </p:nvGraphicFramePr>
        <p:xfrm>
          <a:off x="1581150" y="2286000"/>
          <a:ext cx="6191250" cy="3937000"/>
        </p:xfrm>
        <a:graphic>
          <a:graphicData uri="http://schemas.openxmlformats.org/presentationml/2006/ole">
            <p:oleObj spid="_x0000_s5122" name="Worksheet" r:id="rId3" imgW="6591233" imgH="4009957" progId="Excel.Sheet.8">
              <p:embed/>
            </p:oleObj>
          </a:graphicData>
        </a:graphic>
      </p:graphicFrame>
      <p:sp>
        <p:nvSpPr>
          <p:cNvPr id="5123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229600" cy="1143000"/>
          </a:xfrm>
        </p:spPr>
        <p:txBody>
          <a:bodyPr/>
          <a:lstStyle/>
          <a:p>
            <a:r>
              <a:rPr lang="en-US" sz="3500" b="1" smtClean="0"/>
              <a:t>EVALUACION FINANCIERA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1600200" y="1600200"/>
            <a:ext cx="6096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u="sng"/>
              <a:t>FLUJO DE EFECTIVO ANUAL</a:t>
            </a:r>
          </a:p>
          <a:p>
            <a:pPr algn="ctr"/>
            <a:r>
              <a:rPr lang="en-US" b="1" u="sng"/>
              <a:t>Proyección 5 años</a:t>
            </a:r>
          </a:p>
        </p:txBody>
      </p:sp>
      <p:pic>
        <p:nvPicPr>
          <p:cNvPr id="5125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r>
              <a:rPr lang="en-US" sz="3000" b="1" smtClean="0"/>
              <a:t>FLUJO DE CAJA ANUAL</a:t>
            </a:r>
          </a:p>
        </p:txBody>
      </p:sp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146" name="Object 3"/>
          <p:cNvGraphicFramePr>
            <a:graphicFrameLocks noChangeAspect="1"/>
          </p:cNvGraphicFramePr>
          <p:nvPr>
            <p:ph idx="1"/>
          </p:nvPr>
        </p:nvGraphicFramePr>
        <p:xfrm>
          <a:off x="1600200" y="2617788"/>
          <a:ext cx="6172200" cy="1749425"/>
        </p:xfrm>
        <a:graphic>
          <a:graphicData uri="http://schemas.openxmlformats.org/presentationml/2006/ole">
            <p:oleObj spid="_x0000_s6146" name="Worksheet" r:id="rId4" imgW="2857567" imgH="809557" progId="Excel.Sheet.8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8229600" cy="1143000"/>
          </a:xfrm>
        </p:spPr>
        <p:txBody>
          <a:bodyPr/>
          <a:lstStyle/>
          <a:p>
            <a:r>
              <a:rPr lang="en-US" sz="4000" b="1" smtClean="0"/>
              <a:t>EVALUACION FINANCIERA</a:t>
            </a:r>
          </a:p>
        </p:txBody>
      </p:sp>
      <p:pic>
        <p:nvPicPr>
          <p:cNvPr id="717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Content Placeholder 5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267200"/>
          </a:xfrm>
          <a:ln>
            <a:solidFill>
              <a:schemeClr val="tx1"/>
            </a:solidFill>
          </a:ln>
        </p:spPr>
        <p:txBody>
          <a:bodyPr/>
          <a:lstStyle/>
          <a:p>
            <a:pPr>
              <a:buFontTx/>
              <a:buNone/>
            </a:pPr>
            <a:r>
              <a:rPr lang="en-US" sz="1500" b="1" u="sng" smtClean="0"/>
              <a:t>VAN </a:t>
            </a:r>
            <a:r>
              <a:rPr lang="en-US" sz="1500" b="1" smtClean="0"/>
              <a:t>=  VALOR ACTUAL NETO</a:t>
            </a:r>
          </a:p>
          <a:p>
            <a:pPr>
              <a:buFontTx/>
              <a:buNone/>
            </a:pPr>
            <a:endParaRPr lang="es-EC" sz="1500" b="1" smtClean="0"/>
          </a:p>
          <a:p>
            <a:pPr algn="just"/>
            <a:r>
              <a:rPr lang="es-EC" sz="1500" smtClean="0"/>
              <a:t>Tasa de descuento: KPM = Rf+B(Rm-Rf)+Rpaís</a:t>
            </a:r>
          </a:p>
          <a:p>
            <a:r>
              <a:rPr lang="es-EC" sz="1500" smtClean="0"/>
              <a:t>Rf		= Tasa de libre riesgo</a:t>
            </a:r>
          </a:p>
          <a:p>
            <a:r>
              <a:rPr lang="es-EC" sz="1500" smtClean="0"/>
              <a:t>B		= Dato de la compañía Pepsico</a:t>
            </a:r>
          </a:p>
          <a:p>
            <a:r>
              <a:rPr lang="es-EC" sz="1500" smtClean="0"/>
              <a:t>Rm		= Tasa libre de mercado</a:t>
            </a:r>
          </a:p>
          <a:p>
            <a:r>
              <a:rPr lang="es-EC" sz="1500" smtClean="0"/>
              <a:t>(Rm - Rf)	= Ibbotsso</a:t>
            </a:r>
          </a:p>
          <a:p>
            <a:r>
              <a:rPr lang="es-EC" sz="1500" smtClean="0"/>
              <a:t>Rp		= Riesgo país</a:t>
            </a:r>
          </a:p>
          <a:p>
            <a:r>
              <a:rPr lang="es-EC" sz="1500" b="1" smtClean="0"/>
              <a:t>Tasa de descuento</a:t>
            </a:r>
            <a:r>
              <a:rPr lang="es-EC" sz="1500" smtClean="0"/>
              <a:t>: KPM = 4.26%+0.89 (8.4%)+7.89%= </a:t>
            </a:r>
            <a:r>
              <a:rPr lang="es-EC" sz="1500" u="sng" smtClean="0"/>
              <a:t>19.626%</a:t>
            </a:r>
          </a:p>
          <a:p>
            <a:pPr algn="ctr">
              <a:buFontTx/>
              <a:buNone/>
            </a:pPr>
            <a:endParaRPr lang="en-US" sz="1500" b="1" smtClean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endParaRPr lang="en-US" sz="1500" b="1" smtClean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endParaRPr lang="es-EC" sz="1500" b="1" smtClean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endParaRPr lang="es-EC" sz="1800" b="1" smtClean="0">
              <a:solidFill>
                <a:srgbClr val="FF0000"/>
              </a:solidFill>
            </a:endParaRPr>
          </a:p>
          <a:p>
            <a:pPr algn="ctr">
              <a:buFontTx/>
              <a:buNone/>
            </a:pPr>
            <a:r>
              <a:rPr lang="es-EC" sz="1800" b="1" smtClean="0">
                <a:solidFill>
                  <a:srgbClr val="FF0000"/>
                </a:solidFill>
              </a:rPr>
              <a:t>VAN: $ 582,000.13       VAN &gt; 0 = RENTABILIDAD</a:t>
            </a:r>
            <a:endParaRPr lang="es-EC" smtClean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992563" y="5562600"/>
            <a:ext cx="274637" cy="0"/>
          </a:xfrm>
          <a:prstGeom prst="straightConnector1">
            <a:avLst/>
          </a:prstGeom>
          <a:ln w="28575" cmpd="sng">
            <a:solidFill>
              <a:srgbClr val="0070C0"/>
            </a:solidFill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170" name="Object 6"/>
          <p:cNvGraphicFramePr>
            <a:graphicFrameLocks noChangeAspect="1"/>
          </p:cNvGraphicFramePr>
          <p:nvPr/>
        </p:nvGraphicFramePr>
        <p:xfrm>
          <a:off x="838200" y="4495800"/>
          <a:ext cx="7086600" cy="457200"/>
        </p:xfrm>
        <a:graphic>
          <a:graphicData uri="http://schemas.openxmlformats.org/presentationml/2006/ole">
            <p:oleObj spid="_x0000_s7170" name="Worksheet" r:id="rId4" imgW="5922137" imgH="329151" progId="Excel.Sheet.8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Title 1"/>
          <p:cNvSpPr>
            <a:spLocks noGrp="1"/>
          </p:cNvSpPr>
          <p:nvPr>
            <p:ph type="title"/>
          </p:nvPr>
        </p:nvSpPr>
        <p:spPr>
          <a:xfrm>
            <a:off x="914400" y="457200"/>
            <a:ext cx="8229600" cy="1143000"/>
          </a:xfrm>
        </p:spPr>
        <p:txBody>
          <a:bodyPr/>
          <a:lstStyle/>
          <a:p>
            <a:r>
              <a:rPr lang="en-US" b="1" smtClean="0"/>
              <a:t>ANALISIS FINANCIERO</a:t>
            </a:r>
          </a:p>
        </p:txBody>
      </p:sp>
      <p:graphicFrame>
        <p:nvGraphicFramePr>
          <p:cNvPr id="8194" name="Object 6"/>
          <p:cNvGraphicFramePr>
            <a:graphicFrameLocks noChangeAspect="1"/>
          </p:cNvGraphicFramePr>
          <p:nvPr>
            <p:ph idx="1"/>
          </p:nvPr>
        </p:nvGraphicFramePr>
        <p:xfrm>
          <a:off x="1600200" y="4430713"/>
          <a:ext cx="6575425" cy="1347787"/>
        </p:xfrm>
        <a:graphic>
          <a:graphicData uri="http://schemas.openxmlformats.org/presentationml/2006/ole">
            <p:oleObj spid="_x0000_s8194" name="Document" r:id="rId3" imgW="5796029" imgH="1188043" progId="Word.Document.12">
              <p:embed/>
            </p:oleObj>
          </a:graphicData>
        </a:graphic>
      </p:graphicFrame>
      <p:sp>
        <p:nvSpPr>
          <p:cNvPr id="8196" name="TextBox 7"/>
          <p:cNvSpPr txBox="1">
            <a:spLocks noChangeArrowheads="1"/>
          </p:cNvSpPr>
          <p:nvPr/>
        </p:nvSpPr>
        <p:spPr bwMode="auto">
          <a:xfrm>
            <a:off x="1828800" y="2057400"/>
            <a:ext cx="62484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/>
              <a:t>TIR</a:t>
            </a:r>
            <a:r>
              <a:rPr lang="en-US" sz="2000" b="1"/>
              <a:t> = TASA INTERNA DE RETORNO</a:t>
            </a:r>
          </a:p>
          <a:p>
            <a:endParaRPr lang="en-US" b="1" u="sng"/>
          </a:p>
          <a:p>
            <a:endParaRPr lang="en-US" b="1" u="sng"/>
          </a:p>
          <a:p>
            <a:pPr algn="just"/>
            <a:r>
              <a:rPr lang="en-US"/>
              <a:t>Tasa de descuento </a:t>
            </a:r>
            <a:r>
              <a:rPr lang="es-EC"/>
              <a:t>19,623%</a:t>
            </a:r>
            <a:endParaRPr lang="en-US"/>
          </a:p>
          <a:p>
            <a:pPr algn="just"/>
            <a:r>
              <a:rPr lang="en-US"/>
              <a:t>TIR  96%</a:t>
            </a:r>
          </a:p>
          <a:p>
            <a:pPr algn="just"/>
            <a:endParaRPr lang="en-US"/>
          </a:p>
          <a:p>
            <a:pPr algn="ctr"/>
            <a:r>
              <a:rPr lang="en-US"/>
              <a:t>TIR &gt; Tasa Dscto = </a:t>
            </a:r>
            <a:r>
              <a:rPr lang="en-US" b="1">
                <a:solidFill>
                  <a:srgbClr val="FF0000"/>
                </a:solidFill>
              </a:rPr>
              <a:t>FACTIBLE</a:t>
            </a:r>
          </a:p>
        </p:txBody>
      </p:sp>
      <p:pic>
        <p:nvPicPr>
          <p:cNvPr id="819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8229600" cy="1143000"/>
          </a:xfrm>
        </p:spPr>
        <p:txBody>
          <a:bodyPr/>
          <a:lstStyle/>
          <a:p>
            <a:r>
              <a:rPr lang="en-US" sz="3500" b="1" smtClean="0"/>
              <a:t>ANALISIS DE SENSIBILIDAD</a:t>
            </a:r>
            <a:endParaRPr lang="es-EC" sz="3500" b="1" smtClean="0"/>
          </a:p>
        </p:txBody>
      </p:sp>
      <p:sp>
        <p:nvSpPr>
          <p:cNvPr id="922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1500" b="1" u="sng" smtClean="0"/>
          </a:p>
          <a:p>
            <a:pPr>
              <a:buFontTx/>
              <a:buNone/>
            </a:pPr>
            <a:r>
              <a:rPr lang="en-US" sz="1500" b="1" u="sng" smtClean="0"/>
              <a:t>SUPUESTO 1</a:t>
            </a:r>
            <a:r>
              <a:rPr lang="en-US" sz="1500" b="1" smtClean="0"/>
              <a:t>				</a:t>
            </a:r>
            <a:r>
              <a:rPr lang="en-US" sz="1500" b="1" u="sng" smtClean="0"/>
              <a:t>SUPUESTO 2</a:t>
            </a:r>
          </a:p>
          <a:p>
            <a:pPr>
              <a:buFontTx/>
              <a:buNone/>
            </a:pPr>
            <a:endParaRPr lang="en-US" sz="1500" b="1" u="sng" smtClean="0"/>
          </a:p>
          <a:p>
            <a:pPr algn="just"/>
            <a:r>
              <a:rPr lang="en-US" sz="1500" b="1" u="sng" smtClean="0"/>
              <a:t>Inflación:</a:t>
            </a:r>
            <a:r>
              <a:rPr lang="en-US" sz="1500" smtClean="0"/>
              <a:t>  aumento a 12%			</a:t>
            </a:r>
            <a:r>
              <a:rPr lang="en-US" sz="1500" b="1" u="sng" smtClean="0"/>
              <a:t>Inflación:</a:t>
            </a:r>
            <a:r>
              <a:rPr lang="en-US" sz="1500" b="1" smtClean="0"/>
              <a:t> </a:t>
            </a:r>
            <a:r>
              <a:rPr lang="en-US" sz="1500" smtClean="0"/>
              <a:t>mantiene 9,87</a:t>
            </a:r>
          </a:p>
          <a:p>
            <a:r>
              <a:rPr lang="en-US" sz="1500" b="1" u="sng" smtClean="0"/>
              <a:t>Ventas:</a:t>
            </a:r>
            <a:r>
              <a:rPr lang="en-US" sz="1500" smtClean="0"/>
              <a:t>  10%				</a:t>
            </a:r>
            <a:r>
              <a:rPr lang="en-US" sz="1500" b="1" u="sng" smtClean="0"/>
              <a:t>Ventas:</a:t>
            </a:r>
            <a:r>
              <a:rPr lang="en-US" sz="1500" smtClean="0"/>
              <a:t> decremtento -5</a:t>
            </a:r>
          </a:p>
          <a:p>
            <a:pPr>
              <a:buFontTx/>
              <a:buNone/>
            </a:pPr>
            <a:endParaRPr lang="en-US" sz="1500" smtClean="0"/>
          </a:p>
          <a:p>
            <a:pPr>
              <a:buFontTx/>
              <a:buNone/>
            </a:pPr>
            <a:endParaRPr lang="es-EC" sz="1500" smtClean="0"/>
          </a:p>
        </p:txBody>
      </p:sp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72400" y="58674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218" name="Object 2"/>
          <p:cNvGraphicFramePr>
            <a:graphicFrameLocks noChangeAspect="1"/>
          </p:cNvGraphicFramePr>
          <p:nvPr/>
        </p:nvGraphicFramePr>
        <p:xfrm>
          <a:off x="533400" y="3505200"/>
          <a:ext cx="3276600" cy="2286000"/>
        </p:xfrm>
        <a:graphic>
          <a:graphicData uri="http://schemas.openxmlformats.org/presentationml/2006/ole">
            <p:oleObj spid="_x0000_s9218" name="Document" r:id="rId4" imgW="3778296" imgH="2273842" progId="Word.Document.12">
              <p:embed/>
            </p:oleObj>
          </a:graphicData>
        </a:graphic>
      </p:graphicFrame>
      <p:graphicFrame>
        <p:nvGraphicFramePr>
          <p:cNvPr id="9219" name="Object 3"/>
          <p:cNvGraphicFramePr>
            <a:graphicFrameLocks noChangeAspect="1"/>
          </p:cNvGraphicFramePr>
          <p:nvPr/>
        </p:nvGraphicFramePr>
        <p:xfrm>
          <a:off x="4800600" y="3505200"/>
          <a:ext cx="3200400" cy="2247900"/>
        </p:xfrm>
        <a:graphic>
          <a:graphicData uri="http://schemas.openxmlformats.org/presentationml/2006/ole">
            <p:oleObj spid="_x0000_s9219" name="Document" r:id="rId5" imgW="3352190" imgH="2210479" progId="Word.Document.12">
              <p:embed/>
            </p:oleObj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Imagen 1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" y="2130425"/>
            <a:ext cx="3810000" cy="2441575"/>
          </a:xfrm>
          <a:noFill/>
        </p:spPr>
      </p:pic>
      <p:pic>
        <p:nvPicPr>
          <p:cNvPr id="14340" name="Imagen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3962400"/>
            <a:ext cx="3965575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TextBox 7"/>
          <p:cNvSpPr txBox="1">
            <a:spLocks noChangeArrowheads="1"/>
          </p:cNvSpPr>
          <p:nvPr/>
        </p:nvSpPr>
        <p:spPr bwMode="auto">
          <a:xfrm>
            <a:off x="533400" y="1763713"/>
            <a:ext cx="3581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C00000"/>
                </a:solidFill>
              </a:rPr>
              <a:t>COMPETIDORES</a:t>
            </a:r>
            <a:endParaRPr lang="es-EC" b="1">
              <a:solidFill>
                <a:srgbClr val="C00000"/>
              </a:solidFill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4343400" y="2209800"/>
          <a:ext cx="4038600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38600"/>
              </a:tblGrid>
              <a:tr h="5334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La </a:t>
                      </a:r>
                      <a:r>
                        <a:rPr lang="en-US" sz="1500" dirty="0" err="1" smtClean="0"/>
                        <a:t>preferencia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dirty="0" err="1" smtClean="0"/>
                        <a:t>por</a:t>
                      </a:r>
                      <a:r>
                        <a:rPr lang="en-US" sz="1500" dirty="0" smtClean="0"/>
                        <a:t> la </a:t>
                      </a:r>
                      <a:r>
                        <a:rPr lang="en-US" sz="1500" dirty="0" err="1" smtClean="0"/>
                        <a:t>marca</a:t>
                      </a:r>
                      <a:r>
                        <a:rPr lang="en-US" sz="1500" dirty="0" smtClean="0"/>
                        <a:t> GATORADE </a:t>
                      </a:r>
                      <a:r>
                        <a:rPr lang="en-US" sz="1500" dirty="0" err="1" smtClean="0"/>
                        <a:t>alcanza</a:t>
                      </a:r>
                      <a:r>
                        <a:rPr lang="en-US" sz="1500" dirty="0" smtClean="0"/>
                        <a:t> un 49% del </a:t>
                      </a:r>
                      <a:r>
                        <a:rPr lang="en-US" sz="1500" dirty="0" err="1" smtClean="0"/>
                        <a:t>mercado</a:t>
                      </a:r>
                      <a:r>
                        <a:rPr lang="en-US" sz="1500" dirty="0" smtClean="0"/>
                        <a:t> </a:t>
                      </a:r>
                      <a:r>
                        <a:rPr lang="en-US" sz="1500" dirty="0" err="1" smtClean="0"/>
                        <a:t>ecuatoriano</a:t>
                      </a:r>
                      <a:endParaRPr lang="es-EC" sz="1500" dirty="0" smtClean="0"/>
                    </a:p>
                  </a:txBody>
                  <a:tcPr>
                    <a:solidFill>
                      <a:schemeClr val="accent5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28600" y="983159"/>
            <a:ext cx="9048125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4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INVESTIGACION DE MERCADO</a:t>
            </a: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z="2000" b="1" u="sng" smtClean="0"/>
              <a:t>CONCEPTO DE GATORADE RAIN</a:t>
            </a:r>
          </a:p>
          <a:p>
            <a:pPr>
              <a:buFontTx/>
              <a:buNone/>
            </a:pPr>
            <a:endParaRPr lang="en-US" sz="1800" b="1" u="sng" smtClean="0"/>
          </a:p>
          <a:p>
            <a:pPr>
              <a:buFontTx/>
              <a:buNone/>
            </a:pPr>
            <a:r>
              <a:rPr lang="es-ES" sz="1800" smtClean="0"/>
              <a:t>	Es toda una nueva experiencia de sabor:</a:t>
            </a:r>
            <a:endParaRPr lang="es-EC" sz="1800" smtClean="0"/>
          </a:p>
          <a:p>
            <a:r>
              <a:rPr lang="es-ES" sz="1800" smtClean="0"/>
              <a:t>Más refrescante, más suave y más ligero.</a:t>
            </a:r>
            <a:endParaRPr lang="es-EC" sz="1800" smtClean="0"/>
          </a:p>
          <a:p>
            <a:r>
              <a:rPr lang="es-ES" sz="1800" smtClean="0"/>
              <a:t>Gatorade Rain es la bebida hidratante más fácil de tomar que calma la sed mas intensa y conserva las propiedades funcionales de tu Gatorade tradicional.</a:t>
            </a:r>
          </a:p>
          <a:p>
            <a:endParaRPr lang="es-EC" sz="1800" u="sng" smtClean="0"/>
          </a:p>
        </p:txBody>
      </p:sp>
      <p:pic>
        <p:nvPicPr>
          <p:cNvPr id="15364" name="Imagen 17"/>
          <p:cNvPicPr>
            <a:picLocks noGrp="1"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038600"/>
            <a:ext cx="3810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Imagen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3962400"/>
            <a:ext cx="3860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1143000" y="838200"/>
            <a:ext cx="7686720" cy="6924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es-EC" sz="39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INVESTIGACION DE MERCADO</a:t>
            </a:r>
          </a:p>
        </p:txBody>
      </p:sp>
      <p:pic>
        <p:nvPicPr>
          <p:cNvPr id="15367" name="Picture 5"/>
          <p:cNvPicPr>
            <a:picLocks noChangeAspect="1" noChangeArrowheads="1"/>
          </p:cNvPicPr>
          <p:nvPr/>
        </p:nvPicPr>
        <p:blipFill>
          <a:blip r:embed="rId5"/>
          <a:srcRect l="34698" t="37210" r="38722" b="30319"/>
          <a:stretch>
            <a:fillRect/>
          </a:stretch>
        </p:blipFill>
        <p:spPr bwMode="auto">
          <a:xfrm>
            <a:off x="5791200" y="1447800"/>
            <a:ext cx="1905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153400" cy="3916363"/>
          </a:xfrm>
        </p:spPr>
        <p:txBody>
          <a:bodyPr/>
          <a:lstStyle/>
          <a:p>
            <a:pPr>
              <a:buFontTx/>
              <a:buNone/>
            </a:pPr>
            <a:endParaRPr lang="es-EC" smtClean="0"/>
          </a:p>
        </p:txBody>
      </p:sp>
      <p:sp>
        <p:nvSpPr>
          <p:cNvPr id="16387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pic>
        <p:nvPicPr>
          <p:cNvPr id="16388" name="Imagen 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2003425"/>
            <a:ext cx="3581400" cy="256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Rectangle 3"/>
          <p:cNvSpPr>
            <a:spLocks noChangeArrowheads="1"/>
          </p:cNvSpPr>
          <p:nvPr/>
        </p:nvSpPr>
        <p:spPr bwMode="auto">
          <a:xfrm>
            <a:off x="0" y="3228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C"/>
          </a:p>
        </p:txBody>
      </p:sp>
      <p:sp>
        <p:nvSpPr>
          <p:cNvPr id="16390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pic>
        <p:nvPicPr>
          <p:cNvPr id="16391" name="Imagen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30413"/>
            <a:ext cx="3886200" cy="254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685800" y="762001"/>
            <a:ext cx="7696200" cy="120032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3600" b="1" dirty="0" err="1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Considera</a:t>
            </a:r>
            <a:r>
              <a:rPr lang="en-US" sz="3600" b="1" dirty="0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sz="3600" b="1" dirty="0" err="1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apropiado</a:t>
            </a:r>
            <a:r>
              <a:rPr lang="en-US" sz="3600" b="1" dirty="0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los </a:t>
            </a:r>
            <a:r>
              <a:rPr lang="en-US" sz="3600" b="1" dirty="0" err="1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sabores</a:t>
            </a:r>
            <a:r>
              <a:rPr lang="en-US" sz="3600" b="1" dirty="0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en-US" sz="3600" b="1" dirty="0" err="1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botella</a:t>
            </a:r>
            <a:r>
              <a:rPr lang="en-US" sz="3600" b="1" dirty="0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, </a:t>
            </a:r>
            <a:r>
              <a:rPr lang="en-US" sz="3600" b="1" dirty="0" err="1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colores</a:t>
            </a:r>
            <a:r>
              <a:rPr lang="en-US" sz="3600" b="1" dirty="0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y </a:t>
            </a:r>
            <a:r>
              <a:rPr lang="en-US" sz="3600" b="1" dirty="0" err="1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etiqueta</a:t>
            </a:r>
            <a:r>
              <a:rPr lang="en-US" sz="3600" b="1" dirty="0">
                <a:ln w="11430"/>
                <a:solidFill>
                  <a:srgbClr val="CC00CC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  <a:endParaRPr lang="es-EC" sz="3600" b="1" dirty="0">
              <a:ln w="11430"/>
              <a:solidFill>
                <a:srgbClr val="CC00CC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6393" name="Imagen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9025" y="4541838"/>
            <a:ext cx="3889375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429000"/>
          </a:xfrm>
        </p:spPr>
        <p:txBody>
          <a:bodyPr/>
          <a:lstStyle/>
          <a:p>
            <a:pPr>
              <a:buFontTx/>
              <a:buNone/>
            </a:pPr>
            <a:r>
              <a:rPr lang="es-EC" u="sng" smtClean="0"/>
              <a:t>Distribución de Personas</a:t>
            </a:r>
          </a:p>
        </p:txBody>
      </p:sp>
      <p:pic>
        <p:nvPicPr>
          <p:cNvPr id="17411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s-EC" sz="4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INVESTIGACION DE MERCADO</a:t>
            </a:r>
            <a:endParaRPr lang="es-EC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2667000" y="1824038"/>
            <a:ext cx="39624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>
                <a:solidFill>
                  <a:srgbClr val="FF0000"/>
                </a:solidFill>
              </a:rPr>
              <a:t>FOCUS GROUP</a:t>
            </a:r>
            <a:endParaRPr lang="es-EC" sz="2800" b="1">
              <a:solidFill>
                <a:srgbClr val="FF0000"/>
              </a:solidFill>
            </a:endParaRPr>
          </a:p>
        </p:txBody>
      </p:sp>
      <p:pic>
        <p:nvPicPr>
          <p:cNvPr id="17414" name="Imagen 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030538"/>
            <a:ext cx="4797425" cy="855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3 Marcador de texto"/>
          <p:cNvSpPr>
            <a:spLocks noGrp="1"/>
          </p:cNvSpPr>
          <p:nvPr>
            <p:ph type="body" sz="half" idx="2"/>
          </p:nvPr>
        </p:nvSpPr>
        <p:spPr>
          <a:xfrm>
            <a:off x="714375" y="2362200"/>
            <a:ext cx="7743825" cy="3810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C" smtClean="0"/>
              <a:t>Canal de Distribución Corto: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eaLnBrk="1" hangingPunct="1">
              <a:buFontTx/>
              <a:buNone/>
            </a:pPr>
            <a:endParaRPr lang="es-EC" smtClean="0"/>
          </a:p>
          <a:p>
            <a:pPr eaLnBrk="1" hangingPunct="1"/>
            <a:r>
              <a:rPr lang="es-EC" smtClean="0"/>
              <a:t>Aprovisionamiento</a:t>
            </a:r>
          </a:p>
          <a:p>
            <a:pPr eaLnBrk="1" hangingPunct="1"/>
            <a:r>
              <a:rPr lang="es-EC" smtClean="0"/>
              <a:t>Distribución</a:t>
            </a:r>
          </a:p>
        </p:txBody>
      </p:sp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C"/>
          </a:p>
        </p:txBody>
      </p:sp>
      <p:pic>
        <p:nvPicPr>
          <p:cNvPr id="18437" name="Imagen 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3124200"/>
            <a:ext cx="3190875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7"/>
          <p:cNvSpPr>
            <a:spLocks noChangeArrowheads="1"/>
          </p:cNvSpPr>
          <p:nvPr/>
        </p:nvSpPr>
        <p:spPr bwMode="auto">
          <a:xfrm>
            <a:off x="0" y="1419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es-EC"/>
          </a:p>
        </p:txBody>
      </p:sp>
      <p:sp>
        <p:nvSpPr>
          <p:cNvPr id="8" name="Rectangle 7"/>
          <p:cNvSpPr/>
          <p:nvPr/>
        </p:nvSpPr>
        <p:spPr>
          <a:xfrm>
            <a:off x="914400" y="1211759"/>
            <a:ext cx="7848600" cy="769441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s-ES" sz="4400" b="1" cap="all" dirty="0">
                <a:ln w="0"/>
                <a:solidFill>
                  <a:srgbClr val="7030A0"/>
                </a:solidFill>
                <a:effectLst>
                  <a:reflection blurRad="12700" stA="50000" endPos="50000" dist="5000" dir="5400000" sy="-100000" rotWithShape="0"/>
                </a:effectLst>
              </a:rPr>
              <a:t>CADENA DE SUMINISTROS</a:t>
            </a:r>
            <a:endParaRPr lang="es-EC" sz="4400" b="1" cap="all" dirty="0">
              <a:ln w="0"/>
              <a:solidFill>
                <a:srgbClr val="7030A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21 Grupo"/>
          <p:cNvGrpSpPr>
            <a:grpSpLocks/>
          </p:cNvGrpSpPr>
          <p:nvPr/>
        </p:nvGrpSpPr>
        <p:grpSpPr bwMode="auto">
          <a:xfrm>
            <a:off x="1524000" y="1981200"/>
            <a:ext cx="6464300" cy="4343400"/>
            <a:chOff x="227013" y="1639888"/>
            <a:chExt cx="5792787" cy="4837112"/>
          </a:xfrm>
        </p:grpSpPr>
        <p:sp>
          <p:nvSpPr>
            <p:cNvPr id="2071" name="Rectangle 23"/>
            <p:cNvSpPr>
              <a:spLocks noChangeArrowheads="1"/>
            </p:cNvSpPr>
            <p:nvPr/>
          </p:nvSpPr>
          <p:spPr bwMode="auto">
            <a:xfrm>
              <a:off x="1171613" y="1639888"/>
              <a:ext cx="4848187" cy="4082198"/>
            </a:xfrm>
            <a:prstGeom prst="rect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miter lim="800000"/>
              <a:headEnd/>
              <a:tailEnd/>
            </a:ln>
            <a:effectLst>
              <a:outerShdw dist="35921" dir="2700000" algn="ct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19462" name="Text Box 24"/>
            <p:cNvSpPr txBox="1">
              <a:spLocks noChangeArrowheads="1"/>
            </p:cNvSpPr>
            <p:nvPr/>
          </p:nvSpPr>
          <p:spPr bwMode="auto">
            <a:xfrm rot="-5400000">
              <a:off x="415800" y="4628939"/>
              <a:ext cx="860675" cy="289595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s-ES" sz="1500"/>
                <a:t>BAJA</a:t>
              </a:r>
            </a:p>
          </p:txBody>
        </p:sp>
        <p:sp>
          <p:nvSpPr>
            <p:cNvPr id="19463" name="Text Box 25"/>
            <p:cNvSpPr txBox="1">
              <a:spLocks noChangeArrowheads="1"/>
            </p:cNvSpPr>
            <p:nvPr/>
          </p:nvSpPr>
          <p:spPr bwMode="auto">
            <a:xfrm rot="-5400000">
              <a:off x="459581" y="2496344"/>
              <a:ext cx="741363" cy="320675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/>
              <a:r>
                <a:rPr lang="es-ES" sz="1500"/>
                <a:t>ALTA</a:t>
              </a:r>
            </a:p>
          </p:txBody>
        </p:sp>
        <p:sp>
          <p:nvSpPr>
            <p:cNvPr id="19464" name="Text Box 26"/>
            <p:cNvSpPr txBox="1">
              <a:spLocks noChangeArrowheads="1"/>
            </p:cNvSpPr>
            <p:nvPr/>
          </p:nvSpPr>
          <p:spPr bwMode="auto">
            <a:xfrm rot="10800000">
              <a:off x="227013" y="1687513"/>
              <a:ext cx="458787" cy="402748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vert="eaVert" anchorCtr="1"/>
            <a:lstStyle/>
            <a:p>
              <a:pPr algn="ctr" eaLnBrk="0" hangingPunct="0"/>
              <a:r>
                <a:rPr lang="es-ES" sz="1500" b="1"/>
                <a:t>TASA DEL CRECIMIENTO DEL MERCADO</a:t>
              </a:r>
              <a:endParaRPr lang="es-ES" b="1"/>
            </a:p>
          </p:txBody>
        </p:sp>
        <p:sp>
          <p:nvSpPr>
            <p:cNvPr id="19465" name="Text Box 28"/>
            <p:cNvSpPr txBox="1">
              <a:spLocks noChangeArrowheads="1"/>
            </p:cNvSpPr>
            <p:nvPr/>
          </p:nvSpPr>
          <p:spPr bwMode="auto">
            <a:xfrm>
              <a:off x="2057400" y="5867400"/>
              <a:ext cx="66675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500"/>
                <a:t>ALTA</a:t>
              </a:r>
              <a:endParaRPr lang="es-ES" sz="1200"/>
            </a:p>
          </p:txBody>
        </p:sp>
        <p:sp>
          <p:nvSpPr>
            <p:cNvPr id="19466" name="Text Box 29"/>
            <p:cNvSpPr txBox="1">
              <a:spLocks noChangeArrowheads="1"/>
            </p:cNvSpPr>
            <p:nvPr/>
          </p:nvSpPr>
          <p:spPr bwMode="auto">
            <a:xfrm>
              <a:off x="4343400" y="5867400"/>
              <a:ext cx="811213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500"/>
                <a:t>BAJA</a:t>
              </a:r>
            </a:p>
            <a:p>
              <a:pPr eaLnBrk="0" hangingPunct="0"/>
              <a:endParaRPr lang="es-ES" sz="1200"/>
            </a:p>
          </p:txBody>
        </p:sp>
        <p:sp>
          <p:nvSpPr>
            <p:cNvPr id="19467" name="Text Box 30"/>
            <p:cNvSpPr txBox="1">
              <a:spLocks noChangeArrowheads="1"/>
            </p:cNvSpPr>
            <p:nvPr/>
          </p:nvSpPr>
          <p:spPr bwMode="auto">
            <a:xfrm>
              <a:off x="1681163" y="6157913"/>
              <a:ext cx="3825875" cy="319087"/>
            </a:xfrm>
            <a:prstGeom prst="rect">
              <a:avLst/>
            </a:prstGeom>
            <a:solidFill>
              <a:srgbClr val="FFFFFF"/>
            </a:solidFill>
            <a:ln w="9525" algn="ctr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500" b="1"/>
                <a:t>CUOTA RELATIVA DE MERCADO</a:t>
              </a:r>
            </a:p>
          </p:txBody>
        </p:sp>
        <p:pic>
          <p:nvPicPr>
            <p:cNvPr id="19468" name="Picture 3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816100" y="4095750"/>
              <a:ext cx="1187450" cy="1346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80" name="AutoShape 32"/>
            <p:cNvSpPr>
              <a:spLocks noChangeArrowheads="1"/>
            </p:cNvSpPr>
            <p:nvPr/>
          </p:nvSpPr>
          <p:spPr bwMode="auto">
            <a:xfrm>
              <a:off x="1554290" y="1968727"/>
              <a:ext cx="1197821" cy="1253477"/>
            </a:xfrm>
            <a:prstGeom prst="star5">
              <a:avLst/>
            </a:prstGeom>
            <a:solidFill>
              <a:srgbClr val="FFFF00"/>
            </a:solidFill>
            <a:ln w="28575">
              <a:miter lim="800000"/>
              <a:headEnd/>
              <a:tailEnd/>
            </a:ln>
            <a:effectLst/>
            <a:scene3d>
              <a:camera prst="legacyPerspectiveFront">
                <a:rot lat="20099999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FFFF00"/>
              </a:extrusionClr>
            </a:sp3d>
          </p:spPr>
          <p:txBody>
            <a:bodyPr>
              <a:flatTx/>
            </a:bodyPr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19470" name="WordArt 33"/>
            <p:cNvSpPr>
              <a:spLocks noChangeArrowheads="1" noChangeShapeType="1" noTextEdit="1"/>
            </p:cNvSpPr>
            <p:nvPr/>
          </p:nvSpPr>
          <p:spPr bwMode="auto">
            <a:xfrm>
              <a:off x="4470400" y="2028825"/>
              <a:ext cx="784225" cy="131445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scene3d>
                <a:camera prst="legacyPerspectiveFront">
                  <a:rot lat="20099991" lon="20099991" rev="0"/>
                </a:camera>
                <a:lightRig rig="legacyFlat2" dir="t"/>
              </a:scene3d>
              <a:sp3d extrusionH="430200" prstMaterial="legacyMatte">
                <a:extrusionClr>
                  <a:srgbClr val="B8CCE4"/>
                </a:extrusionClr>
              </a:sp3d>
            </a:bodyPr>
            <a:lstStyle/>
            <a:p>
              <a:pPr algn="ctr"/>
              <a:r>
                <a:rPr lang="es-ES" sz="9600" kern="10">
                  <a:ln w="9525">
                    <a:round/>
                    <a:headEnd/>
                    <a:tailEnd/>
                  </a:ln>
                  <a:solidFill>
                    <a:srgbClr val="B8CCE4"/>
                  </a:solidFill>
                  <a:latin typeface="Arial Black"/>
                </a:rPr>
                <a:t>?</a:t>
              </a:r>
            </a:p>
          </p:txBody>
        </p:sp>
        <p:pic>
          <p:nvPicPr>
            <p:cNvPr id="19471" name="Picture 3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0363" y="4210050"/>
              <a:ext cx="1336675" cy="1174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83" name="Text Box 35"/>
            <p:cNvSpPr txBox="1">
              <a:spLocks noChangeArrowheads="1"/>
            </p:cNvSpPr>
            <p:nvPr/>
          </p:nvSpPr>
          <p:spPr bwMode="auto">
            <a:xfrm>
              <a:off x="4227336" y="1763645"/>
              <a:ext cx="1408364" cy="25988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FFFFFF"/>
              </a:outerShdw>
            </a:effectLst>
          </p:spPr>
          <p:txBody>
            <a:bodyPr/>
            <a:lstStyle/>
            <a:p>
              <a:pPr eaLnBrk="0" hangingPunct="0">
                <a:defRPr/>
              </a:pPr>
              <a:r>
                <a:rPr lang="es-ES" sz="1000" b="1"/>
                <a:t>GATORADE RAIN</a:t>
              </a:r>
            </a:p>
          </p:txBody>
        </p:sp>
        <p:sp>
          <p:nvSpPr>
            <p:cNvPr id="2084" name="Oval 36"/>
            <p:cNvSpPr>
              <a:spLocks noChangeArrowheads="1"/>
            </p:cNvSpPr>
            <p:nvPr/>
          </p:nvSpPr>
          <p:spPr bwMode="auto">
            <a:xfrm>
              <a:off x="3924325" y="1908616"/>
              <a:ext cx="435313" cy="441988"/>
            </a:xfrm>
            <a:prstGeom prst="ellipse">
              <a:avLst/>
            </a:prstGeom>
            <a:gradFill rotWithShape="0">
              <a:gsLst>
                <a:gs pos="0">
                  <a:srgbClr val="000000">
                    <a:alpha val="87000"/>
                  </a:srgbClr>
                </a:gs>
                <a:gs pos="100000">
                  <a:srgbClr val="FFFFFF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  <a:effectLst>
              <a:outerShdw sy="50000" kx="2453608" algn="br" rotWithShape="0">
                <a:srgbClr val="808080"/>
              </a:outerShdw>
            </a:effectLst>
          </p:spPr>
          <p:txBody>
            <a:bodyPr/>
            <a:lstStyle/>
            <a:p>
              <a:pPr>
                <a:defRPr/>
              </a:pPr>
              <a:endParaRPr lang="es-EC"/>
            </a:p>
          </p:txBody>
        </p:sp>
        <p:sp>
          <p:nvSpPr>
            <p:cNvPr id="19474" name="Line 37"/>
            <p:cNvSpPr>
              <a:spLocks noChangeShapeType="1"/>
            </p:cNvSpPr>
            <p:nvPr/>
          </p:nvSpPr>
          <p:spPr bwMode="auto">
            <a:xfrm>
              <a:off x="3594100" y="1639888"/>
              <a:ext cx="0" cy="4081462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75" name="Line 38"/>
            <p:cNvSpPr>
              <a:spLocks noChangeShapeType="1"/>
            </p:cNvSpPr>
            <p:nvPr/>
          </p:nvSpPr>
          <p:spPr bwMode="auto">
            <a:xfrm>
              <a:off x="1171575" y="3681413"/>
              <a:ext cx="4846638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9476" name="Line 39"/>
            <p:cNvSpPr>
              <a:spLocks noChangeShapeType="1"/>
            </p:cNvSpPr>
            <p:nvPr/>
          </p:nvSpPr>
          <p:spPr bwMode="auto">
            <a:xfrm flipH="1">
              <a:off x="2192338" y="1909763"/>
              <a:ext cx="1912937" cy="0"/>
            </a:xfrm>
            <a:prstGeom prst="line">
              <a:avLst/>
            </a:prstGeom>
            <a:noFill/>
            <a:ln w="57150">
              <a:solidFill>
                <a:srgbClr val="00CCFF"/>
              </a:solidFill>
              <a:round/>
              <a:headEnd/>
              <a:tailEnd type="stealth" w="med" len="med"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19459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72400" y="5905500"/>
            <a:ext cx="13716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Rectangle 20"/>
          <p:cNvSpPr/>
          <p:nvPr/>
        </p:nvSpPr>
        <p:spPr>
          <a:xfrm>
            <a:off x="2834613" y="838200"/>
            <a:ext cx="44805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s-ES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33CC"/>
                </a:solidFill>
              </a:rPr>
              <a:t>MATRIZ BCG</a:t>
            </a:r>
            <a:endParaRPr lang="es-EC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33CC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4518</TotalTime>
  <Words>783</Words>
  <Application>Microsoft Office PowerPoint</Application>
  <PresentationFormat>Presentación en pantalla (4:3)</PresentationFormat>
  <Paragraphs>328</Paragraphs>
  <Slides>39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5</vt:i4>
      </vt:variant>
      <vt:variant>
        <vt:lpstr>Títulos de diapositiva</vt:lpstr>
      </vt:variant>
      <vt:variant>
        <vt:i4>39</vt:i4>
      </vt:variant>
    </vt:vector>
  </HeadingPairs>
  <TitlesOfParts>
    <vt:vector size="52" baseType="lpstr">
      <vt:lpstr>Arial</vt:lpstr>
      <vt:lpstr>Times New Roman</vt:lpstr>
      <vt:lpstr>SimSun</vt:lpstr>
      <vt:lpstr>Calibri</vt:lpstr>
      <vt:lpstr>Tahoma</vt:lpstr>
      <vt:lpstr>Wingdings</vt:lpstr>
      <vt:lpstr>Arial Unicode MS</vt:lpstr>
      <vt:lpstr>Default Design</vt:lpstr>
      <vt:lpstr>Microsoft Office Word 97 - 2003 Document</vt:lpstr>
      <vt:lpstr>Document</vt:lpstr>
      <vt:lpstr>Microsoft Office Excel 97-2003 Worksheet</vt:lpstr>
      <vt:lpstr>Microsoft Office Word Document</vt:lpstr>
      <vt:lpstr>Worksheet</vt:lpstr>
      <vt:lpstr> </vt:lpstr>
      <vt:lpstr>  Análisis de Marketing local de las                    bebidas no alcohólicas  </vt:lpstr>
      <vt:lpstr>Diapositiva 3</vt:lpstr>
      <vt:lpstr>Diapositiva 4</vt:lpstr>
      <vt:lpstr>Diapositiva 5</vt:lpstr>
      <vt:lpstr>Diapositiva 6</vt:lpstr>
      <vt:lpstr>INVESTIGACION DE MERCADO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EVALUACION FINANCIERA</vt:lpstr>
      <vt:lpstr>EVALUACION FINANCIERA</vt:lpstr>
      <vt:lpstr>VENTAS 2008</vt:lpstr>
      <vt:lpstr>EVALUACION FINANCIERA</vt:lpstr>
      <vt:lpstr>FLUJO DE CAJA ANUAL</vt:lpstr>
      <vt:lpstr>EVALUACION FINANCIERA</vt:lpstr>
      <vt:lpstr>ANALISIS FINANCIERO</vt:lpstr>
      <vt:lpstr>ANALISIS DE SENSIBILIDAD</vt:lpstr>
    </vt:vector>
  </TitlesOfParts>
  <Company>Pepsi Cola Interamericana de Guatemala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Lorena Guillioli</dc:creator>
  <cp:lastModifiedBy>Administrador</cp:lastModifiedBy>
  <cp:revision>174</cp:revision>
  <dcterms:created xsi:type="dcterms:W3CDTF">2006-12-21T20:42:45Z</dcterms:created>
  <dcterms:modified xsi:type="dcterms:W3CDTF">2009-11-04T17:09:34Z</dcterms:modified>
</cp:coreProperties>
</file>