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4" r:id="rId8"/>
    <p:sldId id="263" r:id="rId9"/>
    <p:sldId id="265" r:id="rId10"/>
    <p:sldId id="266" r:id="rId11"/>
    <p:sldId id="267" r:id="rId12"/>
    <p:sldId id="268" r:id="rId13"/>
    <p:sldId id="269" r:id="rId14"/>
    <p:sldId id="270" r:id="rId15"/>
    <p:sldId id="271" r:id="rId16"/>
    <p:sldId id="272" r:id="rId17"/>
    <p:sldId id="273" r:id="rId18"/>
    <p:sldId id="275" r:id="rId19"/>
    <p:sldId id="274" r:id="rId20"/>
    <p:sldId id="277" r:id="rId21"/>
    <p:sldId id="279" r:id="rId22"/>
    <p:sldId id="280" r:id="rId23"/>
    <p:sldId id="281" r:id="rId24"/>
    <p:sldId id="282" r:id="rId25"/>
    <p:sldId id="276" r:id="rId26"/>
    <p:sldId id="286" r:id="rId27"/>
    <p:sldId id="287" r:id="rId28"/>
    <p:sldId id="288" r:id="rId29"/>
    <p:sldId id="289" r:id="rId30"/>
    <p:sldId id="290" r:id="rId31"/>
    <p:sldId id="291" r:id="rId32"/>
    <p:sldId id="292" r:id="rId33"/>
    <p:sldId id="293" r:id="rId34"/>
    <p:sldId id="307" r:id="rId35"/>
    <p:sldId id="295" r:id="rId36"/>
    <p:sldId id="296" r:id="rId37"/>
    <p:sldId id="297" r:id="rId38"/>
    <p:sldId id="299" r:id="rId39"/>
    <p:sldId id="302" r:id="rId40"/>
    <p:sldId id="312" r:id="rId41"/>
    <p:sldId id="313" r:id="rId42"/>
    <p:sldId id="314" r:id="rId43"/>
    <p:sldId id="301" r:id="rId44"/>
    <p:sldId id="300" r:id="rId45"/>
    <p:sldId id="303" r:id="rId46"/>
    <p:sldId id="315" r:id="rId47"/>
    <p:sldId id="304" r:id="rId48"/>
    <p:sldId id="305" r:id="rId49"/>
    <p:sldId id="306" r:id="rId50"/>
    <p:sldId id="308" r:id="rId51"/>
    <p:sldId id="309" r:id="rId52"/>
    <p:sldId id="316" r:id="rId53"/>
    <p:sldId id="317" r:id="rId54"/>
    <p:sldId id="318" r:id="rId55"/>
    <p:sldId id="319" r:id="rId56"/>
    <p:sldId id="310" r:id="rId57"/>
    <p:sldId id="311" r:id="rId5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0" d="100"/>
          <a:sy n="60" d="100"/>
        </p:scale>
        <p:origin x="-6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4545FAE2-5E6C-4431-BD4D-A5C18F5B05AA}" type="datetimeFigureOut">
              <a:rPr lang="es-ES" smtClean="0"/>
              <a:pPr/>
              <a:t>04/11/2009</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0C15994D-A53C-46ED-B98E-2DF1A1EC0C43}"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545FAE2-5E6C-4431-BD4D-A5C18F5B05AA}" type="datetimeFigureOut">
              <a:rPr lang="es-ES" smtClean="0"/>
              <a:pPr/>
              <a:t>04/11/2009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0C15994D-A53C-46ED-B98E-2DF1A1EC0C43}"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545FAE2-5E6C-4431-BD4D-A5C18F5B05AA}" type="datetimeFigureOut">
              <a:rPr lang="es-ES" smtClean="0"/>
              <a:pPr/>
              <a:t>04/11/2009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0C15994D-A53C-46ED-B98E-2DF1A1EC0C43}"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545FAE2-5E6C-4431-BD4D-A5C18F5B05AA}" type="datetimeFigureOut">
              <a:rPr lang="es-ES" smtClean="0"/>
              <a:pPr/>
              <a:t>04/11/2009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0C15994D-A53C-46ED-B98E-2DF1A1EC0C43}" type="slidenum">
              <a:rPr lang="es-ES" smtClean="0"/>
              <a:pPr/>
              <a:t>‹Nº›</a:t>
            </a:fld>
            <a:endParaRPr lang="es-ES"/>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4545FAE2-5E6C-4431-BD4D-A5C18F5B05AA}" type="datetimeFigureOut">
              <a:rPr lang="es-ES" smtClean="0"/>
              <a:pPr/>
              <a:t>04/11/2009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0C15994D-A53C-46ED-B98E-2DF1A1EC0C43}" type="slidenum">
              <a:rPr lang="es-ES" smtClean="0"/>
              <a:pPr/>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4545FAE2-5E6C-4431-BD4D-A5C18F5B05AA}" type="datetimeFigureOut">
              <a:rPr lang="es-ES" smtClean="0"/>
              <a:pPr/>
              <a:t>04/11/2009</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0C15994D-A53C-46ED-B98E-2DF1A1EC0C43}" type="slidenum">
              <a:rPr lang="es-ES" smtClean="0"/>
              <a:pPr/>
              <a:t>‹Nº›</a:t>
            </a:fld>
            <a:endParaRPr lang="es-ES"/>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4545FAE2-5E6C-4431-BD4D-A5C18F5B05AA}" type="datetimeFigureOut">
              <a:rPr lang="es-ES" smtClean="0"/>
              <a:pPr/>
              <a:t>04/11/2009</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0C15994D-A53C-46ED-B98E-2DF1A1EC0C43}"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4545FAE2-5E6C-4431-BD4D-A5C18F5B05AA}" type="datetimeFigureOut">
              <a:rPr lang="es-ES" smtClean="0"/>
              <a:pPr/>
              <a:t>04/11/2009</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0C15994D-A53C-46ED-B98E-2DF1A1EC0C43}" type="slidenum">
              <a:rPr lang="es-ES" smtClean="0"/>
              <a:pPr/>
              <a:t>‹Nº›</a:t>
            </a:fld>
            <a:endParaRPr lang="es-ES"/>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4545FAE2-5E6C-4431-BD4D-A5C18F5B05AA}" type="datetimeFigureOut">
              <a:rPr lang="es-ES" smtClean="0"/>
              <a:pPr/>
              <a:t>04/11/2009</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0C15994D-A53C-46ED-B98E-2DF1A1EC0C43}"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4545FAE2-5E6C-4431-BD4D-A5C18F5B05AA}" type="datetimeFigureOut">
              <a:rPr lang="es-ES" smtClean="0"/>
              <a:pPr/>
              <a:t>04/11/2009</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0C15994D-A53C-46ED-B98E-2DF1A1EC0C43}"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4545FAE2-5E6C-4431-BD4D-A5C18F5B05AA}" type="datetimeFigureOut">
              <a:rPr lang="es-ES" smtClean="0"/>
              <a:pPr/>
              <a:t>04/11/2009</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0C15994D-A53C-46ED-B98E-2DF1A1EC0C43}" type="slidenum">
              <a:rPr lang="es-ES" smtClean="0"/>
              <a:pPr/>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545FAE2-5E6C-4431-BD4D-A5C18F5B05AA}" type="datetimeFigureOut">
              <a:rPr lang="es-ES" smtClean="0"/>
              <a:pPr/>
              <a:t>04/11/2009</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C15994D-A53C-46ED-B98E-2DF1A1EC0C43}"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714489"/>
            <a:ext cx="7772400" cy="1885962"/>
          </a:xfrm>
        </p:spPr>
        <p:txBody>
          <a:bodyPr>
            <a:normAutofit fontScale="90000"/>
          </a:bodyPr>
          <a:lstStyle/>
          <a:p>
            <a:r>
              <a:rPr lang="es-EC" sz="2700" dirty="0" smtClean="0"/>
              <a:t/>
            </a:r>
            <a:br>
              <a:rPr lang="es-EC" sz="2700" dirty="0" smtClean="0"/>
            </a:br>
            <a:r>
              <a:rPr lang="es-EC" sz="2700" dirty="0" smtClean="0"/>
              <a:t>Plan de mercadeo y proyecto de reestructuración administrativa y financiera de un club Social, Cultural, Deportivo y Beneficencia, Caso: SOCIEDAD TUNGURAHUENSE DE GUAYAQUIL</a:t>
            </a:r>
            <a:r>
              <a:rPr lang="es-ES" dirty="0" smtClean="0"/>
              <a:t/>
            </a:r>
            <a:br>
              <a:rPr lang="es-ES" dirty="0" smtClean="0"/>
            </a:br>
            <a:endParaRPr lang="es-ES" dirty="0"/>
          </a:p>
        </p:txBody>
      </p:sp>
      <p:sp>
        <p:nvSpPr>
          <p:cNvPr id="3" name="2 Subtítulo"/>
          <p:cNvSpPr>
            <a:spLocks noGrp="1"/>
          </p:cNvSpPr>
          <p:nvPr>
            <p:ph type="subTitle" idx="1"/>
          </p:nvPr>
        </p:nvSpPr>
        <p:spPr/>
        <p:txBody>
          <a:bodyPr/>
          <a:lstStyle/>
          <a:p>
            <a:r>
              <a:rPr lang="es-ES" dirty="0" smtClean="0"/>
              <a:t>Integrante:</a:t>
            </a:r>
          </a:p>
          <a:p>
            <a:r>
              <a:rPr lang="es-ES" dirty="0" smtClean="0"/>
              <a:t>Brenda Frías</a:t>
            </a:r>
          </a:p>
          <a:p>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a:t>El aporte de recreación y cultura para el índice de inflación anual fue del 0.1402% el segundo más bajo de todas las divisiones, en otras palabras la variación de precios en esta división fue muy bajo, pero hay que tomar en cuenta que en el futuro los hogares pueden disminuir su % de gastos en esta división para destinarlo a otra división como es la de alimentos. </a:t>
            </a:r>
            <a:endParaRPr lang="es-ES" dirty="0"/>
          </a:p>
          <a:p>
            <a:endParaRPr lang="es-ES" dirty="0"/>
          </a:p>
        </p:txBody>
      </p:sp>
      <p:sp>
        <p:nvSpPr>
          <p:cNvPr id="2" name="1 Título"/>
          <p:cNvSpPr>
            <a:spLocks noGrp="1"/>
          </p:cNvSpPr>
          <p:nvPr>
            <p:ph type="title"/>
          </p:nvPr>
        </p:nvSpPr>
        <p:spPr/>
        <p:txBody>
          <a:bodyPr/>
          <a:lstStyle/>
          <a:p>
            <a:r>
              <a:rPr lang="es-ES" dirty="0" smtClean="0"/>
              <a:t>Tasa de Inflación</a:t>
            </a:r>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Gráfico de la incidencia de la inflación</a:t>
            </a:r>
            <a:endParaRPr lang="es-ES" dirty="0"/>
          </a:p>
        </p:txBody>
      </p:sp>
      <p:pic>
        <p:nvPicPr>
          <p:cNvPr id="3074" name="Imagen 1"/>
          <p:cNvPicPr>
            <a:picLocks noChangeAspect="1" noChangeArrowheads="1"/>
          </p:cNvPicPr>
          <p:nvPr/>
        </p:nvPicPr>
        <p:blipFill>
          <a:blip r:embed="rId2"/>
          <a:srcRect l="13046" t="12213" r="13849"/>
          <a:stretch>
            <a:fillRect/>
          </a:stretch>
        </p:blipFill>
        <p:spPr bwMode="auto">
          <a:xfrm>
            <a:off x="1857356" y="1643050"/>
            <a:ext cx="5429288" cy="42862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Fuerzas competitivas</a:t>
            </a:r>
            <a:endParaRPr lang="es-ES" dirty="0"/>
          </a:p>
        </p:txBody>
      </p:sp>
      <p:pic>
        <p:nvPicPr>
          <p:cNvPr id="4098" name="Diagrama 24"/>
          <p:cNvPicPr>
            <a:picLocks noChangeArrowheads="1"/>
          </p:cNvPicPr>
          <p:nvPr/>
        </p:nvPicPr>
        <p:blipFill>
          <a:blip r:embed="rId2"/>
          <a:srcRect/>
          <a:stretch>
            <a:fillRect/>
          </a:stretch>
        </p:blipFill>
        <p:spPr bwMode="auto">
          <a:xfrm>
            <a:off x="1346200" y="1447800"/>
            <a:ext cx="6654824" cy="46244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7500" lnSpcReduction="20000"/>
          </a:bodyPr>
          <a:lstStyle/>
          <a:p>
            <a:pPr>
              <a:buNone/>
            </a:pPr>
            <a:r>
              <a:rPr lang="es-ES" b="1" dirty="0" smtClean="0"/>
              <a:t>Objetivos del estudio de mercado</a:t>
            </a:r>
          </a:p>
          <a:p>
            <a:pPr>
              <a:buNone/>
            </a:pPr>
            <a:endParaRPr lang="es-ES" b="1" dirty="0" smtClean="0"/>
          </a:p>
          <a:p>
            <a:pPr lvl="0" algn="just"/>
            <a:r>
              <a:rPr lang="es-ES" dirty="0"/>
              <a:t>Identificar la situación actual del </a:t>
            </a:r>
            <a:r>
              <a:rPr lang="es-ES" dirty="0" smtClean="0"/>
              <a:t>sector.</a:t>
            </a:r>
            <a:endParaRPr lang="es-ES" dirty="0"/>
          </a:p>
          <a:p>
            <a:pPr lvl="0" algn="just"/>
            <a:r>
              <a:rPr lang="es-EC" dirty="0"/>
              <a:t>Identificar los mejores canales de </a:t>
            </a:r>
            <a:r>
              <a:rPr lang="es-EC" dirty="0" smtClean="0"/>
              <a:t>promoción.</a:t>
            </a:r>
            <a:endParaRPr lang="es-ES" dirty="0"/>
          </a:p>
          <a:p>
            <a:pPr lvl="0" algn="just"/>
            <a:r>
              <a:rPr lang="es-ES" dirty="0"/>
              <a:t>Identificar diversos aspectos sobre la </a:t>
            </a:r>
            <a:r>
              <a:rPr lang="es-ES" dirty="0" smtClean="0"/>
              <a:t>competencia.</a:t>
            </a:r>
            <a:endParaRPr lang="es-ES" dirty="0"/>
          </a:p>
          <a:p>
            <a:pPr lvl="0" algn="just"/>
            <a:r>
              <a:rPr lang="es-EC" dirty="0"/>
              <a:t>Determinar la propensión a la utilizar este tipo de servicio.</a:t>
            </a:r>
            <a:endParaRPr lang="es-ES" dirty="0"/>
          </a:p>
          <a:p>
            <a:pPr lvl="0" algn="just"/>
            <a:r>
              <a:rPr lang="es-EC" dirty="0"/>
              <a:t>Determinar cuales son las expectativas que tiene usuario y el cliente potencial hacia nuestro club.</a:t>
            </a:r>
            <a:endParaRPr lang="es-ES" dirty="0"/>
          </a:p>
          <a:p>
            <a:pPr lvl="0" algn="just"/>
            <a:r>
              <a:rPr lang="es-EC" dirty="0"/>
              <a:t>Identificar y determinar las diferentes características (geográfica, sexo, edad, ingreso, ocupación) sobre nuestro mercado objetivo</a:t>
            </a:r>
            <a:r>
              <a:rPr lang="es-ES" dirty="0"/>
              <a:t>.</a:t>
            </a:r>
          </a:p>
          <a:p>
            <a:pPr lvl="0" algn="just"/>
            <a:r>
              <a:rPr lang="es-EC" dirty="0"/>
              <a:t>Establecer el rango óptimo de la </a:t>
            </a:r>
            <a:r>
              <a:rPr lang="es-EC" dirty="0" err="1"/>
              <a:t>membresía</a:t>
            </a:r>
            <a:r>
              <a:rPr lang="es-EC" dirty="0"/>
              <a:t> para este servicio</a:t>
            </a:r>
            <a:r>
              <a:rPr lang="es-ES" dirty="0"/>
              <a:t>.</a:t>
            </a:r>
          </a:p>
          <a:p>
            <a:pPr lvl="0" algn="just"/>
            <a:r>
              <a:rPr lang="es-EC" dirty="0"/>
              <a:t>Identificar los posibles canales y medios de promoción.</a:t>
            </a:r>
            <a:endParaRPr lang="es-ES" dirty="0"/>
          </a:p>
          <a:p>
            <a:pPr algn="just">
              <a:buNone/>
            </a:pPr>
            <a:endParaRPr lang="es-ES" dirty="0"/>
          </a:p>
        </p:txBody>
      </p:sp>
      <p:sp>
        <p:nvSpPr>
          <p:cNvPr id="2" name="1 Título"/>
          <p:cNvSpPr>
            <a:spLocks noGrp="1"/>
          </p:cNvSpPr>
          <p:nvPr>
            <p:ph type="title"/>
          </p:nvPr>
        </p:nvSpPr>
        <p:spPr/>
        <p:txBody>
          <a:bodyPr/>
          <a:lstStyle/>
          <a:p>
            <a:r>
              <a:rPr lang="es-ES" dirty="0" smtClean="0"/>
              <a:t>Análisis de Mercado</a:t>
            </a:r>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 b="1" dirty="0" smtClean="0"/>
              <a:t>Exploratoria</a:t>
            </a:r>
          </a:p>
          <a:p>
            <a:pPr algn="just"/>
            <a:r>
              <a:rPr lang="es-ES" sz="2800" dirty="0"/>
              <a:t>En la metodología exploratoria se recopilará, tabulará, analizará y evaluará los datos enfocados en las diferentes variables de mercado (productos, clientes, competencia, tendencias de mercado, entre otros factores) las cuales nos permitirán establecer la planificación de estrategias eficaces así como nos revelará la viabilidad del proyecto.</a:t>
            </a:r>
          </a:p>
          <a:p>
            <a:pPr>
              <a:buNone/>
            </a:pPr>
            <a:endParaRPr lang="es-ES" dirty="0"/>
          </a:p>
          <a:p>
            <a:pPr>
              <a:buNone/>
            </a:pPr>
            <a:endParaRPr lang="es-ES" dirty="0"/>
          </a:p>
        </p:txBody>
      </p:sp>
      <p:sp>
        <p:nvSpPr>
          <p:cNvPr id="2" name="1 Título"/>
          <p:cNvSpPr>
            <a:spLocks noGrp="1"/>
          </p:cNvSpPr>
          <p:nvPr>
            <p:ph type="title"/>
          </p:nvPr>
        </p:nvSpPr>
        <p:spPr/>
        <p:txBody>
          <a:bodyPr/>
          <a:lstStyle/>
          <a:p>
            <a:r>
              <a:rPr lang="es-ES" dirty="0" smtClean="0"/>
              <a:t>Metodologías</a:t>
            </a:r>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 dirty="0" smtClean="0"/>
              <a:t>Descriptiva</a:t>
            </a:r>
          </a:p>
          <a:p>
            <a:pPr algn="just"/>
            <a:r>
              <a:rPr lang="es-ES" dirty="0"/>
              <a:t>La metodología descriptiva se llevará a cabo </a:t>
            </a:r>
            <a:r>
              <a:rPr lang="es-ES" dirty="0" smtClean="0"/>
              <a:t>por medio </a:t>
            </a:r>
            <a:r>
              <a:rPr lang="es-ES" dirty="0"/>
              <a:t>de la recopilación de información a través de fuentes primarias y secundarias para esto se realizarán encuestas con la finalidad de establecer y determinar las principales  tendencias del mercado.</a:t>
            </a:r>
          </a:p>
          <a:p>
            <a:pPr>
              <a:buNone/>
            </a:pPr>
            <a:endParaRPr lang="es-ES" dirty="0" smtClean="0"/>
          </a:p>
          <a:p>
            <a:pPr>
              <a:buNone/>
            </a:pPr>
            <a:endParaRPr lang="es-ES" dirty="0"/>
          </a:p>
        </p:txBody>
      </p:sp>
      <p:sp>
        <p:nvSpPr>
          <p:cNvPr id="2" name="1 Título"/>
          <p:cNvSpPr>
            <a:spLocks noGrp="1"/>
          </p:cNvSpPr>
          <p:nvPr>
            <p:ph type="title"/>
          </p:nvPr>
        </p:nvSpPr>
        <p:spPr/>
        <p:txBody>
          <a:bodyPr/>
          <a:lstStyle/>
          <a:p>
            <a:r>
              <a:rPr lang="es-ES" dirty="0" smtClean="0"/>
              <a:t>Metodologías</a:t>
            </a:r>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dirty="0"/>
              <a:t>Para la realización de la encuesta se tomará una muestra calculada de forma técnica, basada en la siguiente fórmula, que es utilizada para poblaciones superiores a las 100,000 personas lo cual es nuestro caso, ya que se encuestara a una muestra de la población de Guayaquil:</a:t>
            </a:r>
          </a:p>
          <a:p>
            <a:pPr>
              <a:buNone/>
            </a:pPr>
            <a:endParaRPr lang="es-ES" dirty="0"/>
          </a:p>
        </p:txBody>
      </p:sp>
      <p:sp>
        <p:nvSpPr>
          <p:cNvPr id="2" name="1 Título"/>
          <p:cNvSpPr>
            <a:spLocks noGrp="1"/>
          </p:cNvSpPr>
          <p:nvPr>
            <p:ph type="title"/>
          </p:nvPr>
        </p:nvSpPr>
        <p:spPr/>
        <p:txBody>
          <a:bodyPr/>
          <a:lstStyle/>
          <a:p>
            <a:r>
              <a:rPr lang="es-ES" dirty="0" smtClean="0"/>
              <a:t>Tamaño de la muestra</a:t>
            </a:r>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Calculo del tamaño de la muestra</a:t>
            </a:r>
            <a:endParaRPr lang="es-ES" dirty="0"/>
          </a:p>
        </p:txBody>
      </p:sp>
      <p:sp>
        <p:nvSpPr>
          <p:cNvPr id="4" name="3 Rectángulo"/>
          <p:cNvSpPr/>
          <p:nvPr/>
        </p:nvSpPr>
        <p:spPr>
          <a:xfrm>
            <a:off x="1928794" y="2500306"/>
            <a:ext cx="4572000" cy="830997"/>
          </a:xfrm>
          <a:prstGeom prst="rect">
            <a:avLst/>
          </a:prstGeom>
        </p:spPr>
        <p:txBody>
          <a:bodyPr wrap="square">
            <a:spAutoFit/>
          </a:bodyPr>
          <a:lstStyle/>
          <a:p>
            <a:pPr>
              <a:buNone/>
            </a:pPr>
            <a:r>
              <a:rPr lang="en-US" sz="2400" dirty="0" smtClean="0">
                <a:latin typeface="Arial" pitchFamily="34" charset="0"/>
                <a:cs typeface="Arial" pitchFamily="34" charset="0"/>
              </a:rPr>
              <a:t>n = </a:t>
            </a:r>
            <a:r>
              <a:rPr lang="en-US" sz="2400" u="sng" dirty="0" smtClean="0">
                <a:latin typeface="Arial" pitchFamily="34" charset="0"/>
                <a:cs typeface="Arial" pitchFamily="34" charset="0"/>
              </a:rPr>
              <a:t>z^2* p* q</a:t>
            </a:r>
            <a:endParaRPr lang="es-ES" sz="2400" dirty="0" smtClean="0">
              <a:latin typeface="Arial" pitchFamily="34" charset="0"/>
              <a:cs typeface="Arial" pitchFamily="34" charset="0"/>
            </a:endParaRPr>
          </a:p>
          <a:p>
            <a:pPr>
              <a:buNone/>
            </a:pPr>
            <a:r>
              <a:rPr lang="en-US" sz="2400" dirty="0" smtClean="0">
                <a:latin typeface="Arial" pitchFamily="34" charset="0"/>
                <a:cs typeface="Arial" pitchFamily="34" charset="0"/>
              </a:rPr>
              <a:t>           e</a:t>
            </a:r>
            <a:r>
              <a:rPr lang="en-US" sz="2400" baseline="30000" dirty="0" smtClean="0">
                <a:latin typeface="Arial" pitchFamily="34" charset="0"/>
                <a:cs typeface="Arial" pitchFamily="34" charset="0"/>
              </a:rPr>
              <a:t>2</a:t>
            </a:r>
            <a:endParaRPr lang="es-ES" sz="2400" dirty="0">
              <a:latin typeface="Arial" pitchFamily="34" charset="0"/>
              <a:cs typeface="Arial" pitchFamily="34" charset="0"/>
            </a:endParaRPr>
          </a:p>
        </p:txBody>
      </p:sp>
      <p:sp>
        <p:nvSpPr>
          <p:cNvPr id="5121" name="Rectangle 1"/>
          <p:cNvSpPr>
            <a:spLocks noChangeArrowheads="1"/>
          </p:cNvSpPr>
          <p:nvPr/>
        </p:nvSpPr>
        <p:spPr bwMode="auto">
          <a:xfrm>
            <a:off x="1857356" y="3714752"/>
            <a:ext cx="5929354"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 = </a:t>
            </a:r>
            <a:r>
              <a:rPr kumimoji="0" lang="en-US" sz="24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2^2 * 0.5 *0.5</a:t>
            </a:r>
            <a:endParaRPr kumimoji="0" lang="es-ES" sz="24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0.05</a:t>
            </a:r>
            <a:r>
              <a:rPr kumimoji="0" lang="en-US"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2</a:t>
            </a:r>
          </a:p>
          <a:p>
            <a:pPr marL="0" marR="0" lvl="0" indent="0"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 = 400 INDIVIDUOS</a:t>
            </a:r>
            <a:endParaRPr kumimoji="0" lang="en-US"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Elemento especiales del Servicio</a:t>
            </a:r>
            <a:endParaRPr lang="es-ES" dirty="0"/>
          </a:p>
        </p:txBody>
      </p:sp>
      <p:pic>
        <p:nvPicPr>
          <p:cNvPr id="32770" name="Imagen 10"/>
          <p:cNvPicPr>
            <a:picLocks noChangeAspect="1" noChangeArrowheads="1"/>
          </p:cNvPicPr>
          <p:nvPr/>
        </p:nvPicPr>
        <p:blipFill>
          <a:blip r:embed="rId2"/>
          <a:srcRect/>
          <a:stretch>
            <a:fillRect/>
          </a:stretch>
        </p:blipFill>
        <p:spPr bwMode="auto">
          <a:xfrm>
            <a:off x="1582754" y="2141550"/>
            <a:ext cx="6418270" cy="3689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Servicio</a:t>
            </a:r>
            <a:endParaRPr lang="es-ES" dirty="0"/>
          </a:p>
        </p:txBody>
      </p:sp>
      <p:pic>
        <p:nvPicPr>
          <p:cNvPr id="31746" name="Imagen 13"/>
          <p:cNvPicPr>
            <a:picLocks noChangeAspect="1" noChangeArrowheads="1"/>
          </p:cNvPicPr>
          <p:nvPr/>
        </p:nvPicPr>
        <p:blipFill>
          <a:blip r:embed="rId2"/>
          <a:srcRect/>
          <a:stretch>
            <a:fillRect/>
          </a:stretch>
        </p:blipFill>
        <p:spPr bwMode="auto">
          <a:xfrm>
            <a:off x="785786" y="1928802"/>
            <a:ext cx="6786610" cy="39290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buNone/>
            </a:pPr>
            <a:r>
              <a:rPr lang="es-ES" dirty="0"/>
              <a:t>La sociedad Tungurahuense de Guayaquil, nació en esta ciudad en el año de 1923, específicamente el 25 de abril de ese año, en ese mismo día se constituyeron los </a:t>
            </a:r>
            <a:r>
              <a:rPr lang="es-ES" dirty="0" smtClean="0"/>
              <a:t>estatutos, con la misión </a:t>
            </a:r>
            <a:r>
              <a:rPr lang="es-ES" dirty="0"/>
              <a:t>de la unificación de todos los hijos de la provincia del Tungurahua en la provincia del </a:t>
            </a:r>
            <a:r>
              <a:rPr lang="es-ES" dirty="0" smtClean="0"/>
              <a:t>Guayas.</a:t>
            </a:r>
            <a:endParaRPr lang="es-ES" dirty="0"/>
          </a:p>
        </p:txBody>
      </p:sp>
      <p:sp>
        <p:nvSpPr>
          <p:cNvPr id="2" name="1 Título"/>
          <p:cNvSpPr>
            <a:spLocks noGrp="1"/>
          </p:cNvSpPr>
          <p:nvPr>
            <p:ph type="title"/>
          </p:nvPr>
        </p:nvSpPr>
        <p:spPr/>
        <p:txBody>
          <a:bodyPr/>
          <a:lstStyle/>
          <a:p>
            <a:r>
              <a:rPr lang="es-ES" dirty="0" smtClean="0"/>
              <a:t>Antecedentes</a:t>
            </a:r>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Clientes</a:t>
            </a:r>
            <a:endParaRPr lang="es-ES" dirty="0"/>
          </a:p>
        </p:txBody>
      </p:sp>
      <p:pic>
        <p:nvPicPr>
          <p:cNvPr id="33795" name="Imagen 4"/>
          <p:cNvPicPr>
            <a:picLocks noChangeAspect="1" noChangeArrowheads="1"/>
          </p:cNvPicPr>
          <p:nvPr/>
        </p:nvPicPr>
        <p:blipFill>
          <a:blip r:embed="rId2"/>
          <a:srcRect/>
          <a:stretch>
            <a:fillRect/>
          </a:stretch>
        </p:blipFill>
        <p:spPr bwMode="auto">
          <a:xfrm>
            <a:off x="1357290" y="1714488"/>
            <a:ext cx="6429420" cy="37147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Bases de decisión de los clientes</a:t>
            </a:r>
            <a:endParaRPr lang="es-ES" dirty="0"/>
          </a:p>
        </p:txBody>
      </p:sp>
      <p:pic>
        <p:nvPicPr>
          <p:cNvPr id="35842" name="Imagen 12"/>
          <p:cNvPicPr>
            <a:picLocks noChangeAspect="1" noChangeArrowheads="1"/>
          </p:cNvPicPr>
          <p:nvPr/>
        </p:nvPicPr>
        <p:blipFill>
          <a:blip r:embed="rId2"/>
          <a:srcRect/>
          <a:stretch>
            <a:fillRect/>
          </a:stretch>
        </p:blipFill>
        <p:spPr bwMode="auto">
          <a:xfrm>
            <a:off x="1428728" y="2143116"/>
            <a:ext cx="5797568" cy="34290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Posicionamiento</a:t>
            </a:r>
            <a:endParaRPr lang="es-ES" dirty="0"/>
          </a:p>
        </p:txBody>
      </p:sp>
      <p:pic>
        <p:nvPicPr>
          <p:cNvPr id="36866" name="Imagen 15"/>
          <p:cNvPicPr>
            <a:picLocks noChangeAspect="1" noChangeArrowheads="1"/>
          </p:cNvPicPr>
          <p:nvPr/>
        </p:nvPicPr>
        <p:blipFill>
          <a:blip r:embed="rId2"/>
          <a:srcRect/>
          <a:stretch>
            <a:fillRect/>
          </a:stretch>
        </p:blipFill>
        <p:spPr bwMode="auto">
          <a:xfrm>
            <a:off x="-357222" y="1857364"/>
            <a:ext cx="5214974" cy="3357586"/>
          </a:xfrm>
          <a:prstGeom prst="rect">
            <a:avLst/>
          </a:prstGeom>
          <a:noFill/>
          <a:ln w="9525">
            <a:noFill/>
            <a:miter lim="800000"/>
            <a:headEnd/>
            <a:tailEnd/>
          </a:ln>
        </p:spPr>
      </p:pic>
      <p:pic>
        <p:nvPicPr>
          <p:cNvPr id="36867" name="Imagen 25"/>
          <p:cNvPicPr>
            <a:picLocks noChangeAspect="1" noChangeArrowheads="1"/>
          </p:cNvPicPr>
          <p:nvPr/>
        </p:nvPicPr>
        <p:blipFill>
          <a:blip r:embed="rId3"/>
          <a:srcRect/>
          <a:stretch>
            <a:fillRect/>
          </a:stretch>
        </p:blipFill>
        <p:spPr bwMode="auto">
          <a:xfrm>
            <a:off x="3857619" y="1857364"/>
            <a:ext cx="5286381" cy="33575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Competencia</a:t>
            </a:r>
            <a:endParaRPr lang="es-ES" dirty="0"/>
          </a:p>
        </p:txBody>
      </p:sp>
      <p:pic>
        <p:nvPicPr>
          <p:cNvPr id="37890" name="Imagen 16"/>
          <p:cNvPicPr>
            <a:picLocks noChangeAspect="1" noChangeArrowheads="1"/>
          </p:cNvPicPr>
          <p:nvPr/>
        </p:nvPicPr>
        <p:blipFill>
          <a:blip r:embed="rId2"/>
          <a:srcRect/>
          <a:stretch>
            <a:fillRect/>
          </a:stretch>
        </p:blipFill>
        <p:spPr bwMode="auto">
          <a:xfrm>
            <a:off x="1357290" y="1643050"/>
            <a:ext cx="6195310" cy="40005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Servicio</a:t>
            </a:r>
            <a:endParaRPr lang="es-ES" dirty="0"/>
          </a:p>
        </p:txBody>
      </p:sp>
      <p:pic>
        <p:nvPicPr>
          <p:cNvPr id="38914" name="Imagen 18"/>
          <p:cNvPicPr>
            <a:picLocks noChangeAspect="1" noChangeArrowheads="1"/>
          </p:cNvPicPr>
          <p:nvPr/>
        </p:nvPicPr>
        <p:blipFill>
          <a:blip r:embed="rId2"/>
          <a:srcRect/>
          <a:stretch>
            <a:fillRect/>
          </a:stretch>
        </p:blipFill>
        <p:spPr bwMode="auto">
          <a:xfrm>
            <a:off x="1346200" y="2000240"/>
            <a:ext cx="6011882" cy="37274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481138"/>
          <a:ext cx="8229600" cy="58623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s-ES" dirty="0" smtClean="0"/>
                        <a:t>Fortaleza</a:t>
                      </a:r>
                      <a:endParaRPr lang="es-ES" dirty="0"/>
                    </a:p>
                  </a:txBody>
                  <a:tcPr/>
                </a:tc>
                <a:tc>
                  <a:txBody>
                    <a:bodyPr/>
                    <a:lstStyle/>
                    <a:p>
                      <a:r>
                        <a:rPr lang="es-ES" dirty="0" smtClean="0"/>
                        <a:t>Oportunidades</a:t>
                      </a:r>
                      <a:endParaRPr lang="es-ES" dirty="0"/>
                    </a:p>
                  </a:txBody>
                  <a:tcPr/>
                </a:tc>
              </a:tr>
              <a:tr h="370840">
                <a:tc>
                  <a:txBody>
                    <a:bodyPr/>
                    <a:lstStyle/>
                    <a:p>
                      <a:pPr lvl="0">
                        <a:buFont typeface="Wingdings" pitchFamily="2" charset="2"/>
                        <a:buChar char="ü"/>
                      </a:pPr>
                      <a:r>
                        <a:rPr lang="es-ES" sz="1800" kern="1200" dirty="0" smtClean="0">
                          <a:solidFill>
                            <a:schemeClr val="dk1"/>
                          </a:solidFill>
                          <a:latin typeface="+mn-lt"/>
                          <a:ea typeface="+mn-ea"/>
                          <a:cs typeface="+mn-cs"/>
                        </a:rPr>
                        <a:t>Las instalaciones.</a:t>
                      </a:r>
                    </a:p>
                    <a:p>
                      <a:pPr lvl="0">
                        <a:buFont typeface="Wingdings" pitchFamily="2" charset="2"/>
                        <a:buChar char="ü"/>
                      </a:pPr>
                      <a:r>
                        <a:rPr lang="es-ES" sz="1800" kern="1200" dirty="0" smtClean="0">
                          <a:solidFill>
                            <a:schemeClr val="dk1"/>
                          </a:solidFill>
                          <a:latin typeface="+mn-lt"/>
                          <a:ea typeface="+mn-ea"/>
                          <a:cs typeface="+mn-cs"/>
                        </a:rPr>
                        <a:t>Compromiso e identificación de los socios con el club.</a:t>
                      </a:r>
                    </a:p>
                    <a:p>
                      <a:endParaRPr lang="es-ES" dirty="0"/>
                    </a:p>
                  </a:txBody>
                  <a:tcPr/>
                </a:tc>
                <a:tc>
                  <a:txBody>
                    <a:bodyPr/>
                    <a:lstStyle/>
                    <a:p>
                      <a:pPr lvl="0">
                        <a:buFont typeface="Wingdings" pitchFamily="2" charset="2"/>
                        <a:buNone/>
                      </a:pPr>
                      <a:r>
                        <a:rPr lang="es-ES" sz="1800" kern="1200" dirty="0" smtClean="0">
                          <a:solidFill>
                            <a:schemeClr val="dk1"/>
                          </a:solidFill>
                          <a:latin typeface="+mn-lt"/>
                          <a:ea typeface="+mn-ea"/>
                          <a:cs typeface="+mn-cs"/>
                        </a:rPr>
                        <a:t>Dar</a:t>
                      </a:r>
                      <a:r>
                        <a:rPr lang="es-ES" sz="1800" kern="1200" baseline="0" dirty="0" smtClean="0">
                          <a:solidFill>
                            <a:schemeClr val="dk1"/>
                          </a:solidFill>
                          <a:latin typeface="+mn-lt"/>
                          <a:ea typeface="+mn-ea"/>
                          <a:cs typeface="+mn-cs"/>
                        </a:rPr>
                        <a:t> otros servicios como:</a:t>
                      </a:r>
                      <a:endParaRPr lang="es-ES" sz="1800" kern="1200" dirty="0" smtClean="0">
                        <a:solidFill>
                          <a:schemeClr val="dk1"/>
                        </a:solidFill>
                        <a:latin typeface="+mn-lt"/>
                        <a:ea typeface="+mn-ea"/>
                        <a:cs typeface="+mn-cs"/>
                      </a:endParaRPr>
                    </a:p>
                    <a:p>
                      <a:pPr lvl="0">
                        <a:buFont typeface="Wingdings" pitchFamily="2" charset="2"/>
                        <a:buChar char="ü"/>
                      </a:pPr>
                      <a:r>
                        <a:rPr lang="es-ES" sz="1800" kern="1200" dirty="0" smtClean="0">
                          <a:solidFill>
                            <a:schemeClr val="dk1"/>
                          </a:solidFill>
                          <a:latin typeface="+mn-lt"/>
                          <a:ea typeface="+mn-ea"/>
                          <a:cs typeface="+mn-cs"/>
                        </a:rPr>
                        <a:t>Alquiler del complejo para eventos.</a:t>
                      </a:r>
                    </a:p>
                    <a:p>
                      <a:pPr lvl="0">
                        <a:buFont typeface="Wingdings" pitchFamily="2" charset="2"/>
                        <a:buChar char="ü"/>
                      </a:pPr>
                      <a:r>
                        <a:rPr lang="es-ES" sz="1800" kern="1200" dirty="0" smtClean="0">
                          <a:solidFill>
                            <a:schemeClr val="dk1"/>
                          </a:solidFill>
                          <a:latin typeface="+mn-lt"/>
                          <a:ea typeface="+mn-ea"/>
                          <a:cs typeface="+mn-cs"/>
                        </a:rPr>
                        <a:t>Alquiler de la cede para eventos.</a:t>
                      </a:r>
                    </a:p>
                    <a:p>
                      <a:pPr lvl="0">
                        <a:buFont typeface="Wingdings" pitchFamily="2" charset="2"/>
                        <a:buChar char="ü"/>
                      </a:pPr>
                      <a:r>
                        <a:rPr lang="es-ES" sz="1800" kern="1200" dirty="0" smtClean="0">
                          <a:solidFill>
                            <a:schemeClr val="dk1"/>
                          </a:solidFill>
                          <a:latin typeface="+mn-lt"/>
                          <a:ea typeface="+mn-ea"/>
                          <a:cs typeface="+mn-cs"/>
                        </a:rPr>
                        <a:t>Parqueadero de noche para vehículos de personas aledañas al</a:t>
                      </a:r>
                      <a:r>
                        <a:rPr lang="es-ES" sz="1800" kern="1200" baseline="0" dirty="0" smtClean="0">
                          <a:solidFill>
                            <a:schemeClr val="dk1"/>
                          </a:solidFill>
                          <a:latin typeface="+mn-lt"/>
                          <a:ea typeface="+mn-ea"/>
                          <a:cs typeface="+mn-cs"/>
                        </a:rPr>
                        <a:t> complejo</a:t>
                      </a:r>
                      <a:endParaRPr lang="es-ES" sz="1800" kern="1200" dirty="0" smtClean="0">
                        <a:solidFill>
                          <a:schemeClr val="dk1"/>
                        </a:solidFill>
                        <a:latin typeface="+mn-lt"/>
                        <a:ea typeface="+mn-ea"/>
                        <a:cs typeface="+mn-cs"/>
                      </a:endParaRPr>
                    </a:p>
                    <a:p>
                      <a:pPr>
                        <a:buFont typeface="Wingdings" pitchFamily="2" charset="2"/>
                        <a:buChar char="ü"/>
                      </a:pPr>
                      <a:endParaRPr lang="es-ES" dirty="0"/>
                    </a:p>
                  </a:txBody>
                  <a:tcPr/>
                </a:tc>
              </a:tr>
              <a:tr h="370840">
                <a:tc>
                  <a:txBody>
                    <a:bodyPr/>
                    <a:lstStyle/>
                    <a:p>
                      <a:r>
                        <a:rPr lang="es-ES" dirty="0" smtClean="0"/>
                        <a:t>Debilidades</a:t>
                      </a:r>
                      <a:endParaRPr lang="es-ES" dirty="0"/>
                    </a:p>
                  </a:txBody>
                  <a:tcPr/>
                </a:tc>
                <a:tc>
                  <a:txBody>
                    <a:bodyPr/>
                    <a:lstStyle/>
                    <a:p>
                      <a:r>
                        <a:rPr lang="es-ES" dirty="0" smtClean="0"/>
                        <a:t>Amenazas</a:t>
                      </a:r>
                      <a:endParaRPr lang="es-ES" dirty="0"/>
                    </a:p>
                  </a:txBody>
                  <a:tcPr/>
                </a:tc>
              </a:tr>
              <a:tr h="370840">
                <a:tc>
                  <a:txBody>
                    <a:bodyPr/>
                    <a:lstStyle/>
                    <a:p>
                      <a:pPr lvl="0">
                        <a:buFont typeface="Wingdings" pitchFamily="2" charset="2"/>
                        <a:buChar char="ü"/>
                      </a:pPr>
                      <a:r>
                        <a:rPr lang="es-ES" sz="1800" kern="1200" dirty="0" smtClean="0">
                          <a:solidFill>
                            <a:schemeClr val="dk1"/>
                          </a:solidFill>
                          <a:latin typeface="+mn-lt"/>
                          <a:ea typeface="+mn-ea"/>
                          <a:cs typeface="+mn-cs"/>
                        </a:rPr>
                        <a:t>Instalaciones con poco mantenimiento. </a:t>
                      </a:r>
                    </a:p>
                    <a:p>
                      <a:pPr lvl="0">
                        <a:buFont typeface="Wingdings" pitchFamily="2" charset="2"/>
                        <a:buChar char="ü"/>
                      </a:pPr>
                      <a:r>
                        <a:rPr lang="es-ES" sz="1800" kern="1200" dirty="0" smtClean="0">
                          <a:solidFill>
                            <a:schemeClr val="dk1"/>
                          </a:solidFill>
                          <a:latin typeface="+mn-lt"/>
                          <a:ea typeface="+mn-ea"/>
                          <a:cs typeface="+mn-cs"/>
                        </a:rPr>
                        <a:t>Bajo número de socios.</a:t>
                      </a:r>
                    </a:p>
                    <a:p>
                      <a:pPr lvl="0">
                        <a:buFont typeface="Wingdings" pitchFamily="2" charset="2"/>
                        <a:buChar char="ü"/>
                      </a:pPr>
                      <a:r>
                        <a:rPr lang="es-ES" sz="1800" kern="1200" dirty="0" smtClean="0">
                          <a:solidFill>
                            <a:schemeClr val="dk1"/>
                          </a:solidFill>
                          <a:latin typeface="+mn-lt"/>
                          <a:ea typeface="+mn-ea"/>
                          <a:cs typeface="+mn-cs"/>
                        </a:rPr>
                        <a:t>Mal servicio.</a:t>
                      </a:r>
                    </a:p>
                    <a:p>
                      <a:pPr lvl="0">
                        <a:buFont typeface="Wingdings" pitchFamily="2" charset="2"/>
                        <a:buChar char="ü"/>
                      </a:pPr>
                      <a:r>
                        <a:rPr lang="es-ES" sz="1800" kern="1200" dirty="0" smtClean="0">
                          <a:solidFill>
                            <a:schemeClr val="dk1"/>
                          </a:solidFill>
                          <a:latin typeface="+mn-lt"/>
                          <a:ea typeface="+mn-ea"/>
                          <a:cs typeface="+mn-cs"/>
                        </a:rPr>
                        <a:t>Mal servicio de restaurante.</a:t>
                      </a:r>
                    </a:p>
                    <a:p>
                      <a:pPr lvl="0">
                        <a:buFont typeface="Wingdings" pitchFamily="2" charset="2"/>
                        <a:buChar char="ü"/>
                      </a:pPr>
                      <a:r>
                        <a:rPr lang="es-ES" sz="1800" kern="1200" dirty="0" smtClean="0">
                          <a:solidFill>
                            <a:schemeClr val="dk1"/>
                          </a:solidFill>
                          <a:latin typeface="+mn-lt"/>
                          <a:ea typeface="+mn-ea"/>
                          <a:cs typeface="+mn-cs"/>
                        </a:rPr>
                        <a:t>No hay organización para el uso de las canchas y para hacer eventos.</a:t>
                      </a:r>
                    </a:p>
                    <a:p>
                      <a:pPr lvl="0">
                        <a:buFont typeface="Wingdings" pitchFamily="2" charset="2"/>
                        <a:buChar char="ü"/>
                      </a:pPr>
                      <a:r>
                        <a:rPr lang="es-ES" sz="1800" kern="1200" dirty="0" smtClean="0">
                          <a:solidFill>
                            <a:schemeClr val="dk1"/>
                          </a:solidFill>
                          <a:latin typeface="+mn-lt"/>
                          <a:ea typeface="+mn-ea"/>
                          <a:cs typeface="+mn-cs"/>
                        </a:rPr>
                        <a:t>Mala administración.</a:t>
                      </a:r>
                    </a:p>
                    <a:p>
                      <a:endParaRPr lang="es-ES" dirty="0"/>
                    </a:p>
                  </a:txBody>
                  <a:tcPr/>
                </a:tc>
                <a:tc>
                  <a:txBody>
                    <a:bodyPr/>
                    <a:lstStyle/>
                    <a:p>
                      <a:r>
                        <a:rPr lang="es-ES" dirty="0" smtClean="0"/>
                        <a:t>Poca recuperación</a:t>
                      </a:r>
                      <a:r>
                        <a:rPr lang="es-ES" baseline="0" dirty="0" smtClean="0"/>
                        <a:t> de cartera.</a:t>
                      </a:r>
                      <a:endParaRPr lang="es-ES" dirty="0" smtClean="0"/>
                    </a:p>
                    <a:p>
                      <a:r>
                        <a:rPr lang="es-ES" dirty="0" smtClean="0"/>
                        <a:t>Incremento</a:t>
                      </a:r>
                      <a:r>
                        <a:rPr lang="es-ES" baseline="0" dirty="0" smtClean="0"/>
                        <a:t> de los gastos en alimentación.</a:t>
                      </a:r>
                      <a:endParaRPr lang="es-ES" dirty="0"/>
                    </a:p>
                  </a:txBody>
                  <a:tcPr/>
                </a:tc>
              </a:tr>
            </a:tbl>
          </a:graphicData>
        </a:graphic>
      </p:graphicFrame>
      <p:sp>
        <p:nvSpPr>
          <p:cNvPr id="2" name="1 Título"/>
          <p:cNvSpPr>
            <a:spLocks noGrp="1"/>
          </p:cNvSpPr>
          <p:nvPr>
            <p:ph type="title"/>
          </p:nvPr>
        </p:nvSpPr>
        <p:spPr/>
        <p:txBody>
          <a:bodyPr/>
          <a:lstStyle/>
          <a:p>
            <a:r>
              <a:rPr lang="es-ES" dirty="0" smtClean="0"/>
              <a:t>Análisis FODA</a:t>
            </a:r>
            <a:endParaRPr lang="es-E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7500" lnSpcReduction="20000"/>
          </a:bodyPr>
          <a:lstStyle/>
          <a:p>
            <a:pPr>
              <a:buNone/>
            </a:pPr>
            <a:r>
              <a:rPr lang="es-ES" b="1" dirty="0" smtClean="0"/>
              <a:t>Producto / Servicio</a:t>
            </a:r>
          </a:p>
          <a:p>
            <a:pPr lvl="0" algn="just"/>
            <a:r>
              <a:rPr lang="es-EC" dirty="0"/>
              <a:t>BENEFICIO CENTRAL: ofrece un espacio de distracción familiar a los socios.</a:t>
            </a:r>
            <a:endParaRPr lang="es-ES" dirty="0"/>
          </a:p>
          <a:p>
            <a:pPr lvl="0" algn="just"/>
            <a:r>
              <a:rPr lang="es-EC" dirty="0"/>
              <a:t>SERVICIO GENÉRICO: Club social, deportivo y de beneficencia.</a:t>
            </a:r>
            <a:endParaRPr lang="es-ES" dirty="0"/>
          </a:p>
          <a:p>
            <a:pPr lvl="0" algn="just"/>
            <a:r>
              <a:rPr lang="es-EC" dirty="0"/>
              <a:t>SERVICIO ESPERADO: todo lo anterior, mas un excelente servicio, buenos socios, excelente administración, buenas instalaciones, así como que el club se mantenga como un lugar de encuentro y representación de los tungurahuenses.</a:t>
            </a:r>
            <a:endParaRPr lang="es-ES" dirty="0"/>
          </a:p>
          <a:p>
            <a:pPr lvl="0" algn="just"/>
            <a:r>
              <a:rPr lang="es-EC" dirty="0"/>
              <a:t>SERVICIO AUMENTADO: todo lo anterior, mas una excelente imagen ante la comunidad de tal forma que brinde al socio la imagen un club de prestigio.</a:t>
            </a:r>
            <a:endParaRPr lang="es-ES" dirty="0"/>
          </a:p>
          <a:p>
            <a:pPr lvl="0" algn="just"/>
            <a:r>
              <a:rPr lang="es-EC" dirty="0"/>
              <a:t>SERVICIO POTENCIAL: convertir al Club Sociedad Tungurahuense en un lugar de prestigio y exclusivo.</a:t>
            </a:r>
            <a:endParaRPr lang="es-ES" dirty="0"/>
          </a:p>
          <a:p>
            <a:endParaRPr lang="es-ES" dirty="0"/>
          </a:p>
        </p:txBody>
      </p:sp>
      <p:sp>
        <p:nvSpPr>
          <p:cNvPr id="2" name="1 Título"/>
          <p:cNvSpPr>
            <a:spLocks noGrp="1"/>
          </p:cNvSpPr>
          <p:nvPr>
            <p:ph type="title"/>
          </p:nvPr>
        </p:nvSpPr>
        <p:spPr/>
        <p:txBody>
          <a:bodyPr/>
          <a:lstStyle/>
          <a:p>
            <a:r>
              <a:rPr lang="es-ES" dirty="0" smtClean="0"/>
              <a:t>Marketing </a:t>
            </a:r>
            <a:r>
              <a:rPr lang="es-ES" dirty="0" err="1" smtClean="0"/>
              <a:t>Mix</a:t>
            </a:r>
            <a:endParaRPr lang="es-E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lvl="0" algn="just"/>
            <a:r>
              <a:rPr lang="es-ES" b="1" dirty="0"/>
              <a:t>Kit para el socio nuevo</a:t>
            </a:r>
            <a:endParaRPr lang="es-ES" dirty="0"/>
          </a:p>
          <a:p>
            <a:pPr algn="just">
              <a:buNone/>
            </a:pPr>
            <a:r>
              <a:rPr lang="es-ES" dirty="0"/>
              <a:t> </a:t>
            </a:r>
          </a:p>
          <a:p>
            <a:pPr lvl="0" algn="just"/>
            <a:r>
              <a:rPr lang="es-ES" b="1" dirty="0" smtClean="0"/>
              <a:t>Manuales para el socio y manuales para el personal</a:t>
            </a:r>
            <a:endParaRPr lang="es-ES" dirty="0"/>
          </a:p>
          <a:p>
            <a:pPr algn="just">
              <a:buNone/>
            </a:pPr>
            <a:endParaRPr lang="es-ES" dirty="0"/>
          </a:p>
          <a:p>
            <a:pPr lvl="0" algn="just"/>
            <a:r>
              <a:rPr lang="es-ES" b="1" dirty="0" smtClean="0"/>
              <a:t>Remodelación </a:t>
            </a:r>
            <a:r>
              <a:rPr lang="es-ES" b="1" dirty="0"/>
              <a:t>de las instalaciones y mantenimiento.</a:t>
            </a:r>
            <a:endParaRPr lang="es-ES" dirty="0"/>
          </a:p>
          <a:p>
            <a:pPr algn="just">
              <a:buNone/>
            </a:pPr>
            <a:r>
              <a:rPr lang="es-ES" dirty="0"/>
              <a:t> </a:t>
            </a:r>
          </a:p>
          <a:p>
            <a:pPr lvl="0" algn="just"/>
            <a:r>
              <a:rPr lang="es-ES" b="1" dirty="0"/>
              <a:t>Políticas de cobro de servicios</a:t>
            </a:r>
            <a:endParaRPr lang="es-ES" dirty="0"/>
          </a:p>
          <a:p>
            <a:pPr lvl="0" algn="just">
              <a:buFont typeface="Wingdings" pitchFamily="2" charset="2"/>
              <a:buChar char="ü"/>
            </a:pPr>
            <a:r>
              <a:rPr lang="es-ES" b="1" dirty="0"/>
              <a:t> </a:t>
            </a:r>
            <a:r>
              <a:rPr lang="es-ES" dirty="0"/>
              <a:t>Incentivos para nuevas </a:t>
            </a:r>
            <a:r>
              <a:rPr lang="es-ES" dirty="0" err="1"/>
              <a:t>Membresías</a:t>
            </a:r>
            <a:r>
              <a:rPr lang="es-ES" dirty="0" smtClean="0"/>
              <a:t>.</a:t>
            </a:r>
          </a:p>
          <a:p>
            <a:pPr algn="just">
              <a:buFont typeface="Wingdings" pitchFamily="2" charset="2"/>
              <a:buChar char="ü"/>
            </a:pPr>
            <a:r>
              <a:rPr lang="es-ES" dirty="0"/>
              <a:t>Plan para cuotas anuales.</a:t>
            </a:r>
          </a:p>
          <a:p>
            <a:pPr algn="just">
              <a:buFont typeface="Wingdings" pitchFamily="2" charset="2"/>
              <a:buChar char="ü"/>
            </a:pPr>
            <a:r>
              <a:rPr lang="es-ES" dirty="0"/>
              <a:t>Comisiones a los cobradores por cartera Cobrada.</a:t>
            </a:r>
          </a:p>
          <a:p>
            <a:pPr lvl="0">
              <a:buNone/>
            </a:pPr>
            <a:endParaRPr lang="es-ES" dirty="0"/>
          </a:p>
          <a:p>
            <a:pPr>
              <a:buNone/>
            </a:pPr>
            <a:endParaRPr lang="es-ES" dirty="0"/>
          </a:p>
          <a:p>
            <a:pPr>
              <a:buNone/>
            </a:pPr>
            <a:endParaRPr lang="es-ES" dirty="0"/>
          </a:p>
        </p:txBody>
      </p:sp>
      <p:sp>
        <p:nvSpPr>
          <p:cNvPr id="2" name="1 Título"/>
          <p:cNvSpPr>
            <a:spLocks noGrp="1"/>
          </p:cNvSpPr>
          <p:nvPr>
            <p:ph type="title"/>
          </p:nvPr>
        </p:nvSpPr>
        <p:spPr/>
        <p:txBody>
          <a:bodyPr/>
          <a:lstStyle/>
          <a:p>
            <a:r>
              <a:rPr lang="es-ES" dirty="0" smtClean="0"/>
              <a:t>Estrategia</a:t>
            </a:r>
            <a:endParaRPr lang="es-E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1643050"/>
            <a:ext cx="8229600" cy="4525963"/>
          </a:xfrm>
        </p:spPr>
        <p:txBody>
          <a:bodyPr>
            <a:normAutofit/>
          </a:bodyPr>
          <a:lstStyle/>
          <a:p>
            <a:pPr lvl="0" algn="just"/>
            <a:r>
              <a:rPr lang="es-ES" dirty="0"/>
              <a:t>Tener un precio de </a:t>
            </a:r>
            <a:r>
              <a:rPr lang="es-ES" dirty="0" err="1"/>
              <a:t>membresía</a:t>
            </a:r>
            <a:r>
              <a:rPr lang="es-ES" dirty="0"/>
              <a:t> y mensualidad competitivo y aceptable por los socios Ingresar el producto en el mercado.</a:t>
            </a:r>
          </a:p>
          <a:p>
            <a:pPr lvl="0" algn="just"/>
            <a:r>
              <a:rPr lang="es-ES" dirty="0"/>
              <a:t>Lograr posicionar al club en el mercado.</a:t>
            </a:r>
          </a:p>
          <a:p>
            <a:pPr lvl="0" algn="just"/>
            <a:r>
              <a:rPr lang="es-ES" dirty="0"/>
              <a:t>Tener un club sustentable</a:t>
            </a:r>
            <a:r>
              <a:rPr lang="es-ES" dirty="0" smtClean="0"/>
              <a:t>.</a:t>
            </a:r>
          </a:p>
          <a:p>
            <a:pPr lvl="0" algn="just">
              <a:buNone/>
            </a:pPr>
            <a:r>
              <a:rPr lang="es-ES" b="1" dirty="0" smtClean="0"/>
              <a:t>Nivel de Precio</a:t>
            </a:r>
            <a:endParaRPr lang="es-ES" b="1" dirty="0"/>
          </a:p>
          <a:p>
            <a:pPr algn="just">
              <a:buNone/>
            </a:pPr>
            <a:r>
              <a:rPr lang="es-ES" dirty="0"/>
              <a:t>NECESIDADES ESPECIALES: están destinados para satisfacer necesidades y requerimientos especiales, a distintos niveles. </a:t>
            </a:r>
          </a:p>
        </p:txBody>
      </p:sp>
      <p:sp>
        <p:nvSpPr>
          <p:cNvPr id="2" name="1 Título"/>
          <p:cNvSpPr>
            <a:spLocks noGrp="1"/>
          </p:cNvSpPr>
          <p:nvPr>
            <p:ph type="title"/>
          </p:nvPr>
        </p:nvSpPr>
        <p:spPr/>
        <p:txBody>
          <a:bodyPr/>
          <a:lstStyle/>
          <a:p>
            <a:r>
              <a:rPr lang="es-ES" dirty="0" smtClean="0"/>
              <a:t>Precio</a:t>
            </a:r>
            <a:endParaRPr lang="es-E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lvl="0" algn="just"/>
            <a:r>
              <a:rPr lang="es-ES" dirty="0"/>
              <a:t>Los costos de la organización.</a:t>
            </a:r>
          </a:p>
          <a:p>
            <a:pPr lvl="0" algn="just"/>
            <a:r>
              <a:rPr lang="es-ES" dirty="0"/>
              <a:t>Resultados de la investigación de mercado.</a:t>
            </a:r>
          </a:p>
          <a:p>
            <a:pPr lvl="0" algn="just"/>
            <a:r>
              <a:rPr lang="es-ES" dirty="0"/>
              <a:t>Valor percibido por el socio, capacidad adquisitiva y la propensión a la compra.</a:t>
            </a:r>
          </a:p>
          <a:p>
            <a:pPr lvl="0" algn="just"/>
            <a:r>
              <a:rPr lang="es-ES" dirty="0"/>
              <a:t>El tiempo en que queremos recuperar la inversión.</a:t>
            </a:r>
          </a:p>
          <a:p>
            <a:pPr algn="just">
              <a:buNone/>
            </a:pPr>
            <a:r>
              <a:rPr lang="es-ES" dirty="0"/>
              <a:t> </a:t>
            </a:r>
            <a:r>
              <a:rPr lang="en-US" dirty="0" smtClean="0"/>
              <a:t>MEMBRESIA</a:t>
            </a:r>
            <a:r>
              <a:rPr lang="en-US" dirty="0"/>
              <a:t>: 750 DOLARES.</a:t>
            </a:r>
            <a:endParaRPr lang="es-ES" dirty="0"/>
          </a:p>
          <a:p>
            <a:pPr algn="just">
              <a:buNone/>
            </a:pPr>
            <a:r>
              <a:rPr lang="en-US" dirty="0"/>
              <a:t>MENSUALIDAD: 25 DOLARES</a:t>
            </a:r>
            <a:r>
              <a:rPr lang="en-US" dirty="0" smtClean="0"/>
              <a:t>.</a:t>
            </a:r>
          </a:p>
          <a:p>
            <a:pPr algn="just"/>
            <a:r>
              <a:rPr lang="es-ES" dirty="0"/>
              <a:t>La </a:t>
            </a:r>
            <a:r>
              <a:rPr lang="es-ES" dirty="0" err="1"/>
              <a:t>membresía</a:t>
            </a:r>
            <a:r>
              <a:rPr lang="es-ES" dirty="0"/>
              <a:t> se aumentara debido a que esto es necesario para solventar una serie de servicios tales como el fondo mortuorio, kits de bienvenida y las diversas adecuaciones necesarias para mejorar el servicio del club.</a:t>
            </a:r>
          </a:p>
          <a:p>
            <a:endParaRPr lang="es-ES" dirty="0"/>
          </a:p>
          <a:p>
            <a:endParaRPr lang="es-ES" dirty="0"/>
          </a:p>
        </p:txBody>
      </p:sp>
      <p:sp>
        <p:nvSpPr>
          <p:cNvPr id="2" name="1 Título"/>
          <p:cNvSpPr>
            <a:spLocks noGrp="1"/>
          </p:cNvSpPr>
          <p:nvPr>
            <p:ph type="title"/>
          </p:nvPr>
        </p:nvSpPr>
        <p:spPr/>
        <p:txBody>
          <a:bodyPr>
            <a:normAutofit fontScale="90000"/>
          </a:bodyPr>
          <a:lstStyle/>
          <a:p>
            <a:r>
              <a:rPr lang="es-ES" dirty="0" smtClean="0"/>
              <a:t>Variables para la selección del precio</a:t>
            </a: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buNone/>
            </a:pPr>
            <a:r>
              <a:rPr lang="es-ES" dirty="0"/>
              <a:t>La Sociedad Tungurahuense de Guayaquil, club social, cultural, deportivo y beneficencia, es una institución de carácter privado, sin fines de lucro, con personería jurídica, con capacidad para ejercer derechos y obligaciones, que se rige por las leyes ecuatorianas, por </a:t>
            </a:r>
            <a:r>
              <a:rPr lang="es-ES" dirty="0" smtClean="0"/>
              <a:t>su </a:t>
            </a:r>
            <a:r>
              <a:rPr lang="es-ES" dirty="0"/>
              <a:t>estatuto y por los reglamentos que la junta directiva expida.</a:t>
            </a:r>
          </a:p>
          <a:p>
            <a:pPr algn="just"/>
            <a:endParaRPr lang="es-ES" dirty="0"/>
          </a:p>
        </p:txBody>
      </p:sp>
      <p:sp>
        <p:nvSpPr>
          <p:cNvPr id="2" name="1 Título"/>
          <p:cNvSpPr>
            <a:spLocks noGrp="1"/>
          </p:cNvSpPr>
          <p:nvPr>
            <p:ph type="title"/>
          </p:nvPr>
        </p:nvSpPr>
        <p:spPr/>
        <p:txBody>
          <a:bodyPr/>
          <a:lstStyle/>
          <a:p>
            <a:r>
              <a:rPr lang="es-ES" dirty="0" smtClean="0"/>
              <a:t>Definición de la Organización</a:t>
            </a:r>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dirty="0"/>
              <a:t>La sociedad Tungurahuense cuenta con dos sedes deportivas, un edificio ubicado en Clemente Ballén 1635 y Av. del Ejercito, en la ciudad de Guayaquil, donde ofrece un salón para eventos y deportes de mesa y un complejo deportivo en el Km. 14/5 vía a </a:t>
            </a:r>
            <a:r>
              <a:rPr lang="es-ES" dirty="0" err="1"/>
              <a:t>Daule</a:t>
            </a:r>
            <a:r>
              <a:rPr lang="es-ES" dirty="0"/>
              <a:t>, donde ofrece servicio de salón de eventos y </a:t>
            </a:r>
            <a:r>
              <a:rPr lang="es-ES" dirty="0" smtClean="0"/>
              <a:t>deportes de campo </a:t>
            </a:r>
            <a:r>
              <a:rPr lang="es-ES" dirty="0"/>
              <a:t>varios.</a:t>
            </a:r>
          </a:p>
          <a:p>
            <a:endParaRPr lang="es-ES" dirty="0"/>
          </a:p>
        </p:txBody>
      </p:sp>
      <p:sp>
        <p:nvSpPr>
          <p:cNvPr id="2" name="1 Título"/>
          <p:cNvSpPr>
            <a:spLocks noGrp="1"/>
          </p:cNvSpPr>
          <p:nvPr>
            <p:ph type="title"/>
          </p:nvPr>
        </p:nvSpPr>
        <p:spPr/>
        <p:txBody>
          <a:bodyPr/>
          <a:lstStyle/>
          <a:p>
            <a:r>
              <a:rPr lang="es-ES" dirty="0" smtClean="0"/>
              <a:t>Plaza</a:t>
            </a:r>
            <a:endParaRPr lang="es-E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lvl="0" algn="just"/>
            <a:r>
              <a:rPr lang="es-ES" dirty="0"/>
              <a:t>Marketing directo a las bases de datos de tarjetas de </a:t>
            </a:r>
            <a:r>
              <a:rPr lang="es-ES" dirty="0" smtClean="0"/>
              <a:t>crédito.</a:t>
            </a:r>
          </a:p>
          <a:p>
            <a:pPr lvl="0" algn="just"/>
            <a:r>
              <a:rPr lang="es-ES" dirty="0" smtClean="0"/>
              <a:t>Web.</a:t>
            </a:r>
          </a:p>
          <a:p>
            <a:pPr lvl="0" algn="just"/>
            <a:r>
              <a:rPr lang="es-ES" dirty="0" smtClean="0"/>
              <a:t>Stands </a:t>
            </a:r>
            <a:r>
              <a:rPr lang="es-ES" dirty="0"/>
              <a:t>en centros </a:t>
            </a:r>
            <a:r>
              <a:rPr lang="es-ES" dirty="0" smtClean="0"/>
              <a:t>comerciales.</a:t>
            </a:r>
            <a:endParaRPr lang="es-ES" dirty="0"/>
          </a:p>
          <a:p>
            <a:pPr lvl="0" algn="just"/>
            <a:r>
              <a:rPr lang="es-ES" dirty="0"/>
              <a:t>Marketing boca a </a:t>
            </a:r>
            <a:r>
              <a:rPr lang="es-ES" dirty="0" smtClean="0"/>
              <a:t>boca.</a:t>
            </a:r>
            <a:endParaRPr lang="es-ES" dirty="0"/>
          </a:p>
          <a:p>
            <a:pPr lvl="0" algn="just"/>
            <a:r>
              <a:rPr lang="es-ES" dirty="0" err="1"/>
              <a:t>Telemercadeo</a:t>
            </a:r>
            <a:r>
              <a:rPr lang="es-ES" dirty="0"/>
              <a:t> para promover las </a:t>
            </a:r>
            <a:r>
              <a:rPr lang="es-ES" dirty="0" smtClean="0"/>
              <a:t>ventas.</a:t>
            </a:r>
            <a:endParaRPr lang="es-ES" dirty="0"/>
          </a:p>
        </p:txBody>
      </p:sp>
      <p:sp>
        <p:nvSpPr>
          <p:cNvPr id="2" name="1 Título"/>
          <p:cNvSpPr>
            <a:spLocks noGrp="1"/>
          </p:cNvSpPr>
          <p:nvPr>
            <p:ph type="title"/>
          </p:nvPr>
        </p:nvSpPr>
        <p:spPr/>
        <p:txBody>
          <a:bodyPr/>
          <a:lstStyle/>
          <a:p>
            <a:r>
              <a:rPr lang="es-ES" dirty="0" smtClean="0"/>
              <a:t>Publicidad</a:t>
            </a:r>
            <a:endParaRPr lang="es-E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Inversión en Publicidad</a:t>
            </a:r>
            <a:endParaRPr lang="es-ES" dirty="0"/>
          </a:p>
        </p:txBody>
      </p:sp>
      <p:graphicFrame>
        <p:nvGraphicFramePr>
          <p:cNvPr id="4" name="3 Tabla"/>
          <p:cNvGraphicFramePr>
            <a:graphicFrameLocks noGrp="1"/>
          </p:cNvGraphicFramePr>
          <p:nvPr/>
        </p:nvGraphicFramePr>
        <p:xfrm>
          <a:off x="1785918" y="2657471"/>
          <a:ext cx="6000792" cy="2200288"/>
        </p:xfrm>
        <a:graphic>
          <a:graphicData uri="http://schemas.openxmlformats.org/drawingml/2006/table">
            <a:tbl>
              <a:tblPr/>
              <a:tblGrid>
                <a:gridCol w="3074853"/>
                <a:gridCol w="965922"/>
                <a:gridCol w="965922"/>
                <a:gridCol w="994095"/>
              </a:tblGrid>
              <a:tr h="434625">
                <a:tc>
                  <a:txBody>
                    <a:bodyPr/>
                    <a:lstStyle/>
                    <a:p>
                      <a:pPr algn="ctr">
                        <a:spcAft>
                          <a:spcPts val="0"/>
                        </a:spcAft>
                      </a:pPr>
                      <a:r>
                        <a:rPr lang="es-ES" sz="1200" dirty="0">
                          <a:latin typeface="Arial"/>
                          <a:ea typeface="Times New Roman"/>
                          <a:cs typeface="Times New Roman"/>
                        </a:rPr>
                        <a:t> </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a:latin typeface="Arial"/>
                          <a:ea typeface="Times New Roman"/>
                          <a:cs typeface="Times New Roman"/>
                        </a:rPr>
                        <a:t>INVERSION</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a:latin typeface="Arial"/>
                          <a:ea typeface="Times New Roman"/>
                          <a:cs typeface="Times New Roman"/>
                        </a:rPr>
                        <a:t>MENSUAL</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a:latin typeface="Arial"/>
                          <a:ea typeface="Times New Roman"/>
                          <a:cs typeface="Times New Roman"/>
                        </a:rPr>
                        <a:t>ANUAL</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625">
                <a:tc>
                  <a:txBody>
                    <a:bodyPr/>
                    <a:lstStyle/>
                    <a:p>
                      <a:pPr>
                        <a:spcAft>
                          <a:spcPts val="0"/>
                        </a:spcAft>
                      </a:pPr>
                      <a:r>
                        <a:rPr lang="es-ES" sz="1200" b="1">
                          <a:solidFill>
                            <a:srgbClr val="000000"/>
                          </a:solidFill>
                          <a:latin typeface="Arial"/>
                          <a:ea typeface="Times New Roman"/>
                          <a:cs typeface="Times New Roman"/>
                        </a:rPr>
                        <a:t>PROMOCION Y PUBLICIDAD DEL CLUB</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dirty="0">
                          <a:latin typeface="Arial"/>
                          <a:ea typeface="Times New Roman"/>
                          <a:cs typeface="Times New Roman"/>
                        </a:rPr>
                        <a:t> </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dirty="0">
                          <a:latin typeface="Arial"/>
                          <a:ea typeface="Times New Roman"/>
                          <a:cs typeface="Times New Roman"/>
                        </a:rPr>
                        <a:t> </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latin typeface="Arial"/>
                          <a:ea typeface="Times New Roman"/>
                          <a:cs typeface="Times New Roman"/>
                        </a:rPr>
                        <a:t> </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625">
                <a:tc>
                  <a:txBody>
                    <a:bodyPr/>
                    <a:lstStyle/>
                    <a:p>
                      <a:pPr algn="just">
                        <a:spcAft>
                          <a:spcPts val="0"/>
                        </a:spcAft>
                      </a:pPr>
                      <a:r>
                        <a:rPr lang="es-ES" sz="1200">
                          <a:solidFill>
                            <a:srgbClr val="000000"/>
                          </a:solidFill>
                          <a:latin typeface="Arial"/>
                          <a:ea typeface="Times New Roman"/>
                          <a:cs typeface="Times New Roman"/>
                        </a:rPr>
                        <a:t>Stands en el Mall del Sol y San Marino</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12000,00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2900,00</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34800,00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894">
                <a:tc>
                  <a:txBody>
                    <a:bodyPr/>
                    <a:lstStyle/>
                    <a:p>
                      <a:pPr algn="just">
                        <a:spcAft>
                          <a:spcPts val="0"/>
                        </a:spcAft>
                      </a:pPr>
                      <a:r>
                        <a:rPr lang="es-ES" sz="1200">
                          <a:solidFill>
                            <a:srgbClr val="000000"/>
                          </a:solidFill>
                          <a:latin typeface="Arial"/>
                          <a:ea typeface="Times New Roman"/>
                          <a:cs typeface="Times New Roman"/>
                        </a:rPr>
                        <a:t>Página Web en internet</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500,00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78,33</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940,00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894">
                <a:tc>
                  <a:txBody>
                    <a:bodyPr/>
                    <a:lstStyle/>
                    <a:p>
                      <a:pPr algn="just">
                        <a:spcAft>
                          <a:spcPts val="0"/>
                        </a:spcAft>
                      </a:pPr>
                      <a:r>
                        <a:rPr lang="es-ES" sz="1200">
                          <a:solidFill>
                            <a:srgbClr val="000000"/>
                          </a:solidFill>
                          <a:latin typeface="Arial"/>
                          <a:ea typeface="Times New Roman"/>
                          <a:cs typeface="Times New Roman"/>
                        </a:rPr>
                        <a:t>Promociones Boca a Boca</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100,00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500,00</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6000,00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625">
                <a:tc>
                  <a:txBody>
                    <a:bodyPr/>
                    <a:lstStyle/>
                    <a:p>
                      <a:pPr algn="just">
                        <a:spcAft>
                          <a:spcPts val="0"/>
                        </a:spcAft>
                      </a:pPr>
                      <a:r>
                        <a:rPr lang="es-ES" sz="1200">
                          <a:solidFill>
                            <a:srgbClr val="000000"/>
                          </a:solidFill>
                          <a:latin typeface="Arial"/>
                          <a:ea typeface="Times New Roman"/>
                          <a:cs typeface="Times New Roman"/>
                        </a:rPr>
                        <a:t>TOTAL</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12600,00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3478,33</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41740,00</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pPr lvl="0" algn="just"/>
            <a:r>
              <a:rPr lang="es-ES" dirty="0"/>
              <a:t>Obtener bases de datos para potenciales socios y captar nuevos socios.</a:t>
            </a:r>
          </a:p>
          <a:p>
            <a:pPr lvl="0" algn="just"/>
            <a:r>
              <a:rPr lang="es-ES" dirty="0"/>
              <a:t>Canalización de la publicidad, promoción del Club y de sus servicios.</a:t>
            </a:r>
          </a:p>
          <a:p>
            <a:pPr lvl="0" algn="just"/>
            <a:r>
              <a:rPr lang="es-ES" dirty="0"/>
              <a:t>Servicio al socio e información</a:t>
            </a:r>
            <a:r>
              <a:rPr lang="es-ES" dirty="0" smtClean="0"/>
              <a:t>.</a:t>
            </a:r>
          </a:p>
          <a:p>
            <a:pPr lvl="0" algn="just">
              <a:buNone/>
            </a:pPr>
            <a:r>
              <a:rPr lang="es-ES" b="1" dirty="0" smtClean="0"/>
              <a:t>Canales de Venta</a:t>
            </a:r>
            <a:endParaRPr lang="es-ES" b="1" dirty="0"/>
          </a:p>
          <a:p>
            <a:pPr lvl="0" algn="just"/>
            <a:r>
              <a:rPr lang="es-ES" dirty="0"/>
              <a:t>Cooperación en los procesos de investigación de mercado.</a:t>
            </a:r>
          </a:p>
          <a:p>
            <a:pPr lvl="0" algn="just"/>
            <a:r>
              <a:rPr lang="es-ES" dirty="0"/>
              <a:t>Venta directa, vendedores o representantes del </a:t>
            </a:r>
            <a:r>
              <a:rPr lang="es-ES" dirty="0" smtClean="0"/>
              <a:t>club.</a:t>
            </a:r>
            <a:endParaRPr lang="es-ES" dirty="0"/>
          </a:p>
          <a:p>
            <a:pPr lvl="0" algn="just"/>
            <a:r>
              <a:rPr lang="es-ES" dirty="0"/>
              <a:t>Stand de información y </a:t>
            </a:r>
            <a:r>
              <a:rPr lang="es-ES" dirty="0" smtClean="0"/>
              <a:t>venta.</a:t>
            </a:r>
            <a:endParaRPr lang="es-ES" dirty="0"/>
          </a:p>
          <a:p>
            <a:pPr>
              <a:buNone/>
            </a:pPr>
            <a:endParaRPr lang="es-ES" dirty="0"/>
          </a:p>
        </p:txBody>
      </p:sp>
      <p:sp>
        <p:nvSpPr>
          <p:cNvPr id="2" name="1 Título"/>
          <p:cNvSpPr>
            <a:spLocks noGrp="1"/>
          </p:cNvSpPr>
          <p:nvPr>
            <p:ph type="title"/>
          </p:nvPr>
        </p:nvSpPr>
        <p:spPr/>
        <p:txBody>
          <a:bodyPr/>
          <a:lstStyle/>
          <a:p>
            <a:r>
              <a:rPr lang="es-ES" dirty="0" smtClean="0"/>
              <a:t>Estrategia de Ventas</a:t>
            </a:r>
            <a:endParaRPr lang="es-E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Ingresos</a:t>
            </a:r>
            <a:endParaRPr lang="es-ES" dirty="0"/>
          </a:p>
        </p:txBody>
      </p:sp>
      <p:pic>
        <p:nvPicPr>
          <p:cNvPr id="54274" name="Picture 2"/>
          <p:cNvPicPr>
            <a:picLocks noChangeAspect="1" noChangeArrowheads="1"/>
          </p:cNvPicPr>
          <p:nvPr/>
        </p:nvPicPr>
        <p:blipFill>
          <a:blip r:embed="rId2"/>
          <a:srcRect/>
          <a:stretch>
            <a:fillRect/>
          </a:stretch>
        </p:blipFill>
        <p:spPr bwMode="auto">
          <a:xfrm>
            <a:off x="638174" y="1776413"/>
            <a:ext cx="8185105" cy="436723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Análisis Administrativo</a:t>
            </a:r>
            <a:endParaRPr lang="es-ES" dirty="0"/>
          </a:p>
        </p:txBody>
      </p:sp>
      <p:sp>
        <p:nvSpPr>
          <p:cNvPr id="532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53249" name="Object 1"/>
          <p:cNvGraphicFramePr>
            <a:graphicFrameLocks noChangeAspect="1"/>
          </p:cNvGraphicFramePr>
          <p:nvPr/>
        </p:nvGraphicFramePr>
        <p:xfrm>
          <a:off x="428596" y="1714488"/>
          <a:ext cx="8239125" cy="3800475"/>
        </p:xfrm>
        <a:graphic>
          <a:graphicData uri="http://schemas.openxmlformats.org/presentationml/2006/ole">
            <p:oleObj spid="_x0000_s53249" name="Visio" r:id="rId3" imgW="8902903" imgH="3610966" progId="Visio.Drawing.11">
              <p:embed/>
            </p:oleObj>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Inversión Inicial</a:t>
            </a:r>
            <a:endParaRPr lang="es-ES" dirty="0"/>
          </a:p>
        </p:txBody>
      </p:sp>
      <p:graphicFrame>
        <p:nvGraphicFramePr>
          <p:cNvPr id="4" name="3 Tabla"/>
          <p:cNvGraphicFramePr>
            <a:graphicFrameLocks noGrp="1"/>
          </p:cNvGraphicFramePr>
          <p:nvPr/>
        </p:nvGraphicFramePr>
        <p:xfrm>
          <a:off x="2483556" y="1325880"/>
          <a:ext cx="4588774" cy="4603450"/>
        </p:xfrm>
        <a:graphic>
          <a:graphicData uri="http://schemas.openxmlformats.org/drawingml/2006/table">
            <a:tbl>
              <a:tblPr/>
              <a:tblGrid>
                <a:gridCol w="3854759"/>
                <a:gridCol w="734015"/>
              </a:tblGrid>
              <a:tr h="200150">
                <a:tc gridSpan="2">
                  <a:txBody>
                    <a:bodyPr/>
                    <a:lstStyle/>
                    <a:p>
                      <a:pPr indent="450215" algn="just">
                        <a:lnSpc>
                          <a:spcPct val="150000"/>
                        </a:lnSpc>
                        <a:spcAft>
                          <a:spcPts val="0"/>
                        </a:spcAft>
                      </a:pPr>
                      <a:r>
                        <a:rPr lang="es-ES" sz="800" b="1" dirty="0">
                          <a:solidFill>
                            <a:srgbClr val="000000"/>
                          </a:solidFill>
                          <a:latin typeface="Arial"/>
                          <a:ea typeface="Times New Roman"/>
                          <a:cs typeface="Times New Roman"/>
                        </a:rPr>
                        <a:t>INVERSION INICIAL</a:t>
                      </a:r>
                      <a:endParaRPr lang="es-ES" sz="1200" dirty="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r>
              <a:tr h="400300">
                <a:tc>
                  <a:txBody>
                    <a:bodyPr/>
                    <a:lstStyle/>
                    <a:p>
                      <a:pPr algn="just">
                        <a:lnSpc>
                          <a:spcPct val="150000"/>
                        </a:lnSpc>
                        <a:spcAft>
                          <a:spcPts val="0"/>
                        </a:spcAft>
                      </a:pPr>
                      <a:r>
                        <a:rPr lang="es-ES" sz="800">
                          <a:latin typeface="Arial"/>
                          <a:ea typeface="Times New Roman"/>
                          <a:cs typeface="Times New Roman"/>
                        </a:rPr>
                        <a:t>CONSTRUCCION DE MIRA PARA CONTROL DE INGRESO</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es-ES" sz="800">
                          <a:latin typeface="Arial"/>
                          <a:ea typeface="Times New Roman"/>
                          <a:cs typeface="Times New Roman"/>
                        </a:rPr>
                        <a:t>     1,500.00 </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300">
                <a:tc>
                  <a:txBody>
                    <a:bodyPr/>
                    <a:lstStyle/>
                    <a:p>
                      <a:pPr algn="just">
                        <a:lnSpc>
                          <a:spcPct val="150000"/>
                        </a:lnSpc>
                        <a:spcAft>
                          <a:spcPts val="0"/>
                        </a:spcAft>
                      </a:pPr>
                      <a:r>
                        <a:rPr lang="es-ES" sz="800">
                          <a:latin typeface="Arial"/>
                          <a:ea typeface="Times New Roman"/>
                          <a:cs typeface="Times New Roman"/>
                        </a:rPr>
                        <a:t>CUBIERTA DEL AREA DE INGRESO AL SALON DE </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es-ES" sz="800">
                          <a:latin typeface="Arial"/>
                          <a:ea typeface="Times New Roman"/>
                          <a:cs typeface="Times New Roman"/>
                        </a:rPr>
                        <a:t>        500.00 </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300">
                <a:tc>
                  <a:txBody>
                    <a:bodyPr/>
                    <a:lstStyle/>
                    <a:p>
                      <a:pPr algn="just">
                        <a:lnSpc>
                          <a:spcPct val="150000"/>
                        </a:lnSpc>
                        <a:spcAft>
                          <a:spcPts val="0"/>
                        </a:spcAft>
                      </a:pPr>
                      <a:r>
                        <a:rPr lang="es-ES" sz="800">
                          <a:latin typeface="Arial"/>
                          <a:ea typeface="Times New Roman"/>
                          <a:cs typeface="Times New Roman"/>
                        </a:rPr>
                        <a:t>GRADERIAS Y TECHADO PARA VOLLEY</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es-ES" sz="800">
                          <a:latin typeface="Arial"/>
                          <a:ea typeface="Times New Roman"/>
                          <a:cs typeface="Times New Roman"/>
                        </a:rPr>
                        <a:t>     6,000.00 </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300">
                <a:tc>
                  <a:txBody>
                    <a:bodyPr/>
                    <a:lstStyle/>
                    <a:p>
                      <a:pPr algn="just">
                        <a:lnSpc>
                          <a:spcPct val="150000"/>
                        </a:lnSpc>
                        <a:spcAft>
                          <a:spcPts val="0"/>
                        </a:spcAft>
                      </a:pPr>
                      <a:r>
                        <a:rPr lang="es-ES" sz="800">
                          <a:latin typeface="Arial"/>
                          <a:ea typeface="Times New Roman"/>
                          <a:cs typeface="Times New Roman"/>
                        </a:rPr>
                        <a:t>INGRESO DE LOS VESTIDORES NIÑOS </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es-ES" sz="800">
                          <a:latin typeface="Arial"/>
                          <a:ea typeface="Times New Roman"/>
                          <a:cs typeface="Times New Roman"/>
                        </a:rPr>
                        <a:t>        750.00 </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300">
                <a:tc>
                  <a:txBody>
                    <a:bodyPr/>
                    <a:lstStyle/>
                    <a:p>
                      <a:pPr algn="just">
                        <a:lnSpc>
                          <a:spcPct val="150000"/>
                        </a:lnSpc>
                        <a:spcAft>
                          <a:spcPts val="0"/>
                        </a:spcAft>
                      </a:pPr>
                      <a:r>
                        <a:rPr lang="es-ES" sz="800">
                          <a:latin typeface="Arial"/>
                          <a:ea typeface="Times New Roman"/>
                          <a:cs typeface="Times New Roman"/>
                        </a:rPr>
                        <a:t>MANTENIMIENTO CANCHA DE TENIS DE CEMENTO </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es-ES" sz="800">
                          <a:latin typeface="Arial"/>
                          <a:ea typeface="Times New Roman"/>
                          <a:cs typeface="Times New Roman"/>
                        </a:rPr>
                        <a:t>     3,000.00 </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300">
                <a:tc>
                  <a:txBody>
                    <a:bodyPr/>
                    <a:lstStyle/>
                    <a:p>
                      <a:pPr algn="just">
                        <a:lnSpc>
                          <a:spcPct val="150000"/>
                        </a:lnSpc>
                        <a:spcAft>
                          <a:spcPts val="0"/>
                        </a:spcAft>
                      </a:pPr>
                      <a:r>
                        <a:rPr lang="es-ES" sz="800">
                          <a:latin typeface="Arial"/>
                          <a:ea typeface="Times New Roman"/>
                          <a:cs typeface="Times New Roman"/>
                        </a:rPr>
                        <a:t>REMODELACION BAÑO DE LOS VESTIDORES</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es-ES" sz="800">
                          <a:latin typeface="Arial"/>
                          <a:ea typeface="Times New Roman"/>
                          <a:cs typeface="Times New Roman"/>
                        </a:rPr>
                        <a:t>     5,000.00 </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300">
                <a:tc>
                  <a:txBody>
                    <a:bodyPr/>
                    <a:lstStyle/>
                    <a:p>
                      <a:pPr algn="just">
                        <a:lnSpc>
                          <a:spcPct val="150000"/>
                        </a:lnSpc>
                        <a:spcAft>
                          <a:spcPts val="0"/>
                        </a:spcAft>
                      </a:pPr>
                      <a:r>
                        <a:rPr lang="es-ES" sz="800">
                          <a:latin typeface="Arial"/>
                          <a:ea typeface="Times New Roman"/>
                          <a:cs typeface="Times New Roman"/>
                        </a:rPr>
                        <a:t>REMODELACION BAÑOS DE LA PISCINA</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es-ES" sz="800">
                          <a:latin typeface="Arial"/>
                          <a:ea typeface="Times New Roman"/>
                          <a:cs typeface="Times New Roman"/>
                        </a:rPr>
                        <a:t>     8,000.00 </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300">
                <a:tc>
                  <a:txBody>
                    <a:bodyPr/>
                    <a:lstStyle/>
                    <a:p>
                      <a:pPr algn="just">
                        <a:lnSpc>
                          <a:spcPct val="150000"/>
                        </a:lnSpc>
                        <a:spcAft>
                          <a:spcPts val="0"/>
                        </a:spcAft>
                      </a:pPr>
                      <a:r>
                        <a:rPr lang="es-ES" sz="800">
                          <a:latin typeface="Arial"/>
                          <a:ea typeface="Times New Roman"/>
                          <a:cs typeface="Times New Roman"/>
                        </a:rPr>
                        <a:t>TRAMPA DE GRASA AREA SALON MIRAFLORES</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es-ES" sz="800">
                          <a:latin typeface="Arial"/>
                          <a:ea typeface="Times New Roman"/>
                          <a:cs typeface="Times New Roman"/>
                        </a:rPr>
                        <a:t>        500.00 </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300">
                <a:tc>
                  <a:txBody>
                    <a:bodyPr/>
                    <a:lstStyle/>
                    <a:p>
                      <a:pPr algn="just">
                        <a:lnSpc>
                          <a:spcPct val="150000"/>
                        </a:lnSpc>
                        <a:spcAft>
                          <a:spcPts val="0"/>
                        </a:spcAft>
                      </a:pPr>
                      <a:r>
                        <a:rPr lang="es-ES" sz="800">
                          <a:latin typeface="Arial"/>
                          <a:ea typeface="Times New Roman"/>
                          <a:cs typeface="Times New Roman"/>
                        </a:rPr>
                        <a:t>CAPITAL DE TRABAJO</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es-ES" sz="800">
                          <a:latin typeface="Arial"/>
                          <a:ea typeface="Times New Roman"/>
                          <a:cs typeface="Times New Roman"/>
                        </a:rPr>
                        <a:t>   66,762.83 </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300">
                <a:tc>
                  <a:txBody>
                    <a:bodyPr/>
                    <a:lstStyle/>
                    <a:p>
                      <a:pPr algn="just">
                        <a:lnSpc>
                          <a:spcPct val="150000"/>
                        </a:lnSpc>
                        <a:spcAft>
                          <a:spcPts val="0"/>
                        </a:spcAft>
                      </a:pPr>
                      <a:r>
                        <a:rPr lang="es-ES" sz="800">
                          <a:solidFill>
                            <a:srgbClr val="000000"/>
                          </a:solidFill>
                          <a:latin typeface="Arial"/>
                          <a:ea typeface="Times New Roman"/>
                          <a:cs typeface="Times New Roman"/>
                        </a:rPr>
                        <a:t>PUBLICIDAD X TARJETAS DE CREDITO</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es-ES" sz="800">
                          <a:latin typeface="Arial"/>
                          <a:ea typeface="Times New Roman"/>
                          <a:cs typeface="Times New Roman"/>
                        </a:rPr>
                        <a:t>   40,000.00 </a:t>
                      </a:r>
                      <a:endParaRPr lang="es-ES" sz="120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300">
                <a:tc>
                  <a:txBody>
                    <a:bodyPr/>
                    <a:lstStyle/>
                    <a:p>
                      <a:pPr algn="just">
                        <a:lnSpc>
                          <a:spcPct val="150000"/>
                        </a:lnSpc>
                        <a:spcAft>
                          <a:spcPts val="0"/>
                        </a:spcAft>
                      </a:pPr>
                      <a:r>
                        <a:rPr lang="es-ES" sz="800" b="1" dirty="0">
                          <a:solidFill>
                            <a:srgbClr val="000000"/>
                          </a:solidFill>
                          <a:latin typeface="Arial"/>
                          <a:ea typeface="Times New Roman"/>
                          <a:cs typeface="Times New Roman"/>
                        </a:rPr>
                        <a:t>TOTAL DE INVERSIONES</a:t>
                      </a:r>
                      <a:endParaRPr lang="es-ES" sz="1200" dirty="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indent="450215" algn="just">
                        <a:lnSpc>
                          <a:spcPct val="150000"/>
                        </a:lnSpc>
                        <a:spcAft>
                          <a:spcPts val="0"/>
                        </a:spcAft>
                      </a:pPr>
                      <a:r>
                        <a:rPr lang="es-ES" sz="800" dirty="0">
                          <a:latin typeface="Arial"/>
                          <a:ea typeface="Times New Roman"/>
                          <a:cs typeface="Times New Roman"/>
                        </a:rPr>
                        <a:t>   92,012.83 </a:t>
                      </a:r>
                      <a:endParaRPr lang="es-ES" sz="1200" dirty="0">
                        <a:latin typeface="Calibri"/>
                        <a:ea typeface="Times New Roman"/>
                        <a:cs typeface="Times New Roman"/>
                      </a:endParaRPr>
                    </a:p>
                  </a:txBody>
                  <a:tcPr marL="42947" marR="429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Forma de Financiamiento</a:t>
            </a:r>
            <a:endParaRPr lang="es-ES" dirty="0"/>
          </a:p>
        </p:txBody>
      </p:sp>
      <p:graphicFrame>
        <p:nvGraphicFramePr>
          <p:cNvPr id="4" name="3 Tabla"/>
          <p:cNvGraphicFramePr>
            <a:graphicFrameLocks noGrp="1"/>
          </p:cNvGraphicFramePr>
          <p:nvPr/>
        </p:nvGraphicFramePr>
        <p:xfrm>
          <a:off x="2391727" y="3154680"/>
          <a:ext cx="4966355" cy="2346021"/>
        </p:xfrm>
        <a:graphic>
          <a:graphicData uri="http://schemas.openxmlformats.org/drawingml/2006/table">
            <a:tbl>
              <a:tblPr/>
              <a:tblGrid>
                <a:gridCol w="2367824"/>
                <a:gridCol w="1295288"/>
                <a:gridCol w="1303243"/>
              </a:tblGrid>
              <a:tr h="782007">
                <a:tc>
                  <a:txBody>
                    <a:bodyPr/>
                    <a:lstStyle/>
                    <a:p>
                      <a:pPr indent="450215" algn="just">
                        <a:lnSpc>
                          <a:spcPct val="150000"/>
                        </a:lnSpc>
                        <a:spcAft>
                          <a:spcPts val="0"/>
                        </a:spcAft>
                      </a:pPr>
                      <a:r>
                        <a:rPr lang="en-US" sz="1200" b="1" dirty="0">
                          <a:latin typeface="Arial"/>
                          <a:ea typeface="Times New Roman"/>
                          <a:cs typeface="Times New Roman"/>
                        </a:rPr>
                        <a:t>FINANCIAMIENTO</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en-US" sz="1200" b="1" dirty="0">
                          <a:latin typeface="Arial"/>
                          <a:ea typeface="Times New Roman"/>
                          <a:cs typeface="Times New Roman"/>
                        </a:rPr>
                        <a:t>%</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en-US" sz="1200" b="1">
                          <a:latin typeface="Arial"/>
                          <a:ea typeface="Times New Roman"/>
                          <a:cs typeface="Times New Roman"/>
                        </a:rPr>
                        <a:t>TOTAL</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2007">
                <a:tc>
                  <a:txBody>
                    <a:bodyPr/>
                    <a:lstStyle/>
                    <a:p>
                      <a:pPr indent="450215" algn="just">
                        <a:lnSpc>
                          <a:spcPct val="150000"/>
                        </a:lnSpc>
                        <a:spcAft>
                          <a:spcPts val="0"/>
                        </a:spcAft>
                      </a:pPr>
                      <a:r>
                        <a:rPr lang="en-US" sz="1200" dirty="0">
                          <a:latin typeface="Arial"/>
                          <a:ea typeface="Times New Roman"/>
                          <a:cs typeface="Times New Roman"/>
                        </a:rPr>
                        <a:t>PRÉSTAMO</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200" dirty="0">
                          <a:latin typeface="Arial"/>
                          <a:ea typeface="Times New Roman"/>
                          <a:cs typeface="Times New Roman"/>
                        </a:rPr>
                        <a:t>48.91%</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r">
                        <a:lnSpc>
                          <a:spcPct val="150000"/>
                        </a:lnSpc>
                        <a:spcAft>
                          <a:spcPts val="0"/>
                        </a:spcAft>
                      </a:pPr>
                      <a:r>
                        <a:rPr lang="en-US" sz="1200" dirty="0">
                          <a:latin typeface="Arial"/>
                          <a:ea typeface="Times New Roman"/>
                          <a:cs typeface="Times New Roman"/>
                        </a:rPr>
                        <a:t>45,000</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2007">
                <a:tc>
                  <a:txBody>
                    <a:bodyPr/>
                    <a:lstStyle/>
                    <a:p>
                      <a:pPr indent="450215" algn="just">
                        <a:lnSpc>
                          <a:spcPct val="150000"/>
                        </a:lnSpc>
                        <a:spcAft>
                          <a:spcPts val="0"/>
                        </a:spcAft>
                      </a:pPr>
                      <a:r>
                        <a:rPr lang="en-US" sz="1200" dirty="0">
                          <a:latin typeface="Arial"/>
                          <a:ea typeface="Times New Roman"/>
                          <a:cs typeface="Times New Roman"/>
                        </a:rPr>
                        <a:t>INVERSIÓN PROPIA</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200" dirty="0">
                          <a:latin typeface="Arial"/>
                          <a:ea typeface="Times New Roman"/>
                          <a:cs typeface="Times New Roman"/>
                        </a:rPr>
                        <a:t>51.09%</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r">
                        <a:lnSpc>
                          <a:spcPct val="150000"/>
                        </a:lnSpc>
                        <a:spcAft>
                          <a:spcPts val="0"/>
                        </a:spcAft>
                      </a:pPr>
                      <a:r>
                        <a:rPr lang="en-US" sz="1200" dirty="0">
                          <a:latin typeface="Arial"/>
                          <a:ea typeface="Times New Roman"/>
                          <a:cs typeface="Times New Roman"/>
                        </a:rPr>
                        <a:t>  47,012.83 </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Calculo de la TMAR</a:t>
            </a:r>
            <a:endParaRPr lang="es-ES" dirty="0"/>
          </a:p>
        </p:txBody>
      </p:sp>
      <p:graphicFrame>
        <p:nvGraphicFramePr>
          <p:cNvPr id="4" name="3 Tabla"/>
          <p:cNvGraphicFramePr>
            <a:graphicFrameLocks noGrp="1"/>
          </p:cNvGraphicFramePr>
          <p:nvPr/>
        </p:nvGraphicFramePr>
        <p:xfrm>
          <a:off x="2335212" y="1783080"/>
          <a:ext cx="4473575" cy="3291840"/>
        </p:xfrm>
        <a:graphic>
          <a:graphicData uri="http://schemas.openxmlformats.org/drawingml/2006/table">
            <a:tbl>
              <a:tblPr/>
              <a:tblGrid>
                <a:gridCol w="3523615"/>
                <a:gridCol w="949960"/>
              </a:tblGrid>
              <a:tr h="124460">
                <a:tc gridSpan="2">
                  <a:txBody>
                    <a:bodyPr/>
                    <a:lstStyle/>
                    <a:p>
                      <a:pPr indent="450215" algn="just">
                        <a:lnSpc>
                          <a:spcPct val="150000"/>
                        </a:lnSpc>
                        <a:spcAft>
                          <a:spcPts val="0"/>
                        </a:spcAft>
                      </a:pPr>
                      <a:r>
                        <a:rPr lang="es-ES" sz="1200" b="1" dirty="0">
                          <a:latin typeface="Arial"/>
                          <a:ea typeface="Times New Roman"/>
                          <a:cs typeface="Times New Roman"/>
                        </a:rPr>
                        <a:t>CALCULO DE LA TMAR</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r>
              <a:tr h="124460">
                <a:tc>
                  <a:txBody>
                    <a:bodyPr/>
                    <a:lstStyle/>
                    <a:p>
                      <a:pPr algn="just">
                        <a:lnSpc>
                          <a:spcPct val="150000"/>
                        </a:lnSpc>
                        <a:spcAft>
                          <a:spcPts val="0"/>
                        </a:spcAft>
                      </a:pPr>
                      <a:r>
                        <a:rPr lang="es-ES" sz="1200" b="1" dirty="0">
                          <a:latin typeface="Arial"/>
                          <a:ea typeface="Times New Roman"/>
                          <a:cs typeface="Times New Roman"/>
                        </a:rPr>
                        <a:t>PARAMETROS</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200" b="1">
                          <a:latin typeface="Arial"/>
                          <a:ea typeface="Times New Roman"/>
                          <a:cs typeface="Times New Roman"/>
                        </a:rPr>
                        <a:t>VALOR</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460">
                <a:tc>
                  <a:txBody>
                    <a:bodyPr/>
                    <a:lstStyle/>
                    <a:p>
                      <a:pPr algn="just">
                        <a:lnSpc>
                          <a:spcPct val="150000"/>
                        </a:lnSpc>
                        <a:spcAft>
                          <a:spcPts val="0"/>
                        </a:spcAft>
                      </a:pPr>
                      <a:r>
                        <a:rPr lang="es-ES" sz="1200" dirty="0">
                          <a:latin typeface="Arial"/>
                          <a:ea typeface="Times New Roman"/>
                          <a:cs typeface="Times New Roman"/>
                        </a:rPr>
                        <a:t>TASA DE INTERES</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200">
                          <a:latin typeface="Arial"/>
                          <a:ea typeface="Times New Roman"/>
                          <a:cs typeface="Times New Roman"/>
                        </a:rPr>
                        <a:t>11.33%</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460">
                <a:tc>
                  <a:txBody>
                    <a:bodyPr/>
                    <a:lstStyle/>
                    <a:p>
                      <a:pPr algn="just">
                        <a:lnSpc>
                          <a:spcPct val="150000"/>
                        </a:lnSpc>
                        <a:spcAft>
                          <a:spcPts val="0"/>
                        </a:spcAft>
                      </a:pPr>
                      <a:r>
                        <a:rPr lang="es-ES" sz="1200">
                          <a:latin typeface="Arial"/>
                          <a:ea typeface="Times New Roman"/>
                          <a:cs typeface="Times New Roman"/>
                        </a:rPr>
                        <a:t>BETA</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200">
                          <a:latin typeface="Arial"/>
                          <a:ea typeface="Times New Roman"/>
                          <a:cs typeface="Times New Roman"/>
                        </a:rPr>
                        <a:t>1.64</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460">
                <a:tc>
                  <a:txBody>
                    <a:bodyPr/>
                    <a:lstStyle/>
                    <a:p>
                      <a:pPr algn="just">
                        <a:lnSpc>
                          <a:spcPct val="150000"/>
                        </a:lnSpc>
                        <a:spcAft>
                          <a:spcPts val="0"/>
                        </a:spcAft>
                      </a:pPr>
                      <a:r>
                        <a:rPr lang="es-ES" sz="1200">
                          <a:latin typeface="Arial"/>
                          <a:ea typeface="Times New Roman"/>
                          <a:cs typeface="Times New Roman"/>
                        </a:rPr>
                        <a:t>RIESGO PAIS</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200">
                          <a:latin typeface="Arial"/>
                          <a:ea typeface="Times New Roman"/>
                          <a:cs typeface="Times New Roman"/>
                        </a:rPr>
                        <a:t>39.53%</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460">
                <a:tc>
                  <a:txBody>
                    <a:bodyPr/>
                    <a:lstStyle/>
                    <a:p>
                      <a:pPr algn="just">
                        <a:lnSpc>
                          <a:spcPct val="150000"/>
                        </a:lnSpc>
                        <a:spcAft>
                          <a:spcPts val="0"/>
                        </a:spcAft>
                      </a:pPr>
                      <a:r>
                        <a:rPr lang="es-ES" sz="1200">
                          <a:latin typeface="Arial"/>
                          <a:ea typeface="Times New Roman"/>
                          <a:cs typeface="Times New Roman"/>
                        </a:rPr>
                        <a:t>RM PROMEDIO / S&amp;P 500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200">
                          <a:latin typeface="Arial"/>
                          <a:ea typeface="Times New Roman"/>
                          <a:cs typeface="Times New Roman"/>
                        </a:rPr>
                        <a:t>7.08%</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460">
                <a:tc>
                  <a:txBody>
                    <a:bodyPr/>
                    <a:lstStyle/>
                    <a:p>
                      <a:pPr algn="just">
                        <a:lnSpc>
                          <a:spcPct val="150000"/>
                        </a:lnSpc>
                        <a:spcAft>
                          <a:spcPts val="0"/>
                        </a:spcAft>
                      </a:pPr>
                      <a:r>
                        <a:rPr lang="es-ES" sz="1200">
                          <a:latin typeface="Arial"/>
                          <a:ea typeface="Times New Roman"/>
                          <a:cs typeface="Times New Roman"/>
                        </a:rPr>
                        <a:t>RF </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200">
                          <a:latin typeface="Arial"/>
                          <a:ea typeface="Times New Roman"/>
                          <a:cs typeface="Times New Roman"/>
                        </a:rPr>
                        <a:t>3.04%</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460">
                <a:tc>
                  <a:txBody>
                    <a:bodyPr/>
                    <a:lstStyle/>
                    <a:p>
                      <a:pPr algn="just">
                        <a:lnSpc>
                          <a:spcPct val="150000"/>
                        </a:lnSpc>
                        <a:spcAft>
                          <a:spcPts val="0"/>
                        </a:spcAft>
                      </a:pPr>
                      <a:r>
                        <a:rPr lang="es-ES" sz="1200">
                          <a:latin typeface="Arial"/>
                          <a:ea typeface="Times New Roman"/>
                          <a:cs typeface="Times New Roman"/>
                        </a:rPr>
                        <a:t>RF PROMEDIO</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200">
                          <a:latin typeface="Arial"/>
                          <a:ea typeface="Times New Roman"/>
                          <a:cs typeface="Times New Roman"/>
                        </a:rPr>
                        <a:t>4.52%</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460">
                <a:tc>
                  <a:txBody>
                    <a:bodyPr/>
                    <a:lstStyle/>
                    <a:p>
                      <a:pPr algn="just">
                        <a:lnSpc>
                          <a:spcPct val="150000"/>
                        </a:lnSpc>
                        <a:spcAft>
                          <a:spcPts val="0"/>
                        </a:spcAft>
                      </a:pPr>
                      <a:r>
                        <a:rPr lang="es-ES" sz="1200" dirty="0">
                          <a:latin typeface="Arial"/>
                          <a:ea typeface="Times New Roman"/>
                          <a:cs typeface="Times New Roman"/>
                        </a:rPr>
                        <a:t>% PASIVOS / ACTIVOS</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200">
                          <a:latin typeface="Arial"/>
                          <a:ea typeface="Times New Roman"/>
                          <a:cs typeface="Times New Roman"/>
                        </a:rPr>
                        <a:t>48.91%</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460">
                <a:tc>
                  <a:txBody>
                    <a:bodyPr/>
                    <a:lstStyle/>
                    <a:p>
                      <a:pPr algn="just">
                        <a:lnSpc>
                          <a:spcPct val="150000"/>
                        </a:lnSpc>
                        <a:spcAft>
                          <a:spcPts val="0"/>
                        </a:spcAft>
                      </a:pPr>
                      <a:r>
                        <a:rPr lang="es-ES" sz="1200">
                          <a:latin typeface="Arial"/>
                          <a:ea typeface="Times New Roman"/>
                          <a:cs typeface="Times New Roman"/>
                        </a:rPr>
                        <a:t>% PATRIMONIO / ACTIVOS</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200">
                          <a:latin typeface="Arial"/>
                          <a:ea typeface="Times New Roman"/>
                          <a:cs typeface="Times New Roman"/>
                        </a:rPr>
                        <a:t>51.09%</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460">
                <a:tc>
                  <a:txBody>
                    <a:bodyPr/>
                    <a:lstStyle/>
                    <a:p>
                      <a:pPr algn="just">
                        <a:lnSpc>
                          <a:spcPct val="150000"/>
                        </a:lnSpc>
                        <a:spcAft>
                          <a:spcPts val="0"/>
                        </a:spcAft>
                      </a:pPr>
                      <a:r>
                        <a:rPr lang="es-ES" sz="1200">
                          <a:latin typeface="Arial"/>
                          <a:ea typeface="Times New Roman"/>
                          <a:cs typeface="Times New Roman"/>
                        </a:rPr>
                        <a:t>KE</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200">
                          <a:latin typeface="Arial"/>
                          <a:ea typeface="Times New Roman"/>
                          <a:cs typeface="Times New Roman"/>
                        </a:rPr>
                        <a:t>46.77%</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460">
                <a:tc>
                  <a:txBody>
                    <a:bodyPr/>
                    <a:lstStyle/>
                    <a:p>
                      <a:pPr algn="just">
                        <a:lnSpc>
                          <a:spcPct val="150000"/>
                        </a:lnSpc>
                        <a:spcAft>
                          <a:spcPts val="0"/>
                        </a:spcAft>
                      </a:pPr>
                      <a:r>
                        <a:rPr lang="es-ES" sz="1200">
                          <a:latin typeface="Arial"/>
                          <a:ea typeface="Times New Roman"/>
                          <a:cs typeface="Times New Roman"/>
                        </a:rPr>
                        <a:t>CPPC / TMAR</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200" dirty="0">
                          <a:latin typeface="Arial"/>
                          <a:ea typeface="Times New Roman"/>
                          <a:cs typeface="Times New Roman"/>
                        </a:rPr>
                        <a:t>29.44%</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dirty="0"/>
              <a:t>Para analizar la factibilidad del proyecto, se utilizara el modelo de análisis de flujo </a:t>
            </a:r>
            <a:r>
              <a:rPr lang="es-ES" dirty="0" smtClean="0"/>
              <a:t>incremental</a:t>
            </a:r>
          </a:p>
          <a:p>
            <a:pPr algn="just"/>
            <a:r>
              <a:rPr lang="es-ES" dirty="0"/>
              <a:t>Dado este flujo luego se procederá a analizar la TIR y la VAN para el proyecto y hacer el respectivo análisis al comparar la TIR obtenida versus la  TMAR. </a:t>
            </a:r>
            <a:r>
              <a:rPr lang="es-ES" dirty="0" smtClean="0"/>
              <a:t>(</a:t>
            </a:r>
            <a:r>
              <a:rPr lang="es-ES" dirty="0"/>
              <a:t>flujo de caja base y flujo de caja con proyecto) se puede obtener el flujo de caja diferencial:</a:t>
            </a:r>
          </a:p>
          <a:p>
            <a:pPr>
              <a:buNone/>
            </a:pPr>
            <a:endParaRPr lang="es-ES" dirty="0"/>
          </a:p>
        </p:txBody>
      </p:sp>
      <p:sp>
        <p:nvSpPr>
          <p:cNvPr id="2" name="1 Título"/>
          <p:cNvSpPr>
            <a:spLocks noGrp="1"/>
          </p:cNvSpPr>
          <p:nvPr>
            <p:ph type="title"/>
          </p:nvPr>
        </p:nvSpPr>
        <p:spPr/>
        <p:txBody>
          <a:bodyPr/>
          <a:lstStyle/>
          <a:p>
            <a:r>
              <a:rPr lang="es-ES" dirty="0" smtClean="0"/>
              <a:t>Flujo de Caja</a:t>
            </a:r>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lvl="0" algn="just"/>
            <a:r>
              <a:rPr lang="es-ES" dirty="0" smtClean="0"/>
              <a:t>Impulsar </a:t>
            </a:r>
            <a:r>
              <a:rPr lang="es-ES" dirty="0"/>
              <a:t>programas de </a:t>
            </a:r>
            <a:r>
              <a:rPr lang="es-ES" dirty="0" smtClean="0"/>
              <a:t>beneficencia.</a:t>
            </a:r>
            <a:endParaRPr lang="es-ES" dirty="0"/>
          </a:p>
          <a:p>
            <a:pPr lvl="0" algn="just"/>
            <a:r>
              <a:rPr lang="es-ES" dirty="0"/>
              <a:t>Estimular las actividades de orden social, Cultural, Cívico </a:t>
            </a:r>
            <a:r>
              <a:rPr lang="es-ES" dirty="0" smtClean="0"/>
              <a:t>y Deportivo.</a:t>
            </a:r>
            <a:endParaRPr lang="es-ES" dirty="0"/>
          </a:p>
          <a:p>
            <a:pPr lvl="0" algn="just"/>
            <a:r>
              <a:rPr lang="es-ES" dirty="0"/>
              <a:t>Organizar competencias y eventos </a:t>
            </a:r>
            <a:r>
              <a:rPr lang="es-ES" dirty="0" smtClean="0"/>
              <a:t>deportivos.</a:t>
            </a:r>
            <a:endParaRPr lang="es-ES" dirty="0"/>
          </a:p>
          <a:p>
            <a:pPr lvl="0" algn="just"/>
            <a:r>
              <a:rPr lang="es-ES" dirty="0"/>
              <a:t> </a:t>
            </a:r>
            <a:r>
              <a:rPr lang="es-ES" dirty="0" smtClean="0"/>
              <a:t>Fomentar </a:t>
            </a:r>
            <a:r>
              <a:rPr lang="es-ES" dirty="0"/>
              <a:t>por todos los </a:t>
            </a:r>
            <a:r>
              <a:rPr lang="es-ES" dirty="0" smtClean="0"/>
              <a:t>medios </a:t>
            </a:r>
            <a:r>
              <a:rPr lang="es-ES" dirty="0"/>
              <a:t>posibles la practica del </a:t>
            </a:r>
            <a:r>
              <a:rPr lang="es-ES" dirty="0" smtClean="0"/>
              <a:t>deporte, </a:t>
            </a:r>
            <a:r>
              <a:rPr lang="es-ES" dirty="0"/>
              <a:t>como búsqueda del mejoramiento físico, moral, espiritual, social y técnico de sus socios; y, </a:t>
            </a:r>
          </a:p>
          <a:p>
            <a:pPr lvl="0" algn="just"/>
            <a:r>
              <a:rPr lang="es-ES" dirty="0"/>
              <a:t>Estimular el espíritu de cooperación y de buena relación entre sus socios. </a:t>
            </a:r>
          </a:p>
          <a:p>
            <a:pPr algn="just"/>
            <a:endParaRPr lang="es-ES" dirty="0"/>
          </a:p>
        </p:txBody>
      </p:sp>
      <p:sp>
        <p:nvSpPr>
          <p:cNvPr id="2" name="1 Título"/>
          <p:cNvSpPr>
            <a:spLocks noGrp="1"/>
          </p:cNvSpPr>
          <p:nvPr>
            <p:ph type="title"/>
          </p:nvPr>
        </p:nvSpPr>
        <p:spPr/>
        <p:txBody>
          <a:bodyPr>
            <a:normAutofit/>
          </a:bodyPr>
          <a:lstStyle/>
          <a:p>
            <a:r>
              <a:rPr lang="es-ES" dirty="0" smtClean="0"/>
              <a:t>Misión de la Organización</a:t>
            </a:r>
            <a:endParaRPr lang="es-E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Flujo de Caja Base </a:t>
            </a:r>
            <a:endParaRPr lang="es-ES" dirty="0"/>
          </a:p>
        </p:txBody>
      </p:sp>
      <p:pic>
        <p:nvPicPr>
          <p:cNvPr id="106498" name="Picture 2"/>
          <p:cNvPicPr>
            <a:picLocks noChangeAspect="1" noChangeArrowheads="1"/>
          </p:cNvPicPr>
          <p:nvPr/>
        </p:nvPicPr>
        <p:blipFill>
          <a:blip r:embed="rId2"/>
          <a:srcRect/>
          <a:stretch>
            <a:fillRect/>
          </a:stretch>
        </p:blipFill>
        <p:spPr bwMode="auto">
          <a:xfrm>
            <a:off x="357158" y="1357298"/>
            <a:ext cx="8579630" cy="507209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Flujo de Caja Proyectado</a:t>
            </a:r>
            <a:endParaRPr lang="es-ES" dirty="0"/>
          </a:p>
        </p:txBody>
      </p:sp>
      <p:pic>
        <p:nvPicPr>
          <p:cNvPr id="107522" name="Picture 2"/>
          <p:cNvPicPr>
            <a:picLocks noChangeAspect="1" noChangeArrowheads="1"/>
          </p:cNvPicPr>
          <p:nvPr/>
        </p:nvPicPr>
        <p:blipFill>
          <a:blip r:embed="rId2"/>
          <a:srcRect/>
          <a:stretch>
            <a:fillRect/>
          </a:stretch>
        </p:blipFill>
        <p:spPr bwMode="auto">
          <a:xfrm>
            <a:off x="500034" y="1257300"/>
            <a:ext cx="8286808" cy="538245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Flujo de Caja Diferencial</a:t>
            </a:r>
            <a:endParaRPr lang="es-ES" dirty="0"/>
          </a:p>
        </p:txBody>
      </p:sp>
      <p:pic>
        <p:nvPicPr>
          <p:cNvPr id="108546" name="Picture 2"/>
          <p:cNvPicPr>
            <a:picLocks noChangeAspect="1" noChangeArrowheads="1"/>
          </p:cNvPicPr>
          <p:nvPr/>
        </p:nvPicPr>
        <p:blipFill>
          <a:blip r:embed="rId2"/>
          <a:srcRect/>
          <a:stretch>
            <a:fillRect/>
          </a:stretch>
        </p:blipFill>
        <p:spPr bwMode="auto">
          <a:xfrm>
            <a:off x="114300" y="1142984"/>
            <a:ext cx="8915400" cy="54292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42910" y="3357562"/>
            <a:ext cx="8043890" cy="2768601"/>
          </a:xfrm>
        </p:spPr>
        <p:txBody>
          <a:bodyPr>
            <a:normAutofit/>
          </a:bodyPr>
          <a:lstStyle/>
          <a:p>
            <a:pPr algn="just">
              <a:buNone/>
            </a:pPr>
            <a:r>
              <a:rPr lang="es-ES" sz="2800" dirty="0"/>
              <a:t>Así tenemos que tal como se puede ver, que frente a una TIR de 64.38% y una TMAR del 29.44% que se calculo anteriormente, se tiene que el proyecto se acepta, ya que la TIR es mayor a la TMAR y el VAN es mayor a cero, tal como se puede ver.</a:t>
            </a:r>
          </a:p>
          <a:p>
            <a:endParaRPr lang="es-ES" dirty="0"/>
          </a:p>
        </p:txBody>
      </p:sp>
      <p:sp>
        <p:nvSpPr>
          <p:cNvPr id="2" name="1 Título"/>
          <p:cNvSpPr>
            <a:spLocks noGrp="1"/>
          </p:cNvSpPr>
          <p:nvPr>
            <p:ph type="title"/>
          </p:nvPr>
        </p:nvSpPr>
        <p:spPr/>
        <p:txBody>
          <a:bodyPr/>
          <a:lstStyle/>
          <a:p>
            <a:r>
              <a:rPr lang="es-ES" dirty="0" smtClean="0"/>
              <a:t>Resultado</a:t>
            </a:r>
            <a:endParaRPr lang="es-ES" dirty="0"/>
          </a:p>
        </p:txBody>
      </p:sp>
      <p:graphicFrame>
        <p:nvGraphicFramePr>
          <p:cNvPr id="4" name="3 Tabla"/>
          <p:cNvGraphicFramePr>
            <a:graphicFrameLocks noGrp="1"/>
          </p:cNvGraphicFramePr>
          <p:nvPr/>
        </p:nvGraphicFramePr>
        <p:xfrm>
          <a:off x="2643173" y="1928803"/>
          <a:ext cx="4354526" cy="1214444"/>
        </p:xfrm>
        <a:graphic>
          <a:graphicData uri="http://schemas.openxmlformats.org/drawingml/2006/table">
            <a:tbl>
              <a:tblPr/>
              <a:tblGrid>
                <a:gridCol w="3418536"/>
                <a:gridCol w="935990"/>
              </a:tblGrid>
              <a:tr h="392129">
                <a:tc>
                  <a:txBody>
                    <a:bodyPr/>
                    <a:lstStyle/>
                    <a:p>
                      <a:pPr algn="l">
                        <a:spcAft>
                          <a:spcPts val="0"/>
                        </a:spcAft>
                      </a:pPr>
                      <a:r>
                        <a:rPr lang="es-ES" sz="1200" dirty="0">
                          <a:latin typeface="Arial"/>
                          <a:ea typeface="Times New Roman"/>
                          <a:cs typeface="Times New Roman"/>
                        </a:rPr>
                        <a:t>TIR</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64,38%</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105">
                <a:tc>
                  <a:txBody>
                    <a:bodyPr/>
                    <a:lstStyle/>
                    <a:p>
                      <a:pPr algn="l">
                        <a:spcAft>
                          <a:spcPts val="0"/>
                        </a:spcAft>
                      </a:pPr>
                      <a:r>
                        <a:rPr lang="es-ES" sz="1200" dirty="0">
                          <a:latin typeface="Arial"/>
                          <a:ea typeface="Times New Roman"/>
                          <a:cs typeface="Times New Roman"/>
                        </a:rPr>
                        <a:t>TMAR</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29,44%</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105">
                <a:tc>
                  <a:txBody>
                    <a:bodyPr/>
                    <a:lstStyle/>
                    <a:p>
                      <a:pPr algn="l">
                        <a:spcAft>
                          <a:spcPts val="0"/>
                        </a:spcAft>
                      </a:pPr>
                      <a:r>
                        <a:rPr lang="es-ES" sz="1200" dirty="0">
                          <a:latin typeface="Arial"/>
                          <a:ea typeface="Times New Roman"/>
                          <a:cs typeface="Times New Roman"/>
                        </a:rPr>
                        <a:t>VAN</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$ 73.631,26</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105">
                <a:tc>
                  <a:txBody>
                    <a:bodyPr/>
                    <a:lstStyle/>
                    <a:p>
                      <a:pPr algn="l">
                        <a:spcAft>
                          <a:spcPts val="0"/>
                        </a:spcAft>
                      </a:pPr>
                      <a:r>
                        <a:rPr lang="es-ES" sz="1200" dirty="0">
                          <a:latin typeface="Arial"/>
                          <a:ea typeface="Times New Roman"/>
                          <a:cs typeface="Times New Roman"/>
                        </a:rPr>
                        <a:t>ANALISIS</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latin typeface="Arial"/>
                          <a:ea typeface="Times New Roman"/>
                          <a:cs typeface="Times New Roman"/>
                        </a:rPr>
                        <a:t>SE ACEPTA</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Recuperación de Capital</a:t>
            </a:r>
            <a:endParaRPr lang="es-ES" dirty="0"/>
          </a:p>
        </p:txBody>
      </p:sp>
      <p:graphicFrame>
        <p:nvGraphicFramePr>
          <p:cNvPr id="4" name="3 Tabla"/>
          <p:cNvGraphicFramePr>
            <a:graphicFrameLocks noGrp="1"/>
          </p:cNvGraphicFramePr>
          <p:nvPr/>
        </p:nvGraphicFramePr>
        <p:xfrm>
          <a:off x="1000100" y="2143116"/>
          <a:ext cx="6786609" cy="3429024"/>
        </p:xfrm>
        <a:graphic>
          <a:graphicData uri="http://schemas.openxmlformats.org/drawingml/2006/table">
            <a:tbl>
              <a:tblPr/>
              <a:tblGrid>
                <a:gridCol w="460082"/>
                <a:gridCol w="843482"/>
                <a:gridCol w="728059"/>
                <a:gridCol w="728059"/>
                <a:gridCol w="1315673"/>
                <a:gridCol w="1254328"/>
                <a:gridCol w="1456926"/>
              </a:tblGrid>
              <a:tr h="428628">
                <a:tc gridSpan="7">
                  <a:txBody>
                    <a:bodyPr/>
                    <a:lstStyle/>
                    <a:p>
                      <a:pPr algn="ctr">
                        <a:spcAft>
                          <a:spcPts val="0"/>
                        </a:spcAft>
                      </a:pPr>
                      <a:r>
                        <a:rPr lang="es-ES" sz="1200" b="1" dirty="0">
                          <a:latin typeface="Arial"/>
                          <a:ea typeface="Times New Roman"/>
                          <a:cs typeface="Times New Roman"/>
                        </a:rPr>
                        <a:t>RECUPERACION DE CAPITAL</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28628">
                <a:tc>
                  <a:txBody>
                    <a:bodyPr/>
                    <a:lstStyle/>
                    <a:p>
                      <a:pPr algn="ctr">
                        <a:spcAft>
                          <a:spcPts val="0"/>
                        </a:spcAft>
                      </a:pPr>
                      <a:r>
                        <a:rPr lang="es-ES" sz="1200" b="1" dirty="0">
                          <a:latin typeface="Arial"/>
                          <a:ea typeface="Times New Roman"/>
                          <a:cs typeface="Times New Roman"/>
                        </a:rPr>
                        <a:t>Año</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a:latin typeface="Arial"/>
                          <a:ea typeface="Times New Roman"/>
                          <a:cs typeface="Times New Roman"/>
                        </a:rPr>
                        <a:t>CAPITAL</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latin typeface="Arial"/>
                          <a:ea typeface="Times New Roman"/>
                          <a:cs typeface="Times New Roman"/>
                        </a:rPr>
                        <a:t>Flujo</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err="1">
                          <a:latin typeface="Arial"/>
                          <a:ea typeface="Times New Roman"/>
                          <a:cs typeface="Times New Roman"/>
                        </a:rPr>
                        <a:t>Acum</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latin typeface="Arial"/>
                          <a:ea typeface="Times New Roman"/>
                          <a:cs typeface="Times New Roman"/>
                        </a:rPr>
                        <a:t>Por Recuperar</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latin typeface="Arial"/>
                          <a:ea typeface="Times New Roman"/>
                          <a:cs typeface="Times New Roman"/>
                        </a:rPr>
                        <a:t>% recuperado</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a:latin typeface="Arial"/>
                          <a:ea typeface="Times New Roman"/>
                          <a:cs typeface="Times New Roman"/>
                        </a:rPr>
                        <a:t>% por recuperar</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r">
                        <a:spcAft>
                          <a:spcPts val="0"/>
                        </a:spcAft>
                      </a:pPr>
                      <a:r>
                        <a:rPr lang="es-ES" sz="1200" dirty="0">
                          <a:latin typeface="Arial"/>
                          <a:ea typeface="Times New Roman"/>
                          <a:cs typeface="Times New Roman"/>
                        </a:rPr>
                        <a:t>0</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-47.013</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0</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-47.013</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0,00%</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100,00%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r">
                        <a:spcAft>
                          <a:spcPts val="0"/>
                        </a:spcAft>
                      </a:pPr>
                      <a:r>
                        <a:rPr lang="es-ES" sz="1200">
                          <a:latin typeface="Arial"/>
                          <a:ea typeface="Times New Roman"/>
                          <a:cs typeface="Times New Roman"/>
                        </a:rPr>
                        <a:t>1</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0</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-4.116</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-4.116</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-51.129</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-8,76%</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108,76%</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r">
                        <a:spcAft>
                          <a:spcPts val="0"/>
                        </a:spcAft>
                      </a:pPr>
                      <a:r>
                        <a:rPr lang="es-ES" sz="1200">
                          <a:latin typeface="Arial"/>
                          <a:ea typeface="Times New Roman"/>
                          <a:cs typeface="Times New Roman"/>
                        </a:rPr>
                        <a:t>2</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29.501</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25.384</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-21.628</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53,99%</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46,01%</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r">
                        <a:spcAft>
                          <a:spcPts val="0"/>
                        </a:spcAft>
                      </a:pPr>
                      <a:r>
                        <a:rPr lang="es-ES" sz="1200">
                          <a:latin typeface="Arial"/>
                          <a:ea typeface="Times New Roman"/>
                          <a:cs typeface="Times New Roman"/>
                        </a:rPr>
                        <a:t>3</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50.802</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76.186</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29.173</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162,05%</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-62,05%</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r">
                        <a:spcAft>
                          <a:spcPts val="0"/>
                        </a:spcAft>
                      </a:pPr>
                      <a:r>
                        <a:rPr lang="es-ES" sz="1200">
                          <a:latin typeface="Arial"/>
                          <a:ea typeface="Times New Roman"/>
                          <a:cs typeface="Times New Roman"/>
                        </a:rPr>
                        <a:t>4</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71.993</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148.179</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101.166</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315,19%</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-215,19%</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r">
                        <a:spcAft>
                          <a:spcPts val="0"/>
                        </a:spcAft>
                      </a:pPr>
                      <a:r>
                        <a:rPr lang="es-ES" sz="1200">
                          <a:latin typeface="Arial"/>
                          <a:ea typeface="Times New Roman"/>
                          <a:cs typeface="Times New Roman"/>
                        </a:rPr>
                        <a:t>5</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207.606</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355.785</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308.772</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756,78%</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-656,78%</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algn="just">
              <a:buNone/>
            </a:pPr>
            <a:r>
              <a:rPr lang="es-ES" dirty="0" smtClean="0"/>
              <a:t>Considerando </a:t>
            </a:r>
            <a:r>
              <a:rPr lang="es-ES" dirty="0"/>
              <a:t>e</a:t>
            </a:r>
            <a:r>
              <a:rPr lang="es-ES" dirty="0" smtClean="0"/>
              <a:t>l </a:t>
            </a:r>
            <a:r>
              <a:rPr lang="es-ES" dirty="0"/>
              <a:t>proyecto que se quiere implementar para su cálculo, </a:t>
            </a:r>
            <a:r>
              <a:rPr lang="es-ES" dirty="0" smtClean="0"/>
              <a:t>se ha tomado </a:t>
            </a:r>
            <a:r>
              <a:rPr lang="es-ES" dirty="0"/>
              <a:t>en cuenta el impacto del </a:t>
            </a:r>
            <a:r>
              <a:rPr lang="es-ES" dirty="0" smtClean="0"/>
              <a:t>mismo, </a:t>
            </a:r>
            <a:r>
              <a:rPr lang="es-ES" dirty="0"/>
              <a:t>como sabemos la vida de las empresas es nacer, crecer y morir, más la Sociedad Tungurahuense quiere prolongarse a través de la promoción e imagen considerando un crecimiento del 25% para el primer año, 15% para el segundo año, 10% para el tercer año, 5% y 5% para los dos últimos años respectivamente, de la siguiente manera:</a:t>
            </a:r>
          </a:p>
          <a:p>
            <a:pPr>
              <a:buNone/>
            </a:pPr>
            <a:endParaRPr lang="es-ES" dirty="0"/>
          </a:p>
        </p:txBody>
      </p:sp>
      <p:sp>
        <p:nvSpPr>
          <p:cNvPr id="2" name="1 Título"/>
          <p:cNvSpPr>
            <a:spLocks noGrp="1"/>
          </p:cNvSpPr>
          <p:nvPr>
            <p:ph type="title"/>
          </p:nvPr>
        </p:nvSpPr>
        <p:spPr/>
        <p:txBody>
          <a:bodyPr>
            <a:normAutofit fontScale="90000"/>
          </a:bodyPr>
          <a:lstStyle/>
          <a:p>
            <a:r>
              <a:rPr lang="es-ES" dirty="0" smtClean="0"/>
              <a:t>Presupuesto y Estados Financieros</a:t>
            </a:r>
            <a:endParaRPr lang="es-E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Estado de Perdidas y Ganancias</a:t>
            </a:r>
            <a:endParaRPr lang="es-ES" dirty="0"/>
          </a:p>
        </p:txBody>
      </p:sp>
      <p:pic>
        <p:nvPicPr>
          <p:cNvPr id="109570" name="Picture 2"/>
          <p:cNvPicPr>
            <a:picLocks noChangeAspect="1" noChangeArrowheads="1"/>
          </p:cNvPicPr>
          <p:nvPr/>
        </p:nvPicPr>
        <p:blipFill>
          <a:blip r:embed="rId2"/>
          <a:srcRect/>
          <a:stretch>
            <a:fillRect/>
          </a:stretch>
        </p:blipFill>
        <p:spPr bwMode="auto">
          <a:xfrm>
            <a:off x="885825" y="1304924"/>
            <a:ext cx="7372350" cy="483871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Punto de Equilibrio</a:t>
            </a:r>
            <a:endParaRPr lang="es-ES" dirty="0"/>
          </a:p>
        </p:txBody>
      </p:sp>
      <p:graphicFrame>
        <p:nvGraphicFramePr>
          <p:cNvPr id="5" name="4 Tabla"/>
          <p:cNvGraphicFramePr>
            <a:graphicFrameLocks noGrp="1"/>
          </p:cNvGraphicFramePr>
          <p:nvPr/>
        </p:nvGraphicFramePr>
        <p:xfrm>
          <a:off x="571470" y="1614170"/>
          <a:ext cx="7643868" cy="4815224"/>
        </p:xfrm>
        <a:graphic>
          <a:graphicData uri="http://schemas.openxmlformats.org/drawingml/2006/table">
            <a:tbl>
              <a:tblPr/>
              <a:tblGrid>
                <a:gridCol w="3745656"/>
                <a:gridCol w="778182"/>
                <a:gridCol w="778182"/>
                <a:gridCol w="778182"/>
                <a:gridCol w="778182"/>
                <a:gridCol w="785484"/>
              </a:tblGrid>
              <a:tr h="399303">
                <a:tc gridSpan="6">
                  <a:txBody>
                    <a:bodyPr/>
                    <a:lstStyle/>
                    <a:p>
                      <a:pPr algn="ctr">
                        <a:spcAft>
                          <a:spcPts val="0"/>
                        </a:spcAft>
                      </a:pPr>
                      <a:r>
                        <a:rPr lang="es-ES" sz="1200" b="1" dirty="0">
                          <a:latin typeface="Arial"/>
                          <a:ea typeface="Times New Roman"/>
                          <a:cs typeface="Times New Roman"/>
                        </a:rPr>
                        <a:t>CALCULO DE PUNTO DE EQUILIBRIO</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99303">
                <a:tc>
                  <a:txBody>
                    <a:bodyPr/>
                    <a:lstStyle/>
                    <a:p>
                      <a:pPr algn="ctr">
                        <a:spcAft>
                          <a:spcPts val="0"/>
                        </a:spcAft>
                      </a:pPr>
                      <a:r>
                        <a:rPr lang="es-ES" sz="1200" b="1" dirty="0">
                          <a:latin typeface="Arial"/>
                          <a:ea typeface="Times New Roman"/>
                          <a:cs typeface="Times New Roman"/>
                        </a:rPr>
                        <a:t>VALORES</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dirty="0">
                          <a:latin typeface="Arial"/>
                          <a:ea typeface="Times New Roman"/>
                          <a:cs typeface="Times New Roman"/>
                        </a:rPr>
                        <a:t>2009</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latin typeface="Arial"/>
                          <a:ea typeface="Times New Roman"/>
                          <a:cs typeface="Times New Roman"/>
                        </a:rPr>
                        <a:t>2010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latin typeface="Arial"/>
                          <a:ea typeface="Times New Roman"/>
                          <a:cs typeface="Times New Roman"/>
                        </a:rPr>
                        <a:t>2011</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latin typeface="Arial"/>
                          <a:ea typeface="Times New Roman"/>
                          <a:cs typeface="Times New Roman"/>
                        </a:rPr>
                        <a:t>2012</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b="1">
                          <a:latin typeface="Arial"/>
                          <a:ea typeface="Times New Roman"/>
                          <a:cs typeface="Times New Roman"/>
                        </a:rPr>
                        <a:t>2013</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303">
                <a:tc>
                  <a:txBody>
                    <a:bodyPr/>
                    <a:lstStyle/>
                    <a:p>
                      <a:pPr>
                        <a:spcAft>
                          <a:spcPts val="0"/>
                        </a:spcAft>
                      </a:pPr>
                      <a:r>
                        <a:rPr lang="es-ES" sz="1200" dirty="0">
                          <a:latin typeface="Arial"/>
                          <a:ea typeface="Times New Roman"/>
                          <a:cs typeface="Times New Roman"/>
                        </a:rPr>
                        <a:t>INGRESOS</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381.706</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438.962</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482.858</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507.001</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532.351</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303">
                <a:tc>
                  <a:txBody>
                    <a:bodyPr/>
                    <a:lstStyle/>
                    <a:p>
                      <a:pPr>
                        <a:spcAft>
                          <a:spcPts val="0"/>
                        </a:spcAft>
                      </a:pPr>
                      <a:r>
                        <a:rPr lang="es-ES" sz="1200">
                          <a:latin typeface="Arial"/>
                          <a:ea typeface="Times New Roman"/>
                          <a:cs typeface="Times New Roman"/>
                        </a:rPr>
                        <a:t>COSTOS VARIABLES</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52.357</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60.211</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66.232</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69.543</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73.020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303">
                <a:tc>
                  <a:txBody>
                    <a:bodyPr/>
                    <a:lstStyle/>
                    <a:p>
                      <a:pPr>
                        <a:spcAft>
                          <a:spcPts val="0"/>
                        </a:spcAft>
                      </a:pPr>
                      <a:r>
                        <a:rPr lang="es-ES" sz="1200">
                          <a:latin typeface="Arial"/>
                          <a:ea typeface="Times New Roman"/>
                          <a:cs typeface="Times New Roman"/>
                        </a:rPr>
                        <a:t>MARGEN DE CONTRIBUCIÓN</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329.349</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378.752</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416.627</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437.458</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459.331</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303">
                <a:tc>
                  <a:txBody>
                    <a:bodyPr/>
                    <a:lstStyle/>
                    <a:p>
                      <a:pPr>
                        <a:spcAft>
                          <a:spcPts val="0"/>
                        </a:spcAft>
                      </a:pPr>
                      <a:r>
                        <a:rPr lang="es-ES" sz="1200">
                          <a:latin typeface="Arial"/>
                          <a:ea typeface="Times New Roman"/>
                          <a:cs typeface="Times New Roman"/>
                        </a:rPr>
                        <a:t>% MARGEN DE CONTRIBUCIÓN</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86,28%</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86,28%</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86,28%</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86,28%</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86,28%</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303">
                <a:tc>
                  <a:txBody>
                    <a:bodyPr/>
                    <a:lstStyle/>
                    <a:p>
                      <a:pPr>
                        <a:spcAft>
                          <a:spcPts val="0"/>
                        </a:spcAft>
                      </a:pPr>
                      <a:r>
                        <a:rPr lang="es-ES" sz="1200">
                          <a:latin typeface="Arial"/>
                          <a:ea typeface="Times New Roman"/>
                          <a:cs typeface="Times New Roman"/>
                        </a:rPr>
                        <a:t>COSTOS FIJOS</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267.051</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278.484</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290.378</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303.694</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318.773</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303">
                <a:tc>
                  <a:txBody>
                    <a:bodyPr/>
                    <a:lstStyle/>
                    <a:p>
                      <a:pPr>
                        <a:spcAft>
                          <a:spcPts val="0"/>
                        </a:spcAft>
                      </a:pPr>
                      <a:r>
                        <a:rPr lang="es-ES" sz="1200">
                          <a:latin typeface="Arial"/>
                          <a:ea typeface="Times New Roman"/>
                          <a:cs typeface="Times New Roman"/>
                        </a:rPr>
                        <a:t>% DE COSTOS FIJOS</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69,96%</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63,44%</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60,14%</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59,90%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59,88%</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303">
                <a:tc>
                  <a:txBody>
                    <a:bodyPr/>
                    <a:lstStyle/>
                    <a:p>
                      <a:pPr>
                        <a:spcAft>
                          <a:spcPts val="0"/>
                        </a:spcAft>
                      </a:pPr>
                      <a:r>
                        <a:rPr lang="es-ES" sz="1200" dirty="0">
                          <a:latin typeface="Arial"/>
                          <a:ea typeface="Times New Roman"/>
                          <a:cs typeface="Times New Roman"/>
                        </a:rPr>
                        <a:t>PUNTO DE EQUILIBRIO SIN DEUDA</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309.505</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322.755</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336.539</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351.973</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369.449</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303">
                <a:tc>
                  <a:txBody>
                    <a:bodyPr/>
                    <a:lstStyle/>
                    <a:p>
                      <a:pPr>
                        <a:spcAft>
                          <a:spcPts val="0"/>
                        </a:spcAft>
                      </a:pPr>
                      <a:r>
                        <a:rPr lang="es-ES" sz="1200">
                          <a:latin typeface="Arial"/>
                          <a:ea typeface="Times New Roman"/>
                          <a:cs typeface="Times New Roman"/>
                        </a:rPr>
                        <a:t>DEUDA</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13.344</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14.937</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16.720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0</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0</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303">
                <a:tc>
                  <a:txBody>
                    <a:bodyPr/>
                    <a:lstStyle/>
                    <a:p>
                      <a:pPr>
                        <a:spcAft>
                          <a:spcPts val="0"/>
                        </a:spcAft>
                      </a:pPr>
                      <a:r>
                        <a:rPr lang="es-ES" sz="1200">
                          <a:latin typeface="Arial"/>
                          <a:ea typeface="Times New Roman"/>
                          <a:cs typeface="Times New Roman"/>
                        </a:rPr>
                        <a:t>TOTAL DE EGRESOS FIJOS</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280.395</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293.420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307.097</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303.694</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318.773</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2891">
                <a:tc>
                  <a:txBody>
                    <a:bodyPr/>
                    <a:lstStyle/>
                    <a:p>
                      <a:pPr>
                        <a:spcAft>
                          <a:spcPts val="0"/>
                        </a:spcAft>
                      </a:pPr>
                      <a:r>
                        <a:rPr lang="es-ES" sz="1200" b="1">
                          <a:latin typeface="Arial"/>
                          <a:ea typeface="Times New Roman"/>
                          <a:cs typeface="Times New Roman"/>
                        </a:rPr>
                        <a:t>PUNTO DE EQUILIBRIO CON DEUDA</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324.970</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340.066</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355.917</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a:latin typeface="Arial"/>
                          <a:ea typeface="Times New Roman"/>
                          <a:cs typeface="Times New Roman"/>
                        </a:rPr>
                        <a:t>351.973</a:t>
                      </a:r>
                      <a:endParaRPr lang="es-ES" sz="120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S" sz="1200" dirty="0">
                          <a:latin typeface="Arial"/>
                          <a:ea typeface="Times New Roman"/>
                          <a:cs typeface="Times New Roman"/>
                        </a:rPr>
                        <a:t>369.449</a:t>
                      </a:r>
                      <a:endParaRPr lang="es-ES" sz="1200" dirty="0">
                        <a:latin typeface="Calibri"/>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Gráfico del punto de equilibrio</a:t>
            </a:r>
            <a:endParaRPr lang="es-ES" dirty="0"/>
          </a:p>
        </p:txBody>
      </p:sp>
      <p:pic>
        <p:nvPicPr>
          <p:cNvPr id="63490" name="Picture 2"/>
          <p:cNvPicPr>
            <a:picLocks noChangeAspect="1" noChangeArrowheads="1"/>
          </p:cNvPicPr>
          <p:nvPr/>
        </p:nvPicPr>
        <p:blipFill>
          <a:blip r:embed="rId2"/>
          <a:srcRect/>
          <a:stretch>
            <a:fillRect/>
          </a:stretch>
        </p:blipFill>
        <p:spPr bwMode="auto">
          <a:xfrm>
            <a:off x="1428728" y="2285992"/>
            <a:ext cx="6000792" cy="37147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Análisis de Escenario</a:t>
            </a:r>
            <a:endParaRPr lang="es-ES" dirty="0"/>
          </a:p>
        </p:txBody>
      </p:sp>
      <p:graphicFrame>
        <p:nvGraphicFramePr>
          <p:cNvPr id="4" name="3 Tabla"/>
          <p:cNvGraphicFramePr>
            <a:graphicFrameLocks noGrp="1"/>
          </p:cNvGraphicFramePr>
          <p:nvPr/>
        </p:nvGraphicFramePr>
        <p:xfrm>
          <a:off x="1524000" y="2242805"/>
          <a:ext cx="6477024" cy="3543648"/>
        </p:xfrm>
        <a:graphic>
          <a:graphicData uri="http://schemas.openxmlformats.org/drawingml/2006/table">
            <a:tbl>
              <a:tblPr/>
              <a:tblGrid>
                <a:gridCol w="2567724"/>
                <a:gridCol w="1298626"/>
                <a:gridCol w="1305337"/>
                <a:gridCol w="1305337"/>
              </a:tblGrid>
              <a:tr h="352287">
                <a:tc gridSpan="4">
                  <a:txBody>
                    <a:bodyPr/>
                    <a:lstStyle/>
                    <a:p>
                      <a:pPr algn="ctr">
                        <a:spcAft>
                          <a:spcPts val="0"/>
                        </a:spcAft>
                      </a:pPr>
                      <a:r>
                        <a:rPr lang="es-ES" sz="1200" b="1" dirty="0">
                          <a:latin typeface="Arial"/>
                          <a:ea typeface="Times New Roman"/>
                          <a:cs typeface="Times New Roman"/>
                        </a:rPr>
                        <a:t>PUNTO DE EQUILIBRIO CON DEUDA AÑO 1</a:t>
                      </a:r>
                      <a:endParaRPr lang="es-ES" sz="1200" dirty="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r h="352287">
                <a:tc rowSpan="2">
                  <a:txBody>
                    <a:bodyPr/>
                    <a:lstStyle/>
                    <a:p>
                      <a:pPr algn="ctr">
                        <a:spcAft>
                          <a:spcPts val="0"/>
                        </a:spcAft>
                      </a:pPr>
                      <a:r>
                        <a:rPr lang="es-ES" sz="1200" b="1" dirty="0">
                          <a:latin typeface="Arial"/>
                          <a:ea typeface="Times New Roman"/>
                          <a:cs typeface="Times New Roman"/>
                        </a:rPr>
                        <a:t>RUBROS</a:t>
                      </a:r>
                      <a:endParaRPr lang="es-ES" sz="1200" dirty="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s-ES" sz="1200" b="1">
                          <a:latin typeface="Arial"/>
                          <a:ea typeface="Times New Roman"/>
                          <a:cs typeface="Times New Roman"/>
                        </a:rPr>
                        <a:t>ANALISIS DE ESCENARIOS</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352287">
                <a:tc vMerge="1">
                  <a:txBody>
                    <a:bodyPr/>
                    <a:lstStyle/>
                    <a:p>
                      <a:endParaRPr lang="es-ES"/>
                    </a:p>
                  </a:txBody>
                  <a:tcPr/>
                </a:tc>
                <a:tc>
                  <a:txBody>
                    <a:bodyPr/>
                    <a:lstStyle/>
                    <a:p>
                      <a:pPr algn="ctr">
                        <a:spcAft>
                          <a:spcPts val="0"/>
                        </a:spcAft>
                      </a:pPr>
                      <a:r>
                        <a:rPr lang="es-ES" sz="1200" b="1" dirty="0">
                          <a:latin typeface="Arial"/>
                          <a:ea typeface="Times New Roman"/>
                          <a:cs typeface="Times New Roman"/>
                        </a:rPr>
                        <a:t>MALO</a:t>
                      </a:r>
                      <a:endParaRPr lang="es-ES" sz="1200" dirty="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a:latin typeface="Arial"/>
                          <a:ea typeface="Times New Roman"/>
                          <a:cs typeface="Times New Roman"/>
                        </a:rPr>
                        <a:t>EQUILIBRIO</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a:latin typeface="Arial"/>
                          <a:ea typeface="Times New Roman"/>
                          <a:cs typeface="Times New Roman"/>
                        </a:rPr>
                        <a:t>BUENO</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287">
                <a:tc>
                  <a:txBody>
                    <a:bodyPr/>
                    <a:lstStyle/>
                    <a:p>
                      <a:pPr>
                        <a:spcAft>
                          <a:spcPts val="0"/>
                        </a:spcAft>
                      </a:pPr>
                      <a:r>
                        <a:rPr lang="es-ES" sz="1200">
                          <a:latin typeface="Arial"/>
                          <a:ea typeface="Times New Roman"/>
                          <a:cs typeface="Times New Roman"/>
                        </a:rPr>
                        <a:t>INGRESOS</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dirty="0">
                          <a:latin typeface="Arial"/>
                          <a:ea typeface="Times New Roman"/>
                          <a:cs typeface="Times New Roman"/>
                        </a:rPr>
                        <a:t>      259.975,87 </a:t>
                      </a:r>
                      <a:endParaRPr lang="es-ES" sz="1200" dirty="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latin typeface="Arial"/>
                          <a:ea typeface="Times New Roman"/>
                          <a:cs typeface="Times New Roman"/>
                        </a:rPr>
                        <a:t>      324.969,84 </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latin typeface="Arial"/>
                          <a:ea typeface="Times New Roman"/>
                          <a:cs typeface="Times New Roman"/>
                        </a:rPr>
                        <a:t>      406.212,30 </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287">
                <a:tc>
                  <a:txBody>
                    <a:bodyPr/>
                    <a:lstStyle/>
                    <a:p>
                      <a:pPr>
                        <a:spcAft>
                          <a:spcPts val="0"/>
                        </a:spcAft>
                      </a:pPr>
                      <a:r>
                        <a:rPr lang="es-ES" sz="1200">
                          <a:latin typeface="Arial"/>
                          <a:ea typeface="Times New Roman"/>
                          <a:cs typeface="Times New Roman"/>
                        </a:rPr>
                        <a:t>EGRESOS VARIABLES</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latin typeface="Arial"/>
                          <a:ea typeface="Times New Roman"/>
                          <a:cs typeface="Times New Roman"/>
                        </a:rPr>
                        <a:t>        35.659,82 </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dirty="0">
                          <a:latin typeface="Arial"/>
                          <a:ea typeface="Times New Roman"/>
                          <a:cs typeface="Times New Roman"/>
                        </a:rPr>
                        <a:t>        44.574,78 </a:t>
                      </a:r>
                      <a:endParaRPr lang="es-ES" sz="1200" dirty="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latin typeface="Arial"/>
                          <a:ea typeface="Times New Roman"/>
                          <a:cs typeface="Times New Roman"/>
                        </a:rPr>
                        <a:t>        55.718,47 </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287">
                <a:tc>
                  <a:txBody>
                    <a:bodyPr/>
                    <a:lstStyle/>
                    <a:p>
                      <a:pPr>
                        <a:spcAft>
                          <a:spcPts val="0"/>
                        </a:spcAft>
                      </a:pPr>
                      <a:r>
                        <a:rPr lang="es-ES" sz="1200">
                          <a:latin typeface="Arial"/>
                          <a:ea typeface="Times New Roman"/>
                          <a:cs typeface="Times New Roman"/>
                        </a:rPr>
                        <a:t>GASTOS Y COSTOS FIJOS</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latin typeface="Arial"/>
                          <a:ea typeface="Times New Roman"/>
                          <a:cs typeface="Times New Roman"/>
                        </a:rPr>
                        <a:t>      278.483,86 </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dirty="0">
                          <a:latin typeface="Arial"/>
                          <a:ea typeface="Times New Roman"/>
                          <a:cs typeface="Times New Roman"/>
                        </a:rPr>
                        <a:t>      278.483,86 </a:t>
                      </a:r>
                      <a:endParaRPr lang="es-ES" sz="1200" dirty="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latin typeface="Arial"/>
                          <a:ea typeface="Times New Roman"/>
                          <a:cs typeface="Times New Roman"/>
                        </a:rPr>
                        <a:t>      278.483,86 </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287">
                <a:tc>
                  <a:txBody>
                    <a:bodyPr/>
                    <a:lstStyle/>
                    <a:p>
                      <a:pPr>
                        <a:spcAft>
                          <a:spcPts val="0"/>
                        </a:spcAft>
                      </a:pPr>
                      <a:r>
                        <a:rPr lang="es-ES" sz="1200">
                          <a:latin typeface="Arial"/>
                          <a:ea typeface="Times New Roman"/>
                          <a:cs typeface="Times New Roman"/>
                        </a:rPr>
                        <a:t>INTERESES</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latin typeface="Arial"/>
                          <a:ea typeface="Times New Roman"/>
                          <a:cs typeface="Times New Roman"/>
                        </a:rPr>
                        <a:t>        13.343,74 </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dirty="0">
                          <a:latin typeface="Arial"/>
                          <a:ea typeface="Times New Roman"/>
                          <a:cs typeface="Times New Roman"/>
                        </a:rPr>
                        <a:t>        13.343,74 </a:t>
                      </a:r>
                      <a:endParaRPr lang="es-ES" sz="1200" dirty="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latin typeface="Arial"/>
                          <a:ea typeface="Times New Roman"/>
                          <a:cs typeface="Times New Roman"/>
                        </a:rPr>
                        <a:t>        13.343,74 </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287">
                <a:tc>
                  <a:txBody>
                    <a:bodyPr/>
                    <a:lstStyle/>
                    <a:p>
                      <a:pPr>
                        <a:spcAft>
                          <a:spcPts val="0"/>
                        </a:spcAft>
                      </a:pPr>
                      <a:r>
                        <a:rPr lang="es-ES" sz="1200">
                          <a:latin typeface="Arial"/>
                          <a:ea typeface="Times New Roman"/>
                          <a:cs typeface="Times New Roman"/>
                        </a:rPr>
                        <a:t>TOTAL DE EGRESOS FIJOS</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latin typeface="Arial"/>
                          <a:ea typeface="Times New Roman"/>
                          <a:cs typeface="Times New Roman"/>
                        </a:rPr>
                        <a:t>      280.395,07 </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dirty="0">
                          <a:latin typeface="Arial"/>
                          <a:ea typeface="Times New Roman"/>
                          <a:cs typeface="Times New Roman"/>
                        </a:rPr>
                        <a:t>      280.395,07 </a:t>
                      </a:r>
                      <a:endParaRPr lang="es-ES" sz="1200" dirty="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latin typeface="Arial"/>
                          <a:ea typeface="Times New Roman"/>
                          <a:cs typeface="Times New Roman"/>
                        </a:rPr>
                        <a:t>      280.395,07 </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287">
                <a:tc>
                  <a:txBody>
                    <a:bodyPr/>
                    <a:lstStyle/>
                    <a:p>
                      <a:pPr>
                        <a:spcAft>
                          <a:spcPts val="0"/>
                        </a:spcAft>
                      </a:pPr>
                      <a:r>
                        <a:rPr lang="es-ES" sz="1200">
                          <a:latin typeface="Arial"/>
                          <a:ea typeface="Times New Roman"/>
                          <a:cs typeface="Times New Roman"/>
                        </a:rPr>
                        <a:t>EGRESOS</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latin typeface="Arial"/>
                          <a:ea typeface="Times New Roman"/>
                          <a:cs typeface="Times New Roman"/>
                        </a:rPr>
                        <a:t>      316.054,89 </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dirty="0">
                          <a:latin typeface="Arial"/>
                          <a:ea typeface="Times New Roman"/>
                          <a:cs typeface="Times New Roman"/>
                        </a:rPr>
                        <a:t>      324.969,84 </a:t>
                      </a:r>
                      <a:endParaRPr lang="es-ES" sz="1200" dirty="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latin typeface="Arial"/>
                          <a:ea typeface="Times New Roman"/>
                          <a:cs typeface="Times New Roman"/>
                        </a:rPr>
                        <a:t>      336.113,54 </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065">
                <a:tc>
                  <a:txBody>
                    <a:bodyPr/>
                    <a:lstStyle/>
                    <a:p>
                      <a:pPr>
                        <a:spcAft>
                          <a:spcPts val="0"/>
                        </a:spcAft>
                      </a:pPr>
                      <a:r>
                        <a:rPr lang="es-ES" sz="1200">
                          <a:latin typeface="Arial"/>
                          <a:ea typeface="Times New Roman"/>
                          <a:cs typeface="Times New Roman"/>
                        </a:rPr>
                        <a:t>SALDO DEL EJERCICIO</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latin typeface="Arial"/>
                          <a:ea typeface="Times New Roman"/>
                          <a:cs typeface="Times New Roman"/>
                        </a:rPr>
                        <a:t>      -56.079,00 </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latin typeface="Arial"/>
                          <a:ea typeface="Times New Roman"/>
                          <a:cs typeface="Times New Roman"/>
                        </a:rPr>
                        <a:t>               -0,00 </a:t>
                      </a:r>
                      <a:endParaRPr lang="es-ES" sz="120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dirty="0">
                          <a:latin typeface="Arial"/>
                          <a:ea typeface="Times New Roman"/>
                          <a:cs typeface="Times New Roman"/>
                        </a:rPr>
                        <a:t>        70.099,00 </a:t>
                      </a:r>
                      <a:endParaRPr lang="es-ES" sz="1200" dirty="0">
                        <a:latin typeface="Calibri"/>
                        <a:ea typeface="Times New Roman"/>
                        <a:cs typeface="Times New Roman"/>
                      </a:endParaRPr>
                    </a:p>
                  </a:txBody>
                  <a:tcPr marL="44261" marR="44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pPr lvl="0"/>
            <a:endParaRPr lang="es-ES" dirty="0" smtClean="0"/>
          </a:p>
          <a:p>
            <a:pPr lvl="0" algn="just"/>
            <a:r>
              <a:rPr lang="es-ES" dirty="0" smtClean="0"/>
              <a:t>Exaltar</a:t>
            </a:r>
            <a:r>
              <a:rPr lang="es-ES" dirty="0"/>
              <a:t>, difundir y mantener la gloria y tradición nacional y en especial, las pertenecientes a las provincias del Guayas y Tungurahua;</a:t>
            </a:r>
          </a:p>
          <a:p>
            <a:pPr lvl="0" algn="just"/>
            <a:r>
              <a:rPr lang="es-ES" dirty="0"/>
              <a:t>Enaltecer las virtudes intelectuales, culturales y cívicas de sus socios y de importantes personalidades nacionales;</a:t>
            </a:r>
          </a:p>
          <a:p>
            <a:pPr lvl="0" algn="just"/>
            <a:r>
              <a:rPr lang="es-ES" dirty="0"/>
              <a:t>Fomentar el desarrollo de actividades deportivas a todo </a:t>
            </a:r>
            <a:r>
              <a:rPr lang="es-ES" dirty="0" smtClean="0"/>
              <a:t>nivel.</a:t>
            </a:r>
            <a:endParaRPr lang="es-ES" dirty="0"/>
          </a:p>
          <a:p>
            <a:pPr lvl="0" algn="just"/>
            <a:r>
              <a:rPr lang="es-ES" dirty="0"/>
              <a:t>Propender el desarrollo de actividades </a:t>
            </a:r>
            <a:r>
              <a:rPr lang="es-ES" dirty="0" smtClean="0"/>
              <a:t>benéficas. </a:t>
            </a:r>
            <a:endParaRPr lang="es-ES" dirty="0"/>
          </a:p>
        </p:txBody>
      </p:sp>
      <p:sp>
        <p:nvSpPr>
          <p:cNvPr id="2" name="1 Título"/>
          <p:cNvSpPr>
            <a:spLocks noGrp="1"/>
          </p:cNvSpPr>
          <p:nvPr>
            <p:ph type="title"/>
          </p:nvPr>
        </p:nvSpPr>
        <p:spPr/>
        <p:txBody>
          <a:bodyPr/>
          <a:lstStyle/>
          <a:p>
            <a:r>
              <a:rPr lang="es-ES" dirty="0" smtClean="0"/>
              <a:t>Objetivos de la Organización</a:t>
            </a:r>
            <a:endParaRPr lang="es-E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Gráfico punto de equilibrio</a:t>
            </a:r>
            <a:endParaRPr lang="es-ES" dirty="0"/>
          </a:p>
        </p:txBody>
      </p:sp>
      <p:pic>
        <p:nvPicPr>
          <p:cNvPr id="65538" name="Picture 2"/>
          <p:cNvPicPr>
            <a:picLocks noChangeAspect="1" noChangeArrowheads="1"/>
          </p:cNvPicPr>
          <p:nvPr/>
        </p:nvPicPr>
        <p:blipFill>
          <a:blip r:embed="rId2"/>
          <a:srcRect/>
          <a:stretch>
            <a:fillRect/>
          </a:stretch>
        </p:blipFill>
        <p:spPr bwMode="auto">
          <a:xfrm>
            <a:off x="1357290" y="1285860"/>
            <a:ext cx="5473700" cy="340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Análisis de Sensibilidad</a:t>
            </a:r>
            <a:endParaRPr lang="es-ES" dirty="0"/>
          </a:p>
        </p:txBody>
      </p:sp>
      <p:pic>
        <p:nvPicPr>
          <p:cNvPr id="106498" name="Picture 2"/>
          <p:cNvPicPr>
            <a:picLocks noChangeAspect="1" noChangeArrowheads="1"/>
          </p:cNvPicPr>
          <p:nvPr/>
        </p:nvPicPr>
        <p:blipFill>
          <a:blip r:embed="rId2"/>
          <a:srcRect/>
          <a:stretch>
            <a:fillRect/>
          </a:stretch>
        </p:blipFill>
        <p:spPr bwMode="auto">
          <a:xfrm>
            <a:off x="857225" y="1709738"/>
            <a:ext cx="7158064" cy="386240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S" dirty="0" smtClean="0"/>
              <a:t>Grafico de variación de las Ventas</a:t>
            </a:r>
            <a:endParaRPr lang="es-ES" dirty="0"/>
          </a:p>
        </p:txBody>
      </p:sp>
      <p:pic>
        <p:nvPicPr>
          <p:cNvPr id="107522" name="Picture 2"/>
          <p:cNvPicPr>
            <a:picLocks noChangeAspect="1" noChangeArrowheads="1"/>
          </p:cNvPicPr>
          <p:nvPr/>
        </p:nvPicPr>
        <p:blipFill>
          <a:blip r:embed="rId2"/>
          <a:srcRect/>
          <a:stretch>
            <a:fillRect/>
          </a:stretch>
        </p:blipFill>
        <p:spPr bwMode="auto">
          <a:xfrm>
            <a:off x="1071538" y="1357298"/>
            <a:ext cx="6908957" cy="4229119"/>
          </a:xfrm>
          <a:prstGeom prst="rect">
            <a:avLst/>
          </a:prstGeom>
          <a:noFill/>
          <a:ln w="9525">
            <a:noFill/>
            <a:miter lim="800000"/>
            <a:headEnd/>
            <a:tailEnd/>
          </a:ln>
          <a:effec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Gráfico de variación de Costos</a:t>
            </a:r>
            <a:endParaRPr lang="es-ES" dirty="0"/>
          </a:p>
        </p:txBody>
      </p:sp>
      <p:pic>
        <p:nvPicPr>
          <p:cNvPr id="108546" name="Picture 2"/>
          <p:cNvPicPr>
            <a:picLocks noChangeAspect="1" noChangeArrowheads="1"/>
          </p:cNvPicPr>
          <p:nvPr/>
        </p:nvPicPr>
        <p:blipFill>
          <a:blip r:embed="rId2"/>
          <a:srcRect/>
          <a:stretch>
            <a:fillRect/>
          </a:stretch>
        </p:blipFill>
        <p:spPr bwMode="auto">
          <a:xfrm>
            <a:off x="1142976" y="2071678"/>
            <a:ext cx="6790496" cy="4167206"/>
          </a:xfrm>
          <a:prstGeom prst="rect">
            <a:avLst/>
          </a:prstGeom>
          <a:noFill/>
          <a:ln w="9525">
            <a:noFill/>
            <a:miter lim="800000"/>
            <a:headEnd/>
            <a:tailEnd/>
          </a:ln>
          <a:effec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Variación de los Gastos</a:t>
            </a:r>
            <a:endParaRPr lang="es-ES" dirty="0"/>
          </a:p>
        </p:txBody>
      </p:sp>
      <p:pic>
        <p:nvPicPr>
          <p:cNvPr id="109570" name="Picture 2"/>
          <p:cNvPicPr>
            <a:picLocks noChangeAspect="1" noChangeArrowheads="1"/>
          </p:cNvPicPr>
          <p:nvPr/>
        </p:nvPicPr>
        <p:blipFill>
          <a:blip r:embed="rId2"/>
          <a:srcRect/>
          <a:stretch>
            <a:fillRect/>
          </a:stretch>
        </p:blipFill>
        <p:spPr bwMode="auto">
          <a:xfrm>
            <a:off x="1214414" y="1981200"/>
            <a:ext cx="6643734" cy="4019568"/>
          </a:xfrm>
          <a:prstGeom prst="rect">
            <a:avLst/>
          </a:prstGeom>
          <a:noFill/>
          <a:ln w="9525">
            <a:noFill/>
            <a:miter lim="800000"/>
            <a:headEnd/>
            <a:tailEnd/>
          </a:ln>
          <a:effec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s-ES" dirty="0" smtClean="0"/>
              <a:t>Así dado esto tenemos que las ventas tan solo soportan una disminución del 6.65% porcentual, ya que si supera este valor, el proyecto ya no es rentable.</a:t>
            </a:r>
          </a:p>
          <a:p>
            <a:r>
              <a:rPr lang="es-ES" dirty="0" smtClean="0"/>
              <a:t>Así mismo con respecto al costo de ventas, tan solo se puede aumentar en un 48.5% al costo de las ventas, mas con respecto a los gastos operativos tenemos que estos bien pueden aumentar en un 10.5% para que el proyecto se mantenga rentable, a partir de ahí el proyecto ya no es factible.</a:t>
            </a:r>
            <a:endParaRPr lang="es-ES" dirty="0"/>
          </a:p>
        </p:txBody>
      </p:sp>
      <p:sp>
        <p:nvSpPr>
          <p:cNvPr id="3" name="2 Título"/>
          <p:cNvSpPr>
            <a:spLocks noGrp="1"/>
          </p:cNvSpPr>
          <p:nvPr>
            <p:ph type="title"/>
          </p:nvPr>
        </p:nvSpPr>
        <p:spPr/>
        <p:txBody>
          <a:bodyPr/>
          <a:lstStyle/>
          <a:p>
            <a:r>
              <a:rPr lang="es-ES" dirty="0" smtClean="0"/>
              <a:t>Resultados</a:t>
            </a:r>
            <a:endParaRPr lang="es-E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55000" lnSpcReduction="20000"/>
          </a:bodyPr>
          <a:lstStyle/>
          <a:p>
            <a:pPr>
              <a:buNone/>
            </a:pPr>
            <a:endParaRPr lang="es-ES" dirty="0"/>
          </a:p>
          <a:p>
            <a:pPr lvl="0" algn="just"/>
            <a:r>
              <a:rPr lang="es-ES" dirty="0"/>
              <a:t>Luego del análisis financiero y económico del proyecto, se puede ver que este es factible ya que muestra una TIR de 52.29% y una VAN del, 37,296 considerando para el análisis una TMAR del 29.44%.</a:t>
            </a:r>
          </a:p>
          <a:p>
            <a:pPr algn="just">
              <a:buNone/>
            </a:pPr>
            <a:r>
              <a:rPr lang="es-ES" dirty="0"/>
              <a:t> </a:t>
            </a:r>
          </a:p>
          <a:p>
            <a:pPr lvl="0" algn="just"/>
            <a:r>
              <a:rPr lang="es-ES" dirty="0"/>
              <a:t>El estudio permite ver que se pueden realizar las mejoras en la infraestructura y que se puede continuar con el mantenimiento a todas las áreas y edificios de la Sociedad Tungurahuense.</a:t>
            </a:r>
          </a:p>
          <a:p>
            <a:pPr algn="just">
              <a:buNone/>
            </a:pPr>
            <a:r>
              <a:rPr lang="es-ES" dirty="0"/>
              <a:t> </a:t>
            </a:r>
          </a:p>
          <a:p>
            <a:pPr lvl="0" algn="just"/>
            <a:r>
              <a:rPr lang="es-ES" dirty="0"/>
              <a:t>La publicidad, la institución la utilizara como una estrategia de diferenciación, permitirá que otras personas provenientes del Tungurahua se enteren de este espacio en la ciudad de Guayaquil y de llamar la atención de otras personas que buscan un lugar de recreación. </a:t>
            </a:r>
          </a:p>
          <a:p>
            <a:pPr algn="just">
              <a:buNone/>
            </a:pPr>
            <a:r>
              <a:rPr lang="es-ES" dirty="0"/>
              <a:t> </a:t>
            </a:r>
          </a:p>
          <a:p>
            <a:pPr lvl="0" algn="just"/>
            <a:r>
              <a:rPr lang="es-ES" dirty="0"/>
              <a:t>Como nos muestra el estudio de mercado las mejoras se deben realizar con prontitud, con el fin de que la institución no siga perdiendo prestigio.</a:t>
            </a:r>
          </a:p>
          <a:p>
            <a:pPr algn="just">
              <a:buNone/>
            </a:pPr>
            <a:r>
              <a:rPr lang="es-ES" dirty="0"/>
              <a:t> </a:t>
            </a:r>
          </a:p>
          <a:p>
            <a:pPr lvl="0" algn="just"/>
            <a:r>
              <a:rPr lang="es-ES" dirty="0"/>
              <a:t>Todos los planes propuestos de financiamiento deben enfocarse en difundirlos, con el fin de que sea atractivo para todos los socios.</a:t>
            </a:r>
          </a:p>
          <a:p>
            <a:endParaRPr lang="es-ES" dirty="0"/>
          </a:p>
        </p:txBody>
      </p:sp>
      <p:sp>
        <p:nvSpPr>
          <p:cNvPr id="2" name="1 Título"/>
          <p:cNvSpPr>
            <a:spLocks noGrp="1"/>
          </p:cNvSpPr>
          <p:nvPr>
            <p:ph type="title"/>
          </p:nvPr>
        </p:nvSpPr>
        <p:spPr/>
        <p:txBody>
          <a:bodyPr/>
          <a:lstStyle/>
          <a:p>
            <a:r>
              <a:rPr lang="es-ES" dirty="0" smtClean="0"/>
              <a:t>Conclusiones</a:t>
            </a:r>
            <a:endParaRPr lang="es-E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55000" lnSpcReduction="20000"/>
          </a:bodyPr>
          <a:lstStyle/>
          <a:p>
            <a:pPr lvl="0" algn="just"/>
            <a:r>
              <a:rPr lang="es-ES" dirty="0"/>
              <a:t>Mejorar los procesos  dentro de la administración conlleva a que se brinde un servicio personalizado, la atención posterior al ingreso de un socio, se debe intensificar con el fin de medir su satisfacción, utilizando todos los medios posibles como llamadas telefónicas, informativos, tarjetas, invitaciones; enviando los cobradores a tiempo, las veces necesarias, etc., demuestra la logística, la eficiencia, el aprecio y por sobre todo el buen servicio.  </a:t>
            </a:r>
          </a:p>
          <a:p>
            <a:pPr algn="just">
              <a:buNone/>
            </a:pPr>
            <a:r>
              <a:rPr lang="es-ES" dirty="0"/>
              <a:t> </a:t>
            </a:r>
          </a:p>
          <a:p>
            <a:pPr lvl="0" algn="just"/>
            <a:r>
              <a:rPr lang="es-ES" dirty="0"/>
              <a:t>No olvidar que el Socio es la principal fuente de ingreso para la institución por lo que se debe aprovechar la tecnología para realizar los cobros mensuales a tiempo, mejorar la logística de los cobradores, además se debe asegurar que todos los socios hagan uso de las instalaciones, de las canchas, de los bares, del restaurante y de todo aquello que genere ingresos adicionales para el club.</a:t>
            </a:r>
          </a:p>
          <a:p>
            <a:pPr algn="just">
              <a:buNone/>
            </a:pPr>
            <a:r>
              <a:rPr lang="es-ES" dirty="0"/>
              <a:t> </a:t>
            </a:r>
          </a:p>
          <a:p>
            <a:pPr lvl="0" algn="just"/>
            <a:r>
              <a:rPr lang="es-ES" dirty="0"/>
              <a:t>Se recomienda establecer y mejorar procesos  continuamente con el fin de que las nuevas directivas puedan trabajar bajo una guía que acelere el conocimiento del estado actual de la institución.</a:t>
            </a:r>
          </a:p>
          <a:p>
            <a:pPr algn="just">
              <a:buNone/>
            </a:pPr>
            <a:r>
              <a:rPr lang="es-ES" dirty="0"/>
              <a:t> </a:t>
            </a:r>
          </a:p>
          <a:p>
            <a:pPr lvl="0" algn="just"/>
            <a:r>
              <a:rPr lang="es-ES" dirty="0"/>
              <a:t>Es importante enlazar la matriz con los campos deportivos usar alta tecnología, para que la información este disponible al momento en todas las dependencias de la institución.</a:t>
            </a:r>
          </a:p>
          <a:p>
            <a:endParaRPr lang="es-ES" dirty="0"/>
          </a:p>
        </p:txBody>
      </p:sp>
      <p:sp>
        <p:nvSpPr>
          <p:cNvPr id="2" name="1 Título"/>
          <p:cNvSpPr>
            <a:spLocks noGrp="1"/>
          </p:cNvSpPr>
          <p:nvPr>
            <p:ph type="title"/>
          </p:nvPr>
        </p:nvSpPr>
        <p:spPr/>
        <p:txBody>
          <a:bodyPr/>
          <a:lstStyle/>
          <a:p>
            <a:r>
              <a:rPr lang="es-ES" dirty="0" smtClean="0"/>
              <a:t>Recomendaciones</a:t>
            </a:r>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buNone/>
            </a:pPr>
            <a:r>
              <a:rPr lang="es-ES" dirty="0" smtClean="0"/>
              <a:t>En la estructura de gastos de los hogares del Ecuador tenemos:</a:t>
            </a:r>
          </a:p>
          <a:p>
            <a:pPr algn="just">
              <a:buNone/>
            </a:pPr>
            <a:endParaRPr lang="es-ES" dirty="0" smtClean="0"/>
          </a:p>
          <a:p>
            <a:pPr algn="just"/>
            <a:r>
              <a:rPr lang="es-MX" dirty="0" smtClean="0"/>
              <a:t>El </a:t>
            </a:r>
            <a:r>
              <a:rPr lang="es-MX" dirty="0"/>
              <a:t>rubro de recreación y </a:t>
            </a:r>
            <a:r>
              <a:rPr lang="es-MX" dirty="0" smtClean="0"/>
              <a:t>cultura es del </a:t>
            </a:r>
            <a:r>
              <a:rPr lang="es-MX" dirty="0"/>
              <a:t>4.5</a:t>
            </a:r>
            <a:r>
              <a:rPr lang="es-MX" dirty="0" smtClean="0"/>
              <a:t>%, dentro </a:t>
            </a:r>
            <a:r>
              <a:rPr lang="es-MX" dirty="0"/>
              <a:t>de este rubro se encuentra inmerso un posible gasto de los hogares en un club deportivo</a:t>
            </a:r>
            <a:r>
              <a:rPr lang="es-MX" dirty="0" smtClean="0"/>
              <a:t>.</a:t>
            </a:r>
          </a:p>
          <a:p>
            <a:endParaRPr lang="es-MX" dirty="0" smtClean="0"/>
          </a:p>
          <a:p>
            <a:pPr>
              <a:buNone/>
            </a:pPr>
            <a:endParaRPr lang="es-ES" dirty="0"/>
          </a:p>
          <a:p>
            <a:pPr>
              <a:buNone/>
            </a:pPr>
            <a:endParaRPr lang="es-ES" dirty="0" smtClean="0"/>
          </a:p>
          <a:p>
            <a:pPr>
              <a:buNone/>
            </a:pPr>
            <a:endParaRPr lang="es-ES" dirty="0"/>
          </a:p>
        </p:txBody>
      </p:sp>
      <p:sp>
        <p:nvSpPr>
          <p:cNvPr id="2" name="1 Título"/>
          <p:cNvSpPr>
            <a:spLocks noGrp="1"/>
          </p:cNvSpPr>
          <p:nvPr>
            <p:ph type="title"/>
          </p:nvPr>
        </p:nvSpPr>
        <p:spPr/>
        <p:txBody>
          <a:bodyPr/>
          <a:lstStyle/>
          <a:p>
            <a:r>
              <a:rPr lang="es-ES" dirty="0" smtClean="0"/>
              <a:t>Macro - Ambiente</a:t>
            </a: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Gráfico de estructura de gastos</a:t>
            </a:r>
            <a:endParaRPr lang="es-ES" dirty="0"/>
          </a:p>
        </p:txBody>
      </p:sp>
      <p:pic>
        <p:nvPicPr>
          <p:cNvPr id="1026" name="Gráfico 25"/>
          <p:cNvPicPr>
            <a:picLocks noChangeArrowheads="1"/>
          </p:cNvPicPr>
          <p:nvPr/>
        </p:nvPicPr>
        <p:blipFill>
          <a:blip r:embed="rId2"/>
          <a:srcRect b="-89"/>
          <a:stretch>
            <a:fillRect/>
          </a:stretch>
        </p:blipFill>
        <p:spPr bwMode="auto">
          <a:xfrm>
            <a:off x="1214414" y="2143116"/>
            <a:ext cx="6858048" cy="43577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C" dirty="0"/>
              <a:t>Según los datos obtenidos del INEC podemos observar que los Quintiles 5 y 4 son aquellos de mayor poder adquisitivo los cuales pueden ser potenciales hogares que busquen la afiliación a algún club deportivo.</a:t>
            </a:r>
            <a:endParaRPr lang="es-ES" dirty="0"/>
          </a:p>
          <a:p>
            <a:pPr>
              <a:buNone/>
            </a:pPr>
            <a:endParaRPr lang="es-ES" dirty="0"/>
          </a:p>
        </p:txBody>
      </p:sp>
      <p:sp>
        <p:nvSpPr>
          <p:cNvPr id="2" name="1 Título"/>
          <p:cNvSpPr>
            <a:spLocks noGrp="1"/>
          </p:cNvSpPr>
          <p:nvPr>
            <p:ph type="title"/>
          </p:nvPr>
        </p:nvSpPr>
        <p:spPr/>
        <p:txBody>
          <a:bodyPr/>
          <a:lstStyle/>
          <a:p>
            <a:r>
              <a:rPr lang="es-ES" dirty="0" smtClean="0"/>
              <a:t>Ingreso de los Hogares </a:t>
            </a:r>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Grafico de Ingresos de los Hogares</a:t>
            </a:r>
            <a:endParaRPr lang="es-ES" dirty="0"/>
          </a:p>
        </p:txBody>
      </p:sp>
      <p:pic>
        <p:nvPicPr>
          <p:cNvPr id="2050" name="Imagen 113"/>
          <p:cNvPicPr>
            <a:picLocks noChangeAspect="1" noChangeArrowheads="1"/>
          </p:cNvPicPr>
          <p:nvPr/>
        </p:nvPicPr>
        <p:blipFill>
          <a:blip r:embed="rId2"/>
          <a:srcRect l="22011" t="19852" r="20308" b="8029"/>
          <a:stretch>
            <a:fillRect/>
          </a:stretch>
        </p:blipFill>
        <p:spPr bwMode="auto">
          <a:xfrm>
            <a:off x="2428860" y="1428736"/>
            <a:ext cx="4648200" cy="47863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603</TotalTime>
  <Words>2147</Words>
  <Application>Microsoft Office PowerPoint</Application>
  <PresentationFormat>Presentación en pantalla (4:3)</PresentationFormat>
  <Paragraphs>420</Paragraphs>
  <Slides>57</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57</vt:i4>
      </vt:variant>
    </vt:vector>
  </HeadingPairs>
  <TitlesOfParts>
    <vt:vector size="59" baseType="lpstr">
      <vt:lpstr>Concurrencia</vt:lpstr>
      <vt:lpstr>Visio</vt:lpstr>
      <vt:lpstr> Plan de mercadeo y proyecto de reestructuración administrativa y financiera de un club Social, Cultural, Deportivo y Beneficencia, Caso: SOCIEDAD TUNGURAHUENSE DE GUAYAQUIL </vt:lpstr>
      <vt:lpstr>Antecedentes</vt:lpstr>
      <vt:lpstr>Definición de la Organización</vt:lpstr>
      <vt:lpstr>Misión de la Organización</vt:lpstr>
      <vt:lpstr>Objetivos de la Organización</vt:lpstr>
      <vt:lpstr>Macro - Ambiente</vt:lpstr>
      <vt:lpstr>Gráfico de estructura de gastos</vt:lpstr>
      <vt:lpstr>Ingreso de los Hogares </vt:lpstr>
      <vt:lpstr>Grafico de Ingresos de los Hogares</vt:lpstr>
      <vt:lpstr>Tasa de Inflación</vt:lpstr>
      <vt:lpstr>Gráfico de la incidencia de la inflación</vt:lpstr>
      <vt:lpstr>Fuerzas competitivas</vt:lpstr>
      <vt:lpstr>Análisis de Mercado</vt:lpstr>
      <vt:lpstr>Metodologías</vt:lpstr>
      <vt:lpstr>Metodologías</vt:lpstr>
      <vt:lpstr>Tamaño de la muestra</vt:lpstr>
      <vt:lpstr>Calculo del tamaño de la muestra</vt:lpstr>
      <vt:lpstr>Elemento especiales del Servicio</vt:lpstr>
      <vt:lpstr>Servicio</vt:lpstr>
      <vt:lpstr>Clientes</vt:lpstr>
      <vt:lpstr>Bases de decisión de los clientes</vt:lpstr>
      <vt:lpstr>Posicionamiento</vt:lpstr>
      <vt:lpstr>Competencia</vt:lpstr>
      <vt:lpstr>Servicio</vt:lpstr>
      <vt:lpstr>Análisis FODA</vt:lpstr>
      <vt:lpstr>Marketing Mix</vt:lpstr>
      <vt:lpstr>Estrategia</vt:lpstr>
      <vt:lpstr>Precio</vt:lpstr>
      <vt:lpstr>Variables para la selección del precio</vt:lpstr>
      <vt:lpstr>Plaza</vt:lpstr>
      <vt:lpstr>Publicidad</vt:lpstr>
      <vt:lpstr>Inversión en Publicidad</vt:lpstr>
      <vt:lpstr>Estrategia de Ventas</vt:lpstr>
      <vt:lpstr>Ingresos</vt:lpstr>
      <vt:lpstr>Análisis Administrativo</vt:lpstr>
      <vt:lpstr>Inversión Inicial</vt:lpstr>
      <vt:lpstr>Forma de Financiamiento</vt:lpstr>
      <vt:lpstr>Calculo de la TMAR</vt:lpstr>
      <vt:lpstr>Flujo de Caja</vt:lpstr>
      <vt:lpstr>Flujo de Caja Base </vt:lpstr>
      <vt:lpstr>Flujo de Caja Proyectado</vt:lpstr>
      <vt:lpstr>Flujo de Caja Diferencial</vt:lpstr>
      <vt:lpstr>Resultado</vt:lpstr>
      <vt:lpstr>Recuperación de Capital</vt:lpstr>
      <vt:lpstr>Presupuesto y Estados Financieros</vt:lpstr>
      <vt:lpstr>Estado de Perdidas y Ganancias</vt:lpstr>
      <vt:lpstr>Punto de Equilibrio</vt:lpstr>
      <vt:lpstr>Gráfico del punto de equilibrio</vt:lpstr>
      <vt:lpstr>Análisis de Escenario</vt:lpstr>
      <vt:lpstr>Gráfico punto de equilibrio</vt:lpstr>
      <vt:lpstr>Análisis de Sensibilidad</vt:lpstr>
      <vt:lpstr>Grafico de variación de las Ventas</vt:lpstr>
      <vt:lpstr>Gráfico de variación de Costos</vt:lpstr>
      <vt:lpstr>Variación de los Gastos</vt:lpstr>
      <vt:lpstr>Resultados</vt:lpstr>
      <vt:lpstr>Conclusiones</vt:lpstr>
      <vt:lpstr>Recomendaciones</vt:lpstr>
    </vt:vector>
  </TitlesOfParts>
  <Company>BRENDA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BRENDA</dc:creator>
  <cp:lastModifiedBy>Administrador</cp:lastModifiedBy>
  <cp:revision>58</cp:revision>
  <dcterms:created xsi:type="dcterms:W3CDTF">2009-03-05T14:21:28Z</dcterms:created>
  <dcterms:modified xsi:type="dcterms:W3CDTF">2009-11-04T17:21:50Z</dcterms:modified>
</cp:coreProperties>
</file>