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7" r:id="rId3"/>
    <p:sldId id="258" r:id="rId4"/>
    <p:sldId id="260" r:id="rId5"/>
    <p:sldId id="261" r:id="rId6"/>
    <p:sldId id="264" r:id="rId7"/>
    <p:sldId id="262" r:id="rId8"/>
    <p:sldId id="265" r:id="rId9"/>
    <p:sldId id="267" r:id="rId10"/>
    <p:sldId id="266" r:id="rId11"/>
    <p:sldId id="268" r:id="rId12"/>
    <p:sldId id="269" r:id="rId13"/>
    <p:sldId id="270" r:id="rId14"/>
    <p:sldId id="271" r:id="rId15"/>
    <p:sldId id="272" r:id="rId16"/>
    <p:sldId id="273" r:id="rId17"/>
    <p:sldId id="274" r:id="rId18"/>
    <p:sldId id="275" r:id="rId19"/>
    <p:sldId id="276" r:id="rId20"/>
    <p:sldId id="315" r:id="rId21"/>
    <p:sldId id="316" r:id="rId22"/>
    <p:sldId id="317" r:id="rId23"/>
    <p:sldId id="318" r:id="rId24"/>
    <p:sldId id="319" r:id="rId25"/>
    <p:sldId id="320" r:id="rId26"/>
    <p:sldId id="321" r:id="rId27"/>
    <p:sldId id="322" r:id="rId28"/>
    <p:sldId id="323" r:id="rId29"/>
    <p:sldId id="324" r:id="rId30"/>
    <p:sldId id="325" r:id="rId31"/>
    <p:sldId id="326" r:id="rId32"/>
    <p:sldId id="327" r:id="rId33"/>
    <p:sldId id="328" r:id="rId34"/>
    <p:sldId id="330" r:id="rId35"/>
    <p:sldId id="331" r:id="rId36"/>
    <p:sldId id="332" r:id="rId37"/>
    <p:sldId id="333" r:id="rId38"/>
    <p:sldId id="334" r:id="rId39"/>
    <p:sldId id="335" r:id="rId40"/>
    <p:sldId id="336" r:id="rId41"/>
    <p:sldId id="337" r:id="rId42"/>
    <p:sldId id="338" r:id="rId43"/>
    <p:sldId id="339" r:id="rId44"/>
    <p:sldId id="302" r:id="rId45"/>
    <p:sldId id="303" r:id="rId46"/>
    <p:sldId id="304" r:id="rId47"/>
    <p:sldId id="305" r:id="rId48"/>
    <p:sldId id="306" r:id="rId49"/>
    <p:sldId id="307" r:id="rId50"/>
    <p:sldId id="309" r:id="rId51"/>
    <p:sldId id="341" r:id="rId52"/>
    <p:sldId id="298" r:id="rId53"/>
    <p:sldId id="301" r:id="rId54"/>
    <p:sldId id="343" r:id="rId55"/>
    <p:sldId id="293" r:id="rId56"/>
    <p:sldId id="297" r:id="rId57"/>
    <p:sldId id="296" r:id="rId58"/>
    <p:sldId id="295" r:id="rId59"/>
    <p:sldId id="290" r:id="rId60"/>
    <p:sldId id="292" r:id="rId61"/>
    <p:sldId id="291" r:id="rId62"/>
    <p:sldId id="289" r:id="rId6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62" d="100"/>
          <a:sy n="62" d="100"/>
        </p:scale>
        <p:origin x="-72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58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microsoft.com/office/2006/relationships/legacyDocTextInfo" Target="legacyDocTextInfo.bin"/><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12" Type="http://schemas.microsoft.com/office/2006/relationships/legacyDiagramText" Target="legacyDiagramText12.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9394" name="Group 2"/>
          <p:cNvGrpSpPr>
            <a:grpSpLocks/>
          </p:cNvGrpSpPr>
          <p:nvPr/>
        </p:nvGrpSpPr>
        <p:grpSpPr bwMode="auto">
          <a:xfrm>
            <a:off x="0" y="0"/>
            <a:ext cx="9142413" cy="6856413"/>
            <a:chOff x="0" y="0"/>
            <a:chExt cx="5759" cy="4319"/>
          </a:xfrm>
        </p:grpSpPr>
        <p:sp>
          <p:nvSpPr>
            <p:cNvPr id="59395"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s-ES"/>
            </a:p>
          </p:txBody>
        </p:sp>
        <p:grpSp>
          <p:nvGrpSpPr>
            <p:cNvPr id="59396" name="Group 4"/>
            <p:cNvGrpSpPr>
              <a:grpSpLocks/>
            </p:cNvGrpSpPr>
            <p:nvPr userDrawn="1"/>
          </p:nvGrpSpPr>
          <p:grpSpPr bwMode="auto">
            <a:xfrm>
              <a:off x="0" y="0"/>
              <a:ext cx="5759" cy="4319"/>
              <a:chOff x="0" y="0"/>
              <a:chExt cx="5759" cy="4319"/>
            </a:xfrm>
          </p:grpSpPr>
          <p:sp>
            <p:nvSpPr>
              <p:cNvPr id="59397"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9398"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9399"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9400"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9401"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9402"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9403"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9404"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s-ES"/>
              </a:p>
            </p:txBody>
          </p:sp>
          <p:sp>
            <p:nvSpPr>
              <p:cNvPr id="59405"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s-ES"/>
              </a:p>
            </p:txBody>
          </p:sp>
          <p:sp>
            <p:nvSpPr>
              <p:cNvPr id="59406"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9407"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08"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09"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0"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1"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2"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3"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4"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9415"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9416"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9417"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9418"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9419"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9420"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9421"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grpSp>
            <p:nvGrpSpPr>
              <p:cNvPr id="59422" name="Group 30"/>
              <p:cNvGrpSpPr>
                <a:grpSpLocks/>
              </p:cNvGrpSpPr>
              <p:nvPr/>
            </p:nvGrpSpPr>
            <p:grpSpPr bwMode="auto">
              <a:xfrm>
                <a:off x="0" y="0"/>
                <a:ext cx="5758" cy="1045"/>
                <a:chOff x="0" y="0"/>
                <a:chExt cx="5758" cy="1045"/>
              </a:xfrm>
            </p:grpSpPr>
            <p:sp>
              <p:nvSpPr>
                <p:cNvPr id="59423"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4"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5"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6"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7"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8"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29"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0"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1"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2"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3"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4"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5"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6"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9437"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grpSp>
          <p:grpSp>
            <p:nvGrpSpPr>
              <p:cNvPr id="59438" name="Group 46"/>
              <p:cNvGrpSpPr>
                <a:grpSpLocks/>
              </p:cNvGrpSpPr>
              <p:nvPr/>
            </p:nvGrpSpPr>
            <p:grpSpPr bwMode="auto">
              <a:xfrm>
                <a:off x="0" y="558"/>
                <a:ext cx="5758" cy="487"/>
                <a:chOff x="0" y="558"/>
                <a:chExt cx="5758" cy="487"/>
              </a:xfrm>
            </p:grpSpPr>
            <p:sp>
              <p:nvSpPr>
                <p:cNvPr id="59439"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s-ES"/>
                </a:p>
              </p:txBody>
            </p:sp>
            <p:sp>
              <p:nvSpPr>
                <p:cNvPr id="59440"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s-ES"/>
                </a:p>
              </p:txBody>
            </p:sp>
          </p:grpSp>
          <p:grpSp>
            <p:nvGrpSpPr>
              <p:cNvPr id="59441" name="Group 49"/>
              <p:cNvGrpSpPr>
                <a:grpSpLocks/>
              </p:cNvGrpSpPr>
              <p:nvPr/>
            </p:nvGrpSpPr>
            <p:grpSpPr bwMode="auto">
              <a:xfrm>
                <a:off x="264" y="1039"/>
                <a:ext cx="5200" cy="3280"/>
                <a:chOff x="264" y="1039"/>
                <a:chExt cx="5200" cy="3280"/>
              </a:xfrm>
            </p:grpSpPr>
            <p:sp>
              <p:nvSpPr>
                <p:cNvPr id="59442"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3"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4"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5"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6"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7"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8"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49"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50"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grpSp>
          <p:sp>
            <p:nvSpPr>
              <p:cNvPr id="59451"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52"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s-ES"/>
              </a:p>
            </p:txBody>
          </p:sp>
          <p:sp>
            <p:nvSpPr>
              <p:cNvPr id="59453"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s-ES"/>
              </a:p>
            </p:txBody>
          </p:sp>
          <p:sp>
            <p:nvSpPr>
              <p:cNvPr id="59454"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s-ES"/>
              </a:p>
            </p:txBody>
          </p:sp>
          <p:sp>
            <p:nvSpPr>
              <p:cNvPr id="59455"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9456"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s-ES"/>
              </a:p>
            </p:txBody>
          </p:sp>
          <p:sp>
            <p:nvSpPr>
              <p:cNvPr id="59457"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s-ES"/>
              </a:p>
            </p:txBody>
          </p:sp>
          <p:sp>
            <p:nvSpPr>
              <p:cNvPr id="59458"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s-ES"/>
              </a:p>
            </p:txBody>
          </p:sp>
        </p:grpSp>
      </p:grpSp>
      <p:sp>
        <p:nvSpPr>
          <p:cNvPr id="59459"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es-ES"/>
              <a:t>Haga clic para cambiar el estilo de título	</a:t>
            </a:r>
          </a:p>
        </p:txBody>
      </p:sp>
      <p:sp>
        <p:nvSpPr>
          <p:cNvPr id="59460"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59461" name="Rectangle 69"/>
          <p:cNvSpPr>
            <a:spLocks noGrp="1" noChangeArrowheads="1"/>
          </p:cNvSpPr>
          <p:nvPr>
            <p:ph type="dt" sz="quarter" idx="2"/>
          </p:nvPr>
        </p:nvSpPr>
        <p:spPr/>
        <p:txBody>
          <a:bodyPr/>
          <a:lstStyle>
            <a:lvl1pPr>
              <a:defRPr/>
            </a:lvl1pPr>
          </a:lstStyle>
          <a:p>
            <a:endParaRPr lang="es-ES"/>
          </a:p>
        </p:txBody>
      </p:sp>
      <p:sp>
        <p:nvSpPr>
          <p:cNvPr id="59462" name="Rectangle 70"/>
          <p:cNvSpPr>
            <a:spLocks noGrp="1" noChangeArrowheads="1"/>
          </p:cNvSpPr>
          <p:nvPr>
            <p:ph type="ftr" sz="quarter" idx="3"/>
          </p:nvPr>
        </p:nvSpPr>
        <p:spPr/>
        <p:txBody>
          <a:bodyPr/>
          <a:lstStyle>
            <a:lvl1pPr>
              <a:defRPr/>
            </a:lvl1pPr>
          </a:lstStyle>
          <a:p>
            <a:endParaRPr lang="es-ES"/>
          </a:p>
        </p:txBody>
      </p:sp>
      <p:sp>
        <p:nvSpPr>
          <p:cNvPr id="59463" name="Rectangle 71"/>
          <p:cNvSpPr>
            <a:spLocks noGrp="1" noChangeArrowheads="1"/>
          </p:cNvSpPr>
          <p:nvPr>
            <p:ph type="sldNum" sz="quarter" idx="4"/>
          </p:nvPr>
        </p:nvSpPr>
        <p:spPr/>
        <p:txBody>
          <a:bodyPr/>
          <a:lstStyle>
            <a:lvl1pPr>
              <a:defRPr/>
            </a:lvl1pPr>
          </a:lstStyle>
          <a:p>
            <a:fld id="{4FF00B0A-B3EF-4983-83E4-0906EB21FC42}"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21E28C4-D4FF-4B89-B892-67EA32E4C96A}"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6225" y="273050"/>
            <a:ext cx="2055813" cy="58229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5613" y="273050"/>
            <a:ext cx="6018212" cy="58229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BF3A457-87F1-4A85-9EA9-89632062BDF3}"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5613" y="273050"/>
            <a:ext cx="8226425" cy="5822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5613" y="6242050"/>
            <a:ext cx="2130425" cy="474663"/>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2050"/>
            <a:ext cx="2895600" cy="474663"/>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2050"/>
            <a:ext cx="2130425" cy="474663"/>
          </a:xfrm>
        </p:spPr>
        <p:txBody>
          <a:bodyPr/>
          <a:lstStyle>
            <a:lvl1pPr>
              <a:defRPr/>
            </a:lvl1pPr>
          </a:lstStyle>
          <a:p>
            <a:fld id="{5BA10381-1356-4626-8A22-EFE70BE6E6D5}"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5613" y="1598613"/>
            <a:ext cx="8226425" cy="4497387"/>
          </a:xfrm>
        </p:spPr>
        <p:txBody>
          <a:bodyPr/>
          <a:lstStyle/>
          <a:p>
            <a:endParaRPr lang="es-ES"/>
          </a:p>
        </p:txBody>
      </p:sp>
      <p:sp>
        <p:nvSpPr>
          <p:cNvPr id="4" name="3 Marcador de fecha"/>
          <p:cNvSpPr>
            <a:spLocks noGrp="1"/>
          </p:cNvSpPr>
          <p:nvPr>
            <p:ph type="dt" sz="half" idx="10"/>
          </p:nvPr>
        </p:nvSpPr>
        <p:spPr>
          <a:xfrm>
            <a:off x="455613" y="6242050"/>
            <a:ext cx="2130425" cy="474663"/>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2050"/>
            <a:ext cx="2895600" cy="474663"/>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2050"/>
            <a:ext cx="2130425" cy="474663"/>
          </a:xfrm>
        </p:spPr>
        <p:txBody>
          <a:bodyPr/>
          <a:lstStyle>
            <a:lvl1pPr>
              <a:defRPr/>
            </a:lvl1pPr>
          </a:lstStyle>
          <a:p>
            <a:fld id="{2AB19EC7-D32B-4C9B-B47C-6A75DD256C2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C27FD61-D9FC-41C0-8905-8FB28F93DEE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3F4932A-9B97-47F6-A138-A7AA12A4EF91}"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824F5F1-7631-4EE3-BD9F-6E0DB7C62D3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9C5CB22-074B-4870-BCB3-A28786FF64A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FD9C7EE-EAAE-4D41-A87E-89C84D8401E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2A6AB62-0008-432F-8E47-C5B30AD98D8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E23A0DA-E620-4DCA-B53A-B33FE5238A2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3A0D3B1-E75B-4C7A-9C59-C9660764586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58370" name="Group 2"/>
          <p:cNvGrpSpPr>
            <a:grpSpLocks/>
          </p:cNvGrpSpPr>
          <p:nvPr/>
        </p:nvGrpSpPr>
        <p:grpSpPr bwMode="auto">
          <a:xfrm>
            <a:off x="0" y="0"/>
            <a:ext cx="9142413" cy="6856413"/>
            <a:chOff x="0" y="0"/>
            <a:chExt cx="5759" cy="4319"/>
          </a:xfrm>
        </p:grpSpPr>
        <p:sp>
          <p:nvSpPr>
            <p:cNvPr id="58371"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s-ES"/>
            </a:p>
          </p:txBody>
        </p:sp>
        <p:grpSp>
          <p:nvGrpSpPr>
            <p:cNvPr id="58372" name="Group 4"/>
            <p:cNvGrpSpPr>
              <a:grpSpLocks/>
            </p:cNvGrpSpPr>
            <p:nvPr userDrawn="1"/>
          </p:nvGrpSpPr>
          <p:grpSpPr bwMode="auto">
            <a:xfrm>
              <a:off x="0" y="0"/>
              <a:ext cx="5759" cy="4319"/>
              <a:chOff x="0" y="0"/>
              <a:chExt cx="5759" cy="4319"/>
            </a:xfrm>
          </p:grpSpPr>
          <p:sp>
            <p:nvSpPr>
              <p:cNvPr id="58373"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8374"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8375"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8376"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8377"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8378"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8379"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8380"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s-ES"/>
              </a:p>
            </p:txBody>
          </p:sp>
          <p:sp>
            <p:nvSpPr>
              <p:cNvPr id="58381"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s-ES"/>
              </a:p>
            </p:txBody>
          </p:sp>
          <p:sp>
            <p:nvSpPr>
              <p:cNvPr id="58382"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8383"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4"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5"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6"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7"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8"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89"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90"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8391"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s-ES"/>
              </a:p>
            </p:txBody>
          </p:sp>
          <p:sp>
            <p:nvSpPr>
              <p:cNvPr id="58392"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s-ES"/>
              </a:p>
            </p:txBody>
          </p:sp>
          <p:sp>
            <p:nvSpPr>
              <p:cNvPr id="58393"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s-ES"/>
              </a:p>
            </p:txBody>
          </p:sp>
          <p:sp>
            <p:nvSpPr>
              <p:cNvPr id="58394"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58395"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8396"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sp>
            <p:nvSpPr>
              <p:cNvPr id="58397"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s-ES"/>
              </a:p>
            </p:txBody>
          </p:sp>
          <p:grpSp>
            <p:nvGrpSpPr>
              <p:cNvPr id="58398" name="Group 30"/>
              <p:cNvGrpSpPr>
                <a:grpSpLocks/>
              </p:cNvGrpSpPr>
              <p:nvPr userDrawn="1"/>
            </p:nvGrpSpPr>
            <p:grpSpPr bwMode="auto">
              <a:xfrm>
                <a:off x="0" y="0"/>
                <a:ext cx="5758" cy="1045"/>
                <a:chOff x="0" y="0"/>
                <a:chExt cx="5758" cy="1045"/>
              </a:xfrm>
            </p:grpSpPr>
            <p:sp>
              <p:nvSpPr>
                <p:cNvPr id="58399"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0"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1"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2"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3"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4"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5"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6"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7"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8"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09"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10"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11"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12"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sp>
              <p:nvSpPr>
                <p:cNvPr id="58413"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s-ES"/>
                </a:p>
              </p:txBody>
            </p:sp>
          </p:grpSp>
          <p:grpSp>
            <p:nvGrpSpPr>
              <p:cNvPr id="58414" name="Group 46"/>
              <p:cNvGrpSpPr>
                <a:grpSpLocks/>
              </p:cNvGrpSpPr>
              <p:nvPr userDrawn="1"/>
            </p:nvGrpSpPr>
            <p:grpSpPr bwMode="auto">
              <a:xfrm>
                <a:off x="0" y="558"/>
                <a:ext cx="5758" cy="487"/>
                <a:chOff x="0" y="558"/>
                <a:chExt cx="5758" cy="487"/>
              </a:xfrm>
            </p:grpSpPr>
            <p:sp>
              <p:nvSpPr>
                <p:cNvPr id="58415"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s-ES"/>
                </a:p>
              </p:txBody>
            </p:sp>
            <p:sp>
              <p:nvSpPr>
                <p:cNvPr id="58416"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s-ES"/>
                </a:p>
              </p:txBody>
            </p:sp>
          </p:grpSp>
          <p:grpSp>
            <p:nvGrpSpPr>
              <p:cNvPr id="58417" name="Group 49"/>
              <p:cNvGrpSpPr>
                <a:grpSpLocks/>
              </p:cNvGrpSpPr>
              <p:nvPr userDrawn="1"/>
            </p:nvGrpSpPr>
            <p:grpSpPr bwMode="auto">
              <a:xfrm>
                <a:off x="264" y="1039"/>
                <a:ext cx="5200" cy="3280"/>
                <a:chOff x="264" y="1039"/>
                <a:chExt cx="5200" cy="3280"/>
              </a:xfrm>
            </p:grpSpPr>
            <p:sp>
              <p:nvSpPr>
                <p:cNvPr id="58418"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19"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0"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1"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2"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3"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4"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5"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6"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grpSp>
          <p:sp>
            <p:nvSpPr>
              <p:cNvPr id="58427"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28"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s-ES"/>
              </a:p>
            </p:txBody>
          </p:sp>
          <p:sp>
            <p:nvSpPr>
              <p:cNvPr id="58429"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s-ES"/>
              </a:p>
            </p:txBody>
          </p:sp>
          <p:sp>
            <p:nvSpPr>
              <p:cNvPr id="58430"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s-ES"/>
              </a:p>
            </p:txBody>
          </p:sp>
          <p:sp>
            <p:nvSpPr>
              <p:cNvPr id="58431"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58432"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s-ES"/>
              </a:p>
            </p:txBody>
          </p:sp>
          <p:sp>
            <p:nvSpPr>
              <p:cNvPr id="58433"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s-ES"/>
              </a:p>
            </p:txBody>
          </p:sp>
          <p:sp>
            <p:nvSpPr>
              <p:cNvPr id="58434"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s-ES"/>
              </a:p>
            </p:txBody>
          </p:sp>
        </p:grpSp>
      </p:grpSp>
      <p:sp>
        <p:nvSpPr>
          <p:cNvPr id="58435" name="Rectangle 67"/>
          <p:cNvSpPr>
            <a:spLocks noGrp="1" noChangeArrowheads="1"/>
          </p:cNvSpPr>
          <p:nvPr>
            <p:ph type="title"/>
          </p:nvPr>
        </p:nvSpPr>
        <p:spPr bwMode="auto">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58436" name="Rectangle 68"/>
          <p:cNvSpPr>
            <a:spLocks noGrp="1" noChangeArrowheads="1"/>
          </p:cNvSpPr>
          <p:nvPr>
            <p:ph type="dt" sz="half" idx="2"/>
          </p:nvPr>
        </p:nvSpPr>
        <p:spPr bwMode="auto">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s-ES"/>
          </a:p>
        </p:txBody>
      </p:sp>
      <p:sp>
        <p:nvSpPr>
          <p:cNvPr id="58437" name="Rectangle 69"/>
          <p:cNvSpPr>
            <a:spLocks noGrp="1" noChangeArrowheads="1"/>
          </p:cNvSpPr>
          <p:nvPr>
            <p:ph type="ftr" sz="quarter" idx="3"/>
          </p:nvPr>
        </p:nvSpPr>
        <p:spPr bwMode="auto">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s-ES"/>
          </a:p>
        </p:txBody>
      </p:sp>
      <p:sp>
        <p:nvSpPr>
          <p:cNvPr id="58438" name="Rectangle 70"/>
          <p:cNvSpPr>
            <a:spLocks noGrp="1" noChangeArrowheads="1"/>
          </p:cNvSpPr>
          <p:nvPr>
            <p:ph type="sldNum" sz="quarter" idx="4"/>
          </p:nvPr>
        </p:nvSpPr>
        <p:spPr bwMode="auto">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AF85EE17-CE39-4036-AA73-54B6E5F30029}" type="slidenum">
              <a:rPr lang="es-ES"/>
              <a:pPr/>
              <a:t>‹Nº›</a:t>
            </a:fld>
            <a:endParaRPr lang="es-ES"/>
          </a:p>
        </p:txBody>
      </p:sp>
      <p:sp>
        <p:nvSpPr>
          <p:cNvPr id="58439" name="Rectangle 71"/>
          <p:cNvSpPr>
            <a:spLocks noGrp="1" noChangeArrowheads="1"/>
          </p:cNvSpPr>
          <p:nvPr>
            <p:ph type="body" idx="1"/>
          </p:nvPr>
        </p:nvSpPr>
        <p:spPr bwMode="auto">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http://www.cerotec.net/imagenes/tu_negocio.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http://www.cerotec.net/imagenes/win.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http://www.cerotec.net/imagenes/estadistica.jp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http://www.cerotec.net/imagenes/vag.jpg"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908050"/>
            <a:ext cx="8226425" cy="4897438"/>
          </a:xfrm>
        </p:spPr>
        <p:txBody>
          <a:bodyPr/>
          <a:lstStyle/>
          <a:p>
            <a:r>
              <a:rPr lang="es-ES" sz="4400" b="1"/>
              <a:t>PROYECTO DE INVERSIÓN PARA LA CREACIÓN DE UNA EMPRESA QUE DESARROLLE EL MARKETING Y LA PUBLICIDAD ONLINE EN LA CIUDAD DE GUAYAQUIL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468313" y="404813"/>
            <a:ext cx="8226425" cy="5976937"/>
          </a:xfrm>
        </p:spPr>
        <p:txBody>
          <a:bodyPr/>
          <a:lstStyle/>
          <a:p>
            <a:pPr algn="ctr">
              <a:lnSpc>
                <a:spcPct val="90000"/>
              </a:lnSpc>
              <a:buFont typeface="Wingdings" pitchFamily="2" charset="2"/>
              <a:buNone/>
            </a:pPr>
            <a:r>
              <a:rPr lang="es-ES"/>
              <a:t>	A qué se debe el incremento de la inversión en marketing online?</a:t>
            </a:r>
          </a:p>
          <a:p>
            <a:pPr>
              <a:lnSpc>
                <a:spcPct val="90000"/>
              </a:lnSpc>
            </a:pPr>
            <a:r>
              <a:rPr lang="es-EC"/>
              <a:t>El coste de una campaña publicitaria en Internet es mucho menor que en cualquier otro medio de comunicación.</a:t>
            </a:r>
          </a:p>
          <a:p>
            <a:pPr>
              <a:lnSpc>
                <a:spcPct val="90000"/>
              </a:lnSpc>
            </a:pPr>
            <a:r>
              <a:rPr lang="es-EC"/>
              <a:t>Cada vez son más los internautas que acceden a la red.</a:t>
            </a:r>
          </a:p>
          <a:p>
            <a:pPr>
              <a:lnSpc>
                <a:spcPct val="90000"/>
              </a:lnSpc>
            </a:pPr>
            <a:r>
              <a:rPr lang="es-EC"/>
              <a:t>Las campañas publicitarias en Internet son cada vez más efectivas y llegan a más gente.</a:t>
            </a:r>
          </a:p>
          <a:p>
            <a:pPr>
              <a:lnSpc>
                <a:spcPct val="90000"/>
              </a:lnSpc>
            </a:pPr>
            <a:r>
              <a:rPr lang="es-EC"/>
              <a:t>Cada vez somos más los que hacemos nuestras gestiones y compras en la red.</a:t>
            </a:r>
            <a:endParaRPr lang="es-ES"/>
          </a:p>
          <a:p>
            <a:pPr>
              <a:lnSpc>
                <a:spcPct val="90000"/>
              </a:lnSpc>
            </a:pP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Picture 4" descr="Ingresos por tipo de soporte"/>
          <p:cNvPicPr>
            <a:picLocks noChangeAspect="1" noChangeArrowheads="1"/>
          </p:cNvPicPr>
          <p:nvPr/>
        </p:nvPicPr>
        <p:blipFill>
          <a:blip r:embed="rId2"/>
          <a:srcRect/>
          <a:stretch>
            <a:fillRect/>
          </a:stretch>
        </p:blipFill>
        <p:spPr bwMode="auto">
          <a:xfrm>
            <a:off x="900113" y="836613"/>
            <a:ext cx="7343775" cy="496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s-EC" sz="4000" b="1"/>
              <a:t>SERVICIOS</a:t>
            </a:r>
            <a:br>
              <a:rPr lang="es-EC" sz="4000" b="1"/>
            </a:br>
            <a:r>
              <a:rPr lang="es-EC" sz="4000" b="1"/>
              <a:t>Marketing en Buscadores (SEM)</a:t>
            </a:r>
            <a:r>
              <a:rPr lang="es-EC" sz="4000"/>
              <a:t> </a:t>
            </a:r>
            <a:endParaRPr lang="es-ES" sz="4000"/>
          </a:p>
        </p:txBody>
      </p:sp>
      <p:pic>
        <p:nvPicPr>
          <p:cNvPr id="67589" name="Picture 5" descr=" fuente: Cerotec Studios"/>
          <p:cNvPicPr>
            <a:picLocks noChangeAspect="1" noChangeArrowheads="1"/>
          </p:cNvPicPr>
          <p:nvPr/>
        </p:nvPicPr>
        <p:blipFill>
          <a:blip r:embed="rId2" r:link="rId3"/>
          <a:srcRect/>
          <a:stretch>
            <a:fillRect/>
          </a:stretch>
        </p:blipFill>
        <p:spPr bwMode="auto">
          <a:xfrm>
            <a:off x="1439863" y="1946275"/>
            <a:ext cx="6227762" cy="393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5613" y="273050"/>
            <a:ext cx="8226425" cy="708025"/>
          </a:xfrm>
        </p:spPr>
        <p:txBody>
          <a:bodyPr/>
          <a:lstStyle/>
          <a:p>
            <a:r>
              <a:rPr lang="es-EC" sz="4000" b="1"/>
              <a:t>Posicionamiento en buscadores</a:t>
            </a:r>
            <a:endParaRPr lang="es-ES" sz="4000" b="1"/>
          </a:p>
        </p:txBody>
      </p:sp>
      <p:pic>
        <p:nvPicPr>
          <p:cNvPr id="68612" name="Picture 4" descr="Posicionamiento en buscadores"/>
          <p:cNvPicPr>
            <a:picLocks noChangeAspect="1" noChangeArrowheads="1"/>
          </p:cNvPicPr>
          <p:nvPr/>
        </p:nvPicPr>
        <p:blipFill>
          <a:blip r:embed="rId2" r:link="rId3"/>
          <a:srcRect/>
          <a:stretch>
            <a:fillRect/>
          </a:stretch>
        </p:blipFill>
        <p:spPr bwMode="auto">
          <a:xfrm>
            <a:off x="1042988" y="1557338"/>
            <a:ext cx="7056437" cy="475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EC" b="1"/>
              <a:t>Alta en buscadores</a:t>
            </a:r>
            <a:endParaRPr lang="es-ES" b="1"/>
          </a:p>
        </p:txBody>
      </p:sp>
      <p:sp>
        <p:nvSpPr>
          <p:cNvPr id="69635" name="Rectangle 3"/>
          <p:cNvSpPr>
            <a:spLocks noGrp="1" noChangeArrowheads="1"/>
          </p:cNvSpPr>
          <p:nvPr>
            <p:ph type="body" idx="1"/>
          </p:nvPr>
        </p:nvSpPr>
        <p:spPr>
          <a:xfrm>
            <a:off x="395288" y="2133600"/>
            <a:ext cx="8226425" cy="3817938"/>
          </a:xfrm>
        </p:spPr>
        <p:txBody>
          <a:bodyPr/>
          <a:lstStyle/>
          <a:p>
            <a:r>
              <a:rPr lang="es-EC"/>
              <a:t>Generación y envío de metatags, títulos y descripciones más adecuados para que sean reconocidos por los buscadores cuando los cibernautas estén conectados a la Web o utilicen la keyword</a:t>
            </a:r>
            <a:r>
              <a:rPr lang="es-ES"/>
              <a:t> </a:t>
            </a:r>
          </a:p>
          <a:p>
            <a:r>
              <a:rPr lang="es-EC"/>
              <a:t>actualizaciones continuas de los datos de su página Web en los buscadores</a:t>
            </a:r>
            <a:r>
              <a:rPr lang="es-ES"/>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s-ES" sz="4000" b="1"/>
              <a:t>Gestión de campañas de E-mail Marketing</a:t>
            </a:r>
          </a:p>
        </p:txBody>
      </p:sp>
      <p:sp>
        <p:nvSpPr>
          <p:cNvPr id="70659" name="Rectangle 3"/>
          <p:cNvSpPr>
            <a:spLocks noGrp="1" noChangeArrowheads="1"/>
          </p:cNvSpPr>
          <p:nvPr>
            <p:ph type="body" idx="1"/>
          </p:nvPr>
        </p:nvSpPr>
        <p:spPr/>
        <p:txBody>
          <a:bodyPr/>
          <a:lstStyle/>
          <a:p>
            <a:r>
              <a:rPr lang="es-ES"/>
              <a:t>Divulgación a través de Mailing electrónico</a:t>
            </a:r>
          </a:p>
        </p:txBody>
      </p:sp>
      <p:pic>
        <p:nvPicPr>
          <p:cNvPr id="70660" name="Picture 4" descr="Evolución de empresas que realizan comercio eléctronico"/>
          <p:cNvPicPr>
            <a:picLocks noChangeAspect="1" noChangeArrowheads="1"/>
          </p:cNvPicPr>
          <p:nvPr/>
        </p:nvPicPr>
        <p:blipFill>
          <a:blip r:embed="rId2" r:link="rId3"/>
          <a:srcRect/>
          <a:stretch>
            <a:fillRect/>
          </a:stretch>
        </p:blipFill>
        <p:spPr bwMode="auto">
          <a:xfrm>
            <a:off x="971550" y="2349500"/>
            <a:ext cx="6840538"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EC" sz="4000" b="1"/>
              <a:t>Gestión de campañas de banners</a:t>
            </a:r>
            <a:endParaRPr lang="es-ES" sz="4000" b="1"/>
          </a:p>
        </p:txBody>
      </p:sp>
      <p:pic>
        <p:nvPicPr>
          <p:cNvPr id="71684" name="Picture 4" descr=" "/>
          <p:cNvPicPr>
            <a:picLocks noChangeAspect="1" noChangeArrowheads="1"/>
          </p:cNvPicPr>
          <p:nvPr/>
        </p:nvPicPr>
        <p:blipFill>
          <a:blip r:embed="rId2" r:link="rId3"/>
          <a:srcRect/>
          <a:stretch>
            <a:fillRect/>
          </a:stretch>
        </p:blipFill>
        <p:spPr bwMode="auto">
          <a:xfrm>
            <a:off x="900113" y="1773238"/>
            <a:ext cx="7129462" cy="4587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s-EC" sz="4000" b="1"/>
              <a:t>Anuncios de pantallas interactivas</a:t>
            </a:r>
            <a:endParaRPr lang="es-ES" sz="4000" b="1"/>
          </a:p>
        </p:txBody>
      </p:sp>
      <p:pic>
        <p:nvPicPr>
          <p:cNvPr id="72708" name="Picture 4" descr="IMG00675"/>
          <p:cNvPicPr>
            <a:picLocks noChangeAspect="1" noChangeArrowheads="1"/>
          </p:cNvPicPr>
          <p:nvPr/>
        </p:nvPicPr>
        <p:blipFill>
          <a:blip r:embed="rId2"/>
          <a:srcRect/>
          <a:stretch>
            <a:fillRect/>
          </a:stretch>
        </p:blipFill>
        <p:spPr bwMode="auto">
          <a:xfrm>
            <a:off x="468313" y="1844675"/>
            <a:ext cx="3911600" cy="3128963"/>
          </a:xfrm>
          <a:prstGeom prst="rect">
            <a:avLst/>
          </a:prstGeom>
          <a:noFill/>
        </p:spPr>
      </p:pic>
      <p:pic>
        <p:nvPicPr>
          <p:cNvPr id="72709" name="Picture 5" descr="IMG00676"/>
          <p:cNvPicPr>
            <a:picLocks noChangeAspect="1" noChangeArrowheads="1"/>
          </p:cNvPicPr>
          <p:nvPr/>
        </p:nvPicPr>
        <p:blipFill>
          <a:blip r:embed="rId3"/>
          <a:srcRect/>
          <a:stretch>
            <a:fillRect/>
          </a:stretch>
        </p:blipFill>
        <p:spPr bwMode="auto">
          <a:xfrm>
            <a:off x="4787900" y="1816100"/>
            <a:ext cx="3911600" cy="312896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EC" b="1"/>
              <a:t>Marketing directo.</a:t>
            </a:r>
            <a:r>
              <a:rPr lang="es-EC"/>
              <a:t> </a:t>
            </a:r>
            <a:endParaRPr lang="es-ES"/>
          </a:p>
        </p:txBody>
      </p:sp>
      <p:sp>
        <p:nvSpPr>
          <p:cNvPr id="73731" name="Rectangle 3"/>
          <p:cNvSpPr>
            <a:spLocks noGrp="1" noChangeArrowheads="1"/>
          </p:cNvSpPr>
          <p:nvPr>
            <p:ph type="body" idx="1"/>
          </p:nvPr>
        </p:nvSpPr>
        <p:spPr/>
        <p:txBody>
          <a:bodyPr/>
          <a:lstStyle/>
          <a:p>
            <a:r>
              <a:rPr lang="es-EC" sz="2800"/>
              <a:t>Campañas de marketing: desarrollo de estrategias y seguimiento de campañas</a:t>
            </a:r>
            <a:endParaRPr lang="es-ES" sz="2800"/>
          </a:p>
          <a:p>
            <a:r>
              <a:rPr lang="es-EC" sz="2800"/>
              <a:t>Mailing-postal: envío de correos y mensajes a los consumidores de una determinada área, extraídos de bases de datos profesionales y actualizadas.</a:t>
            </a:r>
            <a:endParaRPr lang="es-ES" sz="2800"/>
          </a:p>
          <a:p>
            <a:r>
              <a:rPr lang="es-EC" sz="2800"/>
              <a:t>Internet–e-mailing: Realice todos los envíos de marketing directo a través de correo electrónico de una forma rápida y transparente Internet.</a:t>
            </a:r>
            <a:endParaRPr lang="es-ES" sz="2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s-ES" b="1"/>
              <a:t>Anuncios TV.</a:t>
            </a:r>
            <a:r>
              <a:rPr lang="es-ES"/>
              <a:t> </a:t>
            </a:r>
          </a:p>
        </p:txBody>
      </p:sp>
      <p:sp>
        <p:nvSpPr>
          <p:cNvPr id="74755" name="Rectangle 3"/>
          <p:cNvSpPr>
            <a:spLocks noGrp="1" noChangeArrowheads="1"/>
          </p:cNvSpPr>
          <p:nvPr>
            <p:ph type="body" idx="1"/>
          </p:nvPr>
        </p:nvSpPr>
        <p:spPr>
          <a:xfrm>
            <a:off x="1258888" y="1916113"/>
            <a:ext cx="6769100" cy="3125787"/>
          </a:xfrm>
        </p:spPr>
        <p:txBody>
          <a:bodyPr/>
          <a:lstStyle/>
          <a:p>
            <a:r>
              <a:rPr lang="es-EC"/>
              <a:t>Spots TV</a:t>
            </a:r>
          </a:p>
          <a:p>
            <a:r>
              <a:rPr lang="es-EC"/>
              <a:t>Videos institucionales</a:t>
            </a:r>
          </a:p>
          <a:p>
            <a:r>
              <a:rPr lang="es-EC"/>
              <a:t>Videos Corporativos</a:t>
            </a:r>
          </a:p>
          <a:p>
            <a:r>
              <a:rPr lang="es-EC"/>
              <a:t>Videoclips</a:t>
            </a:r>
          </a:p>
          <a:p>
            <a:r>
              <a:rPr lang="es-EC"/>
              <a:t>Animación 2D, 3D y slowmotion</a:t>
            </a: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MX" sz="4000" b="1"/>
              <a:t>CAPITULO  1: INTRODUCCION</a:t>
            </a:r>
            <a:endParaRPr lang="es-ES" sz="4000" b="1"/>
          </a:p>
        </p:txBody>
      </p:sp>
      <p:sp>
        <p:nvSpPr>
          <p:cNvPr id="3075" name="Rectangle 3"/>
          <p:cNvSpPr>
            <a:spLocks noGrp="1" noChangeArrowheads="1"/>
          </p:cNvSpPr>
          <p:nvPr>
            <p:ph type="body" idx="1"/>
          </p:nvPr>
        </p:nvSpPr>
        <p:spPr>
          <a:xfrm>
            <a:off x="468313" y="1628775"/>
            <a:ext cx="8229600" cy="4525963"/>
          </a:xfrm>
        </p:spPr>
        <p:txBody>
          <a:bodyPr/>
          <a:lstStyle/>
          <a:p>
            <a:r>
              <a:rPr lang="es-MX" b="1">
                <a:solidFill>
                  <a:schemeClr val="tx2"/>
                </a:solidFill>
              </a:rPr>
              <a:t>Resumen Ejecutivo del Proyecto</a:t>
            </a:r>
          </a:p>
          <a:p>
            <a:pPr>
              <a:buFont typeface="Wingdings" pitchFamily="2" charset="2"/>
              <a:buNone/>
            </a:pPr>
            <a:r>
              <a:rPr lang="es-EC"/>
              <a:t>   La publicidad es una técnica de comunicación masiva destinada a difundir o informar al público sobre un bien o servicio a través de los medios de comunicación con el objetivo de motivar al público hacia una acción de consumo</a:t>
            </a:r>
            <a:r>
              <a:rPr lang="es-ES"/>
              <a:t> </a:t>
            </a:r>
            <a:endParaRPr lang="es-MX"/>
          </a:p>
          <a:p>
            <a:pPr>
              <a:buFont typeface="Wingdings" pitchFamily="2" charset="2"/>
              <a:buNone/>
            </a:pPr>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68313" y="908050"/>
            <a:ext cx="8226425" cy="1143000"/>
          </a:xfrm>
        </p:spPr>
        <p:txBody>
          <a:bodyPr/>
          <a:lstStyle/>
          <a:p>
            <a:r>
              <a:rPr lang="es-ES" sz="6000" b="1"/>
              <a:t>Capítulo 2</a:t>
            </a:r>
          </a:p>
        </p:txBody>
      </p:sp>
      <p:sp>
        <p:nvSpPr>
          <p:cNvPr id="172035" name="Rectangle 3"/>
          <p:cNvSpPr>
            <a:spLocks noGrp="1" noChangeArrowheads="1"/>
          </p:cNvSpPr>
          <p:nvPr>
            <p:ph type="body" idx="1"/>
          </p:nvPr>
        </p:nvSpPr>
        <p:spPr>
          <a:xfrm>
            <a:off x="395288" y="1628775"/>
            <a:ext cx="8226425" cy="4497388"/>
          </a:xfrm>
        </p:spPr>
        <p:txBody>
          <a:bodyPr/>
          <a:lstStyle/>
          <a:p>
            <a:pPr algn="ctr">
              <a:buFont typeface="Wingdings" pitchFamily="2" charset="2"/>
              <a:buNone/>
            </a:pPr>
            <a:endParaRPr lang="es-ES" sz="4800"/>
          </a:p>
          <a:p>
            <a:pPr algn="ctr">
              <a:buFont typeface="Wingdings" pitchFamily="2" charset="2"/>
              <a:buNone/>
            </a:pPr>
            <a:endParaRPr lang="es-ES" sz="4800"/>
          </a:p>
          <a:p>
            <a:pPr algn="ctr">
              <a:buFont typeface="Wingdings" pitchFamily="2" charset="2"/>
              <a:buNone/>
            </a:pPr>
            <a:r>
              <a:rPr lang="es-ES" sz="6000"/>
              <a:t>Estudio de Mercado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s-ES"/>
              <a:t>Capítulo 2: Estudio de Mercado </a:t>
            </a:r>
          </a:p>
        </p:txBody>
      </p:sp>
      <p:sp>
        <p:nvSpPr>
          <p:cNvPr id="173059" name="Rectangle 3"/>
          <p:cNvSpPr>
            <a:spLocks noGrp="1" noChangeArrowheads="1"/>
          </p:cNvSpPr>
          <p:nvPr>
            <p:ph type="body" idx="1"/>
          </p:nvPr>
        </p:nvSpPr>
        <p:spPr>
          <a:xfrm>
            <a:off x="455613" y="1598613"/>
            <a:ext cx="8226425" cy="4710112"/>
          </a:xfrm>
        </p:spPr>
        <p:txBody>
          <a:bodyPr/>
          <a:lstStyle/>
          <a:p>
            <a:pPr algn="ctr">
              <a:buFont typeface="Wingdings" pitchFamily="2" charset="2"/>
              <a:buNone/>
            </a:pPr>
            <a:r>
              <a:rPr lang="es-ES">
                <a:solidFill>
                  <a:schemeClr val="tx2"/>
                </a:solidFill>
              </a:rPr>
              <a:t>Análisis de la Oferta </a:t>
            </a:r>
          </a:p>
          <a:p>
            <a:pPr algn="ctr">
              <a:buFont typeface="Wingdings" pitchFamily="2" charset="2"/>
              <a:buNone/>
            </a:pPr>
            <a:r>
              <a:rPr lang="es-ES"/>
              <a:t>El consumidor cambia al paso de la tecnología, los negocios con visión de éxito saben que tienen que estar donde esta el consumidor.</a:t>
            </a:r>
          </a:p>
          <a:p>
            <a:pPr algn="ctr">
              <a:buFont typeface="Wingdings" pitchFamily="2" charset="2"/>
              <a:buNone/>
            </a:pPr>
            <a:endParaRPr lang="es-ES"/>
          </a:p>
          <a:p>
            <a:pPr algn="ctr">
              <a:buFont typeface="Wingdings" pitchFamily="2" charset="2"/>
              <a:buNone/>
            </a:pPr>
            <a:r>
              <a:rPr lang="es-ES">
                <a:solidFill>
                  <a:schemeClr val="tx2"/>
                </a:solidFill>
              </a:rPr>
              <a:t>Potenciales Clientes</a:t>
            </a:r>
          </a:p>
          <a:p>
            <a:pPr algn="ctr">
              <a:buFont typeface="Wingdings" pitchFamily="2" charset="2"/>
              <a:buNone/>
            </a:pPr>
            <a:r>
              <a:rPr lang="es-EC"/>
              <a:t>Medianas y pequeñas empresas </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305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305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30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s-ES"/>
              <a:t> Análisis de la demanda </a:t>
            </a:r>
          </a:p>
        </p:txBody>
      </p:sp>
      <p:sp>
        <p:nvSpPr>
          <p:cNvPr id="174083" name="Rectangle 3"/>
          <p:cNvSpPr>
            <a:spLocks noGrp="1" noChangeArrowheads="1"/>
          </p:cNvSpPr>
          <p:nvPr>
            <p:ph type="body" idx="1"/>
          </p:nvPr>
        </p:nvSpPr>
        <p:spPr/>
        <p:txBody>
          <a:bodyPr/>
          <a:lstStyle/>
          <a:p>
            <a:r>
              <a:rPr lang="es-EC"/>
              <a:t> De acuerdo a la oportunidad la demanda es del tipo insatisfecha </a:t>
            </a:r>
          </a:p>
          <a:p>
            <a:r>
              <a:rPr lang="es-EC"/>
              <a:t>Con respecto a la necesidad es un servicio indispensable </a:t>
            </a:r>
          </a:p>
          <a:p>
            <a:r>
              <a:rPr lang="es-EC"/>
              <a:t>En relación a su temporalidad la demanda es continua y estacional</a:t>
            </a:r>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s-ES"/>
              <a:t>Estimación de la Demanda</a:t>
            </a:r>
          </a:p>
        </p:txBody>
      </p:sp>
      <p:sp>
        <p:nvSpPr>
          <p:cNvPr id="175107" name="Rectangle 3"/>
          <p:cNvSpPr>
            <a:spLocks noGrp="1" noChangeArrowheads="1"/>
          </p:cNvSpPr>
          <p:nvPr>
            <p:ph type="body" idx="1"/>
          </p:nvPr>
        </p:nvSpPr>
        <p:spPr>
          <a:xfrm>
            <a:off x="455613" y="1598613"/>
            <a:ext cx="8437562" cy="4926012"/>
          </a:xfrm>
        </p:spPr>
        <p:txBody>
          <a:bodyPr/>
          <a:lstStyle/>
          <a:p>
            <a:r>
              <a:rPr lang="es-ES" sz="2800"/>
              <a:t>Según el SRI los ingresos de los grupos empresariales de poder son:</a:t>
            </a:r>
          </a:p>
          <a:p>
            <a:pPr lvl="1">
              <a:buFont typeface="Wingdings" pitchFamily="2" charset="2"/>
              <a:buNone/>
            </a:pPr>
            <a:r>
              <a:rPr lang="es-ES" sz="2400"/>
              <a:t>	</a:t>
            </a:r>
            <a:r>
              <a:rPr lang="es-ES" sz="2400" b="1"/>
              <a:t>15.446.458.792 para el año 2007</a:t>
            </a:r>
          </a:p>
          <a:p>
            <a:pPr lvl="1">
              <a:buFont typeface="Wingdings" pitchFamily="2" charset="2"/>
              <a:buNone/>
            </a:pPr>
            <a:r>
              <a:rPr lang="es-ES" sz="2400" b="1"/>
              <a:t>	18.534.588.553 para el año 2008.</a:t>
            </a:r>
          </a:p>
          <a:p>
            <a:r>
              <a:rPr lang="es-ES" sz="2800"/>
              <a:t>Si estimamos el 1%</a:t>
            </a:r>
            <a:r>
              <a:rPr lang="es-ES" sz="2800">
                <a:sym typeface="Wingdings" pitchFamily="2" charset="2"/>
              </a:rPr>
              <a:t> sector de marketing y publicidad 185 millones</a:t>
            </a:r>
            <a:r>
              <a:rPr lang="es-ES" b="1">
                <a:sym typeface="Wingdings" pitchFamily="2" charset="2"/>
              </a:rPr>
              <a:t>.</a:t>
            </a:r>
          </a:p>
          <a:p>
            <a:r>
              <a:rPr lang="es-ES" sz="2800">
                <a:sym typeface="Wingdings" pitchFamily="2" charset="2"/>
              </a:rPr>
              <a:t>Seg. Mercado  estudio a Empresas Medianas pequeñas y micro</a:t>
            </a:r>
          </a:p>
          <a:p>
            <a:pPr>
              <a:buFont typeface="Wingdings" pitchFamily="2" charset="2"/>
              <a:buNone/>
            </a:pPr>
            <a:endParaRPr lang="es-ES" b="1">
              <a:sym typeface="Wingdings" pitchFamily="2" charset="2"/>
            </a:endParaRPr>
          </a:p>
          <a:p>
            <a:pPr>
              <a:buFont typeface="Wingdings" pitchFamily="2" charset="2"/>
              <a:buNone/>
            </a:pPr>
            <a:endParaRPr lang="es-ES" b="1">
              <a:sym typeface="Wingdings" pitchFamily="2" charset="2"/>
            </a:endParaRPr>
          </a:p>
          <a:p>
            <a:pPr>
              <a:buFont typeface="Wingdings" pitchFamily="2" charset="2"/>
              <a:buNone/>
            </a:pPr>
            <a:endParaRPr lang="es-ES" b="1"/>
          </a:p>
          <a:p>
            <a:pPr>
              <a:buFont typeface="Wingdings" pitchFamily="2" charset="2"/>
              <a:buNone/>
            </a:pPr>
            <a:endParaRPr lang="es-ES" b="1"/>
          </a:p>
          <a:p>
            <a:pPr>
              <a:buFont typeface="Wingdings" pitchFamily="2" charset="2"/>
              <a:buNone/>
            </a:pPr>
            <a:endParaRPr lang="es-ES" b="1"/>
          </a:p>
          <a:p>
            <a:endParaRPr lang="es-ES" b="1"/>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s-ES"/>
              <a:t>Estimación de la Demanda</a:t>
            </a:r>
          </a:p>
        </p:txBody>
      </p:sp>
      <p:sp>
        <p:nvSpPr>
          <p:cNvPr id="176131" name="Rectangle 3"/>
          <p:cNvSpPr>
            <a:spLocks noGrp="1" noChangeArrowheads="1"/>
          </p:cNvSpPr>
          <p:nvPr>
            <p:ph type="body" idx="1"/>
          </p:nvPr>
        </p:nvSpPr>
        <p:spPr/>
        <p:txBody>
          <a:bodyPr/>
          <a:lstStyle/>
          <a:p>
            <a:pPr>
              <a:lnSpc>
                <a:spcPct val="90000"/>
              </a:lnSpc>
            </a:pPr>
            <a:r>
              <a:rPr lang="es-EC"/>
              <a:t>Se cuantificara la demanda para los próximos 5 años, manteniendo una tasa de crecimiento constante del 5% de las utilidades de las empresas. </a:t>
            </a:r>
          </a:p>
          <a:p>
            <a:pPr>
              <a:lnSpc>
                <a:spcPct val="90000"/>
              </a:lnSpc>
            </a:pPr>
            <a:r>
              <a:rPr lang="es-EC"/>
              <a:t>Según el estudio de mercado el 76% de las empresas estarían dispuestas a contratar este servicio pero solo estimaremos captar el 2% del mercado potencial por se una empresa nueva</a:t>
            </a:r>
            <a:r>
              <a:rPr lang="es-ES"/>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154" name="Group 2"/>
          <p:cNvGraphicFramePr>
            <a:graphicFrameLocks noGrp="1"/>
          </p:cNvGraphicFramePr>
          <p:nvPr>
            <p:ph/>
          </p:nvPr>
        </p:nvGraphicFramePr>
        <p:xfrm>
          <a:off x="455613" y="273050"/>
          <a:ext cx="8226425" cy="5822951"/>
        </p:xfrm>
        <a:graphic>
          <a:graphicData uri="http://schemas.openxmlformats.org/drawingml/2006/table">
            <a:tbl>
              <a:tblPr/>
              <a:tblGrid>
                <a:gridCol w="823912"/>
                <a:gridCol w="4029075"/>
                <a:gridCol w="2071688"/>
                <a:gridCol w="1301750"/>
              </a:tblGrid>
              <a:tr h="188118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cantidad que invierten las empresas en publicidad (estimada al 1% de las utilidades con un incremento del 5% anual)</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cantidad que invierte la población objetivo (76%)</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 (2%)</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657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2009</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185345885,5</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140862873</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2817257</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57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2010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194613179,8</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147906016,7</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2958120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57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2011</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204343838,8</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155301317,5</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3106026</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556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2012</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214561030,7</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163066383,4</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3261328</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57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2013</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225289082,3</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171219702,5</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3424394</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572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2014</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236553536,4</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179780687,7</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3595614</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body" idx="1"/>
          </p:nvPr>
        </p:nvSpPr>
        <p:spPr>
          <a:xfrm>
            <a:off x="455613" y="908050"/>
            <a:ext cx="8226425" cy="4608513"/>
          </a:xfrm>
        </p:spPr>
        <p:txBody>
          <a:bodyPr/>
          <a:lstStyle/>
          <a:p>
            <a:pPr>
              <a:lnSpc>
                <a:spcPct val="90000"/>
              </a:lnSpc>
            </a:pPr>
            <a:r>
              <a:rPr lang="es-EC" sz="2400"/>
              <a:t>Sitio Web promedia entre 3000 - 8000</a:t>
            </a:r>
          </a:p>
          <a:p>
            <a:pPr>
              <a:lnSpc>
                <a:spcPct val="90000"/>
              </a:lnSpc>
            </a:pPr>
            <a:r>
              <a:rPr lang="es-EC" sz="2400"/>
              <a:t>Emaling Marketing entre 250 – 300 por envío</a:t>
            </a:r>
          </a:p>
          <a:p>
            <a:pPr>
              <a:lnSpc>
                <a:spcPct val="90000"/>
              </a:lnSpc>
            </a:pPr>
            <a:r>
              <a:rPr lang="es-EC" sz="2400"/>
              <a:t>una campaña completa interactiva promedia entre $20.000 - $40.000 el año</a:t>
            </a:r>
          </a:p>
          <a:p>
            <a:pPr>
              <a:lnSpc>
                <a:spcPct val="90000"/>
              </a:lnSpc>
              <a:buFont typeface="Wingdings" pitchFamily="2" charset="2"/>
              <a:buNone/>
            </a:pPr>
            <a:endParaRPr lang="es-ES" sz="2400"/>
          </a:p>
          <a:p>
            <a:pPr>
              <a:lnSpc>
                <a:spcPct val="90000"/>
              </a:lnSpc>
              <a:buFont typeface="Wingdings" pitchFamily="2" charset="2"/>
              <a:buNone/>
            </a:pPr>
            <a:r>
              <a:rPr lang="es-ES" sz="2400"/>
              <a:t>	Referencia Online (costos)</a:t>
            </a:r>
          </a:p>
          <a:p>
            <a:pPr lvl="1">
              <a:lnSpc>
                <a:spcPct val="90000"/>
              </a:lnSpc>
            </a:pPr>
            <a:r>
              <a:rPr lang="es-EC" sz="2400"/>
              <a:t>El universo de $3500 – $5500.</a:t>
            </a:r>
          </a:p>
          <a:p>
            <a:pPr lvl="1">
              <a:lnSpc>
                <a:spcPct val="90000"/>
              </a:lnSpc>
            </a:pPr>
            <a:r>
              <a:rPr lang="es-EC" sz="2400"/>
              <a:t>Vistazo entre $3000 – $4500.</a:t>
            </a:r>
          </a:p>
          <a:p>
            <a:pPr lvl="1">
              <a:lnSpc>
                <a:spcPct val="90000"/>
              </a:lnSpc>
            </a:pPr>
            <a:r>
              <a:rPr lang="es-EC" sz="2400"/>
              <a:t>De farras entre $300 - $1000.</a:t>
            </a:r>
          </a:p>
          <a:p>
            <a:pPr lvl="1">
              <a:lnSpc>
                <a:spcPct val="90000"/>
              </a:lnSpc>
            </a:pPr>
            <a:r>
              <a:rPr lang="es-EC" sz="2400"/>
              <a:t>Facebook $2500 mensual.</a:t>
            </a:r>
          </a:p>
          <a:p>
            <a:pPr lvl="1">
              <a:lnSpc>
                <a:spcPct val="90000"/>
              </a:lnSpc>
            </a:pPr>
            <a:r>
              <a:rPr lang="es-EC" sz="2400"/>
              <a:t>Hi5  $3500 mensual.</a:t>
            </a:r>
          </a:p>
          <a:p>
            <a:pPr lvl="1">
              <a:lnSpc>
                <a:spcPct val="90000"/>
              </a:lnSpc>
            </a:pPr>
            <a:r>
              <a:rPr lang="es-EC" sz="2400"/>
              <a:t>Messenger $2000 mensual. </a:t>
            </a:r>
          </a:p>
          <a:p>
            <a:pPr lvl="1">
              <a:lnSpc>
                <a:spcPct val="90000"/>
              </a:lnSpc>
            </a:pPr>
            <a:r>
              <a:rPr lang="es-EC" sz="2400"/>
              <a:t>Advertirse en Facebook $20 diarios.</a:t>
            </a:r>
          </a:p>
          <a:p>
            <a:pPr lvl="1">
              <a:lnSpc>
                <a:spcPct val="90000"/>
              </a:lnSpc>
            </a:pPr>
            <a:r>
              <a:rPr lang="es-EC" sz="2400"/>
              <a:t>Un post patrocinado en un blog ecuatoriano $80</a:t>
            </a:r>
            <a:endParaRPr lang="es-ES" sz="2400"/>
          </a:p>
        </p:txBody>
      </p:sp>
      <p:sp>
        <p:nvSpPr>
          <p:cNvPr id="178179" name="Rectangle 3"/>
          <p:cNvSpPr>
            <a:spLocks noGrp="1" noChangeArrowheads="1"/>
          </p:cNvSpPr>
          <p:nvPr>
            <p:ph type="title"/>
          </p:nvPr>
        </p:nvSpPr>
        <p:spPr>
          <a:xfrm>
            <a:off x="539750" y="188913"/>
            <a:ext cx="8226425" cy="576262"/>
          </a:xfrm>
        </p:spPr>
        <p:txBody>
          <a:bodyPr/>
          <a:lstStyle/>
          <a:p>
            <a:r>
              <a:rPr lang="es-ES" sz="3200" b="1"/>
              <a:t>Precios Competencia</a:t>
            </a:r>
            <a:r>
              <a:rPr lang="es-ES" sz="280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202" name="Group 2"/>
          <p:cNvGraphicFramePr>
            <a:graphicFrameLocks noGrp="1"/>
          </p:cNvGraphicFramePr>
          <p:nvPr>
            <p:ph/>
          </p:nvPr>
        </p:nvGraphicFramePr>
        <p:xfrm>
          <a:off x="455613" y="273050"/>
          <a:ext cx="8226425" cy="6204269"/>
        </p:xfrm>
        <a:graphic>
          <a:graphicData uri="http://schemas.openxmlformats.org/drawingml/2006/table">
            <a:tbl>
              <a:tblPr/>
              <a:tblGrid>
                <a:gridCol w="5810250"/>
                <a:gridCol w="2416175"/>
              </a:tblGrid>
              <a:tr h="339725">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CAMPANA COMPLETA</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r>
              <a:tr h="452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CONTENIDO</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VALOR</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estudio de mercado</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2500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524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marketing de buscadores</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2800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5403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spot de televisión y pantalla interactivas</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7000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651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sitio web, alta en buscadores y posicionamiento</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2500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emailing</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13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banner en facebook</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3000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13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banner en hi5</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3500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messenger</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2500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524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advertirse en facebook todo el ano</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7800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5403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post en blog ecuatoriano</a:t>
                      </a:r>
                      <a:endParaRPr kumimoji="0" lang="es-ES" sz="20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13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 </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32100</a:t>
                      </a:r>
                      <a:endParaRPr kumimoji="0" lang="es-ES" sz="20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s-EC" b="1"/>
              <a:t>Análisis del Sector</a:t>
            </a:r>
            <a:endParaRPr lang="es-ES" b="1"/>
          </a:p>
        </p:txBody>
      </p:sp>
      <p:sp>
        <p:nvSpPr>
          <p:cNvPr id="180227" name="Rectangle 3"/>
          <p:cNvSpPr>
            <a:spLocks noGrp="1" noChangeArrowheads="1"/>
          </p:cNvSpPr>
          <p:nvPr>
            <p:ph type="body" idx="1"/>
          </p:nvPr>
        </p:nvSpPr>
        <p:spPr>
          <a:xfrm>
            <a:off x="755650" y="1557338"/>
            <a:ext cx="8137525" cy="4032250"/>
          </a:xfrm>
        </p:spPr>
        <p:txBody>
          <a:bodyPr/>
          <a:lstStyle/>
          <a:p>
            <a:pPr>
              <a:lnSpc>
                <a:spcPct val="80000"/>
              </a:lnSpc>
            </a:pPr>
            <a:r>
              <a:rPr lang="es-EC" sz="2800" b="1"/>
              <a:t>Tendencias Económicas</a:t>
            </a:r>
          </a:p>
          <a:p>
            <a:pPr lvl="1">
              <a:lnSpc>
                <a:spcPct val="80000"/>
              </a:lnSpc>
            </a:pPr>
            <a:r>
              <a:rPr lang="es-EC"/>
              <a:t>1 campana publicitaria </a:t>
            </a:r>
            <a:r>
              <a:rPr lang="es-EC">
                <a:sym typeface="Wingdings" pitchFamily="2" charset="2"/>
              </a:rPr>
              <a:t> mínimo anual  alto % Empresas.</a:t>
            </a:r>
          </a:p>
          <a:p>
            <a:pPr lvl="1">
              <a:lnSpc>
                <a:spcPct val="80000"/>
              </a:lnSpc>
            </a:pPr>
            <a:r>
              <a:rPr lang="es-EC"/>
              <a:t>Empresas inv </a:t>
            </a:r>
            <a:r>
              <a:rPr lang="es-EC">
                <a:sym typeface="Wingdings" pitchFamily="2" charset="2"/>
              </a:rPr>
              <a:t>  mantenerse en mente de los consumidores.</a:t>
            </a:r>
          </a:p>
          <a:p>
            <a:pPr>
              <a:lnSpc>
                <a:spcPct val="80000"/>
              </a:lnSpc>
            </a:pPr>
            <a:endParaRPr lang="es-EC" sz="2800" b="1"/>
          </a:p>
          <a:p>
            <a:pPr>
              <a:lnSpc>
                <a:spcPct val="80000"/>
              </a:lnSpc>
            </a:pPr>
            <a:r>
              <a:rPr lang="es-EC" sz="2800" b="1"/>
              <a:t>Tendencias Socioeconómicas</a:t>
            </a:r>
          </a:p>
          <a:p>
            <a:pPr lvl="1">
              <a:lnSpc>
                <a:spcPct val="80000"/>
              </a:lnSpc>
            </a:pPr>
            <a:r>
              <a:rPr lang="es-EC"/>
              <a:t>Mejor posicionamiento </a:t>
            </a:r>
          </a:p>
          <a:p>
            <a:pPr lvl="1">
              <a:lnSpc>
                <a:spcPct val="80000"/>
              </a:lnSpc>
            </a:pPr>
            <a:r>
              <a:rPr lang="es-EC"/>
              <a:t>Bajos ingresos </a:t>
            </a:r>
            <a:r>
              <a:rPr lang="es-EC">
                <a:sym typeface="Wingdings" pitchFamily="2" charset="2"/>
              </a:rPr>
              <a:t> promoc. Y campañas publicitarias.</a:t>
            </a:r>
          </a:p>
          <a:p>
            <a:pPr lvl="1">
              <a:lnSpc>
                <a:spcPct val="80000"/>
              </a:lnSpc>
            </a:pPr>
            <a:r>
              <a:rPr lang="es-EC"/>
              <a:t>Cambio de temporadas</a:t>
            </a:r>
          </a:p>
          <a:p>
            <a:pPr>
              <a:lnSpc>
                <a:spcPct val="80000"/>
              </a:lnSpc>
            </a:pPr>
            <a:endParaRPr lang="es-EC" sz="2800"/>
          </a:p>
          <a:p>
            <a:pPr>
              <a:lnSpc>
                <a:spcPct val="80000"/>
              </a:lnSpc>
            </a:pPr>
            <a:endParaRPr lang="es-EC" sz="1800" b="1"/>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s-ES"/>
              <a:t>Barreras de entrada y Salida</a:t>
            </a:r>
          </a:p>
        </p:txBody>
      </p:sp>
      <p:sp>
        <p:nvSpPr>
          <p:cNvPr id="181251" name="Rectangle 3"/>
          <p:cNvSpPr>
            <a:spLocks noGrp="1" noChangeArrowheads="1"/>
          </p:cNvSpPr>
          <p:nvPr>
            <p:ph type="body" idx="1"/>
          </p:nvPr>
        </p:nvSpPr>
        <p:spPr/>
        <p:txBody>
          <a:bodyPr/>
          <a:lstStyle/>
          <a:p>
            <a:pPr>
              <a:buFont typeface="Wingdings" pitchFamily="2" charset="2"/>
              <a:buNone/>
            </a:pPr>
            <a:r>
              <a:rPr lang="es-EC">
                <a:solidFill>
                  <a:schemeClr val="tx2"/>
                </a:solidFill>
              </a:rPr>
              <a:t>	Barreras de entrada </a:t>
            </a:r>
          </a:p>
          <a:p>
            <a:r>
              <a:rPr lang="es-EC"/>
              <a:t>Desventaja la preferencia de marca y lealtad de los clientes</a:t>
            </a:r>
          </a:p>
          <a:p>
            <a:r>
              <a:rPr lang="es-EC"/>
              <a:t>La curva de  aprendizaje y la experiencia,</a:t>
            </a:r>
          </a:p>
          <a:p>
            <a:pPr>
              <a:buFont typeface="Wingdings" pitchFamily="2" charset="2"/>
              <a:buNone/>
            </a:pPr>
            <a:r>
              <a:rPr lang="es-EC">
                <a:solidFill>
                  <a:schemeClr val="tx2"/>
                </a:solidFill>
              </a:rPr>
              <a:t>	Barreras de salida </a:t>
            </a:r>
          </a:p>
          <a:p>
            <a:r>
              <a:rPr lang="es-EC"/>
              <a:t>Existen grandes empresas de marketing y publicidad muy bien posicionadas </a:t>
            </a:r>
          </a:p>
          <a:p>
            <a:r>
              <a:rPr lang="es-EC"/>
              <a:t>Rivalidad centrada en los precios</a:t>
            </a: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MX" sz="4000"/>
              <a:t>Planteamiento del Problema</a:t>
            </a:r>
            <a:br>
              <a:rPr lang="es-MX" sz="4000"/>
            </a:br>
            <a:endParaRPr lang="es-ES" sz="4000"/>
          </a:p>
        </p:txBody>
      </p:sp>
      <p:sp>
        <p:nvSpPr>
          <p:cNvPr id="4099" name="Rectangle 3"/>
          <p:cNvSpPr>
            <a:spLocks noGrp="1" noChangeArrowheads="1"/>
          </p:cNvSpPr>
          <p:nvPr>
            <p:ph type="body" idx="1"/>
          </p:nvPr>
        </p:nvSpPr>
        <p:spPr>
          <a:xfrm>
            <a:off x="455613" y="1196975"/>
            <a:ext cx="8226425" cy="4899025"/>
          </a:xfrm>
        </p:spPr>
        <p:txBody>
          <a:bodyPr/>
          <a:lstStyle/>
          <a:p>
            <a:pPr>
              <a:lnSpc>
                <a:spcPct val="80000"/>
              </a:lnSpc>
            </a:pPr>
            <a:r>
              <a:rPr lang="es-EC" sz="2800"/>
              <a:t>La llegada de Internet ha hecho necesario un enfoque totalmente diferente del marketing tradicional</a:t>
            </a:r>
            <a:r>
              <a:rPr lang="es-ES" sz="2800"/>
              <a:t>.</a:t>
            </a:r>
          </a:p>
          <a:p>
            <a:pPr>
              <a:lnSpc>
                <a:spcPct val="80000"/>
              </a:lnSpc>
            </a:pPr>
            <a:r>
              <a:rPr lang="es-EC" sz="2800"/>
              <a:t>La tendencia de la publicidad es dejar de bombardear el mercado, algo costoso además de inútil, y constituir un marketing de permiso más eficaz.</a:t>
            </a:r>
            <a:r>
              <a:rPr lang="es-ES" sz="2800"/>
              <a:t> </a:t>
            </a:r>
          </a:p>
          <a:p>
            <a:pPr>
              <a:lnSpc>
                <a:spcPct val="80000"/>
              </a:lnSpc>
            </a:pPr>
            <a:r>
              <a:rPr lang="es-EC" sz="2800"/>
              <a:t>El mercado ha pasado de evaluar atributos tangibles a guiarse por los intangibles</a:t>
            </a:r>
            <a:r>
              <a:rPr lang="es-ES" sz="2800"/>
              <a:t> </a:t>
            </a:r>
          </a:p>
          <a:p>
            <a:pPr>
              <a:lnSpc>
                <a:spcPct val="80000"/>
              </a:lnSpc>
            </a:pPr>
            <a:r>
              <a:rPr lang="es-EC" sz="2800"/>
              <a:t>Nadie enciende el televisor ni lee el periódico para ver publicidad, el consumidor posiciona en su cerebro son problemas y las marcas que se los solucionan</a:t>
            </a:r>
            <a:r>
              <a:rPr lang="es-ES" sz="280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es-EC" b="1"/>
              <a:t>Promoción y Comunicación</a:t>
            </a:r>
            <a:endParaRPr lang="es-ES" b="1"/>
          </a:p>
        </p:txBody>
      </p:sp>
      <p:sp>
        <p:nvSpPr>
          <p:cNvPr id="182275" name="Rectangle 3"/>
          <p:cNvSpPr>
            <a:spLocks noGrp="1" noChangeArrowheads="1"/>
          </p:cNvSpPr>
          <p:nvPr>
            <p:ph type="body" idx="1"/>
          </p:nvPr>
        </p:nvSpPr>
        <p:spPr>
          <a:xfrm>
            <a:off x="1116013" y="2060575"/>
            <a:ext cx="6551612" cy="4035425"/>
          </a:xfrm>
        </p:spPr>
        <p:txBody>
          <a:bodyPr/>
          <a:lstStyle/>
          <a:p>
            <a:r>
              <a:rPr lang="es-ES"/>
              <a:t>Pagina Web de la empresa y marketing online</a:t>
            </a:r>
          </a:p>
          <a:p>
            <a:r>
              <a:rPr lang="es-ES"/>
              <a:t>Marketing directo</a:t>
            </a:r>
            <a:endParaRPr lang="es-EC"/>
          </a:p>
          <a:p>
            <a:r>
              <a:rPr lang="es-EC"/>
              <a:t>Publicidad</a:t>
            </a:r>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s-EC" b="1"/>
              <a:t>Marketing Estratégico</a:t>
            </a:r>
            <a:endParaRPr lang="es-ES" b="1"/>
          </a:p>
        </p:txBody>
      </p:sp>
      <p:sp>
        <p:nvSpPr>
          <p:cNvPr id="183299" name="Rectangle 3"/>
          <p:cNvSpPr>
            <a:spLocks noGrp="1" noChangeArrowheads="1"/>
          </p:cNvSpPr>
          <p:nvPr>
            <p:ph type="body" idx="1"/>
          </p:nvPr>
        </p:nvSpPr>
        <p:spPr/>
        <p:txBody>
          <a:bodyPr/>
          <a:lstStyle/>
          <a:p>
            <a:r>
              <a:rPr lang="es-EC"/>
              <a:t>Conocer las necesidades actuales y futuras de nuestros clientes.</a:t>
            </a:r>
          </a:p>
          <a:p>
            <a:r>
              <a:rPr lang="es-EC"/>
              <a:t>Localizar nuevos nichos de mercado.</a:t>
            </a:r>
          </a:p>
          <a:p>
            <a:r>
              <a:rPr lang="es-EC"/>
              <a:t>Identificar segmentos de mercado potenciales.</a:t>
            </a:r>
          </a:p>
          <a:p>
            <a:r>
              <a:rPr lang="es-EC"/>
              <a:t>Diseñar un plan de actuación que consiga los objetivos buscados.</a:t>
            </a:r>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s-ES"/>
              <a:t>Análisis FODA</a:t>
            </a:r>
          </a:p>
        </p:txBody>
      </p:sp>
      <p:sp>
        <p:nvSpPr>
          <p:cNvPr id="184323" name="Rectangle 3"/>
          <p:cNvSpPr>
            <a:spLocks noGrp="1" noChangeArrowheads="1"/>
          </p:cNvSpPr>
          <p:nvPr>
            <p:ph type="body" idx="1"/>
          </p:nvPr>
        </p:nvSpPr>
        <p:spPr>
          <a:xfrm>
            <a:off x="1547813" y="1628775"/>
            <a:ext cx="4692650" cy="4248150"/>
          </a:xfrm>
        </p:spPr>
        <p:txBody>
          <a:bodyPr/>
          <a:lstStyle/>
          <a:p>
            <a:r>
              <a:rPr lang="es-ES"/>
              <a:t>Fortalezas </a:t>
            </a:r>
          </a:p>
          <a:p>
            <a:pPr>
              <a:buFont typeface="Wingdings" pitchFamily="2" charset="2"/>
              <a:buNone/>
            </a:pPr>
            <a:endParaRPr lang="es-ES"/>
          </a:p>
          <a:p>
            <a:r>
              <a:rPr lang="es-ES"/>
              <a:t>Oportunidades </a:t>
            </a:r>
          </a:p>
          <a:p>
            <a:endParaRPr lang="es-ES"/>
          </a:p>
          <a:p>
            <a:r>
              <a:rPr lang="es-ES"/>
              <a:t>Debilidades</a:t>
            </a:r>
          </a:p>
          <a:p>
            <a:endParaRPr lang="es-ES"/>
          </a:p>
          <a:p>
            <a:r>
              <a:rPr lang="es-ES"/>
              <a:t>Amenazas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s-ES"/>
              <a:t>Investigación de Mercado</a:t>
            </a:r>
          </a:p>
        </p:txBody>
      </p:sp>
      <p:sp>
        <p:nvSpPr>
          <p:cNvPr id="185347" name="Rectangle 3"/>
          <p:cNvSpPr>
            <a:spLocks noGrp="1" noChangeArrowheads="1"/>
          </p:cNvSpPr>
          <p:nvPr>
            <p:ph type="body" idx="1"/>
          </p:nvPr>
        </p:nvSpPr>
        <p:spPr>
          <a:xfrm>
            <a:off x="395288" y="1341438"/>
            <a:ext cx="8286750" cy="4827587"/>
          </a:xfrm>
        </p:spPr>
        <p:txBody>
          <a:bodyPr/>
          <a:lstStyle/>
          <a:p>
            <a:pPr>
              <a:lnSpc>
                <a:spcPct val="80000"/>
              </a:lnSpc>
            </a:pPr>
            <a:r>
              <a:rPr lang="es-ES" sz="2800"/>
              <a:t>Definición del Problema</a:t>
            </a:r>
          </a:p>
          <a:p>
            <a:pPr lvl="1">
              <a:lnSpc>
                <a:spcPct val="80000"/>
              </a:lnSpc>
            </a:pPr>
            <a:r>
              <a:rPr lang="es-ES" sz="2400"/>
              <a:t>No tenemos exactitud de empresas -&gt; inv. cuantas estas dispuestas a contratar</a:t>
            </a:r>
          </a:p>
          <a:p>
            <a:pPr lvl="1">
              <a:lnSpc>
                <a:spcPct val="80000"/>
              </a:lnSpc>
            </a:pPr>
            <a:endParaRPr lang="es-ES" sz="2400"/>
          </a:p>
          <a:p>
            <a:pPr>
              <a:lnSpc>
                <a:spcPct val="80000"/>
              </a:lnSpc>
            </a:pPr>
            <a:r>
              <a:rPr lang="es-ES" sz="2800"/>
              <a:t>Objetivos (Conocer)</a:t>
            </a:r>
          </a:p>
          <a:p>
            <a:pPr lvl="1">
              <a:lnSpc>
                <a:spcPct val="80000"/>
              </a:lnSpc>
            </a:pPr>
            <a:r>
              <a:rPr lang="es-ES" sz="2400"/>
              <a:t>Perfil</a:t>
            </a:r>
          </a:p>
          <a:p>
            <a:pPr lvl="1">
              <a:lnSpc>
                <a:spcPct val="80000"/>
              </a:lnSpc>
            </a:pPr>
            <a:r>
              <a:rPr lang="es-ES" sz="2400"/>
              <a:t>Tiempo de campana</a:t>
            </a:r>
          </a:p>
          <a:p>
            <a:pPr lvl="1">
              <a:lnSpc>
                <a:spcPct val="80000"/>
              </a:lnSpc>
            </a:pPr>
            <a:r>
              <a:rPr lang="es-ES" sz="2400"/>
              <a:t>Competencia</a:t>
            </a:r>
          </a:p>
          <a:p>
            <a:pPr lvl="1">
              <a:lnSpc>
                <a:spcPct val="80000"/>
              </a:lnSpc>
            </a:pPr>
            <a:endParaRPr lang="es-ES" sz="2400"/>
          </a:p>
          <a:p>
            <a:pPr>
              <a:lnSpc>
                <a:spcPct val="80000"/>
              </a:lnSpc>
            </a:pPr>
            <a:r>
              <a:rPr lang="es-ES" sz="2800"/>
              <a:t>Hipótesis</a:t>
            </a:r>
          </a:p>
          <a:p>
            <a:pPr lvl="1">
              <a:lnSpc>
                <a:spcPct val="80000"/>
              </a:lnSpc>
            </a:pPr>
            <a:r>
              <a:rPr lang="es-ES" sz="2400"/>
              <a:t>Hip. Gen :</a:t>
            </a:r>
            <a:r>
              <a:rPr lang="es-ES" sz="2400">
                <a:sym typeface="Wingdings" pitchFamily="2" charset="2"/>
              </a:rPr>
              <a:t> necesita campanas  posicionamiento</a:t>
            </a:r>
          </a:p>
          <a:p>
            <a:pPr lvl="1">
              <a:lnSpc>
                <a:spcPct val="80000"/>
              </a:lnSpc>
            </a:pPr>
            <a:r>
              <a:rPr lang="es-ES" sz="2400"/>
              <a:t>Hip. Especificas</a:t>
            </a:r>
          </a:p>
          <a:p>
            <a:pPr>
              <a:lnSpc>
                <a:spcPct val="80000"/>
              </a:lnSpc>
            </a:pPr>
            <a:endParaRPr lang="es-ES" sz="2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s-ES"/>
              <a:t>Campañas Desarrolladas</a:t>
            </a:r>
          </a:p>
        </p:txBody>
      </p:sp>
      <p:sp>
        <p:nvSpPr>
          <p:cNvPr id="187395" name="Rectangle 3"/>
          <p:cNvSpPr>
            <a:spLocks noGrp="1" noChangeArrowheads="1"/>
          </p:cNvSpPr>
          <p:nvPr>
            <p:ph type="body" idx="1"/>
          </p:nvPr>
        </p:nvSpPr>
        <p:spPr>
          <a:xfrm>
            <a:off x="250825" y="1773238"/>
            <a:ext cx="8226425" cy="4497387"/>
          </a:xfrm>
        </p:spPr>
        <p:txBody>
          <a:bodyPr/>
          <a:lstStyle/>
          <a:p>
            <a:r>
              <a:rPr lang="es-ES" sz="2400"/>
              <a:t>La moda </a:t>
            </a:r>
            <a:r>
              <a:rPr lang="es-ES" sz="2400">
                <a:sym typeface="Wingdings" pitchFamily="2" charset="2"/>
              </a:rPr>
              <a:t> combinados BTL , ABL</a:t>
            </a:r>
          </a:p>
          <a:p>
            <a:r>
              <a:rPr lang="es-ES" sz="2400">
                <a:sym typeface="Wingdings" pitchFamily="2" charset="2"/>
              </a:rPr>
              <a:t>Para tabular  creamos rangos combinados.</a:t>
            </a:r>
          </a:p>
          <a:p>
            <a:endParaRPr lang="es-ES" sz="2400">
              <a:sym typeface="Wingdings" pitchFamily="2" charset="2"/>
            </a:endParaRPr>
          </a:p>
          <a:p>
            <a:pPr lvl="1"/>
            <a:r>
              <a:rPr lang="es-ES" sz="2400"/>
              <a:t>34 % btl-abl</a:t>
            </a:r>
          </a:p>
          <a:p>
            <a:pPr lvl="1"/>
            <a:r>
              <a:rPr lang="es-ES" sz="2400"/>
              <a:t>32% abl &lt; Costos</a:t>
            </a:r>
          </a:p>
          <a:p>
            <a:pPr lvl="1"/>
            <a:r>
              <a:rPr lang="es-ES" sz="2400"/>
              <a:t>Online apenas 10%</a:t>
            </a:r>
            <a:r>
              <a:rPr lang="es-ES"/>
              <a:t> </a:t>
            </a:r>
          </a:p>
        </p:txBody>
      </p:sp>
      <p:pic>
        <p:nvPicPr>
          <p:cNvPr id="187396" name="Picture 4"/>
          <p:cNvPicPr>
            <a:picLocks noChangeAspect="1" noChangeArrowheads="1"/>
          </p:cNvPicPr>
          <p:nvPr/>
        </p:nvPicPr>
        <p:blipFill>
          <a:blip r:embed="rId2"/>
          <a:srcRect/>
          <a:stretch>
            <a:fillRect/>
          </a:stretch>
        </p:blipFill>
        <p:spPr bwMode="auto">
          <a:xfrm>
            <a:off x="4211638" y="2708275"/>
            <a:ext cx="4752975" cy="414972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s-ES" sz="4000"/>
              <a:t>Campanas Publicitarias (Periodos)</a:t>
            </a:r>
          </a:p>
        </p:txBody>
      </p:sp>
      <p:sp>
        <p:nvSpPr>
          <p:cNvPr id="188419" name="Rectangle 3"/>
          <p:cNvSpPr>
            <a:spLocks noGrp="1" noChangeArrowheads="1"/>
          </p:cNvSpPr>
          <p:nvPr>
            <p:ph type="body" idx="1"/>
          </p:nvPr>
        </p:nvSpPr>
        <p:spPr/>
        <p:txBody>
          <a:bodyPr/>
          <a:lstStyle/>
          <a:p>
            <a:r>
              <a:rPr lang="es-ES"/>
              <a:t>Anual</a:t>
            </a:r>
          </a:p>
          <a:p>
            <a:pPr lvl="1"/>
            <a:r>
              <a:rPr lang="es-ES"/>
              <a:t>48 % </a:t>
            </a:r>
            <a:r>
              <a:rPr lang="es-ES">
                <a:sym typeface="Wingdings" pitchFamily="2" charset="2"/>
              </a:rPr>
              <a:t> 2 y 5 campañas </a:t>
            </a:r>
          </a:p>
          <a:p>
            <a:pPr lvl="1"/>
            <a:r>
              <a:rPr lang="es-ES">
                <a:sym typeface="Wingdings" pitchFamily="2" charset="2"/>
              </a:rPr>
              <a:t>28 %  + 5  campañas</a:t>
            </a:r>
          </a:p>
          <a:p>
            <a:pPr lvl="1"/>
            <a:r>
              <a:rPr lang="es-ES">
                <a:sym typeface="Wingdings" pitchFamily="2" charset="2"/>
              </a:rPr>
              <a:t>24%  1 vez</a:t>
            </a:r>
          </a:p>
          <a:p>
            <a:pPr lvl="1">
              <a:buFont typeface="Wingdings" pitchFamily="2" charset="2"/>
              <a:buNone/>
            </a:pPr>
            <a:endParaRPr lang="es-ES">
              <a:sym typeface="Wingdings" pitchFamily="2" charset="2"/>
            </a:endParaRPr>
          </a:p>
          <a:p>
            <a:r>
              <a:rPr lang="es-ES" sz="2800">
                <a:sym typeface="Wingdings" pitchFamily="2" charset="2"/>
              </a:rPr>
              <a:t>Periodos</a:t>
            </a:r>
          </a:p>
          <a:p>
            <a:pPr lvl="1"/>
            <a:r>
              <a:rPr lang="es-ES"/>
              <a:t>Trimestral  46% </a:t>
            </a:r>
            <a:r>
              <a:rPr lang="es-ES">
                <a:sym typeface="Wingdings" pitchFamily="2" charset="2"/>
              </a:rPr>
              <a:t> mayor publicita son promociones.</a:t>
            </a:r>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s-ES" sz="4000"/>
              <a:t>Razones Campaña Publicitaria</a:t>
            </a:r>
          </a:p>
        </p:txBody>
      </p:sp>
      <p:graphicFrame>
        <p:nvGraphicFramePr>
          <p:cNvPr id="189595" name="Group 155"/>
          <p:cNvGraphicFramePr>
            <a:graphicFrameLocks noGrp="1"/>
          </p:cNvGraphicFramePr>
          <p:nvPr>
            <p:ph idx="1"/>
          </p:nvPr>
        </p:nvGraphicFramePr>
        <p:xfrm>
          <a:off x="1116013" y="1484313"/>
          <a:ext cx="6846887" cy="4728211"/>
        </p:xfrm>
        <a:graphic>
          <a:graphicData uri="http://schemas.openxmlformats.org/drawingml/2006/table">
            <a:tbl>
              <a:tblPr/>
              <a:tblGrid>
                <a:gridCol w="2459037"/>
                <a:gridCol w="1516063"/>
                <a:gridCol w="1493837"/>
                <a:gridCol w="1377950"/>
              </a:tblGrid>
              <a:tr h="5905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 </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Frecuencia</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Porcentaje</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%Acum</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r h="59213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Resaltar la marca</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5</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r h="3556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relanzamiento</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6</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12</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22</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556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Promociones</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12</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24</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46</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8286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Resaltar la marca relanzamiento</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4</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8</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54</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8270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Resaltar la marca Promociones</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15</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30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84</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59213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relanzamiento Promociones</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8</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16</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100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556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Total</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50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100</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ctr" latinLnBrk="0" hangingPunct="1">
                        <a:lnSpc>
                          <a:spcPct val="100000"/>
                        </a:lnSpc>
                        <a:spcBef>
                          <a:spcPct val="0"/>
                        </a:spcBef>
                        <a:spcAft>
                          <a:spcPct val="0"/>
                        </a:spcAft>
                        <a:buClrTx/>
                        <a:buSzTx/>
                        <a:buFontTx/>
                        <a:buNone/>
                        <a:tabLst/>
                      </a:pPr>
                      <a:r>
                        <a:rPr kumimoji="0" lang="es-ES" sz="2000" b="0" i="0" u="none" strike="noStrike" cap="none" normalizeH="0" baseline="0" smtClean="0">
                          <a:ln>
                            <a:noFill/>
                          </a:ln>
                          <a:solidFill>
                            <a:srgbClr val="000000"/>
                          </a:solidFill>
                          <a:effectLst/>
                          <a:latin typeface="Arial" charset="0"/>
                          <a:cs typeface="Arial" charset="0"/>
                        </a:rPr>
                        <a:t> </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s-ES"/>
              <a:t>Gastos x Campaña</a:t>
            </a:r>
          </a:p>
        </p:txBody>
      </p:sp>
      <p:sp>
        <p:nvSpPr>
          <p:cNvPr id="190467" name="Rectangle 3"/>
          <p:cNvSpPr>
            <a:spLocks noGrp="1" noChangeArrowheads="1"/>
          </p:cNvSpPr>
          <p:nvPr>
            <p:ph type="body" idx="1"/>
          </p:nvPr>
        </p:nvSpPr>
        <p:spPr/>
        <p:txBody>
          <a:bodyPr/>
          <a:lstStyle/>
          <a:p>
            <a:endParaRPr lang="es-ES"/>
          </a:p>
          <a:p>
            <a:endParaRPr lang="es-ES"/>
          </a:p>
        </p:txBody>
      </p:sp>
      <p:pic>
        <p:nvPicPr>
          <p:cNvPr id="190468" name="Picture 4"/>
          <p:cNvPicPr>
            <a:picLocks noChangeAspect="1" noChangeArrowheads="1"/>
          </p:cNvPicPr>
          <p:nvPr/>
        </p:nvPicPr>
        <p:blipFill>
          <a:blip r:embed="rId2"/>
          <a:srcRect/>
          <a:stretch>
            <a:fillRect/>
          </a:stretch>
        </p:blipFill>
        <p:spPr bwMode="auto">
          <a:xfrm>
            <a:off x="827088" y="1484313"/>
            <a:ext cx="7777162" cy="6199187"/>
          </a:xfrm>
          <a:prstGeom prst="rect">
            <a:avLst/>
          </a:prstGeom>
          <a:noFill/>
          <a:ln w="9525">
            <a:noFill/>
            <a:miter lim="800000"/>
            <a:headEnd/>
            <a:tailEnd/>
          </a:ln>
        </p:spPr>
      </p:pic>
      <p:sp>
        <p:nvSpPr>
          <p:cNvPr id="190469" name="Rectangle 5"/>
          <p:cNvSpPr>
            <a:spLocks noChangeArrowheads="1"/>
          </p:cNvSpPr>
          <p:nvPr/>
        </p:nvSpPr>
        <p:spPr bwMode="auto">
          <a:xfrm>
            <a:off x="2771775" y="5445125"/>
            <a:ext cx="2016125" cy="431800"/>
          </a:xfrm>
          <a:prstGeom prst="rect">
            <a:avLst/>
          </a:prstGeom>
          <a:solidFill>
            <a:srgbClr val="000000"/>
          </a:solidFill>
          <a:ln w="9525">
            <a:solidFill>
              <a:schemeClr val="tx1"/>
            </a:solidFill>
            <a:miter lim="800000"/>
            <a:headEnd/>
            <a:tailEnd/>
          </a:ln>
          <a:effectLst/>
        </p:spPr>
        <p:txBody>
          <a:bodyPr wrap="none" anchor="ctr"/>
          <a:lstStyle/>
          <a:p>
            <a:pPr algn="ctr"/>
            <a:r>
              <a:rPr lang="es-ES" b="1"/>
              <a:t>40 %   3mil – 5 mil</a:t>
            </a:r>
          </a:p>
        </p:txBody>
      </p:sp>
      <p:sp>
        <p:nvSpPr>
          <p:cNvPr id="190470" name="Rectangle 6"/>
          <p:cNvSpPr>
            <a:spLocks noChangeArrowheads="1"/>
          </p:cNvSpPr>
          <p:nvPr/>
        </p:nvSpPr>
        <p:spPr bwMode="auto">
          <a:xfrm>
            <a:off x="4643438" y="4292600"/>
            <a:ext cx="2016125" cy="431800"/>
          </a:xfrm>
          <a:prstGeom prst="rect">
            <a:avLst/>
          </a:prstGeom>
          <a:solidFill>
            <a:srgbClr val="000000"/>
          </a:solidFill>
          <a:ln w="9525">
            <a:solidFill>
              <a:schemeClr val="tx1"/>
            </a:solidFill>
            <a:miter lim="800000"/>
            <a:headEnd/>
            <a:tailEnd/>
          </a:ln>
          <a:effectLst/>
        </p:spPr>
        <p:txBody>
          <a:bodyPr wrap="none" anchor="ctr"/>
          <a:lstStyle/>
          <a:p>
            <a:pPr algn="ctr"/>
            <a:r>
              <a:rPr lang="es-ES" b="1"/>
              <a:t>16 %   mil – 3 mil</a:t>
            </a:r>
          </a:p>
        </p:txBody>
      </p:sp>
      <p:sp>
        <p:nvSpPr>
          <p:cNvPr id="190471" name="Rectangle 7"/>
          <p:cNvSpPr>
            <a:spLocks noChangeArrowheads="1"/>
          </p:cNvSpPr>
          <p:nvPr/>
        </p:nvSpPr>
        <p:spPr bwMode="auto">
          <a:xfrm>
            <a:off x="1258888" y="4076700"/>
            <a:ext cx="2016125" cy="431800"/>
          </a:xfrm>
          <a:prstGeom prst="rect">
            <a:avLst/>
          </a:prstGeom>
          <a:solidFill>
            <a:srgbClr val="000000"/>
          </a:solidFill>
          <a:ln w="9525">
            <a:solidFill>
              <a:schemeClr val="tx1"/>
            </a:solidFill>
            <a:miter lim="800000"/>
            <a:headEnd/>
            <a:tailEnd/>
          </a:ln>
          <a:effectLst/>
        </p:spPr>
        <p:txBody>
          <a:bodyPr wrap="none" anchor="ctr"/>
          <a:lstStyle/>
          <a:p>
            <a:pPr algn="ctr"/>
            <a:r>
              <a:rPr lang="es-ES" b="1"/>
              <a:t>16 %   5mil – 10mil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s-ES"/>
              <a:t>Valoración por el Servicio</a:t>
            </a:r>
          </a:p>
        </p:txBody>
      </p:sp>
      <p:sp>
        <p:nvSpPr>
          <p:cNvPr id="191491" name="Rectangle 3"/>
          <p:cNvSpPr>
            <a:spLocks noGrp="1" noChangeArrowheads="1"/>
          </p:cNvSpPr>
          <p:nvPr>
            <p:ph type="body" idx="1"/>
          </p:nvPr>
        </p:nvSpPr>
        <p:spPr/>
        <p:txBody>
          <a:bodyPr/>
          <a:lstStyle/>
          <a:p>
            <a:r>
              <a:rPr lang="es-ES"/>
              <a:t>Mayor Valoración </a:t>
            </a:r>
            <a:r>
              <a:rPr lang="es-ES">
                <a:sym typeface="Wingdings" pitchFamily="2" charset="2"/>
              </a:rPr>
              <a:t> CREATIVIDAD</a:t>
            </a:r>
          </a:p>
          <a:p>
            <a:endParaRPr lang="es-ES">
              <a:sym typeface="Wingdings" pitchFamily="2" charset="2"/>
            </a:endParaRPr>
          </a:p>
          <a:p>
            <a:r>
              <a:rPr lang="es-ES">
                <a:sym typeface="Wingdings" pitchFamily="2" charset="2"/>
              </a:rPr>
              <a:t>Destacan las Combinaciones</a:t>
            </a:r>
            <a:endParaRPr lang="es-ES"/>
          </a:p>
          <a:p>
            <a:pPr lvl="1"/>
            <a:r>
              <a:rPr lang="es-ES"/>
              <a:t>20 %  </a:t>
            </a:r>
            <a:r>
              <a:rPr lang="es-ES">
                <a:sym typeface="Wingdings" pitchFamily="2" charset="2"/>
              </a:rPr>
              <a:t></a:t>
            </a:r>
            <a:r>
              <a:rPr lang="es-ES"/>
              <a:t> Creatividad y Cumplimiento</a:t>
            </a:r>
          </a:p>
          <a:p>
            <a:pPr lvl="1"/>
            <a:r>
              <a:rPr lang="es-ES"/>
              <a:t>18 % </a:t>
            </a:r>
            <a:r>
              <a:rPr lang="es-ES">
                <a:sym typeface="Wingdings" pitchFamily="2" charset="2"/>
              </a:rPr>
              <a:t>  Creatividad y Calidad</a:t>
            </a:r>
          </a:p>
          <a:p>
            <a:pPr lvl="1"/>
            <a:r>
              <a:rPr lang="es-ES">
                <a:sym typeface="Wingdings" pitchFamily="2" charset="2"/>
              </a:rPr>
              <a:t>16 %</a:t>
            </a:r>
            <a:r>
              <a:rPr lang="es-ES"/>
              <a:t> </a:t>
            </a:r>
            <a:r>
              <a:rPr lang="es-ES">
                <a:sym typeface="Wingdings" pitchFamily="2" charset="2"/>
              </a:rPr>
              <a:t>  Creatividad e Innovación</a:t>
            </a:r>
          </a:p>
          <a:p>
            <a:pPr lvl="1"/>
            <a:r>
              <a:rPr lang="es-ES"/>
              <a:t>16 % </a:t>
            </a:r>
            <a:r>
              <a:rPr lang="es-ES">
                <a:sym typeface="Wingdings" pitchFamily="2" charset="2"/>
              </a:rPr>
              <a:t>  Cumplimiento y Calidad</a:t>
            </a:r>
          </a:p>
          <a:p>
            <a:pPr lvl="1"/>
            <a:r>
              <a:rPr lang="es-ES">
                <a:sym typeface="Wingdings" pitchFamily="2" charset="2"/>
              </a:rPr>
              <a:t>12 %  Cumplimiento e Innovación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s-ES"/>
              <a:t> Marketing y Publicidad online</a:t>
            </a:r>
          </a:p>
        </p:txBody>
      </p:sp>
      <p:sp>
        <p:nvSpPr>
          <p:cNvPr id="192515" name="Rectangle 3"/>
          <p:cNvSpPr>
            <a:spLocks noGrp="1" noChangeArrowheads="1"/>
          </p:cNvSpPr>
          <p:nvPr>
            <p:ph type="body" idx="1"/>
          </p:nvPr>
        </p:nvSpPr>
        <p:spPr/>
        <p:txBody>
          <a:bodyPr/>
          <a:lstStyle/>
          <a:p>
            <a:r>
              <a:rPr lang="es-ES">
                <a:sym typeface="Wingdings" pitchFamily="2" charset="2"/>
              </a:rPr>
              <a:t>Conocimiento : </a:t>
            </a:r>
          </a:p>
          <a:p>
            <a:pPr lvl="1"/>
            <a:r>
              <a:rPr lang="es-ES">
                <a:sym typeface="Wingdings" pitchFamily="2" charset="2"/>
              </a:rPr>
              <a:t>50 % desconoce el Servicio</a:t>
            </a:r>
          </a:p>
          <a:p>
            <a:endParaRPr lang="es-ES">
              <a:sym typeface="Wingdings" pitchFamily="2" charset="2"/>
            </a:endParaRPr>
          </a:p>
          <a:p>
            <a:r>
              <a:rPr lang="es-ES">
                <a:sym typeface="Wingdings" pitchFamily="2" charset="2"/>
              </a:rPr>
              <a:t>Beneficios: </a:t>
            </a:r>
          </a:p>
          <a:p>
            <a:pPr lvl="1"/>
            <a:r>
              <a:rPr lang="es-ES">
                <a:sym typeface="Wingdings" pitchFamily="2" charset="2"/>
              </a:rPr>
              <a:t>52%  beneficio entre 5.1 al 9 %</a:t>
            </a:r>
          </a:p>
          <a:p>
            <a:pPr lvl="1"/>
            <a:r>
              <a:rPr lang="es-ES">
                <a:sym typeface="Wingdings" pitchFamily="2" charset="2"/>
              </a:rPr>
              <a:t>36%  menor al 5.1%</a:t>
            </a:r>
          </a:p>
          <a:p>
            <a:pPr lvl="1"/>
            <a:r>
              <a:rPr lang="es-ES">
                <a:sym typeface="Wingdings" pitchFamily="2" charset="2"/>
              </a:rPr>
              <a:t>12%  mayor al 9%</a:t>
            </a:r>
          </a:p>
          <a:p>
            <a:pPr lvl="1"/>
            <a:r>
              <a:rPr lang="es-ES">
                <a:sym typeface="Wingdings" pitchFamily="2" charset="2"/>
              </a:rPr>
              <a:t>Se desconoce el aporte.</a:t>
            </a:r>
          </a:p>
          <a:p>
            <a:endParaRPr lang="es-ES">
              <a:sym typeface="Wingdings" pitchFamily="2" charset="2"/>
            </a:endParaRPr>
          </a:p>
          <a:p>
            <a:pPr>
              <a:buFont typeface="Wingdings" pitchFamily="2" charset="2"/>
              <a:buNone/>
            </a:pPr>
            <a:endParaRPr lang="es-ES">
              <a:sym typeface="Wingdings" pitchFamily="2" charset="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a:t>Marco de Referencia</a:t>
            </a:r>
            <a:endParaRPr lang="es-ES"/>
          </a:p>
        </p:txBody>
      </p:sp>
      <p:sp>
        <p:nvSpPr>
          <p:cNvPr id="6147" name="Rectangle 3"/>
          <p:cNvSpPr>
            <a:spLocks noGrp="1" noChangeArrowheads="1"/>
          </p:cNvSpPr>
          <p:nvPr>
            <p:ph type="body" idx="1"/>
          </p:nvPr>
        </p:nvSpPr>
        <p:spPr/>
        <p:txBody>
          <a:bodyPr/>
          <a:lstStyle/>
          <a:p>
            <a:r>
              <a:rPr lang="es-EC" sz="2800"/>
              <a:t>la inclusión de la publicidad online dentro del mix de medios genera unos importantes beneficios en sus resultados, tanto en términos de alcance como de efectividad.</a:t>
            </a:r>
          </a:p>
          <a:p>
            <a:r>
              <a:rPr lang="es-EC" sz="2800"/>
              <a:t>La publicidad online genera una mejora sustancial de las campañas publicitaria, ya que aumenta en gran medida el número de personas expuestas a las campañas planificadas en medios como la televisión, medios impresos o la radio </a:t>
            </a:r>
          </a:p>
          <a:p>
            <a:endParaRPr lang="es-MX" sz="2800"/>
          </a:p>
          <a:p>
            <a:pPr>
              <a:buFont typeface="Wingdings" pitchFamily="2" charset="2"/>
              <a:buNone/>
            </a:pPr>
            <a:endParaRPr lang="es-ES" sz="28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s-ES"/>
              <a:t>Marketing y Publicidad online</a:t>
            </a:r>
          </a:p>
        </p:txBody>
      </p:sp>
      <p:sp>
        <p:nvSpPr>
          <p:cNvPr id="193539" name="Rectangle 3"/>
          <p:cNvSpPr>
            <a:spLocks noGrp="1" noChangeArrowheads="1"/>
          </p:cNvSpPr>
          <p:nvPr>
            <p:ph type="body" idx="1"/>
          </p:nvPr>
        </p:nvSpPr>
        <p:spPr/>
        <p:txBody>
          <a:bodyPr/>
          <a:lstStyle/>
          <a:p>
            <a:r>
              <a:rPr lang="es-ES"/>
              <a:t>Empresa en Gquil que brinde el Servicio:</a:t>
            </a:r>
          </a:p>
          <a:p>
            <a:pPr lvl="1"/>
            <a:r>
              <a:rPr lang="es-ES"/>
              <a:t>Apenas el 38% </a:t>
            </a:r>
            <a:r>
              <a:rPr lang="es-ES">
                <a:sym typeface="Wingdings" pitchFamily="2" charset="2"/>
              </a:rPr>
              <a:t> conocimiento</a:t>
            </a:r>
          </a:p>
          <a:p>
            <a:endParaRPr lang="es-ES">
              <a:sym typeface="Wingdings" pitchFamily="2" charset="2"/>
            </a:endParaRPr>
          </a:p>
          <a:p>
            <a:r>
              <a:rPr lang="es-ES">
                <a:sym typeface="Wingdings" pitchFamily="2" charset="2"/>
              </a:rPr>
              <a:t>Disponibilidad a la contratación </a:t>
            </a:r>
          </a:p>
          <a:p>
            <a:pPr>
              <a:buFont typeface="Wingdings" pitchFamily="2" charset="2"/>
              <a:buNone/>
            </a:pPr>
            <a:r>
              <a:rPr lang="es-ES">
                <a:sym typeface="Wingdings" pitchFamily="2" charset="2"/>
              </a:rPr>
              <a:t>	Servicio de calidad y profesional  </a:t>
            </a:r>
          </a:p>
          <a:p>
            <a:pPr lvl="1"/>
            <a:r>
              <a:rPr lang="es-ES">
                <a:sym typeface="Wingdings" pitchFamily="2" charset="2"/>
              </a:rPr>
              <a:t>El 76%  Lo contrataría </a:t>
            </a:r>
          </a:p>
          <a:p>
            <a:endParaRPr lang="es-ES">
              <a:sym typeface="Wingdings" pitchFamily="2" charset="2"/>
            </a:endParaRPr>
          </a:p>
          <a:p>
            <a:pPr>
              <a:buFont typeface="Wingdings" pitchFamily="2" charset="2"/>
              <a:buNone/>
            </a:pPr>
            <a:endParaRPr lang="es-ES"/>
          </a:p>
          <a:p>
            <a:pPr>
              <a:buFont typeface="Wingdings" pitchFamily="2" charset="2"/>
              <a:buNone/>
            </a:pPr>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s-ES"/>
              <a:t>Conclusiones</a:t>
            </a:r>
          </a:p>
        </p:txBody>
      </p:sp>
      <p:sp>
        <p:nvSpPr>
          <p:cNvPr id="194563" name="Rectangle 3"/>
          <p:cNvSpPr>
            <a:spLocks noGrp="1" noChangeArrowheads="1"/>
          </p:cNvSpPr>
          <p:nvPr>
            <p:ph type="body" idx="1"/>
          </p:nvPr>
        </p:nvSpPr>
        <p:spPr/>
        <p:txBody>
          <a:bodyPr/>
          <a:lstStyle/>
          <a:p>
            <a:r>
              <a:rPr lang="es-ES" sz="2800"/>
              <a:t>El 48% de los encuestados realizan en promedio 3.5 campañas al año.</a:t>
            </a:r>
          </a:p>
          <a:p>
            <a:r>
              <a:rPr lang="es-ES" sz="2800"/>
              <a:t>Además el 76% </a:t>
            </a:r>
            <a:r>
              <a:rPr lang="es-ES" sz="2800">
                <a:sym typeface="Wingdings" pitchFamily="2" charset="2"/>
              </a:rPr>
              <a:t></a:t>
            </a:r>
            <a:r>
              <a:rPr lang="es-ES" sz="2800"/>
              <a:t> Adquirir el serv.</a:t>
            </a:r>
          </a:p>
          <a:p>
            <a:r>
              <a:rPr lang="es-ES" sz="2800"/>
              <a:t>Estimación de la Demanda 63 campanas al año.</a:t>
            </a:r>
          </a:p>
          <a:p>
            <a:r>
              <a:rPr lang="es-ES" sz="2800"/>
              <a:t>Pero el 88% desconocen beneficios</a:t>
            </a:r>
            <a:r>
              <a:rPr lang="es-ES" sz="2800">
                <a:sym typeface="Wingdings" pitchFamily="2" charset="2"/>
              </a:rPr>
              <a:t> mayor al 10%.</a:t>
            </a:r>
          </a:p>
          <a:p>
            <a:r>
              <a:rPr lang="es-ES" sz="2800">
                <a:sym typeface="Wingdings" pitchFamily="2" charset="2"/>
              </a:rPr>
              <a:t>Apenas 38% de los encuestados tienen conocimiento del servicio</a:t>
            </a:r>
          </a:p>
          <a:p>
            <a:r>
              <a:rPr lang="es-ES" sz="2800">
                <a:sym typeface="Wingdings" pitchFamily="2" charset="2"/>
              </a:rPr>
              <a:t>Mayor Valoración  Creatividad.</a:t>
            </a:r>
            <a:endParaRPr lang="es-ES" sz="2800"/>
          </a:p>
          <a:p>
            <a:endParaRPr lang="es-ES" sz="2800"/>
          </a:p>
          <a:p>
            <a:endParaRPr lang="es-ES" sz="2800"/>
          </a:p>
          <a:p>
            <a:endParaRPr lang="es-ES" sz="2800"/>
          </a:p>
          <a:p>
            <a:endParaRPr lang="es-ES" sz="28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s-ES"/>
              <a:t>Recomendaciones</a:t>
            </a:r>
          </a:p>
        </p:txBody>
      </p:sp>
      <p:sp>
        <p:nvSpPr>
          <p:cNvPr id="195587" name="Rectangle 3"/>
          <p:cNvSpPr>
            <a:spLocks noGrp="1" noChangeArrowheads="1"/>
          </p:cNvSpPr>
          <p:nvPr>
            <p:ph type="body" idx="1"/>
          </p:nvPr>
        </p:nvSpPr>
        <p:spPr/>
        <p:txBody>
          <a:bodyPr/>
          <a:lstStyle/>
          <a:p>
            <a:r>
              <a:rPr lang="es-ES"/>
              <a:t> Intensiva campana de publicidad </a:t>
            </a:r>
            <a:r>
              <a:rPr lang="es-ES">
                <a:sym typeface="Wingdings" pitchFamily="2" charset="2"/>
              </a:rPr>
              <a:t> conocimiento del servicio a brindar</a:t>
            </a:r>
          </a:p>
          <a:p>
            <a:r>
              <a:rPr lang="es-ES">
                <a:sym typeface="Wingdings" pitchFamily="2" charset="2"/>
              </a:rPr>
              <a:t>Resaltando el beneficio de implementarlo  alcanzar target requerido</a:t>
            </a:r>
          </a:p>
          <a:p>
            <a:r>
              <a:rPr lang="es-ES">
                <a:sym typeface="Wingdings" pitchFamily="2" charset="2"/>
              </a:rPr>
              <a:t>Estimular la creatividad  empleados  mejoramos resultados  máx.. Ventas.</a:t>
            </a:r>
            <a:endParaRPr lang="es-E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468313" y="908050"/>
            <a:ext cx="8226425" cy="1143000"/>
          </a:xfrm>
        </p:spPr>
        <p:txBody>
          <a:bodyPr/>
          <a:lstStyle/>
          <a:p>
            <a:r>
              <a:rPr lang="es-ES" sz="6000" b="1"/>
              <a:t>Capítulo 3</a:t>
            </a:r>
          </a:p>
        </p:txBody>
      </p:sp>
      <p:sp>
        <p:nvSpPr>
          <p:cNvPr id="196611" name="Rectangle 3"/>
          <p:cNvSpPr>
            <a:spLocks noGrp="1" noChangeArrowheads="1"/>
          </p:cNvSpPr>
          <p:nvPr>
            <p:ph type="body" idx="1"/>
          </p:nvPr>
        </p:nvSpPr>
        <p:spPr>
          <a:xfrm>
            <a:off x="395288" y="1628775"/>
            <a:ext cx="8226425" cy="4497388"/>
          </a:xfrm>
        </p:spPr>
        <p:txBody>
          <a:bodyPr/>
          <a:lstStyle/>
          <a:p>
            <a:pPr algn="ctr">
              <a:buFont typeface="Wingdings" pitchFamily="2" charset="2"/>
              <a:buNone/>
            </a:pPr>
            <a:endParaRPr lang="es-ES" sz="4800"/>
          </a:p>
          <a:p>
            <a:pPr algn="ctr">
              <a:buFont typeface="Wingdings" pitchFamily="2" charset="2"/>
              <a:buNone/>
            </a:pPr>
            <a:endParaRPr lang="es-ES" sz="4800"/>
          </a:p>
          <a:p>
            <a:pPr algn="ctr">
              <a:buFont typeface="Wingdings" pitchFamily="2" charset="2"/>
              <a:buNone/>
            </a:pPr>
            <a:r>
              <a:rPr lang="es-ES" sz="6000"/>
              <a:t>Estudio Técnico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256" name="Group 544"/>
          <p:cNvGraphicFramePr>
            <a:graphicFrameLocks noGrp="1"/>
          </p:cNvGraphicFramePr>
          <p:nvPr>
            <p:ph/>
          </p:nvPr>
        </p:nvGraphicFramePr>
        <p:xfrm>
          <a:off x="611188" y="1341438"/>
          <a:ext cx="7848600" cy="3576003"/>
        </p:xfrm>
        <a:graphic>
          <a:graphicData uri="http://schemas.openxmlformats.org/drawingml/2006/table">
            <a:tbl>
              <a:tblPr/>
              <a:tblGrid>
                <a:gridCol w="5976937"/>
                <a:gridCol w="1871663"/>
              </a:tblGrid>
              <a:tr h="754063">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4000" b="1" i="0" u="none" strike="noStrike" cap="none" normalizeH="0" baseline="0" smtClean="0">
                          <a:ln>
                            <a:noFill/>
                          </a:ln>
                          <a:solidFill>
                            <a:schemeClr val="tx2"/>
                          </a:solidFill>
                          <a:effectLst>
                            <a:outerShdw blurRad="38100" dist="38100" dir="2700000" algn="tl">
                              <a:srgbClr val="000000"/>
                            </a:outerShdw>
                          </a:effectLst>
                          <a:latin typeface="Arial" charset="0"/>
                        </a:rPr>
                        <a:t>Balance de maquinarias y equipos</a:t>
                      </a: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Costo total</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7556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Equipos de oficina</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4470</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7556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Equipos de computación</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7000</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7540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Otros equipos</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8768</a:t>
                      </a:r>
                      <a:endParaRPr kumimoji="0" lang="es-ES" sz="32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143" name="Group 359"/>
          <p:cNvGraphicFramePr>
            <a:graphicFrameLocks noGrp="1"/>
          </p:cNvGraphicFramePr>
          <p:nvPr>
            <p:ph idx="1"/>
          </p:nvPr>
        </p:nvGraphicFramePr>
        <p:xfrm>
          <a:off x="323850" y="692150"/>
          <a:ext cx="8226425" cy="5483225"/>
        </p:xfrm>
        <a:graphic>
          <a:graphicData uri="http://schemas.openxmlformats.org/drawingml/2006/table">
            <a:tbl>
              <a:tblPr/>
              <a:tblGrid>
                <a:gridCol w="3205163"/>
                <a:gridCol w="1487487"/>
                <a:gridCol w="1728788"/>
                <a:gridCol w="1804987"/>
              </a:tblGrid>
              <a:tr h="8318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Programas</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Cantidad</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Costo</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unitario</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Costo total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5159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Adobe Illustrator CS2 software</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450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450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14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Adobe Photoshop CS2 software</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180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180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159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Adobe Dreamweaver CS4 software</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270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270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14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CorelDRAW Graphics Suite 12</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14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Avid Xpress Pro 4.8.1MAC/5.2 P</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1500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1500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6575">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total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2750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220" name="Group 364"/>
          <p:cNvGraphicFramePr>
            <a:graphicFrameLocks noGrp="1"/>
          </p:cNvGraphicFramePr>
          <p:nvPr>
            <p:ph/>
          </p:nvPr>
        </p:nvGraphicFramePr>
        <p:xfrm>
          <a:off x="395288" y="1341438"/>
          <a:ext cx="8226425" cy="4895852"/>
        </p:xfrm>
        <a:graphic>
          <a:graphicData uri="http://schemas.openxmlformats.org/drawingml/2006/table">
            <a:tbl>
              <a:tblPr/>
              <a:tblGrid>
                <a:gridCol w="2820987"/>
                <a:gridCol w="1439863"/>
                <a:gridCol w="1079500"/>
                <a:gridCol w="2886075"/>
              </a:tblGrid>
              <a:tr h="50641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rPr>
                        <a:t>Tipo</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Mensual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Anual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Alícuota mensual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492125">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luz </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3600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row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500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492125">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agua</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360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vMerge="1">
                  <a:txBody>
                    <a:bodyPr/>
                    <a:lstStyle/>
                    <a:p>
                      <a:endParaRPr lang="es-ES"/>
                    </a:p>
                  </a:txBody>
                  <a:tcPr/>
                </a:tc>
              </a:tr>
              <a:tr h="682625">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telefono</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600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677863">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internet</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110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1320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82625">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limpieza</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230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2760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81038">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seguridad</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500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6000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8103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total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1220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14640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p:nvSpPr>
          <p:cNvPr id="122217" name="Rectangle 361"/>
          <p:cNvSpPr>
            <a:spLocks noChangeArrowheads="1"/>
          </p:cNvSpPr>
          <p:nvPr/>
        </p:nvSpPr>
        <p:spPr bwMode="auto">
          <a:xfrm>
            <a:off x="755650" y="188913"/>
            <a:ext cx="6769100" cy="914400"/>
          </a:xfrm>
          <a:prstGeom prst="rect">
            <a:avLst/>
          </a:prstGeom>
          <a:noFill/>
          <a:ln w="9525">
            <a:noFill/>
            <a:miter lim="800000"/>
            <a:headEnd/>
            <a:tailEnd/>
          </a:ln>
          <a:effectLst/>
        </p:spPr>
        <p:txBody>
          <a:bodyPr>
            <a:spAutoFit/>
          </a:bodyPr>
          <a:lstStyle/>
          <a:p>
            <a:pPr algn="ctr"/>
            <a:r>
              <a:rPr lang="es-ES" sz="5400" b="1">
                <a:solidFill>
                  <a:schemeClr val="tx2"/>
                </a:solidFill>
              </a:rPr>
              <a:t>Servicios Básicos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034" name="Rectangle 106"/>
          <p:cNvSpPr>
            <a:spLocks noGrp="1" noChangeArrowheads="1"/>
          </p:cNvSpPr>
          <p:nvPr>
            <p:ph type="title"/>
          </p:nvPr>
        </p:nvSpPr>
        <p:spPr/>
        <p:txBody>
          <a:bodyPr/>
          <a:lstStyle/>
          <a:p>
            <a:r>
              <a:rPr lang="es-ES"/>
              <a:t>Obra Física</a:t>
            </a:r>
          </a:p>
        </p:txBody>
      </p:sp>
      <p:graphicFrame>
        <p:nvGraphicFramePr>
          <p:cNvPr id="125041" name="Group 113"/>
          <p:cNvGraphicFramePr>
            <a:graphicFrameLocks noGrp="1"/>
          </p:cNvGraphicFramePr>
          <p:nvPr>
            <p:ph idx="1"/>
          </p:nvPr>
        </p:nvGraphicFramePr>
        <p:xfrm>
          <a:off x="455613" y="1598613"/>
          <a:ext cx="8226425" cy="4497388"/>
        </p:xfrm>
        <a:graphic>
          <a:graphicData uri="http://schemas.openxmlformats.org/drawingml/2006/table">
            <a:tbl>
              <a:tblPr/>
              <a:tblGrid>
                <a:gridCol w="3395662"/>
                <a:gridCol w="1944688"/>
                <a:gridCol w="1368425"/>
                <a:gridCol w="1517650"/>
              </a:tblGrid>
              <a:tr h="11239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Oficinas</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Mensual</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Anual</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5 años</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11255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Alquiler de oficinas</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1200</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14400</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FF0000"/>
                          </a:solidFill>
                          <a:effectLst/>
                          <a:latin typeface="Arial" charset="0"/>
                          <a:cs typeface="Arial" charset="0"/>
                        </a:rPr>
                        <a:t>72000</a:t>
                      </a:r>
                      <a:endParaRPr kumimoji="0" lang="es-ES" sz="3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r>
              <a:tr h="1123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Alquiler departamento</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600</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7200</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FF0000"/>
                          </a:solidFill>
                          <a:effectLst/>
                          <a:latin typeface="Arial" charset="0"/>
                          <a:cs typeface="Arial" charset="0"/>
                        </a:rPr>
                        <a:t>36000</a:t>
                      </a:r>
                      <a:endParaRPr kumimoji="0" lang="es-ES" sz="3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r>
              <a:tr h="1123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Compra departamento</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FF0000"/>
                          </a:solidFill>
                          <a:effectLst/>
                          <a:latin typeface="Arial" charset="0"/>
                          <a:cs typeface="Arial" charset="0"/>
                        </a:rPr>
                        <a:t>1000</a:t>
                      </a:r>
                      <a:endParaRPr kumimoji="0" lang="es-ES" sz="3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FF0000"/>
                          </a:solidFill>
                          <a:effectLst/>
                          <a:latin typeface="Arial" charset="0"/>
                          <a:cs typeface="Arial" charset="0"/>
                        </a:rPr>
                        <a:t>12000</a:t>
                      </a:r>
                      <a:endParaRPr kumimoji="0" lang="es-ES" sz="3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3200" b="1" i="0" u="none" strike="noStrike" cap="none" normalizeH="0" baseline="0" smtClean="0">
                          <a:ln>
                            <a:noFill/>
                          </a:ln>
                          <a:solidFill>
                            <a:srgbClr val="000000"/>
                          </a:solidFill>
                          <a:effectLst/>
                          <a:latin typeface="Arial" charset="0"/>
                          <a:cs typeface="Arial" charset="0"/>
                        </a:rPr>
                        <a:t>60000</a:t>
                      </a:r>
                      <a:endParaRPr kumimoji="0" lang="es-ES" sz="32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175" name="Rectangle 199"/>
          <p:cNvSpPr>
            <a:spLocks noGrp="1" noChangeArrowheads="1"/>
          </p:cNvSpPr>
          <p:nvPr>
            <p:ph type="title"/>
          </p:nvPr>
        </p:nvSpPr>
        <p:spPr/>
        <p:txBody>
          <a:bodyPr/>
          <a:lstStyle/>
          <a:p>
            <a:r>
              <a:rPr lang="es-MX"/>
              <a:t>Capacidad Teórica y demanda</a:t>
            </a:r>
            <a:r>
              <a:rPr lang="es-ES"/>
              <a:t> </a:t>
            </a:r>
          </a:p>
        </p:txBody>
      </p:sp>
      <p:graphicFrame>
        <p:nvGraphicFramePr>
          <p:cNvPr id="127389" name="Group 413"/>
          <p:cNvGraphicFramePr>
            <a:graphicFrameLocks noGrp="1"/>
          </p:cNvGraphicFramePr>
          <p:nvPr>
            <p:ph type="tbl" idx="1"/>
          </p:nvPr>
        </p:nvGraphicFramePr>
        <p:xfrm>
          <a:off x="455613" y="1916113"/>
          <a:ext cx="8226425" cy="4157663"/>
        </p:xfrm>
        <a:graphic>
          <a:graphicData uri="http://schemas.openxmlformats.org/drawingml/2006/table">
            <a:tbl>
              <a:tblPr/>
              <a:tblGrid>
                <a:gridCol w="1955800"/>
                <a:gridCol w="1512887"/>
                <a:gridCol w="1584325"/>
                <a:gridCol w="1655763"/>
                <a:gridCol w="1517650"/>
              </a:tblGrid>
              <a:tr h="4730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Opción Tecnológica</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Capacidad</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Costos Fijos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Costos Variables</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Inversión</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6731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 computadoras</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99</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2419370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111226,5</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7000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4 computadoras</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3666100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168525</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14000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 computadoras</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240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5865600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269640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21000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año1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 2</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año3</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año4</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Demanda</a:t>
                      </a:r>
                    </a:p>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año5</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6524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61</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64</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67</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71</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2009" name="Group 1961"/>
          <p:cNvGraphicFramePr>
            <a:graphicFrameLocks noGrp="1"/>
          </p:cNvGraphicFramePr>
          <p:nvPr>
            <p:ph/>
          </p:nvPr>
        </p:nvGraphicFramePr>
        <p:xfrm>
          <a:off x="0" y="1412875"/>
          <a:ext cx="9144000" cy="4795521"/>
        </p:xfrm>
        <a:graphic>
          <a:graphicData uri="http://schemas.openxmlformats.org/drawingml/2006/table">
            <a:tbl>
              <a:tblPr/>
              <a:tblGrid>
                <a:gridCol w="1651000"/>
                <a:gridCol w="735013"/>
                <a:gridCol w="1101725"/>
                <a:gridCol w="1176337"/>
                <a:gridCol w="1100138"/>
                <a:gridCol w="1177925"/>
                <a:gridCol w="1060450"/>
                <a:gridCol w="1141412"/>
              </a:tblGrid>
              <a:tr h="288925">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Arial" charset="0"/>
                          <a:cs typeface="Arial" charset="0"/>
                        </a:rPr>
                        <a:t> </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Arial" charset="0"/>
                          <a:cs typeface="Arial" charset="0"/>
                        </a:rPr>
                        <a:t> </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NORTE</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CENTRO</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SUR</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r>
              <a:tr h="455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FACTOR</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Peso</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Calificación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Ponderación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Calificación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Ponderación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Calificación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Ponderación</a:t>
                      </a:r>
                      <a:endParaRPr kumimoji="0" lang="es-E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3863">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Seguridad</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25%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2</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7</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1,75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1,25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92125">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Parqueo</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3</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0,3</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7</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0,7</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2275">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Via de Acceso</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9</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0,9</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00063">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Cercania de mercado</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20%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3</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0,6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98475">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Disponibilidad de espacio</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20%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1,6</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946150">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Disponibilidad de agua, energia y 0tros suministros</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9</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1,35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9</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1,35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1325">
                <a:tc>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TOTALES</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100%</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 </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8,4</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 </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6,5</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 </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6,1</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132008" name="Rectangle 1960"/>
          <p:cNvSpPr>
            <a:spLocks noChangeArrowheads="1"/>
          </p:cNvSpPr>
          <p:nvPr/>
        </p:nvSpPr>
        <p:spPr bwMode="auto">
          <a:xfrm>
            <a:off x="455613" y="273050"/>
            <a:ext cx="8226425" cy="635000"/>
          </a:xfrm>
          <a:prstGeom prst="rect">
            <a:avLst/>
          </a:prstGeom>
          <a:noFill/>
          <a:ln w="9525">
            <a:noFill/>
            <a:miter lim="800000"/>
            <a:headEnd/>
            <a:tailEnd/>
          </a:ln>
          <a:effectLst/>
        </p:spPr>
        <p:txBody>
          <a:bodyPr anchor="ctr" anchorCtr="1"/>
          <a:lstStyle/>
          <a:p>
            <a:pPr algn="ctr"/>
            <a:r>
              <a:rPr lang="es-ES" sz="4000">
                <a:solidFill>
                  <a:schemeClr val="tx2"/>
                </a:solidFill>
                <a:effectLst>
                  <a:outerShdw blurRad="38100" dist="38100" dir="2700000" algn="tl">
                    <a:srgbClr val="000000"/>
                  </a:outerShdw>
                </a:effectLst>
              </a:rPr>
              <a:t>Estudio de Localización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MX"/>
              <a:t>Objetivo General</a:t>
            </a:r>
            <a:endParaRPr lang="es-ES"/>
          </a:p>
        </p:txBody>
      </p:sp>
      <p:sp>
        <p:nvSpPr>
          <p:cNvPr id="7171" name="Rectangle 3"/>
          <p:cNvSpPr>
            <a:spLocks noGrp="1" noChangeArrowheads="1"/>
          </p:cNvSpPr>
          <p:nvPr>
            <p:ph type="body" idx="1"/>
          </p:nvPr>
        </p:nvSpPr>
        <p:spPr/>
        <p:txBody>
          <a:bodyPr/>
          <a:lstStyle/>
          <a:p>
            <a:r>
              <a:rPr lang="es-EC"/>
              <a:t>Captar el 5% de participación de mercado en el area de publicidad y marketing online</a:t>
            </a:r>
            <a:r>
              <a:rPr lang="es-ES"/>
              <a:t> </a:t>
            </a:r>
            <a:endParaRPr lang="es-MX"/>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55613" y="273050"/>
            <a:ext cx="8226425" cy="635000"/>
          </a:xfrm>
        </p:spPr>
        <p:txBody>
          <a:bodyPr/>
          <a:lstStyle/>
          <a:p>
            <a:r>
              <a:rPr lang="es-ES" sz="4000"/>
              <a:t>Localización</a:t>
            </a:r>
          </a:p>
        </p:txBody>
      </p:sp>
      <p:pic>
        <p:nvPicPr>
          <p:cNvPr id="133126" name="Picture 6" descr="mapa ubicacion1"/>
          <p:cNvPicPr>
            <a:picLocks noChangeAspect="1" noChangeArrowheads="1"/>
          </p:cNvPicPr>
          <p:nvPr/>
        </p:nvPicPr>
        <p:blipFill>
          <a:blip r:embed="rId2"/>
          <a:srcRect/>
          <a:stretch>
            <a:fillRect/>
          </a:stretch>
        </p:blipFill>
        <p:spPr bwMode="auto">
          <a:xfrm>
            <a:off x="539750" y="981075"/>
            <a:ext cx="8208963" cy="532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468313" y="908050"/>
            <a:ext cx="8226425" cy="1143000"/>
          </a:xfrm>
        </p:spPr>
        <p:txBody>
          <a:bodyPr/>
          <a:lstStyle/>
          <a:p>
            <a:r>
              <a:rPr lang="es-ES" sz="6000" b="1"/>
              <a:t>Capítulo 4</a:t>
            </a:r>
          </a:p>
        </p:txBody>
      </p:sp>
      <p:sp>
        <p:nvSpPr>
          <p:cNvPr id="198659" name="Rectangle 3"/>
          <p:cNvSpPr>
            <a:spLocks noGrp="1" noChangeArrowheads="1"/>
          </p:cNvSpPr>
          <p:nvPr>
            <p:ph type="body" idx="1"/>
          </p:nvPr>
        </p:nvSpPr>
        <p:spPr>
          <a:xfrm>
            <a:off x="395288" y="1628775"/>
            <a:ext cx="8226425" cy="4497388"/>
          </a:xfrm>
        </p:spPr>
        <p:txBody>
          <a:bodyPr/>
          <a:lstStyle/>
          <a:p>
            <a:pPr algn="ctr">
              <a:buFont typeface="Wingdings" pitchFamily="2" charset="2"/>
              <a:buNone/>
            </a:pPr>
            <a:endParaRPr lang="es-ES" sz="4800"/>
          </a:p>
          <a:p>
            <a:pPr algn="ctr">
              <a:buFont typeface="Wingdings" pitchFamily="2" charset="2"/>
              <a:buNone/>
            </a:pPr>
            <a:endParaRPr lang="es-ES" sz="4800"/>
          </a:p>
          <a:p>
            <a:pPr algn="ctr">
              <a:buFont typeface="Wingdings" pitchFamily="2" charset="2"/>
              <a:buNone/>
            </a:pPr>
            <a:r>
              <a:rPr lang="es-ES" sz="6000"/>
              <a:t>Estudio Organizacional</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s-MX" b="1"/>
              <a:t>Filosofía de Storm Estudios.</a:t>
            </a:r>
            <a:endParaRPr lang="es-ES"/>
          </a:p>
        </p:txBody>
      </p:sp>
      <p:sp>
        <p:nvSpPr>
          <p:cNvPr id="110595" name="Rectangle 3"/>
          <p:cNvSpPr>
            <a:spLocks noGrp="1" noChangeArrowheads="1"/>
          </p:cNvSpPr>
          <p:nvPr>
            <p:ph type="body" idx="1"/>
          </p:nvPr>
        </p:nvSpPr>
        <p:spPr>
          <a:xfrm>
            <a:off x="827088" y="1598613"/>
            <a:ext cx="7854950" cy="4497387"/>
          </a:xfrm>
        </p:spPr>
        <p:txBody>
          <a:bodyPr/>
          <a:lstStyle/>
          <a:p>
            <a:pPr>
              <a:buFont typeface="Wingdings" pitchFamily="2" charset="2"/>
              <a:buNone/>
            </a:pPr>
            <a:r>
              <a:rPr lang="es-MX"/>
              <a:t>	investigación + desarrollo + innovación</a:t>
            </a:r>
          </a:p>
          <a:p>
            <a:pPr>
              <a:buFont typeface="Wingdings" pitchFamily="2" charset="2"/>
              <a:buNone/>
            </a:pPr>
            <a:endParaRPr lang="es-MX" b="1"/>
          </a:p>
          <a:p>
            <a:r>
              <a:rPr lang="es-MX" sz="4800" b="1">
                <a:solidFill>
                  <a:schemeClr val="tx2"/>
                </a:solidFill>
              </a:rPr>
              <a:t>Misión</a:t>
            </a:r>
          </a:p>
          <a:p>
            <a:pPr>
              <a:buFont typeface="Wingdings" pitchFamily="2" charset="2"/>
              <a:buNone/>
            </a:pPr>
            <a:endParaRPr lang="es-MX" sz="4800" b="1">
              <a:solidFill>
                <a:schemeClr val="tx2"/>
              </a:solidFill>
            </a:endParaRPr>
          </a:p>
          <a:p>
            <a:r>
              <a:rPr lang="es-MX" sz="4800" b="1">
                <a:solidFill>
                  <a:schemeClr val="tx2"/>
                </a:solidFill>
              </a:rPr>
              <a:t>Visión</a:t>
            </a:r>
            <a:endParaRPr lang="es-ES" sz="4800" b="1">
              <a:solidFill>
                <a:schemeClr val="tx2"/>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668" name="Organization Chart 4"/>
          <p:cNvGraphicFramePr>
            <a:graphicFrameLocks/>
          </p:cNvGraphicFramePr>
          <p:nvPr>
            <p:ph/>
          </p:nvPr>
        </p:nvGraphicFramePr>
        <p:xfrm>
          <a:off x="455613" y="273050"/>
          <a:ext cx="8226425" cy="5822950"/>
        </p:xfrm>
        <a:graphic>
          <a:graphicData uri="http://schemas.openxmlformats.org/drawingml/2006/compatibility">
            <com:legacyDrawing xmlns:com="http://schemas.openxmlformats.org/drawingml/2006/compatibility" spid="_x0000_s113668"/>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468313" y="908050"/>
            <a:ext cx="8226425" cy="1143000"/>
          </a:xfrm>
        </p:spPr>
        <p:txBody>
          <a:bodyPr/>
          <a:lstStyle/>
          <a:p>
            <a:r>
              <a:rPr lang="es-ES" sz="6000" b="1"/>
              <a:t>Capítulo 5</a:t>
            </a:r>
          </a:p>
        </p:txBody>
      </p:sp>
      <p:sp>
        <p:nvSpPr>
          <p:cNvPr id="200707" name="Rectangle 3"/>
          <p:cNvSpPr>
            <a:spLocks noGrp="1" noChangeArrowheads="1"/>
          </p:cNvSpPr>
          <p:nvPr>
            <p:ph type="body" idx="1"/>
          </p:nvPr>
        </p:nvSpPr>
        <p:spPr>
          <a:xfrm>
            <a:off x="395288" y="1628775"/>
            <a:ext cx="8226425" cy="4497388"/>
          </a:xfrm>
        </p:spPr>
        <p:txBody>
          <a:bodyPr/>
          <a:lstStyle/>
          <a:p>
            <a:pPr algn="ctr">
              <a:buFont typeface="Wingdings" pitchFamily="2" charset="2"/>
              <a:buNone/>
            </a:pPr>
            <a:endParaRPr lang="es-ES" sz="4800"/>
          </a:p>
          <a:p>
            <a:pPr algn="ctr">
              <a:buFont typeface="Wingdings" pitchFamily="2" charset="2"/>
              <a:buNone/>
            </a:pPr>
            <a:endParaRPr lang="es-ES" sz="4800"/>
          </a:p>
          <a:p>
            <a:pPr algn="ctr">
              <a:buFont typeface="Wingdings" pitchFamily="2" charset="2"/>
              <a:buNone/>
            </a:pPr>
            <a:r>
              <a:rPr lang="es-ES" sz="6000"/>
              <a:t>Estudio Financiero</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664" name="Group 288"/>
          <p:cNvGraphicFramePr>
            <a:graphicFrameLocks noGrp="1"/>
          </p:cNvGraphicFramePr>
          <p:nvPr>
            <p:ph/>
          </p:nvPr>
        </p:nvGraphicFramePr>
        <p:xfrm>
          <a:off x="455613" y="273050"/>
          <a:ext cx="8226425" cy="6508115"/>
        </p:xfrm>
        <a:graphic>
          <a:graphicData uri="http://schemas.openxmlformats.org/drawingml/2006/table">
            <a:tbl>
              <a:tblPr/>
              <a:tblGrid>
                <a:gridCol w="3360737"/>
                <a:gridCol w="1547813"/>
                <a:gridCol w="1871662"/>
                <a:gridCol w="1446213"/>
              </a:tblGrid>
              <a:tr h="7794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medios</a:t>
                      </a:r>
                      <a:endParaRPr kumimoji="0"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cantidad</a:t>
                      </a:r>
                      <a:endParaRPr kumimoji="0"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precio mensual</a:t>
                      </a:r>
                      <a:endParaRPr kumimoji="0"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precio anual</a:t>
                      </a:r>
                      <a:endParaRPr kumimoji="0"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4476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comercial de tv</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260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545</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6000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223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advertirse en facebook el día($20) </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365</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608</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7300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el universo (la revista)</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24000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messenger</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24000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posicionamiento de la Pág. Web</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76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buscadores en Google</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24000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revista</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24000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223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intercambio de banners en paginas Web</a:t>
                      </a:r>
                      <a:endParaRPr kumimoji="0" lang="es-ES" sz="2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indefinida</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12000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Mailing Masivo</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30.000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5</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rgbClr val="000000"/>
                          </a:solidFill>
                          <a:effectLst/>
                          <a:latin typeface="Tahoma" pitchFamily="34" charset="0"/>
                          <a:cs typeface="Tahoma" pitchFamily="34" charset="0"/>
                        </a:rPr>
                        <a:t>60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73075">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total</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11159</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133360</a:t>
                      </a:r>
                      <a:endParaRPr kumimoji="0" lang="es-ES" sz="2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339" name="Group 867"/>
          <p:cNvGraphicFramePr>
            <a:graphicFrameLocks noGrp="1"/>
          </p:cNvGraphicFramePr>
          <p:nvPr>
            <p:ph/>
          </p:nvPr>
        </p:nvGraphicFramePr>
        <p:xfrm>
          <a:off x="611188" y="333375"/>
          <a:ext cx="7932737" cy="6065839"/>
        </p:xfrm>
        <a:graphic>
          <a:graphicData uri="http://schemas.openxmlformats.org/drawingml/2006/table">
            <a:tbl>
              <a:tblPr/>
              <a:tblGrid>
                <a:gridCol w="3435350"/>
                <a:gridCol w="1211262"/>
                <a:gridCol w="1443038"/>
                <a:gridCol w="1843087"/>
              </a:tblGrid>
              <a:tr h="5762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CONTENIDO</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VALOR</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COSTO</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HONORARIOS 3,5%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3571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estudio de mercado</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125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762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marketing de buscadores</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2800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140</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778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spot de televisión y pantalla interactivas</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7000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5500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350</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8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sitio web, alta en buscadores y posicionamiento</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87,5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71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emailing</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50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10,5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56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banner en facebook</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105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71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banner en hi5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122,5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71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messenger</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2500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2000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87,5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762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advertirse en facebook todo el ano</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7800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7300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273</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762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post en blog ecuatoriano</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80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7</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571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 </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32100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24430</a:t>
                      </a:r>
                      <a:endParaRPr kumimoji="0" lang="es-ES" sz="18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charset="0"/>
                          <a:cs typeface="Arial" charset="0"/>
                        </a:rPr>
                        <a:t>1123,5</a:t>
                      </a:r>
                      <a:endParaRPr kumimoji="0" lang="es-ES" sz="1800" b="1"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569" name="Group 121"/>
          <p:cNvGraphicFramePr>
            <a:graphicFrameLocks noGrp="1"/>
          </p:cNvGraphicFramePr>
          <p:nvPr>
            <p:ph/>
          </p:nvPr>
        </p:nvGraphicFramePr>
        <p:xfrm>
          <a:off x="455613" y="273050"/>
          <a:ext cx="8226425" cy="5822950"/>
        </p:xfrm>
        <a:graphic>
          <a:graphicData uri="http://schemas.openxmlformats.org/drawingml/2006/table">
            <a:tbl>
              <a:tblPr/>
              <a:tblGrid>
                <a:gridCol w="5021262"/>
                <a:gridCol w="3205163"/>
              </a:tblGrid>
              <a:tr h="11080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Inversión inicial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4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Edificio</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60000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Muebles y enceres</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3420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Equipos de Computación</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7000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Equipos de Oficina</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6670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Equipos varios</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8768</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Programas</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2750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Gastos de Puesta en Marcha</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5800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Tahoma" pitchFamily="34" charset="0"/>
                        </a:rPr>
                        <a:t>Gastos de Constitución</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2500</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23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Tahoma" pitchFamily="34" charset="0"/>
                          <a:cs typeface="Tahoma" pitchFamily="34" charset="0"/>
                        </a:rPr>
                        <a:t>total</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rgbClr val="000000"/>
                          </a:solidFill>
                          <a:effectLst/>
                          <a:latin typeface="Arial" charset="0"/>
                          <a:cs typeface="Arial" charset="0"/>
                        </a:rPr>
                        <a:t>96908</a:t>
                      </a:r>
                      <a:endParaRPr kumimoji="0" lang="es-ES" sz="24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793" name="Group 369"/>
          <p:cNvGraphicFramePr>
            <a:graphicFrameLocks noGrp="1"/>
          </p:cNvGraphicFramePr>
          <p:nvPr>
            <p:ph/>
          </p:nvPr>
        </p:nvGraphicFramePr>
        <p:xfrm>
          <a:off x="468313" y="549275"/>
          <a:ext cx="8351837" cy="5655945"/>
        </p:xfrm>
        <a:graphic>
          <a:graphicData uri="http://schemas.openxmlformats.org/drawingml/2006/table">
            <a:tbl>
              <a:tblPr/>
              <a:tblGrid>
                <a:gridCol w="1400175"/>
                <a:gridCol w="1169987"/>
                <a:gridCol w="1101725"/>
                <a:gridCol w="1579563"/>
                <a:gridCol w="1565275"/>
                <a:gridCol w="1535112"/>
              </a:tblGrid>
              <a:tr h="625475">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ahoma" pitchFamily="34" charset="0"/>
                          <a:cs typeface="Tahoma" pitchFamily="34" charset="0"/>
                        </a:rPr>
                        <a:t> gastos financieros </a:t>
                      </a:r>
                      <a:endParaRPr kumimoji="0" lang="es-ES" sz="2000" b="1" i="0" u="none" strike="noStrike" cap="none" normalizeH="0" baseline="0" smtClean="0">
                        <a:ln>
                          <a:noFill/>
                        </a:ln>
                        <a:solidFill>
                          <a:srgbClr val="000000"/>
                        </a:solidFill>
                        <a:effectLst/>
                        <a:latin typeface="Arial" charset="0"/>
                      </a:endParaRPr>
                    </a:p>
                  </a:txBody>
                  <a:tcPr anchor="b" horzOverflow="overflow">
                    <a:lnL cap="flat">
                      <a:noFill/>
                    </a:lnL>
                    <a:lnR>
                      <a:noFill/>
                    </a:lnR>
                    <a:lnT cap="flat">
                      <a:noFill/>
                    </a:lnT>
                    <a:lnB>
                      <a:noFill/>
                    </a:lnB>
                    <a:lnTlToBr>
                      <a:noFill/>
                    </a:lnTlToBr>
                    <a:lnBlToTr>
                      <a:noFill/>
                    </a:lnBlToTr>
                    <a:solidFill>
                      <a:srgbClr val="FFFF00"/>
                    </a:solid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cap="flat">
                      <a:noFill/>
                    </a:lnR>
                    <a:lnT cap="flat">
                      <a:noFill/>
                    </a:lnT>
                    <a:lnB>
                      <a:noFill/>
                    </a:lnB>
                    <a:lnTlToBr>
                      <a:noFill/>
                    </a:lnTlToBr>
                    <a:lnBlToTr>
                      <a:noFill/>
                    </a:lnBlToTr>
                    <a:noFill/>
                  </a:tcPr>
                </a:tc>
              </a:tr>
              <a:tr h="6254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Préstamo</a:t>
                      </a:r>
                      <a:endParaRPr kumimoji="0" lang="es-ES" sz="2000" b="1" i="0" u="none" strike="noStrike" cap="none" normalizeH="0" baseline="0" smtClean="0">
                        <a:ln>
                          <a:noFill/>
                        </a:ln>
                        <a:solidFill>
                          <a:srgbClr val="000000"/>
                        </a:solidFill>
                        <a:effectLst/>
                        <a:latin typeface="Arial" charset="0"/>
                      </a:endParaRPr>
                    </a:p>
                  </a:txBody>
                  <a:tcPr anchor="b" horzOverflow="overflow">
                    <a:lnL cap="flat">
                      <a:noFill/>
                    </a:lnL>
                    <a:lnR>
                      <a:noFill/>
                    </a:lnR>
                    <a:lnT>
                      <a:noFill/>
                    </a:lnT>
                    <a:lnB>
                      <a:noFill/>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67835,6</a:t>
                      </a:r>
                      <a:endParaRPr kumimoji="0" lang="es-ES" sz="2000" b="1"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cap="flat">
                      <a:noFill/>
                    </a:lnR>
                    <a:lnT>
                      <a:noFill/>
                    </a:lnT>
                    <a:lnB>
                      <a:noFill/>
                    </a:lnB>
                    <a:lnTlToBr>
                      <a:noFill/>
                    </a:lnTlToBr>
                    <a:lnBlToTr>
                      <a:noFill/>
                    </a:lnBlToTr>
                    <a:noFill/>
                  </a:tcPr>
                </a:tc>
              </a:tr>
              <a:tr h="6254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T I</a:t>
                      </a:r>
                      <a:endParaRPr kumimoji="0" lang="es-ES" sz="2000" b="1" i="0" u="none" strike="noStrike" cap="none" normalizeH="0" baseline="0" smtClean="0">
                        <a:ln>
                          <a:noFill/>
                        </a:ln>
                        <a:solidFill>
                          <a:srgbClr val="000000"/>
                        </a:solidFill>
                        <a:effectLst/>
                        <a:latin typeface="Arial" charset="0"/>
                      </a:endParaRPr>
                    </a:p>
                  </a:txBody>
                  <a:tcPr anchor="b" horzOverflow="overflow">
                    <a:lnL cap="flat">
                      <a:noFill/>
                    </a:lnL>
                    <a:lnR>
                      <a:noFill/>
                    </a:lnR>
                    <a:lnT>
                      <a:noFill/>
                    </a:lnT>
                    <a:lnB>
                      <a:noFill/>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12%</a:t>
                      </a:r>
                      <a:endParaRPr kumimoji="0" lang="es-ES" sz="2000" b="1"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cap="flat">
                      <a:noFill/>
                    </a:lnR>
                    <a:lnT>
                      <a:noFill/>
                    </a:lnT>
                    <a:lnB>
                      <a:noFill/>
                    </a:lnB>
                    <a:lnTlToBr>
                      <a:noFill/>
                    </a:lnTlToBr>
                    <a:lnBlToTr>
                      <a:noFill/>
                    </a:lnBlToTr>
                    <a:noFill/>
                  </a:tcPr>
                </a:tc>
              </a:tr>
              <a:tr h="6254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Plazo</a:t>
                      </a:r>
                      <a:endParaRPr kumimoji="0" lang="es-ES" sz="2000" b="1" i="0" u="none" strike="noStrike" cap="none" normalizeH="0" baseline="0" smtClean="0">
                        <a:ln>
                          <a:noFill/>
                        </a:ln>
                        <a:solidFill>
                          <a:srgbClr val="000000"/>
                        </a:solidFill>
                        <a:effectLst/>
                        <a:latin typeface="Arial" charset="0"/>
                      </a:endParaRPr>
                    </a:p>
                  </a:txBody>
                  <a:tcPr anchor="b" horzOverflow="overflow">
                    <a:lnL cap="flat">
                      <a:noFill/>
                    </a:lnL>
                    <a:lnR>
                      <a:noFill/>
                    </a:lnR>
                    <a:lnT>
                      <a:noFill/>
                    </a:lnT>
                    <a:lnB>
                      <a:noFill/>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a:t>
                      </a:r>
                      <a:endParaRPr kumimoji="0" lang="es-ES" sz="2000" b="1"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ahoma" pitchFamily="34" charset="0"/>
                          <a:cs typeface="Tahoma" pitchFamily="34" charset="0"/>
                        </a:rPr>
                        <a:t>años</a:t>
                      </a:r>
                      <a:endParaRPr kumimoji="0" lang="es-ES" sz="2000" b="1"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2000" b="1" i="0" u="none" strike="noStrike" cap="none" normalizeH="0" baseline="0" smtClean="0">
                        <a:ln>
                          <a:noFill/>
                        </a:ln>
                        <a:solidFill>
                          <a:srgbClr val="000000"/>
                        </a:solidFill>
                        <a:effectLst>
                          <a:outerShdw blurRad="38100" dist="38100" dir="2700000" algn="tl">
                            <a:srgbClr val="FFFFFF"/>
                          </a:outerShdw>
                        </a:effectLst>
                        <a:latin typeface="Arial" charset="0"/>
                      </a:endParaRPr>
                    </a:p>
                  </a:txBody>
                  <a:tcPr anchor="b" horzOverflow="overflow">
                    <a:lnL>
                      <a:noFill/>
                    </a:lnL>
                    <a:lnR cap="flat">
                      <a:noFill/>
                    </a:lnR>
                    <a:lnT>
                      <a:noFill/>
                    </a:lnT>
                    <a:lnB>
                      <a:noFill/>
                    </a:lnB>
                    <a:lnTlToBr>
                      <a:noFill/>
                    </a:lnTlToBr>
                    <a:lnBlToTr>
                      <a:noFill/>
                    </a:lnBlToTr>
                    <a:noFill/>
                  </a:tcPr>
                </a:tc>
              </a:tr>
              <a:tr h="2952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Periodo</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Pago</a:t>
                      </a: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anual</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Interés</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Capital</a:t>
                      </a: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amortizado</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Saldo</a:t>
                      </a: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absoluto</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Pago</a:t>
                      </a: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mensual</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952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67835,6</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52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-18818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8140</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-10678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57158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-1568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52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-18818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6859</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-11959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45198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-1568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6863">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3</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-18818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5424</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-13394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31804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-1568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52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4</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-18818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3816</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-15002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16802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-1568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527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5</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-18818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2016</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-16802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0 </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Arial" charset="0"/>
                          <a:cs typeface="Arial" charset="0"/>
                        </a:rPr>
                        <a:t>-1568</a:t>
                      </a:r>
                      <a:endParaRPr kumimoji="0" lang="es-ES" sz="2000" b="1"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053" name="Group 893"/>
          <p:cNvGraphicFramePr>
            <a:graphicFrameLocks noGrp="1"/>
          </p:cNvGraphicFramePr>
          <p:nvPr>
            <p:ph/>
          </p:nvPr>
        </p:nvGraphicFramePr>
        <p:xfrm>
          <a:off x="323850" y="296863"/>
          <a:ext cx="8226425" cy="6392863"/>
        </p:xfrm>
        <a:graphic>
          <a:graphicData uri="http://schemas.openxmlformats.org/drawingml/2006/table">
            <a:tbl>
              <a:tblPr/>
              <a:tblGrid>
                <a:gridCol w="1871663"/>
                <a:gridCol w="792162"/>
                <a:gridCol w="1012825"/>
                <a:gridCol w="1138238"/>
                <a:gridCol w="1136650"/>
                <a:gridCol w="1138237"/>
                <a:gridCol w="1136650"/>
              </a:tblGrid>
              <a:tr h="1666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AÑOS</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 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 2</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 3</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 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Año 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Inversion fija</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-96908</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(-)G. Pre-operativos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-8300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90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Capital de trabajo</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-51497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444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Prestamos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67836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2714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Ingresos ventas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66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Precio </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66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Cantidad</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58</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0003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Total ingresos </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1861800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1954890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2052635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2155266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2279100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66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Egresos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Costos produccion</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1416940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1487787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1562176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1640285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1734530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honorarios campaña</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65163</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68741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72178</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75787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80141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46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(-)Gastos(publicidad)</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149605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133360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133360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133360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133360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30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Gastos de sueldos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130800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46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servicios Basicos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14640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1980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1980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1980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1980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(-)depreciacion</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46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Gastos Gen.Adm.</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8040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Gastos financieros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Arial" charset="0"/>
                          <a:cs typeface="Arial" charset="0"/>
                        </a:rPr>
                        <a:t>8140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Arial" charset="0"/>
                          <a:cs typeface="Arial" charset="0"/>
                        </a:rPr>
                        <a:t>6859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Arial" charset="0"/>
                          <a:cs typeface="Arial" charset="0"/>
                        </a:rPr>
                        <a:t>5424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Arial" charset="0"/>
                          <a:cs typeface="Arial" charset="0"/>
                        </a:rPr>
                        <a:t>3816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Arial" charset="0"/>
                          <a:cs typeface="Arial" charset="0"/>
                        </a:rPr>
                        <a:t>2016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2698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Total de Egresos</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1800547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1844786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1921177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2001287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2098086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603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UTILIDAD NETA </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61253</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110104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131457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153979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181014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MX"/>
              <a:t>Objetivos Específicos</a:t>
            </a:r>
            <a:endParaRPr lang="es-ES"/>
          </a:p>
        </p:txBody>
      </p:sp>
      <p:sp>
        <p:nvSpPr>
          <p:cNvPr id="61443" name="Rectangle 3"/>
          <p:cNvSpPr>
            <a:spLocks noGrp="1" noChangeArrowheads="1"/>
          </p:cNvSpPr>
          <p:nvPr>
            <p:ph type="body" idx="1"/>
          </p:nvPr>
        </p:nvSpPr>
        <p:spPr/>
        <p:txBody>
          <a:bodyPr/>
          <a:lstStyle/>
          <a:p>
            <a:pPr>
              <a:lnSpc>
                <a:spcPct val="90000"/>
              </a:lnSpc>
            </a:pPr>
            <a:r>
              <a:rPr lang="es-EC" sz="2400"/>
              <a:t>Determinar los sectores que necesitan ayuda en el área de publicidad y marketing online</a:t>
            </a:r>
          </a:p>
          <a:p>
            <a:pPr>
              <a:lnSpc>
                <a:spcPct val="90000"/>
              </a:lnSpc>
            </a:pPr>
            <a:r>
              <a:rPr lang="es-EC" sz="2400"/>
              <a:t>Establecer los tipos de servicio que se pueden brindar de acuerdo a las características del mercado potencial</a:t>
            </a:r>
          </a:p>
          <a:p>
            <a:pPr>
              <a:lnSpc>
                <a:spcPct val="90000"/>
              </a:lnSpc>
            </a:pPr>
            <a:r>
              <a:rPr lang="es-EC" sz="2400"/>
              <a:t>Desarrollar un plan de mercadeo e Identificar los costos de inversión para la empresa</a:t>
            </a:r>
          </a:p>
          <a:p>
            <a:pPr>
              <a:lnSpc>
                <a:spcPct val="90000"/>
              </a:lnSpc>
            </a:pPr>
            <a:r>
              <a:rPr lang="es-EC" sz="2400"/>
              <a:t>Realizar un estudio de mercado y un estudio técnico de ubicación y mejor combinación de medios para alcanzar al target deseado  </a:t>
            </a:r>
          </a:p>
          <a:p>
            <a:pPr>
              <a:lnSpc>
                <a:spcPct val="90000"/>
              </a:lnSpc>
            </a:pPr>
            <a:r>
              <a:rPr lang="es-EC" sz="2400"/>
              <a:t>Construir una plataforma de clientes que permita crear vínculos y opciones de publicidad entre ellos</a:t>
            </a:r>
            <a:endParaRPr lang="es-ES" sz="24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847" name="Group 519"/>
          <p:cNvGraphicFramePr>
            <a:graphicFrameLocks noGrp="1"/>
          </p:cNvGraphicFramePr>
          <p:nvPr>
            <p:ph/>
          </p:nvPr>
        </p:nvGraphicFramePr>
        <p:xfrm>
          <a:off x="455613" y="273050"/>
          <a:ext cx="8226425" cy="6056316"/>
        </p:xfrm>
        <a:graphic>
          <a:graphicData uri="http://schemas.openxmlformats.org/drawingml/2006/table">
            <a:tbl>
              <a:tblPr/>
              <a:tblGrid>
                <a:gridCol w="1812925"/>
                <a:gridCol w="974725"/>
                <a:gridCol w="1014412"/>
                <a:gridCol w="1076325"/>
                <a:gridCol w="1114425"/>
                <a:gridCol w="1114425"/>
                <a:gridCol w="1119188"/>
              </a:tblGrid>
              <a:tr h="57785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UTILIDAD NETA ANTES PAT</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61253</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110104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131457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153979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181014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587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(-)15% PAT</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-9188</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-16516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-19719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-23097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-27152</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417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Utilidad antes IR</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52065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93589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111739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130882</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153861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587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25% IR</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-13016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-23397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-27935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-32720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-38465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17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Utilidad neta</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39049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70191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83804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98161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115396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17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depreciacion</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7219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397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amortizaciones por prestamo</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-10336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-11577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-12966</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-14522</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-16265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17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Valor de desecho</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0</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175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Capital de trabajo</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51497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57943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Flujo de Efectivo Neto</a:t>
                      </a:r>
                      <a:endParaRPr kumimoji="0" lang="es-ES" sz="1400" b="0" i="0" u="none" strike="noStrike" cap="none" normalizeH="0" baseline="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-88869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35931</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65834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78057</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90859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157848</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571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r h="5476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TIR</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64,74%</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1400" b="0" i="0" u="none" strike="noStrike" cap="none" normalizeH="0" baseline="0" smtClean="0">
                        <a:ln>
                          <a:noFill/>
                        </a:ln>
                        <a:solidFill>
                          <a:srgbClr val="000000"/>
                        </a:solidFill>
                        <a:effectLst>
                          <a:outerShdw blurRad="38100" dist="38100" dir="2700000" algn="tl">
                            <a:srgbClr val="C0C0C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1400" b="0" i="0" u="none" strike="noStrike" cap="none" normalizeH="0" baseline="0" smtClean="0">
                        <a:ln>
                          <a:noFill/>
                        </a:ln>
                        <a:solidFill>
                          <a:srgbClr val="000000"/>
                        </a:solidFill>
                        <a:effectLst>
                          <a:outerShdw blurRad="38100" dist="38100" dir="2700000" algn="tl">
                            <a:srgbClr val="C0C0C0"/>
                          </a:outerShdw>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1400" b="0" i="0" u="none" strike="noStrike" cap="none" normalizeH="0" baseline="0" smtClean="0">
                        <a:ln>
                          <a:noFill/>
                        </a:ln>
                        <a:solidFill>
                          <a:srgbClr val="000000"/>
                        </a:solidFill>
                        <a:effectLst>
                          <a:outerShdw blurRad="38100" dist="38100" dir="2700000" algn="tl">
                            <a:srgbClr val="C0C0C0"/>
                          </a:outerShdw>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1400" b="0" i="0" u="none" strike="noStrike" cap="none" normalizeH="0" baseline="0" smtClean="0">
                        <a:ln>
                          <a:noFill/>
                        </a:ln>
                        <a:solidFill>
                          <a:srgbClr val="000000"/>
                        </a:solidFill>
                        <a:effectLst>
                          <a:outerShdw blurRad="38100" dist="38100" dir="2700000" algn="tl">
                            <a:srgbClr val="C0C0C0"/>
                          </a:outerShdw>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S" sz="1400" b="0" i="0" u="none" strike="noStrike" cap="none" normalizeH="0" baseline="0" smtClean="0">
                        <a:ln>
                          <a:noFill/>
                        </a:ln>
                        <a:solidFill>
                          <a:srgbClr val="000000"/>
                        </a:solidFill>
                        <a:effectLst>
                          <a:outerShdw blurRad="38100" dist="38100" dir="2700000" algn="tl">
                            <a:srgbClr val="C0C0C0"/>
                          </a:outerShdw>
                        </a:effectLst>
                        <a:latin typeface="Arial" charset="0"/>
                      </a:endParaRPr>
                    </a:p>
                  </a:txBody>
                  <a:tcPr anchor="b" horzOverflow="overflow">
                    <a:lnL>
                      <a:noFill/>
                    </a:lnL>
                    <a:lnR cap="flat">
                      <a:noFill/>
                    </a:lnR>
                    <a:lnT>
                      <a:noFill/>
                    </a:lnT>
                    <a:lnB>
                      <a:noFill/>
                    </a:lnB>
                    <a:lnTlToBr>
                      <a:noFill/>
                    </a:lnTlToBr>
                    <a:lnBlToTr>
                      <a:noFill/>
                    </a:lnBlToTr>
                    <a:solidFill>
                      <a:srgbClr val="FFFFFF"/>
                    </a:solidFill>
                  </a:tcPr>
                </a:tc>
              </a:tr>
              <a:tr h="2571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VAN=</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160929</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cap="flat">
                      <a:noFill/>
                    </a:lnR>
                    <a:lnT>
                      <a:noFill/>
                    </a:lnT>
                    <a:lnB>
                      <a:noFill/>
                    </a:lnB>
                    <a:lnTlToBr>
                      <a:noFill/>
                    </a:lnTlToBr>
                    <a:lnBlToTr>
                      <a:noFill/>
                    </a:lnBlToTr>
                    <a:solidFill>
                      <a:srgbClr val="FFFFFF"/>
                    </a:solidFill>
                  </a:tcPr>
                </a:tc>
              </a:tr>
              <a:tr h="2587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CAPM</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Tahoma" pitchFamily="34" charset="0"/>
                          <a:cs typeface="Tahoma" pitchFamily="34" charset="0"/>
                        </a:rPr>
                        <a:t>16,75%</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cap="flat">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cap="flat">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cap="flat">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a:noFill/>
                    </a:lnR>
                    <a:lnT>
                      <a:noFill/>
                    </a:lnT>
                    <a:lnB cap="flat">
                      <a:noFill/>
                    </a:lnB>
                    <a:lnTlToBr>
                      <a:noFill/>
                    </a:lnTlToBr>
                    <a:lnBlToTr>
                      <a:noFill/>
                    </a:lnBlToTr>
                    <a:solidFill>
                      <a:srgbClr val="FF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Tahoma" pitchFamily="34" charset="0"/>
                          <a:cs typeface="Tahoma" pitchFamily="34" charset="0"/>
                        </a:rPr>
                        <a:t> </a:t>
                      </a:r>
                      <a:endParaRPr kumimoji="0" lang="es-ES" sz="1400" b="0" i="0" u="none" strike="noStrike" cap="none" normalizeH="0" baseline="0" smtClean="0">
                        <a:ln>
                          <a:noFill/>
                        </a:ln>
                        <a:solidFill>
                          <a:srgbClr val="000000"/>
                        </a:solidFill>
                        <a:effectLst/>
                        <a:latin typeface="Arial" charset="0"/>
                      </a:endParaRPr>
                    </a:p>
                  </a:txBody>
                  <a:tcPr anchor="b" horzOverflow="overflow">
                    <a:lnL>
                      <a:noFill/>
                    </a:lnL>
                    <a:lnR cap="flat">
                      <a:noFill/>
                    </a:lnR>
                    <a:lnT>
                      <a:noFill/>
                    </a:lnT>
                    <a:lnB cap="flat">
                      <a:noFill/>
                    </a:lnB>
                    <a:lnTlToBr>
                      <a:noFill/>
                    </a:lnTlToBr>
                    <a:lnBlToTr>
                      <a:noFill/>
                    </a:lnBlToTr>
                    <a:solidFill>
                      <a:srgbClr val="FFFFFF"/>
                    </a:solidFill>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395" name="Group 211"/>
          <p:cNvGraphicFramePr>
            <a:graphicFrameLocks noGrp="1"/>
          </p:cNvGraphicFramePr>
          <p:nvPr>
            <p:ph idx="1"/>
          </p:nvPr>
        </p:nvGraphicFramePr>
        <p:xfrm>
          <a:off x="827088" y="549275"/>
          <a:ext cx="7489825" cy="5546725"/>
        </p:xfrm>
        <a:graphic>
          <a:graphicData uri="http://schemas.openxmlformats.org/drawingml/2006/table">
            <a:tbl>
              <a:tblPr/>
              <a:tblGrid>
                <a:gridCol w="1477962"/>
                <a:gridCol w="1477963"/>
                <a:gridCol w="1479550"/>
                <a:gridCol w="1477962"/>
                <a:gridCol w="1576388"/>
              </a:tblGrid>
              <a:tr h="471488">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Período de Recuperación de la Inversión (Payback)</a:t>
                      </a:r>
                      <a:endParaRPr kumimoji="0" lang="es-ES" sz="1800" b="0" i="0" u="none" strike="noStrike" cap="none" normalizeH="0" baseline="0" smtClean="0">
                        <a:ln>
                          <a:noFill/>
                        </a:ln>
                        <a:solidFill>
                          <a:srgbClr val="000000"/>
                        </a:solidFill>
                        <a:effectLst/>
                        <a:latin typeface="Arial" charset="0"/>
                      </a:endParaRPr>
                    </a:p>
                  </a:txBody>
                  <a:tcPr anchor="b"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Periodo</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Saldo</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Flujo</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Rentabilidad</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Recuperación</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00"/>
                    </a:solidFill>
                  </a:tcPr>
                </a:tc>
              </a:tr>
              <a:tr h="4746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(años)</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inversión</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de caja</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exigida</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Inversión</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1</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88.869</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35.931</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14.886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21.046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2</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67.823</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65.834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11.360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54.473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3</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13.350</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78.057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2.236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75.821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ahoma" pitchFamily="34" charset="0"/>
                          <a:cs typeface="Tahoma" pitchFamily="34" charset="0"/>
                        </a:rPr>
                        <a:t>4</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ahoma" pitchFamily="34" charset="0"/>
                          <a:cs typeface="Tahoma" pitchFamily="34" charset="0"/>
                        </a:rPr>
                        <a:t>-62.471</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ahoma" pitchFamily="34" charset="0"/>
                          <a:cs typeface="Tahoma" pitchFamily="34" charset="0"/>
                        </a:rPr>
                        <a:t>      90.859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ahoma" pitchFamily="34" charset="0"/>
                          <a:cs typeface="Tahoma" pitchFamily="34" charset="0"/>
                        </a:rPr>
                        <a:t>    (10.464)</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ahoma" pitchFamily="34" charset="0"/>
                          <a:cs typeface="Tahoma" pitchFamily="34" charset="0"/>
                        </a:rPr>
                        <a:t>      101.322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7667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5</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-163.793</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157.848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(27.435)</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Tahoma" pitchFamily="34" charset="0"/>
                          <a:cs typeface="Tahoma" pitchFamily="34" charset="0"/>
                        </a:rPr>
                        <a:t>       185.283 </a:t>
                      </a:r>
                      <a:endParaRPr kumimoji="0" lang="es-ES" sz="1800" b="0" i="0" u="none" strike="noStrike" cap="none" normalizeH="0" baseline="0" smtClean="0">
                        <a:ln>
                          <a:noFill/>
                        </a:ln>
                        <a:solidFill>
                          <a:srgbClr val="00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ES"/>
              <a:t>Crystalball</a:t>
            </a:r>
          </a:p>
        </p:txBody>
      </p:sp>
      <p:pic>
        <p:nvPicPr>
          <p:cNvPr id="91140" name="Picture 4"/>
          <p:cNvPicPr>
            <a:picLocks noChangeAspect="1" noChangeArrowheads="1"/>
          </p:cNvPicPr>
          <p:nvPr/>
        </p:nvPicPr>
        <p:blipFill>
          <a:blip r:embed="rId2"/>
          <a:srcRect/>
          <a:stretch>
            <a:fillRect/>
          </a:stretch>
        </p:blipFill>
        <p:spPr bwMode="auto">
          <a:xfrm>
            <a:off x="1187450" y="1700213"/>
            <a:ext cx="6697663" cy="417671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MX" sz="4000"/>
              <a:t>Definición Del Producto O Servicio</a:t>
            </a:r>
            <a:endParaRPr lang="es-ES" sz="4000"/>
          </a:p>
        </p:txBody>
      </p:sp>
      <p:sp>
        <p:nvSpPr>
          <p:cNvPr id="8195" name="Rectangle 3"/>
          <p:cNvSpPr>
            <a:spLocks noGrp="1" noChangeArrowheads="1"/>
          </p:cNvSpPr>
          <p:nvPr>
            <p:ph type="body" idx="1"/>
          </p:nvPr>
        </p:nvSpPr>
        <p:spPr/>
        <p:txBody>
          <a:bodyPr/>
          <a:lstStyle/>
          <a:p>
            <a:pPr>
              <a:buFont typeface="Wingdings" pitchFamily="2" charset="2"/>
              <a:buNone/>
            </a:pPr>
            <a:r>
              <a:rPr lang="es-EC"/>
              <a:t>	Los nuevos medios tales como Internet están permitiendo nuevas formas de interactividad con los usuarios y generando en especial lo que se conoce como "suscripción a contenido por demanda"</a:t>
            </a:r>
            <a:r>
              <a:rPr lang="es-ES"/>
              <a:t> </a:t>
            </a: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p:txBody>
          <a:bodyPr/>
          <a:lstStyle/>
          <a:p>
            <a:pPr>
              <a:buFont typeface="Wingdings" pitchFamily="2" charset="2"/>
              <a:buNone/>
            </a:pPr>
            <a:r>
              <a:rPr lang="es-ES"/>
              <a:t>	A pesar de la situación de crisis a nivel mundial, los ingresos de la publicidad en Internet no hacen más que crecer. La inversión de la publicidad online en España ha alcanzado en el primer trimestre de 2008 la friolera de 307,24 millones de euros.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descr="Formatos publicitarios más vendidos"/>
          <p:cNvPicPr>
            <a:picLocks noChangeAspect="1" noChangeArrowheads="1"/>
          </p:cNvPicPr>
          <p:nvPr/>
        </p:nvPicPr>
        <p:blipFill>
          <a:blip r:embed="rId2"/>
          <a:srcRect/>
          <a:stretch>
            <a:fillRect/>
          </a:stretch>
        </p:blipFill>
        <p:spPr bwMode="auto">
          <a:xfrm>
            <a:off x="971550" y="1484313"/>
            <a:ext cx="7272338" cy="4895850"/>
          </a:xfrm>
          <a:prstGeom prst="rect">
            <a:avLst/>
          </a:prstGeom>
          <a:noFill/>
          <a:ln w="9525">
            <a:noFill/>
            <a:miter lim="800000"/>
            <a:headEnd/>
            <a:tailEnd/>
          </a:ln>
        </p:spPr>
      </p:pic>
      <p:sp>
        <p:nvSpPr>
          <p:cNvPr id="64517" name="Rectangle 5"/>
          <p:cNvSpPr>
            <a:spLocks noChangeArrowheads="1"/>
          </p:cNvSpPr>
          <p:nvPr/>
        </p:nvSpPr>
        <p:spPr bwMode="auto">
          <a:xfrm>
            <a:off x="1116013" y="692150"/>
            <a:ext cx="7270750" cy="457200"/>
          </a:xfrm>
          <a:prstGeom prst="rect">
            <a:avLst/>
          </a:prstGeom>
          <a:noFill/>
          <a:ln w="9525">
            <a:noFill/>
            <a:miter lim="800000"/>
            <a:headEnd/>
            <a:tailEnd/>
          </a:ln>
          <a:effectLst/>
        </p:spPr>
        <p:txBody>
          <a:bodyPr anchor="ctr">
            <a:spAutoFit/>
          </a:bodyPr>
          <a:lstStyle/>
          <a:p>
            <a:r>
              <a:rPr lang="es-EC" sz="2400" b="1"/>
              <a:t>Incremento de la inversión en Marketing Online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adrícula difuminada">
  <a:themeElements>
    <a:clrScheme name="Cuadrícula difuminada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Cuadrícula difumina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adrícula difuminada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Cuadrícula difuminada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Cuadrícula difuminada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Cuadrícula difuminada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Cuadrícula difuminada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adrícula difuminada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Cuadrícula difuminada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Cuadrícula difuminada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Cuadrícula difuminada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Fading Grid</Template>
  <TotalTime>605</TotalTime>
  <Words>2101</Words>
  <Application>Microsoft Office PowerPoint</Application>
  <PresentationFormat>Presentación en pantalla (4:3)</PresentationFormat>
  <Paragraphs>937</Paragraphs>
  <Slides>62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62</vt:i4>
      </vt:variant>
    </vt:vector>
  </HeadingPairs>
  <TitlesOfParts>
    <vt:vector size="67" baseType="lpstr">
      <vt:lpstr>Arial</vt:lpstr>
      <vt:lpstr>Times New Roman</vt:lpstr>
      <vt:lpstr>Wingdings</vt:lpstr>
      <vt:lpstr>Tahoma</vt:lpstr>
      <vt:lpstr>Cuadrícula difuminada</vt:lpstr>
      <vt:lpstr>PROYECTO DE INVERSIÓN PARA LA CREACIÓN DE UNA EMPRESA QUE DESARROLLE EL MARKETING Y LA PUBLICIDAD ONLINE EN LA CIUDAD DE GUAYAQUIL</vt:lpstr>
      <vt:lpstr>CAPITULO  1: INTRODUCCION</vt:lpstr>
      <vt:lpstr>Planteamiento del Problema </vt:lpstr>
      <vt:lpstr>Marco de Referencia</vt:lpstr>
      <vt:lpstr>Objetivo General</vt:lpstr>
      <vt:lpstr>Objetivos Específicos</vt:lpstr>
      <vt:lpstr>Definición Del Producto O Servicio</vt:lpstr>
      <vt:lpstr>Diapositiva 8</vt:lpstr>
      <vt:lpstr>Diapositiva 9</vt:lpstr>
      <vt:lpstr>Diapositiva 10</vt:lpstr>
      <vt:lpstr>Diapositiva 11</vt:lpstr>
      <vt:lpstr>SERVICIOS Marketing en Buscadores (SEM) </vt:lpstr>
      <vt:lpstr>Posicionamiento en buscadores</vt:lpstr>
      <vt:lpstr>Alta en buscadores</vt:lpstr>
      <vt:lpstr>Gestión de campañas de E-mail Marketing</vt:lpstr>
      <vt:lpstr>Gestión de campañas de banners</vt:lpstr>
      <vt:lpstr>Anuncios de pantallas interactivas</vt:lpstr>
      <vt:lpstr>Marketing directo. </vt:lpstr>
      <vt:lpstr>Anuncios TV. </vt:lpstr>
      <vt:lpstr>Capítulo 2</vt:lpstr>
      <vt:lpstr>Capítulo 2: Estudio de Mercado </vt:lpstr>
      <vt:lpstr> Análisis de la demanda </vt:lpstr>
      <vt:lpstr>Estimación de la Demanda</vt:lpstr>
      <vt:lpstr>Estimación de la Demanda</vt:lpstr>
      <vt:lpstr>Diapositiva 25</vt:lpstr>
      <vt:lpstr>Precios Competencia </vt:lpstr>
      <vt:lpstr>Diapositiva 27</vt:lpstr>
      <vt:lpstr>Análisis del Sector</vt:lpstr>
      <vt:lpstr>Barreras de entrada y Salida</vt:lpstr>
      <vt:lpstr>Promoción y Comunicación</vt:lpstr>
      <vt:lpstr>Marketing Estratégico</vt:lpstr>
      <vt:lpstr>Análisis FODA</vt:lpstr>
      <vt:lpstr>Investigación de Mercado</vt:lpstr>
      <vt:lpstr>Campañas Desarrolladas</vt:lpstr>
      <vt:lpstr>Campanas Publicitarias (Periodos)</vt:lpstr>
      <vt:lpstr>Razones Campaña Publicitaria</vt:lpstr>
      <vt:lpstr>Gastos x Campaña</vt:lpstr>
      <vt:lpstr>Valoración por el Servicio</vt:lpstr>
      <vt:lpstr> Marketing y Publicidad online</vt:lpstr>
      <vt:lpstr>Marketing y Publicidad online</vt:lpstr>
      <vt:lpstr>Conclusiones</vt:lpstr>
      <vt:lpstr>Recomendaciones</vt:lpstr>
      <vt:lpstr>Capítulo 3</vt:lpstr>
      <vt:lpstr>Diapositiva 44</vt:lpstr>
      <vt:lpstr>Diapositiva 45</vt:lpstr>
      <vt:lpstr>Diapositiva 46</vt:lpstr>
      <vt:lpstr>Obra Física</vt:lpstr>
      <vt:lpstr>Capacidad Teórica y demanda </vt:lpstr>
      <vt:lpstr>Diapositiva 49</vt:lpstr>
      <vt:lpstr>Localización</vt:lpstr>
      <vt:lpstr>Capítulo 4</vt:lpstr>
      <vt:lpstr>Filosofía de Storm Estudios.</vt:lpstr>
      <vt:lpstr>Diapositiva 53</vt:lpstr>
      <vt:lpstr>Capítulo 5</vt:lpstr>
      <vt:lpstr>Diapositiva 55</vt:lpstr>
      <vt:lpstr>Diapositiva 56</vt:lpstr>
      <vt:lpstr>Diapositiva 57</vt:lpstr>
      <vt:lpstr>Diapositiva 58</vt:lpstr>
      <vt:lpstr>Diapositiva 59</vt:lpstr>
      <vt:lpstr>Diapositiva 60</vt:lpstr>
      <vt:lpstr>Diapositiva 61</vt:lpstr>
      <vt:lpstr>Crystalball</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guillermo</dc:creator>
  <cp:lastModifiedBy>Administrador</cp:lastModifiedBy>
  <cp:revision>29</cp:revision>
  <dcterms:created xsi:type="dcterms:W3CDTF">2009-09-21T00:44:37Z</dcterms:created>
  <dcterms:modified xsi:type="dcterms:W3CDTF">2009-11-09T16:45:29Z</dcterms:modified>
</cp:coreProperties>
</file>