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8" r:id="rId3"/>
    <p:sldId id="257" r:id="rId4"/>
    <p:sldId id="267" r:id="rId5"/>
    <p:sldId id="268" r:id="rId6"/>
    <p:sldId id="269" r:id="rId7"/>
    <p:sldId id="270" r:id="rId8"/>
    <p:sldId id="260" r:id="rId9"/>
    <p:sldId id="261" r:id="rId10"/>
    <p:sldId id="262" r:id="rId11"/>
    <p:sldId id="263" r:id="rId12"/>
    <p:sldId id="264" r:id="rId13"/>
    <p:sldId id="266" r:id="rId14"/>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0" d="100"/>
          <a:sy n="60" d="100"/>
        </p:scale>
        <p:origin x="-3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5143431-4ABF-4631-B043-D1CD7DB5E75C}" type="datetimeFigureOut">
              <a:rPr lang="es-EC"/>
              <a:pPr>
                <a:defRPr/>
              </a:pPr>
              <a:t>09/11/2009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4147306-37BA-410B-9AFD-56A9D415D43F}"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3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22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FDA2A6-5B55-4B4E-8443-80752FAB5518}" type="slidenum">
              <a:rPr lang="es-EC" smtClean="0"/>
              <a:pPr fontAlgn="base">
                <a:spcBef>
                  <a:spcPct val="0"/>
                </a:spcBef>
                <a:spcAft>
                  <a:spcPct val="0"/>
                </a:spcAft>
                <a:defRPr/>
              </a:pPr>
              <a:t>1</a:t>
            </a:fld>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4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33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03866D-6AFA-4053-B7ED-57AAFD20B30E}" type="slidenum">
              <a:rPr lang="es-EC" smtClean="0"/>
              <a:pPr fontAlgn="base">
                <a:spcBef>
                  <a:spcPct val="0"/>
                </a:spcBef>
                <a:spcAft>
                  <a:spcPct val="0"/>
                </a:spcAft>
                <a:defRPr/>
              </a:pPr>
              <a:t>2</a:t>
            </a:fld>
            <a:endParaRPr lang="es-EC"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43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E785F4-30C6-4F98-B480-A9F839CC9CB7}" type="slidenum">
              <a:rPr lang="es-EC" smtClean="0"/>
              <a:pPr fontAlgn="base">
                <a:spcBef>
                  <a:spcPct val="0"/>
                </a:spcBef>
                <a:spcAft>
                  <a:spcPct val="0"/>
                </a:spcAft>
                <a:defRPr/>
              </a:pPr>
              <a:t>3</a:t>
            </a:fld>
            <a:endParaRPr lang="es-EC"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4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63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6A7C68-CAB6-49D5-AC83-B7B6D4CBF1D4}" type="slidenum">
              <a:rPr lang="es-EC" smtClean="0"/>
              <a:pPr fontAlgn="base">
                <a:spcBef>
                  <a:spcPct val="0"/>
                </a:spcBef>
                <a:spcAft>
                  <a:spcPct val="0"/>
                </a:spcAft>
                <a:defRPr/>
              </a:pPr>
              <a:t>8</a:t>
            </a:fld>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4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74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8D63E1-C2C0-4FB8-A5FC-4CA4C93E0099}" type="slidenum">
              <a:rPr lang="es-EC" smtClean="0"/>
              <a:pPr fontAlgn="base">
                <a:spcBef>
                  <a:spcPct val="0"/>
                </a:spcBef>
                <a:spcAft>
                  <a:spcPct val="0"/>
                </a:spcAft>
                <a:defRPr/>
              </a:pPr>
              <a:t>9</a:t>
            </a:fld>
            <a:endParaRPr lang="es-EC"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15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84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79608A-34DC-4B86-8BEE-F21B8C1DAB73}" type="slidenum">
              <a:rPr lang="es-EC" smtClean="0"/>
              <a:pPr fontAlgn="base">
                <a:spcBef>
                  <a:spcPct val="0"/>
                </a:spcBef>
                <a:spcAft>
                  <a:spcPct val="0"/>
                </a:spcAft>
                <a:defRPr/>
              </a:pPr>
              <a:t>10</a:t>
            </a:fld>
            <a:endParaRPr lang="es-EC"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25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94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D6F20C-C872-4C02-8448-7112F78610DA}" type="slidenum">
              <a:rPr lang="es-EC" smtClean="0"/>
              <a:pPr fontAlgn="base">
                <a:spcBef>
                  <a:spcPct val="0"/>
                </a:spcBef>
                <a:spcAft>
                  <a:spcPct val="0"/>
                </a:spcAft>
                <a:defRPr/>
              </a:pPr>
              <a:t>11</a:t>
            </a:fld>
            <a:endParaRPr lang="es-EC"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35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04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5982A8-91E4-401F-B364-B84ACAE13897}" type="slidenum">
              <a:rPr lang="es-EC" smtClean="0"/>
              <a:pPr fontAlgn="base">
                <a:spcBef>
                  <a:spcPct val="0"/>
                </a:spcBef>
                <a:spcAft>
                  <a:spcPct val="0"/>
                </a:spcAft>
                <a:defRPr/>
              </a:pPr>
              <a:t>12</a:t>
            </a:fld>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lvl1pPr>
              <a:defRPr/>
            </a:lvl1pPr>
          </a:lstStyle>
          <a:p>
            <a:pPr>
              <a:defRPr/>
            </a:pPr>
            <a:fld id="{08F1DA76-5A87-4B50-BCE7-5DF9562F7EFE}" type="datetimeFigureOut">
              <a:rPr lang="es-EC"/>
              <a:pPr>
                <a:defRPr/>
              </a:pPr>
              <a:t>09/11/2009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2944BD3F-E76D-46CA-ADC9-5E13021D80EB}"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7C2D3D03-ACB0-4D62-B6EA-ECCD8A33A8AB}" type="datetimeFigureOut">
              <a:rPr lang="es-EC"/>
              <a:pPr>
                <a:defRPr/>
              </a:pPr>
              <a:t>09/11/2009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B8EB0602-886A-499D-A092-DE16D1C74FF4}"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66A87AEB-3A35-4F69-9570-283880C83583}" type="datetimeFigureOut">
              <a:rPr lang="es-EC"/>
              <a:pPr>
                <a:defRPr/>
              </a:pPr>
              <a:t>09/11/2009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5EE00F96-1A15-499F-BD63-748A7724FFE7}"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fld id="{67018AC2-CF30-4996-A4A3-959A492EE635}" type="datetimeFigureOut">
              <a:rPr lang="es-EC"/>
              <a:pPr>
                <a:defRPr/>
              </a:pPr>
              <a:t>09/11/2009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37B950C7-CEC9-424B-9804-9D126E126772}"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61072F61-AD5A-4F31-BBF1-B3A8A4247393}" type="datetimeFigureOut">
              <a:rPr lang="es-EC"/>
              <a:pPr>
                <a:defRPr/>
              </a:pPr>
              <a:t>09/11/2009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691B2A28-16C7-4477-B8EB-53AC46B453F7}"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3 Marcador de fecha"/>
          <p:cNvSpPr>
            <a:spLocks noGrp="1"/>
          </p:cNvSpPr>
          <p:nvPr>
            <p:ph type="dt" sz="half" idx="10"/>
          </p:nvPr>
        </p:nvSpPr>
        <p:spPr/>
        <p:txBody>
          <a:bodyPr/>
          <a:lstStyle>
            <a:lvl1pPr>
              <a:defRPr/>
            </a:lvl1pPr>
          </a:lstStyle>
          <a:p>
            <a:pPr>
              <a:defRPr/>
            </a:pPr>
            <a:fld id="{31E49915-92E0-4300-B529-15C0A6A5A80D}" type="datetimeFigureOut">
              <a:rPr lang="es-EC"/>
              <a:pPr>
                <a:defRPr/>
              </a:pPr>
              <a:t>09/11/2009</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2415BFBF-03DC-486F-9CBE-6DD0F7AADD52}"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3 Marcador de fecha"/>
          <p:cNvSpPr>
            <a:spLocks noGrp="1"/>
          </p:cNvSpPr>
          <p:nvPr>
            <p:ph type="dt" sz="half" idx="10"/>
          </p:nvPr>
        </p:nvSpPr>
        <p:spPr/>
        <p:txBody>
          <a:bodyPr/>
          <a:lstStyle>
            <a:lvl1pPr>
              <a:defRPr/>
            </a:lvl1pPr>
          </a:lstStyle>
          <a:p>
            <a:pPr>
              <a:defRPr/>
            </a:pPr>
            <a:fld id="{B227FE26-DD97-40F9-BE5A-B323D89A5D4E}" type="datetimeFigureOut">
              <a:rPr lang="es-EC"/>
              <a:pPr>
                <a:defRPr/>
              </a:pPr>
              <a:t>09/11/2009</a:t>
            </a:fld>
            <a:endParaRPr lang="es-EC"/>
          </a:p>
        </p:txBody>
      </p:sp>
      <p:sp>
        <p:nvSpPr>
          <p:cNvPr id="8" name="4 Marcador de pie de página"/>
          <p:cNvSpPr>
            <a:spLocks noGrp="1"/>
          </p:cNvSpPr>
          <p:nvPr>
            <p:ph type="ftr" sz="quarter" idx="11"/>
          </p:nvPr>
        </p:nvSpPr>
        <p:spPr/>
        <p:txBody>
          <a:bodyPr/>
          <a:lstStyle>
            <a:lvl1pPr>
              <a:defRPr/>
            </a:lvl1pPr>
          </a:lstStyle>
          <a:p>
            <a:pPr>
              <a:defRPr/>
            </a:pPr>
            <a:endParaRPr lang="es-EC"/>
          </a:p>
        </p:txBody>
      </p:sp>
      <p:sp>
        <p:nvSpPr>
          <p:cNvPr id="9" name="5 Marcador de número de diapositiva"/>
          <p:cNvSpPr>
            <a:spLocks noGrp="1"/>
          </p:cNvSpPr>
          <p:nvPr>
            <p:ph type="sldNum" sz="quarter" idx="12"/>
          </p:nvPr>
        </p:nvSpPr>
        <p:spPr/>
        <p:txBody>
          <a:bodyPr/>
          <a:lstStyle>
            <a:lvl1pPr>
              <a:defRPr/>
            </a:lvl1pPr>
          </a:lstStyle>
          <a:p>
            <a:pPr>
              <a:defRPr/>
            </a:pPr>
            <a:fld id="{ECF6D99D-A7F6-4C6A-B1F5-706F2B34DB61}"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3 Marcador de fecha"/>
          <p:cNvSpPr>
            <a:spLocks noGrp="1"/>
          </p:cNvSpPr>
          <p:nvPr>
            <p:ph type="dt" sz="half" idx="10"/>
          </p:nvPr>
        </p:nvSpPr>
        <p:spPr/>
        <p:txBody>
          <a:bodyPr/>
          <a:lstStyle>
            <a:lvl1pPr>
              <a:defRPr/>
            </a:lvl1pPr>
          </a:lstStyle>
          <a:p>
            <a:pPr>
              <a:defRPr/>
            </a:pPr>
            <a:fld id="{DAEA640B-B30F-46A4-AF9D-08279BDD3A0B}" type="datetimeFigureOut">
              <a:rPr lang="es-EC"/>
              <a:pPr>
                <a:defRPr/>
              </a:pPr>
              <a:t>09/11/2009</a:t>
            </a:fld>
            <a:endParaRPr lang="es-EC"/>
          </a:p>
        </p:txBody>
      </p:sp>
      <p:sp>
        <p:nvSpPr>
          <p:cNvPr id="4" name="4 Marcador de pie de página"/>
          <p:cNvSpPr>
            <a:spLocks noGrp="1"/>
          </p:cNvSpPr>
          <p:nvPr>
            <p:ph type="ftr" sz="quarter" idx="11"/>
          </p:nvPr>
        </p:nvSpPr>
        <p:spPr/>
        <p:txBody>
          <a:bodyPr/>
          <a:lstStyle>
            <a:lvl1pPr>
              <a:defRPr/>
            </a:lvl1pPr>
          </a:lstStyle>
          <a:p>
            <a:pPr>
              <a:defRPr/>
            </a:pPr>
            <a:endParaRPr lang="es-EC"/>
          </a:p>
        </p:txBody>
      </p:sp>
      <p:sp>
        <p:nvSpPr>
          <p:cNvPr id="5" name="5 Marcador de número de diapositiva"/>
          <p:cNvSpPr>
            <a:spLocks noGrp="1"/>
          </p:cNvSpPr>
          <p:nvPr>
            <p:ph type="sldNum" sz="quarter" idx="12"/>
          </p:nvPr>
        </p:nvSpPr>
        <p:spPr/>
        <p:txBody>
          <a:bodyPr/>
          <a:lstStyle>
            <a:lvl1pPr>
              <a:defRPr/>
            </a:lvl1pPr>
          </a:lstStyle>
          <a:p>
            <a:pPr>
              <a:defRPr/>
            </a:pPr>
            <a:fld id="{7EA1CE80-91C7-4778-8466-132A8D59B277}"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F812D28-1506-4C91-B311-0C6BAE192E60}" type="datetimeFigureOut">
              <a:rPr lang="es-EC"/>
              <a:pPr>
                <a:defRPr/>
              </a:pPr>
              <a:t>09/11/2009</a:t>
            </a:fld>
            <a:endParaRPr lang="es-EC"/>
          </a:p>
        </p:txBody>
      </p:sp>
      <p:sp>
        <p:nvSpPr>
          <p:cNvPr id="3" name="4 Marcador de pie de página"/>
          <p:cNvSpPr>
            <a:spLocks noGrp="1"/>
          </p:cNvSpPr>
          <p:nvPr>
            <p:ph type="ftr" sz="quarter" idx="11"/>
          </p:nvPr>
        </p:nvSpPr>
        <p:spPr/>
        <p:txBody>
          <a:bodyPr/>
          <a:lstStyle>
            <a:lvl1pPr>
              <a:defRPr/>
            </a:lvl1pPr>
          </a:lstStyle>
          <a:p>
            <a:pPr>
              <a:defRPr/>
            </a:pPr>
            <a:endParaRPr lang="es-EC"/>
          </a:p>
        </p:txBody>
      </p:sp>
      <p:sp>
        <p:nvSpPr>
          <p:cNvPr id="4" name="5 Marcador de número de diapositiva"/>
          <p:cNvSpPr>
            <a:spLocks noGrp="1"/>
          </p:cNvSpPr>
          <p:nvPr>
            <p:ph type="sldNum" sz="quarter" idx="12"/>
          </p:nvPr>
        </p:nvSpPr>
        <p:spPr/>
        <p:txBody>
          <a:bodyPr/>
          <a:lstStyle>
            <a:lvl1pPr>
              <a:defRPr/>
            </a:lvl1pPr>
          </a:lstStyle>
          <a:p>
            <a:pPr>
              <a:defRPr/>
            </a:pPr>
            <a:fld id="{34440E7B-3683-42DA-8570-8E35E6D03746}"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8F9176B-2CF0-470D-8D4E-915BC475CEA9}" type="datetimeFigureOut">
              <a:rPr lang="es-EC"/>
              <a:pPr>
                <a:defRPr/>
              </a:pPr>
              <a:t>09/11/2009</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A0A91930-8CDB-4758-AFDE-E201ADDC5C35}"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AC1E9A7-5A3E-4F60-8282-5D0CDE7553BB}" type="datetimeFigureOut">
              <a:rPr lang="es-EC"/>
              <a:pPr>
                <a:defRPr/>
              </a:pPr>
              <a:t>09/11/2009</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FDFB354D-558D-47BC-A7AF-2BA989E82503}"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alpha val="90195"/>
          </a:schemeClr>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C"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6532491-B30A-4FC2-8BC6-CE7F41DA4982}" type="datetimeFigureOut">
              <a:rPr lang="es-EC"/>
              <a:pPr>
                <a:defRPr/>
              </a:pPr>
              <a:t>09/11/2009</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73D9BC0-8B4C-4D60-B16B-F8517D475712}"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png"/><Relationship Id="rId10" Type="http://schemas.openxmlformats.org/officeDocument/2006/relationships/image" Target="../media/image33.png"/><Relationship Id="rId4" Type="http://schemas.openxmlformats.org/officeDocument/2006/relationships/image" Target="../media/image28.pn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jpeg"/><Relationship Id="rId12"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slide" Target="slide1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stretch>
            <a:fillRect/>
          </a:stretch>
        </p:blipFill>
        <p:spPr bwMode="auto">
          <a:xfrm>
            <a:off x="2357422" y="214289"/>
            <a:ext cx="6500858" cy="3545923"/>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
        <p:nvSpPr>
          <p:cNvPr id="2051" name="1 Título"/>
          <p:cNvSpPr>
            <a:spLocks noGrp="1"/>
          </p:cNvSpPr>
          <p:nvPr>
            <p:ph type="ctrTitle"/>
          </p:nvPr>
        </p:nvSpPr>
        <p:spPr>
          <a:xfrm>
            <a:off x="357188" y="4714875"/>
            <a:ext cx="8358187" cy="1470025"/>
          </a:xfrm>
        </p:spPr>
        <p:txBody>
          <a:bodyPr/>
          <a:lstStyle/>
          <a:p>
            <a:pPr eaLnBrk="1" hangingPunct="1"/>
            <a:r>
              <a:rPr lang="en-US" sz="3200" b="1" smtClean="0">
                <a:solidFill>
                  <a:schemeClr val="bg1"/>
                </a:solidFill>
              </a:rPr>
              <a:t/>
            </a:r>
            <a:br>
              <a:rPr lang="en-US" sz="3200" b="1" smtClean="0">
                <a:solidFill>
                  <a:schemeClr val="bg1"/>
                </a:solidFill>
              </a:rPr>
            </a:br>
            <a:r>
              <a:rPr lang="en-US" sz="3200" b="1" smtClean="0">
                <a:solidFill>
                  <a:schemeClr val="bg1"/>
                </a:solidFill>
              </a:rPr>
              <a:t>“</a:t>
            </a:r>
            <a:r>
              <a:rPr lang="es-ES" sz="3200" b="1" smtClean="0">
                <a:solidFill>
                  <a:schemeClr val="bg1"/>
                </a:solidFill>
              </a:rPr>
              <a:t>PROYECTO DE INVERSIÓN PARA LA IMPLEMENTACION DE LA FRANQUICIA INTERNACIONAL HARD ROCK CAFÉ EN LA CIUDAD</a:t>
            </a:r>
            <a:r>
              <a:rPr lang="es-EC" sz="3200" smtClean="0">
                <a:solidFill>
                  <a:schemeClr val="bg1"/>
                </a:solidFill>
              </a:rPr>
              <a:t> </a:t>
            </a:r>
            <a:r>
              <a:rPr lang="es-ES" sz="3200" b="1" smtClean="0">
                <a:solidFill>
                  <a:schemeClr val="bg1"/>
                </a:solidFill>
              </a:rPr>
              <a:t>DE GUAYAQUIL”</a:t>
            </a:r>
            <a:r>
              <a:rPr lang="es-EC" sz="1800" smtClean="0">
                <a:solidFill>
                  <a:schemeClr val="bg1"/>
                </a:solidFill>
              </a:rPr>
              <a:t/>
            </a:r>
            <a:br>
              <a:rPr lang="es-EC" sz="1800" smtClean="0">
                <a:solidFill>
                  <a:schemeClr val="bg1"/>
                </a:solidFill>
              </a:rPr>
            </a:br>
            <a:endParaRPr lang="es-EC" sz="1800" b="1" smtClean="0">
              <a:solidFill>
                <a:schemeClr val="bg1"/>
              </a:solidFill>
            </a:endParaRPr>
          </a:p>
        </p:txBody>
      </p:sp>
      <p:sp>
        <p:nvSpPr>
          <p:cNvPr id="2052" name="4 CuadroTexto"/>
          <p:cNvSpPr txBox="1">
            <a:spLocks noChangeArrowheads="1"/>
          </p:cNvSpPr>
          <p:nvPr/>
        </p:nvSpPr>
        <p:spPr bwMode="auto">
          <a:xfrm>
            <a:off x="0" y="142875"/>
            <a:ext cx="3786188" cy="1754188"/>
          </a:xfrm>
          <a:prstGeom prst="rect">
            <a:avLst/>
          </a:prstGeom>
          <a:noFill/>
          <a:ln w="9525">
            <a:noFill/>
            <a:miter lim="800000"/>
            <a:headEnd/>
            <a:tailEnd/>
          </a:ln>
        </p:spPr>
        <p:txBody>
          <a:bodyPr>
            <a:spAutoFit/>
          </a:bodyPr>
          <a:lstStyle/>
          <a:p>
            <a:pPr algn="ctr"/>
            <a:r>
              <a:rPr lang="en-US" sz="5400" b="1">
                <a:solidFill>
                  <a:schemeClr val="bg1"/>
                </a:solidFill>
                <a:latin typeface="Calibri" pitchFamily="34" charset="0"/>
              </a:rPr>
              <a:t>FACULTAD </a:t>
            </a:r>
          </a:p>
          <a:p>
            <a:pPr algn="ctr"/>
            <a:r>
              <a:rPr lang="en-US" sz="5400" b="1" u="sng">
                <a:solidFill>
                  <a:schemeClr val="bg1"/>
                </a:solidFill>
                <a:latin typeface="Calibri" pitchFamily="34" charset="0"/>
              </a:rPr>
              <a:t>ICHE</a:t>
            </a:r>
            <a:endParaRPr lang="es-EC" sz="5400" u="sng">
              <a:latin typeface="Calibri" pitchFamily="34" charset="0"/>
            </a:endParaRPr>
          </a:p>
        </p:txBody>
      </p:sp>
      <p:sp>
        <p:nvSpPr>
          <p:cNvPr id="2053" name="5 CuadroTexto"/>
          <p:cNvSpPr txBox="1">
            <a:spLocks noChangeArrowheads="1"/>
          </p:cNvSpPr>
          <p:nvPr/>
        </p:nvSpPr>
        <p:spPr bwMode="auto">
          <a:xfrm>
            <a:off x="214313" y="2714625"/>
            <a:ext cx="3143250" cy="1230313"/>
          </a:xfrm>
          <a:prstGeom prst="rect">
            <a:avLst/>
          </a:prstGeom>
          <a:noFill/>
          <a:ln w="9525">
            <a:noFill/>
            <a:miter lim="800000"/>
            <a:headEnd/>
            <a:tailEnd/>
          </a:ln>
        </p:spPr>
        <p:txBody>
          <a:bodyPr>
            <a:spAutoFit/>
          </a:bodyPr>
          <a:lstStyle/>
          <a:p>
            <a:r>
              <a:rPr lang="es-EC" sz="2000" b="1">
                <a:solidFill>
                  <a:schemeClr val="bg1"/>
                </a:solidFill>
                <a:latin typeface="Calibri" pitchFamily="34" charset="0"/>
              </a:rPr>
              <a:t>Realizado por:</a:t>
            </a:r>
          </a:p>
          <a:p>
            <a:endParaRPr lang="es-EC">
              <a:solidFill>
                <a:schemeClr val="bg1"/>
              </a:solidFill>
              <a:latin typeface="Calibri" pitchFamily="34" charset="0"/>
            </a:endParaRPr>
          </a:p>
          <a:p>
            <a:r>
              <a:rPr lang="es-EC" b="1" i="1">
                <a:solidFill>
                  <a:schemeClr val="bg1"/>
                </a:solidFill>
                <a:latin typeface="Lucida Calligraphy" pitchFamily="66" charset="0"/>
              </a:rPr>
              <a:t>Gonzalo Molina Sigcho</a:t>
            </a:r>
          </a:p>
          <a:p>
            <a:r>
              <a:rPr lang="es-EC" b="1" i="1">
                <a:solidFill>
                  <a:schemeClr val="bg1"/>
                </a:solidFill>
                <a:latin typeface="Lucida Calligraphy" pitchFamily="66" charset="0"/>
              </a:rPr>
              <a:t>Andrea Almeida Cando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Gráfico 15"/>
          <p:cNvPicPr>
            <a:picLocks noGrp="1" noChangeArrowheads="1"/>
          </p:cNvPicPr>
          <p:nvPr>
            <p:ph idx="1"/>
          </p:nvPr>
        </p:nvPicPr>
        <p:blipFill>
          <a:blip r:embed="rId3"/>
          <a:srcRect/>
          <a:stretch>
            <a:fillRect/>
          </a:stretch>
        </p:blipFill>
        <p:spPr>
          <a:xfrm>
            <a:off x="0" y="1214438"/>
            <a:ext cx="3429000" cy="2500312"/>
          </a:xfrm>
          <a:noFill/>
        </p:spPr>
      </p:pic>
      <p:pic>
        <p:nvPicPr>
          <p:cNvPr id="11267" name="Picture 2"/>
          <p:cNvPicPr>
            <a:picLocks noChangeAspect="1" noChangeArrowheads="1"/>
          </p:cNvPicPr>
          <p:nvPr/>
        </p:nvPicPr>
        <p:blipFill>
          <a:blip r:embed="rId4"/>
          <a:srcRect/>
          <a:stretch>
            <a:fillRect/>
          </a:stretch>
        </p:blipFill>
        <p:spPr bwMode="auto">
          <a:xfrm>
            <a:off x="3286125" y="2844800"/>
            <a:ext cx="5857875" cy="4013200"/>
          </a:xfrm>
          <a:prstGeom prst="rect">
            <a:avLst/>
          </a:prstGeom>
          <a:noFill/>
          <a:ln w="9525">
            <a:noFill/>
            <a:miter lim="800000"/>
            <a:headEnd/>
            <a:tailEnd/>
          </a:ln>
        </p:spPr>
      </p:pic>
      <p:sp>
        <p:nvSpPr>
          <p:cNvPr id="11268" name="1 Título"/>
          <p:cNvSpPr>
            <a:spLocks noGrp="1"/>
          </p:cNvSpPr>
          <p:nvPr>
            <p:ph type="title"/>
          </p:nvPr>
        </p:nvSpPr>
        <p:spPr>
          <a:xfrm>
            <a:off x="1643063" y="0"/>
            <a:ext cx="5715000" cy="500063"/>
          </a:xfrm>
        </p:spPr>
        <p:txBody>
          <a:bodyPr/>
          <a:lstStyle/>
          <a:p>
            <a:pPr eaLnBrk="1" hangingPunct="1"/>
            <a:r>
              <a:rPr lang="es-EC" sz="3200" smtClean="0">
                <a:solidFill>
                  <a:srgbClr val="FFCC00"/>
                </a:solidFill>
                <a:latin typeface="Broadway" pitchFamily="82" charset="0"/>
              </a:rPr>
              <a:t>MARKETING MIX</a:t>
            </a:r>
          </a:p>
        </p:txBody>
      </p:sp>
      <p:sp>
        <p:nvSpPr>
          <p:cNvPr id="11269" name="10 CuadroTexto"/>
          <p:cNvSpPr txBox="1">
            <a:spLocks noChangeArrowheads="1"/>
          </p:cNvSpPr>
          <p:nvPr/>
        </p:nvSpPr>
        <p:spPr bwMode="auto">
          <a:xfrm>
            <a:off x="3286125" y="357188"/>
            <a:ext cx="2571750" cy="708025"/>
          </a:xfrm>
          <a:prstGeom prst="rect">
            <a:avLst/>
          </a:prstGeom>
          <a:noFill/>
          <a:ln w="9525">
            <a:noFill/>
            <a:miter lim="800000"/>
            <a:headEnd/>
            <a:tailEnd/>
          </a:ln>
        </p:spPr>
        <p:txBody>
          <a:bodyPr>
            <a:spAutoFit/>
          </a:bodyPr>
          <a:lstStyle/>
          <a:p>
            <a:r>
              <a:rPr lang="es-EC" sz="4000" b="1">
                <a:solidFill>
                  <a:schemeClr val="bg1"/>
                </a:solidFill>
                <a:latin typeface="Calibri" pitchFamily="34" charset="0"/>
              </a:rPr>
              <a:t>Promoción</a:t>
            </a:r>
          </a:p>
        </p:txBody>
      </p:sp>
      <p:pic>
        <p:nvPicPr>
          <p:cNvPr id="12" name="Picture 3"/>
          <p:cNvPicPr>
            <a:picLocks noChangeAspect="1" noChangeArrowheads="1"/>
          </p:cNvPicPr>
          <p:nvPr/>
        </p:nvPicPr>
        <p:blipFill>
          <a:blip r:embed="rId5"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pic>
        <p:nvPicPr>
          <p:cNvPr id="11271" name="Picture 8"/>
          <p:cNvPicPr>
            <a:picLocks noChangeAspect="1" noChangeArrowheads="1"/>
          </p:cNvPicPr>
          <p:nvPr/>
        </p:nvPicPr>
        <p:blipFill>
          <a:blip r:embed="rId6"/>
          <a:srcRect/>
          <a:stretch>
            <a:fillRect/>
          </a:stretch>
        </p:blipFill>
        <p:spPr bwMode="auto">
          <a:xfrm>
            <a:off x="4908550" y="1762125"/>
            <a:ext cx="1878013" cy="1071563"/>
          </a:xfrm>
          <a:prstGeom prst="rect">
            <a:avLst/>
          </a:prstGeom>
          <a:noFill/>
          <a:ln w="9525">
            <a:noFill/>
            <a:miter lim="800000"/>
            <a:headEnd/>
            <a:tailEnd/>
          </a:ln>
        </p:spPr>
      </p:pic>
      <p:pic>
        <p:nvPicPr>
          <p:cNvPr id="11272" name="Picture 9"/>
          <p:cNvPicPr>
            <a:picLocks noChangeAspect="1" noChangeArrowheads="1"/>
          </p:cNvPicPr>
          <p:nvPr/>
        </p:nvPicPr>
        <p:blipFill>
          <a:blip r:embed="rId7"/>
          <a:srcRect/>
          <a:stretch>
            <a:fillRect/>
          </a:stretch>
        </p:blipFill>
        <p:spPr bwMode="auto">
          <a:xfrm>
            <a:off x="0" y="3714750"/>
            <a:ext cx="2181225" cy="3143250"/>
          </a:xfrm>
          <a:prstGeom prst="rect">
            <a:avLst/>
          </a:prstGeom>
          <a:noFill/>
          <a:ln w="9525">
            <a:noFill/>
            <a:miter lim="800000"/>
            <a:headEnd/>
            <a:tailEnd/>
          </a:ln>
        </p:spPr>
      </p:pic>
      <p:pic>
        <p:nvPicPr>
          <p:cNvPr id="11273" name="Picture 10"/>
          <p:cNvPicPr>
            <a:picLocks noChangeAspect="1" noChangeArrowheads="1"/>
          </p:cNvPicPr>
          <p:nvPr/>
        </p:nvPicPr>
        <p:blipFill>
          <a:blip r:embed="rId8"/>
          <a:srcRect/>
          <a:stretch>
            <a:fillRect/>
          </a:stretch>
        </p:blipFill>
        <p:spPr bwMode="auto">
          <a:xfrm>
            <a:off x="6796088" y="1214438"/>
            <a:ext cx="2347912" cy="1643062"/>
          </a:xfrm>
          <a:prstGeom prst="rect">
            <a:avLst/>
          </a:prstGeom>
          <a:noFill/>
          <a:ln w="9525">
            <a:noFill/>
            <a:miter lim="800000"/>
            <a:headEnd/>
            <a:tailEnd/>
          </a:ln>
        </p:spPr>
      </p:pic>
      <p:pic>
        <p:nvPicPr>
          <p:cNvPr id="11274" name="Picture 11"/>
          <p:cNvPicPr>
            <a:picLocks noChangeAspect="1" noChangeArrowheads="1"/>
          </p:cNvPicPr>
          <p:nvPr/>
        </p:nvPicPr>
        <p:blipFill>
          <a:blip r:embed="rId9"/>
          <a:srcRect/>
          <a:stretch>
            <a:fillRect/>
          </a:stretch>
        </p:blipFill>
        <p:spPr bwMode="auto">
          <a:xfrm>
            <a:off x="2000250" y="4668838"/>
            <a:ext cx="1319213" cy="2179637"/>
          </a:xfrm>
          <a:prstGeom prst="rect">
            <a:avLst/>
          </a:prstGeom>
          <a:noFill/>
          <a:ln w="9525">
            <a:noFill/>
            <a:miter lim="800000"/>
            <a:headEnd/>
            <a:tailEnd/>
          </a:ln>
        </p:spPr>
      </p:pic>
      <p:pic>
        <p:nvPicPr>
          <p:cNvPr id="11275" name="Picture 13"/>
          <p:cNvPicPr>
            <a:picLocks noChangeAspect="1" noChangeArrowheads="1"/>
          </p:cNvPicPr>
          <p:nvPr/>
        </p:nvPicPr>
        <p:blipFill>
          <a:blip r:embed="rId10"/>
          <a:srcRect/>
          <a:stretch>
            <a:fillRect/>
          </a:stretch>
        </p:blipFill>
        <p:spPr bwMode="auto">
          <a:xfrm>
            <a:off x="1981200" y="3714750"/>
            <a:ext cx="1304925" cy="933450"/>
          </a:xfrm>
          <a:prstGeom prst="rect">
            <a:avLst/>
          </a:prstGeom>
          <a:noFill/>
          <a:ln w="9525">
            <a:noFill/>
            <a:miter lim="800000"/>
            <a:headEnd/>
            <a:tailEnd/>
          </a:ln>
        </p:spPr>
      </p:pic>
      <p:pic>
        <p:nvPicPr>
          <p:cNvPr id="11276" name="Picture 15"/>
          <p:cNvPicPr>
            <a:picLocks noChangeAspect="1" noChangeArrowheads="1"/>
          </p:cNvPicPr>
          <p:nvPr/>
        </p:nvPicPr>
        <p:blipFill>
          <a:blip r:embed="rId11"/>
          <a:srcRect/>
          <a:stretch>
            <a:fillRect/>
          </a:stretch>
        </p:blipFill>
        <p:spPr bwMode="auto">
          <a:xfrm>
            <a:off x="3429000" y="1757363"/>
            <a:ext cx="1500188" cy="1100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2143125" y="0"/>
            <a:ext cx="4686300" cy="796925"/>
          </a:xfrm>
        </p:spPr>
        <p:txBody>
          <a:bodyPr/>
          <a:lstStyle/>
          <a:p>
            <a:pPr eaLnBrk="1" hangingPunct="1"/>
            <a:r>
              <a:rPr lang="es-EC" sz="4000" smtClean="0">
                <a:solidFill>
                  <a:srgbClr val="FFCC00"/>
                </a:solidFill>
                <a:latin typeface="Broadway" pitchFamily="82" charset="0"/>
              </a:rPr>
              <a:t>GASTOS</a:t>
            </a:r>
          </a:p>
        </p:txBody>
      </p:sp>
      <p:pic>
        <p:nvPicPr>
          <p:cNvPr id="12291" name="Picture 2"/>
          <p:cNvPicPr>
            <a:picLocks noChangeAspect="1" noChangeArrowheads="1"/>
          </p:cNvPicPr>
          <p:nvPr/>
        </p:nvPicPr>
        <p:blipFill>
          <a:blip r:embed="rId3"/>
          <a:srcRect/>
          <a:stretch>
            <a:fillRect/>
          </a:stretch>
        </p:blipFill>
        <p:spPr bwMode="auto">
          <a:xfrm>
            <a:off x="4357688" y="785813"/>
            <a:ext cx="4343400" cy="2247900"/>
          </a:xfrm>
          <a:prstGeom prst="rect">
            <a:avLst/>
          </a:prstGeom>
          <a:noFill/>
          <a:ln w="9525">
            <a:noFill/>
            <a:miter lim="800000"/>
            <a:headEnd/>
            <a:tailEnd/>
          </a:ln>
        </p:spPr>
      </p:pic>
      <p:sp>
        <p:nvSpPr>
          <p:cNvPr id="12292" name="4 CuadroTexto"/>
          <p:cNvSpPr txBox="1">
            <a:spLocks noChangeArrowheads="1"/>
          </p:cNvSpPr>
          <p:nvPr/>
        </p:nvSpPr>
        <p:spPr bwMode="auto">
          <a:xfrm>
            <a:off x="285750" y="785813"/>
            <a:ext cx="3500438" cy="1477962"/>
          </a:xfrm>
          <a:prstGeom prst="rect">
            <a:avLst/>
          </a:prstGeom>
          <a:noFill/>
          <a:ln w="9525">
            <a:noFill/>
            <a:miter lim="800000"/>
            <a:headEnd/>
            <a:tailEnd/>
          </a:ln>
        </p:spPr>
        <p:txBody>
          <a:bodyPr>
            <a:spAutoFit/>
          </a:bodyPr>
          <a:lstStyle/>
          <a:p>
            <a:pPr>
              <a:buFont typeface="Arial" charset="0"/>
              <a:buChar char="•"/>
            </a:pPr>
            <a:r>
              <a:rPr lang="es-EC" b="1">
                <a:solidFill>
                  <a:schemeClr val="bg1"/>
                </a:solidFill>
                <a:latin typeface="Calibri" pitchFamily="34" charset="0"/>
              </a:rPr>
              <a:t>Administrativos</a:t>
            </a:r>
          </a:p>
          <a:p>
            <a:pPr>
              <a:buFont typeface="Arial" charset="0"/>
              <a:buChar char="•"/>
            </a:pPr>
            <a:r>
              <a:rPr lang="es-EC" b="1">
                <a:solidFill>
                  <a:schemeClr val="bg1"/>
                </a:solidFill>
                <a:latin typeface="Calibri" pitchFamily="34" charset="0"/>
              </a:rPr>
              <a:t>Publicitarios</a:t>
            </a:r>
          </a:p>
          <a:p>
            <a:pPr>
              <a:buFont typeface="Arial" charset="0"/>
              <a:buChar char="•"/>
            </a:pPr>
            <a:r>
              <a:rPr lang="es-EC" b="1">
                <a:solidFill>
                  <a:schemeClr val="bg1"/>
                </a:solidFill>
                <a:latin typeface="Calibri" pitchFamily="34" charset="0"/>
              </a:rPr>
              <a:t>Arrendamiento</a:t>
            </a:r>
          </a:p>
          <a:p>
            <a:pPr>
              <a:buFont typeface="Arial" charset="0"/>
              <a:buChar char="•"/>
            </a:pPr>
            <a:r>
              <a:rPr lang="es-EC" b="1">
                <a:solidFill>
                  <a:schemeClr val="bg1"/>
                </a:solidFill>
                <a:latin typeface="Calibri" pitchFamily="34" charset="0"/>
              </a:rPr>
              <a:t>Fabricación</a:t>
            </a:r>
          </a:p>
          <a:p>
            <a:pPr>
              <a:buFont typeface="Arial" charset="0"/>
              <a:buChar char="•"/>
            </a:pPr>
            <a:endParaRPr lang="es-EC" b="1">
              <a:solidFill>
                <a:schemeClr val="bg1"/>
              </a:solidFill>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hangingPunct="1"/>
            <a:r>
              <a:rPr lang="es-EC" b="1" smtClean="0">
                <a:solidFill>
                  <a:schemeClr val="bg1"/>
                </a:solidFill>
              </a:rPr>
              <a:t>CONCLUSIONES</a:t>
            </a:r>
          </a:p>
        </p:txBody>
      </p:sp>
      <p:sp>
        <p:nvSpPr>
          <p:cNvPr id="13315" name="2 Marcador de contenido"/>
          <p:cNvSpPr>
            <a:spLocks noGrp="1"/>
          </p:cNvSpPr>
          <p:nvPr>
            <p:ph idx="1"/>
          </p:nvPr>
        </p:nvSpPr>
        <p:spPr/>
        <p:txBody>
          <a:bodyPr/>
          <a:lstStyle/>
          <a:p>
            <a:pPr eaLnBrk="1" hangingPunct="1"/>
            <a:endParaRPr lang="es-ES" smtClean="0"/>
          </a:p>
        </p:txBody>
      </p:sp>
      <p:pic>
        <p:nvPicPr>
          <p:cNvPr id="4" name="Picture 3"/>
          <p:cNvPicPr>
            <a:picLocks noChangeAspect="1" noChangeArrowheads="1"/>
          </p:cNvPicPr>
          <p:nvPr/>
        </p:nvPicPr>
        <p:blipFill>
          <a:blip r:embed="rId3" cstate="print"/>
          <a:stretch>
            <a:fillRect/>
          </a:stretch>
        </p:blipFill>
        <p:spPr bwMode="auto">
          <a:xfrm>
            <a:off x="214282" y="214290"/>
            <a:ext cx="1785918" cy="1103988"/>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pic>
        <p:nvPicPr>
          <p:cNvPr id="14339" name="Picture 8"/>
          <p:cNvPicPr>
            <a:picLocks noChangeAspect="1" noChangeArrowheads="1"/>
          </p:cNvPicPr>
          <p:nvPr/>
        </p:nvPicPr>
        <p:blipFill>
          <a:blip r:embed="rId3"/>
          <a:srcRect/>
          <a:stretch>
            <a:fillRect/>
          </a:stretch>
        </p:blipFill>
        <p:spPr bwMode="auto">
          <a:xfrm>
            <a:off x="1428750" y="2000250"/>
            <a:ext cx="2786063" cy="4013200"/>
          </a:xfrm>
          <a:prstGeom prst="rect">
            <a:avLst/>
          </a:prstGeom>
          <a:noFill/>
          <a:ln w="9525">
            <a:noFill/>
            <a:miter lim="800000"/>
            <a:headEnd/>
            <a:tailEnd/>
          </a:ln>
        </p:spPr>
      </p:pic>
      <p:pic>
        <p:nvPicPr>
          <p:cNvPr id="14340" name="Picture 6"/>
          <p:cNvPicPr>
            <a:picLocks noChangeAspect="1" noChangeArrowheads="1"/>
          </p:cNvPicPr>
          <p:nvPr/>
        </p:nvPicPr>
        <p:blipFill>
          <a:blip r:embed="rId4"/>
          <a:srcRect/>
          <a:stretch>
            <a:fillRect/>
          </a:stretch>
        </p:blipFill>
        <p:spPr bwMode="auto">
          <a:xfrm>
            <a:off x="4857750" y="2000250"/>
            <a:ext cx="2813050" cy="1785938"/>
          </a:xfrm>
          <a:prstGeom prst="rect">
            <a:avLst/>
          </a:prstGeom>
          <a:noFill/>
          <a:ln w="9525">
            <a:noFill/>
            <a:miter lim="800000"/>
            <a:headEnd/>
            <a:tailEnd/>
          </a:ln>
        </p:spPr>
      </p:pic>
      <p:sp>
        <p:nvSpPr>
          <p:cNvPr id="14341" name="8 CuadroTexto"/>
          <p:cNvSpPr txBox="1">
            <a:spLocks noChangeArrowheads="1"/>
          </p:cNvSpPr>
          <p:nvPr/>
        </p:nvSpPr>
        <p:spPr bwMode="auto">
          <a:xfrm>
            <a:off x="1428750" y="1428750"/>
            <a:ext cx="2786063" cy="523875"/>
          </a:xfrm>
          <a:prstGeom prst="rect">
            <a:avLst/>
          </a:prstGeom>
          <a:noFill/>
          <a:ln w="9525">
            <a:noFill/>
            <a:miter lim="800000"/>
            <a:headEnd/>
            <a:tailEnd/>
          </a:ln>
        </p:spPr>
        <p:txBody>
          <a:bodyPr>
            <a:spAutoFit/>
          </a:bodyPr>
          <a:lstStyle/>
          <a:p>
            <a:pPr algn="ctr"/>
            <a:r>
              <a:rPr lang="es-ES" sz="2800">
                <a:solidFill>
                  <a:srgbClr val="FFC000"/>
                </a:solidFill>
              </a:rPr>
              <a:t>Recuerdos</a:t>
            </a:r>
          </a:p>
        </p:txBody>
      </p:sp>
      <p:sp>
        <p:nvSpPr>
          <p:cNvPr id="14342" name="9 CuadroTexto"/>
          <p:cNvSpPr txBox="1">
            <a:spLocks noChangeArrowheads="1"/>
          </p:cNvSpPr>
          <p:nvPr/>
        </p:nvSpPr>
        <p:spPr bwMode="auto">
          <a:xfrm>
            <a:off x="4857750" y="1428750"/>
            <a:ext cx="2786063" cy="523875"/>
          </a:xfrm>
          <a:prstGeom prst="rect">
            <a:avLst/>
          </a:prstGeom>
          <a:noFill/>
          <a:ln w="9525">
            <a:noFill/>
            <a:miter lim="800000"/>
            <a:headEnd/>
            <a:tailEnd/>
          </a:ln>
        </p:spPr>
        <p:txBody>
          <a:bodyPr>
            <a:spAutoFit/>
          </a:bodyPr>
          <a:lstStyle/>
          <a:p>
            <a:pPr algn="ctr"/>
            <a:r>
              <a:rPr lang="es-ES" sz="2800">
                <a:solidFill>
                  <a:srgbClr val="FFC000"/>
                </a:solidFill>
              </a:rPr>
              <a:t>Platos</a:t>
            </a:r>
          </a:p>
        </p:txBody>
      </p:sp>
      <p:sp>
        <p:nvSpPr>
          <p:cNvPr id="14343" name="10 CuadroTexto">
            <a:hlinkClick r:id="rId5" action="ppaction://hlinksldjump"/>
          </p:cNvPr>
          <p:cNvSpPr txBox="1">
            <a:spLocks noChangeArrowheads="1"/>
          </p:cNvSpPr>
          <p:nvPr/>
        </p:nvSpPr>
        <p:spPr bwMode="auto">
          <a:xfrm>
            <a:off x="3786188" y="285750"/>
            <a:ext cx="1571625" cy="708025"/>
          </a:xfrm>
          <a:prstGeom prst="rect">
            <a:avLst/>
          </a:prstGeom>
          <a:noFill/>
          <a:ln w="9525">
            <a:noFill/>
            <a:miter lim="800000"/>
            <a:headEnd/>
            <a:tailEnd/>
          </a:ln>
        </p:spPr>
        <p:txBody>
          <a:bodyPr>
            <a:spAutoFit/>
          </a:bodyPr>
          <a:lstStyle/>
          <a:p>
            <a:r>
              <a:rPr lang="es-EC" sz="4000" b="1" u="sng">
                <a:solidFill>
                  <a:schemeClr val="bg1"/>
                </a:solidFill>
                <a:latin typeface="Calibri" pitchFamily="34" charset="0"/>
              </a:rPr>
              <a:t>Precio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
        <p:nvSpPr>
          <p:cNvPr id="3075" name="1 Título"/>
          <p:cNvSpPr>
            <a:spLocks noGrp="1"/>
          </p:cNvSpPr>
          <p:nvPr>
            <p:ph type="ctrTitle"/>
          </p:nvPr>
        </p:nvSpPr>
        <p:spPr>
          <a:xfrm>
            <a:off x="0" y="285750"/>
            <a:ext cx="3929063" cy="928688"/>
          </a:xfrm>
        </p:spPr>
        <p:txBody>
          <a:bodyPr/>
          <a:lstStyle/>
          <a:p>
            <a:pPr eaLnBrk="1" hangingPunct="1"/>
            <a:r>
              <a:rPr lang="es-EC" sz="4800" b="1" smtClean="0">
                <a:solidFill>
                  <a:srgbClr val="FFC000"/>
                </a:solidFill>
              </a:rPr>
              <a:t>Franquicias</a:t>
            </a:r>
          </a:p>
        </p:txBody>
      </p:sp>
      <p:sp>
        <p:nvSpPr>
          <p:cNvPr id="3076" name="3 CuadroTexto"/>
          <p:cNvSpPr txBox="1">
            <a:spLocks noChangeArrowheads="1"/>
          </p:cNvSpPr>
          <p:nvPr/>
        </p:nvSpPr>
        <p:spPr bwMode="auto">
          <a:xfrm>
            <a:off x="428625" y="1071563"/>
            <a:ext cx="7858125" cy="2678112"/>
          </a:xfrm>
          <a:prstGeom prst="rect">
            <a:avLst/>
          </a:prstGeom>
          <a:noFill/>
          <a:ln w="9525">
            <a:noFill/>
            <a:miter lim="800000"/>
            <a:headEnd/>
            <a:tailEnd/>
          </a:ln>
        </p:spPr>
        <p:txBody>
          <a:bodyPr>
            <a:spAutoFit/>
          </a:bodyPr>
          <a:lstStyle/>
          <a:p>
            <a:pPr algn="just"/>
            <a:r>
              <a:rPr lang="es-ES" sz="2400" b="1">
                <a:solidFill>
                  <a:schemeClr val="bg1"/>
                </a:solidFill>
                <a:latin typeface="Calibri" pitchFamily="34" charset="0"/>
              </a:rPr>
              <a:t>Es un sistema comercial que permite explotar comercialmente una marca, servicio o producto con una imagen ya asentada, y bajo reglas específicas, dentro de una red local, nacional o internacional. Estás concesiones nos ofrecen el derecho de utilizar los procesos de fabricación, la marca, patentes, secreto comercial y otros puntos de valor, a cambio de honorarios o regalías.</a:t>
            </a:r>
            <a:endParaRPr lang="es-EC" sz="2400" b="1">
              <a:solidFill>
                <a:schemeClr val="bg1"/>
              </a:solidFill>
              <a:latin typeface="Calibri" pitchFamily="34" charset="0"/>
            </a:endParaRPr>
          </a:p>
        </p:txBody>
      </p:sp>
      <p:sp>
        <p:nvSpPr>
          <p:cNvPr id="3077" name="4 CuadroTexto"/>
          <p:cNvSpPr txBox="1">
            <a:spLocks noChangeArrowheads="1"/>
          </p:cNvSpPr>
          <p:nvPr/>
        </p:nvSpPr>
        <p:spPr bwMode="auto">
          <a:xfrm>
            <a:off x="285750" y="3849688"/>
            <a:ext cx="4286250" cy="2246312"/>
          </a:xfrm>
          <a:prstGeom prst="rect">
            <a:avLst/>
          </a:prstGeom>
          <a:noFill/>
          <a:ln w="9525">
            <a:noFill/>
            <a:miter lim="800000"/>
            <a:headEnd/>
            <a:tailEnd/>
          </a:ln>
        </p:spPr>
        <p:txBody>
          <a:bodyPr>
            <a:spAutoFit/>
          </a:bodyPr>
          <a:lstStyle/>
          <a:p>
            <a:r>
              <a:rPr lang="es-ES" sz="2000" b="1">
                <a:solidFill>
                  <a:srgbClr val="FFC000"/>
                </a:solidFill>
                <a:latin typeface="Calibri" pitchFamily="34" charset="0"/>
              </a:rPr>
              <a:t>Franquiciador.- </a:t>
            </a:r>
          </a:p>
          <a:p>
            <a:pPr algn="just"/>
            <a:r>
              <a:rPr lang="es-ES" sz="2000" b="1">
                <a:solidFill>
                  <a:srgbClr val="FF0000"/>
                </a:solidFill>
                <a:latin typeface="Times New Roman" pitchFamily="18" charset="0"/>
                <a:cs typeface="Times New Roman" pitchFamily="18" charset="0"/>
              </a:rPr>
              <a:t>Es el titular de una marca o propiedad industrial, así como del conocimiento particular que tiene que ver con la fabricación, distribución, comercialización y prestación de ciertos servicios y productos.</a:t>
            </a:r>
            <a:endParaRPr lang="es-EC" sz="2000" b="1">
              <a:solidFill>
                <a:srgbClr val="FF0000"/>
              </a:solidFill>
              <a:latin typeface="Times New Roman" pitchFamily="18" charset="0"/>
              <a:cs typeface="Times New Roman" pitchFamily="18" charset="0"/>
            </a:endParaRPr>
          </a:p>
        </p:txBody>
      </p:sp>
      <p:sp>
        <p:nvSpPr>
          <p:cNvPr id="3078" name="6 CuadroTexto"/>
          <p:cNvSpPr txBox="1">
            <a:spLocks noChangeArrowheads="1"/>
          </p:cNvSpPr>
          <p:nvPr/>
        </p:nvSpPr>
        <p:spPr bwMode="auto">
          <a:xfrm>
            <a:off x="4857750" y="3849688"/>
            <a:ext cx="3786188" cy="2890837"/>
          </a:xfrm>
          <a:prstGeom prst="rect">
            <a:avLst/>
          </a:prstGeom>
          <a:noFill/>
          <a:ln w="9525">
            <a:noFill/>
            <a:miter lim="800000"/>
            <a:headEnd/>
            <a:tailEnd/>
          </a:ln>
        </p:spPr>
        <p:txBody>
          <a:bodyPr>
            <a:spAutoFit/>
          </a:bodyPr>
          <a:lstStyle/>
          <a:p>
            <a:r>
              <a:rPr lang="es-ES" sz="2000" b="1">
                <a:solidFill>
                  <a:srgbClr val="FF0000"/>
                </a:solidFill>
                <a:latin typeface="Calibri" pitchFamily="34" charset="0"/>
              </a:rPr>
              <a:t>Franquiciado.- </a:t>
            </a:r>
          </a:p>
          <a:p>
            <a:pPr algn="just"/>
            <a:r>
              <a:rPr lang="es-ES" sz="2000" b="1">
                <a:solidFill>
                  <a:srgbClr val="FFC000"/>
                </a:solidFill>
                <a:latin typeface="Times New Roman" pitchFamily="18" charset="0"/>
                <a:cs typeface="Times New Roman" pitchFamily="18" charset="0"/>
              </a:rPr>
              <a:t>Persona a la cual le es concedido por un tiempo determinado el uso de una marca comercial debidamente registrada, así como del “know how” para comercializar determinados bienes y servicios.</a:t>
            </a:r>
            <a:endParaRPr lang="es-EC" sz="2000" b="1">
              <a:solidFill>
                <a:srgbClr val="FFC000"/>
              </a:solidFill>
              <a:latin typeface="Times New Roman" pitchFamily="18" charset="0"/>
              <a:cs typeface="Times New Roman" pitchFamily="18" charset="0"/>
            </a:endParaRPr>
          </a:p>
          <a:p>
            <a:endParaRPr lang="es-EC">
              <a:solidFill>
                <a:srgbClr val="FFCC00"/>
              </a:solidFill>
              <a:latin typeface="Calibri" pitchFamily="34" charset="0"/>
            </a:endParaRPr>
          </a:p>
        </p:txBody>
      </p:sp>
    </p:spTree>
  </p:cSld>
  <p:clrMapOvr>
    <a:masterClrMapping/>
  </p:clrMapOvr>
  <p:transition advTm="3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6 CuadroTexto"/>
          <p:cNvSpPr txBox="1">
            <a:spLocks noChangeArrowheads="1"/>
          </p:cNvSpPr>
          <p:nvPr/>
        </p:nvSpPr>
        <p:spPr bwMode="auto">
          <a:xfrm>
            <a:off x="142875" y="142875"/>
            <a:ext cx="7358063" cy="892175"/>
          </a:xfrm>
          <a:prstGeom prst="rect">
            <a:avLst/>
          </a:prstGeom>
          <a:noFill/>
          <a:ln w="9525">
            <a:noFill/>
            <a:miter lim="800000"/>
            <a:headEnd/>
            <a:tailEnd/>
          </a:ln>
        </p:spPr>
        <p:txBody>
          <a:bodyPr>
            <a:spAutoFit/>
          </a:bodyPr>
          <a:lstStyle/>
          <a:p>
            <a:pPr marL="0" lvl="1"/>
            <a:r>
              <a:rPr lang="es-ES" sz="3200" b="1">
                <a:solidFill>
                  <a:srgbClr val="FFCC00"/>
                </a:solidFill>
                <a:latin typeface="Calibri" pitchFamily="34" charset="0"/>
              </a:rPr>
              <a:t>INTERPRETACIÓN DE RESULTADOS</a:t>
            </a:r>
            <a:endParaRPr lang="es-EC" sz="3200">
              <a:solidFill>
                <a:srgbClr val="FFCC00"/>
              </a:solidFill>
              <a:latin typeface="Calibri" pitchFamily="34" charset="0"/>
            </a:endParaRPr>
          </a:p>
          <a:p>
            <a:endParaRPr lang="es-EC" sz="2000" u="sng">
              <a:solidFill>
                <a:schemeClr val="bg1"/>
              </a:solidFill>
              <a:latin typeface="Calibri" pitchFamily="34" charset="0"/>
            </a:endParaRPr>
          </a:p>
        </p:txBody>
      </p:sp>
      <p:sp>
        <p:nvSpPr>
          <p:cNvPr id="4099" name="7 CuadroTexto"/>
          <p:cNvSpPr txBox="1">
            <a:spLocks noChangeArrowheads="1"/>
          </p:cNvSpPr>
          <p:nvPr/>
        </p:nvSpPr>
        <p:spPr bwMode="auto">
          <a:xfrm>
            <a:off x="4852988" y="603250"/>
            <a:ext cx="4148137" cy="646113"/>
          </a:xfrm>
          <a:prstGeom prst="rect">
            <a:avLst/>
          </a:prstGeom>
          <a:noFill/>
          <a:ln w="9525">
            <a:noFill/>
            <a:miter lim="800000"/>
            <a:headEnd/>
            <a:tailEnd/>
          </a:ln>
        </p:spPr>
        <p:txBody>
          <a:bodyPr>
            <a:spAutoFit/>
          </a:bodyPr>
          <a:lstStyle/>
          <a:p>
            <a:pPr algn="just">
              <a:buFont typeface="Arial" charset="0"/>
              <a:buChar char="•"/>
            </a:pPr>
            <a:endParaRPr lang="en-US">
              <a:solidFill>
                <a:schemeClr val="bg1"/>
              </a:solidFill>
              <a:latin typeface="Calibri" pitchFamily="34" charset="0"/>
            </a:endParaRPr>
          </a:p>
          <a:p>
            <a:pPr>
              <a:buFont typeface="Arial" charset="0"/>
              <a:buChar char="•"/>
            </a:pPr>
            <a:endParaRPr lang="es-EC">
              <a:solidFill>
                <a:schemeClr val="bg1"/>
              </a:solidFill>
              <a:latin typeface="Calibri" pitchFamily="34" charset="0"/>
            </a:endParaRPr>
          </a:p>
        </p:txBody>
      </p:sp>
      <p:sp>
        <p:nvSpPr>
          <p:cNvPr id="4100" name="9 CuadroTexto"/>
          <p:cNvSpPr txBox="1">
            <a:spLocks noChangeArrowheads="1"/>
          </p:cNvSpPr>
          <p:nvPr/>
        </p:nvSpPr>
        <p:spPr bwMode="auto">
          <a:xfrm>
            <a:off x="285750" y="1000125"/>
            <a:ext cx="5643563" cy="2400300"/>
          </a:xfrm>
          <a:prstGeom prst="rect">
            <a:avLst/>
          </a:prstGeom>
          <a:noFill/>
          <a:ln w="9525">
            <a:noFill/>
            <a:miter lim="800000"/>
            <a:headEnd/>
            <a:tailEnd/>
          </a:ln>
        </p:spPr>
        <p:txBody>
          <a:bodyPr>
            <a:spAutoFit/>
          </a:bodyPr>
          <a:lstStyle/>
          <a:p>
            <a:pPr algn="just"/>
            <a:r>
              <a:rPr lang="es-ES" b="1">
                <a:solidFill>
                  <a:schemeClr val="bg1"/>
                </a:solidFill>
                <a:latin typeface="Calibri" pitchFamily="34" charset="0"/>
              </a:rPr>
              <a:t> Para un eficiente análisis de mercado, hemos codificado nuestra encuesta con preguntas para saber el comportamiento de tres variables muy importantes para nuestro estudio:</a:t>
            </a:r>
            <a:endParaRPr lang="es-EC" b="1">
              <a:solidFill>
                <a:schemeClr val="bg1"/>
              </a:solidFill>
              <a:latin typeface="Calibri" pitchFamily="34" charset="0"/>
            </a:endParaRPr>
          </a:p>
          <a:p>
            <a:pPr algn="just"/>
            <a:r>
              <a:rPr lang="es-ES" b="1">
                <a:solidFill>
                  <a:schemeClr val="bg1"/>
                </a:solidFill>
                <a:latin typeface="Calibri" pitchFamily="34" charset="0"/>
              </a:rPr>
              <a:t> </a:t>
            </a:r>
            <a:endParaRPr lang="es-EC" b="1">
              <a:solidFill>
                <a:schemeClr val="bg1"/>
              </a:solidFill>
              <a:latin typeface="Calibri" pitchFamily="34" charset="0"/>
            </a:endParaRPr>
          </a:p>
          <a:p>
            <a:pPr algn="just"/>
            <a:r>
              <a:rPr lang="es-ES" b="1">
                <a:solidFill>
                  <a:schemeClr val="bg1"/>
                </a:solidFill>
                <a:latin typeface="Calibri" pitchFamily="34" charset="0"/>
              </a:rPr>
              <a:t>		</a:t>
            </a:r>
            <a:r>
              <a:rPr lang="es-ES" sz="2000" b="1">
                <a:solidFill>
                  <a:schemeClr val="bg1"/>
                </a:solidFill>
                <a:latin typeface="Calibri" pitchFamily="34" charset="0"/>
              </a:rPr>
              <a:t>* Consumidor (C)</a:t>
            </a:r>
            <a:endParaRPr lang="es-EC" sz="2000" b="1">
              <a:solidFill>
                <a:schemeClr val="bg1"/>
              </a:solidFill>
              <a:latin typeface="Calibri" pitchFamily="34" charset="0"/>
            </a:endParaRPr>
          </a:p>
          <a:p>
            <a:pPr algn="just"/>
            <a:r>
              <a:rPr lang="es-ES" sz="2000" b="1">
                <a:solidFill>
                  <a:schemeClr val="bg1"/>
                </a:solidFill>
                <a:latin typeface="Calibri" pitchFamily="34" charset="0"/>
              </a:rPr>
              <a:t>		* Mercado (M)</a:t>
            </a:r>
            <a:endParaRPr lang="es-EC" sz="2000" b="1">
              <a:solidFill>
                <a:schemeClr val="bg1"/>
              </a:solidFill>
              <a:latin typeface="Calibri" pitchFamily="34" charset="0"/>
            </a:endParaRPr>
          </a:p>
          <a:p>
            <a:pPr algn="just"/>
            <a:r>
              <a:rPr lang="es-ES" sz="2000" b="1">
                <a:solidFill>
                  <a:schemeClr val="bg1"/>
                </a:solidFill>
                <a:latin typeface="Calibri" pitchFamily="34" charset="0"/>
              </a:rPr>
              <a:t>		* Competencia (CM)</a:t>
            </a:r>
            <a:endParaRPr lang="es-EC" sz="2000" b="1">
              <a:solidFill>
                <a:schemeClr val="bg1"/>
              </a:solidFill>
              <a:latin typeface="Calibri" pitchFamily="34" charset="0"/>
            </a:endParaRPr>
          </a:p>
        </p:txBody>
      </p:sp>
      <p:sp>
        <p:nvSpPr>
          <p:cNvPr id="4101" name="10 CuadroTexto"/>
          <p:cNvSpPr txBox="1">
            <a:spLocks noChangeArrowheads="1"/>
          </p:cNvSpPr>
          <p:nvPr/>
        </p:nvSpPr>
        <p:spPr bwMode="auto">
          <a:xfrm>
            <a:off x="285750" y="3714750"/>
            <a:ext cx="8501063" cy="2770188"/>
          </a:xfrm>
          <a:prstGeom prst="rect">
            <a:avLst/>
          </a:prstGeom>
          <a:noFill/>
          <a:ln w="9525">
            <a:noFill/>
            <a:miter lim="800000"/>
            <a:headEnd/>
            <a:tailEnd/>
          </a:ln>
        </p:spPr>
        <p:txBody>
          <a:bodyPr>
            <a:spAutoFit/>
          </a:bodyPr>
          <a:lstStyle/>
          <a:p>
            <a:pPr algn="just"/>
            <a:r>
              <a:rPr lang="es-ES" b="1">
                <a:solidFill>
                  <a:schemeClr val="bg1"/>
                </a:solidFill>
                <a:latin typeface="Calibri" pitchFamily="34" charset="0"/>
              </a:rPr>
              <a:t> Se realizaron un total de 400 encuestas, las cuales se llevaron a cabo en  zonas y lugares estratégicos de Guayaquil a continuación detalladas:</a:t>
            </a:r>
            <a:endParaRPr lang="es-EC" b="1">
              <a:solidFill>
                <a:schemeClr val="bg1"/>
              </a:solidFill>
              <a:latin typeface="Calibri" pitchFamily="34" charset="0"/>
            </a:endParaRPr>
          </a:p>
          <a:p>
            <a:pPr algn="just"/>
            <a:r>
              <a:rPr lang="es-ES" b="1">
                <a:solidFill>
                  <a:schemeClr val="bg1"/>
                </a:solidFill>
                <a:latin typeface="Calibri" pitchFamily="34" charset="0"/>
              </a:rPr>
              <a:t> </a:t>
            </a:r>
            <a:endParaRPr lang="es-EC" b="1">
              <a:solidFill>
                <a:schemeClr val="bg1"/>
              </a:solidFill>
              <a:latin typeface="Calibri" pitchFamily="34" charset="0"/>
            </a:endParaRPr>
          </a:p>
          <a:p>
            <a:pPr algn="just"/>
            <a:r>
              <a:rPr lang="es-ES" sz="2000" b="1">
                <a:solidFill>
                  <a:schemeClr val="bg1"/>
                </a:solidFill>
                <a:latin typeface="Calibri" pitchFamily="34" charset="0"/>
              </a:rPr>
              <a:t>* U.E.E.S.</a:t>
            </a:r>
            <a:endParaRPr lang="es-EC" sz="2000" b="1">
              <a:solidFill>
                <a:schemeClr val="bg1"/>
              </a:solidFill>
              <a:latin typeface="Calibri" pitchFamily="34" charset="0"/>
            </a:endParaRPr>
          </a:p>
          <a:p>
            <a:pPr algn="just"/>
            <a:r>
              <a:rPr lang="es-ES" sz="2000" b="1">
                <a:solidFill>
                  <a:schemeClr val="bg1"/>
                </a:solidFill>
                <a:latin typeface="Calibri" pitchFamily="34" charset="0"/>
              </a:rPr>
              <a:t>* Universidad del Pacifico</a:t>
            </a:r>
            <a:endParaRPr lang="es-EC" sz="2000" b="1">
              <a:solidFill>
                <a:schemeClr val="bg1"/>
              </a:solidFill>
              <a:latin typeface="Calibri" pitchFamily="34" charset="0"/>
            </a:endParaRPr>
          </a:p>
          <a:p>
            <a:pPr algn="just"/>
            <a:r>
              <a:rPr lang="es-ES" sz="2000" b="1">
                <a:solidFill>
                  <a:schemeClr val="bg1"/>
                </a:solidFill>
                <a:latin typeface="Calibri" pitchFamily="34" charset="0"/>
              </a:rPr>
              <a:t>* Universidad Santa María</a:t>
            </a:r>
            <a:endParaRPr lang="es-EC" sz="2000" b="1">
              <a:solidFill>
                <a:schemeClr val="bg1"/>
              </a:solidFill>
              <a:latin typeface="Calibri" pitchFamily="34" charset="0"/>
            </a:endParaRPr>
          </a:p>
          <a:p>
            <a:pPr algn="just"/>
            <a:r>
              <a:rPr lang="es-ES" sz="2000" b="1">
                <a:solidFill>
                  <a:schemeClr val="bg1"/>
                </a:solidFill>
                <a:latin typeface="Calibri" pitchFamily="34" charset="0"/>
              </a:rPr>
              <a:t>* C. C. San Marino</a:t>
            </a:r>
            <a:endParaRPr lang="es-EC" sz="2000" b="1">
              <a:solidFill>
                <a:schemeClr val="bg1"/>
              </a:solidFill>
              <a:latin typeface="Calibri" pitchFamily="34" charset="0"/>
            </a:endParaRPr>
          </a:p>
          <a:p>
            <a:pPr algn="just"/>
            <a:r>
              <a:rPr lang="es-ES" sz="2000" b="1">
                <a:solidFill>
                  <a:schemeClr val="bg1"/>
                </a:solidFill>
                <a:latin typeface="Calibri" pitchFamily="34" charset="0"/>
              </a:rPr>
              <a:t>* C. C. Mall del Sol</a:t>
            </a:r>
            <a:endParaRPr lang="es-EC" sz="2000" b="1">
              <a:solidFill>
                <a:schemeClr val="bg1"/>
              </a:solidFill>
              <a:latin typeface="Calibri" pitchFamily="34" charset="0"/>
            </a:endParaRPr>
          </a:p>
          <a:p>
            <a:pPr algn="just"/>
            <a:r>
              <a:rPr lang="es-ES" sz="2000" b="1">
                <a:solidFill>
                  <a:schemeClr val="bg1"/>
                </a:solidFill>
                <a:latin typeface="Calibri" pitchFamily="34" charset="0"/>
              </a:rPr>
              <a:t>* Club Nacional</a:t>
            </a:r>
            <a:endParaRPr lang="es-EC" sz="2000" b="1">
              <a:solidFill>
                <a:schemeClr val="bg1"/>
              </a:solidFill>
              <a:latin typeface="Calibri" pitchFamily="34" charset="0"/>
            </a:endParaRPr>
          </a:p>
        </p:txBody>
      </p:sp>
      <p:pic>
        <p:nvPicPr>
          <p:cNvPr id="7" name="Picture 3"/>
          <p:cNvPicPr>
            <a:picLocks noChangeAspect="1" noChangeArrowheads="1"/>
          </p:cNvPicPr>
          <p:nvPr/>
        </p:nvPicPr>
        <p:blipFill>
          <a:blip r:embed="rId3"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Tree>
  </p:cSld>
  <p:clrMapOvr>
    <a:masterClrMapping/>
  </p:clrMapOvr>
  <p:transition advTm="3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857250" y="0"/>
            <a:ext cx="7215188" cy="500063"/>
          </a:xfrm>
        </p:spPr>
        <p:txBody>
          <a:bodyPr/>
          <a:lstStyle/>
          <a:p>
            <a:pPr eaLnBrk="1" hangingPunct="1"/>
            <a:r>
              <a:rPr lang="es-EC" sz="3200" smtClean="0">
                <a:solidFill>
                  <a:srgbClr val="FFCC00"/>
                </a:solidFill>
                <a:latin typeface="Broadway" pitchFamily="82" charset="0"/>
              </a:rPr>
              <a:t>RESULTADOS DE LA ENCUESTA</a:t>
            </a:r>
          </a:p>
        </p:txBody>
      </p:sp>
      <p:pic>
        <p:nvPicPr>
          <p:cNvPr id="5" name="Picture 3"/>
          <p:cNvPicPr>
            <a:picLocks noChangeAspect="1" noChangeArrowheads="1"/>
          </p:cNvPicPr>
          <p:nvPr/>
        </p:nvPicPr>
        <p:blipFill>
          <a:blip r:embed="rId2"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
        <p:nvSpPr>
          <p:cNvPr id="6" name="1 Título"/>
          <p:cNvSpPr txBox="1">
            <a:spLocks/>
          </p:cNvSpPr>
          <p:nvPr/>
        </p:nvSpPr>
        <p:spPr bwMode="auto">
          <a:xfrm>
            <a:off x="857250" y="642938"/>
            <a:ext cx="7215188" cy="500062"/>
          </a:xfrm>
          <a:prstGeom prst="rect">
            <a:avLst/>
          </a:prstGeom>
          <a:noFill/>
          <a:ln w="9525">
            <a:noFill/>
            <a:miter lim="800000"/>
            <a:headEnd/>
            <a:tailEnd/>
          </a:ln>
        </p:spPr>
        <p:txBody>
          <a:bodyPr anchor="ctr"/>
          <a:lstStyle/>
          <a:p>
            <a:pPr algn="ctr">
              <a:defRPr/>
            </a:pPr>
            <a:r>
              <a:rPr lang="es-EC" sz="3200" dirty="0">
                <a:solidFill>
                  <a:srgbClr val="FFCC00"/>
                </a:solidFill>
                <a:latin typeface="Broadway" pitchFamily="82" charset="0"/>
                <a:ea typeface="+mj-ea"/>
                <a:cs typeface="+mj-cs"/>
              </a:rPr>
              <a:t>Variable: </a:t>
            </a:r>
            <a:r>
              <a:rPr lang="es-EC" sz="3200" dirty="0">
                <a:solidFill>
                  <a:schemeClr val="bg1"/>
                </a:solidFill>
                <a:latin typeface="Broadway" pitchFamily="82" charset="0"/>
                <a:ea typeface="+mj-ea"/>
                <a:cs typeface="+mj-cs"/>
              </a:rPr>
              <a:t>CONSUMIDOR</a:t>
            </a:r>
          </a:p>
        </p:txBody>
      </p:sp>
      <p:pic>
        <p:nvPicPr>
          <p:cNvPr id="5125" name="Gráfico 1"/>
          <p:cNvPicPr>
            <a:picLocks noChangeArrowheads="1"/>
          </p:cNvPicPr>
          <p:nvPr/>
        </p:nvPicPr>
        <p:blipFill>
          <a:blip r:embed="rId3"/>
          <a:srcRect b="-90"/>
          <a:stretch>
            <a:fillRect/>
          </a:stretch>
        </p:blipFill>
        <p:spPr bwMode="auto">
          <a:xfrm>
            <a:off x="0" y="1143000"/>
            <a:ext cx="4572000" cy="1928813"/>
          </a:xfrm>
          <a:prstGeom prst="rect">
            <a:avLst/>
          </a:prstGeom>
          <a:noFill/>
          <a:ln w="9525">
            <a:noFill/>
            <a:miter lim="800000"/>
            <a:headEnd/>
            <a:tailEnd/>
          </a:ln>
        </p:spPr>
      </p:pic>
      <p:sp>
        <p:nvSpPr>
          <p:cNvPr id="5126" name="7 CuadroTexto"/>
          <p:cNvSpPr txBox="1">
            <a:spLocks noChangeArrowheads="1"/>
          </p:cNvSpPr>
          <p:nvPr/>
        </p:nvSpPr>
        <p:spPr bwMode="auto">
          <a:xfrm>
            <a:off x="4714875" y="1285875"/>
            <a:ext cx="4143375" cy="1816100"/>
          </a:xfrm>
          <a:prstGeom prst="rect">
            <a:avLst/>
          </a:prstGeom>
          <a:noFill/>
          <a:ln w="9525">
            <a:noFill/>
            <a:miter lim="800000"/>
            <a:headEnd/>
            <a:tailEnd/>
          </a:ln>
        </p:spPr>
        <p:txBody>
          <a:bodyPr>
            <a:spAutoFit/>
          </a:bodyPr>
          <a:lstStyle/>
          <a:p>
            <a:pPr algn="just"/>
            <a:r>
              <a:rPr lang="es-ES" sz="1600">
                <a:solidFill>
                  <a:schemeClr val="bg1"/>
                </a:solidFill>
              </a:rPr>
              <a:t> El 62,50% de los encuestados, afirman que prefieren los Restaurantes como un lugar de esparcimiento para salir con familiares y amigos, por tanto, existe un mercado potencial para Hard Rock Café, puesto que sería una muy buena e innovadora alternativa.</a:t>
            </a:r>
          </a:p>
        </p:txBody>
      </p:sp>
      <p:pic>
        <p:nvPicPr>
          <p:cNvPr id="5127" name="Gráfico 4"/>
          <p:cNvPicPr>
            <a:picLocks noChangeArrowheads="1"/>
          </p:cNvPicPr>
          <p:nvPr/>
        </p:nvPicPr>
        <p:blipFill>
          <a:blip r:embed="rId4"/>
          <a:srcRect b="-61"/>
          <a:stretch>
            <a:fillRect/>
          </a:stretch>
        </p:blipFill>
        <p:spPr bwMode="auto">
          <a:xfrm>
            <a:off x="4546600" y="3071813"/>
            <a:ext cx="4572000" cy="1928812"/>
          </a:xfrm>
          <a:prstGeom prst="rect">
            <a:avLst/>
          </a:prstGeom>
          <a:noFill/>
          <a:ln w="9525">
            <a:noFill/>
            <a:miter lim="800000"/>
            <a:headEnd/>
            <a:tailEnd/>
          </a:ln>
        </p:spPr>
      </p:pic>
      <p:sp>
        <p:nvSpPr>
          <p:cNvPr id="5128" name="9 CuadroTexto"/>
          <p:cNvSpPr txBox="1">
            <a:spLocks noChangeArrowheads="1"/>
          </p:cNvSpPr>
          <p:nvPr/>
        </p:nvSpPr>
        <p:spPr bwMode="auto">
          <a:xfrm>
            <a:off x="285750" y="3429000"/>
            <a:ext cx="4143375" cy="1323975"/>
          </a:xfrm>
          <a:prstGeom prst="rect">
            <a:avLst/>
          </a:prstGeom>
          <a:noFill/>
          <a:ln w="9525">
            <a:noFill/>
            <a:miter lim="800000"/>
            <a:headEnd/>
            <a:tailEnd/>
          </a:ln>
        </p:spPr>
        <p:txBody>
          <a:bodyPr>
            <a:spAutoFit/>
          </a:bodyPr>
          <a:lstStyle/>
          <a:p>
            <a:r>
              <a:rPr lang="es-ES" sz="1600">
                <a:solidFill>
                  <a:schemeClr val="bg1"/>
                </a:solidFill>
              </a:rPr>
              <a:t>El 37, 50% de los encuestados, se inclinan por el Rock como su género de música preferida. Subgéneros: el rock en español, rock latino, rock alternativo, rock and roll, heavy metal, entre otros.  </a:t>
            </a:r>
          </a:p>
        </p:txBody>
      </p:sp>
      <p:pic>
        <p:nvPicPr>
          <p:cNvPr id="5129" name="Picture 2"/>
          <p:cNvPicPr>
            <a:picLocks noChangeAspect="1" noChangeArrowheads="1"/>
          </p:cNvPicPr>
          <p:nvPr/>
        </p:nvPicPr>
        <p:blipFill>
          <a:blip r:embed="rId5"/>
          <a:srcRect/>
          <a:stretch>
            <a:fillRect/>
          </a:stretch>
        </p:blipFill>
        <p:spPr bwMode="auto">
          <a:xfrm>
            <a:off x="11113" y="5011738"/>
            <a:ext cx="4560887" cy="1714500"/>
          </a:xfrm>
          <a:prstGeom prst="rect">
            <a:avLst/>
          </a:prstGeom>
          <a:noFill/>
          <a:ln w="9525">
            <a:noFill/>
            <a:miter lim="800000"/>
            <a:headEnd/>
            <a:tailEnd/>
          </a:ln>
        </p:spPr>
      </p:pic>
      <p:sp>
        <p:nvSpPr>
          <p:cNvPr id="5130" name="11 CuadroTexto"/>
          <p:cNvSpPr txBox="1">
            <a:spLocks noChangeArrowheads="1"/>
          </p:cNvSpPr>
          <p:nvPr/>
        </p:nvSpPr>
        <p:spPr bwMode="auto">
          <a:xfrm>
            <a:off x="4714875" y="5041900"/>
            <a:ext cx="4143375" cy="1570038"/>
          </a:xfrm>
          <a:prstGeom prst="rect">
            <a:avLst/>
          </a:prstGeom>
          <a:noFill/>
          <a:ln w="9525">
            <a:noFill/>
            <a:miter lim="800000"/>
            <a:headEnd/>
            <a:tailEnd/>
          </a:ln>
        </p:spPr>
        <p:txBody>
          <a:bodyPr>
            <a:spAutoFit/>
          </a:bodyPr>
          <a:lstStyle/>
          <a:p>
            <a:r>
              <a:rPr lang="es-ES" sz="1600">
                <a:solidFill>
                  <a:schemeClr val="bg1"/>
                </a:solidFill>
              </a:rPr>
              <a:t> El 42,25% de los encuestados, le dan una mayor importancia a la Comida.</a:t>
            </a:r>
          </a:p>
          <a:p>
            <a:r>
              <a:rPr lang="es-ES" sz="1600">
                <a:solidFill>
                  <a:schemeClr val="bg1"/>
                </a:solidFill>
              </a:rPr>
              <a:t>H.R.C. posee altos estándares en la calidad de la misma.</a:t>
            </a:r>
          </a:p>
          <a:p>
            <a:r>
              <a:rPr lang="es-ES" sz="1600">
                <a:solidFill>
                  <a:schemeClr val="bg1"/>
                </a:solidFill>
              </a:rPr>
              <a:t>2º Entorno con 24,50%</a:t>
            </a:r>
          </a:p>
          <a:p>
            <a:r>
              <a:rPr lang="es-ES" sz="1600">
                <a:solidFill>
                  <a:schemeClr val="bg1"/>
                </a:solidFill>
              </a:rPr>
              <a:t>3º Servicio con 18,00%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857250" y="0"/>
            <a:ext cx="7215188" cy="500063"/>
          </a:xfrm>
        </p:spPr>
        <p:txBody>
          <a:bodyPr/>
          <a:lstStyle/>
          <a:p>
            <a:pPr eaLnBrk="1" hangingPunct="1"/>
            <a:r>
              <a:rPr lang="es-EC" sz="3200" smtClean="0">
                <a:solidFill>
                  <a:srgbClr val="FFCC00"/>
                </a:solidFill>
                <a:latin typeface="Broadway" pitchFamily="82" charset="0"/>
              </a:rPr>
              <a:t>RESULTADOS DE LA ENCUESTA</a:t>
            </a:r>
          </a:p>
        </p:txBody>
      </p:sp>
      <p:pic>
        <p:nvPicPr>
          <p:cNvPr id="6" name="Picture 3"/>
          <p:cNvPicPr>
            <a:picLocks noChangeAspect="1" noChangeArrowheads="1"/>
          </p:cNvPicPr>
          <p:nvPr/>
        </p:nvPicPr>
        <p:blipFill>
          <a:blip r:embed="rId2"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
        <p:nvSpPr>
          <p:cNvPr id="7" name="1 Título"/>
          <p:cNvSpPr txBox="1">
            <a:spLocks/>
          </p:cNvSpPr>
          <p:nvPr/>
        </p:nvSpPr>
        <p:spPr bwMode="auto">
          <a:xfrm>
            <a:off x="857250" y="642938"/>
            <a:ext cx="7215188" cy="500062"/>
          </a:xfrm>
          <a:prstGeom prst="rect">
            <a:avLst/>
          </a:prstGeom>
          <a:noFill/>
          <a:ln w="9525">
            <a:noFill/>
            <a:miter lim="800000"/>
            <a:headEnd/>
            <a:tailEnd/>
          </a:ln>
        </p:spPr>
        <p:txBody>
          <a:bodyPr anchor="ctr"/>
          <a:lstStyle/>
          <a:p>
            <a:pPr algn="ctr">
              <a:defRPr/>
            </a:pPr>
            <a:r>
              <a:rPr lang="es-EC" sz="3200" dirty="0">
                <a:solidFill>
                  <a:srgbClr val="FFCC00"/>
                </a:solidFill>
                <a:latin typeface="Broadway" pitchFamily="82" charset="0"/>
                <a:ea typeface="+mj-ea"/>
                <a:cs typeface="+mj-cs"/>
              </a:rPr>
              <a:t>Variable: </a:t>
            </a:r>
            <a:r>
              <a:rPr lang="es-EC" sz="3200" dirty="0">
                <a:solidFill>
                  <a:schemeClr val="bg1"/>
                </a:solidFill>
                <a:latin typeface="Broadway" pitchFamily="82" charset="0"/>
                <a:ea typeface="+mj-ea"/>
                <a:cs typeface="+mj-cs"/>
              </a:rPr>
              <a:t>MERCADO</a:t>
            </a:r>
          </a:p>
        </p:txBody>
      </p:sp>
      <p:sp>
        <p:nvSpPr>
          <p:cNvPr id="6149" name="8 CuadroTexto"/>
          <p:cNvSpPr txBox="1">
            <a:spLocks noChangeArrowheads="1"/>
          </p:cNvSpPr>
          <p:nvPr/>
        </p:nvSpPr>
        <p:spPr bwMode="auto">
          <a:xfrm>
            <a:off x="4714875" y="1285875"/>
            <a:ext cx="4143375" cy="1816100"/>
          </a:xfrm>
          <a:prstGeom prst="rect">
            <a:avLst/>
          </a:prstGeom>
          <a:noFill/>
          <a:ln w="9525">
            <a:noFill/>
            <a:miter lim="800000"/>
            <a:headEnd/>
            <a:tailEnd/>
          </a:ln>
        </p:spPr>
        <p:txBody>
          <a:bodyPr>
            <a:spAutoFit/>
          </a:bodyPr>
          <a:lstStyle/>
          <a:p>
            <a:pPr algn="just"/>
            <a:r>
              <a:rPr lang="es-ES" sz="1600">
                <a:solidFill>
                  <a:schemeClr val="bg1"/>
                </a:solidFill>
              </a:rPr>
              <a:t> El 80,50% ha escuchado de H.R.C., resalta posicionamiento de la marca. Puesto que es una marca internacional que no se encuentra establecida en nuestro país. Pero rescatamos que el impacto que ha generado afuera, ha generado una buena imagen.  </a:t>
            </a:r>
          </a:p>
        </p:txBody>
      </p:sp>
      <p:sp>
        <p:nvSpPr>
          <p:cNvPr id="6150" name="10 CuadroTexto"/>
          <p:cNvSpPr txBox="1">
            <a:spLocks noChangeArrowheads="1"/>
          </p:cNvSpPr>
          <p:nvPr/>
        </p:nvSpPr>
        <p:spPr bwMode="auto">
          <a:xfrm>
            <a:off x="285750" y="3429000"/>
            <a:ext cx="4143375" cy="1077913"/>
          </a:xfrm>
          <a:prstGeom prst="rect">
            <a:avLst/>
          </a:prstGeom>
          <a:noFill/>
          <a:ln w="9525">
            <a:noFill/>
            <a:miter lim="800000"/>
            <a:headEnd/>
            <a:tailEnd/>
          </a:ln>
        </p:spPr>
        <p:txBody>
          <a:bodyPr>
            <a:spAutoFit/>
          </a:bodyPr>
          <a:lstStyle/>
          <a:p>
            <a:pPr algn="just"/>
            <a:r>
              <a:rPr lang="es-ES" sz="1600">
                <a:solidFill>
                  <a:schemeClr val="bg1"/>
                </a:solidFill>
              </a:rPr>
              <a:t> El 38,75% de los encuestados les gustaría que Hard Rock Café se encuentre ubicado en el Sector Norte de la ciudad de Guayaquil.</a:t>
            </a:r>
          </a:p>
        </p:txBody>
      </p:sp>
      <p:sp>
        <p:nvSpPr>
          <p:cNvPr id="6151" name="12 CuadroTexto"/>
          <p:cNvSpPr txBox="1">
            <a:spLocks noChangeArrowheads="1"/>
          </p:cNvSpPr>
          <p:nvPr/>
        </p:nvSpPr>
        <p:spPr bwMode="auto">
          <a:xfrm>
            <a:off x="4714875" y="5384800"/>
            <a:ext cx="4143375" cy="830263"/>
          </a:xfrm>
          <a:prstGeom prst="rect">
            <a:avLst/>
          </a:prstGeom>
          <a:noFill/>
          <a:ln w="9525">
            <a:noFill/>
            <a:miter lim="800000"/>
            <a:headEnd/>
            <a:tailEnd/>
          </a:ln>
        </p:spPr>
        <p:txBody>
          <a:bodyPr>
            <a:spAutoFit/>
          </a:bodyPr>
          <a:lstStyle/>
          <a:p>
            <a:r>
              <a:rPr lang="es-ES" sz="1600">
                <a:solidFill>
                  <a:schemeClr val="bg1"/>
                </a:solidFill>
              </a:rPr>
              <a:t> El 44,50% de los encuestados les gustaría que Hard Rock Café se encuentre ubicado en el Centro Comercial San Marino.</a:t>
            </a:r>
          </a:p>
        </p:txBody>
      </p:sp>
      <p:pic>
        <p:nvPicPr>
          <p:cNvPr id="6152" name="Picture 2"/>
          <p:cNvPicPr>
            <a:picLocks noChangeAspect="1" noChangeArrowheads="1"/>
          </p:cNvPicPr>
          <p:nvPr/>
        </p:nvPicPr>
        <p:blipFill>
          <a:blip r:embed="rId3"/>
          <a:srcRect/>
          <a:stretch>
            <a:fillRect/>
          </a:stretch>
        </p:blipFill>
        <p:spPr bwMode="auto">
          <a:xfrm>
            <a:off x="357188" y="1285875"/>
            <a:ext cx="3786187" cy="1714500"/>
          </a:xfrm>
          <a:prstGeom prst="rect">
            <a:avLst/>
          </a:prstGeom>
          <a:noFill/>
          <a:ln w="9525">
            <a:noFill/>
            <a:miter lim="800000"/>
            <a:headEnd/>
            <a:tailEnd/>
          </a:ln>
        </p:spPr>
      </p:pic>
      <p:pic>
        <p:nvPicPr>
          <p:cNvPr id="6153" name="Picture 3"/>
          <p:cNvPicPr>
            <a:picLocks noChangeAspect="1" noChangeArrowheads="1"/>
          </p:cNvPicPr>
          <p:nvPr/>
        </p:nvPicPr>
        <p:blipFill>
          <a:blip r:embed="rId4"/>
          <a:srcRect/>
          <a:stretch>
            <a:fillRect/>
          </a:stretch>
        </p:blipFill>
        <p:spPr bwMode="auto">
          <a:xfrm>
            <a:off x="4929188" y="3214688"/>
            <a:ext cx="3786187" cy="1714500"/>
          </a:xfrm>
          <a:prstGeom prst="rect">
            <a:avLst/>
          </a:prstGeom>
          <a:noFill/>
          <a:ln w="9525">
            <a:noFill/>
            <a:miter lim="800000"/>
            <a:headEnd/>
            <a:tailEnd/>
          </a:ln>
        </p:spPr>
      </p:pic>
      <p:pic>
        <p:nvPicPr>
          <p:cNvPr id="6154" name="Picture 4"/>
          <p:cNvPicPr>
            <a:picLocks noChangeAspect="1" noChangeArrowheads="1"/>
          </p:cNvPicPr>
          <p:nvPr/>
        </p:nvPicPr>
        <p:blipFill>
          <a:blip r:embed="rId5"/>
          <a:srcRect/>
          <a:stretch>
            <a:fillRect/>
          </a:stretch>
        </p:blipFill>
        <p:spPr bwMode="auto">
          <a:xfrm>
            <a:off x="357188" y="4535488"/>
            <a:ext cx="3786187" cy="2286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857250" y="0"/>
            <a:ext cx="7215188" cy="500063"/>
          </a:xfrm>
        </p:spPr>
        <p:txBody>
          <a:bodyPr/>
          <a:lstStyle/>
          <a:p>
            <a:pPr eaLnBrk="1" hangingPunct="1"/>
            <a:r>
              <a:rPr lang="es-EC" sz="3200" smtClean="0">
                <a:solidFill>
                  <a:srgbClr val="FFCC00"/>
                </a:solidFill>
                <a:latin typeface="Broadway" pitchFamily="82" charset="0"/>
              </a:rPr>
              <a:t>RESULTADOS DE LA ENCUESTA</a:t>
            </a:r>
          </a:p>
        </p:txBody>
      </p:sp>
      <p:pic>
        <p:nvPicPr>
          <p:cNvPr id="6" name="Picture 3"/>
          <p:cNvPicPr>
            <a:picLocks noChangeAspect="1" noChangeArrowheads="1"/>
          </p:cNvPicPr>
          <p:nvPr/>
        </p:nvPicPr>
        <p:blipFill>
          <a:blip r:embed="rId2"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
        <p:nvSpPr>
          <p:cNvPr id="7" name="1 Título"/>
          <p:cNvSpPr txBox="1">
            <a:spLocks/>
          </p:cNvSpPr>
          <p:nvPr/>
        </p:nvSpPr>
        <p:spPr bwMode="auto">
          <a:xfrm>
            <a:off x="857250" y="642938"/>
            <a:ext cx="7215188" cy="500062"/>
          </a:xfrm>
          <a:prstGeom prst="rect">
            <a:avLst/>
          </a:prstGeom>
          <a:noFill/>
          <a:ln w="9525">
            <a:noFill/>
            <a:miter lim="800000"/>
            <a:headEnd/>
            <a:tailEnd/>
          </a:ln>
        </p:spPr>
        <p:txBody>
          <a:bodyPr anchor="ctr"/>
          <a:lstStyle/>
          <a:p>
            <a:pPr algn="ctr">
              <a:defRPr/>
            </a:pPr>
            <a:r>
              <a:rPr lang="es-EC" sz="3200" dirty="0">
                <a:solidFill>
                  <a:srgbClr val="FFCC00"/>
                </a:solidFill>
                <a:latin typeface="Broadway" pitchFamily="82" charset="0"/>
                <a:ea typeface="+mj-ea"/>
                <a:cs typeface="+mj-cs"/>
              </a:rPr>
              <a:t>Variable: </a:t>
            </a:r>
            <a:r>
              <a:rPr lang="es-EC" sz="3200" dirty="0">
                <a:solidFill>
                  <a:schemeClr val="bg1"/>
                </a:solidFill>
                <a:latin typeface="Broadway" pitchFamily="82" charset="0"/>
                <a:ea typeface="+mj-ea"/>
                <a:cs typeface="+mj-cs"/>
              </a:rPr>
              <a:t>COMPETENCIA</a:t>
            </a:r>
          </a:p>
        </p:txBody>
      </p:sp>
      <p:pic>
        <p:nvPicPr>
          <p:cNvPr id="7173" name="Gráfico 7"/>
          <p:cNvPicPr>
            <a:picLocks noChangeArrowheads="1"/>
          </p:cNvPicPr>
          <p:nvPr/>
        </p:nvPicPr>
        <p:blipFill>
          <a:blip r:embed="rId3"/>
          <a:srcRect b="-61"/>
          <a:stretch>
            <a:fillRect/>
          </a:stretch>
        </p:blipFill>
        <p:spPr bwMode="auto">
          <a:xfrm>
            <a:off x="2214563" y="1500188"/>
            <a:ext cx="4606925" cy="2643187"/>
          </a:xfrm>
          <a:prstGeom prst="rect">
            <a:avLst/>
          </a:prstGeom>
          <a:noFill/>
          <a:ln w="9525">
            <a:noFill/>
            <a:miter lim="800000"/>
            <a:headEnd/>
            <a:tailEnd/>
          </a:ln>
        </p:spPr>
      </p:pic>
      <p:sp>
        <p:nvSpPr>
          <p:cNvPr id="7174" name="8 CuadroTexto"/>
          <p:cNvSpPr txBox="1">
            <a:spLocks noChangeArrowheads="1"/>
          </p:cNvSpPr>
          <p:nvPr/>
        </p:nvSpPr>
        <p:spPr bwMode="auto">
          <a:xfrm>
            <a:off x="1214438" y="4286250"/>
            <a:ext cx="6643687" cy="1570038"/>
          </a:xfrm>
          <a:prstGeom prst="rect">
            <a:avLst/>
          </a:prstGeom>
          <a:noFill/>
          <a:ln w="9525">
            <a:noFill/>
            <a:miter lim="800000"/>
            <a:headEnd/>
            <a:tailEnd/>
          </a:ln>
        </p:spPr>
        <p:txBody>
          <a:bodyPr>
            <a:spAutoFit/>
          </a:bodyPr>
          <a:lstStyle/>
          <a:p>
            <a:pPr algn="just"/>
            <a:r>
              <a:rPr lang="es-ES" sz="1600">
                <a:solidFill>
                  <a:schemeClr val="bg1"/>
                </a:solidFill>
              </a:rPr>
              <a:t>Basándonos en los resultados de esta pregunta, podemos concluir que nuestra competencia directa es T.G.I. Friday’s, puesto que posee un 36,25% de preferencia entre los encuestados. Pero tampoco hay que dejar atrás que restaurantes de semejante modelos de negocios como lo son Sport Planet y Tony Roma’s, se encuentran igualmente bien establecidos en nuestra ciudad y no hay que quitarles relevancia.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6"/>
          <p:cNvPicPr>
            <a:picLocks noChangeAspect="1" noChangeArrowheads="1"/>
          </p:cNvPicPr>
          <p:nvPr/>
        </p:nvPicPr>
        <p:blipFill>
          <a:blip r:embed="rId2"/>
          <a:srcRect/>
          <a:stretch>
            <a:fillRect/>
          </a:stretch>
        </p:blipFill>
        <p:spPr bwMode="auto">
          <a:xfrm>
            <a:off x="3429000" y="3000375"/>
            <a:ext cx="1714500" cy="1706563"/>
          </a:xfrm>
          <a:prstGeom prst="rect">
            <a:avLst/>
          </a:prstGeom>
          <a:noFill/>
          <a:ln w="9525">
            <a:noFill/>
            <a:miter lim="800000"/>
            <a:headEnd/>
            <a:tailEnd/>
          </a:ln>
        </p:spPr>
      </p:pic>
      <p:pic>
        <p:nvPicPr>
          <p:cNvPr id="8195" name="Picture 17"/>
          <p:cNvPicPr>
            <a:picLocks noChangeAspect="1" noChangeArrowheads="1"/>
          </p:cNvPicPr>
          <p:nvPr/>
        </p:nvPicPr>
        <p:blipFill>
          <a:blip r:embed="rId3"/>
          <a:srcRect/>
          <a:stretch>
            <a:fillRect/>
          </a:stretch>
        </p:blipFill>
        <p:spPr bwMode="auto">
          <a:xfrm>
            <a:off x="4857750" y="3000375"/>
            <a:ext cx="1282700" cy="1724025"/>
          </a:xfrm>
          <a:prstGeom prst="rect">
            <a:avLst/>
          </a:prstGeom>
          <a:noFill/>
          <a:ln w="9525">
            <a:noFill/>
            <a:miter lim="800000"/>
            <a:headEnd/>
            <a:tailEnd/>
          </a:ln>
        </p:spPr>
      </p:pic>
      <p:sp>
        <p:nvSpPr>
          <p:cNvPr id="8196" name="1 Título"/>
          <p:cNvSpPr>
            <a:spLocks noGrp="1"/>
          </p:cNvSpPr>
          <p:nvPr>
            <p:ph type="title"/>
          </p:nvPr>
        </p:nvSpPr>
        <p:spPr>
          <a:xfrm>
            <a:off x="1285875" y="0"/>
            <a:ext cx="5715000" cy="500063"/>
          </a:xfrm>
        </p:spPr>
        <p:txBody>
          <a:bodyPr/>
          <a:lstStyle/>
          <a:p>
            <a:pPr eaLnBrk="1" hangingPunct="1"/>
            <a:r>
              <a:rPr lang="es-EC" sz="3200" smtClean="0">
                <a:solidFill>
                  <a:srgbClr val="FFCC00"/>
                </a:solidFill>
                <a:latin typeface="Broadway" pitchFamily="82" charset="0"/>
              </a:rPr>
              <a:t>MARKETING MIX</a:t>
            </a:r>
          </a:p>
        </p:txBody>
      </p:sp>
      <p:pic>
        <p:nvPicPr>
          <p:cNvPr id="5" name="Picture 3"/>
          <p:cNvPicPr>
            <a:picLocks noChangeAspect="1" noChangeArrowheads="1"/>
          </p:cNvPicPr>
          <p:nvPr/>
        </p:nvPicPr>
        <p:blipFill>
          <a:blip r:embed="rId4"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sp>
        <p:nvSpPr>
          <p:cNvPr id="8198" name="10 CuadroTexto"/>
          <p:cNvSpPr txBox="1">
            <a:spLocks noChangeArrowheads="1"/>
          </p:cNvSpPr>
          <p:nvPr/>
        </p:nvSpPr>
        <p:spPr bwMode="auto">
          <a:xfrm>
            <a:off x="3357563" y="357188"/>
            <a:ext cx="2143125" cy="708025"/>
          </a:xfrm>
          <a:prstGeom prst="rect">
            <a:avLst/>
          </a:prstGeom>
          <a:noFill/>
          <a:ln w="9525">
            <a:noFill/>
            <a:miter lim="800000"/>
            <a:headEnd/>
            <a:tailEnd/>
          </a:ln>
        </p:spPr>
        <p:txBody>
          <a:bodyPr>
            <a:spAutoFit/>
          </a:bodyPr>
          <a:lstStyle/>
          <a:p>
            <a:r>
              <a:rPr lang="es-EC" sz="4000" b="1">
                <a:solidFill>
                  <a:schemeClr val="bg1"/>
                </a:solidFill>
                <a:latin typeface="Calibri" pitchFamily="34" charset="0"/>
              </a:rPr>
              <a:t>Producto</a:t>
            </a:r>
          </a:p>
        </p:txBody>
      </p:sp>
      <p:pic>
        <p:nvPicPr>
          <p:cNvPr id="8199" name="Picture 2"/>
          <p:cNvPicPr>
            <a:picLocks noChangeAspect="1" noChangeArrowheads="1"/>
          </p:cNvPicPr>
          <p:nvPr/>
        </p:nvPicPr>
        <p:blipFill>
          <a:blip r:embed="rId5"/>
          <a:srcRect/>
          <a:stretch>
            <a:fillRect/>
          </a:stretch>
        </p:blipFill>
        <p:spPr bwMode="auto">
          <a:xfrm>
            <a:off x="3214688" y="1143000"/>
            <a:ext cx="2409825" cy="1466850"/>
          </a:xfrm>
          <a:prstGeom prst="rect">
            <a:avLst/>
          </a:prstGeom>
          <a:noFill/>
          <a:ln w="9525">
            <a:noFill/>
            <a:miter lim="800000"/>
            <a:headEnd/>
            <a:tailEnd/>
          </a:ln>
        </p:spPr>
      </p:pic>
      <p:pic>
        <p:nvPicPr>
          <p:cNvPr id="8200" name="Picture 4"/>
          <p:cNvPicPr>
            <a:picLocks noChangeAspect="1" noChangeArrowheads="1"/>
          </p:cNvPicPr>
          <p:nvPr/>
        </p:nvPicPr>
        <p:blipFill>
          <a:blip r:embed="rId6"/>
          <a:srcRect/>
          <a:stretch>
            <a:fillRect/>
          </a:stretch>
        </p:blipFill>
        <p:spPr bwMode="auto">
          <a:xfrm>
            <a:off x="6143625" y="3000375"/>
            <a:ext cx="1231900" cy="1571625"/>
          </a:xfrm>
          <a:prstGeom prst="rect">
            <a:avLst/>
          </a:prstGeom>
          <a:noFill/>
          <a:ln w="9525">
            <a:noFill/>
            <a:miter lim="800000"/>
            <a:headEnd/>
            <a:tailEnd/>
          </a:ln>
        </p:spPr>
      </p:pic>
      <p:pic>
        <p:nvPicPr>
          <p:cNvPr id="8201" name="Picture 6"/>
          <p:cNvPicPr>
            <a:picLocks noChangeAspect="1" noChangeArrowheads="1"/>
          </p:cNvPicPr>
          <p:nvPr/>
        </p:nvPicPr>
        <p:blipFill>
          <a:blip r:embed="rId7"/>
          <a:srcRect/>
          <a:stretch>
            <a:fillRect/>
          </a:stretch>
        </p:blipFill>
        <p:spPr bwMode="auto">
          <a:xfrm>
            <a:off x="1928813" y="2989263"/>
            <a:ext cx="1500187" cy="1939925"/>
          </a:xfrm>
          <a:prstGeom prst="rect">
            <a:avLst/>
          </a:prstGeom>
          <a:noFill/>
          <a:ln w="9525">
            <a:noFill/>
            <a:miter lim="800000"/>
            <a:headEnd/>
            <a:tailEnd/>
          </a:ln>
        </p:spPr>
      </p:pic>
      <p:pic>
        <p:nvPicPr>
          <p:cNvPr id="8202" name="Picture 12"/>
          <p:cNvPicPr>
            <a:picLocks noChangeAspect="1" noChangeArrowheads="1"/>
          </p:cNvPicPr>
          <p:nvPr/>
        </p:nvPicPr>
        <p:blipFill>
          <a:blip r:embed="rId8"/>
          <a:srcRect/>
          <a:stretch>
            <a:fillRect/>
          </a:stretch>
        </p:blipFill>
        <p:spPr bwMode="auto">
          <a:xfrm>
            <a:off x="0" y="4929188"/>
            <a:ext cx="2695575" cy="1885950"/>
          </a:xfrm>
          <a:prstGeom prst="rect">
            <a:avLst/>
          </a:prstGeom>
          <a:noFill/>
          <a:ln w="9525">
            <a:noFill/>
            <a:miter lim="800000"/>
            <a:headEnd/>
            <a:tailEnd/>
          </a:ln>
        </p:spPr>
      </p:pic>
      <p:pic>
        <p:nvPicPr>
          <p:cNvPr id="8203" name="Picture 13"/>
          <p:cNvPicPr>
            <a:picLocks noChangeAspect="1" noChangeArrowheads="1"/>
          </p:cNvPicPr>
          <p:nvPr/>
        </p:nvPicPr>
        <p:blipFill>
          <a:blip r:embed="rId9"/>
          <a:srcRect/>
          <a:stretch>
            <a:fillRect/>
          </a:stretch>
        </p:blipFill>
        <p:spPr bwMode="auto">
          <a:xfrm>
            <a:off x="7067550" y="3905250"/>
            <a:ext cx="2076450" cy="2952750"/>
          </a:xfrm>
          <a:prstGeom prst="rect">
            <a:avLst/>
          </a:prstGeom>
          <a:noFill/>
          <a:ln w="9525">
            <a:noFill/>
            <a:miter lim="800000"/>
            <a:headEnd/>
            <a:tailEnd/>
          </a:ln>
        </p:spPr>
      </p:pic>
      <p:pic>
        <p:nvPicPr>
          <p:cNvPr id="8204" name="Picture 15"/>
          <p:cNvPicPr>
            <a:picLocks noChangeAspect="1" noChangeArrowheads="1"/>
          </p:cNvPicPr>
          <p:nvPr/>
        </p:nvPicPr>
        <p:blipFill>
          <a:blip r:embed="rId10"/>
          <a:srcRect/>
          <a:stretch>
            <a:fillRect/>
          </a:stretch>
        </p:blipFill>
        <p:spPr bwMode="auto">
          <a:xfrm>
            <a:off x="0" y="3000375"/>
            <a:ext cx="1909763" cy="1936750"/>
          </a:xfrm>
          <a:prstGeom prst="rect">
            <a:avLst/>
          </a:prstGeom>
          <a:noFill/>
          <a:ln w="9525">
            <a:noFill/>
            <a:miter lim="800000"/>
            <a:headEnd/>
            <a:tailEnd/>
          </a:ln>
        </p:spPr>
      </p:pic>
      <p:pic>
        <p:nvPicPr>
          <p:cNvPr id="8205" name="Picture 10"/>
          <p:cNvPicPr>
            <a:picLocks noChangeAspect="1" noChangeArrowheads="1"/>
          </p:cNvPicPr>
          <p:nvPr/>
        </p:nvPicPr>
        <p:blipFill>
          <a:blip r:embed="rId11"/>
          <a:srcRect/>
          <a:stretch>
            <a:fillRect/>
          </a:stretch>
        </p:blipFill>
        <p:spPr bwMode="auto">
          <a:xfrm>
            <a:off x="3857625" y="4500563"/>
            <a:ext cx="3252788" cy="2197100"/>
          </a:xfrm>
          <a:prstGeom prst="rect">
            <a:avLst/>
          </a:prstGeom>
          <a:noFill/>
          <a:ln w="9525">
            <a:noFill/>
            <a:miter lim="800000"/>
            <a:headEnd/>
            <a:tailEnd/>
          </a:ln>
        </p:spPr>
      </p:pic>
      <p:pic>
        <p:nvPicPr>
          <p:cNvPr id="8206" name="Picture 14"/>
          <p:cNvPicPr>
            <a:picLocks noChangeAspect="1" noChangeArrowheads="1"/>
          </p:cNvPicPr>
          <p:nvPr/>
        </p:nvPicPr>
        <p:blipFill>
          <a:blip r:embed="rId12"/>
          <a:srcRect/>
          <a:stretch>
            <a:fillRect/>
          </a:stretch>
        </p:blipFill>
        <p:spPr bwMode="auto">
          <a:xfrm>
            <a:off x="2357438" y="4486275"/>
            <a:ext cx="1781175" cy="237172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1643063" y="0"/>
            <a:ext cx="5715000" cy="500063"/>
          </a:xfrm>
        </p:spPr>
        <p:txBody>
          <a:bodyPr/>
          <a:lstStyle/>
          <a:p>
            <a:pPr eaLnBrk="1" hangingPunct="1"/>
            <a:r>
              <a:rPr lang="es-EC" sz="3200" smtClean="0">
                <a:solidFill>
                  <a:srgbClr val="FFCC00"/>
                </a:solidFill>
                <a:latin typeface="Broadway" pitchFamily="82" charset="0"/>
              </a:rPr>
              <a:t>MARKETING MIX</a:t>
            </a:r>
          </a:p>
        </p:txBody>
      </p:sp>
      <p:pic>
        <p:nvPicPr>
          <p:cNvPr id="9219" name="Gráfico 16"/>
          <p:cNvPicPr>
            <a:picLocks noChangeArrowheads="1"/>
          </p:cNvPicPr>
          <p:nvPr/>
        </p:nvPicPr>
        <p:blipFill>
          <a:blip r:embed="rId3"/>
          <a:srcRect/>
          <a:stretch>
            <a:fillRect/>
          </a:stretch>
        </p:blipFill>
        <p:spPr bwMode="auto">
          <a:xfrm>
            <a:off x="0" y="1143000"/>
            <a:ext cx="3000375" cy="2571750"/>
          </a:xfrm>
          <a:prstGeom prst="rect">
            <a:avLst/>
          </a:prstGeom>
          <a:noFill/>
          <a:ln w="9525">
            <a:noFill/>
            <a:miter lim="800000"/>
            <a:headEnd/>
            <a:tailEnd/>
          </a:ln>
        </p:spPr>
      </p:pic>
      <p:sp>
        <p:nvSpPr>
          <p:cNvPr id="9220" name="10 CuadroTexto"/>
          <p:cNvSpPr txBox="1">
            <a:spLocks noChangeArrowheads="1"/>
          </p:cNvSpPr>
          <p:nvPr/>
        </p:nvSpPr>
        <p:spPr bwMode="auto">
          <a:xfrm>
            <a:off x="3786188" y="357188"/>
            <a:ext cx="1500187" cy="708025"/>
          </a:xfrm>
          <a:prstGeom prst="rect">
            <a:avLst/>
          </a:prstGeom>
          <a:noFill/>
          <a:ln w="9525">
            <a:noFill/>
            <a:miter lim="800000"/>
            <a:headEnd/>
            <a:tailEnd/>
          </a:ln>
        </p:spPr>
        <p:txBody>
          <a:bodyPr>
            <a:spAutoFit/>
          </a:bodyPr>
          <a:lstStyle/>
          <a:p>
            <a:r>
              <a:rPr lang="es-EC" sz="4000" b="1">
                <a:solidFill>
                  <a:schemeClr val="bg1"/>
                </a:solidFill>
                <a:latin typeface="Calibri" pitchFamily="34" charset="0"/>
              </a:rPr>
              <a:t>Precio</a:t>
            </a:r>
          </a:p>
        </p:txBody>
      </p:sp>
      <p:pic>
        <p:nvPicPr>
          <p:cNvPr id="9221" name="Gráfico 20"/>
          <p:cNvPicPr>
            <a:picLocks noChangeArrowheads="1"/>
          </p:cNvPicPr>
          <p:nvPr/>
        </p:nvPicPr>
        <p:blipFill>
          <a:blip r:embed="rId4"/>
          <a:srcRect/>
          <a:stretch>
            <a:fillRect/>
          </a:stretch>
        </p:blipFill>
        <p:spPr bwMode="auto">
          <a:xfrm>
            <a:off x="2428875" y="3929063"/>
            <a:ext cx="4214813" cy="2571750"/>
          </a:xfrm>
          <a:prstGeom prst="rect">
            <a:avLst/>
          </a:prstGeom>
          <a:noFill/>
          <a:ln w="9525">
            <a:noFill/>
            <a:miter lim="800000"/>
            <a:headEnd/>
            <a:tailEnd/>
          </a:ln>
        </p:spPr>
      </p:pic>
      <p:pic>
        <p:nvPicPr>
          <p:cNvPr id="8" name="Picture 3"/>
          <p:cNvPicPr>
            <a:picLocks noChangeAspect="1" noChangeArrowheads="1"/>
          </p:cNvPicPr>
          <p:nvPr/>
        </p:nvPicPr>
        <p:blipFill>
          <a:blip r:embed="rId5"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pic>
        <p:nvPicPr>
          <p:cNvPr id="9223" name="Picture 8"/>
          <p:cNvPicPr>
            <a:picLocks noChangeAspect="1" noChangeArrowheads="1"/>
          </p:cNvPicPr>
          <p:nvPr/>
        </p:nvPicPr>
        <p:blipFill>
          <a:blip r:embed="rId6"/>
          <a:srcRect/>
          <a:stretch>
            <a:fillRect/>
          </a:stretch>
        </p:blipFill>
        <p:spPr bwMode="auto">
          <a:xfrm>
            <a:off x="6110288" y="1143000"/>
            <a:ext cx="3011487" cy="2571750"/>
          </a:xfrm>
          <a:prstGeom prst="rect">
            <a:avLst/>
          </a:prstGeom>
          <a:noFill/>
          <a:ln w="9525">
            <a:noFill/>
            <a:miter lim="800000"/>
            <a:headEnd/>
            <a:tailEnd/>
          </a:ln>
        </p:spPr>
      </p:pic>
      <p:sp>
        <p:nvSpPr>
          <p:cNvPr id="9224" name="9 CuadroTexto"/>
          <p:cNvSpPr txBox="1">
            <a:spLocks noChangeArrowheads="1"/>
          </p:cNvSpPr>
          <p:nvPr/>
        </p:nvSpPr>
        <p:spPr bwMode="auto">
          <a:xfrm>
            <a:off x="3000375" y="1071563"/>
            <a:ext cx="3143250" cy="2800350"/>
          </a:xfrm>
          <a:prstGeom prst="rect">
            <a:avLst/>
          </a:prstGeom>
          <a:noFill/>
          <a:ln w="9525">
            <a:noFill/>
            <a:miter lim="800000"/>
            <a:headEnd/>
            <a:tailEnd/>
          </a:ln>
        </p:spPr>
        <p:txBody>
          <a:bodyPr>
            <a:spAutoFit/>
          </a:bodyPr>
          <a:lstStyle/>
          <a:p>
            <a:pPr algn="just"/>
            <a:r>
              <a:rPr lang="es-ES" sz="1600">
                <a:solidFill>
                  <a:schemeClr val="bg1"/>
                </a:solidFill>
              </a:rPr>
              <a:t>El precio promedio por orden(plato), en base al excedente del consumidor objetivo, es decir en tomando como referencia la cantidad de dinero que los encuestados están dispuestos a pagar por el producto; sin embargo es importante determinar el precio de producto basándose en la estrategia “precio-calidad”</a:t>
            </a:r>
          </a:p>
        </p:txBody>
      </p:sp>
      <p:sp>
        <p:nvSpPr>
          <p:cNvPr id="9225" name="10 CuadroTexto">
            <a:hlinkClick r:id="rId7" action="ppaction://hlinksldjump"/>
          </p:cNvPr>
          <p:cNvSpPr txBox="1">
            <a:spLocks noChangeArrowheads="1"/>
          </p:cNvSpPr>
          <p:nvPr/>
        </p:nvSpPr>
        <p:spPr bwMode="auto">
          <a:xfrm>
            <a:off x="0" y="4148138"/>
            <a:ext cx="2428875" cy="647700"/>
          </a:xfrm>
          <a:prstGeom prst="rect">
            <a:avLst/>
          </a:prstGeom>
          <a:noFill/>
          <a:ln w="9525">
            <a:noFill/>
            <a:miter lim="800000"/>
            <a:headEnd/>
            <a:tailEnd/>
          </a:ln>
        </p:spPr>
        <p:txBody>
          <a:bodyPr>
            <a:spAutoFit/>
          </a:bodyPr>
          <a:lstStyle/>
          <a:p>
            <a:r>
              <a:rPr lang="es-ES" u="sng">
                <a:solidFill>
                  <a:srgbClr val="FFC000"/>
                </a:solidFill>
              </a:rPr>
              <a:t>P.P. por Orden $9.34</a:t>
            </a:r>
          </a:p>
          <a:p>
            <a:r>
              <a:rPr lang="es-ES" u="sng">
                <a:solidFill>
                  <a:srgbClr val="C00000"/>
                </a:solidFill>
              </a:rPr>
              <a:t>P.P. Recuerdo $22.00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Gráfico 12"/>
          <p:cNvPicPr>
            <a:picLocks noChangeArrowheads="1"/>
          </p:cNvPicPr>
          <p:nvPr/>
        </p:nvPicPr>
        <p:blipFill>
          <a:blip r:embed="rId3"/>
          <a:srcRect/>
          <a:stretch>
            <a:fillRect/>
          </a:stretch>
        </p:blipFill>
        <p:spPr bwMode="auto">
          <a:xfrm>
            <a:off x="0" y="1000125"/>
            <a:ext cx="3000375" cy="2486025"/>
          </a:xfrm>
          <a:prstGeom prst="rect">
            <a:avLst/>
          </a:prstGeom>
          <a:noFill/>
          <a:ln w="9525">
            <a:noFill/>
            <a:miter lim="800000"/>
            <a:headEnd/>
            <a:tailEnd/>
          </a:ln>
        </p:spPr>
      </p:pic>
      <p:pic>
        <p:nvPicPr>
          <p:cNvPr id="10243" name="Gráfico 14"/>
          <p:cNvPicPr>
            <a:picLocks noChangeArrowheads="1"/>
          </p:cNvPicPr>
          <p:nvPr/>
        </p:nvPicPr>
        <p:blipFill>
          <a:blip r:embed="rId4"/>
          <a:srcRect/>
          <a:stretch>
            <a:fillRect/>
          </a:stretch>
        </p:blipFill>
        <p:spPr bwMode="auto">
          <a:xfrm>
            <a:off x="6143625" y="1000125"/>
            <a:ext cx="3000375" cy="2500313"/>
          </a:xfrm>
          <a:prstGeom prst="rect">
            <a:avLst/>
          </a:prstGeom>
          <a:noFill/>
          <a:ln w="9525">
            <a:noFill/>
            <a:miter lim="800000"/>
            <a:headEnd/>
            <a:tailEnd/>
          </a:ln>
        </p:spPr>
      </p:pic>
      <p:sp>
        <p:nvSpPr>
          <p:cNvPr id="10244" name="1 Título"/>
          <p:cNvSpPr>
            <a:spLocks noGrp="1"/>
          </p:cNvSpPr>
          <p:nvPr>
            <p:ph type="title"/>
          </p:nvPr>
        </p:nvSpPr>
        <p:spPr>
          <a:xfrm>
            <a:off x="1643063" y="0"/>
            <a:ext cx="5715000" cy="500063"/>
          </a:xfrm>
        </p:spPr>
        <p:txBody>
          <a:bodyPr/>
          <a:lstStyle/>
          <a:p>
            <a:pPr eaLnBrk="1" hangingPunct="1"/>
            <a:r>
              <a:rPr lang="es-EC" sz="3200" smtClean="0">
                <a:solidFill>
                  <a:srgbClr val="FFCC00"/>
                </a:solidFill>
                <a:latin typeface="Broadway" pitchFamily="82" charset="0"/>
              </a:rPr>
              <a:t>MARKETING MIX</a:t>
            </a:r>
          </a:p>
        </p:txBody>
      </p:sp>
      <p:sp>
        <p:nvSpPr>
          <p:cNvPr id="10245" name="10 CuadroTexto"/>
          <p:cNvSpPr txBox="1">
            <a:spLocks noChangeArrowheads="1"/>
          </p:cNvSpPr>
          <p:nvPr/>
        </p:nvSpPr>
        <p:spPr bwMode="auto">
          <a:xfrm>
            <a:off x="3786188" y="357188"/>
            <a:ext cx="1500187" cy="708025"/>
          </a:xfrm>
          <a:prstGeom prst="rect">
            <a:avLst/>
          </a:prstGeom>
          <a:noFill/>
          <a:ln w="9525">
            <a:noFill/>
            <a:miter lim="800000"/>
            <a:headEnd/>
            <a:tailEnd/>
          </a:ln>
        </p:spPr>
        <p:txBody>
          <a:bodyPr>
            <a:spAutoFit/>
          </a:bodyPr>
          <a:lstStyle/>
          <a:p>
            <a:r>
              <a:rPr lang="es-EC" sz="4000" b="1">
                <a:solidFill>
                  <a:schemeClr val="bg1"/>
                </a:solidFill>
                <a:latin typeface="Calibri" pitchFamily="34" charset="0"/>
              </a:rPr>
              <a:t>Plaza</a:t>
            </a:r>
          </a:p>
        </p:txBody>
      </p:sp>
      <p:pic>
        <p:nvPicPr>
          <p:cNvPr id="14" name="Picture 3"/>
          <p:cNvPicPr>
            <a:picLocks noChangeAspect="1" noChangeArrowheads="1"/>
          </p:cNvPicPr>
          <p:nvPr/>
        </p:nvPicPr>
        <p:blipFill>
          <a:blip r:embed="rId5" cstate="print"/>
          <a:stretch>
            <a:fillRect/>
          </a:stretch>
        </p:blipFill>
        <p:spPr bwMode="auto">
          <a:xfrm>
            <a:off x="8227212" y="214290"/>
            <a:ext cx="916788" cy="500066"/>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w="34925">
            <a:noFill/>
          </a:ln>
          <a:effectLst>
            <a:glow rad="228600">
              <a:schemeClr val="accent6">
                <a:satMod val="175000"/>
                <a:alpha val="40000"/>
              </a:schemeClr>
            </a:glow>
            <a:innerShdw blurRad="63500" dist="50800" dir="2700000">
              <a:prstClr val="black">
                <a:alpha val="50000"/>
              </a:prstClr>
            </a:innerShdw>
            <a:reflection blurRad="6350" stA="50000" endA="295" endPos="92000" dist="101600" dir="5400000" sy="-100000" algn="bl" rotWithShape="0"/>
            <a:softEdge rad="12700"/>
          </a:effectLst>
          <a:scene3d>
            <a:camera prst="perspectiveContrastingLeftFacing"/>
            <a:lightRig rig="balanced" dir="t">
              <a:rot lat="0" lon="0" rev="8700000"/>
            </a:lightRig>
          </a:scene3d>
          <a:sp3d>
            <a:bevelT w="190500" h="38100"/>
          </a:sp3d>
        </p:spPr>
      </p:pic>
      <p:pic>
        <p:nvPicPr>
          <p:cNvPr id="10247" name="Picture 9"/>
          <p:cNvPicPr>
            <a:picLocks noChangeAspect="1" noChangeArrowheads="1"/>
          </p:cNvPicPr>
          <p:nvPr/>
        </p:nvPicPr>
        <p:blipFill>
          <a:blip r:embed="rId6"/>
          <a:srcRect/>
          <a:stretch>
            <a:fillRect/>
          </a:stretch>
        </p:blipFill>
        <p:spPr bwMode="auto">
          <a:xfrm>
            <a:off x="3036888" y="3286125"/>
            <a:ext cx="3071812" cy="3571875"/>
          </a:xfrm>
          <a:prstGeom prst="rect">
            <a:avLst/>
          </a:prstGeom>
          <a:noFill/>
          <a:ln w="9525">
            <a:noFill/>
            <a:miter lim="800000"/>
            <a:headEnd/>
            <a:tailEnd/>
          </a:ln>
        </p:spPr>
      </p:pic>
      <p:pic>
        <p:nvPicPr>
          <p:cNvPr id="10248" name="Picture 10"/>
          <p:cNvPicPr>
            <a:picLocks noChangeAspect="1" noChangeArrowheads="1"/>
          </p:cNvPicPr>
          <p:nvPr/>
        </p:nvPicPr>
        <p:blipFill>
          <a:blip r:embed="rId7"/>
          <a:srcRect/>
          <a:stretch>
            <a:fillRect/>
          </a:stretch>
        </p:blipFill>
        <p:spPr bwMode="auto">
          <a:xfrm>
            <a:off x="3000375" y="1000125"/>
            <a:ext cx="3143250" cy="2286000"/>
          </a:xfrm>
          <a:prstGeom prst="rect">
            <a:avLst/>
          </a:prstGeom>
          <a:noFill/>
          <a:ln w="9525">
            <a:noFill/>
            <a:miter lim="800000"/>
            <a:headEnd/>
            <a:tailEnd/>
          </a:ln>
        </p:spPr>
      </p:pic>
      <p:sp>
        <p:nvSpPr>
          <p:cNvPr id="10249" name="15 CuadroTexto"/>
          <p:cNvSpPr txBox="1">
            <a:spLocks noChangeArrowheads="1"/>
          </p:cNvSpPr>
          <p:nvPr/>
        </p:nvSpPr>
        <p:spPr bwMode="auto">
          <a:xfrm>
            <a:off x="0" y="3429000"/>
            <a:ext cx="2928938" cy="3416300"/>
          </a:xfrm>
          <a:prstGeom prst="rect">
            <a:avLst/>
          </a:prstGeom>
          <a:noFill/>
          <a:ln w="9525">
            <a:noFill/>
            <a:miter lim="800000"/>
            <a:headEnd/>
            <a:tailEnd/>
          </a:ln>
        </p:spPr>
        <p:txBody>
          <a:bodyPr>
            <a:spAutoFit/>
          </a:bodyPr>
          <a:lstStyle/>
          <a:p>
            <a:pPr algn="just"/>
            <a:r>
              <a:rPr lang="es-ES">
                <a:solidFill>
                  <a:schemeClr val="bg1"/>
                </a:solidFill>
              </a:rPr>
              <a:t>El C.C. San Marino, lleva 5 años en la ciudad de Guayaquil. Brinda a sus usuarios una aérea de 90,000m2 de construcción, posee dos niveles de estacionamientos subterráneos, capacidad para 1,500 vehículos aproximadamente y tres pisos con locales comerciales y de servicios.</a:t>
            </a:r>
            <a:endParaRPr lang="es-ES"/>
          </a:p>
        </p:txBody>
      </p:sp>
      <p:sp>
        <p:nvSpPr>
          <p:cNvPr id="10250" name="16 CuadroTexto"/>
          <p:cNvSpPr txBox="1">
            <a:spLocks noChangeArrowheads="1"/>
          </p:cNvSpPr>
          <p:nvPr/>
        </p:nvSpPr>
        <p:spPr bwMode="auto">
          <a:xfrm>
            <a:off x="6072188" y="3441700"/>
            <a:ext cx="3071812" cy="3140075"/>
          </a:xfrm>
          <a:prstGeom prst="rect">
            <a:avLst/>
          </a:prstGeom>
          <a:noFill/>
          <a:ln w="9525">
            <a:noFill/>
            <a:miter lim="800000"/>
            <a:headEnd/>
            <a:tailEnd/>
          </a:ln>
        </p:spPr>
        <p:txBody>
          <a:bodyPr>
            <a:spAutoFit/>
          </a:bodyPr>
          <a:lstStyle/>
          <a:p>
            <a:pPr algn="just"/>
            <a:r>
              <a:rPr lang="es-ES">
                <a:solidFill>
                  <a:schemeClr val="bg1"/>
                </a:solidFill>
              </a:rPr>
              <a:t>La concepción </a:t>
            </a:r>
            <a:r>
              <a:rPr lang="es-ES" sz="1600">
                <a:solidFill>
                  <a:schemeClr val="bg1"/>
                </a:solidFill>
              </a:rPr>
              <a:t>arquitectónica</a:t>
            </a:r>
            <a:r>
              <a:rPr lang="es-ES">
                <a:solidFill>
                  <a:schemeClr val="bg1"/>
                </a:solidFill>
              </a:rPr>
              <a:t> del C.C., su desarrollo permanente y su primer lugar en la participación del mercado de Guayaquil, atributos por lo que fue esogido como ¨Plaza¨ para nuestro proyecto. Además de los resultados arrojados por la encuesta, donde los encuestados.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629</TotalTime>
  <Words>709</Words>
  <Application>Microsoft Office PowerPoint</Application>
  <PresentationFormat>Presentación en pantalla (4:3)</PresentationFormat>
  <Paragraphs>73</Paragraphs>
  <Slides>13</Slides>
  <Notes>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Calibri</vt:lpstr>
      <vt:lpstr>Lucida Calligraphy</vt:lpstr>
      <vt:lpstr>Times New Roman</vt:lpstr>
      <vt:lpstr>Broadway</vt:lpstr>
      <vt:lpstr>Tema de Office</vt:lpstr>
      <vt:lpstr> “PROYECTO DE INVERSIÓN PARA LA IMPLEMENTACION DE LA FRANQUICIA INTERNACIONAL HARD ROCK CAFÉ EN LA CIUDAD DE GUAYAQUIL” </vt:lpstr>
      <vt:lpstr>Franquicias</vt:lpstr>
      <vt:lpstr>Diapositiva 3</vt:lpstr>
      <vt:lpstr>RESULTADOS DE LA ENCUESTA</vt:lpstr>
      <vt:lpstr>RESULTADOS DE LA ENCUESTA</vt:lpstr>
      <vt:lpstr>RESULTADOS DE LA ENCUESTA</vt:lpstr>
      <vt:lpstr>MARKETING MIX</vt:lpstr>
      <vt:lpstr>MARKETING MIX</vt:lpstr>
      <vt:lpstr>MARKETING MIX</vt:lpstr>
      <vt:lpstr>MARKETING MIX</vt:lpstr>
      <vt:lpstr>GASTOS</vt:lpstr>
      <vt:lpstr>CONCLUSIONES</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Propuesta</dc:title>
  <dc:creator>ABBA PADRE</dc:creator>
  <cp:lastModifiedBy>Administrador</cp:lastModifiedBy>
  <cp:revision>106</cp:revision>
  <dcterms:created xsi:type="dcterms:W3CDTF">2008-09-16T21:36:59Z</dcterms:created>
  <dcterms:modified xsi:type="dcterms:W3CDTF">2009-11-09T17:51:46Z</dcterms:modified>
</cp:coreProperties>
</file>