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diagrams/data2.xml" ContentType="application/vnd.openxmlformats-officedocument.drawingml.diagramData+xml"/>
  <Override PartName="/ppt/notesSlides/notesSlide10.xml" ContentType="application/vnd.openxmlformats-officedocument.presentationml.notesSlide+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colors4.xml" ContentType="application/vnd.openxmlformats-officedocument.drawingml.diagramColors+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notesSlides/notesSlide8.xml" ContentType="application/vnd.openxmlformats-officedocument.presentationml.notesSlide+xml"/>
  <Override PartName="/ppt/diagrams/data5.xml" ContentType="application/vnd.openxmlformats-officedocument.drawingml.diagramData+xml"/>
  <Override PartName="/ppt/notesSlides/notesSlide11.xml" ContentType="application/vnd.openxmlformats-officedocument.presentationml.notesSlide+xml"/>
  <Override PartName="/ppt/diagrams/colors7.xml" ContentType="application/vnd.openxmlformats-officedocument.drawingml.diagramColors+xml"/>
  <Override PartName="/ppt/notesSlides/notesSlide6.xml" ContentType="application/vnd.openxmlformats-officedocument.presentationml.notesSlide+xml"/>
  <Override PartName="/ppt/diagrams/data3.xml" ContentType="application/vnd.openxmlformats-officedocument.drawingml.diagramData+xml"/>
  <Override PartName="/ppt/diagrams/colors5.xml" ContentType="application/vnd.openxmlformats-officedocument.drawingml.diagramColors+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8" r:id="rId1"/>
  </p:sldMasterIdLst>
  <p:notesMasterIdLst>
    <p:notesMasterId r:id="rId50"/>
  </p:notesMasterIdLst>
  <p:sldIdLst>
    <p:sldId id="404" r:id="rId2"/>
    <p:sldId id="354" r:id="rId3"/>
    <p:sldId id="355" r:id="rId4"/>
    <p:sldId id="398" r:id="rId5"/>
    <p:sldId id="275" r:id="rId6"/>
    <p:sldId id="258" r:id="rId7"/>
    <p:sldId id="359" r:id="rId8"/>
    <p:sldId id="388" r:id="rId9"/>
    <p:sldId id="400" r:id="rId10"/>
    <p:sldId id="373" r:id="rId11"/>
    <p:sldId id="277" r:id="rId12"/>
    <p:sldId id="278" r:id="rId13"/>
    <p:sldId id="282" r:id="rId14"/>
    <p:sldId id="289" r:id="rId15"/>
    <p:sldId id="397" r:id="rId16"/>
    <p:sldId id="381" r:id="rId17"/>
    <p:sldId id="382" r:id="rId18"/>
    <p:sldId id="337" r:id="rId19"/>
    <p:sldId id="377" r:id="rId20"/>
    <p:sldId id="341" r:id="rId21"/>
    <p:sldId id="342" r:id="rId22"/>
    <p:sldId id="343" r:id="rId23"/>
    <p:sldId id="374" r:id="rId24"/>
    <p:sldId id="375" r:id="rId25"/>
    <p:sldId id="367" r:id="rId26"/>
    <p:sldId id="370" r:id="rId27"/>
    <p:sldId id="371" r:id="rId28"/>
    <p:sldId id="372" r:id="rId29"/>
    <p:sldId id="272" r:id="rId30"/>
    <p:sldId id="273" r:id="rId31"/>
    <p:sldId id="405" r:id="rId32"/>
    <p:sldId id="261" r:id="rId33"/>
    <p:sldId id="262" r:id="rId34"/>
    <p:sldId id="406" r:id="rId35"/>
    <p:sldId id="274" r:id="rId36"/>
    <p:sldId id="264" r:id="rId37"/>
    <p:sldId id="260" r:id="rId38"/>
    <p:sldId id="378" r:id="rId39"/>
    <p:sldId id="379" r:id="rId40"/>
    <p:sldId id="380" r:id="rId41"/>
    <p:sldId id="401" r:id="rId42"/>
    <p:sldId id="402" r:id="rId43"/>
    <p:sldId id="403" r:id="rId44"/>
    <p:sldId id="392" r:id="rId45"/>
    <p:sldId id="393" r:id="rId46"/>
    <p:sldId id="394" r:id="rId47"/>
    <p:sldId id="395" r:id="rId48"/>
    <p:sldId id="399" r:id="rId49"/>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FFFF66"/>
    <a:srgbClr val="FF9D0D"/>
    <a:srgbClr val="FF9900"/>
    <a:srgbClr val="006699"/>
    <a:srgbClr val="990033"/>
    <a:srgbClr val="00FF00"/>
    <a:srgbClr val="333300"/>
    <a:srgbClr val="E0FD2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173" autoAdjust="0"/>
    <p:restoredTop sz="94667" autoAdjust="0"/>
  </p:normalViewPr>
  <p:slideViewPr>
    <p:cSldViewPr>
      <p:cViewPr varScale="1">
        <p:scale>
          <a:sx n="61" d="100"/>
          <a:sy n="61" d="100"/>
        </p:scale>
        <p:origin x="-31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diagrams/_rels/data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image" Target="../media/image38.png"/><Relationship Id="rId4" Type="http://schemas.openxmlformats.org/officeDocument/2006/relationships/image" Target="../media/image4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D162BE-A728-4BEB-9182-A28906C40042}" type="doc">
      <dgm:prSet loTypeId="urn:microsoft.com/office/officeart/2005/8/layout/hierarchy5" loCatId="hierarchy" qsTypeId="urn:microsoft.com/office/officeart/2005/8/quickstyle/3d1" qsCatId="3D" csTypeId="urn:microsoft.com/office/officeart/2005/8/colors/accent1_2" csCatId="accent1" phldr="1"/>
      <dgm:spPr/>
      <dgm:t>
        <a:bodyPr/>
        <a:lstStyle/>
        <a:p>
          <a:endParaRPr lang="es-EC"/>
        </a:p>
      </dgm:t>
    </dgm:pt>
    <dgm:pt modelId="{6E6CB054-3B85-459D-907A-65D2DF389B05}">
      <dgm:prSet phldrT="[Texto]" custT="1"/>
      <dgm:spPr/>
      <dgm:t>
        <a:bodyPr/>
        <a:lstStyle/>
        <a:p>
          <a:r>
            <a:rPr lang="es-EC" sz="2000" b="1" dirty="0" smtClean="0">
              <a:latin typeface="+mj-lt"/>
            </a:rPr>
            <a:t>Ámbitos Contemplados  en la Extraterritorialidad del Régimen de Zonas Francas</a:t>
          </a:r>
          <a:endParaRPr lang="es-EC" sz="2000" b="1" dirty="0">
            <a:latin typeface="+mj-lt"/>
          </a:endParaRPr>
        </a:p>
      </dgm:t>
    </dgm:pt>
    <dgm:pt modelId="{945952B2-8D2B-4D6A-BE7E-33B4C6283B28}" type="parTrans" cxnId="{3B3640E0-B52D-4F18-B508-A0F215F0E011}">
      <dgm:prSet/>
      <dgm:spPr/>
      <dgm:t>
        <a:bodyPr/>
        <a:lstStyle/>
        <a:p>
          <a:endParaRPr lang="es-EC" sz="1500">
            <a:latin typeface="+mj-lt"/>
          </a:endParaRPr>
        </a:p>
      </dgm:t>
    </dgm:pt>
    <dgm:pt modelId="{88A20F97-7B4C-4A85-B17B-00E90D827F35}" type="sibTrans" cxnId="{3B3640E0-B52D-4F18-B508-A0F215F0E011}">
      <dgm:prSet/>
      <dgm:spPr/>
      <dgm:t>
        <a:bodyPr/>
        <a:lstStyle/>
        <a:p>
          <a:endParaRPr lang="es-EC" sz="1500">
            <a:latin typeface="+mj-lt"/>
          </a:endParaRPr>
        </a:p>
      </dgm:t>
    </dgm:pt>
    <dgm:pt modelId="{39779A9A-8EAC-462B-8646-04AFB68ACF9A}">
      <dgm:prSet phldrT="[Texto]" custT="1"/>
      <dgm:spPr/>
      <dgm:t>
        <a:bodyPr/>
        <a:lstStyle/>
        <a:p>
          <a:r>
            <a:rPr lang="es-EC" sz="1500" dirty="0" smtClean="0">
              <a:latin typeface="+mj-lt"/>
            </a:rPr>
            <a:t>Ámbito Aduanero y de Comercio Exterior</a:t>
          </a:r>
          <a:endParaRPr lang="es-EC" sz="1500" dirty="0">
            <a:latin typeface="+mj-lt"/>
          </a:endParaRPr>
        </a:p>
      </dgm:t>
    </dgm:pt>
    <dgm:pt modelId="{ADA3F16E-902E-4D98-A43E-8C949C75CE1E}" type="parTrans" cxnId="{3EDBBB32-7A01-4434-9908-8A0F04E72EA6}">
      <dgm:prSet custT="1"/>
      <dgm:spPr/>
      <dgm:t>
        <a:bodyPr/>
        <a:lstStyle/>
        <a:p>
          <a:endParaRPr lang="es-EC" sz="1500">
            <a:latin typeface="+mj-lt"/>
          </a:endParaRPr>
        </a:p>
      </dgm:t>
    </dgm:pt>
    <dgm:pt modelId="{0B6C6744-B590-4E89-BECD-960225FDA049}" type="sibTrans" cxnId="{3EDBBB32-7A01-4434-9908-8A0F04E72EA6}">
      <dgm:prSet/>
      <dgm:spPr/>
      <dgm:t>
        <a:bodyPr/>
        <a:lstStyle/>
        <a:p>
          <a:endParaRPr lang="es-EC" sz="1500">
            <a:latin typeface="+mj-lt"/>
          </a:endParaRPr>
        </a:p>
      </dgm:t>
    </dgm:pt>
    <dgm:pt modelId="{507E52B0-85A1-40A6-A296-1A4A04BA2025}">
      <dgm:prSet phldrT="[Texto]" custT="1"/>
      <dgm:spPr/>
      <dgm:t>
        <a:bodyPr/>
        <a:lstStyle/>
        <a:p>
          <a:r>
            <a:rPr lang="es-EC" sz="1500" dirty="0" smtClean="0">
              <a:latin typeface="+mj-lt"/>
            </a:rPr>
            <a:t>Ámbito Tributario</a:t>
          </a:r>
          <a:endParaRPr lang="es-EC" sz="1500" dirty="0">
            <a:latin typeface="+mj-lt"/>
          </a:endParaRPr>
        </a:p>
      </dgm:t>
    </dgm:pt>
    <dgm:pt modelId="{FD041E5D-EA94-468B-89B0-D81EBF93553D}" type="parTrans" cxnId="{01548E54-0E81-4A0B-9CB8-8685390D87AF}">
      <dgm:prSet custT="1"/>
      <dgm:spPr/>
      <dgm:t>
        <a:bodyPr/>
        <a:lstStyle/>
        <a:p>
          <a:endParaRPr lang="es-EC" sz="1500">
            <a:latin typeface="+mj-lt"/>
          </a:endParaRPr>
        </a:p>
      </dgm:t>
    </dgm:pt>
    <dgm:pt modelId="{A535F8FA-66AF-4E23-B888-DF921C5F62F7}" type="sibTrans" cxnId="{01548E54-0E81-4A0B-9CB8-8685390D87AF}">
      <dgm:prSet/>
      <dgm:spPr/>
      <dgm:t>
        <a:bodyPr/>
        <a:lstStyle/>
        <a:p>
          <a:endParaRPr lang="es-EC" sz="1500">
            <a:latin typeface="+mj-lt"/>
          </a:endParaRPr>
        </a:p>
      </dgm:t>
    </dgm:pt>
    <dgm:pt modelId="{3CA2F605-8F30-4853-98FB-26B4591F65BC}">
      <dgm:prSet phldrT="[Texto]" custT="1"/>
      <dgm:spPr/>
      <dgm:t>
        <a:bodyPr/>
        <a:lstStyle/>
        <a:p>
          <a:r>
            <a:rPr lang="es-EC" sz="1500" dirty="0" smtClean="0">
              <a:latin typeface="+mj-lt"/>
            </a:rPr>
            <a:t>Ámbito  Cambiario y Financiero</a:t>
          </a:r>
          <a:endParaRPr lang="es-EC" sz="1500" dirty="0">
            <a:latin typeface="+mj-lt"/>
          </a:endParaRPr>
        </a:p>
      </dgm:t>
    </dgm:pt>
    <dgm:pt modelId="{2DFA28FF-B038-4169-BDE0-864DD07EEC29}" type="parTrans" cxnId="{FA551CCD-9DDB-4F91-9E12-6C77F91D09E8}">
      <dgm:prSet custT="1"/>
      <dgm:spPr/>
      <dgm:t>
        <a:bodyPr/>
        <a:lstStyle/>
        <a:p>
          <a:endParaRPr lang="es-EC" sz="1500">
            <a:latin typeface="+mj-lt"/>
          </a:endParaRPr>
        </a:p>
      </dgm:t>
    </dgm:pt>
    <dgm:pt modelId="{64C03C80-E07D-411F-87F4-6A6B90CA8CE4}" type="sibTrans" cxnId="{FA551CCD-9DDB-4F91-9E12-6C77F91D09E8}">
      <dgm:prSet/>
      <dgm:spPr/>
      <dgm:t>
        <a:bodyPr/>
        <a:lstStyle/>
        <a:p>
          <a:endParaRPr lang="es-EC" sz="1500">
            <a:latin typeface="+mj-lt"/>
          </a:endParaRPr>
        </a:p>
      </dgm:t>
    </dgm:pt>
    <dgm:pt modelId="{50EBF50C-3E89-43F0-8E6E-34C05833DC35}">
      <dgm:prSet phldrT="[Texto]" custT="1"/>
      <dgm:spPr/>
      <dgm:t>
        <a:bodyPr/>
        <a:lstStyle/>
        <a:p>
          <a:r>
            <a:rPr lang="es-EC" sz="1500" dirty="0" smtClean="0">
              <a:latin typeface="+mj-lt"/>
            </a:rPr>
            <a:t>Ámbito Laboral</a:t>
          </a:r>
          <a:endParaRPr lang="es-EC" sz="1500" dirty="0">
            <a:latin typeface="+mj-lt"/>
          </a:endParaRPr>
        </a:p>
      </dgm:t>
    </dgm:pt>
    <dgm:pt modelId="{6B502286-0B09-4D73-9865-A81E443954A0}" type="parTrans" cxnId="{DCDC0AD6-A529-4F23-AA84-139859BFBA75}">
      <dgm:prSet custT="1"/>
      <dgm:spPr/>
      <dgm:t>
        <a:bodyPr/>
        <a:lstStyle/>
        <a:p>
          <a:endParaRPr lang="es-EC" sz="1500">
            <a:latin typeface="+mj-lt"/>
          </a:endParaRPr>
        </a:p>
      </dgm:t>
    </dgm:pt>
    <dgm:pt modelId="{2021FB57-2437-40C0-9B4D-0F8882370F17}" type="sibTrans" cxnId="{DCDC0AD6-A529-4F23-AA84-139859BFBA75}">
      <dgm:prSet/>
      <dgm:spPr/>
      <dgm:t>
        <a:bodyPr/>
        <a:lstStyle/>
        <a:p>
          <a:endParaRPr lang="es-EC" sz="1500">
            <a:latin typeface="+mj-lt"/>
          </a:endParaRPr>
        </a:p>
      </dgm:t>
    </dgm:pt>
    <dgm:pt modelId="{C93C2DBE-A93E-4A89-A3A4-CE49BDAC14EE}">
      <dgm:prSet phldrT="[Texto]" custT="1"/>
      <dgm:spPr/>
      <dgm:t>
        <a:bodyPr/>
        <a:lstStyle/>
        <a:p>
          <a:r>
            <a:rPr lang="es-EC" sz="1500" dirty="0" smtClean="0">
              <a:latin typeface="+mj-lt"/>
            </a:rPr>
            <a:t>Ámbito de Tratamiento de Capitales</a:t>
          </a:r>
          <a:endParaRPr lang="es-EC" sz="1500" dirty="0">
            <a:latin typeface="+mj-lt"/>
          </a:endParaRPr>
        </a:p>
      </dgm:t>
    </dgm:pt>
    <dgm:pt modelId="{E9BC3BEE-6AF9-4AF3-9AE0-6A53BF79D379}" type="parTrans" cxnId="{7DA34032-1B5D-40B2-A226-1534C45F7E07}">
      <dgm:prSet custT="1"/>
      <dgm:spPr/>
      <dgm:t>
        <a:bodyPr/>
        <a:lstStyle/>
        <a:p>
          <a:endParaRPr lang="es-EC" sz="1500">
            <a:latin typeface="+mj-lt"/>
          </a:endParaRPr>
        </a:p>
      </dgm:t>
    </dgm:pt>
    <dgm:pt modelId="{BAA96C66-C507-4E63-A2E0-A785A2D311F0}" type="sibTrans" cxnId="{7DA34032-1B5D-40B2-A226-1534C45F7E07}">
      <dgm:prSet/>
      <dgm:spPr/>
      <dgm:t>
        <a:bodyPr/>
        <a:lstStyle/>
        <a:p>
          <a:endParaRPr lang="es-EC" sz="1500">
            <a:latin typeface="+mj-lt"/>
          </a:endParaRPr>
        </a:p>
      </dgm:t>
    </dgm:pt>
    <dgm:pt modelId="{DCC82281-D25D-4054-BD0C-A01B9D67AD8E}" type="pres">
      <dgm:prSet presAssocID="{15D162BE-A728-4BEB-9182-A28906C40042}" presName="mainComposite" presStyleCnt="0">
        <dgm:presLayoutVars>
          <dgm:chPref val="1"/>
          <dgm:dir/>
          <dgm:animOne val="branch"/>
          <dgm:animLvl val="lvl"/>
          <dgm:resizeHandles val="exact"/>
        </dgm:presLayoutVars>
      </dgm:prSet>
      <dgm:spPr/>
      <dgm:t>
        <a:bodyPr/>
        <a:lstStyle/>
        <a:p>
          <a:endParaRPr lang="es-EC"/>
        </a:p>
      </dgm:t>
    </dgm:pt>
    <dgm:pt modelId="{2E401A50-F1C3-4666-9826-00A7B2FBA24E}" type="pres">
      <dgm:prSet presAssocID="{15D162BE-A728-4BEB-9182-A28906C40042}" presName="hierFlow" presStyleCnt="0"/>
      <dgm:spPr/>
    </dgm:pt>
    <dgm:pt modelId="{15132708-2C30-4FEB-8B27-E2C6025D9F00}" type="pres">
      <dgm:prSet presAssocID="{15D162BE-A728-4BEB-9182-A28906C40042}" presName="hierChild1" presStyleCnt="0">
        <dgm:presLayoutVars>
          <dgm:chPref val="1"/>
          <dgm:animOne val="branch"/>
          <dgm:animLvl val="lvl"/>
        </dgm:presLayoutVars>
      </dgm:prSet>
      <dgm:spPr/>
    </dgm:pt>
    <dgm:pt modelId="{6F9EA3B3-AA7F-4584-88C0-58250C4B9ECE}" type="pres">
      <dgm:prSet presAssocID="{6E6CB054-3B85-459D-907A-65D2DF389B05}" presName="Name17" presStyleCnt="0"/>
      <dgm:spPr/>
    </dgm:pt>
    <dgm:pt modelId="{B1C734BB-BF2C-41E2-B9D5-432284B24531}" type="pres">
      <dgm:prSet presAssocID="{6E6CB054-3B85-459D-907A-65D2DF389B05}" presName="level1Shape" presStyleLbl="node0" presStyleIdx="0" presStyleCnt="1" custScaleX="184213" custScaleY="210429">
        <dgm:presLayoutVars>
          <dgm:chPref val="3"/>
        </dgm:presLayoutVars>
      </dgm:prSet>
      <dgm:spPr/>
      <dgm:t>
        <a:bodyPr/>
        <a:lstStyle/>
        <a:p>
          <a:endParaRPr lang="es-EC"/>
        </a:p>
      </dgm:t>
    </dgm:pt>
    <dgm:pt modelId="{4D066EB6-AF1A-4F1A-BA35-87DEAEDFD197}" type="pres">
      <dgm:prSet presAssocID="{6E6CB054-3B85-459D-907A-65D2DF389B05}" presName="hierChild2" presStyleCnt="0"/>
      <dgm:spPr/>
    </dgm:pt>
    <dgm:pt modelId="{D6BF83B1-2950-4B58-96BA-56B46A61FE0B}" type="pres">
      <dgm:prSet presAssocID="{ADA3F16E-902E-4D98-A43E-8C949C75CE1E}" presName="Name25" presStyleLbl="parChTrans1D2" presStyleIdx="0" presStyleCnt="5"/>
      <dgm:spPr/>
      <dgm:t>
        <a:bodyPr/>
        <a:lstStyle/>
        <a:p>
          <a:endParaRPr lang="es-EC"/>
        </a:p>
      </dgm:t>
    </dgm:pt>
    <dgm:pt modelId="{E866D19C-3128-4BAF-8141-2ED8825C0A38}" type="pres">
      <dgm:prSet presAssocID="{ADA3F16E-902E-4D98-A43E-8C949C75CE1E}" presName="connTx" presStyleLbl="parChTrans1D2" presStyleIdx="0" presStyleCnt="5"/>
      <dgm:spPr/>
      <dgm:t>
        <a:bodyPr/>
        <a:lstStyle/>
        <a:p>
          <a:endParaRPr lang="es-EC"/>
        </a:p>
      </dgm:t>
    </dgm:pt>
    <dgm:pt modelId="{2E5CFE7D-C775-4DA7-A459-BD920692B343}" type="pres">
      <dgm:prSet presAssocID="{39779A9A-8EAC-462B-8646-04AFB68ACF9A}" presName="Name30" presStyleCnt="0"/>
      <dgm:spPr/>
    </dgm:pt>
    <dgm:pt modelId="{BA51681E-6626-402A-BE6F-9D9DEB0B4D97}" type="pres">
      <dgm:prSet presAssocID="{39779A9A-8EAC-462B-8646-04AFB68ACF9A}" presName="level2Shape" presStyleLbl="node2" presStyleIdx="0" presStyleCnt="5"/>
      <dgm:spPr/>
      <dgm:t>
        <a:bodyPr/>
        <a:lstStyle/>
        <a:p>
          <a:endParaRPr lang="es-EC"/>
        </a:p>
      </dgm:t>
    </dgm:pt>
    <dgm:pt modelId="{B2CEB297-5C1B-4463-A5F1-E92F301A2902}" type="pres">
      <dgm:prSet presAssocID="{39779A9A-8EAC-462B-8646-04AFB68ACF9A}" presName="hierChild3" presStyleCnt="0"/>
      <dgm:spPr/>
    </dgm:pt>
    <dgm:pt modelId="{DB609ACA-5F83-430F-B816-D6902A36DADA}" type="pres">
      <dgm:prSet presAssocID="{FD041E5D-EA94-468B-89B0-D81EBF93553D}" presName="Name25" presStyleLbl="parChTrans1D2" presStyleIdx="1" presStyleCnt="5"/>
      <dgm:spPr/>
      <dgm:t>
        <a:bodyPr/>
        <a:lstStyle/>
        <a:p>
          <a:endParaRPr lang="es-EC"/>
        </a:p>
      </dgm:t>
    </dgm:pt>
    <dgm:pt modelId="{CF0085EF-67D6-4C56-BF8C-DEB020BA5FA3}" type="pres">
      <dgm:prSet presAssocID="{FD041E5D-EA94-468B-89B0-D81EBF93553D}" presName="connTx" presStyleLbl="parChTrans1D2" presStyleIdx="1" presStyleCnt="5"/>
      <dgm:spPr/>
      <dgm:t>
        <a:bodyPr/>
        <a:lstStyle/>
        <a:p>
          <a:endParaRPr lang="es-EC"/>
        </a:p>
      </dgm:t>
    </dgm:pt>
    <dgm:pt modelId="{9AEE2C3B-83CA-40AF-B9FA-B185854F3574}" type="pres">
      <dgm:prSet presAssocID="{507E52B0-85A1-40A6-A296-1A4A04BA2025}" presName="Name30" presStyleCnt="0"/>
      <dgm:spPr/>
    </dgm:pt>
    <dgm:pt modelId="{10DFBB22-7299-45A5-BCBB-1DF51667E638}" type="pres">
      <dgm:prSet presAssocID="{507E52B0-85A1-40A6-A296-1A4A04BA2025}" presName="level2Shape" presStyleLbl="node2" presStyleIdx="1" presStyleCnt="5"/>
      <dgm:spPr/>
      <dgm:t>
        <a:bodyPr/>
        <a:lstStyle/>
        <a:p>
          <a:endParaRPr lang="es-EC"/>
        </a:p>
      </dgm:t>
    </dgm:pt>
    <dgm:pt modelId="{880B343A-5340-46FC-A86C-393DD16692CC}" type="pres">
      <dgm:prSet presAssocID="{507E52B0-85A1-40A6-A296-1A4A04BA2025}" presName="hierChild3" presStyleCnt="0"/>
      <dgm:spPr/>
    </dgm:pt>
    <dgm:pt modelId="{5E66F259-EE12-4936-A8C2-C63E611514A5}" type="pres">
      <dgm:prSet presAssocID="{2DFA28FF-B038-4169-BDE0-864DD07EEC29}" presName="Name25" presStyleLbl="parChTrans1D2" presStyleIdx="2" presStyleCnt="5"/>
      <dgm:spPr/>
      <dgm:t>
        <a:bodyPr/>
        <a:lstStyle/>
        <a:p>
          <a:endParaRPr lang="es-EC"/>
        </a:p>
      </dgm:t>
    </dgm:pt>
    <dgm:pt modelId="{D4D15F2E-EE7E-4B1D-9F4B-2F4913D17D79}" type="pres">
      <dgm:prSet presAssocID="{2DFA28FF-B038-4169-BDE0-864DD07EEC29}" presName="connTx" presStyleLbl="parChTrans1D2" presStyleIdx="2" presStyleCnt="5"/>
      <dgm:spPr/>
      <dgm:t>
        <a:bodyPr/>
        <a:lstStyle/>
        <a:p>
          <a:endParaRPr lang="es-EC"/>
        </a:p>
      </dgm:t>
    </dgm:pt>
    <dgm:pt modelId="{BA7097F0-A2F6-4A19-9C80-AD5DC701FBB7}" type="pres">
      <dgm:prSet presAssocID="{3CA2F605-8F30-4853-98FB-26B4591F65BC}" presName="Name30" presStyleCnt="0"/>
      <dgm:spPr/>
    </dgm:pt>
    <dgm:pt modelId="{D7CB7F8E-B88D-414A-9F8F-9FE18E64EFE1}" type="pres">
      <dgm:prSet presAssocID="{3CA2F605-8F30-4853-98FB-26B4591F65BC}" presName="level2Shape" presStyleLbl="node2" presStyleIdx="2" presStyleCnt="5"/>
      <dgm:spPr/>
      <dgm:t>
        <a:bodyPr/>
        <a:lstStyle/>
        <a:p>
          <a:endParaRPr lang="es-EC"/>
        </a:p>
      </dgm:t>
    </dgm:pt>
    <dgm:pt modelId="{DACE1268-86B7-4562-9628-B75BC1832F6B}" type="pres">
      <dgm:prSet presAssocID="{3CA2F605-8F30-4853-98FB-26B4591F65BC}" presName="hierChild3" presStyleCnt="0"/>
      <dgm:spPr/>
    </dgm:pt>
    <dgm:pt modelId="{75FBE80F-856D-4015-AA9D-CFEA4A623692}" type="pres">
      <dgm:prSet presAssocID="{E9BC3BEE-6AF9-4AF3-9AE0-6A53BF79D379}" presName="Name25" presStyleLbl="parChTrans1D2" presStyleIdx="3" presStyleCnt="5"/>
      <dgm:spPr/>
      <dgm:t>
        <a:bodyPr/>
        <a:lstStyle/>
        <a:p>
          <a:endParaRPr lang="es-EC"/>
        </a:p>
      </dgm:t>
    </dgm:pt>
    <dgm:pt modelId="{F65916CE-5864-4B8F-AEE1-13A3F743F6B9}" type="pres">
      <dgm:prSet presAssocID="{E9BC3BEE-6AF9-4AF3-9AE0-6A53BF79D379}" presName="connTx" presStyleLbl="parChTrans1D2" presStyleIdx="3" presStyleCnt="5"/>
      <dgm:spPr/>
      <dgm:t>
        <a:bodyPr/>
        <a:lstStyle/>
        <a:p>
          <a:endParaRPr lang="es-EC"/>
        </a:p>
      </dgm:t>
    </dgm:pt>
    <dgm:pt modelId="{21B9FC22-0449-4561-9119-9D378A30CE72}" type="pres">
      <dgm:prSet presAssocID="{C93C2DBE-A93E-4A89-A3A4-CE49BDAC14EE}" presName="Name30" presStyleCnt="0"/>
      <dgm:spPr/>
    </dgm:pt>
    <dgm:pt modelId="{62955504-D7C6-4637-9A6F-9A8071D18B3D}" type="pres">
      <dgm:prSet presAssocID="{C93C2DBE-A93E-4A89-A3A4-CE49BDAC14EE}" presName="level2Shape" presStyleLbl="node2" presStyleIdx="3" presStyleCnt="5"/>
      <dgm:spPr/>
      <dgm:t>
        <a:bodyPr/>
        <a:lstStyle/>
        <a:p>
          <a:endParaRPr lang="es-EC"/>
        </a:p>
      </dgm:t>
    </dgm:pt>
    <dgm:pt modelId="{E9E6C13C-1CDA-4892-A8CE-161AB99720F9}" type="pres">
      <dgm:prSet presAssocID="{C93C2DBE-A93E-4A89-A3A4-CE49BDAC14EE}" presName="hierChild3" presStyleCnt="0"/>
      <dgm:spPr/>
    </dgm:pt>
    <dgm:pt modelId="{2363F651-94CD-4DC0-96DF-CA7E6EC263EB}" type="pres">
      <dgm:prSet presAssocID="{6B502286-0B09-4D73-9865-A81E443954A0}" presName="Name25" presStyleLbl="parChTrans1D2" presStyleIdx="4" presStyleCnt="5"/>
      <dgm:spPr/>
      <dgm:t>
        <a:bodyPr/>
        <a:lstStyle/>
        <a:p>
          <a:endParaRPr lang="es-EC"/>
        </a:p>
      </dgm:t>
    </dgm:pt>
    <dgm:pt modelId="{0A44ECFF-05DF-43B6-9C83-31E6D185A54C}" type="pres">
      <dgm:prSet presAssocID="{6B502286-0B09-4D73-9865-A81E443954A0}" presName="connTx" presStyleLbl="parChTrans1D2" presStyleIdx="4" presStyleCnt="5"/>
      <dgm:spPr/>
      <dgm:t>
        <a:bodyPr/>
        <a:lstStyle/>
        <a:p>
          <a:endParaRPr lang="es-EC"/>
        </a:p>
      </dgm:t>
    </dgm:pt>
    <dgm:pt modelId="{D0C00F08-1381-4B42-9B4B-8C832FB6878D}" type="pres">
      <dgm:prSet presAssocID="{50EBF50C-3E89-43F0-8E6E-34C05833DC35}" presName="Name30" presStyleCnt="0"/>
      <dgm:spPr/>
    </dgm:pt>
    <dgm:pt modelId="{CEFB713D-7833-4208-8DF1-65120AB925E9}" type="pres">
      <dgm:prSet presAssocID="{50EBF50C-3E89-43F0-8E6E-34C05833DC35}" presName="level2Shape" presStyleLbl="node2" presStyleIdx="4" presStyleCnt="5"/>
      <dgm:spPr/>
      <dgm:t>
        <a:bodyPr/>
        <a:lstStyle/>
        <a:p>
          <a:endParaRPr lang="es-EC"/>
        </a:p>
      </dgm:t>
    </dgm:pt>
    <dgm:pt modelId="{0AAFEAE9-B120-4CD1-940A-E3E5A5CB3AC2}" type="pres">
      <dgm:prSet presAssocID="{50EBF50C-3E89-43F0-8E6E-34C05833DC35}" presName="hierChild3" presStyleCnt="0"/>
      <dgm:spPr/>
    </dgm:pt>
    <dgm:pt modelId="{3504DF57-D418-4C0A-A5AF-097F2F3528DC}" type="pres">
      <dgm:prSet presAssocID="{15D162BE-A728-4BEB-9182-A28906C40042}" presName="bgShapesFlow" presStyleCnt="0"/>
      <dgm:spPr/>
    </dgm:pt>
  </dgm:ptLst>
  <dgm:cxnLst>
    <dgm:cxn modelId="{C55B6F99-D2F2-42CC-AED0-CC830BB56589}" type="presOf" srcId="{E9BC3BEE-6AF9-4AF3-9AE0-6A53BF79D379}" destId="{F65916CE-5864-4B8F-AEE1-13A3F743F6B9}" srcOrd="1" destOrd="0" presId="urn:microsoft.com/office/officeart/2005/8/layout/hierarchy5"/>
    <dgm:cxn modelId="{DCDC0AD6-A529-4F23-AA84-139859BFBA75}" srcId="{6E6CB054-3B85-459D-907A-65D2DF389B05}" destId="{50EBF50C-3E89-43F0-8E6E-34C05833DC35}" srcOrd="4" destOrd="0" parTransId="{6B502286-0B09-4D73-9865-A81E443954A0}" sibTransId="{2021FB57-2437-40C0-9B4D-0F8882370F17}"/>
    <dgm:cxn modelId="{12881B82-872E-417E-8C84-0D08981C4D1A}" type="presOf" srcId="{3CA2F605-8F30-4853-98FB-26B4591F65BC}" destId="{D7CB7F8E-B88D-414A-9F8F-9FE18E64EFE1}" srcOrd="0" destOrd="0" presId="urn:microsoft.com/office/officeart/2005/8/layout/hierarchy5"/>
    <dgm:cxn modelId="{48C7CC7C-E095-4F64-8FC0-57FCCFEF1B1E}" type="presOf" srcId="{50EBF50C-3E89-43F0-8E6E-34C05833DC35}" destId="{CEFB713D-7833-4208-8DF1-65120AB925E9}" srcOrd="0" destOrd="0" presId="urn:microsoft.com/office/officeart/2005/8/layout/hierarchy5"/>
    <dgm:cxn modelId="{9EC05C95-FFC5-425A-83E1-A614219D1A34}" type="presOf" srcId="{39779A9A-8EAC-462B-8646-04AFB68ACF9A}" destId="{BA51681E-6626-402A-BE6F-9D9DEB0B4D97}" srcOrd="0" destOrd="0" presId="urn:microsoft.com/office/officeart/2005/8/layout/hierarchy5"/>
    <dgm:cxn modelId="{2DBF5144-1BF2-42F8-A3F2-0134AD5026EA}" type="presOf" srcId="{6B502286-0B09-4D73-9865-A81E443954A0}" destId="{2363F651-94CD-4DC0-96DF-CA7E6EC263EB}" srcOrd="0" destOrd="0" presId="urn:microsoft.com/office/officeart/2005/8/layout/hierarchy5"/>
    <dgm:cxn modelId="{B600B83A-5064-415A-A0B7-5795C8025C3B}" type="presOf" srcId="{6B502286-0B09-4D73-9865-A81E443954A0}" destId="{0A44ECFF-05DF-43B6-9C83-31E6D185A54C}" srcOrd="1" destOrd="0" presId="urn:microsoft.com/office/officeart/2005/8/layout/hierarchy5"/>
    <dgm:cxn modelId="{BBB25D41-C019-4632-AF93-9ACB5C6D44EA}" type="presOf" srcId="{6E6CB054-3B85-459D-907A-65D2DF389B05}" destId="{B1C734BB-BF2C-41E2-B9D5-432284B24531}" srcOrd="0" destOrd="0" presId="urn:microsoft.com/office/officeart/2005/8/layout/hierarchy5"/>
    <dgm:cxn modelId="{84F62E9C-BC0C-4836-909B-FA162C3EE2B6}" type="presOf" srcId="{ADA3F16E-902E-4D98-A43E-8C949C75CE1E}" destId="{D6BF83B1-2950-4B58-96BA-56B46A61FE0B}" srcOrd="0" destOrd="0" presId="urn:microsoft.com/office/officeart/2005/8/layout/hierarchy5"/>
    <dgm:cxn modelId="{F6D40E94-CD2F-4BEA-AA25-D34945AD6BB9}" type="presOf" srcId="{2DFA28FF-B038-4169-BDE0-864DD07EEC29}" destId="{5E66F259-EE12-4936-A8C2-C63E611514A5}" srcOrd="0" destOrd="0" presId="urn:microsoft.com/office/officeart/2005/8/layout/hierarchy5"/>
    <dgm:cxn modelId="{C803CCC8-C3A0-45EF-B5BC-E83FBFE2F4EF}" type="presOf" srcId="{15D162BE-A728-4BEB-9182-A28906C40042}" destId="{DCC82281-D25D-4054-BD0C-A01B9D67AD8E}" srcOrd="0" destOrd="0" presId="urn:microsoft.com/office/officeart/2005/8/layout/hierarchy5"/>
    <dgm:cxn modelId="{FA551CCD-9DDB-4F91-9E12-6C77F91D09E8}" srcId="{6E6CB054-3B85-459D-907A-65D2DF389B05}" destId="{3CA2F605-8F30-4853-98FB-26B4591F65BC}" srcOrd="2" destOrd="0" parTransId="{2DFA28FF-B038-4169-BDE0-864DD07EEC29}" sibTransId="{64C03C80-E07D-411F-87F4-6A6B90CA8CE4}"/>
    <dgm:cxn modelId="{3B3640E0-B52D-4F18-B508-A0F215F0E011}" srcId="{15D162BE-A728-4BEB-9182-A28906C40042}" destId="{6E6CB054-3B85-459D-907A-65D2DF389B05}" srcOrd="0" destOrd="0" parTransId="{945952B2-8D2B-4D6A-BE7E-33B4C6283B28}" sibTransId="{88A20F97-7B4C-4A85-B17B-00E90D827F35}"/>
    <dgm:cxn modelId="{D68D894D-7E6C-4440-A793-BB9E52B20ED7}" type="presOf" srcId="{2DFA28FF-B038-4169-BDE0-864DD07EEC29}" destId="{D4D15F2E-EE7E-4B1D-9F4B-2F4913D17D79}" srcOrd="1" destOrd="0" presId="urn:microsoft.com/office/officeart/2005/8/layout/hierarchy5"/>
    <dgm:cxn modelId="{01548E54-0E81-4A0B-9CB8-8685390D87AF}" srcId="{6E6CB054-3B85-459D-907A-65D2DF389B05}" destId="{507E52B0-85A1-40A6-A296-1A4A04BA2025}" srcOrd="1" destOrd="0" parTransId="{FD041E5D-EA94-468B-89B0-D81EBF93553D}" sibTransId="{A535F8FA-66AF-4E23-B888-DF921C5F62F7}"/>
    <dgm:cxn modelId="{ED4A115F-E06E-417D-AD87-CDECD97FA69C}" type="presOf" srcId="{ADA3F16E-902E-4D98-A43E-8C949C75CE1E}" destId="{E866D19C-3128-4BAF-8141-2ED8825C0A38}" srcOrd="1" destOrd="0" presId="urn:microsoft.com/office/officeart/2005/8/layout/hierarchy5"/>
    <dgm:cxn modelId="{665E1F8E-01F3-49E5-BFC3-150ECDCCBEB6}" type="presOf" srcId="{507E52B0-85A1-40A6-A296-1A4A04BA2025}" destId="{10DFBB22-7299-45A5-BCBB-1DF51667E638}" srcOrd="0" destOrd="0" presId="urn:microsoft.com/office/officeart/2005/8/layout/hierarchy5"/>
    <dgm:cxn modelId="{3EDBBB32-7A01-4434-9908-8A0F04E72EA6}" srcId="{6E6CB054-3B85-459D-907A-65D2DF389B05}" destId="{39779A9A-8EAC-462B-8646-04AFB68ACF9A}" srcOrd="0" destOrd="0" parTransId="{ADA3F16E-902E-4D98-A43E-8C949C75CE1E}" sibTransId="{0B6C6744-B590-4E89-BECD-960225FDA049}"/>
    <dgm:cxn modelId="{7DA34032-1B5D-40B2-A226-1534C45F7E07}" srcId="{6E6CB054-3B85-459D-907A-65D2DF389B05}" destId="{C93C2DBE-A93E-4A89-A3A4-CE49BDAC14EE}" srcOrd="3" destOrd="0" parTransId="{E9BC3BEE-6AF9-4AF3-9AE0-6A53BF79D379}" sibTransId="{BAA96C66-C507-4E63-A2E0-A785A2D311F0}"/>
    <dgm:cxn modelId="{E8BAFCDC-BB3C-4286-A540-573DCE058F92}" type="presOf" srcId="{E9BC3BEE-6AF9-4AF3-9AE0-6A53BF79D379}" destId="{75FBE80F-856D-4015-AA9D-CFEA4A623692}" srcOrd="0" destOrd="0" presId="urn:microsoft.com/office/officeart/2005/8/layout/hierarchy5"/>
    <dgm:cxn modelId="{B4ECF965-E9A8-4BE1-8E86-6A5E28918DA8}" type="presOf" srcId="{FD041E5D-EA94-468B-89B0-D81EBF93553D}" destId="{CF0085EF-67D6-4C56-BF8C-DEB020BA5FA3}" srcOrd="1" destOrd="0" presId="urn:microsoft.com/office/officeart/2005/8/layout/hierarchy5"/>
    <dgm:cxn modelId="{EA6D8153-F997-42FC-952D-2969EE7B2369}" type="presOf" srcId="{C93C2DBE-A93E-4A89-A3A4-CE49BDAC14EE}" destId="{62955504-D7C6-4637-9A6F-9A8071D18B3D}" srcOrd="0" destOrd="0" presId="urn:microsoft.com/office/officeart/2005/8/layout/hierarchy5"/>
    <dgm:cxn modelId="{1064A6F9-F187-4A3B-A0F6-EB2173EFAB2F}" type="presOf" srcId="{FD041E5D-EA94-468B-89B0-D81EBF93553D}" destId="{DB609ACA-5F83-430F-B816-D6902A36DADA}" srcOrd="0" destOrd="0" presId="urn:microsoft.com/office/officeart/2005/8/layout/hierarchy5"/>
    <dgm:cxn modelId="{748C09D9-D59B-4A6B-89F9-DF8ECC9A9D4F}" type="presParOf" srcId="{DCC82281-D25D-4054-BD0C-A01B9D67AD8E}" destId="{2E401A50-F1C3-4666-9826-00A7B2FBA24E}" srcOrd="0" destOrd="0" presId="urn:microsoft.com/office/officeart/2005/8/layout/hierarchy5"/>
    <dgm:cxn modelId="{C4134310-5AEA-476F-B019-80665B95F99D}" type="presParOf" srcId="{2E401A50-F1C3-4666-9826-00A7B2FBA24E}" destId="{15132708-2C30-4FEB-8B27-E2C6025D9F00}" srcOrd="0" destOrd="0" presId="urn:microsoft.com/office/officeart/2005/8/layout/hierarchy5"/>
    <dgm:cxn modelId="{9A265A16-A048-469C-A9BF-EE5A4565969A}" type="presParOf" srcId="{15132708-2C30-4FEB-8B27-E2C6025D9F00}" destId="{6F9EA3B3-AA7F-4584-88C0-58250C4B9ECE}" srcOrd="0" destOrd="0" presId="urn:microsoft.com/office/officeart/2005/8/layout/hierarchy5"/>
    <dgm:cxn modelId="{AD8A3039-A509-4966-B126-CAB3D8250FBE}" type="presParOf" srcId="{6F9EA3B3-AA7F-4584-88C0-58250C4B9ECE}" destId="{B1C734BB-BF2C-41E2-B9D5-432284B24531}" srcOrd="0" destOrd="0" presId="urn:microsoft.com/office/officeart/2005/8/layout/hierarchy5"/>
    <dgm:cxn modelId="{8759E247-7E36-4DF6-B778-6A7DADC119F0}" type="presParOf" srcId="{6F9EA3B3-AA7F-4584-88C0-58250C4B9ECE}" destId="{4D066EB6-AF1A-4F1A-BA35-87DEAEDFD197}" srcOrd="1" destOrd="0" presId="urn:microsoft.com/office/officeart/2005/8/layout/hierarchy5"/>
    <dgm:cxn modelId="{9486C028-3114-4309-81AD-51C46C24C788}" type="presParOf" srcId="{4D066EB6-AF1A-4F1A-BA35-87DEAEDFD197}" destId="{D6BF83B1-2950-4B58-96BA-56B46A61FE0B}" srcOrd="0" destOrd="0" presId="urn:microsoft.com/office/officeart/2005/8/layout/hierarchy5"/>
    <dgm:cxn modelId="{F414AD93-F493-4611-8DF7-D140F05373F6}" type="presParOf" srcId="{D6BF83B1-2950-4B58-96BA-56B46A61FE0B}" destId="{E866D19C-3128-4BAF-8141-2ED8825C0A38}" srcOrd="0" destOrd="0" presId="urn:microsoft.com/office/officeart/2005/8/layout/hierarchy5"/>
    <dgm:cxn modelId="{FC973D6B-386C-43C1-BFDA-2BA5F9DA014E}" type="presParOf" srcId="{4D066EB6-AF1A-4F1A-BA35-87DEAEDFD197}" destId="{2E5CFE7D-C775-4DA7-A459-BD920692B343}" srcOrd="1" destOrd="0" presId="urn:microsoft.com/office/officeart/2005/8/layout/hierarchy5"/>
    <dgm:cxn modelId="{7CF486DB-A635-4293-B9C0-F32565A2F7D3}" type="presParOf" srcId="{2E5CFE7D-C775-4DA7-A459-BD920692B343}" destId="{BA51681E-6626-402A-BE6F-9D9DEB0B4D97}" srcOrd="0" destOrd="0" presId="urn:microsoft.com/office/officeart/2005/8/layout/hierarchy5"/>
    <dgm:cxn modelId="{97F82152-7042-4B57-8307-1A81E1E8F834}" type="presParOf" srcId="{2E5CFE7D-C775-4DA7-A459-BD920692B343}" destId="{B2CEB297-5C1B-4463-A5F1-E92F301A2902}" srcOrd="1" destOrd="0" presId="urn:microsoft.com/office/officeart/2005/8/layout/hierarchy5"/>
    <dgm:cxn modelId="{6568CA8B-336E-4213-8743-B505AB25DC2C}" type="presParOf" srcId="{4D066EB6-AF1A-4F1A-BA35-87DEAEDFD197}" destId="{DB609ACA-5F83-430F-B816-D6902A36DADA}" srcOrd="2" destOrd="0" presId="urn:microsoft.com/office/officeart/2005/8/layout/hierarchy5"/>
    <dgm:cxn modelId="{970789CB-36A6-4405-8015-CA8B3C62DCCC}" type="presParOf" srcId="{DB609ACA-5F83-430F-B816-D6902A36DADA}" destId="{CF0085EF-67D6-4C56-BF8C-DEB020BA5FA3}" srcOrd="0" destOrd="0" presId="urn:microsoft.com/office/officeart/2005/8/layout/hierarchy5"/>
    <dgm:cxn modelId="{EAC4ED65-4AD8-4D71-829A-2AB62AFC686B}" type="presParOf" srcId="{4D066EB6-AF1A-4F1A-BA35-87DEAEDFD197}" destId="{9AEE2C3B-83CA-40AF-B9FA-B185854F3574}" srcOrd="3" destOrd="0" presId="urn:microsoft.com/office/officeart/2005/8/layout/hierarchy5"/>
    <dgm:cxn modelId="{4EDE4F0E-F68D-4BA5-A623-62682A1A4B70}" type="presParOf" srcId="{9AEE2C3B-83CA-40AF-B9FA-B185854F3574}" destId="{10DFBB22-7299-45A5-BCBB-1DF51667E638}" srcOrd="0" destOrd="0" presId="urn:microsoft.com/office/officeart/2005/8/layout/hierarchy5"/>
    <dgm:cxn modelId="{6142D64C-F40C-4949-B370-F8C0C30CB25C}" type="presParOf" srcId="{9AEE2C3B-83CA-40AF-B9FA-B185854F3574}" destId="{880B343A-5340-46FC-A86C-393DD16692CC}" srcOrd="1" destOrd="0" presId="urn:microsoft.com/office/officeart/2005/8/layout/hierarchy5"/>
    <dgm:cxn modelId="{0B3082D3-2BDA-4705-8D56-F395CD435D97}" type="presParOf" srcId="{4D066EB6-AF1A-4F1A-BA35-87DEAEDFD197}" destId="{5E66F259-EE12-4936-A8C2-C63E611514A5}" srcOrd="4" destOrd="0" presId="urn:microsoft.com/office/officeart/2005/8/layout/hierarchy5"/>
    <dgm:cxn modelId="{6CB670A2-EC39-468F-9CBD-044CA63EB799}" type="presParOf" srcId="{5E66F259-EE12-4936-A8C2-C63E611514A5}" destId="{D4D15F2E-EE7E-4B1D-9F4B-2F4913D17D79}" srcOrd="0" destOrd="0" presId="urn:microsoft.com/office/officeart/2005/8/layout/hierarchy5"/>
    <dgm:cxn modelId="{C169B958-CFFF-4B04-A325-CF67E131D67F}" type="presParOf" srcId="{4D066EB6-AF1A-4F1A-BA35-87DEAEDFD197}" destId="{BA7097F0-A2F6-4A19-9C80-AD5DC701FBB7}" srcOrd="5" destOrd="0" presId="urn:microsoft.com/office/officeart/2005/8/layout/hierarchy5"/>
    <dgm:cxn modelId="{B6328990-7FB5-452A-8929-4407FD4C7C40}" type="presParOf" srcId="{BA7097F0-A2F6-4A19-9C80-AD5DC701FBB7}" destId="{D7CB7F8E-B88D-414A-9F8F-9FE18E64EFE1}" srcOrd="0" destOrd="0" presId="urn:microsoft.com/office/officeart/2005/8/layout/hierarchy5"/>
    <dgm:cxn modelId="{A106995B-894B-421D-9CE3-4C4BB216D4DE}" type="presParOf" srcId="{BA7097F0-A2F6-4A19-9C80-AD5DC701FBB7}" destId="{DACE1268-86B7-4562-9628-B75BC1832F6B}" srcOrd="1" destOrd="0" presId="urn:microsoft.com/office/officeart/2005/8/layout/hierarchy5"/>
    <dgm:cxn modelId="{4F18EFD4-8A30-476A-B394-2AF761467F99}" type="presParOf" srcId="{4D066EB6-AF1A-4F1A-BA35-87DEAEDFD197}" destId="{75FBE80F-856D-4015-AA9D-CFEA4A623692}" srcOrd="6" destOrd="0" presId="urn:microsoft.com/office/officeart/2005/8/layout/hierarchy5"/>
    <dgm:cxn modelId="{8C63DE51-E7F5-4240-A841-2600312277E6}" type="presParOf" srcId="{75FBE80F-856D-4015-AA9D-CFEA4A623692}" destId="{F65916CE-5864-4B8F-AEE1-13A3F743F6B9}" srcOrd="0" destOrd="0" presId="urn:microsoft.com/office/officeart/2005/8/layout/hierarchy5"/>
    <dgm:cxn modelId="{73059F74-5BC1-451C-9CB1-6791D3528300}" type="presParOf" srcId="{4D066EB6-AF1A-4F1A-BA35-87DEAEDFD197}" destId="{21B9FC22-0449-4561-9119-9D378A30CE72}" srcOrd="7" destOrd="0" presId="urn:microsoft.com/office/officeart/2005/8/layout/hierarchy5"/>
    <dgm:cxn modelId="{1310F0EE-90AB-4A74-A659-44D024B1EF1F}" type="presParOf" srcId="{21B9FC22-0449-4561-9119-9D378A30CE72}" destId="{62955504-D7C6-4637-9A6F-9A8071D18B3D}" srcOrd="0" destOrd="0" presId="urn:microsoft.com/office/officeart/2005/8/layout/hierarchy5"/>
    <dgm:cxn modelId="{27563656-28F7-4946-AEC3-8E013E0EF306}" type="presParOf" srcId="{21B9FC22-0449-4561-9119-9D378A30CE72}" destId="{E9E6C13C-1CDA-4892-A8CE-161AB99720F9}" srcOrd="1" destOrd="0" presId="urn:microsoft.com/office/officeart/2005/8/layout/hierarchy5"/>
    <dgm:cxn modelId="{D9E2AE41-79C9-4FC4-A9D5-E89B695D11F8}" type="presParOf" srcId="{4D066EB6-AF1A-4F1A-BA35-87DEAEDFD197}" destId="{2363F651-94CD-4DC0-96DF-CA7E6EC263EB}" srcOrd="8" destOrd="0" presId="urn:microsoft.com/office/officeart/2005/8/layout/hierarchy5"/>
    <dgm:cxn modelId="{5AFF307B-B973-4776-9C1F-B2DB46DE271E}" type="presParOf" srcId="{2363F651-94CD-4DC0-96DF-CA7E6EC263EB}" destId="{0A44ECFF-05DF-43B6-9C83-31E6D185A54C}" srcOrd="0" destOrd="0" presId="urn:microsoft.com/office/officeart/2005/8/layout/hierarchy5"/>
    <dgm:cxn modelId="{AD33123B-5913-4968-ACFE-E8062C83B7B4}" type="presParOf" srcId="{4D066EB6-AF1A-4F1A-BA35-87DEAEDFD197}" destId="{D0C00F08-1381-4B42-9B4B-8C832FB6878D}" srcOrd="9" destOrd="0" presId="urn:microsoft.com/office/officeart/2005/8/layout/hierarchy5"/>
    <dgm:cxn modelId="{3DDE23D6-215B-4F79-B24D-C4C5C770DDC7}" type="presParOf" srcId="{D0C00F08-1381-4B42-9B4B-8C832FB6878D}" destId="{CEFB713D-7833-4208-8DF1-65120AB925E9}" srcOrd="0" destOrd="0" presId="urn:microsoft.com/office/officeart/2005/8/layout/hierarchy5"/>
    <dgm:cxn modelId="{931B85C0-6C3E-4E3D-9EF8-77ADA2DFD9BA}" type="presParOf" srcId="{D0C00F08-1381-4B42-9B4B-8C832FB6878D}" destId="{0AAFEAE9-B120-4CD1-940A-E3E5A5CB3AC2}" srcOrd="1" destOrd="0" presId="urn:microsoft.com/office/officeart/2005/8/layout/hierarchy5"/>
    <dgm:cxn modelId="{3E9A89BE-8DC7-4EFE-B85A-EFB0AB52BA0E}" type="presParOf" srcId="{DCC82281-D25D-4054-BD0C-A01B9D67AD8E}" destId="{3504DF57-D418-4C0A-A5AF-097F2F3528DC}" srcOrd="1" destOrd="0" presId="urn:microsoft.com/office/officeart/2005/8/layout/hierarchy5"/>
  </dgm:cxnLst>
  <dgm:bg/>
  <dgm:whole/>
</dgm:dataModel>
</file>

<file path=ppt/diagrams/data2.xml><?xml version="1.0" encoding="utf-8"?>
<dgm:dataModel xmlns:dgm="http://schemas.openxmlformats.org/drawingml/2006/diagram" xmlns:a="http://schemas.openxmlformats.org/drawingml/2006/main">
  <dgm:ptLst>
    <dgm:pt modelId="{2808DEB4-D851-4AD4-AACC-FF78BE7E3B15}" type="doc">
      <dgm:prSet loTypeId="urn:microsoft.com/office/officeart/2005/8/layout/arrow5" loCatId="process" qsTypeId="urn:microsoft.com/office/officeart/2005/8/quickstyle/simple1" qsCatId="simple" csTypeId="urn:microsoft.com/office/officeart/2005/8/colors/accent1_2" csCatId="accent1" phldr="1"/>
      <dgm:spPr/>
      <dgm:t>
        <a:bodyPr/>
        <a:lstStyle/>
        <a:p>
          <a:endParaRPr lang="es-EC"/>
        </a:p>
      </dgm:t>
    </dgm:pt>
    <dgm:pt modelId="{A2354395-B028-41CB-A946-450D79B81507}">
      <dgm:prSet phldrT="[Texto]"/>
      <dgm:spPr/>
      <dgm:t>
        <a:bodyPr/>
        <a:lstStyle/>
        <a:p>
          <a:r>
            <a:rPr lang="es-EC" dirty="0" smtClean="0"/>
            <a:t>Territorio Aduanero</a:t>
          </a:r>
          <a:endParaRPr lang="es-EC" dirty="0"/>
        </a:p>
      </dgm:t>
    </dgm:pt>
    <dgm:pt modelId="{F6FE20BF-4532-4010-AD18-242F879A921E}" type="parTrans" cxnId="{4A234FBB-AE63-4594-91AE-1C40648C07DA}">
      <dgm:prSet/>
      <dgm:spPr/>
      <dgm:t>
        <a:bodyPr/>
        <a:lstStyle/>
        <a:p>
          <a:endParaRPr lang="es-EC"/>
        </a:p>
      </dgm:t>
    </dgm:pt>
    <dgm:pt modelId="{A31908FF-63E8-4E77-AE04-5E756B02E408}" type="sibTrans" cxnId="{4A234FBB-AE63-4594-91AE-1C40648C07DA}">
      <dgm:prSet/>
      <dgm:spPr/>
      <dgm:t>
        <a:bodyPr/>
        <a:lstStyle/>
        <a:p>
          <a:endParaRPr lang="es-EC"/>
        </a:p>
      </dgm:t>
    </dgm:pt>
    <dgm:pt modelId="{5F7DCF71-38DB-45DC-A4AB-8F6970CA7183}">
      <dgm:prSet phldrT="[Texto]"/>
      <dgm:spPr/>
      <dgm:t>
        <a:bodyPr/>
        <a:lstStyle/>
        <a:p>
          <a:r>
            <a:rPr lang="es-EC" dirty="0" smtClean="0"/>
            <a:t>Territorio NO Aduanero</a:t>
          </a:r>
          <a:endParaRPr lang="es-EC" dirty="0"/>
        </a:p>
      </dgm:t>
    </dgm:pt>
    <dgm:pt modelId="{198C31F5-4B6A-4460-8922-1EF3A431982C}" type="parTrans" cxnId="{85AFB524-A54F-47CF-AC5F-8BF178D2074A}">
      <dgm:prSet/>
      <dgm:spPr/>
      <dgm:t>
        <a:bodyPr/>
        <a:lstStyle/>
        <a:p>
          <a:endParaRPr lang="es-EC"/>
        </a:p>
      </dgm:t>
    </dgm:pt>
    <dgm:pt modelId="{298BE01D-CB0E-44CE-A02E-2B64C33A4BC1}" type="sibTrans" cxnId="{85AFB524-A54F-47CF-AC5F-8BF178D2074A}">
      <dgm:prSet/>
      <dgm:spPr/>
      <dgm:t>
        <a:bodyPr/>
        <a:lstStyle/>
        <a:p>
          <a:endParaRPr lang="es-EC"/>
        </a:p>
      </dgm:t>
    </dgm:pt>
    <dgm:pt modelId="{CDAD9C4B-9D16-411A-B7E8-ADBDF95713E2}" type="pres">
      <dgm:prSet presAssocID="{2808DEB4-D851-4AD4-AACC-FF78BE7E3B15}" presName="diagram" presStyleCnt="0">
        <dgm:presLayoutVars>
          <dgm:dir/>
          <dgm:resizeHandles val="exact"/>
        </dgm:presLayoutVars>
      </dgm:prSet>
      <dgm:spPr/>
      <dgm:t>
        <a:bodyPr/>
        <a:lstStyle/>
        <a:p>
          <a:endParaRPr lang="es-EC"/>
        </a:p>
      </dgm:t>
    </dgm:pt>
    <dgm:pt modelId="{684AE8E2-FF8B-4E93-8FC4-63D4475F7869}" type="pres">
      <dgm:prSet presAssocID="{A2354395-B028-41CB-A946-450D79B81507}" presName="arrow" presStyleLbl="node1" presStyleIdx="0" presStyleCnt="2" custScaleX="74427" custScaleY="65664" custRadScaleRad="140874" custRadScaleInc="-642">
        <dgm:presLayoutVars>
          <dgm:bulletEnabled val="1"/>
        </dgm:presLayoutVars>
      </dgm:prSet>
      <dgm:spPr/>
      <dgm:t>
        <a:bodyPr/>
        <a:lstStyle/>
        <a:p>
          <a:endParaRPr lang="es-EC"/>
        </a:p>
      </dgm:t>
    </dgm:pt>
    <dgm:pt modelId="{5C2C7B06-EECE-4056-B3A2-0D28B06F4546}" type="pres">
      <dgm:prSet presAssocID="{5F7DCF71-38DB-45DC-A4AB-8F6970CA7183}" presName="arrow" presStyleLbl="node1" presStyleIdx="1" presStyleCnt="2" custScaleX="78259" custScaleY="59179" custRadScaleRad="139433" custRadScaleInc="708">
        <dgm:presLayoutVars>
          <dgm:bulletEnabled val="1"/>
        </dgm:presLayoutVars>
      </dgm:prSet>
      <dgm:spPr/>
      <dgm:t>
        <a:bodyPr/>
        <a:lstStyle/>
        <a:p>
          <a:endParaRPr lang="es-EC"/>
        </a:p>
      </dgm:t>
    </dgm:pt>
  </dgm:ptLst>
  <dgm:cxnLst>
    <dgm:cxn modelId="{4A234FBB-AE63-4594-91AE-1C40648C07DA}" srcId="{2808DEB4-D851-4AD4-AACC-FF78BE7E3B15}" destId="{A2354395-B028-41CB-A946-450D79B81507}" srcOrd="0" destOrd="0" parTransId="{F6FE20BF-4532-4010-AD18-242F879A921E}" sibTransId="{A31908FF-63E8-4E77-AE04-5E756B02E408}"/>
    <dgm:cxn modelId="{3D1DAB6F-3A89-4806-825D-6D33DCD5E104}" type="presOf" srcId="{5F7DCF71-38DB-45DC-A4AB-8F6970CA7183}" destId="{5C2C7B06-EECE-4056-B3A2-0D28B06F4546}" srcOrd="0" destOrd="0" presId="urn:microsoft.com/office/officeart/2005/8/layout/arrow5"/>
    <dgm:cxn modelId="{4E938430-26D7-46F8-BA21-78B5B9078C8D}" type="presOf" srcId="{2808DEB4-D851-4AD4-AACC-FF78BE7E3B15}" destId="{CDAD9C4B-9D16-411A-B7E8-ADBDF95713E2}" srcOrd="0" destOrd="0" presId="urn:microsoft.com/office/officeart/2005/8/layout/arrow5"/>
    <dgm:cxn modelId="{7C298340-E72A-49D5-B2C4-34C966EB0FDE}" type="presOf" srcId="{A2354395-B028-41CB-A946-450D79B81507}" destId="{684AE8E2-FF8B-4E93-8FC4-63D4475F7869}" srcOrd="0" destOrd="0" presId="urn:microsoft.com/office/officeart/2005/8/layout/arrow5"/>
    <dgm:cxn modelId="{85AFB524-A54F-47CF-AC5F-8BF178D2074A}" srcId="{2808DEB4-D851-4AD4-AACC-FF78BE7E3B15}" destId="{5F7DCF71-38DB-45DC-A4AB-8F6970CA7183}" srcOrd="1" destOrd="0" parTransId="{198C31F5-4B6A-4460-8922-1EF3A431982C}" sibTransId="{298BE01D-CB0E-44CE-A02E-2B64C33A4BC1}"/>
    <dgm:cxn modelId="{D4D7710A-26DF-4B77-995D-C7083A942FC8}" type="presParOf" srcId="{CDAD9C4B-9D16-411A-B7E8-ADBDF95713E2}" destId="{684AE8E2-FF8B-4E93-8FC4-63D4475F7869}" srcOrd="0" destOrd="0" presId="urn:microsoft.com/office/officeart/2005/8/layout/arrow5"/>
    <dgm:cxn modelId="{84862DE4-101B-4F12-92EC-AEF4CBB0F65B}" type="presParOf" srcId="{CDAD9C4B-9D16-411A-B7E8-ADBDF95713E2}" destId="{5C2C7B06-EECE-4056-B3A2-0D28B06F4546}" srcOrd="1" destOrd="0" presId="urn:microsoft.com/office/officeart/2005/8/layout/arrow5"/>
  </dgm:cxnLst>
  <dgm:bg/>
  <dgm:whole/>
</dgm:dataModel>
</file>

<file path=ppt/diagrams/data3.xml><?xml version="1.0" encoding="utf-8"?>
<dgm:dataModel xmlns:dgm="http://schemas.openxmlformats.org/drawingml/2006/diagram" xmlns:a="http://schemas.openxmlformats.org/drawingml/2006/main">
  <dgm:ptLst>
    <dgm:pt modelId="{1012AE55-0475-43E4-B64C-4FBDB451D04C}" type="doc">
      <dgm:prSet loTypeId="urn:microsoft.com/office/officeart/2005/8/layout/venn1" loCatId="relationship" qsTypeId="urn:microsoft.com/office/officeart/2005/8/quickstyle/simple1" qsCatId="simple" csTypeId="urn:microsoft.com/office/officeart/2005/8/colors/accent1_2" csCatId="accent1" phldr="1"/>
      <dgm:spPr/>
      <dgm:t>
        <a:bodyPr/>
        <a:lstStyle/>
        <a:p>
          <a:endParaRPr lang="es-EC"/>
        </a:p>
      </dgm:t>
    </dgm:pt>
    <dgm:pt modelId="{049948B0-D213-48E7-B827-756A23C85485}">
      <dgm:prSet phldrT="[Texto]" custT="1"/>
      <dgm:spPr/>
      <dgm:t>
        <a:bodyPr/>
        <a:lstStyle/>
        <a:p>
          <a:r>
            <a:rPr lang="es-EC" sz="2000" dirty="0" smtClean="0"/>
            <a:t>Aduanero</a:t>
          </a:r>
        </a:p>
      </dgm:t>
    </dgm:pt>
    <dgm:pt modelId="{1260DA03-181B-4AB4-9C07-0EA0500B94C6}" type="parTrans" cxnId="{D0162547-8C1F-4F43-A1B0-D350654D778C}">
      <dgm:prSet/>
      <dgm:spPr/>
      <dgm:t>
        <a:bodyPr/>
        <a:lstStyle/>
        <a:p>
          <a:endParaRPr lang="es-EC"/>
        </a:p>
      </dgm:t>
    </dgm:pt>
    <dgm:pt modelId="{E15F0491-A191-44E3-85A4-A86F55138B00}" type="sibTrans" cxnId="{D0162547-8C1F-4F43-A1B0-D350654D778C}">
      <dgm:prSet/>
      <dgm:spPr/>
      <dgm:t>
        <a:bodyPr/>
        <a:lstStyle/>
        <a:p>
          <a:endParaRPr lang="es-EC"/>
        </a:p>
      </dgm:t>
    </dgm:pt>
    <dgm:pt modelId="{A8861DEC-0526-42BA-B24E-996E077B6E75}">
      <dgm:prSet phldrT="[Texto]" custT="1"/>
      <dgm:spPr/>
      <dgm:t>
        <a:bodyPr/>
        <a:lstStyle/>
        <a:p>
          <a:r>
            <a:rPr lang="es-EC" sz="1800" dirty="0" smtClean="0"/>
            <a:t>Régimen cambiario</a:t>
          </a:r>
          <a:endParaRPr lang="es-EC" sz="1800" dirty="0"/>
        </a:p>
      </dgm:t>
    </dgm:pt>
    <dgm:pt modelId="{AE2A03FF-4121-4624-9391-D9E8ED7F2470}" type="parTrans" cxnId="{34E8768C-FE7B-4AB7-A1A4-A6AAC5B296FC}">
      <dgm:prSet/>
      <dgm:spPr/>
      <dgm:t>
        <a:bodyPr/>
        <a:lstStyle/>
        <a:p>
          <a:endParaRPr lang="es-EC"/>
        </a:p>
      </dgm:t>
    </dgm:pt>
    <dgm:pt modelId="{21ABAAF4-8F06-49C6-8D74-3F0A4EA57EA6}" type="sibTrans" cxnId="{34E8768C-FE7B-4AB7-A1A4-A6AAC5B296FC}">
      <dgm:prSet/>
      <dgm:spPr/>
      <dgm:t>
        <a:bodyPr/>
        <a:lstStyle/>
        <a:p>
          <a:endParaRPr lang="es-EC"/>
        </a:p>
      </dgm:t>
    </dgm:pt>
    <dgm:pt modelId="{A85F2A36-62F0-48CD-9FB4-CEFBCA1ED646}">
      <dgm:prSet phldrT="[Texto]" custT="1"/>
      <dgm:spPr/>
      <dgm:t>
        <a:bodyPr/>
        <a:lstStyle/>
        <a:p>
          <a:r>
            <a:rPr lang="es-EC" sz="2000" dirty="0" smtClean="0"/>
            <a:t>Tributario</a:t>
          </a:r>
          <a:endParaRPr lang="es-EC" sz="2000" dirty="0"/>
        </a:p>
      </dgm:t>
    </dgm:pt>
    <dgm:pt modelId="{25D41AA5-27B5-4115-B499-08AA61431AB7}" type="parTrans" cxnId="{00F16C70-D7F9-4B72-93D6-44A251235065}">
      <dgm:prSet/>
      <dgm:spPr/>
      <dgm:t>
        <a:bodyPr/>
        <a:lstStyle/>
        <a:p>
          <a:endParaRPr lang="es-EC"/>
        </a:p>
      </dgm:t>
    </dgm:pt>
    <dgm:pt modelId="{755AB24A-4AD9-46AA-8FD7-94CFE3493E38}" type="sibTrans" cxnId="{00F16C70-D7F9-4B72-93D6-44A251235065}">
      <dgm:prSet/>
      <dgm:spPr/>
      <dgm:t>
        <a:bodyPr/>
        <a:lstStyle/>
        <a:p>
          <a:endParaRPr lang="es-EC"/>
        </a:p>
      </dgm:t>
    </dgm:pt>
    <dgm:pt modelId="{D7636321-DE97-47EB-A102-3D58BA5A49A1}">
      <dgm:prSet phldrT="[Texto]" custT="1"/>
      <dgm:spPr/>
      <dgm:t>
        <a:bodyPr/>
        <a:lstStyle/>
        <a:p>
          <a:r>
            <a:rPr lang="es-EC" sz="2000" dirty="0" smtClean="0"/>
            <a:t>Laboral</a:t>
          </a:r>
        </a:p>
      </dgm:t>
    </dgm:pt>
    <dgm:pt modelId="{0A4EFD5A-B8AB-43DF-BB6D-D7D51186788F}" type="parTrans" cxnId="{383EA363-809C-45AC-B003-8F5A171A826C}">
      <dgm:prSet/>
      <dgm:spPr/>
      <dgm:t>
        <a:bodyPr/>
        <a:lstStyle/>
        <a:p>
          <a:endParaRPr lang="es-EC"/>
        </a:p>
      </dgm:t>
    </dgm:pt>
    <dgm:pt modelId="{FE3E784B-99B6-4649-B056-317BC8E686C4}" type="sibTrans" cxnId="{383EA363-809C-45AC-B003-8F5A171A826C}">
      <dgm:prSet/>
      <dgm:spPr/>
      <dgm:t>
        <a:bodyPr/>
        <a:lstStyle/>
        <a:p>
          <a:endParaRPr lang="es-EC"/>
        </a:p>
      </dgm:t>
    </dgm:pt>
    <dgm:pt modelId="{B09ED418-4557-4953-88CF-8E8848A45516}">
      <dgm:prSet phldrT="[Texto]" custT="1"/>
      <dgm:spPr/>
      <dgm:t>
        <a:bodyPr/>
        <a:lstStyle/>
        <a:p>
          <a:r>
            <a:rPr lang="es-EC" sz="1800" dirty="0" smtClean="0"/>
            <a:t>Financiero</a:t>
          </a:r>
          <a:endParaRPr lang="es-EC" sz="1800" dirty="0"/>
        </a:p>
      </dgm:t>
    </dgm:pt>
    <dgm:pt modelId="{CA9F6706-4323-4D58-8034-8467C8F0713B}" type="parTrans" cxnId="{487C8444-D8D8-4BC9-BC2F-7DA0DC56DA09}">
      <dgm:prSet/>
      <dgm:spPr/>
      <dgm:t>
        <a:bodyPr/>
        <a:lstStyle/>
        <a:p>
          <a:endParaRPr lang="es-EC"/>
        </a:p>
      </dgm:t>
    </dgm:pt>
    <dgm:pt modelId="{6DB1458F-456F-4AC9-A576-B0F43904219E}" type="sibTrans" cxnId="{487C8444-D8D8-4BC9-BC2F-7DA0DC56DA09}">
      <dgm:prSet/>
      <dgm:spPr/>
      <dgm:t>
        <a:bodyPr/>
        <a:lstStyle/>
        <a:p>
          <a:endParaRPr lang="es-EC"/>
        </a:p>
      </dgm:t>
    </dgm:pt>
    <dgm:pt modelId="{90D26599-1ED2-441E-A3D1-732ECEAA7A9C}" type="pres">
      <dgm:prSet presAssocID="{1012AE55-0475-43E4-B64C-4FBDB451D04C}" presName="compositeShape" presStyleCnt="0">
        <dgm:presLayoutVars>
          <dgm:chMax val="7"/>
          <dgm:dir/>
          <dgm:resizeHandles val="exact"/>
        </dgm:presLayoutVars>
      </dgm:prSet>
      <dgm:spPr/>
      <dgm:t>
        <a:bodyPr/>
        <a:lstStyle/>
        <a:p>
          <a:endParaRPr lang="es-EC"/>
        </a:p>
      </dgm:t>
    </dgm:pt>
    <dgm:pt modelId="{423C7354-4731-4DA4-96AA-2D01688D8B78}" type="pres">
      <dgm:prSet presAssocID="{049948B0-D213-48E7-B827-756A23C85485}" presName="circ1" presStyleLbl="vennNode1" presStyleIdx="0" presStyleCnt="5" custScaleX="123132" custScaleY="122802" custLinFactNeighborX="-13470" custLinFactNeighborY="-37662"/>
      <dgm:spPr/>
      <dgm:t>
        <a:bodyPr/>
        <a:lstStyle/>
        <a:p>
          <a:endParaRPr lang="es-EC"/>
        </a:p>
      </dgm:t>
    </dgm:pt>
    <dgm:pt modelId="{A94976EE-89B1-4C3B-BD40-ADFBD3A3BDA0}" type="pres">
      <dgm:prSet presAssocID="{049948B0-D213-48E7-B827-756A23C85485}" presName="circ1Tx" presStyleLbl="revTx" presStyleIdx="0" presStyleCnt="0" custScaleX="92127" custScaleY="58447" custLinFactNeighborX="-8897" custLinFactNeighborY="52277">
        <dgm:presLayoutVars>
          <dgm:chMax val="0"/>
          <dgm:chPref val="0"/>
          <dgm:bulletEnabled val="1"/>
        </dgm:presLayoutVars>
      </dgm:prSet>
      <dgm:spPr/>
      <dgm:t>
        <a:bodyPr/>
        <a:lstStyle/>
        <a:p>
          <a:endParaRPr lang="es-EC"/>
        </a:p>
      </dgm:t>
    </dgm:pt>
    <dgm:pt modelId="{3A3E556A-2813-467A-926E-924B8249B822}" type="pres">
      <dgm:prSet presAssocID="{A8861DEC-0526-42BA-B24E-996E077B6E75}" presName="circ2" presStyleLbl="vennNode1" presStyleIdx="1" presStyleCnt="5" custScaleX="128658" custScaleY="122802" custLinFactNeighborX="16878" custLinFactNeighborY="-8706"/>
      <dgm:spPr/>
      <dgm:t>
        <a:bodyPr/>
        <a:lstStyle/>
        <a:p>
          <a:endParaRPr lang="es-EC"/>
        </a:p>
      </dgm:t>
    </dgm:pt>
    <dgm:pt modelId="{70A34E45-3CCA-4DA2-9E22-E423ACF43355}" type="pres">
      <dgm:prSet presAssocID="{A8861DEC-0526-42BA-B24E-996E077B6E75}" presName="circ2Tx" presStyleLbl="revTx" presStyleIdx="0" presStyleCnt="0" custScaleX="73571" custScaleY="61904" custLinFactNeighborX="-71623" custLinFactNeighborY="24462">
        <dgm:presLayoutVars>
          <dgm:chMax val="0"/>
          <dgm:chPref val="0"/>
          <dgm:bulletEnabled val="1"/>
        </dgm:presLayoutVars>
      </dgm:prSet>
      <dgm:spPr/>
      <dgm:t>
        <a:bodyPr/>
        <a:lstStyle/>
        <a:p>
          <a:endParaRPr lang="es-EC"/>
        </a:p>
      </dgm:t>
    </dgm:pt>
    <dgm:pt modelId="{62E22042-FA46-43BA-9294-32B8FB3B1159}" type="pres">
      <dgm:prSet presAssocID="{A85F2A36-62F0-48CD-9FB4-CEFBCA1ED646}" presName="circ3" presStyleLbl="vennNode1" presStyleIdx="2" presStyleCnt="5" custScaleX="123132" custScaleY="122802" custLinFactNeighborX="18004" custLinFactNeighborY="25313"/>
      <dgm:spPr/>
      <dgm:t>
        <a:bodyPr/>
        <a:lstStyle/>
        <a:p>
          <a:endParaRPr lang="es-EC"/>
        </a:p>
      </dgm:t>
    </dgm:pt>
    <dgm:pt modelId="{89762A4D-F43D-4A55-8D6B-8D807A6BE63E}" type="pres">
      <dgm:prSet presAssocID="{A85F2A36-62F0-48CD-9FB4-CEFBCA1ED646}" presName="circ3Tx" presStyleLbl="revTx" presStyleIdx="0" presStyleCnt="0" custScaleX="83902" custScaleY="60692" custLinFactNeighborX="-67609" custLinFactNeighborY="-16261">
        <dgm:presLayoutVars>
          <dgm:chMax val="0"/>
          <dgm:chPref val="0"/>
          <dgm:bulletEnabled val="1"/>
        </dgm:presLayoutVars>
      </dgm:prSet>
      <dgm:spPr/>
      <dgm:t>
        <a:bodyPr/>
        <a:lstStyle/>
        <a:p>
          <a:endParaRPr lang="es-EC"/>
        </a:p>
      </dgm:t>
    </dgm:pt>
    <dgm:pt modelId="{AEEEB0DF-D1BE-4FA0-B8F8-7C280384E265}" type="pres">
      <dgm:prSet presAssocID="{D7636321-DE97-47EB-A102-3D58BA5A49A1}" presName="circ4" presStyleLbl="vennNode1" presStyleIdx="3" presStyleCnt="5" custScaleX="130292" custScaleY="120912" custLinFactNeighborX="-22912" custLinFactNeighborY="26258"/>
      <dgm:spPr/>
      <dgm:t>
        <a:bodyPr/>
        <a:lstStyle/>
        <a:p>
          <a:endParaRPr lang="es-EC"/>
        </a:p>
      </dgm:t>
    </dgm:pt>
    <dgm:pt modelId="{0DAFC199-7BB2-41AE-AF1A-C3A70303FDAD}" type="pres">
      <dgm:prSet presAssocID="{D7636321-DE97-47EB-A102-3D58BA5A49A1}" presName="circ4Tx" presStyleLbl="revTx" presStyleIdx="0" presStyleCnt="0" custScaleX="90366" custScaleY="47764" custLinFactNeighborX="65817" custLinFactNeighborY="-9191">
        <dgm:presLayoutVars>
          <dgm:chMax val="0"/>
          <dgm:chPref val="0"/>
          <dgm:bulletEnabled val="1"/>
        </dgm:presLayoutVars>
      </dgm:prSet>
      <dgm:spPr/>
      <dgm:t>
        <a:bodyPr/>
        <a:lstStyle/>
        <a:p>
          <a:endParaRPr lang="es-EC"/>
        </a:p>
      </dgm:t>
    </dgm:pt>
    <dgm:pt modelId="{CA48DC3A-3A76-444F-B2AD-743F08FBFDB6}" type="pres">
      <dgm:prSet presAssocID="{B09ED418-4557-4953-88CF-8E8848A45516}" presName="circ5" presStyleLbl="vennNode1" presStyleIdx="4" presStyleCnt="5" custScaleX="123132" custScaleY="122802" custLinFactNeighborX="-31681" custLinFactNeighborY="-4018"/>
      <dgm:spPr/>
    </dgm:pt>
    <dgm:pt modelId="{966C8BAD-5E6F-4ACA-A3FF-D97FB09D802C}" type="pres">
      <dgm:prSet presAssocID="{B09ED418-4557-4953-88CF-8E8848A45516}" presName="circ5Tx" presStyleLbl="revTx" presStyleIdx="0" presStyleCnt="0" custScaleX="80880" custScaleY="41209" custLinFactNeighborX="58901" custLinFactNeighborY="35997">
        <dgm:presLayoutVars>
          <dgm:chMax val="0"/>
          <dgm:chPref val="0"/>
          <dgm:bulletEnabled val="1"/>
        </dgm:presLayoutVars>
      </dgm:prSet>
      <dgm:spPr/>
      <dgm:t>
        <a:bodyPr/>
        <a:lstStyle/>
        <a:p>
          <a:endParaRPr lang="es-EC"/>
        </a:p>
      </dgm:t>
    </dgm:pt>
  </dgm:ptLst>
  <dgm:cxnLst>
    <dgm:cxn modelId="{9FEF6290-EDA0-4FE4-B4A9-5E2B689EC357}" type="presOf" srcId="{A85F2A36-62F0-48CD-9FB4-CEFBCA1ED646}" destId="{89762A4D-F43D-4A55-8D6B-8D807A6BE63E}" srcOrd="0" destOrd="0" presId="urn:microsoft.com/office/officeart/2005/8/layout/venn1"/>
    <dgm:cxn modelId="{487C8444-D8D8-4BC9-BC2F-7DA0DC56DA09}" srcId="{1012AE55-0475-43E4-B64C-4FBDB451D04C}" destId="{B09ED418-4557-4953-88CF-8E8848A45516}" srcOrd="4" destOrd="0" parTransId="{CA9F6706-4323-4D58-8034-8467C8F0713B}" sibTransId="{6DB1458F-456F-4AC9-A576-B0F43904219E}"/>
    <dgm:cxn modelId="{00F16C70-D7F9-4B72-93D6-44A251235065}" srcId="{1012AE55-0475-43E4-B64C-4FBDB451D04C}" destId="{A85F2A36-62F0-48CD-9FB4-CEFBCA1ED646}" srcOrd="2" destOrd="0" parTransId="{25D41AA5-27B5-4115-B499-08AA61431AB7}" sibTransId="{755AB24A-4AD9-46AA-8FD7-94CFE3493E38}"/>
    <dgm:cxn modelId="{34E8768C-FE7B-4AB7-A1A4-A6AAC5B296FC}" srcId="{1012AE55-0475-43E4-B64C-4FBDB451D04C}" destId="{A8861DEC-0526-42BA-B24E-996E077B6E75}" srcOrd="1" destOrd="0" parTransId="{AE2A03FF-4121-4624-9391-D9E8ED7F2470}" sibTransId="{21ABAAF4-8F06-49C6-8D74-3F0A4EA57EA6}"/>
    <dgm:cxn modelId="{262C9FE1-11E3-4218-85A7-8FCAB173B57C}" type="presOf" srcId="{1012AE55-0475-43E4-B64C-4FBDB451D04C}" destId="{90D26599-1ED2-441E-A3D1-732ECEAA7A9C}" srcOrd="0" destOrd="0" presId="urn:microsoft.com/office/officeart/2005/8/layout/venn1"/>
    <dgm:cxn modelId="{0C742A94-0E5D-4CF6-AFD6-A1C205109F47}" type="presOf" srcId="{049948B0-D213-48E7-B827-756A23C85485}" destId="{A94976EE-89B1-4C3B-BD40-ADFBD3A3BDA0}" srcOrd="0" destOrd="0" presId="urn:microsoft.com/office/officeart/2005/8/layout/venn1"/>
    <dgm:cxn modelId="{9191488C-1A1B-42C7-8723-5BEAA195DA7F}" type="presOf" srcId="{B09ED418-4557-4953-88CF-8E8848A45516}" destId="{966C8BAD-5E6F-4ACA-A3FF-D97FB09D802C}" srcOrd="0" destOrd="0" presId="urn:microsoft.com/office/officeart/2005/8/layout/venn1"/>
    <dgm:cxn modelId="{383EA363-809C-45AC-B003-8F5A171A826C}" srcId="{1012AE55-0475-43E4-B64C-4FBDB451D04C}" destId="{D7636321-DE97-47EB-A102-3D58BA5A49A1}" srcOrd="3" destOrd="0" parTransId="{0A4EFD5A-B8AB-43DF-BB6D-D7D51186788F}" sibTransId="{FE3E784B-99B6-4649-B056-317BC8E686C4}"/>
    <dgm:cxn modelId="{88119290-71E7-4FE1-A18E-E53E654A0D15}" type="presOf" srcId="{D7636321-DE97-47EB-A102-3D58BA5A49A1}" destId="{0DAFC199-7BB2-41AE-AF1A-C3A70303FDAD}" srcOrd="0" destOrd="0" presId="urn:microsoft.com/office/officeart/2005/8/layout/venn1"/>
    <dgm:cxn modelId="{D0162547-8C1F-4F43-A1B0-D350654D778C}" srcId="{1012AE55-0475-43E4-B64C-4FBDB451D04C}" destId="{049948B0-D213-48E7-B827-756A23C85485}" srcOrd="0" destOrd="0" parTransId="{1260DA03-181B-4AB4-9C07-0EA0500B94C6}" sibTransId="{E15F0491-A191-44E3-85A4-A86F55138B00}"/>
    <dgm:cxn modelId="{BD57ACDA-508E-40B1-BCD8-E8423BFBDEA9}" type="presOf" srcId="{A8861DEC-0526-42BA-B24E-996E077B6E75}" destId="{70A34E45-3CCA-4DA2-9E22-E423ACF43355}" srcOrd="0" destOrd="0" presId="urn:microsoft.com/office/officeart/2005/8/layout/venn1"/>
    <dgm:cxn modelId="{A83518F9-EE50-497F-B32F-19B01CE86953}" type="presParOf" srcId="{90D26599-1ED2-441E-A3D1-732ECEAA7A9C}" destId="{423C7354-4731-4DA4-96AA-2D01688D8B78}" srcOrd="0" destOrd="0" presId="urn:microsoft.com/office/officeart/2005/8/layout/venn1"/>
    <dgm:cxn modelId="{F6E242AE-6E75-4D6D-8FED-63C4981EE504}" type="presParOf" srcId="{90D26599-1ED2-441E-A3D1-732ECEAA7A9C}" destId="{A94976EE-89B1-4C3B-BD40-ADFBD3A3BDA0}" srcOrd="1" destOrd="0" presId="urn:microsoft.com/office/officeart/2005/8/layout/venn1"/>
    <dgm:cxn modelId="{96A22313-0BCD-413F-B18C-61502374578C}" type="presParOf" srcId="{90D26599-1ED2-441E-A3D1-732ECEAA7A9C}" destId="{3A3E556A-2813-467A-926E-924B8249B822}" srcOrd="2" destOrd="0" presId="urn:microsoft.com/office/officeart/2005/8/layout/venn1"/>
    <dgm:cxn modelId="{F9ABC8E0-3B26-45A5-AD8B-5EDB187590F5}" type="presParOf" srcId="{90D26599-1ED2-441E-A3D1-732ECEAA7A9C}" destId="{70A34E45-3CCA-4DA2-9E22-E423ACF43355}" srcOrd="3" destOrd="0" presId="urn:microsoft.com/office/officeart/2005/8/layout/venn1"/>
    <dgm:cxn modelId="{829D1343-D64C-4B49-972D-E2E87C9C43D4}" type="presParOf" srcId="{90D26599-1ED2-441E-A3D1-732ECEAA7A9C}" destId="{62E22042-FA46-43BA-9294-32B8FB3B1159}" srcOrd="4" destOrd="0" presId="urn:microsoft.com/office/officeart/2005/8/layout/venn1"/>
    <dgm:cxn modelId="{2CBE6D96-A9D0-4DB4-8301-1E70BF691FF0}" type="presParOf" srcId="{90D26599-1ED2-441E-A3D1-732ECEAA7A9C}" destId="{89762A4D-F43D-4A55-8D6B-8D807A6BE63E}" srcOrd="5" destOrd="0" presId="urn:microsoft.com/office/officeart/2005/8/layout/venn1"/>
    <dgm:cxn modelId="{3424D08D-8662-42C9-B172-E66502FA944E}" type="presParOf" srcId="{90D26599-1ED2-441E-A3D1-732ECEAA7A9C}" destId="{AEEEB0DF-D1BE-4FA0-B8F8-7C280384E265}" srcOrd="6" destOrd="0" presId="urn:microsoft.com/office/officeart/2005/8/layout/venn1"/>
    <dgm:cxn modelId="{06AC061C-5566-4571-9B96-098DA65CCD5B}" type="presParOf" srcId="{90D26599-1ED2-441E-A3D1-732ECEAA7A9C}" destId="{0DAFC199-7BB2-41AE-AF1A-C3A70303FDAD}" srcOrd="7" destOrd="0" presId="urn:microsoft.com/office/officeart/2005/8/layout/venn1"/>
    <dgm:cxn modelId="{6DFD6FEA-8104-429D-897B-6B42CFE2DC78}" type="presParOf" srcId="{90D26599-1ED2-441E-A3D1-732ECEAA7A9C}" destId="{CA48DC3A-3A76-444F-B2AD-743F08FBFDB6}" srcOrd="8" destOrd="0" presId="urn:microsoft.com/office/officeart/2005/8/layout/venn1"/>
    <dgm:cxn modelId="{9028741A-C4CC-478B-96A3-372628E8CAA2}" type="presParOf" srcId="{90D26599-1ED2-441E-A3D1-732ECEAA7A9C}" destId="{966C8BAD-5E6F-4ACA-A3FF-D97FB09D802C}" srcOrd="9" destOrd="0" presId="urn:microsoft.com/office/officeart/2005/8/layout/venn1"/>
  </dgm:cxnLst>
  <dgm:bg/>
  <dgm:whole/>
</dgm:dataModel>
</file>

<file path=ppt/diagrams/data4.xml><?xml version="1.0" encoding="utf-8"?>
<dgm:dataModel xmlns:dgm="http://schemas.openxmlformats.org/drawingml/2006/diagram" xmlns:a="http://schemas.openxmlformats.org/drawingml/2006/main">
  <dgm:ptLst>
    <dgm:pt modelId="{54698E78-DDA3-40F0-A051-ED380A6152F4}" type="doc">
      <dgm:prSet loTypeId="urn:microsoft.com/office/officeart/2005/8/layout/chevron1" loCatId="process" qsTypeId="urn:microsoft.com/office/officeart/2005/8/quickstyle/simple1" qsCatId="simple" csTypeId="urn:microsoft.com/office/officeart/2005/8/colors/accent1_2" csCatId="accent1" phldr="1"/>
      <dgm:spPr/>
    </dgm:pt>
    <dgm:pt modelId="{6C907567-928F-4B56-87AF-EBA6605B778B}">
      <dgm:prSet phldrT="[Texto]" custT="1"/>
      <dgm:spPr/>
      <dgm:t>
        <a:bodyPr/>
        <a:lstStyle/>
        <a:p>
          <a:pPr algn="ctr"/>
          <a:r>
            <a:rPr lang="es-EC" sz="1300" b="1" dirty="0" smtClean="0">
              <a:latin typeface="+mj-lt"/>
            </a:rPr>
            <a:t>Administradora</a:t>
          </a:r>
        </a:p>
      </dgm:t>
    </dgm:pt>
    <dgm:pt modelId="{BC26329C-CFE1-41B0-9DE3-06F51F19FD2E}" type="parTrans" cxnId="{6F48F0E5-077F-4000-94FF-D895702BF292}">
      <dgm:prSet/>
      <dgm:spPr/>
      <dgm:t>
        <a:bodyPr/>
        <a:lstStyle/>
        <a:p>
          <a:endParaRPr lang="es-EC" sz="1300"/>
        </a:p>
      </dgm:t>
    </dgm:pt>
    <dgm:pt modelId="{F0320F97-12DE-42DC-8E7F-E5DC0BF9F4E0}" type="sibTrans" cxnId="{6F48F0E5-077F-4000-94FF-D895702BF292}">
      <dgm:prSet/>
      <dgm:spPr/>
      <dgm:t>
        <a:bodyPr/>
        <a:lstStyle/>
        <a:p>
          <a:endParaRPr lang="es-EC" sz="1300"/>
        </a:p>
      </dgm:t>
    </dgm:pt>
    <dgm:pt modelId="{02772BB1-E89A-43FC-A338-62A7454AADD4}">
      <dgm:prSet phldrT="[Texto]" custT="1"/>
      <dgm:spPr/>
      <dgm:t>
        <a:bodyPr/>
        <a:lstStyle/>
        <a:p>
          <a:r>
            <a:rPr lang="es-EC" sz="1300" dirty="0" smtClean="0">
              <a:latin typeface="+mj-lt"/>
            </a:rPr>
            <a:t>Medios Informáticos</a:t>
          </a:r>
        </a:p>
        <a:p>
          <a:r>
            <a:rPr lang="es-EC" sz="1300" dirty="0" smtClean="0">
              <a:latin typeface="+mj-lt"/>
            </a:rPr>
            <a:t>(Transacciones realizadas en la Zona Franca)</a:t>
          </a:r>
          <a:endParaRPr lang="es-EC" sz="1300" dirty="0">
            <a:latin typeface="+mj-lt"/>
          </a:endParaRPr>
        </a:p>
      </dgm:t>
    </dgm:pt>
    <dgm:pt modelId="{88233717-6A83-4F0F-8212-3E599768D0C5}" type="parTrans" cxnId="{56C4CCA2-7AFE-4DF4-A483-C453CD1E5EFB}">
      <dgm:prSet/>
      <dgm:spPr/>
      <dgm:t>
        <a:bodyPr/>
        <a:lstStyle/>
        <a:p>
          <a:endParaRPr lang="es-EC" sz="1300"/>
        </a:p>
      </dgm:t>
    </dgm:pt>
    <dgm:pt modelId="{9FCBB023-452C-4263-A2C0-3030A22FAE11}" type="sibTrans" cxnId="{56C4CCA2-7AFE-4DF4-A483-C453CD1E5EFB}">
      <dgm:prSet/>
      <dgm:spPr/>
      <dgm:t>
        <a:bodyPr/>
        <a:lstStyle/>
        <a:p>
          <a:endParaRPr lang="es-EC" sz="1300"/>
        </a:p>
      </dgm:t>
    </dgm:pt>
    <dgm:pt modelId="{84AC1DB9-A3EE-4B5E-BCA8-55CA328E4B5C}">
      <dgm:prSet phldrT="[Texto]" custT="1"/>
      <dgm:spPr/>
      <dgm:t>
        <a:bodyPr/>
        <a:lstStyle/>
        <a:p>
          <a:r>
            <a:rPr lang="es-EC" sz="1300" dirty="0" smtClean="0">
              <a:latin typeface="+mj-lt"/>
            </a:rPr>
            <a:t>- Servicio de Rentas Internas</a:t>
          </a:r>
        </a:p>
        <a:p>
          <a:r>
            <a:rPr lang="es-EC" sz="1300" dirty="0" smtClean="0">
              <a:latin typeface="+mj-lt"/>
            </a:rPr>
            <a:t>- Corporación Aduanera del Ecuador</a:t>
          </a:r>
        </a:p>
        <a:p>
          <a:r>
            <a:rPr lang="es-EC" sz="1300" dirty="0" smtClean="0">
              <a:latin typeface="+mj-lt"/>
            </a:rPr>
            <a:t>- </a:t>
          </a:r>
          <a:r>
            <a:rPr lang="es-ES" sz="1300" dirty="0" smtClean="0">
              <a:latin typeface="+mj-lt"/>
            </a:rPr>
            <a:t>Consejo Nacional de Zonas Francas</a:t>
          </a:r>
          <a:endParaRPr lang="es-EC" sz="1300" dirty="0">
            <a:latin typeface="+mj-lt"/>
          </a:endParaRPr>
        </a:p>
      </dgm:t>
    </dgm:pt>
    <dgm:pt modelId="{8A2583BB-F41E-4B72-AAD4-A7237D2D2E89}" type="parTrans" cxnId="{C507550C-CA18-4FDF-976B-698ABE4CB753}">
      <dgm:prSet/>
      <dgm:spPr/>
      <dgm:t>
        <a:bodyPr/>
        <a:lstStyle/>
        <a:p>
          <a:endParaRPr lang="es-EC" sz="1300"/>
        </a:p>
      </dgm:t>
    </dgm:pt>
    <dgm:pt modelId="{8D05A97A-E591-4516-AFC0-BAA2EB1C9EA2}" type="sibTrans" cxnId="{C507550C-CA18-4FDF-976B-698ABE4CB753}">
      <dgm:prSet/>
      <dgm:spPr/>
      <dgm:t>
        <a:bodyPr/>
        <a:lstStyle/>
        <a:p>
          <a:endParaRPr lang="es-EC" sz="1300"/>
        </a:p>
      </dgm:t>
    </dgm:pt>
    <dgm:pt modelId="{E19904EC-257E-46A9-8F02-D67B7C282133}" type="pres">
      <dgm:prSet presAssocID="{54698E78-DDA3-40F0-A051-ED380A6152F4}" presName="Name0" presStyleCnt="0">
        <dgm:presLayoutVars>
          <dgm:dir/>
          <dgm:animLvl val="lvl"/>
          <dgm:resizeHandles val="exact"/>
        </dgm:presLayoutVars>
      </dgm:prSet>
      <dgm:spPr/>
    </dgm:pt>
    <dgm:pt modelId="{BD48A4E9-985E-4301-8521-59B88C908DEC}" type="pres">
      <dgm:prSet presAssocID="{6C907567-928F-4B56-87AF-EBA6605B778B}" presName="parTxOnly" presStyleLbl="node1" presStyleIdx="0" presStyleCnt="3" custScaleX="84934">
        <dgm:presLayoutVars>
          <dgm:chMax val="0"/>
          <dgm:chPref val="0"/>
          <dgm:bulletEnabled val="1"/>
        </dgm:presLayoutVars>
      </dgm:prSet>
      <dgm:spPr/>
      <dgm:t>
        <a:bodyPr/>
        <a:lstStyle/>
        <a:p>
          <a:endParaRPr lang="es-EC"/>
        </a:p>
      </dgm:t>
    </dgm:pt>
    <dgm:pt modelId="{1E36B415-E508-4DCF-BDC1-1738D845A010}" type="pres">
      <dgm:prSet presAssocID="{F0320F97-12DE-42DC-8E7F-E5DC0BF9F4E0}" presName="parTxOnlySpace" presStyleCnt="0"/>
      <dgm:spPr/>
    </dgm:pt>
    <dgm:pt modelId="{E6CA669E-83B7-45E0-AF65-31B9A624F9B6}" type="pres">
      <dgm:prSet presAssocID="{02772BB1-E89A-43FC-A338-62A7454AADD4}" presName="parTxOnly" presStyleLbl="node1" presStyleIdx="1" presStyleCnt="3" custScaleY="101037">
        <dgm:presLayoutVars>
          <dgm:chMax val="0"/>
          <dgm:chPref val="0"/>
          <dgm:bulletEnabled val="1"/>
        </dgm:presLayoutVars>
      </dgm:prSet>
      <dgm:spPr/>
      <dgm:t>
        <a:bodyPr/>
        <a:lstStyle/>
        <a:p>
          <a:endParaRPr lang="es-EC"/>
        </a:p>
      </dgm:t>
    </dgm:pt>
    <dgm:pt modelId="{F725A9B7-5A5D-4F5D-A1EF-5CA7C32E2E4D}" type="pres">
      <dgm:prSet presAssocID="{9FCBB023-452C-4263-A2C0-3030A22FAE11}" presName="parTxOnlySpace" presStyleCnt="0"/>
      <dgm:spPr/>
    </dgm:pt>
    <dgm:pt modelId="{3F06900F-EE42-42AD-AD4C-5A4F7ACA34D5}" type="pres">
      <dgm:prSet presAssocID="{84AC1DB9-A3EE-4B5E-BCA8-55CA328E4B5C}" presName="parTxOnly" presStyleLbl="node1" presStyleIdx="2" presStyleCnt="3" custScaleX="119056" custScaleY="108324">
        <dgm:presLayoutVars>
          <dgm:chMax val="0"/>
          <dgm:chPref val="0"/>
          <dgm:bulletEnabled val="1"/>
        </dgm:presLayoutVars>
      </dgm:prSet>
      <dgm:spPr/>
      <dgm:t>
        <a:bodyPr/>
        <a:lstStyle/>
        <a:p>
          <a:endParaRPr lang="es-EC"/>
        </a:p>
      </dgm:t>
    </dgm:pt>
  </dgm:ptLst>
  <dgm:cxnLst>
    <dgm:cxn modelId="{88CDDE1E-31D8-4F07-946E-CDE6120BA503}" type="presOf" srcId="{02772BB1-E89A-43FC-A338-62A7454AADD4}" destId="{E6CA669E-83B7-45E0-AF65-31B9A624F9B6}" srcOrd="0" destOrd="0" presId="urn:microsoft.com/office/officeart/2005/8/layout/chevron1"/>
    <dgm:cxn modelId="{56C4CCA2-7AFE-4DF4-A483-C453CD1E5EFB}" srcId="{54698E78-DDA3-40F0-A051-ED380A6152F4}" destId="{02772BB1-E89A-43FC-A338-62A7454AADD4}" srcOrd="1" destOrd="0" parTransId="{88233717-6A83-4F0F-8212-3E599768D0C5}" sibTransId="{9FCBB023-452C-4263-A2C0-3030A22FAE11}"/>
    <dgm:cxn modelId="{CA49A056-EB3D-4ABC-A5CC-C87CD9FBF011}" type="presOf" srcId="{6C907567-928F-4B56-87AF-EBA6605B778B}" destId="{BD48A4E9-985E-4301-8521-59B88C908DEC}" srcOrd="0" destOrd="0" presId="urn:microsoft.com/office/officeart/2005/8/layout/chevron1"/>
    <dgm:cxn modelId="{6DF37C65-F6B4-477D-A2CA-DA03CF7B9972}" type="presOf" srcId="{84AC1DB9-A3EE-4B5E-BCA8-55CA328E4B5C}" destId="{3F06900F-EE42-42AD-AD4C-5A4F7ACA34D5}" srcOrd="0" destOrd="0" presId="urn:microsoft.com/office/officeart/2005/8/layout/chevron1"/>
    <dgm:cxn modelId="{C507550C-CA18-4FDF-976B-698ABE4CB753}" srcId="{54698E78-DDA3-40F0-A051-ED380A6152F4}" destId="{84AC1DB9-A3EE-4B5E-BCA8-55CA328E4B5C}" srcOrd="2" destOrd="0" parTransId="{8A2583BB-F41E-4B72-AAD4-A7237D2D2E89}" sibTransId="{8D05A97A-E591-4516-AFC0-BAA2EB1C9EA2}"/>
    <dgm:cxn modelId="{0085A8E1-2336-493E-B014-328A18F90F1E}" type="presOf" srcId="{54698E78-DDA3-40F0-A051-ED380A6152F4}" destId="{E19904EC-257E-46A9-8F02-D67B7C282133}" srcOrd="0" destOrd="0" presId="urn:microsoft.com/office/officeart/2005/8/layout/chevron1"/>
    <dgm:cxn modelId="{6F48F0E5-077F-4000-94FF-D895702BF292}" srcId="{54698E78-DDA3-40F0-A051-ED380A6152F4}" destId="{6C907567-928F-4B56-87AF-EBA6605B778B}" srcOrd="0" destOrd="0" parTransId="{BC26329C-CFE1-41B0-9DE3-06F51F19FD2E}" sibTransId="{F0320F97-12DE-42DC-8E7F-E5DC0BF9F4E0}"/>
    <dgm:cxn modelId="{45894924-46C6-4861-AF89-408B03A6FD9F}" type="presParOf" srcId="{E19904EC-257E-46A9-8F02-D67B7C282133}" destId="{BD48A4E9-985E-4301-8521-59B88C908DEC}" srcOrd="0" destOrd="0" presId="urn:microsoft.com/office/officeart/2005/8/layout/chevron1"/>
    <dgm:cxn modelId="{DFCF824D-074E-450B-893B-38E9531A2F85}" type="presParOf" srcId="{E19904EC-257E-46A9-8F02-D67B7C282133}" destId="{1E36B415-E508-4DCF-BDC1-1738D845A010}" srcOrd="1" destOrd="0" presId="urn:microsoft.com/office/officeart/2005/8/layout/chevron1"/>
    <dgm:cxn modelId="{E6695635-E23E-4BDB-A814-F1F72CAD114A}" type="presParOf" srcId="{E19904EC-257E-46A9-8F02-D67B7C282133}" destId="{E6CA669E-83B7-45E0-AF65-31B9A624F9B6}" srcOrd="2" destOrd="0" presId="urn:microsoft.com/office/officeart/2005/8/layout/chevron1"/>
    <dgm:cxn modelId="{57722A4E-04F6-42DE-886F-537B5D37E05F}" type="presParOf" srcId="{E19904EC-257E-46A9-8F02-D67B7C282133}" destId="{F725A9B7-5A5D-4F5D-A1EF-5CA7C32E2E4D}" srcOrd="3" destOrd="0" presId="urn:microsoft.com/office/officeart/2005/8/layout/chevron1"/>
    <dgm:cxn modelId="{FE732C83-31F8-4B73-82AB-612953F5D6FB}" type="presParOf" srcId="{E19904EC-257E-46A9-8F02-D67B7C282133}" destId="{3F06900F-EE42-42AD-AD4C-5A4F7ACA34D5}" srcOrd="4" destOrd="0" presId="urn:microsoft.com/office/officeart/2005/8/layout/chevron1"/>
  </dgm:cxnLst>
  <dgm:bg/>
  <dgm:whole/>
</dgm:dataModel>
</file>

<file path=ppt/diagrams/data5.xml><?xml version="1.0" encoding="utf-8"?>
<dgm:dataModel xmlns:dgm="http://schemas.openxmlformats.org/drawingml/2006/diagram" xmlns:a="http://schemas.openxmlformats.org/drawingml/2006/main">
  <dgm:ptLst>
    <dgm:pt modelId="{DF248DF9-F3A3-41ED-8F77-310A870D0CEF}"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es-EC"/>
        </a:p>
      </dgm:t>
    </dgm:pt>
    <dgm:pt modelId="{AFDA76D9-C608-4A24-8EBD-865C420038C8}">
      <dgm:prSet phldrT="[Texto]" custT="1"/>
      <dgm:spPr/>
      <dgm:t>
        <a:bodyPr/>
        <a:lstStyle/>
        <a:p>
          <a:pPr algn="ctr"/>
          <a:r>
            <a:rPr lang="es-EC" sz="1300" b="1" dirty="0" smtClean="0">
              <a:latin typeface="+mj-lt"/>
            </a:rPr>
            <a:t>Usuario</a:t>
          </a:r>
          <a:endParaRPr lang="es-EC" sz="1300" b="1" dirty="0">
            <a:latin typeface="+mj-lt"/>
          </a:endParaRPr>
        </a:p>
      </dgm:t>
    </dgm:pt>
    <dgm:pt modelId="{06FA90D7-AECF-4BD6-AA8C-B6A25E0DDD77}" type="parTrans" cxnId="{F6330049-1DE6-4129-ABBC-A4C737F0BE02}">
      <dgm:prSet/>
      <dgm:spPr/>
      <dgm:t>
        <a:bodyPr/>
        <a:lstStyle/>
        <a:p>
          <a:pPr algn="ctr"/>
          <a:endParaRPr lang="es-EC" sz="1300">
            <a:latin typeface="+mj-lt"/>
          </a:endParaRPr>
        </a:p>
      </dgm:t>
    </dgm:pt>
    <dgm:pt modelId="{DA7449A7-8B0E-449B-94F0-3D0FA9EB35ED}" type="sibTrans" cxnId="{F6330049-1DE6-4129-ABBC-A4C737F0BE02}">
      <dgm:prSet/>
      <dgm:spPr/>
      <dgm:t>
        <a:bodyPr/>
        <a:lstStyle/>
        <a:p>
          <a:pPr algn="ctr"/>
          <a:endParaRPr lang="es-EC" sz="1300">
            <a:latin typeface="+mj-lt"/>
          </a:endParaRPr>
        </a:p>
      </dgm:t>
    </dgm:pt>
    <dgm:pt modelId="{3D5D29AF-433D-4006-B621-5EFE50D79A13}">
      <dgm:prSet phldrT="[Texto]" custT="1"/>
      <dgm:spPr/>
      <dgm:t>
        <a:bodyPr/>
        <a:lstStyle/>
        <a:p>
          <a:pPr algn="ctr"/>
          <a:r>
            <a:rPr lang="es-ES" sz="1300" dirty="0" smtClean="0">
              <a:latin typeface="+mj-lt"/>
            </a:rPr>
            <a:t>Declaración aduanera</a:t>
          </a:r>
          <a:endParaRPr lang="es-EC" sz="1300" dirty="0">
            <a:latin typeface="+mj-lt"/>
          </a:endParaRPr>
        </a:p>
      </dgm:t>
    </dgm:pt>
    <dgm:pt modelId="{7C9C6B1D-8E9A-4D4C-BA32-79C3E21F58E7}" type="parTrans" cxnId="{236132B8-4922-4926-913E-6FAF62F180A3}">
      <dgm:prSet/>
      <dgm:spPr/>
      <dgm:t>
        <a:bodyPr/>
        <a:lstStyle/>
        <a:p>
          <a:pPr algn="ctr"/>
          <a:endParaRPr lang="es-EC" sz="1300">
            <a:latin typeface="+mj-lt"/>
          </a:endParaRPr>
        </a:p>
      </dgm:t>
    </dgm:pt>
    <dgm:pt modelId="{A9FFDD5D-77BE-44A0-8F0F-EC46B26BA560}" type="sibTrans" cxnId="{236132B8-4922-4926-913E-6FAF62F180A3}">
      <dgm:prSet/>
      <dgm:spPr/>
      <dgm:t>
        <a:bodyPr/>
        <a:lstStyle/>
        <a:p>
          <a:pPr algn="ctr"/>
          <a:endParaRPr lang="es-EC" sz="1300">
            <a:latin typeface="+mj-lt"/>
          </a:endParaRPr>
        </a:p>
      </dgm:t>
    </dgm:pt>
    <dgm:pt modelId="{19AC0102-099E-4A93-B203-6B08DB0671F5}">
      <dgm:prSet phldrT="[Texto]" custT="1"/>
      <dgm:spPr/>
      <dgm:t>
        <a:bodyPr/>
        <a:lstStyle/>
        <a:p>
          <a:pPr algn="ctr"/>
          <a:r>
            <a:rPr lang="es-EC" sz="1300" dirty="0" smtClean="0">
              <a:latin typeface="+mj-lt"/>
            </a:rPr>
            <a:t>Corporación Aduanera del Ecuador</a:t>
          </a:r>
          <a:endParaRPr lang="es-EC" sz="1300" dirty="0">
            <a:latin typeface="+mj-lt"/>
          </a:endParaRPr>
        </a:p>
      </dgm:t>
    </dgm:pt>
    <dgm:pt modelId="{880CE060-DA1F-4A5B-9FA4-BFA2059266AC}" type="parTrans" cxnId="{A18CFB3E-7FB9-4C55-AAE8-7F2886EBFA3B}">
      <dgm:prSet/>
      <dgm:spPr/>
      <dgm:t>
        <a:bodyPr/>
        <a:lstStyle/>
        <a:p>
          <a:pPr algn="ctr"/>
          <a:endParaRPr lang="es-EC" sz="1300">
            <a:latin typeface="+mj-lt"/>
          </a:endParaRPr>
        </a:p>
      </dgm:t>
    </dgm:pt>
    <dgm:pt modelId="{A28E65F9-3CA3-4F99-A890-0C2250FBC09D}" type="sibTrans" cxnId="{A18CFB3E-7FB9-4C55-AAE8-7F2886EBFA3B}">
      <dgm:prSet/>
      <dgm:spPr/>
      <dgm:t>
        <a:bodyPr/>
        <a:lstStyle/>
        <a:p>
          <a:pPr algn="ctr"/>
          <a:endParaRPr lang="es-EC" sz="1300">
            <a:latin typeface="+mj-lt"/>
          </a:endParaRPr>
        </a:p>
      </dgm:t>
    </dgm:pt>
    <dgm:pt modelId="{6887F5D2-EEBD-4807-8D31-5A4298A4C2C5}">
      <dgm:prSet phldrT="[Texto]" custT="1"/>
      <dgm:spPr/>
      <dgm:t>
        <a:bodyPr/>
        <a:lstStyle/>
        <a:p>
          <a:r>
            <a:rPr lang="es-EC" sz="1300" dirty="0" smtClean="0">
              <a:latin typeface="+mj-lt"/>
            </a:rPr>
            <a:t>Aforo</a:t>
          </a:r>
          <a:endParaRPr lang="es-EC" sz="1300" dirty="0">
            <a:latin typeface="+mj-lt"/>
          </a:endParaRPr>
        </a:p>
      </dgm:t>
    </dgm:pt>
    <dgm:pt modelId="{85E18FFB-BB8D-483C-9BFA-AE8F1000C0B5}" type="parTrans" cxnId="{63AE4EBD-205F-48A6-9EB3-68C38CD3D464}">
      <dgm:prSet/>
      <dgm:spPr/>
      <dgm:t>
        <a:bodyPr/>
        <a:lstStyle/>
        <a:p>
          <a:endParaRPr lang="es-EC" sz="1300">
            <a:latin typeface="+mj-lt"/>
          </a:endParaRPr>
        </a:p>
      </dgm:t>
    </dgm:pt>
    <dgm:pt modelId="{3F474282-A61D-48BB-A180-D4BA0969A4F1}" type="sibTrans" cxnId="{63AE4EBD-205F-48A6-9EB3-68C38CD3D464}">
      <dgm:prSet/>
      <dgm:spPr/>
      <dgm:t>
        <a:bodyPr/>
        <a:lstStyle/>
        <a:p>
          <a:endParaRPr lang="es-EC" sz="1300">
            <a:latin typeface="+mj-lt"/>
          </a:endParaRPr>
        </a:p>
      </dgm:t>
    </dgm:pt>
    <dgm:pt modelId="{DB640911-7482-4343-BCCC-3EB0BFE8EFCB}" type="pres">
      <dgm:prSet presAssocID="{DF248DF9-F3A3-41ED-8F77-310A870D0CEF}" presName="Name0" presStyleCnt="0">
        <dgm:presLayoutVars>
          <dgm:dir/>
          <dgm:resizeHandles val="exact"/>
        </dgm:presLayoutVars>
      </dgm:prSet>
      <dgm:spPr/>
      <dgm:t>
        <a:bodyPr/>
        <a:lstStyle/>
        <a:p>
          <a:endParaRPr lang="es-EC"/>
        </a:p>
      </dgm:t>
    </dgm:pt>
    <dgm:pt modelId="{AB2BA6A3-C7D8-4B71-8F66-41CA6099E40C}" type="pres">
      <dgm:prSet presAssocID="{DF248DF9-F3A3-41ED-8F77-310A870D0CEF}" presName="arrow" presStyleLbl="bgShp" presStyleIdx="0" presStyleCnt="1"/>
      <dgm:spPr/>
    </dgm:pt>
    <dgm:pt modelId="{9A2BAB59-4F53-4515-BA1D-12B0ACDCF62C}" type="pres">
      <dgm:prSet presAssocID="{DF248DF9-F3A3-41ED-8F77-310A870D0CEF}" presName="points" presStyleCnt="0"/>
      <dgm:spPr/>
    </dgm:pt>
    <dgm:pt modelId="{02AFA681-4F25-49CA-97B1-BEB66FD6AEC6}" type="pres">
      <dgm:prSet presAssocID="{AFDA76D9-C608-4A24-8EBD-865C420038C8}" presName="compositeA" presStyleCnt="0"/>
      <dgm:spPr/>
    </dgm:pt>
    <dgm:pt modelId="{E3E0F499-64D6-4907-B3FC-04012C72F615}" type="pres">
      <dgm:prSet presAssocID="{AFDA76D9-C608-4A24-8EBD-865C420038C8}" presName="textA" presStyleLbl="revTx" presStyleIdx="0" presStyleCnt="4" custScaleY="55446" custLinFactNeighborX="-208" custLinFactNeighborY="22277">
        <dgm:presLayoutVars>
          <dgm:bulletEnabled val="1"/>
        </dgm:presLayoutVars>
      </dgm:prSet>
      <dgm:spPr/>
      <dgm:t>
        <a:bodyPr/>
        <a:lstStyle/>
        <a:p>
          <a:endParaRPr lang="es-EC"/>
        </a:p>
      </dgm:t>
    </dgm:pt>
    <dgm:pt modelId="{1CE4ADA5-8108-4FED-AD87-E58D853D0B59}" type="pres">
      <dgm:prSet presAssocID="{AFDA76D9-C608-4A24-8EBD-865C420038C8}" presName="circleA" presStyleLbl="node1" presStyleIdx="0" presStyleCnt="4"/>
      <dgm:spPr/>
    </dgm:pt>
    <dgm:pt modelId="{9D4D02AD-0975-4090-BC83-BB2D3AA88F47}" type="pres">
      <dgm:prSet presAssocID="{AFDA76D9-C608-4A24-8EBD-865C420038C8}" presName="spaceA" presStyleCnt="0"/>
      <dgm:spPr/>
    </dgm:pt>
    <dgm:pt modelId="{1573242E-9C48-43F7-83AF-C2E57E7AC935}" type="pres">
      <dgm:prSet presAssocID="{DA7449A7-8B0E-449B-94F0-3D0FA9EB35ED}" presName="space" presStyleCnt="0"/>
      <dgm:spPr/>
    </dgm:pt>
    <dgm:pt modelId="{218CAEB6-4C2A-44AD-85B5-3DE9C7E2D7EA}" type="pres">
      <dgm:prSet presAssocID="{3D5D29AF-433D-4006-B621-5EFE50D79A13}" presName="compositeB" presStyleCnt="0"/>
      <dgm:spPr/>
    </dgm:pt>
    <dgm:pt modelId="{57F95690-488A-4736-8489-F8E67632EDC5}" type="pres">
      <dgm:prSet presAssocID="{3D5D29AF-433D-4006-B621-5EFE50D79A13}" presName="textB" presStyleLbl="revTx" presStyleIdx="1" presStyleCnt="4" custScaleY="45535" custLinFactNeighborX="-2435" custLinFactNeighborY="-34911">
        <dgm:presLayoutVars>
          <dgm:bulletEnabled val="1"/>
        </dgm:presLayoutVars>
      </dgm:prSet>
      <dgm:spPr/>
      <dgm:t>
        <a:bodyPr/>
        <a:lstStyle/>
        <a:p>
          <a:endParaRPr lang="es-EC"/>
        </a:p>
      </dgm:t>
    </dgm:pt>
    <dgm:pt modelId="{4DC011D9-8F70-4C8A-A399-F3B09C30C31D}" type="pres">
      <dgm:prSet presAssocID="{3D5D29AF-433D-4006-B621-5EFE50D79A13}" presName="circleB" presStyleLbl="node1" presStyleIdx="1" presStyleCnt="4"/>
      <dgm:spPr>
        <a:solidFill>
          <a:srgbClr val="00B050"/>
        </a:solidFill>
      </dgm:spPr>
      <dgm:t>
        <a:bodyPr/>
        <a:lstStyle/>
        <a:p>
          <a:endParaRPr lang="es-EC"/>
        </a:p>
      </dgm:t>
    </dgm:pt>
    <dgm:pt modelId="{6BA19786-E01E-4762-AB78-3BED157BA2F7}" type="pres">
      <dgm:prSet presAssocID="{3D5D29AF-433D-4006-B621-5EFE50D79A13}" presName="spaceB" presStyleCnt="0"/>
      <dgm:spPr/>
    </dgm:pt>
    <dgm:pt modelId="{10423D9F-705B-4167-BE67-D28CEF51B679}" type="pres">
      <dgm:prSet presAssocID="{A9FFDD5D-77BE-44A0-8F0F-EC46B26BA560}" presName="space" presStyleCnt="0"/>
      <dgm:spPr/>
    </dgm:pt>
    <dgm:pt modelId="{7F494C06-1741-429A-8EAB-6AA33D1245BA}" type="pres">
      <dgm:prSet presAssocID="{19AC0102-099E-4A93-B203-6B08DB0671F5}" presName="compositeA" presStyleCnt="0"/>
      <dgm:spPr/>
    </dgm:pt>
    <dgm:pt modelId="{5662D953-262B-4895-86E0-E6CAA8B8AA80}" type="pres">
      <dgm:prSet presAssocID="{19AC0102-099E-4A93-B203-6B08DB0671F5}" presName="textA" presStyleLbl="revTx" presStyleIdx="2" presStyleCnt="4" custScaleY="55446" custLinFactNeighborX="747" custLinFactNeighborY="44553">
        <dgm:presLayoutVars>
          <dgm:bulletEnabled val="1"/>
        </dgm:presLayoutVars>
      </dgm:prSet>
      <dgm:spPr/>
      <dgm:t>
        <a:bodyPr/>
        <a:lstStyle/>
        <a:p>
          <a:endParaRPr lang="es-EC"/>
        </a:p>
      </dgm:t>
    </dgm:pt>
    <dgm:pt modelId="{F5C24373-5AB5-4802-B160-EDFC2EC8BEC8}" type="pres">
      <dgm:prSet presAssocID="{19AC0102-099E-4A93-B203-6B08DB0671F5}" presName="circleA" presStyleLbl="node1" presStyleIdx="2" presStyleCnt="4"/>
      <dgm:spPr/>
    </dgm:pt>
    <dgm:pt modelId="{F5FAF94B-67A2-4078-9E2C-74ECD4624550}" type="pres">
      <dgm:prSet presAssocID="{19AC0102-099E-4A93-B203-6B08DB0671F5}" presName="spaceA" presStyleCnt="0"/>
      <dgm:spPr/>
    </dgm:pt>
    <dgm:pt modelId="{2FC41BCF-2610-4A78-A808-FFA27D46C867}" type="pres">
      <dgm:prSet presAssocID="{A28E65F9-3CA3-4F99-A890-0C2250FBC09D}" presName="space" presStyleCnt="0"/>
      <dgm:spPr/>
    </dgm:pt>
    <dgm:pt modelId="{AE67F804-4D7E-4EF4-A702-BCC6DA4F33EE}" type="pres">
      <dgm:prSet presAssocID="{6887F5D2-EEBD-4807-8D31-5A4298A4C2C5}" presName="compositeB" presStyleCnt="0"/>
      <dgm:spPr/>
    </dgm:pt>
    <dgm:pt modelId="{719026DA-A0EC-4DF7-B5D0-8A74D971F996}" type="pres">
      <dgm:prSet presAssocID="{6887F5D2-EEBD-4807-8D31-5A4298A4C2C5}" presName="textB" presStyleLbl="revTx" presStyleIdx="3" presStyleCnt="4" custScaleY="45535" custLinFactNeighborX="-1480" custLinFactNeighborY="-34911">
        <dgm:presLayoutVars>
          <dgm:bulletEnabled val="1"/>
        </dgm:presLayoutVars>
      </dgm:prSet>
      <dgm:spPr/>
      <dgm:t>
        <a:bodyPr/>
        <a:lstStyle/>
        <a:p>
          <a:endParaRPr lang="es-EC"/>
        </a:p>
      </dgm:t>
    </dgm:pt>
    <dgm:pt modelId="{58F4467D-3CA9-4D68-8A47-C6A360C3CC56}" type="pres">
      <dgm:prSet presAssocID="{6887F5D2-EEBD-4807-8D31-5A4298A4C2C5}" presName="circleB" presStyleLbl="node1" presStyleIdx="3" presStyleCnt="4"/>
      <dgm:spPr/>
    </dgm:pt>
    <dgm:pt modelId="{D117A338-E847-4561-BE70-59EA9B028448}" type="pres">
      <dgm:prSet presAssocID="{6887F5D2-EEBD-4807-8D31-5A4298A4C2C5}" presName="spaceB" presStyleCnt="0"/>
      <dgm:spPr/>
    </dgm:pt>
  </dgm:ptLst>
  <dgm:cxnLst>
    <dgm:cxn modelId="{526B77CD-5D09-4FF3-B520-0AFA978E9354}" type="presOf" srcId="{AFDA76D9-C608-4A24-8EBD-865C420038C8}" destId="{E3E0F499-64D6-4907-B3FC-04012C72F615}" srcOrd="0" destOrd="0" presId="urn:microsoft.com/office/officeart/2005/8/layout/hProcess11"/>
    <dgm:cxn modelId="{A18CFB3E-7FB9-4C55-AAE8-7F2886EBFA3B}" srcId="{DF248DF9-F3A3-41ED-8F77-310A870D0CEF}" destId="{19AC0102-099E-4A93-B203-6B08DB0671F5}" srcOrd="2" destOrd="0" parTransId="{880CE060-DA1F-4A5B-9FA4-BFA2059266AC}" sibTransId="{A28E65F9-3CA3-4F99-A890-0C2250FBC09D}"/>
    <dgm:cxn modelId="{F6330049-1DE6-4129-ABBC-A4C737F0BE02}" srcId="{DF248DF9-F3A3-41ED-8F77-310A870D0CEF}" destId="{AFDA76D9-C608-4A24-8EBD-865C420038C8}" srcOrd="0" destOrd="0" parTransId="{06FA90D7-AECF-4BD6-AA8C-B6A25E0DDD77}" sibTransId="{DA7449A7-8B0E-449B-94F0-3D0FA9EB35ED}"/>
    <dgm:cxn modelId="{1E675C4D-C06D-4F6A-9B37-F96107164577}" type="presOf" srcId="{6887F5D2-EEBD-4807-8D31-5A4298A4C2C5}" destId="{719026DA-A0EC-4DF7-B5D0-8A74D971F996}" srcOrd="0" destOrd="0" presId="urn:microsoft.com/office/officeart/2005/8/layout/hProcess11"/>
    <dgm:cxn modelId="{04DDB6B0-91A0-4B75-921E-70CF464865D1}" type="presOf" srcId="{3D5D29AF-433D-4006-B621-5EFE50D79A13}" destId="{57F95690-488A-4736-8489-F8E67632EDC5}" srcOrd="0" destOrd="0" presId="urn:microsoft.com/office/officeart/2005/8/layout/hProcess11"/>
    <dgm:cxn modelId="{83A522BA-98D5-41C3-B52F-05F636E6F3D6}" type="presOf" srcId="{DF248DF9-F3A3-41ED-8F77-310A870D0CEF}" destId="{DB640911-7482-4343-BCCC-3EB0BFE8EFCB}" srcOrd="0" destOrd="0" presId="urn:microsoft.com/office/officeart/2005/8/layout/hProcess11"/>
    <dgm:cxn modelId="{273112E1-F14A-430F-B0CD-02846D38BF93}" type="presOf" srcId="{19AC0102-099E-4A93-B203-6B08DB0671F5}" destId="{5662D953-262B-4895-86E0-E6CAA8B8AA80}" srcOrd="0" destOrd="0" presId="urn:microsoft.com/office/officeart/2005/8/layout/hProcess11"/>
    <dgm:cxn modelId="{63AE4EBD-205F-48A6-9EB3-68C38CD3D464}" srcId="{DF248DF9-F3A3-41ED-8F77-310A870D0CEF}" destId="{6887F5D2-EEBD-4807-8D31-5A4298A4C2C5}" srcOrd="3" destOrd="0" parTransId="{85E18FFB-BB8D-483C-9BFA-AE8F1000C0B5}" sibTransId="{3F474282-A61D-48BB-A180-D4BA0969A4F1}"/>
    <dgm:cxn modelId="{236132B8-4922-4926-913E-6FAF62F180A3}" srcId="{DF248DF9-F3A3-41ED-8F77-310A870D0CEF}" destId="{3D5D29AF-433D-4006-B621-5EFE50D79A13}" srcOrd="1" destOrd="0" parTransId="{7C9C6B1D-8E9A-4D4C-BA32-79C3E21F58E7}" sibTransId="{A9FFDD5D-77BE-44A0-8F0F-EC46B26BA560}"/>
    <dgm:cxn modelId="{F30A76C7-AB75-4AD0-A0EA-35369A5FBE2E}" type="presParOf" srcId="{DB640911-7482-4343-BCCC-3EB0BFE8EFCB}" destId="{AB2BA6A3-C7D8-4B71-8F66-41CA6099E40C}" srcOrd="0" destOrd="0" presId="urn:microsoft.com/office/officeart/2005/8/layout/hProcess11"/>
    <dgm:cxn modelId="{62067E9E-51C6-4537-8DD6-38E5F5F23E03}" type="presParOf" srcId="{DB640911-7482-4343-BCCC-3EB0BFE8EFCB}" destId="{9A2BAB59-4F53-4515-BA1D-12B0ACDCF62C}" srcOrd="1" destOrd="0" presId="urn:microsoft.com/office/officeart/2005/8/layout/hProcess11"/>
    <dgm:cxn modelId="{0A8A0455-F939-49EF-9895-8F55B73749FF}" type="presParOf" srcId="{9A2BAB59-4F53-4515-BA1D-12B0ACDCF62C}" destId="{02AFA681-4F25-49CA-97B1-BEB66FD6AEC6}" srcOrd="0" destOrd="0" presId="urn:microsoft.com/office/officeart/2005/8/layout/hProcess11"/>
    <dgm:cxn modelId="{00A325BD-62D0-4FF8-915F-A99AC7D31ABC}" type="presParOf" srcId="{02AFA681-4F25-49CA-97B1-BEB66FD6AEC6}" destId="{E3E0F499-64D6-4907-B3FC-04012C72F615}" srcOrd="0" destOrd="0" presId="urn:microsoft.com/office/officeart/2005/8/layout/hProcess11"/>
    <dgm:cxn modelId="{38A7068C-BBBA-4B36-A633-C42D450C26F7}" type="presParOf" srcId="{02AFA681-4F25-49CA-97B1-BEB66FD6AEC6}" destId="{1CE4ADA5-8108-4FED-AD87-E58D853D0B59}" srcOrd="1" destOrd="0" presId="urn:microsoft.com/office/officeart/2005/8/layout/hProcess11"/>
    <dgm:cxn modelId="{C78356F2-E581-4D39-8F86-B6E4AFC9B2FA}" type="presParOf" srcId="{02AFA681-4F25-49CA-97B1-BEB66FD6AEC6}" destId="{9D4D02AD-0975-4090-BC83-BB2D3AA88F47}" srcOrd="2" destOrd="0" presId="urn:microsoft.com/office/officeart/2005/8/layout/hProcess11"/>
    <dgm:cxn modelId="{45C2E6D6-0749-40F1-8EEF-1764EB395634}" type="presParOf" srcId="{9A2BAB59-4F53-4515-BA1D-12B0ACDCF62C}" destId="{1573242E-9C48-43F7-83AF-C2E57E7AC935}" srcOrd="1" destOrd="0" presId="urn:microsoft.com/office/officeart/2005/8/layout/hProcess11"/>
    <dgm:cxn modelId="{0C2BC927-3A63-4264-AA16-BABD9FB25D86}" type="presParOf" srcId="{9A2BAB59-4F53-4515-BA1D-12B0ACDCF62C}" destId="{218CAEB6-4C2A-44AD-85B5-3DE9C7E2D7EA}" srcOrd="2" destOrd="0" presId="urn:microsoft.com/office/officeart/2005/8/layout/hProcess11"/>
    <dgm:cxn modelId="{33AEC37F-D548-4F4E-96C0-E9CBC7E22EE9}" type="presParOf" srcId="{218CAEB6-4C2A-44AD-85B5-3DE9C7E2D7EA}" destId="{57F95690-488A-4736-8489-F8E67632EDC5}" srcOrd="0" destOrd="0" presId="urn:microsoft.com/office/officeart/2005/8/layout/hProcess11"/>
    <dgm:cxn modelId="{BCA4E8D3-7667-439F-A7BD-517CFBEA1322}" type="presParOf" srcId="{218CAEB6-4C2A-44AD-85B5-3DE9C7E2D7EA}" destId="{4DC011D9-8F70-4C8A-A399-F3B09C30C31D}" srcOrd="1" destOrd="0" presId="urn:microsoft.com/office/officeart/2005/8/layout/hProcess11"/>
    <dgm:cxn modelId="{37DCD8E3-4DD9-4FFD-A7D5-E8B044F8F470}" type="presParOf" srcId="{218CAEB6-4C2A-44AD-85B5-3DE9C7E2D7EA}" destId="{6BA19786-E01E-4762-AB78-3BED157BA2F7}" srcOrd="2" destOrd="0" presId="urn:microsoft.com/office/officeart/2005/8/layout/hProcess11"/>
    <dgm:cxn modelId="{584E34BE-7CC5-433A-B069-740E1F2A034F}" type="presParOf" srcId="{9A2BAB59-4F53-4515-BA1D-12B0ACDCF62C}" destId="{10423D9F-705B-4167-BE67-D28CEF51B679}" srcOrd="3" destOrd="0" presId="urn:microsoft.com/office/officeart/2005/8/layout/hProcess11"/>
    <dgm:cxn modelId="{5669C89F-3C08-4199-B8EC-56C638A8E3C6}" type="presParOf" srcId="{9A2BAB59-4F53-4515-BA1D-12B0ACDCF62C}" destId="{7F494C06-1741-429A-8EAB-6AA33D1245BA}" srcOrd="4" destOrd="0" presId="urn:microsoft.com/office/officeart/2005/8/layout/hProcess11"/>
    <dgm:cxn modelId="{AE82F169-6049-4AFC-9676-D319387E3BBA}" type="presParOf" srcId="{7F494C06-1741-429A-8EAB-6AA33D1245BA}" destId="{5662D953-262B-4895-86E0-E6CAA8B8AA80}" srcOrd="0" destOrd="0" presId="urn:microsoft.com/office/officeart/2005/8/layout/hProcess11"/>
    <dgm:cxn modelId="{1E8A4AAE-9564-4459-AD1F-CC99BF7E5AAE}" type="presParOf" srcId="{7F494C06-1741-429A-8EAB-6AA33D1245BA}" destId="{F5C24373-5AB5-4802-B160-EDFC2EC8BEC8}" srcOrd="1" destOrd="0" presId="urn:microsoft.com/office/officeart/2005/8/layout/hProcess11"/>
    <dgm:cxn modelId="{E4A3386D-7F0B-49B3-A8EE-75684B0BBCDE}" type="presParOf" srcId="{7F494C06-1741-429A-8EAB-6AA33D1245BA}" destId="{F5FAF94B-67A2-4078-9E2C-74ECD4624550}" srcOrd="2" destOrd="0" presId="urn:microsoft.com/office/officeart/2005/8/layout/hProcess11"/>
    <dgm:cxn modelId="{69298F7F-F94D-47A1-B944-104CE79D46C4}" type="presParOf" srcId="{9A2BAB59-4F53-4515-BA1D-12B0ACDCF62C}" destId="{2FC41BCF-2610-4A78-A808-FFA27D46C867}" srcOrd="5" destOrd="0" presId="urn:microsoft.com/office/officeart/2005/8/layout/hProcess11"/>
    <dgm:cxn modelId="{4704C0E8-349C-4F56-A3C6-AF4F7DF1FED0}" type="presParOf" srcId="{9A2BAB59-4F53-4515-BA1D-12B0ACDCF62C}" destId="{AE67F804-4D7E-4EF4-A702-BCC6DA4F33EE}" srcOrd="6" destOrd="0" presId="urn:microsoft.com/office/officeart/2005/8/layout/hProcess11"/>
    <dgm:cxn modelId="{6B17AD2E-FD71-4C5D-B0EB-1CB339D5427B}" type="presParOf" srcId="{AE67F804-4D7E-4EF4-A702-BCC6DA4F33EE}" destId="{719026DA-A0EC-4DF7-B5D0-8A74D971F996}" srcOrd="0" destOrd="0" presId="urn:microsoft.com/office/officeart/2005/8/layout/hProcess11"/>
    <dgm:cxn modelId="{DCB34F65-9700-468F-A75F-7E2821648479}" type="presParOf" srcId="{AE67F804-4D7E-4EF4-A702-BCC6DA4F33EE}" destId="{58F4467D-3CA9-4D68-8A47-C6A360C3CC56}" srcOrd="1" destOrd="0" presId="urn:microsoft.com/office/officeart/2005/8/layout/hProcess11"/>
    <dgm:cxn modelId="{FF0F6975-ADBF-4440-AB71-8082BED1E789}" type="presParOf" srcId="{AE67F804-4D7E-4EF4-A702-BCC6DA4F33EE}" destId="{D117A338-E847-4561-BE70-59EA9B028448}" srcOrd="2" destOrd="0" presId="urn:microsoft.com/office/officeart/2005/8/layout/hProcess11"/>
  </dgm:cxnLst>
  <dgm:bg/>
  <dgm:whole/>
</dgm:dataModel>
</file>

<file path=ppt/diagrams/data6.xml><?xml version="1.0" encoding="utf-8"?>
<dgm:dataModel xmlns:dgm="http://schemas.openxmlformats.org/drawingml/2006/diagram" xmlns:a="http://schemas.openxmlformats.org/drawingml/2006/main">
  <dgm:ptLst>
    <dgm:pt modelId="{0AEAE5D4-2AFB-4EE0-AC6E-965F1D316E2D}" type="doc">
      <dgm:prSet loTypeId="urn:microsoft.com/office/officeart/2005/8/layout/cycle7" loCatId="cycle" qsTypeId="urn:microsoft.com/office/officeart/2005/8/quickstyle/simple1" qsCatId="simple" csTypeId="urn:microsoft.com/office/officeart/2005/8/colors/accent1_2" csCatId="accent1" phldr="1"/>
      <dgm:spPr/>
      <dgm:t>
        <a:bodyPr/>
        <a:lstStyle/>
        <a:p>
          <a:endParaRPr lang="es-EC"/>
        </a:p>
      </dgm:t>
    </dgm:pt>
    <dgm:pt modelId="{9BCE5B2D-AE5D-4FFE-AB33-7DF2B4206346}">
      <dgm:prSet phldrT="[Texto]" custT="1"/>
      <dgm:spPr/>
      <dgm:t>
        <a:bodyPr/>
        <a:lstStyle/>
        <a:p>
          <a:pPr algn="ctr"/>
          <a:r>
            <a:rPr lang="es-EC" sz="1200" dirty="0" smtClean="0">
              <a:latin typeface="+mj-lt"/>
            </a:rPr>
            <a:t>Economía de 10 empresas</a:t>
          </a:r>
        </a:p>
        <a:p>
          <a:pPr algn="ctr"/>
          <a:r>
            <a:rPr lang="es-EC" sz="1200" dirty="0" smtClean="0">
              <a:latin typeface="+mj-lt"/>
            </a:rPr>
            <a:t>(Ppto: USD 15000 millones)</a:t>
          </a:r>
          <a:endParaRPr lang="es-EC" sz="1200" dirty="0">
            <a:latin typeface="+mj-lt"/>
          </a:endParaRPr>
        </a:p>
      </dgm:t>
    </dgm:pt>
    <dgm:pt modelId="{7B4BF1F8-EB16-4EF5-8FA8-B54F63875B8B}" type="parTrans" cxnId="{91CD8D0E-86D0-448A-9055-4DE7F9AF835C}">
      <dgm:prSet/>
      <dgm:spPr/>
      <dgm:t>
        <a:bodyPr/>
        <a:lstStyle/>
        <a:p>
          <a:pPr algn="ctr"/>
          <a:endParaRPr lang="es-EC" sz="1200">
            <a:latin typeface="+mj-lt"/>
          </a:endParaRPr>
        </a:p>
      </dgm:t>
    </dgm:pt>
    <dgm:pt modelId="{32DF9725-11C4-42DE-AF0B-B3FAC3772219}" type="sibTrans" cxnId="{91CD8D0E-86D0-448A-9055-4DE7F9AF835C}">
      <dgm:prSet custT="1"/>
      <dgm:spPr/>
      <dgm:t>
        <a:bodyPr/>
        <a:lstStyle/>
        <a:p>
          <a:pPr algn="ctr"/>
          <a:endParaRPr lang="es-EC" sz="1200">
            <a:latin typeface="+mj-lt"/>
          </a:endParaRPr>
        </a:p>
      </dgm:t>
    </dgm:pt>
    <dgm:pt modelId="{A709DAA6-2C4D-4907-B259-7A4439593C20}">
      <dgm:prSet phldrT="[Texto]" custT="1"/>
      <dgm:spPr/>
      <dgm:t>
        <a:bodyPr/>
        <a:lstStyle/>
        <a:p>
          <a:pPr algn="ctr"/>
          <a:r>
            <a:rPr lang="es-EC" sz="1200" dirty="0" smtClean="0">
              <a:latin typeface="+mj-lt"/>
            </a:rPr>
            <a:t>5 Empresas </a:t>
          </a:r>
        </a:p>
        <a:p>
          <a:pPr algn="ctr"/>
          <a:r>
            <a:rPr lang="es-EC" sz="1200" dirty="0" smtClean="0">
              <a:latin typeface="+mj-lt"/>
            </a:rPr>
            <a:t>TERRITORIO NACIONAL</a:t>
          </a:r>
          <a:endParaRPr lang="es-EC" sz="1200" dirty="0">
            <a:latin typeface="+mj-lt"/>
          </a:endParaRPr>
        </a:p>
      </dgm:t>
    </dgm:pt>
    <dgm:pt modelId="{6E637D4A-7D5F-41FE-9DFE-A328331B0A27}" type="parTrans" cxnId="{02F0051B-272C-4CA3-B146-91059E227466}">
      <dgm:prSet/>
      <dgm:spPr/>
      <dgm:t>
        <a:bodyPr/>
        <a:lstStyle/>
        <a:p>
          <a:pPr algn="ctr"/>
          <a:endParaRPr lang="es-EC" sz="1200">
            <a:latin typeface="+mj-lt"/>
          </a:endParaRPr>
        </a:p>
      </dgm:t>
    </dgm:pt>
    <dgm:pt modelId="{4B36590D-319C-493C-9891-819582C3013A}" type="sibTrans" cxnId="{02F0051B-272C-4CA3-B146-91059E227466}">
      <dgm:prSet custT="1"/>
      <dgm:spPr/>
      <dgm:t>
        <a:bodyPr/>
        <a:lstStyle/>
        <a:p>
          <a:pPr algn="ctr"/>
          <a:endParaRPr lang="es-EC" sz="1200">
            <a:latin typeface="+mj-lt"/>
          </a:endParaRPr>
        </a:p>
      </dgm:t>
    </dgm:pt>
    <dgm:pt modelId="{5935C9CF-2692-4129-A9F0-42614761574C}">
      <dgm:prSet phldrT="[Texto]" custT="1"/>
      <dgm:spPr/>
      <dgm:t>
        <a:bodyPr/>
        <a:lstStyle/>
        <a:p>
          <a:pPr algn="ctr"/>
          <a:r>
            <a:rPr lang="es-EC" sz="1200" dirty="0" smtClean="0">
              <a:latin typeface="+mj-lt"/>
            </a:rPr>
            <a:t>5  Empresas</a:t>
          </a:r>
        </a:p>
        <a:p>
          <a:pPr algn="ctr"/>
          <a:r>
            <a:rPr lang="es-EC" sz="1200" dirty="0" smtClean="0">
              <a:latin typeface="+mj-lt"/>
            </a:rPr>
            <a:t>ZONAS FRANCAS</a:t>
          </a:r>
        </a:p>
      </dgm:t>
    </dgm:pt>
    <dgm:pt modelId="{B2F3ED4B-367D-47C0-B063-5700D1A26538}" type="parTrans" cxnId="{68081948-A449-40AA-8F15-1BD75D9227F0}">
      <dgm:prSet/>
      <dgm:spPr/>
      <dgm:t>
        <a:bodyPr/>
        <a:lstStyle/>
        <a:p>
          <a:pPr algn="ctr"/>
          <a:endParaRPr lang="es-EC" sz="1200">
            <a:latin typeface="+mj-lt"/>
          </a:endParaRPr>
        </a:p>
      </dgm:t>
    </dgm:pt>
    <dgm:pt modelId="{E2C116F1-798F-430F-B95F-4D955E6FDC2D}" type="sibTrans" cxnId="{68081948-A449-40AA-8F15-1BD75D9227F0}">
      <dgm:prSet custT="1"/>
      <dgm:spPr/>
      <dgm:t>
        <a:bodyPr/>
        <a:lstStyle/>
        <a:p>
          <a:pPr algn="ctr"/>
          <a:endParaRPr lang="es-EC" sz="1200">
            <a:latin typeface="+mj-lt"/>
          </a:endParaRPr>
        </a:p>
      </dgm:t>
    </dgm:pt>
    <dgm:pt modelId="{CD06174B-70FE-4DC9-AF1A-337E01EA78B7}" type="pres">
      <dgm:prSet presAssocID="{0AEAE5D4-2AFB-4EE0-AC6E-965F1D316E2D}" presName="Name0" presStyleCnt="0">
        <dgm:presLayoutVars>
          <dgm:dir/>
          <dgm:resizeHandles val="exact"/>
        </dgm:presLayoutVars>
      </dgm:prSet>
      <dgm:spPr/>
      <dgm:t>
        <a:bodyPr/>
        <a:lstStyle/>
        <a:p>
          <a:endParaRPr lang="es-EC"/>
        </a:p>
      </dgm:t>
    </dgm:pt>
    <dgm:pt modelId="{7D537BD3-FF0E-4922-BE83-7CC3CC991B7A}" type="pres">
      <dgm:prSet presAssocID="{9BCE5B2D-AE5D-4FFE-AB33-7DF2B4206346}" presName="node" presStyleLbl="node1" presStyleIdx="0" presStyleCnt="3" custScaleX="130573" custScaleY="150093" custRadScaleRad="92388">
        <dgm:presLayoutVars>
          <dgm:bulletEnabled val="1"/>
        </dgm:presLayoutVars>
      </dgm:prSet>
      <dgm:spPr/>
      <dgm:t>
        <a:bodyPr/>
        <a:lstStyle/>
        <a:p>
          <a:endParaRPr lang="es-EC"/>
        </a:p>
      </dgm:t>
    </dgm:pt>
    <dgm:pt modelId="{352424C2-CD3E-4CF4-884B-90B9DF1A1C06}" type="pres">
      <dgm:prSet presAssocID="{32DF9725-11C4-42DE-AF0B-B3FAC3772219}" presName="sibTrans" presStyleLbl="sibTrans2D1" presStyleIdx="0" presStyleCnt="3"/>
      <dgm:spPr/>
      <dgm:t>
        <a:bodyPr/>
        <a:lstStyle/>
        <a:p>
          <a:endParaRPr lang="es-EC"/>
        </a:p>
      </dgm:t>
    </dgm:pt>
    <dgm:pt modelId="{00D81173-C6D9-4D35-8156-63BDE14F3C11}" type="pres">
      <dgm:prSet presAssocID="{32DF9725-11C4-42DE-AF0B-B3FAC3772219}" presName="connectorText" presStyleLbl="sibTrans2D1" presStyleIdx="0" presStyleCnt="3"/>
      <dgm:spPr/>
      <dgm:t>
        <a:bodyPr/>
        <a:lstStyle/>
        <a:p>
          <a:endParaRPr lang="es-EC"/>
        </a:p>
      </dgm:t>
    </dgm:pt>
    <dgm:pt modelId="{676E78EC-01B1-4161-8B51-6970B14EB45F}" type="pres">
      <dgm:prSet presAssocID="{A709DAA6-2C4D-4907-B259-7A4439593C20}" presName="node" presStyleLbl="node1" presStyleIdx="1" presStyleCnt="3">
        <dgm:presLayoutVars>
          <dgm:bulletEnabled val="1"/>
        </dgm:presLayoutVars>
      </dgm:prSet>
      <dgm:spPr/>
      <dgm:t>
        <a:bodyPr/>
        <a:lstStyle/>
        <a:p>
          <a:endParaRPr lang="es-EC"/>
        </a:p>
      </dgm:t>
    </dgm:pt>
    <dgm:pt modelId="{BAC21030-97D5-4BDF-8E62-5C8CCD0523CD}" type="pres">
      <dgm:prSet presAssocID="{4B36590D-319C-493C-9891-819582C3013A}" presName="sibTrans" presStyleLbl="sibTrans2D1" presStyleIdx="1" presStyleCnt="3"/>
      <dgm:spPr/>
      <dgm:t>
        <a:bodyPr/>
        <a:lstStyle/>
        <a:p>
          <a:endParaRPr lang="es-EC"/>
        </a:p>
      </dgm:t>
    </dgm:pt>
    <dgm:pt modelId="{8EE12F9E-F6E9-4FC4-9246-B2BAFF5B8167}" type="pres">
      <dgm:prSet presAssocID="{4B36590D-319C-493C-9891-819582C3013A}" presName="connectorText" presStyleLbl="sibTrans2D1" presStyleIdx="1" presStyleCnt="3"/>
      <dgm:spPr/>
      <dgm:t>
        <a:bodyPr/>
        <a:lstStyle/>
        <a:p>
          <a:endParaRPr lang="es-EC"/>
        </a:p>
      </dgm:t>
    </dgm:pt>
    <dgm:pt modelId="{53DB879E-0A3C-49D3-8014-1E7E69EA843E}" type="pres">
      <dgm:prSet presAssocID="{5935C9CF-2692-4129-A9F0-42614761574C}" presName="node" presStyleLbl="node1" presStyleIdx="2" presStyleCnt="3">
        <dgm:presLayoutVars>
          <dgm:bulletEnabled val="1"/>
        </dgm:presLayoutVars>
      </dgm:prSet>
      <dgm:spPr/>
      <dgm:t>
        <a:bodyPr/>
        <a:lstStyle/>
        <a:p>
          <a:endParaRPr lang="es-EC"/>
        </a:p>
      </dgm:t>
    </dgm:pt>
    <dgm:pt modelId="{AC3B1975-908C-426E-A992-42D100823E61}" type="pres">
      <dgm:prSet presAssocID="{E2C116F1-798F-430F-B95F-4D955E6FDC2D}" presName="sibTrans" presStyleLbl="sibTrans2D1" presStyleIdx="2" presStyleCnt="3"/>
      <dgm:spPr/>
      <dgm:t>
        <a:bodyPr/>
        <a:lstStyle/>
        <a:p>
          <a:endParaRPr lang="es-EC"/>
        </a:p>
      </dgm:t>
    </dgm:pt>
    <dgm:pt modelId="{80CF1A49-789D-401B-80F7-B1650815E041}" type="pres">
      <dgm:prSet presAssocID="{E2C116F1-798F-430F-B95F-4D955E6FDC2D}" presName="connectorText" presStyleLbl="sibTrans2D1" presStyleIdx="2" presStyleCnt="3"/>
      <dgm:spPr/>
      <dgm:t>
        <a:bodyPr/>
        <a:lstStyle/>
        <a:p>
          <a:endParaRPr lang="es-EC"/>
        </a:p>
      </dgm:t>
    </dgm:pt>
  </dgm:ptLst>
  <dgm:cxnLst>
    <dgm:cxn modelId="{E415323C-FCC7-4CC4-9923-F48311568A43}" type="presOf" srcId="{9BCE5B2D-AE5D-4FFE-AB33-7DF2B4206346}" destId="{7D537BD3-FF0E-4922-BE83-7CC3CC991B7A}" srcOrd="0" destOrd="0" presId="urn:microsoft.com/office/officeart/2005/8/layout/cycle7"/>
    <dgm:cxn modelId="{02F0051B-272C-4CA3-B146-91059E227466}" srcId="{0AEAE5D4-2AFB-4EE0-AC6E-965F1D316E2D}" destId="{A709DAA6-2C4D-4907-B259-7A4439593C20}" srcOrd="1" destOrd="0" parTransId="{6E637D4A-7D5F-41FE-9DFE-A328331B0A27}" sibTransId="{4B36590D-319C-493C-9891-819582C3013A}"/>
    <dgm:cxn modelId="{03329359-F7E9-4D9A-BFD1-1E42DCA8AB62}" type="presOf" srcId="{0AEAE5D4-2AFB-4EE0-AC6E-965F1D316E2D}" destId="{CD06174B-70FE-4DC9-AF1A-337E01EA78B7}" srcOrd="0" destOrd="0" presId="urn:microsoft.com/office/officeart/2005/8/layout/cycle7"/>
    <dgm:cxn modelId="{7FE7EC32-0AB0-4F5A-B381-16E50C3BB658}" type="presOf" srcId="{E2C116F1-798F-430F-B95F-4D955E6FDC2D}" destId="{80CF1A49-789D-401B-80F7-B1650815E041}" srcOrd="1" destOrd="0" presId="urn:microsoft.com/office/officeart/2005/8/layout/cycle7"/>
    <dgm:cxn modelId="{91CD8D0E-86D0-448A-9055-4DE7F9AF835C}" srcId="{0AEAE5D4-2AFB-4EE0-AC6E-965F1D316E2D}" destId="{9BCE5B2D-AE5D-4FFE-AB33-7DF2B4206346}" srcOrd="0" destOrd="0" parTransId="{7B4BF1F8-EB16-4EF5-8FA8-B54F63875B8B}" sibTransId="{32DF9725-11C4-42DE-AF0B-B3FAC3772219}"/>
    <dgm:cxn modelId="{1CB97DFD-BE05-4F58-AE99-57AC0E270055}" type="presOf" srcId="{32DF9725-11C4-42DE-AF0B-B3FAC3772219}" destId="{352424C2-CD3E-4CF4-884B-90B9DF1A1C06}" srcOrd="0" destOrd="0" presId="urn:microsoft.com/office/officeart/2005/8/layout/cycle7"/>
    <dgm:cxn modelId="{68081948-A449-40AA-8F15-1BD75D9227F0}" srcId="{0AEAE5D4-2AFB-4EE0-AC6E-965F1D316E2D}" destId="{5935C9CF-2692-4129-A9F0-42614761574C}" srcOrd="2" destOrd="0" parTransId="{B2F3ED4B-367D-47C0-B063-5700D1A26538}" sibTransId="{E2C116F1-798F-430F-B95F-4D955E6FDC2D}"/>
    <dgm:cxn modelId="{29C7FFAA-19F8-4B03-82AF-C3A5C195E5D3}" type="presOf" srcId="{A709DAA6-2C4D-4907-B259-7A4439593C20}" destId="{676E78EC-01B1-4161-8B51-6970B14EB45F}" srcOrd="0" destOrd="0" presId="urn:microsoft.com/office/officeart/2005/8/layout/cycle7"/>
    <dgm:cxn modelId="{F9B2F488-871F-4AF5-83E2-08151BDB0AC6}" type="presOf" srcId="{4B36590D-319C-493C-9891-819582C3013A}" destId="{8EE12F9E-F6E9-4FC4-9246-B2BAFF5B8167}" srcOrd="1" destOrd="0" presId="urn:microsoft.com/office/officeart/2005/8/layout/cycle7"/>
    <dgm:cxn modelId="{3C52A3B7-ECC5-48A8-837C-C5DC7130F71D}" type="presOf" srcId="{4B36590D-319C-493C-9891-819582C3013A}" destId="{BAC21030-97D5-4BDF-8E62-5C8CCD0523CD}" srcOrd="0" destOrd="0" presId="urn:microsoft.com/office/officeart/2005/8/layout/cycle7"/>
    <dgm:cxn modelId="{5DEBBAD8-6CB1-495A-B864-F82EA72E189E}" type="presOf" srcId="{32DF9725-11C4-42DE-AF0B-B3FAC3772219}" destId="{00D81173-C6D9-4D35-8156-63BDE14F3C11}" srcOrd="1" destOrd="0" presId="urn:microsoft.com/office/officeart/2005/8/layout/cycle7"/>
    <dgm:cxn modelId="{F560F1A6-B6F2-478F-B8B4-EA1905D97406}" type="presOf" srcId="{5935C9CF-2692-4129-A9F0-42614761574C}" destId="{53DB879E-0A3C-49D3-8014-1E7E69EA843E}" srcOrd="0" destOrd="0" presId="urn:microsoft.com/office/officeart/2005/8/layout/cycle7"/>
    <dgm:cxn modelId="{19B4C95A-40EB-4E68-9759-6C0B24087423}" type="presOf" srcId="{E2C116F1-798F-430F-B95F-4D955E6FDC2D}" destId="{AC3B1975-908C-426E-A992-42D100823E61}" srcOrd="0" destOrd="0" presId="urn:microsoft.com/office/officeart/2005/8/layout/cycle7"/>
    <dgm:cxn modelId="{D3905DCB-B402-4CBD-B0CC-71ED49886423}" type="presParOf" srcId="{CD06174B-70FE-4DC9-AF1A-337E01EA78B7}" destId="{7D537BD3-FF0E-4922-BE83-7CC3CC991B7A}" srcOrd="0" destOrd="0" presId="urn:microsoft.com/office/officeart/2005/8/layout/cycle7"/>
    <dgm:cxn modelId="{FE952FA1-1D7E-4CA1-9561-6498C1B5E0C4}" type="presParOf" srcId="{CD06174B-70FE-4DC9-AF1A-337E01EA78B7}" destId="{352424C2-CD3E-4CF4-884B-90B9DF1A1C06}" srcOrd="1" destOrd="0" presId="urn:microsoft.com/office/officeart/2005/8/layout/cycle7"/>
    <dgm:cxn modelId="{C6FC81BB-C95A-429E-BF38-EDA999C85120}" type="presParOf" srcId="{352424C2-CD3E-4CF4-884B-90B9DF1A1C06}" destId="{00D81173-C6D9-4D35-8156-63BDE14F3C11}" srcOrd="0" destOrd="0" presId="urn:microsoft.com/office/officeart/2005/8/layout/cycle7"/>
    <dgm:cxn modelId="{DF5421FC-64E4-43F1-ADEA-A87850B5C459}" type="presParOf" srcId="{CD06174B-70FE-4DC9-AF1A-337E01EA78B7}" destId="{676E78EC-01B1-4161-8B51-6970B14EB45F}" srcOrd="2" destOrd="0" presId="urn:microsoft.com/office/officeart/2005/8/layout/cycle7"/>
    <dgm:cxn modelId="{C2F048E2-7146-4A5A-B0DD-A89DD7244E43}" type="presParOf" srcId="{CD06174B-70FE-4DC9-AF1A-337E01EA78B7}" destId="{BAC21030-97D5-4BDF-8E62-5C8CCD0523CD}" srcOrd="3" destOrd="0" presId="urn:microsoft.com/office/officeart/2005/8/layout/cycle7"/>
    <dgm:cxn modelId="{94905190-7D46-4C49-AE5C-BA7B54B1369E}" type="presParOf" srcId="{BAC21030-97D5-4BDF-8E62-5C8CCD0523CD}" destId="{8EE12F9E-F6E9-4FC4-9246-B2BAFF5B8167}" srcOrd="0" destOrd="0" presId="urn:microsoft.com/office/officeart/2005/8/layout/cycle7"/>
    <dgm:cxn modelId="{FBCFACAE-43B0-4FE1-A5B4-07AAEEF24092}" type="presParOf" srcId="{CD06174B-70FE-4DC9-AF1A-337E01EA78B7}" destId="{53DB879E-0A3C-49D3-8014-1E7E69EA843E}" srcOrd="4" destOrd="0" presId="urn:microsoft.com/office/officeart/2005/8/layout/cycle7"/>
    <dgm:cxn modelId="{411698D0-2466-4401-8576-4FC875AAAA27}" type="presParOf" srcId="{CD06174B-70FE-4DC9-AF1A-337E01EA78B7}" destId="{AC3B1975-908C-426E-A992-42D100823E61}" srcOrd="5" destOrd="0" presId="urn:microsoft.com/office/officeart/2005/8/layout/cycle7"/>
    <dgm:cxn modelId="{79A8E4B8-458B-4779-BFCD-AA2851BBA908}" type="presParOf" srcId="{AC3B1975-908C-426E-A992-42D100823E61}" destId="{80CF1A49-789D-401B-80F7-B1650815E041}" srcOrd="0" destOrd="0" presId="urn:microsoft.com/office/officeart/2005/8/layout/cycle7"/>
  </dgm:cxnLst>
  <dgm:bg/>
  <dgm:whole/>
</dgm:dataModel>
</file>

<file path=ppt/diagrams/data7.xml><?xml version="1.0" encoding="utf-8"?>
<dgm:dataModel xmlns:dgm="http://schemas.openxmlformats.org/drawingml/2006/diagram" xmlns:a="http://schemas.openxmlformats.org/drawingml/2006/main">
  <dgm:ptLst>
    <dgm:pt modelId="{1AB9012C-833C-4E93-9622-05ABC83E6A3D}"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s-EC"/>
        </a:p>
      </dgm:t>
    </dgm:pt>
    <dgm:pt modelId="{B8405180-9B5E-4D63-9288-BB7FB6CA6DB4}">
      <dgm:prSet phldrT="[Texto]"/>
      <dgm:spPr/>
      <dgm:t>
        <a:bodyPr/>
        <a:lstStyle/>
        <a:p>
          <a:r>
            <a:rPr lang="es-EC" dirty="0" smtClean="0">
              <a:latin typeface="+mj-lt"/>
            </a:rPr>
            <a:t>Comercial</a:t>
          </a:r>
          <a:endParaRPr lang="es-EC" dirty="0">
            <a:latin typeface="+mj-lt"/>
          </a:endParaRPr>
        </a:p>
      </dgm:t>
    </dgm:pt>
    <dgm:pt modelId="{51042254-9903-466C-9670-9EA64C407286}" type="parTrans" cxnId="{1A31BAE6-3D19-42B9-850C-858757A9C5FF}">
      <dgm:prSet/>
      <dgm:spPr/>
      <dgm:t>
        <a:bodyPr/>
        <a:lstStyle/>
        <a:p>
          <a:endParaRPr lang="es-EC"/>
        </a:p>
      </dgm:t>
    </dgm:pt>
    <dgm:pt modelId="{4BF4D888-A40C-4A55-A431-9808FF2CA1DD}" type="sibTrans" cxnId="{1A31BAE6-3D19-42B9-850C-858757A9C5FF}">
      <dgm:prSet/>
      <dgm:spPr/>
      <dgm:t>
        <a:bodyPr/>
        <a:lstStyle/>
        <a:p>
          <a:endParaRPr lang="es-EC"/>
        </a:p>
      </dgm:t>
    </dgm:pt>
    <dgm:pt modelId="{77E58723-24B5-4EB1-A359-C692EEF3587C}">
      <dgm:prSet phldrT="[Texto]"/>
      <dgm:spPr/>
      <dgm:t>
        <a:bodyPr/>
        <a:lstStyle/>
        <a:p>
          <a:r>
            <a:rPr lang="es-EC" dirty="0" smtClean="0">
              <a:latin typeface="+mj-lt"/>
            </a:rPr>
            <a:t>Industrial</a:t>
          </a:r>
          <a:endParaRPr lang="es-EC" dirty="0">
            <a:latin typeface="+mj-lt"/>
          </a:endParaRPr>
        </a:p>
      </dgm:t>
    </dgm:pt>
    <dgm:pt modelId="{DF6D6E44-BB34-44B3-809A-645CC4283B95}" type="parTrans" cxnId="{6A85E74F-B5FA-44FA-A145-43D77AC19C85}">
      <dgm:prSet/>
      <dgm:spPr/>
      <dgm:t>
        <a:bodyPr/>
        <a:lstStyle/>
        <a:p>
          <a:endParaRPr lang="es-EC"/>
        </a:p>
      </dgm:t>
    </dgm:pt>
    <dgm:pt modelId="{3E72FB05-7E68-435B-BC9D-5D7BC2EDBDDB}" type="sibTrans" cxnId="{6A85E74F-B5FA-44FA-A145-43D77AC19C85}">
      <dgm:prSet/>
      <dgm:spPr/>
      <dgm:t>
        <a:bodyPr/>
        <a:lstStyle/>
        <a:p>
          <a:endParaRPr lang="es-EC"/>
        </a:p>
      </dgm:t>
    </dgm:pt>
    <dgm:pt modelId="{00AD7309-7812-488D-A304-CBC872DC008A}">
      <dgm:prSet phldrT="[Texto]"/>
      <dgm:spPr/>
      <dgm:t>
        <a:bodyPr/>
        <a:lstStyle/>
        <a:p>
          <a:r>
            <a:rPr lang="es-EC" dirty="0" smtClean="0">
              <a:latin typeface="+mj-lt"/>
            </a:rPr>
            <a:t>Servicios</a:t>
          </a:r>
          <a:endParaRPr lang="es-EC" dirty="0">
            <a:latin typeface="+mj-lt"/>
          </a:endParaRPr>
        </a:p>
      </dgm:t>
    </dgm:pt>
    <dgm:pt modelId="{662CC208-DD60-40AC-8E8F-089E1D854A4C}" type="parTrans" cxnId="{FFED71BD-7272-4E48-969B-1664B8FAD3CB}">
      <dgm:prSet/>
      <dgm:spPr/>
      <dgm:t>
        <a:bodyPr/>
        <a:lstStyle/>
        <a:p>
          <a:endParaRPr lang="es-EC"/>
        </a:p>
      </dgm:t>
    </dgm:pt>
    <dgm:pt modelId="{9889EBCE-D8B7-4374-99CD-9EDB381E337A}" type="sibTrans" cxnId="{FFED71BD-7272-4E48-969B-1664B8FAD3CB}">
      <dgm:prSet/>
      <dgm:spPr/>
      <dgm:t>
        <a:bodyPr/>
        <a:lstStyle/>
        <a:p>
          <a:endParaRPr lang="es-EC"/>
        </a:p>
      </dgm:t>
    </dgm:pt>
    <dgm:pt modelId="{73DCF6C3-F823-49CA-9C52-B007D270CF86}">
      <dgm:prSet phldrT="[Texto]"/>
      <dgm:spPr/>
      <dgm:t>
        <a:bodyPr/>
        <a:lstStyle/>
        <a:p>
          <a:r>
            <a:rPr lang="es-EC" dirty="0" smtClean="0">
              <a:latin typeface="+mj-lt"/>
            </a:rPr>
            <a:t>Servicios Turísticos</a:t>
          </a:r>
          <a:endParaRPr lang="es-EC" dirty="0">
            <a:latin typeface="+mj-lt"/>
          </a:endParaRPr>
        </a:p>
      </dgm:t>
    </dgm:pt>
    <dgm:pt modelId="{C8D74B62-5EFF-49DE-9F72-88F0D90F86F0}" type="parTrans" cxnId="{4611F091-BCE3-416C-9484-95FF9924F804}">
      <dgm:prSet/>
      <dgm:spPr/>
      <dgm:t>
        <a:bodyPr/>
        <a:lstStyle/>
        <a:p>
          <a:endParaRPr lang="es-EC"/>
        </a:p>
      </dgm:t>
    </dgm:pt>
    <dgm:pt modelId="{32C38F42-F79B-4EBC-B288-399380BBC42E}" type="sibTrans" cxnId="{4611F091-BCE3-416C-9484-95FF9924F804}">
      <dgm:prSet/>
      <dgm:spPr/>
      <dgm:t>
        <a:bodyPr/>
        <a:lstStyle/>
        <a:p>
          <a:endParaRPr lang="es-EC"/>
        </a:p>
      </dgm:t>
    </dgm:pt>
    <dgm:pt modelId="{B809C5D9-EA42-4BEA-AA88-43EC7885C85F}" type="pres">
      <dgm:prSet presAssocID="{1AB9012C-833C-4E93-9622-05ABC83E6A3D}" presName="Name0" presStyleCnt="0">
        <dgm:presLayoutVars>
          <dgm:dir/>
          <dgm:resizeHandles val="exact"/>
        </dgm:presLayoutVars>
      </dgm:prSet>
      <dgm:spPr/>
      <dgm:t>
        <a:bodyPr/>
        <a:lstStyle/>
        <a:p>
          <a:endParaRPr lang="es-EC"/>
        </a:p>
      </dgm:t>
    </dgm:pt>
    <dgm:pt modelId="{AC5B5494-D8FF-4C69-8301-801FA2529FDB}" type="pres">
      <dgm:prSet presAssocID="{B8405180-9B5E-4D63-9288-BB7FB6CA6DB4}" presName="compNode" presStyleCnt="0"/>
      <dgm:spPr/>
    </dgm:pt>
    <dgm:pt modelId="{B08E01A5-0BA3-4E2B-B404-47F22053CA09}" type="pres">
      <dgm:prSet presAssocID="{B8405180-9B5E-4D63-9288-BB7FB6CA6DB4}" presName="pictRect" presStyleLbl="node1" presStyleIdx="0" presStyleCnt="4"/>
      <dgm:spPr>
        <a:blipFill rotWithShape="0">
          <a:blip xmlns:r="http://schemas.openxmlformats.org/officeDocument/2006/relationships" r:embed="rId1"/>
          <a:stretch>
            <a:fillRect/>
          </a:stretch>
        </a:blipFill>
      </dgm:spPr>
    </dgm:pt>
    <dgm:pt modelId="{71CAD1D9-C93F-43A7-ABA6-FA87A20D3BFE}" type="pres">
      <dgm:prSet presAssocID="{B8405180-9B5E-4D63-9288-BB7FB6CA6DB4}" presName="textRect" presStyleLbl="revTx" presStyleIdx="0" presStyleCnt="4">
        <dgm:presLayoutVars>
          <dgm:bulletEnabled val="1"/>
        </dgm:presLayoutVars>
      </dgm:prSet>
      <dgm:spPr/>
      <dgm:t>
        <a:bodyPr/>
        <a:lstStyle/>
        <a:p>
          <a:endParaRPr lang="es-EC"/>
        </a:p>
      </dgm:t>
    </dgm:pt>
    <dgm:pt modelId="{7EA80FE0-A355-48C8-A099-84BBE25D6B87}" type="pres">
      <dgm:prSet presAssocID="{4BF4D888-A40C-4A55-A431-9808FF2CA1DD}" presName="sibTrans" presStyleLbl="sibTrans2D1" presStyleIdx="0" presStyleCnt="0"/>
      <dgm:spPr/>
      <dgm:t>
        <a:bodyPr/>
        <a:lstStyle/>
        <a:p>
          <a:endParaRPr lang="es-EC"/>
        </a:p>
      </dgm:t>
    </dgm:pt>
    <dgm:pt modelId="{C1163928-6618-45EA-A974-F21660175324}" type="pres">
      <dgm:prSet presAssocID="{77E58723-24B5-4EB1-A359-C692EEF3587C}" presName="compNode" presStyleCnt="0"/>
      <dgm:spPr/>
    </dgm:pt>
    <dgm:pt modelId="{531A59F9-9842-4223-AE0E-C32BB815A8DF}" type="pres">
      <dgm:prSet presAssocID="{77E58723-24B5-4EB1-A359-C692EEF3587C}" presName="pictRect" presStyleLbl="node1" presStyleIdx="1" presStyleCnt="4"/>
      <dgm:spPr>
        <a:blipFill rotWithShape="0">
          <a:blip xmlns:r="http://schemas.openxmlformats.org/officeDocument/2006/relationships" r:embed="rId2"/>
          <a:stretch>
            <a:fillRect/>
          </a:stretch>
        </a:blipFill>
      </dgm:spPr>
    </dgm:pt>
    <dgm:pt modelId="{A56927D6-8E75-429F-B6D7-E924E015BE59}" type="pres">
      <dgm:prSet presAssocID="{77E58723-24B5-4EB1-A359-C692EEF3587C}" presName="textRect" presStyleLbl="revTx" presStyleIdx="1" presStyleCnt="4">
        <dgm:presLayoutVars>
          <dgm:bulletEnabled val="1"/>
        </dgm:presLayoutVars>
      </dgm:prSet>
      <dgm:spPr/>
      <dgm:t>
        <a:bodyPr/>
        <a:lstStyle/>
        <a:p>
          <a:endParaRPr lang="es-EC"/>
        </a:p>
      </dgm:t>
    </dgm:pt>
    <dgm:pt modelId="{E7CD76B4-7F6A-44F2-B8E8-00B171D96185}" type="pres">
      <dgm:prSet presAssocID="{3E72FB05-7E68-435B-BC9D-5D7BC2EDBDDB}" presName="sibTrans" presStyleLbl="sibTrans2D1" presStyleIdx="0" presStyleCnt="0"/>
      <dgm:spPr/>
      <dgm:t>
        <a:bodyPr/>
        <a:lstStyle/>
        <a:p>
          <a:endParaRPr lang="es-EC"/>
        </a:p>
      </dgm:t>
    </dgm:pt>
    <dgm:pt modelId="{BECF0DCC-4E7E-4100-A7FE-1A0D679BDFA4}" type="pres">
      <dgm:prSet presAssocID="{00AD7309-7812-488D-A304-CBC872DC008A}" presName="compNode" presStyleCnt="0"/>
      <dgm:spPr/>
    </dgm:pt>
    <dgm:pt modelId="{8BE9AB96-3564-4771-B7FA-4770F4421CD4}" type="pres">
      <dgm:prSet presAssocID="{00AD7309-7812-488D-A304-CBC872DC008A}" presName="pictRect" presStyleLbl="node1" presStyleIdx="2" presStyleCnt="4"/>
      <dgm:spPr>
        <a:blipFill rotWithShape="0">
          <a:blip xmlns:r="http://schemas.openxmlformats.org/officeDocument/2006/relationships" r:embed="rId3"/>
          <a:stretch>
            <a:fillRect/>
          </a:stretch>
        </a:blipFill>
      </dgm:spPr>
    </dgm:pt>
    <dgm:pt modelId="{9E204F6F-ADBD-4516-A4D5-7311A012E8F0}" type="pres">
      <dgm:prSet presAssocID="{00AD7309-7812-488D-A304-CBC872DC008A}" presName="textRect" presStyleLbl="revTx" presStyleIdx="2" presStyleCnt="4">
        <dgm:presLayoutVars>
          <dgm:bulletEnabled val="1"/>
        </dgm:presLayoutVars>
      </dgm:prSet>
      <dgm:spPr/>
      <dgm:t>
        <a:bodyPr/>
        <a:lstStyle/>
        <a:p>
          <a:endParaRPr lang="es-EC"/>
        </a:p>
      </dgm:t>
    </dgm:pt>
    <dgm:pt modelId="{2F0776A0-3DB2-433E-8F71-A304D423B9AA}" type="pres">
      <dgm:prSet presAssocID="{9889EBCE-D8B7-4374-99CD-9EDB381E337A}" presName="sibTrans" presStyleLbl="sibTrans2D1" presStyleIdx="0" presStyleCnt="0"/>
      <dgm:spPr/>
      <dgm:t>
        <a:bodyPr/>
        <a:lstStyle/>
        <a:p>
          <a:endParaRPr lang="es-EC"/>
        </a:p>
      </dgm:t>
    </dgm:pt>
    <dgm:pt modelId="{B93FE492-F8D7-4FF3-988A-4CC6D84AE25B}" type="pres">
      <dgm:prSet presAssocID="{73DCF6C3-F823-49CA-9C52-B007D270CF86}" presName="compNode" presStyleCnt="0"/>
      <dgm:spPr/>
    </dgm:pt>
    <dgm:pt modelId="{F2B0E6A0-BF2E-4240-96A9-D976DF4867FB}" type="pres">
      <dgm:prSet presAssocID="{73DCF6C3-F823-49CA-9C52-B007D270CF86}" presName="pictRect" presStyleLbl="node1" presStyleIdx="3" presStyleCnt="4"/>
      <dgm:spPr>
        <a:blipFill rotWithShape="0">
          <a:blip xmlns:r="http://schemas.openxmlformats.org/officeDocument/2006/relationships" r:embed="rId4"/>
          <a:stretch>
            <a:fillRect/>
          </a:stretch>
        </a:blipFill>
      </dgm:spPr>
    </dgm:pt>
    <dgm:pt modelId="{4AD93719-5877-4EC2-A678-510F9084CFAE}" type="pres">
      <dgm:prSet presAssocID="{73DCF6C3-F823-49CA-9C52-B007D270CF86}" presName="textRect" presStyleLbl="revTx" presStyleIdx="3" presStyleCnt="4">
        <dgm:presLayoutVars>
          <dgm:bulletEnabled val="1"/>
        </dgm:presLayoutVars>
      </dgm:prSet>
      <dgm:spPr/>
      <dgm:t>
        <a:bodyPr/>
        <a:lstStyle/>
        <a:p>
          <a:endParaRPr lang="es-EC"/>
        </a:p>
      </dgm:t>
    </dgm:pt>
  </dgm:ptLst>
  <dgm:cxnLst>
    <dgm:cxn modelId="{BEC6BFDC-F275-45A8-B9BC-7CA82CFE0C8E}" type="presOf" srcId="{73DCF6C3-F823-49CA-9C52-B007D270CF86}" destId="{4AD93719-5877-4EC2-A678-510F9084CFAE}" srcOrd="0" destOrd="0" presId="urn:microsoft.com/office/officeart/2005/8/layout/pList1"/>
    <dgm:cxn modelId="{81FFABCE-0144-4B55-9D4C-9D5A7EB97523}" type="presOf" srcId="{1AB9012C-833C-4E93-9622-05ABC83E6A3D}" destId="{B809C5D9-EA42-4BEA-AA88-43EC7885C85F}" srcOrd="0" destOrd="0" presId="urn:microsoft.com/office/officeart/2005/8/layout/pList1"/>
    <dgm:cxn modelId="{6A85E74F-B5FA-44FA-A145-43D77AC19C85}" srcId="{1AB9012C-833C-4E93-9622-05ABC83E6A3D}" destId="{77E58723-24B5-4EB1-A359-C692EEF3587C}" srcOrd="1" destOrd="0" parTransId="{DF6D6E44-BB34-44B3-809A-645CC4283B95}" sibTransId="{3E72FB05-7E68-435B-BC9D-5D7BC2EDBDDB}"/>
    <dgm:cxn modelId="{C65803B5-0C1F-4881-9B2F-33FF7077CAFB}" type="presOf" srcId="{9889EBCE-D8B7-4374-99CD-9EDB381E337A}" destId="{2F0776A0-3DB2-433E-8F71-A304D423B9AA}" srcOrd="0" destOrd="0" presId="urn:microsoft.com/office/officeart/2005/8/layout/pList1"/>
    <dgm:cxn modelId="{7FD0942C-25C4-471A-B402-B062A5C47533}" type="presOf" srcId="{77E58723-24B5-4EB1-A359-C692EEF3587C}" destId="{A56927D6-8E75-429F-B6D7-E924E015BE59}" srcOrd="0" destOrd="0" presId="urn:microsoft.com/office/officeart/2005/8/layout/pList1"/>
    <dgm:cxn modelId="{DB00A231-6BD9-4FF8-9B8D-F47D96A99AAE}" type="presOf" srcId="{00AD7309-7812-488D-A304-CBC872DC008A}" destId="{9E204F6F-ADBD-4516-A4D5-7311A012E8F0}" srcOrd="0" destOrd="0" presId="urn:microsoft.com/office/officeart/2005/8/layout/pList1"/>
    <dgm:cxn modelId="{4F4C3AA2-C1B0-4A0A-94B7-A28679C2D17E}" type="presOf" srcId="{B8405180-9B5E-4D63-9288-BB7FB6CA6DB4}" destId="{71CAD1D9-C93F-43A7-ABA6-FA87A20D3BFE}" srcOrd="0" destOrd="0" presId="urn:microsoft.com/office/officeart/2005/8/layout/pList1"/>
    <dgm:cxn modelId="{8696CEA3-1BFB-4826-B7B1-037126E7D5AB}" type="presOf" srcId="{3E72FB05-7E68-435B-BC9D-5D7BC2EDBDDB}" destId="{E7CD76B4-7F6A-44F2-B8E8-00B171D96185}" srcOrd="0" destOrd="0" presId="urn:microsoft.com/office/officeart/2005/8/layout/pList1"/>
    <dgm:cxn modelId="{1A31BAE6-3D19-42B9-850C-858757A9C5FF}" srcId="{1AB9012C-833C-4E93-9622-05ABC83E6A3D}" destId="{B8405180-9B5E-4D63-9288-BB7FB6CA6DB4}" srcOrd="0" destOrd="0" parTransId="{51042254-9903-466C-9670-9EA64C407286}" sibTransId="{4BF4D888-A40C-4A55-A431-9808FF2CA1DD}"/>
    <dgm:cxn modelId="{FFED71BD-7272-4E48-969B-1664B8FAD3CB}" srcId="{1AB9012C-833C-4E93-9622-05ABC83E6A3D}" destId="{00AD7309-7812-488D-A304-CBC872DC008A}" srcOrd="2" destOrd="0" parTransId="{662CC208-DD60-40AC-8E8F-089E1D854A4C}" sibTransId="{9889EBCE-D8B7-4374-99CD-9EDB381E337A}"/>
    <dgm:cxn modelId="{B9BE5444-A41D-4B8B-891B-F6D912A4FBFE}" type="presOf" srcId="{4BF4D888-A40C-4A55-A431-9808FF2CA1DD}" destId="{7EA80FE0-A355-48C8-A099-84BBE25D6B87}" srcOrd="0" destOrd="0" presId="urn:microsoft.com/office/officeart/2005/8/layout/pList1"/>
    <dgm:cxn modelId="{4611F091-BCE3-416C-9484-95FF9924F804}" srcId="{1AB9012C-833C-4E93-9622-05ABC83E6A3D}" destId="{73DCF6C3-F823-49CA-9C52-B007D270CF86}" srcOrd="3" destOrd="0" parTransId="{C8D74B62-5EFF-49DE-9F72-88F0D90F86F0}" sibTransId="{32C38F42-F79B-4EBC-B288-399380BBC42E}"/>
    <dgm:cxn modelId="{5788124F-4E40-42F9-8760-156E22D0FCD9}" type="presParOf" srcId="{B809C5D9-EA42-4BEA-AA88-43EC7885C85F}" destId="{AC5B5494-D8FF-4C69-8301-801FA2529FDB}" srcOrd="0" destOrd="0" presId="urn:microsoft.com/office/officeart/2005/8/layout/pList1"/>
    <dgm:cxn modelId="{C3B7A079-4E63-4679-BFFE-8A30AC9CB61F}" type="presParOf" srcId="{AC5B5494-D8FF-4C69-8301-801FA2529FDB}" destId="{B08E01A5-0BA3-4E2B-B404-47F22053CA09}" srcOrd="0" destOrd="0" presId="urn:microsoft.com/office/officeart/2005/8/layout/pList1"/>
    <dgm:cxn modelId="{6D13CAE5-90C4-465F-945E-D29B05B8F341}" type="presParOf" srcId="{AC5B5494-D8FF-4C69-8301-801FA2529FDB}" destId="{71CAD1D9-C93F-43A7-ABA6-FA87A20D3BFE}" srcOrd="1" destOrd="0" presId="urn:microsoft.com/office/officeart/2005/8/layout/pList1"/>
    <dgm:cxn modelId="{B1DF9243-A1CA-4689-855B-62843FAA38F8}" type="presParOf" srcId="{B809C5D9-EA42-4BEA-AA88-43EC7885C85F}" destId="{7EA80FE0-A355-48C8-A099-84BBE25D6B87}" srcOrd="1" destOrd="0" presId="urn:microsoft.com/office/officeart/2005/8/layout/pList1"/>
    <dgm:cxn modelId="{3FBC766E-E6FD-4CCA-89A6-82D0DE1C21EE}" type="presParOf" srcId="{B809C5D9-EA42-4BEA-AA88-43EC7885C85F}" destId="{C1163928-6618-45EA-A974-F21660175324}" srcOrd="2" destOrd="0" presId="urn:microsoft.com/office/officeart/2005/8/layout/pList1"/>
    <dgm:cxn modelId="{3D9E9DFA-6BCD-41B2-9644-FB7950203FF9}" type="presParOf" srcId="{C1163928-6618-45EA-A974-F21660175324}" destId="{531A59F9-9842-4223-AE0E-C32BB815A8DF}" srcOrd="0" destOrd="0" presId="urn:microsoft.com/office/officeart/2005/8/layout/pList1"/>
    <dgm:cxn modelId="{8E910751-BFA3-4007-976F-D18D9BCEEA78}" type="presParOf" srcId="{C1163928-6618-45EA-A974-F21660175324}" destId="{A56927D6-8E75-429F-B6D7-E924E015BE59}" srcOrd="1" destOrd="0" presId="urn:microsoft.com/office/officeart/2005/8/layout/pList1"/>
    <dgm:cxn modelId="{0CD6C17D-F72D-4C1B-BFAB-C26F6D4DBE54}" type="presParOf" srcId="{B809C5D9-EA42-4BEA-AA88-43EC7885C85F}" destId="{E7CD76B4-7F6A-44F2-B8E8-00B171D96185}" srcOrd="3" destOrd="0" presId="urn:microsoft.com/office/officeart/2005/8/layout/pList1"/>
    <dgm:cxn modelId="{8ED76F6B-0E01-4E49-9406-D2C9A51A4AA2}" type="presParOf" srcId="{B809C5D9-EA42-4BEA-AA88-43EC7885C85F}" destId="{BECF0DCC-4E7E-4100-A7FE-1A0D679BDFA4}" srcOrd="4" destOrd="0" presId="urn:microsoft.com/office/officeart/2005/8/layout/pList1"/>
    <dgm:cxn modelId="{91944860-D182-44D2-80F1-B7A185F3FB2A}" type="presParOf" srcId="{BECF0DCC-4E7E-4100-A7FE-1A0D679BDFA4}" destId="{8BE9AB96-3564-4771-B7FA-4770F4421CD4}" srcOrd="0" destOrd="0" presId="urn:microsoft.com/office/officeart/2005/8/layout/pList1"/>
    <dgm:cxn modelId="{C9440D57-9E82-4258-9EB5-132ADA21EF72}" type="presParOf" srcId="{BECF0DCC-4E7E-4100-A7FE-1A0D679BDFA4}" destId="{9E204F6F-ADBD-4516-A4D5-7311A012E8F0}" srcOrd="1" destOrd="0" presId="urn:microsoft.com/office/officeart/2005/8/layout/pList1"/>
    <dgm:cxn modelId="{A2C0EC38-8DEC-43A1-8347-FA0529C9747E}" type="presParOf" srcId="{B809C5D9-EA42-4BEA-AA88-43EC7885C85F}" destId="{2F0776A0-3DB2-433E-8F71-A304D423B9AA}" srcOrd="5" destOrd="0" presId="urn:microsoft.com/office/officeart/2005/8/layout/pList1"/>
    <dgm:cxn modelId="{F7B5E1F4-3B85-44CE-9776-0C829C87CEAD}" type="presParOf" srcId="{B809C5D9-EA42-4BEA-AA88-43EC7885C85F}" destId="{B93FE492-F8D7-4FF3-988A-4CC6D84AE25B}" srcOrd="6" destOrd="0" presId="urn:microsoft.com/office/officeart/2005/8/layout/pList1"/>
    <dgm:cxn modelId="{A399BA10-C1B2-4CE7-904E-48324CD3419D}" type="presParOf" srcId="{B93FE492-F8D7-4FF3-988A-4CC6D84AE25B}" destId="{F2B0E6A0-BF2E-4240-96A9-D976DF4867FB}" srcOrd="0" destOrd="0" presId="urn:microsoft.com/office/officeart/2005/8/layout/pList1"/>
    <dgm:cxn modelId="{F4A3780A-2DC6-4F2C-B8DF-64A6D46107FD}" type="presParOf" srcId="{B93FE492-F8D7-4FF3-988A-4CC6D84AE25B}" destId="{4AD93719-5877-4EC2-A678-510F9084CFAE}" srcOrd="1" destOrd="0" presId="urn:microsoft.com/office/officeart/2005/8/layout/pList1"/>
  </dgm:cxnLst>
  <dgm:bg/>
  <dgm:whole/>
</dgm:dataModel>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836969C8-F836-4BE8-B08E-24A2ED3FE789}" type="datetimeFigureOut">
              <a:rPr lang="es-EC"/>
              <a:pPr>
                <a:defRPr/>
              </a:pPr>
              <a:t>10/11/2009</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6A81B27F-27CF-4679-849F-D1CD024CE63E}"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es.wikipedia.org/wiki/Cultural"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es.wikipedia.org/wiki/Selva" TargetMode="External"/><Relationship Id="rId5" Type="http://schemas.openxmlformats.org/officeDocument/2006/relationships/hyperlink" Target="http://es.wikipedia.org/wiki/Arqueolog%C3%ADa" TargetMode="External"/><Relationship Id="rId4" Type="http://schemas.openxmlformats.org/officeDocument/2006/relationships/hyperlink" Target="http://es.wikipedia.org/wiki/Natural"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Ecuador es un país ubicado en América del Sur compuesto de una gran riqueza </a:t>
            </a:r>
            <a:r>
              <a:rPr lang="es-ES" smtClean="0">
                <a:hlinkClick r:id="rId3" tooltip="Cultural"/>
              </a:rPr>
              <a:t>cultural</a:t>
            </a:r>
            <a:r>
              <a:rPr lang="es-ES" smtClean="0"/>
              <a:t>, </a:t>
            </a:r>
            <a:r>
              <a:rPr lang="es-ES" smtClean="0">
                <a:hlinkClick r:id="rId4" tooltip="Natural"/>
              </a:rPr>
              <a:t>natural</a:t>
            </a:r>
            <a:r>
              <a:rPr lang="es-ES" smtClean="0"/>
              <a:t> y </a:t>
            </a:r>
            <a:r>
              <a:rPr lang="es-ES" smtClean="0">
                <a:hlinkClick r:id="rId5" tooltip="Arqueología"/>
              </a:rPr>
              <a:t>arqueológica</a:t>
            </a:r>
            <a:r>
              <a:rPr lang="es-ES" smtClean="0"/>
              <a:t> y una diversidad geográfica y biológica, con rico potencial económico, </a:t>
            </a:r>
            <a:r>
              <a:rPr lang="es-EC" smtClean="0"/>
              <a:t>el bioma de </a:t>
            </a:r>
            <a:r>
              <a:rPr lang="es-EC" u="sng" smtClean="0">
                <a:hlinkClick r:id="rId6" tooltip="Selva"/>
              </a:rPr>
              <a:t>selva</a:t>
            </a:r>
            <a:r>
              <a:rPr lang="es-EC" smtClean="0"/>
              <a:t> o bosque tropical se extiende por la mayor parte de su territorio. Tiene al mando su propio Gobierno Republicano y utiliza el Dólar como moneda oficial.</a:t>
            </a:r>
            <a:endParaRPr lang="es-EC" i="1" smtClean="0"/>
          </a:p>
        </p:txBody>
      </p:sp>
      <p:sp>
        <p:nvSpPr>
          <p:cNvPr id="8806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E61AF72-98F5-45D2-9797-A21D3A6391FF}" type="slidenum">
              <a:rPr lang="es-EC" smtClean="0"/>
              <a:pPr fontAlgn="base">
                <a:spcBef>
                  <a:spcPct val="0"/>
                </a:spcBef>
                <a:spcAft>
                  <a:spcPct val="0"/>
                </a:spcAft>
                <a:defRPr/>
              </a:pPr>
              <a:t>2</a:t>
            </a:fld>
            <a:endParaRPr lang="es-EC"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98120677-1270-4CFF-A78B-9F6992B86799}" type="slidenum">
              <a:rPr lang="es-EC" smtClean="0"/>
              <a:pPr>
                <a:defRPr/>
              </a:pPr>
              <a:t>20</a:t>
            </a:fld>
            <a:endParaRPr lang="es-EC"/>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r>
              <a:rPr lang="es-ES" smtClean="0"/>
              <a:t>Exoneraciones: Del ciento por ciento del impuesto a la renta y del Impuesto al Valor Agregado (IVA) excepto cuando tales impuestos se originen en la venta al por menor o en la prestación de servicios turísticos a particulares; Y, </a:t>
            </a:r>
            <a:endParaRPr lang="es-EC" smtClean="0"/>
          </a:p>
          <a:p>
            <a:pPr>
              <a:buFontTx/>
              <a:buChar char="-"/>
            </a:pPr>
            <a:r>
              <a:rPr lang="es-ES" smtClean="0"/>
              <a:t>Del ciento por ciento de los impuestos provinciales, municipales y cualquier otro impuesto similar que se cree, aunque requiera de exoneración expresa; -exoneración total de los impuestos sobre patentes y demás vigentes sobre la producción, uso de patentes, marcas, transferencias tecnológicas y repatriación de utilidades. Los pagos que realicen los usuarios por concepto de servicios ocasionales a técnicos extranjeros estarán exonerados del pago del impuesto a la renta y no causarán retención en la fuente.</a:t>
            </a:r>
          </a:p>
          <a:p>
            <a:pPr>
              <a:buFontTx/>
              <a:buChar char="-"/>
            </a:pPr>
            <a:endParaRPr lang="es-ES" smtClean="0"/>
          </a:p>
          <a:p>
            <a:pPr>
              <a:buFontTx/>
              <a:buChar char="-"/>
            </a:pPr>
            <a:r>
              <a:rPr lang="es-ES" smtClean="0"/>
              <a:t>SRI pag. 146 recaudacion vs exoneracion</a:t>
            </a:r>
            <a:endParaRPr lang="es-EC" smtClean="0"/>
          </a:p>
        </p:txBody>
      </p:sp>
      <p:sp>
        <p:nvSpPr>
          <p:cNvPr id="4" name="3 Marcador de número de diapositiva"/>
          <p:cNvSpPr>
            <a:spLocks noGrp="1"/>
          </p:cNvSpPr>
          <p:nvPr>
            <p:ph type="sldNum" sz="quarter" idx="5"/>
          </p:nvPr>
        </p:nvSpPr>
        <p:spPr/>
        <p:txBody>
          <a:bodyPr/>
          <a:lstStyle/>
          <a:p>
            <a:pPr>
              <a:defRPr/>
            </a:pPr>
            <a:fld id="{E692AF05-20E9-4082-82FC-6948AAFB6998}" type="slidenum">
              <a:rPr lang="es-EC" smtClean="0"/>
              <a:pPr>
                <a:defRPr/>
              </a:pPr>
              <a:t>22</a:t>
            </a:fld>
            <a:endParaRPr lang="es-EC"/>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r>
              <a:rPr lang="es-EC" smtClean="0"/>
              <a:t>Actividades: Producción (diseño y terminación de elaboración de sombreros de paja toquilla), compra de sombreros de paja toquilla pre-terminados, exportación y comercialización de sombreros terminados</a:t>
            </a:r>
          </a:p>
          <a:p>
            <a:endParaRPr lang="es-EC" smtClean="0"/>
          </a:p>
        </p:txBody>
      </p:sp>
      <p:sp>
        <p:nvSpPr>
          <p:cNvPr id="4" name="3 Marcador de número de diapositiva"/>
          <p:cNvSpPr>
            <a:spLocks noGrp="1"/>
          </p:cNvSpPr>
          <p:nvPr>
            <p:ph type="sldNum" sz="quarter" idx="5"/>
          </p:nvPr>
        </p:nvSpPr>
        <p:spPr/>
        <p:txBody>
          <a:bodyPr/>
          <a:lstStyle/>
          <a:p>
            <a:pPr>
              <a:defRPr/>
            </a:pPr>
            <a:fld id="{14B4C1E9-9A88-46D9-A9E5-4EA6B18989D4}" type="slidenum">
              <a:rPr lang="es-EC" smtClean="0"/>
              <a:pPr>
                <a:defRPr/>
              </a:pPr>
              <a:t>38</a:t>
            </a:fld>
            <a:endParaRPr lang="es-EC"/>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C" smtClean="0"/>
              <a:t>el crecimiento económico es básicamente debido a la enorme inversión privada y pública que creció 16,1% respecto al 2007. No detalló el monto en dólares de las inversiones.</a:t>
            </a:r>
            <a:br>
              <a:rPr lang="es-EC" smtClean="0"/>
            </a:br>
            <a:r>
              <a:rPr lang="es-EC" smtClean="0"/>
              <a:t>http://www.eluniverso.com/2009/04/09/1/1356/1E670BFEEC074226A0D0BD0EBFED40EC.html   (</a:t>
            </a:r>
            <a:r>
              <a:rPr lang="es-EC" b="1" smtClean="0"/>
              <a:t>Jueves 09</a:t>
            </a:r>
            <a:r>
              <a:rPr lang="es-EC" smtClean="0"/>
              <a:t> abril | 16:26 </a:t>
            </a:r>
            <a:r>
              <a:rPr lang="es-EC" b="1" smtClean="0"/>
              <a:t>Economía</a:t>
            </a:r>
            <a:r>
              <a:rPr lang="es-EC" smtClean="0"/>
              <a:t> )</a:t>
            </a:r>
          </a:p>
        </p:txBody>
      </p:sp>
      <p:sp>
        <p:nvSpPr>
          <p:cNvPr id="8909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771A7CF-FA72-4073-873A-4D396A80E4FF}" type="slidenum">
              <a:rPr lang="es-EC" smtClean="0"/>
              <a:pPr fontAlgn="base">
                <a:spcBef>
                  <a:spcPct val="0"/>
                </a:spcBef>
                <a:spcAft>
                  <a:spcPct val="0"/>
                </a:spcAft>
                <a:defRPr/>
              </a:pPr>
              <a:t>3</a:t>
            </a:fld>
            <a:endParaRPr lang="es-EC"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wrap="square" numCol="1" anchor="t" anchorCtr="0" compatLnSpc="1">
            <a:prstTxWarp prst="textNoShape">
              <a:avLst/>
            </a:prstTxWarp>
          </a:bodyPr>
          <a:lstStyle/>
          <a:p>
            <a:endParaRPr lang="es-ES" smtClean="0"/>
          </a:p>
        </p:txBody>
      </p:sp>
      <p:sp>
        <p:nvSpPr>
          <p:cNvPr id="4" name="3 Marcador de número de diapositiva"/>
          <p:cNvSpPr>
            <a:spLocks noGrp="1"/>
          </p:cNvSpPr>
          <p:nvPr>
            <p:ph type="sldNum" sz="quarter" idx="5"/>
          </p:nvPr>
        </p:nvSpPr>
        <p:spPr/>
        <p:txBody>
          <a:bodyPr/>
          <a:lstStyle/>
          <a:p>
            <a:pPr>
              <a:defRPr/>
            </a:pPr>
            <a:fld id="{CB666837-EAE0-4056-80D2-0819E2F37543}" type="slidenum">
              <a:rPr lang="es-EC" smtClean="0"/>
              <a:pPr>
                <a:defRPr/>
              </a:pPr>
              <a:t>4</a:t>
            </a:fld>
            <a:endParaRPr lang="es-EC"/>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C" smtClean="0"/>
              <a:t>Zonas Francas son áreas de territorio delimitadas y autorizadas sujetas a regímenes especiales por ley, en la que los usuarios de las mismas  se dedican a la producción y comercialización de bienes para la exportación o reexportación, así como a la prestación de servicios vinculados con el comercio internacional para desarrollo del país</a:t>
            </a:r>
          </a:p>
        </p:txBody>
      </p:sp>
      <p:sp>
        <p:nvSpPr>
          <p:cNvPr id="9830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405A22-06F1-453E-BC9D-F5E4C245CEBE}" type="slidenum">
              <a:rPr lang="es-EC" smtClean="0"/>
              <a:pPr fontAlgn="base">
                <a:spcBef>
                  <a:spcPct val="0"/>
                </a:spcBef>
                <a:spcAft>
                  <a:spcPct val="0"/>
                </a:spcAft>
                <a:defRPr/>
              </a:pPr>
              <a:t>7</a:t>
            </a:fld>
            <a:endParaRPr lang="es-EC"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lstStyle/>
          <a:p>
            <a:pPr marL="274320" indent="-274320" algn="just" eaLnBrk="1" fontAlgn="auto" hangingPunct="1">
              <a:spcAft>
                <a:spcPts val="0"/>
              </a:spcAft>
              <a:buClr>
                <a:schemeClr val="accent3"/>
              </a:buClr>
              <a:buFont typeface="Wingdings 2"/>
              <a:buBlip>
                <a:blip r:embed="rId3"/>
              </a:buBlip>
              <a:defRPr/>
            </a:pPr>
            <a:r>
              <a:rPr lang="es-EC" sz="800" b="1" u="sng" dirty="0" smtClean="0"/>
              <a:t>Semejanzas y diferencias entre Zonas Francas y Puertos Libres</a:t>
            </a:r>
            <a:endParaRPr lang="es-EC" sz="800" b="1" i="1" u="sng" dirty="0" smtClean="0"/>
          </a:p>
          <a:p>
            <a:pPr marL="274320" indent="-274320" algn="just" eaLnBrk="1" fontAlgn="auto" hangingPunct="1">
              <a:spcAft>
                <a:spcPts val="0"/>
              </a:spcAft>
              <a:buClr>
                <a:schemeClr val="accent3"/>
              </a:buClr>
              <a:buFont typeface="Wingdings 2"/>
              <a:buBlip>
                <a:blip r:embed="rId3"/>
              </a:buBlip>
              <a:defRPr/>
            </a:pPr>
            <a:r>
              <a:rPr lang="es-EC" sz="800" b="1" i="1" u="sng" dirty="0" smtClean="0"/>
              <a:t>Puertos Libres:</a:t>
            </a:r>
            <a:endParaRPr lang="es-EC" sz="800" b="1" u="sng" dirty="0" smtClean="0"/>
          </a:p>
          <a:p>
            <a:pPr marL="274320" indent="-274320" algn="just" eaLnBrk="1" fontAlgn="auto" hangingPunct="1">
              <a:spcAft>
                <a:spcPts val="0"/>
              </a:spcAft>
              <a:buClr>
                <a:schemeClr val="accent3"/>
              </a:buClr>
              <a:buFont typeface="Wingdings 2"/>
              <a:buNone/>
              <a:defRPr/>
            </a:pPr>
            <a:r>
              <a:rPr lang="es-MX" sz="800" dirty="0" smtClean="0"/>
              <a:t>	Tráfico de mercancías libre, no se requieren autorizaciones ni procedimientos formales. Durante su permanencia en el puerto, las mercaderías estarán exentas de todos los impuestos o recargos aplicables al momento de su importación. </a:t>
            </a:r>
            <a:endParaRPr lang="es-EC" sz="800" dirty="0" smtClean="0"/>
          </a:p>
          <a:p>
            <a:pPr marL="274320" indent="-274320" algn="just" eaLnBrk="1" fontAlgn="auto" hangingPunct="1">
              <a:spcAft>
                <a:spcPts val="0"/>
              </a:spcAft>
              <a:buClr>
                <a:schemeClr val="accent3"/>
              </a:buClr>
              <a:buFont typeface="Wingdings 2"/>
              <a:buNone/>
              <a:defRPr/>
            </a:pPr>
            <a:r>
              <a:rPr lang="es-UY" sz="800" dirty="0" smtClean="0"/>
              <a:t>	En el puerto se pueden realizar múltiples actividades, excepto las de tipo industrial o que impliquen la transformación de un producto en otro.</a:t>
            </a:r>
            <a:endParaRPr lang="es-EC" sz="800" dirty="0" smtClean="0"/>
          </a:p>
          <a:p>
            <a:pPr marL="274320" indent="-274320" algn="just" eaLnBrk="1" fontAlgn="auto" hangingPunct="1">
              <a:spcAft>
                <a:spcPts val="0"/>
              </a:spcAft>
              <a:buClr>
                <a:schemeClr val="accent3"/>
              </a:buClr>
              <a:buFont typeface="Wingdings 2"/>
              <a:buBlip>
                <a:blip r:embed="rId3"/>
              </a:buBlip>
              <a:defRPr/>
            </a:pPr>
            <a:r>
              <a:rPr lang="es-EC" sz="800" b="1" i="1" u="sng" dirty="0" smtClean="0"/>
              <a:t>Zonas Francas</a:t>
            </a:r>
            <a:r>
              <a:rPr lang="es-EC" sz="800" i="1" dirty="0" smtClean="0"/>
              <a:t>:</a:t>
            </a:r>
            <a:endParaRPr lang="es-EC" sz="800" dirty="0" smtClean="0"/>
          </a:p>
          <a:p>
            <a:pPr marL="274320" indent="-274320" algn="just" eaLnBrk="1" fontAlgn="auto" hangingPunct="1">
              <a:spcAft>
                <a:spcPts val="0"/>
              </a:spcAft>
              <a:buClr>
                <a:schemeClr val="accent3"/>
              </a:buClr>
              <a:buFont typeface="Wingdings 2"/>
              <a:buNone/>
              <a:defRPr/>
            </a:pPr>
            <a:r>
              <a:rPr lang="es-MX" sz="800" dirty="0" smtClean="0"/>
              <a:t>	Áreas exentas de impuestos a la Renta y Patrimonio, así como de cualquier impuesto creado o a crearse.  Permite la introducción de mercaderías libre de impuestos y recargos a la importación. Posibilidad de desarrollar cualquier actividad comercial o de servicios. </a:t>
            </a:r>
            <a:endParaRPr lang="es-EC" dirty="0"/>
          </a:p>
        </p:txBody>
      </p:sp>
      <p:sp>
        <p:nvSpPr>
          <p:cNvPr id="4" name="3 Marcador de número de diapositiva"/>
          <p:cNvSpPr>
            <a:spLocks noGrp="1"/>
          </p:cNvSpPr>
          <p:nvPr>
            <p:ph type="sldNum" sz="quarter" idx="5"/>
          </p:nvPr>
        </p:nvSpPr>
        <p:spPr/>
        <p:txBody>
          <a:bodyPr/>
          <a:lstStyle/>
          <a:p>
            <a:pPr>
              <a:defRPr/>
            </a:pPr>
            <a:fld id="{63A3905F-983D-4D26-9E2B-56E69CCA59AB}" type="slidenum">
              <a:rPr lang="es-EC" smtClean="0"/>
              <a:pPr>
                <a:defRPr/>
              </a:pPr>
              <a:t>8</a:t>
            </a:fld>
            <a:endParaRPr lang="es-EC"/>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s-EC" smtClean="0"/>
              <a:t>Al ser una Zona Franca, un área geográfica perfectamente delimitada con régimen de extraterritorialidad, el estado autoriza la aplicación de un régimen normativo especial y diferente al del resto del país en materia tributaria, fiscal, aduanera, de trámites, de comercio exterior, laboral y, cambiaria; permitiendo  concesiones que tienen el claro objetivo de atraer a inversionistas nacionales y extranjeros, ofreciéndoles condiciones internacionales de producción más competitivas que les permita bajar sus costos y mejorar sus posibilidades de ampliar mercados.</a:t>
            </a:r>
          </a:p>
        </p:txBody>
      </p:sp>
      <p:sp>
        <p:nvSpPr>
          <p:cNvPr id="10035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824435-0C37-4BA7-BC2E-0E2790343E59}" type="slidenum">
              <a:rPr lang="es-EC" smtClean="0"/>
              <a:pPr fontAlgn="base">
                <a:spcBef>
                  <a:spcPct val="0"/>
                </a:spcBef>
                <a:spcAft>
                  <a:spcPct val="0"/>
                </a:spcAft>
                <a:defRPr/>
              </a:pPr>
              <a:t>16</a:t>
            </a:fld>
            <a:endParaRPr lang="es-EC"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C" smtClean="0"/>
              <a:t>no interviene la Aduana y las mercaderías no están sujetas a limitaciones y controles habituales,</a:t>
            </a:r>
          </a:p>
        </p:txBody>
      </p:sp>
      <p:sp>
        <p:nvSpPr>
          <p:cNvPr id="1013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4904A7-F3A8-4251-BB80-49EC8E4F6EF3}" type="slidenum">
              <a:rPr lang="es-EC" smtClean="0"/>
              <a:pPr fontAlgn="base">
                <a:spcBef>
                  <a:spcPct val="0"/>
                </a:spcBef>
                <a:spcAft>
                  <a:spcPct val="0"/>
                </a:spcAft>
                <a:defRPr/>
              </a:pPr>
              <a:t>17</a:t>
            </a:fld>
            <a:endParaRPr lang="es-EC"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_tradnl" i="1" smtClean="0"/>
              <a:t>Ámbito Aduanero y de Comercio Exterior  paginas 121 y 122</a:t>
            </a:r>
            <a:endParaRPr lang="es-EC" b="1" i="1" smtClean="0"/>
          </a:p>
          <a:p>
            <a:pPr eaLnBrk="1" hangingPunct="1">
              <a:spcBef>
                <a:spcPct val="0"/>
              </a:spcBef>
            </a:pPr>
            <a:endParaRPr lang="es-EC" smtClean="0"/>
          </a:p>
        </p:txBody>
      </p:sp>
      <p:sp>
        <p:nvSpPr>
          <p:cNvPr id="10240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74A4E2-6D21-4D70-8327-254847F83ED4}" type="slidenum">
              <a:rPr lang="es-EC" smtClean="0"/>
              <a:pPr fontAlgn="base">
                <a:spcBef>
                  <a:spcPct val="0"/>
                </a:spcBef>
                <a:spcAft>
                  <a:spcPct val="0"/>
                </a:spcAft>
                <a:defRPr/>
              </a:pPr>
              <a:t>18</a:t>
            </a:fld>
            <a:endParaRPr lang="es-EC"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C" b="1" smtClean="0"/>
              <a:t>Principales orígenes de ingreso de mercadería extranjera hacia Zonas Francas</a:t>
            </a:r>
            <a:endParaRPr lang="es-EC" smtClean="0"/>
          </a:p>
          <a:p>
            <a:pPr eaLnBrk="1" hangingPunct="1">
              <a:spcBef>
                <a:spcPct val="0"/>
              </a:spcBef>
            </a:pPr>
            <a:r>
              <a:rPr lang="es-EC" smtClean="0"/>
              <a:t>La siguiente tabla muestra datos históricos de los principales orígenes de ingreso de mercancías desde el año 2004 al 2007.  Las empresas en zonas francas establecidas en el Ecuador han hecho de diferentes empresas internacionales sus socio-comerciales. Por ejemplo podemos mencionar que desde Argentina compañías como Tenaris y Technit importan tubos de acero, y  equipos tecnológicos respectivamente. Asimismo, las importaciones de autos Volkswagen, papel, accesorios equipos médicos provienen desde Brasil; desde EE.UU. las principales importaciones son de maquinas tragamonedas y sus partes, equipos petroleros, telas, productos varios gran parte de ellos destinados a Tagsa y Tecocel;  en lo que respecta a México se trae autos, tubos acero y accesorios deportivos.  Adicionalmente podemos indicar que a partir del 2006 empiezan los países asiáticos a tener mayor participación en las exportaciones hacia nuestras zonas francas: desde China y Vietnam se  importaron accesorios deportivos y productos varios extendiéndose dichas importaciones hasta el año 2007.</a:t>
            </a:r>
          </a:p>
        </p:txBody>
      </p:sp>
      <p:sp>
        <p:nvSpPr>
          <p:cNvPr id="10445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237E503-EAE9-433E-AFDF-99049E3165F7}" type="slidenum">
              <a:rPr lang="es-EC" smtClean="0"/>
              <a:pPr fontAlgn="base">
                <a:spcBef>
                  <a:spcPct val="0"/>
                </a:spcBef>
                <a:spcAft>
                  <a:spcPct val="0"/>
                </a:spcAft>
                <a:defRPr/>
              </a:pPr>
              <a:t>19</a:t>
            </a:fld>
            <a:endParaRPr lang="es-EC"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D52FC28F-7D57-43D5-B1DE-E344E79E33B6}" type="datetimeFigureOut">
              <a:rPr lang="es-EC"/>
              <a:pPr>
                <a:defRPr/>
              </a:pPr>
              <a:t>10/11/2009</a:t>
            </a:fld>
            <a:endParaRPr lang="es-EC"/>
          </a:p>
        </p:txBody>
      </p:sp>
      <p:sp>
        <p:nvSpPr>
          <p:cNvPr id="5" name="18 Marcador de pie de página"/>
          <p:cNvSpPr>
            <a:spLocks noGrp="1"/>
          </p:cNvSpPr>
          <p:nvPr>
            <p:ph type="ftr" sz="quarter" idx="11"/>
          </p:nvPr>
        </p:nvSpPr>
        <p:spPr/>
        <p:txBody>
          <a:bodyPr/>
          <a:lstStyle>
            <a:lvl1pPr>
              <a:defRPr/>
            </a:lvl1pPr>
          </a:lstStyle>
          <a:p>
            <a:pPr>
              <a:defRPr/>
            </a:pPr>
            <a:endParaRPr lang="es-EC"/>
          </a:p>
        </p:txBody>
      </p:sp>
      <p:sp>
        <p:nvSpPr>
          <p:cNvPr id="6" name="26 Marcador de número de diapositiva"/>
          <p:cNvSpPr>
            <a:spLocks noGrp="1"/>
          </p:cNvSpPr>
          <p:nvPr>
            <p:ph type="sldNum" sz="quarter" idx="12"/>
          </p:nvPr>
        </p:nvSpPr>
        <p:spPr/>
        <p:txBody>
          <a:bodyPr/>
          <a:lstStyle>
            <a:lvl1pPr>
              <a:defRPr/>
            </a:lvl1pPr>
          </a:lstStyle>
          <a:p>
            <a:pPr>
              <a:defRPr/>
            </a:pPr>
            <a:fld id="{A3EA8B8C-8A9A-432C-86FC-D7B0EF6D8D2E}"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6493B824-0A57-4109-B1CB-7869FD06EE14}" type="datetimeFigureOut">
              <a:rPr lang="es-EC"/>
              <a:pPr>
                <a:defRPr/>
              </a:pPr>
              <a:t>10/11/2009</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024FA3F8-F65B-4DA8-92A9-3EEFA6696278}"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6F7EA3B5-7C48-4DAC-A623-7D7CA1978B8B}" type="datetimeFigureOut">
              <a:rPr lang="es-EC"/>
              <a:pPr>
                <a:defRPr/>
              </a:pPr>
              <a:t>10/11/2009</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CDD80BAF-8C1C-4F2E-907D-EFA29BFD212A}"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B88D1979-AD1A-445C-A37B-D8E13305FE65}" type="datetimeFigureOut">
              <a:rPr lang="es-EC"/>
              <a:pPr>
                <a:defRPr/>
              </a:pPr>
              <a:t>10/11/2009</a:t>
            </a:fld>
            <a:endParaRPr lang="es-EC"/>
          </a:p>
        </p:txBody>
      </p:sp>
      <p:sp>
        <p:nvSpPr>
          <p:cNvPr id="5" name="21 Marcador de pie de página"/>
          <p:cNvSpPr>
            <a:spLocks noGrp="1"/>
          </p:cNvSpPr>
          <p:nvPr>
            <p:ph type="ftr" sz="quarter" idx="11"/>
          </p:nvPr>
        </p:nvSpPr>
        <p:spPr/>
        <p:txBody>
          <a:bodyPr/>
          <a:lstStyle>
            <a:lvl1pPr>
              <a:defRPr/>
            </a:lvl1pPr>
          </a:lstStyle>
          <a:p>
            <a:pPr>
              <a:defRPr/>
            </a:pPr>
            <a:endParaRPr lang="es-EC"/>
          </a:p>
        </p:txBody>
      </p:sp>
      <p:sp>
        <p:nvSpPr>
          <p:cNvPr id="6" name="17 Marcador de número de diapositiva"/>
          <p:cNvSpPr>
            <a:spLocks noGrp="1"/>
          </p:cNvSpPr>
          <p:nvPr>
            <p:ph type="sldNum" sz="quarter" idx="12"/>
          </p:nvPr>
        </p:nvSpPr>
        <p:spPr/>
        <p:txBody>
          <a:bodyPr/>
          <a:lstStyle>
            <a:lvl1pPr>
              <a:defRPr/>
            </a:lvl1pPr>
          </a:lstStyle>
          <a:p>
            <a:pPr>
              <a:defRPr/>
            </a:pPr>
            <a:fld id="{B2F47080-A57E-4485-8B70-2D063972234A}"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912680D0-607E-4925-9D0E-EA39F2065784}" type="datetimeFigureOut">
              <a:rPr lang="es-EC"/>
              <a:pPr>
                <a:defRPr/>
              </a:pPr>
              <a:t>10/11/2009</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9228B98F-2584-49EA-9022-C4817A95A1DA}"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935ED70B-866B-4C95-AFA0-8FE5EF376F51}" type="datetimeFigureOut">
              <a:rPr lang="es-EC"/>
              <a:pPr>
                <a:defRPr/>
              </a:pPr>
              <a:t>10/11/2009</a:t>
            </a:fld>
            <a:endParaRPr lang="es-EC"/>
          </a:p>
        </p:txBody>
      </p:sp>
      <p:sp>
        <p:nvSpPr>
          <p:cNvPr id="6" name="21 Marcador de pie de página"/>
          <p:cNvSpPr>
            <a:spLocks noGrp="1"/>
          </p:cNvSpPr>
          <p:nvPr>
            <p:ph type="ftr" sz="quarter" idx="11"/>
          </p:nvPr>
        </p:nvSpPr>
        <p:spPr/>
        <p:txBody>
          <a:bodyPr/>
          <a:lstStyle>
            <a:lvl1pPr>
              <a:defRPr/>
            </a:lvl1pPr>
          </a:lstStyle>
          <a:p>
            <a:pPr>
              <a:defRPr/>
            </a:pPr>
            <a:endParaRPr lang="es-EC"/>
          </a:p>
        </p:txBody>
      </p:sp>
      <p:sp>
        <p:nvSpPr>
          <p:cNvPr id="7" name="17 Marcador de número de diapositiva"/>
          <p:cNvSpPr>
            <a:spLocks noGrp="1"/>
          </p:cNvSpPr>
          <p:nvPr>
            <p:ph type="sldNum" sz="quarter" idx="12"/>
          </p:nvPr>
        </p:nvSpPr>
        <p:spPr/>
        <p:txBody>
          <a:bodyPr/>
          <a:lstStyle>
            <a:lvl1pPr>
              <a:defRPr/>
            </a:lvl1pPr>
          </a:lstStyle>
          <a:p>
            <a:pPr>
              <a:defRPr/>
            </a:pPr>
            <a:fld id="{7B503CF2-9039-44CA-A435-20D3BC1E1D2E}"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DF44BF2F-7C5A-4091-A9A5-C0540390C2D2}" type="datetimeFigureOut">
              <a:rPr lang="es-EC"/>
              <a:pPr>
                <a:defRPr/>
              </a:pPr>
              <a:t>10/11/2009</a:t>
            </a:fld>
            <a:endParaRPr lang="es-EC"/>
          </a:p>
        </p:txBody>
      </p:sp>
      <p:sp>
        <p:nvSpPr>
          <p:cNvPr id="8" name="21 Marcador de pie de página"/>
          <p:cNvSpPr>
            <a:spLocks noGrp="1"/>
          </p:cNvSpPr>
          <p:nvPr>
            <p:ph type="ftr" sz="quarter" idx="11"/>
          </p:nvPr>
        </p:nvSpPr>
        <p:spPr/>
        <p:txBody>
          <a:bodyPr/>
          <a:lstStyle>
            <a:lvl1pPr>
              <a:defRPr/>
            </a:lvl1pPr>
          </a:lstStyle>
          <a:p>
            <a:pPr>
              <a:defRPr/>
            </a:pPr>
            <a:endParaRPr lang="es-EC"/>
          </a:p>
        </p:txBody>
      </p:sp>
      <p:sp>
        <p:nvSpPr>
          <p:cNvPr id="9" name="17 Marcador de número de diapositiva"/>
          <p:cNvSpPr>
            <a:spLocks noGrp="1"/>
          </p:cNvSpPr>
          <p:nvPr>
            <p:ph type="sldNum" sz="quarter" idx="12"/>
          </p:nvPr>
        </p:nvSpPr>
        <p:spPr/>
        <p:txBody>
          <a:bodyPr/>
          <a:lstStyle>
            <a:lvl1pPr>
              <a:defRPr/>
            </a:lvl1pPr>
          </a:lstStyle>
          <a:p>
            <a:pPr>
              <a:defRPr/>
            </a:pPr>
            <a:fld id="{97BB1113-497F-47B0-B606-5E7D50FDB8F7}"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C9C1AB6C-B933-4764-A2AB-FE53D4CB4022}" type="datetimeFigureOut">
              <a:rPr lang="es-EC"/>
              <a:pPr>
                <a:defRPr/>
              </a:pPr>
              <a:t>10/11/2009</a:t>
            </a:fld>
            <a:endParaRPr lang="es-EC"/>
          </a:p>
        </p:txBody>
      </p:sp>
      <p:sp>
        <p:nvSpPr>
          <p:cNvPr id="4" name="21 Marcador de pie de página"/>
          <p:cNvSpPr>
            <a:spLocks noGrp="1"/>
          </p:cNvSpPr>
          <p:nvPr>
            <p:ph type="ftr" sz="quarter" idx="11"/>
          </p:nvPr>
        </p:nvSpPr>
        <p:spPr/>
        <p:txBody>
          <a:bodyPr/>
          <a:lstStyle>
            <a:lvl1pPr>
              <a:defRPr/>
            </a:lvl1pPr>
          </a:lstStyle>
          <a:p>
            <a:pPr>
              <a:defRPr/>
            </a:pPr>
            <a:endParaRPr lang="es-EC"/>
          </a:p>
        </p:txBody>
      </p:sp>
      <p:sp>
        <p:nvSpPr>
          <p:cNvPr id="5" name="17 Marcador de número de diapositiva"/>
          <p:cNvSpPr>
            <a:spLocks noGrp="1"/>
          </p:cNvSpPr>
          <p:nvPr>
            <p:ph type="sldNum" sz="quarter" idx="12"/>
          </p:nvPr>
        </p:nvSpPr>
        <p:spPr/>
        <p:txBody>
          <a:bodyPr/>
          <a:lstStyle>
            <a:lvl1pPr>
              <a:defRPr/>
            </a:lvl1pPr>
          </a:lstStyle>
          <a:p>
            <a:pPr>
              <a:defRPr/>
            </a:pPr>
            <a:fld id="{AF450046-B85A-4F60-8799-0B6D1C3B9515}"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971C6851-9EA2-4BBE-BE0C-14FE949B3381}" type="datetimeFigureOut">
              <a:rPr lang="es-EC"/>
              <a:pPr>
                <a:defRPr/>
              </a:pPr>
              <a:t>10/11/2009</a:t>
            </a:fld>
            <a:endParaRPr lang="es-EC"/>
          </a:p>
        </p:txBody>
      </p:sp>
      <p:sp>
        <p:nvSpPr>
          <p:cNvPr id="3" name="21 Marcador de pie de página"/>
          <p:cNvSpPr>
            <a:spLocks noGrp="1"/>
          </p:cNvSpPr>
          <p:nvPr>
            <p:ph type="ftr" sz="quarter" idx="11"/>
          </p:nvPr>
        </p:nvSpPr>
        <p:spPr/>
        <p:txBody>
          <a:bodyPr/>
          <a:lstStyle>
            <a:lvl1pPr>
              <a:defRPr/>
            </a:lvl1pPr>
          </a:lstStyle>
          <a:p>
            <a:pPr>
              <a:defRPr/>
            </a:pPr>
            <a:endParaRPr lang="es-EC"/>
          </a:p>
        </p:txBody>
      </p:sp>
      <p:sp>
        <p:nvSpPr>
          <p:cNvPr id="4" name="17 Marcador de número de diapositiva"/>
          <p:cNvSpPr>
            <a:spLocks noGrp="1"/>
          </p:cNvSpPr>
          <p:nvPr>
            <p:ph type="sldNum" sz="quarter" idx="12"/>
          </p:nvPr>
        </p:nvSpPr>
        <p:spPr/>
        <p:txBody>
          <a:bodyPr/>
          <a:lstStyle>
            <a:lvl1pPr>
              <a:defRPr/>
            </a:lvl1pPr>
          </a:lstStyle>
          <a:p>
            <a:pPr>
              <a:defRPr/>
            </a:pPr>
            <a:fld id="{2D92023A-5456-4B0B-8210-BE67C0980AC2}"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21ABD7DF-5D80-43FB-8484-BD56755618E0}" type="datetimeFigureOut">
              <a:rPr lang="es-EC"/>
              <a:pPr>
                <a:defRPr/>
              </a:pPr>
              <a:t>10/11/2009</a:t>
            </a:fld>
            <a:endParaRPr lang="es-EC"/>
          </a:p>
        </p:txBody>
      </p:sp>
      <p:sp>
        <p:nvSpPr>
          <p:cNvPr id="6" name="21 Marcador de pie de página"/>
          <p:cNvSpPr>
            <a:spLocks noGrp="1"/>
          </p:cNvSpPr>
          <p:nvPr>
            <p:ph type="ftr" sz="quarter" idx="11"/>
          </p:nvPr>
        </p:nvSpPr>
        <p:spPr/>
        <p:txBody>
          <a:bodyPr/>
          <a:lstStyle>
            <a:lvl1pPr>
              <a:defRPr/>
            </a:lvl1pPr>
          </a:lstStyle>
          <a:p>
            <a:pPr>
              <a:defRPr/>
            </a:pPr>
            <a:endParaRPr lang="es-EC"/>
          </a:p>
        </p:txBody>
      </p:sp>
      <p:sp>
        <p:nvSpPr>
          <p:cNvPr id="7" name="17 Marcador de número de diapositiva"/>
          <p:cNvSpPr>
            <a:spLocks noGrp="1"/>
          </p:cNvSpPr>
          <p:nvPr>
            <p:ph type="sldNum" sz="quarter" idx="12"/>
          </p:nvPr>
        </p:nvSpPr>
        <p:spPr/>
        <p:txBody>
          <a:bodyPr/>
          <a:lstStyle>
            <a:lvl1pPr>
              <a:defRPr/>
            </a:lvl1pPr>
          </a:lstStyle>
          <a:p>
            <a:pPr>
              <a:defRPr/>
            </a:pPr>
            <a:fld id="{1C70412A-9000-46D0-8AE0-38F81F3FF2E8}"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46E769C5-C7FF-4266-9046-955F0DFF4B59}" type="datetimeFigureOut">
              <a:rPr lang="es-EC"/>
              <a:pPr>
                <a:defRPr/>
              </a:pPr>
              <a:t>10/11/2009</a:t>
            </a:fld>
            <a:endParaRPr lang="es-EC"/>
          </a:p>
        </p:txBody>
      </p:sp>
      <p:sp>
        <p:nvSpPr>
          <p:cNvPr id="10" name="5 Marcador de pie de página"/>
          <p:cNvSpPr>
            <a:spLocks noGrp="1"/>
          </p:cNvSpPr>
          <p:nvPr>
            <p:ph type="ftr" sz="quarter" idx="11"/>
          </p:nvPr>
        </p:nvSpPr>
        <p:spPr/>
        <p:txBody>
          <a:bodyPr/>
          <a:lstStyle>
            <a:lvl1pPr>
              <a:defRPr/>
            </a:lvl1pPr>
          </a:lstStyle>
          <a:p>
            <a:pPr>
              <a:defRPr/>
            </a:pPr>
            <a:endParaRPr lang="es-EC"/>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0FACB608-E72B-43C1-BB5B-4BB70ED1269B}"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2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C12CD4E4-62DB-4A0C-B01D-2305D505F1EF}" type="datetimeFigureOut">
              <a:rPr lang="es-EC"/>
              <a:pPr>
                <a:defRPr/>
              </a:pPr>
              <a:t>10/11/2009</a:t>
            </a:fld>
            <a:endParaRPr lang="es-EC"/>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s-EC"/>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72D48416-200B-4D95-A48A-3AD5FD566FF8}" type="slidenum">
              <a:rPr lang="es-EC"/>
              <a:pPr>
                <a:defRPr/>
              </a:pPr>
              <a:t>‹Nº›</a:t>
            </a:fld>
            <a:endParaRPr lang="es-EC"/>
          </a:p>
        </p:txBody>
      </p:sp>
      <p:grpSp>
        <p:nvGrpSpPr>
          <p:cNvPr id="103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4093" r:id="rId1"/>
    <p:sldLayoutId id="2147484085" r:id="rId2"/>
    <p:sldLayoutId id="2147484094" r:id="rId3"/>
    <p:sldLayoutId id="2147484086" r:id="rId4"/>
    <p:sldLayoutId id="2147484087" r:id="rId5"/>
    <p:sldLayoutId id="2147484088" r:id="rId6"/>
    <p:sldLayoutId id="2147484089" r:id="rId7"/>
    <p:sldLayoutId id="2147484090" r:id="rId8"/>
    <p:sldLayoutId id="2147484095" r:id="rId9"/>
    <p:sldLayoutId id="2147484091" r:id="rId10"/>
    <p:sldLayoutId id="2147484092"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Data" Target="../diagrams/data2.xml"/><Relationship Id="rId7" Type="http://schemas.openxmlformats.org/officeDocument/2006/relationships/diagramData" Target="../diagrams/data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diagramColors" Target="../diagrams/colors3.xml"/><Relationship Id="rId4" Type="http://schemas.openxmlformats.org/officeDocument/2006/relationships/diagramLayout" Target="../diagrams/layout2.xml"/><Relationship Id="rId9"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Data" Target="../diagrams/data4.xml"/><Relationship Id="rId7" Type="http://schemas.openxmlformats.org/officeDocument/2006/relationships/diagramData" Target="../diagrams/data5.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10" Type="http://schemas.openxmlformats.org/officeDocument/2006/relationships/diagramColors" Target="../diagrams/colors5.xml"/><Relationship Id="rId4" Type="http://schemas.openxmlformats.org/officeDocument/2006/relationships/diagramLayout" Target="../diagrams/layout4.xml"/><Relationship Id="rId9"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www.bce.fin.ec/index.php" TargetMode="External"/><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upload.wikimedia.org/wikipedia/commons/c/c8/Ecuador_(orthographic_projection).svg" TargetMode="External"/><Relationship Id="rId4" Type="http://schemas.openxmlformats.org/officeDocument/2006/relationships/image" Target="../media/image7.jpeg"/><Relationship Id="rId9" Type="http://schemas.openxmlformats.org/officeDocument/2006/relationships/image" Target="../media/image1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0.jpeg"/><Relationship Id="rId7" Type="http://schemas.openxmlformats.org/officeDocument/2006/relationships/image" Target="../media/image54.jpeg"/><Relationship Id="rId2" Type="http://schemas.openxmlformats.org/officeDocument/2006/relationships/image" Target="../media/image49.jpeg"/><Relationship Id="rId1" Type="http://schemas.openxmlformats.org/officeDocument/2006/relationships/slideLayout" Target="../slideLayouts/slideLayout2.xml"/><Relationship Id="rId6" Type="http://schemas.openxmlformats.org/officeDocument/2006/relationships/image" Target="../media/image53.jpeg"/><Relationship Id="rId5" Type="http://schemas.openxmlformats.org/officeDocument/2006/relationships/image" Target="../media/image52.jpeg"/><Relationship Id="rId4" Type="http://schemas.openxmlformats.org/officeDocument/2006/relationships/image" Target="../media/image51.jpeg"/></Relationships>
</file>

<file path=ppt/slides/_rels/slide48.xml.rels><?xml version="1.0" encoding="UTF-8" standalone="yes"?>
<Relationships xmlns="http://schemas.openxmlformats.org/package/2006/relationships"><Relationship Id="rId2" Type="http://schemas.openxmlformats.org/officeDocument/2006/relationships/image" Target="../media/image55.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hyperlink" Target="http://www.cig.gov.do/images/imagenes-noticias/zona-franca.jpg" TargetMode="External"/><Relationship Id="rId7" Type="http://schemas.openxmlformats.org/officeDocument/2006/relationships/hyperlink" Target="http://www.estudioguerra.com.ar/system/detalle_producto.php?id_cat=4&amp;id_prod=4"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 Id="rId9"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3.gif"/><Relationship Id="rId5" Type="http://schemas.openxmlformats.org/officeDocument/2006/relationships/image" Target="../media/image22.gif"/><Relationship Id="rId4" Type="http://schemas.openxmlformats.org/officeDocument/2006/relationships/image" Target="../media/image21.wmf"/></Relationships>
</file>

<file path=ppt/slides/_rels/slide9.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33400" y="1000108"/>
            <a:ext cx="7851648" cy="3000396"/>
          </a:xfrm>
        </p:spPr>
        <p:txBody>
          <a:bodyPr>
            <a:normAutofit fontScale="90000"/>
          </a:bodyPr>
          <a:lstStyle/>
          <a:p>
            <a:pPr>
              <a:defRPr/>
            </a:pPr>
            <a:r>
              <a:rPr lang="es-EC" dirty="0" smtClean="0"/>
              <a:t>ZONAS FRANCAS COMO MECANISMO DE INCENTIVO PARA LA INVERSIÓN EN EL ECUADOR</a:t>
            </a:r>
            <a:endParaRPr lang="es-EC" dirty="0"/>
          </a:p>
        </p:txBody>
      </p:sp>
      <p:sp>
        <p:nvSpPr>
          <p:cNvPr id="5123" name="2 Subtítulo"/>
          <p:cNvSpPr>
            <a:spLocks noGrp="1"/>
          </p:cNvSpPr>
          <p:nvPr>
            <p:ph type="subTitle" idx="1"/>
          </p:nvPr>
        </p:nvSpPr>
        <p:spPr>
          <a:xfrm>
            <a:off x="642938" y="4429125"/>
            <a:ext cx="7854950" cy="1109663"/>
          </a:xfrm>
        </p:spPr>
        <p:txBody>
          <a:bodyPr/>
          <a:lstStyle/>
          <a:p>
            <a:pPr marR="0">
              <a:buFontTx/>
              <a:buChar char="-"/>
            </a:pPr>
            <a:r>
              <a:rPr lang="es-EC" smtClean="0"/>
              <a:t>Presentado por:</a:t>
            </a:r>
          </a:p>
          <a:p>
            <a:pPr marR="0">
              <a:buFontTx/>
              <a:buChar char="-"/>
            </a:pPr>
            <a:r>
              <a:rPr lang="es-EC" smtClean="0"/>
              <a:t>YAMILE CARLOTA ARCOS GARCIA</a:t>
            </a:r>
          </a:p>
          <a:p>
            <a:pPr marR="0">
              <a:buFontTx/>
              <a:buChar char="-"/>
            </a:pPr>
            <a:r>
              <a:rPr lang="es-EC" smtClean="0"/>
              <a:t>ANGIE CAROLINA ESCALANTE FLORES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142875" y="642938"/>
            <a:ext cx="9144000" cy="1000125"/>
          </a:xfrm>
        </p:spPr>
        <p:txBody>
          <a:bodyPr anchor="ctr"/>
          <a:lstStyle/>
          <a:p>
            <a:r>
              <a:rPr lang="es-EC" sz="2500" b="1" u="sng" smtClean="0"/>
              <a:t>¿Cómo Interactúan las Zonas Francas en la Economía Internacional?</a:t>
            </a:r>
          </a:p>
        </p:txBody>
      </p:sp>
      <p:pic>
        <p:nvPicPr>
          <p:cNvPr id="14339" name="Picture 2"/>
          <p:cNvPicPr>
            <a:picLocks noChangeAspect="1" noChangeArrowheads="1"/>
          </p:cNvPicPr>
          <p:nvPr/>
        </p:nvPicPr>
        <p:blipFill>
          <a:blip r:embed="rId2"/>
          <a:srcRect t="7828"/>
          <a:stretch>
            <a:fillRect/>
          </a:stretch>
        </p:blipFill>
        <p:spPr bwMode="auto">
          <a:xfrm>
            <a:off x="706438" y="1643063"/>
            <a:ext cx="7723187" cy="4929187"/>
          </a:xfrm>
          <a:prstGeom prst="rect">
            <a:avLst/>
          </a:prstGeom>
          <a:noFill/>
          <a:ln w="9525">
            <a:noFill/>
            <a:miter lim="800000"/>
            <a:headEnd/>
            <a:tailEnd/>
          </a:ln>
        </p:spPr>
      </p:pic>
      <p:sp>
        <p:nvSpPr>
          <p:cNvPr id="4" name="1 Título"/>
          <p:cNvSpPr txBox="1">
            <a:spLocks/>
          </p:cNvSpPr>
          <p:nvPr/>
        </p:nvSpPr>
        <p:spPr>
          <a:xfrm>
            <a:off x="6572250" y="0"/>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1" name="Imagen 1" descr="worldmap"/>
          <p:cNvPicPr>
            <a:picLocks noChangeAspect="1" noChangeArrowheads="1"/>
          </p:cNvPicPr>
          <p:nvPr/>
        </p:nvPicPr>
        <p:blipFill>
          <a:blip r:embed="rId2">
            <a:duotone>
              <a:prstClr val="black"/>
              <a:schemeClr val="accent6">
                <a:tint val="45000"/>
                <a:satMod val="400000"/>
              </a:schemeClr>
            </a:duotone>
            <a:lum bright="-10000"/>
          </a:blip>
          <a:stretch>
            <a:fillRect/>
          </a:stretch>
        </p:blipFill>
        <p:spPr bwMode="auto">
          <a:xfrm>
            <a:off x="214282" y="2571744"/>
            <a:ext cx="4500594" cy="3714776"/>
          </a:xfrm>
          <a:prstGeom prst="rect">
            <a:avLst/>
          </a:prstGeom>
          <a:noFill/>
          <a:ln>
            <a:noFill/>
          </a:ln>
        </p:spPr>
      </p:pic>
      <p:sp>
        <p:nvSpPr>
          <p:cNvPr id="15363" name="Text Box 20"/>
          <p:cNvSpPr txBox="1">
            <a:spLocks noChangeArrowheads="1"/>
          </p:cNvSpPr>
          <p:nvPr/>
        </p:nvSpPr>
        <p:spPr bwMode="auto">
          <a:xfrm>
            <a:off x="1304925" y="539750"/>
            <a:ext cx="514350" cy="2286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eaLnBrk="0" hangingPunct="0"/>
            <a:r>
              <a:rPr lang="es-EC" sz="700" b="1">
                <a:solidFill>
                  <a:srgbClr val="DAEEF3"/>
                </a:solidFill>
                <a:latin typeface="Calibri" pitchFamily="34" charset="0"/>
                <a:cs typeface="Times New Roman" pitchFamily="18" charset="0"/>
              </a:rPr>
              <a:t>NAFTA</a:t>
            </a:r>
            <a:endParaRPr lang="es-EC">
              <a:cs typeface="Times New Roman" pitchFamily="18" charset="0"/>
            </a:endParaRPr>
          </a:p>
        </p:txBody>
      </p:sp>
      <p:sp>
        <p:nvSpPr>
          <p:cNvPr id="15364" name="Text Box 19"/>
          <p:cNvSpPr txBox="1">
            <a:spLocks noChangeArrowheads="1"/>
          </p:cNvSpPr>
          <p:nvPr/>
        </p:nvSpPr>
        <p:spPr bwMode="auto">
          <a:xfrm>
            <a:off x="1733550" y="803275"/>
            <a:ext cx="628650" cy="1905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eaLnBrk="0" hangingPunct="0"/>
            <a:r>
              <a:rPr lang="es-EC" sz="700" b="1">
                <a:solidFill>
                  <a:srgbClr val="DAEEF3"/>
                </a:solidFill>
                <a:latin typeface="Calibri" pitchFamily="34" charset="0"/>
                <a:cs typeface="Times New Roman" pitchFamily="18" charset="0"/>
              </a:rPr>
              <a:t>DR-CAFTA</a:t>
            </a:r>
            <a:endParaRPr lang="es-EC">
              <a:cs typeface="Times New Roman" pitchFamily="18" charset="0"/>
            </a:endParaRPr>
          </a:p>
        </p:txBody>
      </p:sp>
      <p:sp>
        <p:nvSpPr>
          <p:cNvPr id="15365" name="Text Box 18"/>
          <p:cNvSpPr txBox="1">
            <a:spLocks noChangeArrowheads="1"/>
          </p:cNvSpPr>
          <p:nvPr/>
        </p:nvSpPr>
        <p:spPr bwMode="auto">
          <a:xfrm>
            <a:off x="1295400" y="1225550"/>
            <a:ext cx="790575" cy="1905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eaLnBrk="0" hangingPunct="0"/>
            <a:r>
              <a:rPr lang="es-EC" sz="700" b="1">
                <a:solidFill>
                  <a:srgbClr val="DAEEF3"/>
                </a:solidFill>
                <a:latin typeface="Calibri" pitchFamily="34" charset="0"/>
                <a:cs typeface="Times New Roman" pitchFamily="18" charset="0"/>
              </a:rPr>
              <a:t>SUR AMÉRICA</a:t>
            </a:r>
            <a:endParaRPr lang="es-EC">
              <a:cs typeface="Times New Roman" pitchFamily="18" charset="0"/>
            </a:endParaRPr>
          </a:p>
        </p:txBody>
      </p:sp>
      <p:sp>
        <p:nvSpPr>
          <p:cNvPr id="15366" name="Text Box 16"/>
          <p:cNvSpPr txBox="1">
            <a:spLocks noChangeArrowheads="1"/>
          </p:cNvSpPr>
          <p:nvPr/>
        </p:nvSpPr>
        <p:spPr bwMode="auto">
          <a:xfrm>
            <a:off x="2673350" y="887413"/>
            <a:ext cx="504825" cy="1905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algn="ctr" eaLnBrk="0" hangingPunct="0"/>
            <a:r>
              <a:rPr lang="es-EC" sz="700" b="1">
                <a:solidFill>
                  <a:srgbClr val="DAEEF3"/>
                </a:solidFill>
                <a:latin typeface="Calibri" pitchFamily="34" charset="0"/>
                <a:cs typeface="Times New Roman" pitchFamily="18" charset="0"/>
              </a:rPr>
              <a:t>ÁFRICA</a:t>
            </a:r>
            <a:endParaRPr lang="es-EC">
              <a:cs typeface="Times New Roman" pitchFamily="18" charset="0"/>
            </a:endParaRPr>
          </a:p>
        </p:txBody>
      </p:sp>
      <p:sp>
        <p:nvSpPr>
          <p:cNvPr id="15367" name="Text Box 17"/>
          <p:cNvSpPr txBox="1">
            <a:spLocks noChangeArrowheads="1"/>
          </p:cNvSpPr>
          <p:nvPr/>
        </p:nvSpPr>
        <p:spPr bwMode="auto">
          <a:xfrm>
            <a:off x="2736850" y="403225"/>
            <a:ext cx="571500" cy="1905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eaLnBrk="0" hangingPunct="0"/>
            <a:r>
              <a:rPr lang="es-EC" sz="700" b="1">
                <a:solidFill>
                  <a:srgbClr val="DAEEF3"/>
                </a:solidFill>
                <a:latin typeface="Calibri" pitchFamily="34" charset="0"/>
                <a:cs typeface="Times New Roman" pitchFamily="18" charset="0"/>
              </a:rPr>
              <a:t>EUROPA</a:t>
            </a:r>
            <a:endParaRPr lang="es-EC">
              <a:cs typeface="Times New Roman" pitchFamily="18" charset="0"/>
            </a:endParaRPr>
          </a:p>
        </p:txBody>
      </p:sp>
      <p:sp>
        <p:nvSpPr>
          <p:cNvPr id="15368" name="Text Box 22"/>
          <p:cNvSpPr txBox="1">
            <a:spLocks noChangeArrowheads="1"/>
          </p:cNvSpPr>
          <p:nvPr/>
        </p:nvSpPr>
        <p:spPr bwMode="auto">
          <a:xfrm>
            <a:off x="3311525" y="203200"/>
            <a:ext cx="981075" cy="352425"/>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algn="ctr" eaLnBrk="0" hangingPunct="0"/>
            <a:r>
              <a:rPr lang="es-EC" sz="700" b="1">
                <a:solidFill>
                  <a:srgbClr val="DAEEF3"/>
                </a:solidFill>
                <a:latin typeface="Calibri" pitchFamily="34" charset="0"/>
                <a:cs typeface="Times New Roman" pitchFamily="18" charset="0"/>
              </a:rPr>
              <a:t>EUROPA CENTRAL</a:t>
            </a:r>
            <a:endParaRPr lang="es-EC" sz="900">
              <a:cs typeface="Times New Roman" pitchFamily="18" charset="0"/>
            </a:endParaRPr>
          </a:p>
          <a:p>
            <a:pPr algn="ctr" eaLnBrk="0" hangingPunct="0"/>
            <a:r>
              <a:rPr lang="es-EC" sz="700" b="1">
                <a:solidFill>
                  <a:srgbClr val="DAEEF3"/>
                </a:solidFill>
                <a:latin typeface="Calibri" pitchFamily="34" charset="0"/>
                <a:cs typeface="Times New Roman" pitchFamily="18" charset="0"/>
              </a:rPr>
              <a:t>&amp;ESTE</a:t>
            </a:r>
            <a:endParaRPr lang="es-EC"/>
          </a:p>
        </p:txBody>
      </p:sp>
      <p:sp>
        <p:nvSpPr>
          <p:cNvPr id="15369" name="Text Box 23"/>
          <p:cNvSpPr txBox="1">
            <a:spLocks noChangeArrowheads="1"/>
          </p:cNvSpPr>
          <p:nvPr/>
        </p:nvSpPr>
        <p:spPr bwMode="auto">
          <a:xfrm>
            <a:off x="3613150" y="1039813"/>
            <a:ext cx="409575" cy="190500"/>
          </a:xfrm>
          <a:prstGeom prst="rect">
            <a:avLst/>
          </a:prstGeom>
          <a:noFill/>
          <a:ln w="9525">
            <a:noFill/>
            <a:miter lim="800000"/>
            <a:headEnd/>
            <a:tailEnd/>
          </a:ln>
        </p:spPr>
        <p:txBody>
          <a:bodyPr/>
          <a:lstStyle/>
          <a:p>
            <a:pPr algn="ctr"/>
            <a:r>
              <a:rPr lang="es-EC" sz="700" b="1">
                <a:solidFill>
                  <a:srgbClr val="DAEEF3"/>
                </a:solidFill>
                <a:latin typeface="Calibri" pitchFamily="34" charset="0"/>
                <a:cs typeface="Times New Roman" pitchFamily="18" charset="0"/>
              </a:rPr>
              <a:t>ASIA</a:t>
            </a:r>
            <a:endParaRPr lang="es-EC">
              <a:cs typeface="Times New Roman" pitchFamily="18" charset="0"/>
            </a:endParaRPr>
          </a:p>
        </p:txBody>
      </p:sp>
      <p:sp>
        <p:nvSpPr>
          <p:cNvPr id="15370" name="Text Box 21"/>
          <p:cNvSpPr txBox="1">
            <a:spLocks noChangeArrowheads="1"/>
          </p:cNvSpPr>
          <p:nvPr/>
        </p:nvSpPr>
        <p:spPr bwMode="auto">
          <a:xfrm>
            <a:off x="4159250" y="952500"/>
            <a:ext cx="600075" cy="1905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algn="ctr" eaLnBrk="0" hangingPunct="0"/>
            <a:r>
              <a:rPr lang="es-EC" sz="700" b="1">
                <a:solidFill>
                  <a:srgbClr val="DAEEF3"/>
                </a:solidFill>
                <a:latin typeface="Calibri" pitchFamily="34" charset="0"/>
                <a:cs typeface="Times New Roman" pitchFamily="18" charset="0"/>
              </a:rPr>
              <a:t>PACÍFICO</a:t>
            </a:r>
            <a:endParaRPr lang="es-EC">
              <a:cs typeface="Times New Roman" pitchFamily="18" charset="0"/>
            </a:endParaRPr>
          </a:p>
        </p:txBody>
      </p:sp>
      <p:sp>
        <p:nvSpPr>
          <p:cNvPr id="15371" name="Rectangle 25"/>
          <p:cNvSpPr>
            <a:spLocks noChangeArrowheads="1"/>
          </p:cNvSpPr>
          <p:nvPr/>
        </p:nvSpPr>
        <p:spPr bwMode="auto">
          <a:xfrm>
            <a:off x="0" y="457200"/>
            <a:ext cx="9144000" cy="457200"/>
          </a:xfrm>
          <a:prstGeom prst="rect">
            <a:avLst/>
          </a:prstGeom>
          <a:noFill/>
          <a:ln w="9525">
            <a:noFill/>
            <a:miter lim="800000"/>
            <a:headEnd/>
            <a:tailEnd/>
          </a:ln>
        </p:spPr>
        <p:txBody>
          <a:bodyPr wrap="none" anchor="ctr">
            <a:spAutoFit/>
          </a:bodyPr>
          <a:lstStyle/>
          <a:p>
            <a:endParaRPr lang="es-ES">
              <a:latin typeface="Constantia" pitchFamily="18" charset="0"/>
            </a:endParaRPr>
          </a:p>
        </p:txBody>
      </p:sp>
      <p:sp>
        <p:nvSpPr>
          <p:cNvPr id="15372" name="Text Box 32"/>
          <p:cNvSpPr txBox="1">
            <a:spLocks noChangeArrowheads="1"/>
          </p:cNvSpPr>
          <p:nvPr/>
        </p:nvSpPr>
        <p:spPr bwMode="auto">
          <a:xfrm>
            <a:off x="1304925" y="539750"/>
            <a:ext cx="514350" cy="2286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eaLnBrk="0" hangingPunct="0"/>
            <a:r>
              <a:rPr lang="es-EC" sz="700" b="1">
                <a:solidFill>
                  <a:srgbClr val="DAEEF3"/>
                </a:solidFill>
                <a:latin typeface="Calibri" pitchFamily="34" charset="0"/>
                <a:cs typeface="Times New Roman" pitchFamily="18" charset="0"/>
              </a:rPr>
              <a:t>NAFTA</a:t>
            </a:r>
            <a:endParaRPr lang="es-EC">
              <a:cs typeface="Times New Roman" pitchFamily="18" charset="0"/>
            </a:endParaRPr>
          </a:p>
        </p:txBody>
      </p:sp>
      <p:sp>
        <p:nvSpPr>
          <p:cNvPr id="15373" name="Text Box 31"/>
          <p:cNvSpPr txBox="1">
            <a:spLocks noChangeArrowheads="1"/>
          </p:cNvSpPr>
          <p:nvPr/>
        </p:nvSpPr>
        <p:spPr bwMode="auto">
          <a:xfrm>
            <a:off x="1733550" y="803275"/>
            <a:ext cx="628650" cy="1905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eaLnBrk="0" hangingPunct="0"/>
            <a:r>
              <a:rPr lang="es-EC" sz="700" b="1">
                <a:solidFill>
                  <a:srgbClr val="DAEEF3"/>
                </a:solidFill>
                <a:latin typeface="Calibri" pitchFamily="34" charset="0"/>
                <a:cs typeface="Times New Roman" pitchFamily="18" charset="0"/>
              </a:rPr>
              <a:t>DR-CAFTA</a:t>
            </a:r>
            <a:endParaRPr lang="es-EC">
              <a:cs typeface="Times New Roman" pitchFamily="18" charset="0"/>
            </a:endParaRPr>
          </a:p>
        </p:txBody>
      </p:sp>
      <p:sp>
        <p:nvSpPr>
          <p:cNvPr id="15374" name="Text Box 30"/>
          <p:cNvSpPr txBox="1">
            <a:spLocks noChangeArrowheads="1"/>
          </p:cNvSpPr>
          <p:nvPr/>
        </p:nvSpPr>
        <p:spPr bwMode="auto">
          <a:xfrm>
            <a:off x="1295400" y="1225550"/>
            <a:ext cx="790575" cy="1905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eaLnBrk="0" hangingPunct="0"/>
            <a:r>
              <a:rPr lang="es-EC" sz="700" b="1">
                <a:solidFill>
                  <a:srgbClr val="DAEEF3"/>
                </a:solidFill>
                <a:latin typeface="Calibri" pitchFamily="34" charset="0"/>
                <a:cs typeface="Times New Roman" pitchFamily="18" charset="0"/>
              </a:rPr>
              <a:t>SUR AMÉRICA</a:t>
            </a:r>
            <a:endParaRPr lang="es-EC">
              <a:cs typeface="Times New Roman" pitchFamily="18" charset="0"/>
            </a:endParaRPr>
          </a:p>
        </p:txBody>
      </p:sp>
      <p:sp>
        <p:nvSpPr>
          <p:cNvPr id="15375" name="Text Box 28"/>
          <p:cNvSpPr txBox="1">
            <a:spLocks noChangeArrowheads="1"/>
          </p:cNvSpPr>
          <p:nvPr/>
        </p:nvSpPr>
        <p:spPr bwMode="auto">
          <a:xfrm>
            <a:off x="2673350" y="887413"/>
            <a:ext cx="504825" cy="1905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algn="ctr" eaLnBrk="0" hangingPunct="0"/>
            <a:r>
              <a:rPr lang="es-EC" sz="700" b="1">
                <a:solidFill>
                  <a:srgbClr val="DAEEF3"/>
                </a:solidFill>
                <a:latin typeface="Calibri" pitchFamily="34" charset="0"/>
                <a:cs typeface="Times New Roman" pitchFamily="18" charset="0"/>
              </a:rPr>
              <a:t>ÁFRICA</a:t>
            </a:r>
            <a:endParaRPr lang="es-EC">
              <a:cs typeface="Times New Roman" pitchFamily="18" charset="0"/>
            </a:endParaRPr>
          </a:p>
        </p:txBody>
      </p:sp>
      <p:sp>
        <p:nvSpPr>
          <p:cNvPr id="15376" name="Text Box 29"/>
          <p:cNvSpPr txBox="1">
            <a:spLocks noChangeArrowheads="1"/>
          </p:cNvSpPr>
          <p:nvPr/>
        </p:nvSpPr>
        <p:spPr bwMode="auto">
          <a:xfrm>
            <a:off x="2736850" y="403225"/>
            <a:ext cx="571500" cy="1905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eaLnBrk="0" hangingPunct="0"/>
            <a:r>
              <a:rPr lang="es-EC" sz="700" b="1">
                <a:solidFill>
                  <a:srgbClr val="DAEEF3"/>
                </a:solidFill>
                <a:latin typeface="Calibri" pitchFamily="34" charset="0"/>
                <a:cs typeface="Times New Roman" pitchFamily="18" charset="0"/>
              </a:rPr>
              <a:t>EUROPA</a:t>
            </a:r>
            <a:endParaRPr lang="es-EC">
              <a:cs typeface="Times New Roman" pitchFamily="18" charset="0"/>
            </a:endParaRPr>
          </a:p>
        </p:txBody>
      </p:sp>
      <p:sp>
        <p:nvSpPr>
          <p:cNvPr id="15377" name="Text Box 34"/>
          <p:cNvSpPr txBox="1">
            <a:spLocks noChangeArrowheads="1"/>
          </p:cNvSpPr>
          <p:nvPr/>
        </p:nvSpPr>
        <p:spPr bwMode="auto">
          <a:xfrm>
            <a:off x="3311525" y="203200"/>
            <a:ext cx="981075" cy="352425"/>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algn="ctr" eaLnBrk="0" hangingPunct="0"/>
            <a:r>
              <a:rPr lang="es-EC" sz="700" b="1">
                <a:solidFill>
                  <a:srgbClr val="DAEEF3"/>
                </a:solidFill>
                <a:latin typeface="Calibri" pitchFamily="34" charset="0"/>
                <a:cs typeface="Times New Roman" pitchFamily="18" charset="0"/>
              </a:rPr>
              <a:t>EUROPA CENTRAL</a:t>
            </a:r>
            <a:endParaRPr lang="es-EC" sz="900">
              <a:cs typeface="Times New Roman" pitchFamily="18" charset="0"/>
            </a:endParaRPr>
          </a:p>
          <a:p>
            <a:pPr algn="ctr" eaLnBrk="0" hangingPunct="0"/>
            <a:r>
              <a:rPr lang="es-EC" sz="700" b="1">
                <a:solidFill>
                  <a:srgbClr val="DAEEF3"/>
                </a:solidFill>
                <a:latin typeface="Calibri" pitchFamily="34" charset="0"/>
                <a:cs typeface="Times New Roman" pitchFamily="18" charset="0"/>
              </a:rPr>
              <a:t>&amp;ESTE</a:t>
            </a:r>
            <a:endParaRPr lang="es-EC"/>
          </a:p>
        </p:txBody>
      </p:sp>
      <p:sp>
        <p:nvSpPr>
          <p:cNvPr id="15378" name="Text Box 35"/>
          <p:cNvSpPr txBox="1">
            <a:spLocks noChangeArrowheads="1"/>
          </p:cNvSpPr>
          <p:nvPr/>
        </p:nvSpPr>
        <p:spPr bwMode="auto">
          <a:xfrm>
            <a:off x="3613150" y="1039813"/>
            <a:ext cx="409575" cy="190500"/>
          </a:xfrm>
          <a:prstGeom prst="rect">
            <a:avLst/>
          </a:prstGeom>
          <a:noFill/>
          <a:ln w="9525">
            <a:noFill/>
            <a:miter lim="800000"/>
            <a:headEnd/>
            <a:tailEnd/>
          </a:ln>
        </p:spPr>
        <p:txBody>
          <a:bodyPr/>
          <a:lstStyle/>
          <a:p>
            <a:pPr algn="ctr"/>
            <a:r>
              <a:rPr lang="es-EC" sz="700" b="1">
                <a:solidFill>
                  <a:srgbClr val="DAEEF3"/>
                </a:solidFill>
                <a:latin typeface="Calibri" pitchFamily="34" charset="0"/>
                <a:cs typeface="Times New Roman" pitchFamily="18" charset="0"/>
              </a:rPr>
              <a:t>ASIA</a:t>
            </a:r>
            <a:endParaRPr lang="es-EC">
              <a:cs typeface="Times New Roman" pitchFamily="18" charset="0"/>
            </a:endParaRPr>
          </a:p>
        </p:txBody>
      </p:sp>
      <p:sp>
        <p:nvSpPr>
          <p:cNvPr id="15379" name="Text Box 33"/>
          <p:cNvSpPr txBox="1">
            <a:spLocks noChangeArrowheads="1"/>
          </p:cNvSpPr>
          <p:nvPr/>
        </p:nvSpPr>
        <p:spPr bwMode="auto">
          <a:xfrm>
            <a:off x="4159250" y="952500"/>
            <a:ext cx="600075" cy="190500"/>
          </a:xfrm>
          <a:prstGeom prst="rect">
            <a:avLst/>
          </a:prstGeom>
          <a:noFill/>
          <a:ln w="9525">
            <a:noFill/>
            <a:miter lim="800000"/>
            <a:headEnd/>
            <a:tailEnd/>
          </a:ln>
        </p:spPr>
        <p:txBody>
          <a:bodyPr/>
          <a:lstStyle/>
          <a:p>
            <a:endParaRPr lang="es-EC" sz="700" b="1">
              <a:solidFill>
                <a:srgbClr val="DAEEF3"/>
              </a:solidFill>
              <a:latin typeface="Calibri" pitchFamily="34" charset="0"/>
              <a:cs typeface="Times New Roman" pitchFamily="18" charset="0"/>
            </a:endParaRPr>
          </a:p>
          <a:p>
            <a:pPr algn="ctr" eaLnBrk="0" hangingPunct="0"/>
            <a:r>
              <a:rPr lang="es-EC" sz="700" b="1">
                <a:solidFill>
                  <a:srgbClr val="DAEEF3"/>
                </a:solidFill>
                <a:latin typeface="Calibri" pitchFamily="34" charset="0"/>
                <a:cs typeface="Times New Roman" pitchFamily="18" charset="0"/>
              </a:rPr>
              <a:t>PACÍFICO</a:t>
            </a:r>
            <a:endParaRPr lang="es-EC">
              <a:cs typeface="Times New Roman" pitchFamily="18" charset="0"/>
            </a:endParaRPr>
          </a:p>
        </p:txBody>
      </p:sp>
      <p:sp>
        <p:nvSpPr>
          <p:cNvPr id="15380" name="Rectangle 37"/>
          <p:cNvSpPr>
            <a:spLocks noChangeArrowheads="1"/>
          </p:cNvSpPr>
          <p:nvPr/>
        </p:nvSpPr>
        <p:spPr bwMode="auto">
          <a:xfrm>
            <a:off x="0" y="457200"/>
            <a:ext cx="9144000" cy="457200"/>
          </a:xfrm>
          <a:prstGeom prst="rect">
            <a:avLst/>
          </a:prstGeom>
          <a:noFill/>
          <a:ln w="9525">
            <a:noFill/>
            <a:miter lim="800000"/>
            <a:headEnd/>
            <a:tailEnd/>
          </a:ln>
        </p:spPr>
        <p:txBody>
          <a:bodyPr wrap="none" anchor="ctr">
            <a:spAutoFit/>
          </a:bodyPr>
          <a:lstStyle/>
          <a:p>
            <a:endParaRPr lang="es-ES">
              <a:latin typeface="Constantia" pitchFamily="18" charset="0"/>
            </a:endParaRPr>
          </a:p>
        </p:txBody>
      </p:sp>
      <p:sp>
        <p:nvSpPr>
          <p:cNvPr id="15381" name="Rectangle 38"/>
          <p:cNvSpPr>
            <a:spLocks noChangeArrowheads="1"/>
          </p:cNvSpPr>
          <p:nvPr/>
        </p:nvSpPr>
        <p:spPr bwMode="auto">
          <a:xfrm>
            <a:off x="0" y="5715000"/>
            <a:ext cx="5059363" cy="677863"/>
          </a:xfrm>
          <a:prstGeom prst="rect">
            <a:avLst/>
          </a:prstGeom>
          <a:noFill/>
          <a:ln w="9525">
            <a:noFill/>
            <a:miter lim="800000"/>
            <a:headEnd/>
            <a:tailEnd/>
          </a:ln>
        </p:spPr>
        <p:txBody>
          <a:bodyPr wrap="none" anchor="ctr">
            <a:spAutoFit/>
          </a:bodyPr>
          <a:lstStyle/>
          <a:p>
            <a:pPr indent="449263"/>
            <a:r>
              <a:rPr lang="es-EC" sz="1000" b="1"/>
              <a:t>Fuente:</a:t>
            </a:r>
            <a:r>
              <a:rPr lang="es-EC" sz="1000"/>
              <a:t> Comité de Zonas Francas de las Américas, data from ILO (Dic.2007),</a:t>
            </a:r>
          </a:p>
          <a:p>
            <a:pPr indent="449263" eaLnBrk="0" hangingPunct="0"/>
            <a:r>
              <a:rPr lang="es-EC" sz="1000"/>
              <a:t> European Commission, World Bank.</a:t>
            </a:r>
          </a:p>
          <a:p>
            <a:pPr indent="449263" eaLnBrk="0" hangingPunct="0"/>
            <a:endParaRPr lang="es-EC"/>
          </a:p>
        </p:txBody>
      </p:sp>
      <p:sp>
        <p:nvSpPr>
          <p:cNvPr id="43" name="1 Título"/>
          <p:cNvSpPr txBox="1">
            <a:spLocks noGrp="1"/>
          </p:cNvSpPr>
          <p:nvPr>
            <p:ph type="title"/>
          </p:nvPr>
        </p:nvSpPr>
        <p:spPr>
          <a:xfrm>
            <a:off x="428596" y="500042"/>
            <a:ext cx="8229600" cy="1143000"/>
          </a:xfrm>
        </p:spPr>
        <p:txBody>
          <a:bodyPr tIns="0" rIns="18288">
            <a:normAutofit fontScale="90000"/>
            <a:scene3d>
              <a:camera prst="orthographicFront"/>
              <a:lightRig rig="freezing" dir="t">
                <a:rot lat="0" lon="0" rev="5640000"/>
              </a:lightRig>
            </a:scene3d>
            <a:sp3d prstMaterial="flat">
              <a:bevelT w="38100" h="38100"/>
              <a:contourClr>
                <a:schemeClr val="tx2"/>
              </a:contourClr>
            </a:sp3d>
          </a:bodyPr>
          <a:lstStyle/>
          <a:p>
            <a:pPr algn="ctr" eaLnBrk="1" fontAlgn="auto" hangingPunct="1">
              <a:spcAft>
                <a:spcPts val="0"/>
              </a:spcAft>
              <a:defRPr/>
            </a:pPr>
            <a:r>
              <a:rPr lang="es-ES_tradnl" sz="3200" b="1" dirty="0" smtClean="0"/>
              <a:t/>
            </a:r>
            <a:br>
              <a:rPr lang="es-ES_tradnl" sz="3200" b="1" dirty="0" smtClean="0"/>
            </a:br>
            <a:r>
              <a:rPr lang="es-ES_tradnl" sz="3200" b="1" dirty="0" smtClean="0"/>
              <a:t/>
            </a:r>
            <a:br>
              <a:rPr lang="es-ES_tradnl" sz="3200" b="1" dirty="0" smtClean="0"/>
            </a:br>
            <a:r>
              <a:rPr lang="es-ES_tradnl" sz="3200" b="1" u="sng" dirty="0" smtClean="0"/>
              <a:t> </a:t>
            </a:r>
            <a:r>
              <a:rPr lang="es-ES_tradnl" sz="3600" b="1" u="sng" dirty="0" smtClean="0"/>
              <a:t>ZONAS FRANCAS EN EL MUNDO</a:t>
            </a:r>
            <a:r>
              <a:rPr lang="es-EC" sz="3600" b="1" dirty="0" smtClean="0"/>
              <a:t/>
            </a:r>
            <a:br>
              <a:rPr lang="es-EC" sz="3600" b="1" dirty="0" smtClean="0"/>
            </a:br>
            <a:endParaRPr lang="es-EC" sz="3600" b="1" dirty="0">
              <a:solidFill>
                <a:schemeClr val="accent1">
                  <a:lumMod val="75000"/>
                </a:schemeClr>
              </a:solidFill>
            </a:endParaRPr>
          </a:p>
        </p:txBody>
      </p:sp>
      <p:sp>
        <p:nvSpPr>
          <p:cNvPr id="56" name="55 Marcador de texto"/>
          <p:cNvSpPr>
            <a:spLocks noGrp="1"/>
          </p:cNvSpPr>
          <p:nvPr>
            <p:ph type="body" idx="1"/>
          </p:nvPr>
        </p:nvSpPr>
        <p:spPr>
          <a:xfrm>
            <a:off x="357188" y="1571625"/>
            <a:ext cx="4040187" cy="658813"/>
          </a:xfrm>
        </p:spPr>
        <p:txBody>
          <a:bodyPr/>
          <a:lstStyle/>
          <a:p>
            <a:pPr algn="ctr" eaLnBrk="1" fontAlgn="auto" hangingPunct="1">
              <a:spcAft>
                <a:spcPts val="0"/>
              </a:spcAft>
              <a:buClr>
                <a:schemeClr val="accent3"/>
              </a:buClr>
              <a:buFont typeface="Wingdings 2"/>
              <a:buNone/>
              <a:defRPr/>
            </a:pPr>
            <a:r>
              <a:rPr lang="es-ES_tradnl" u="sng" dirty="0" smtClean="0">
                <a:latin typeface="+mj-lt"/>
              </a:rPr>
              <a:t>Ubicación</a:t>
            </a:r>
            <a:endParaRPr lang="es-EC" dirty="0">
              <a:latin typeface="+mj-lt"/>
            </a:endParaRPr>
          </a:p>
        </p:txBody>
      </p:sp>
      <p:sp>
        <p:nvSpPr>
          <p:cNvPr id="58" name="57 Marcador de texto"/>
          <p:cNvSpPr>
            <a:spLocks noGrp="1"/>
          </p:cNvSpPr>
          <p:nvPr>
            <p:ph type="body" sz="half" idx="3"/>
          </p:nvPr>
        </p:nvSpPr>
        <p:spPr>
          <a:xfrm>
            <a:off x="4643438" y="1571625"/>
            <a:ext cx="4041775" cy="654050"/>
          </a:xfrm>
        </p:spPr>
        <p:txBody>
          <a:bodyPr>
            <a:normAutofit/>
          </a:bodyPr>
          <a:lstStyle/>
          <a:p>
            <a:pPr algn="ctr" eaLnBrk="1" fontAlgn="auto" hangingPunct="1">
              <a:spcAft>
                <a:spcPts val="0"/>
              </a:spcAft>
              <a:buClr>
                <a:schemeClr val="accent3"/>
              </a:buClr>
              <a:buFont typeface="Wingdings 2"/>
              <a:buNone/>
              <a:defRPr/>
            </a:pPr>
            <a:r>
              <a:rPr lang="es-ES_tradnl" dirty="0" smtClean="0"/>
              <a:t>	</a:t>
            </a:r>
            <a:r>
              <a:rPr lang="es-ES_tradnl" dirty="0" smtClean="0">
                <a:latin typeface="+mj-lt"/>
              </a:rPr>
              <a:t>         </a:t>
            </a:r>
            <a:r>
              <a:rPr lang="es-ES_tradnl" u="sng" dirty="0" smtClean="0">
                <a:latin typeface="+mj-lt"/>
              </a:rPr>
              <a:t>Participación</a:t>
            </a:r>
            <a:endParaRPr lang="es-EC" dirty="0">
              <a:latin typeface="+mj-lt"/>
            </a:endParaRPr>
          </a:p>
        </p:txBody>
      </p:sp>
      <p:sp>
        <p:nvSpPr>
          <p:cNvPr id="15385" name="Rectangle 4"/>
          <p:cNvSpPr>
            <a:spLocks noChangeArrowheads="1"/>
          </p:cNvSpPr>
          <p:nvPr/>
        </p:nvSpPr>
        <p:spPr bwMode="auto">
          <a:xfrm>
            <a:off x="428625" y="4214813"/>
            <a:ext cx="857250" cy="285750"/>
          </a:xfrm>
          <a:prstGeom prst="rect">
            <a:avLst/>
          </a:prstGeom>
          <a:solidFill>
            <a:srgbClr val="990033">
              <a:alpha val="39999"/>
            </a:srgbClr>
          </a:solidFill>
          <a:ln w="9525">
            <a:noFill/>
            <a:miter lim="800000"/>
            <a:headEnd/>
            <a:tailEnd/>
          </a:ln>
        </p:spPr>
        <p:txBody>
          <a:bodyPr wrap="none" anchor="ctr"/>
          <a:lstStyle/>
          <a:p>
            <a:r>
              <a:rPr lang="es-MX" sz="1200" b="1">
                <a:latin typeface="Constantia" pitchFamily="18" charset="0"/>
              </a:rPr>
              <a:t>DR-CAFTA</a:t>
            </a:r>
          </a:p>
        </p:txBody>
      </p:sp>
      <p:sp>
        <p:nvSpPr>
          <p:cNvPr id="15386" name="Rectangle 4"/>
          <p:cNvSpPr>
            <a:spLocks noChangeArrowheads="1"/>
          </p:cNvSpPr>
          <p:nvPr/>
        </p:nvSpPr>
        <p:spPr bwMode="auto">
          <a:xfrm>
            <a:off x="428625" y="3357563"/>
            <a:ext cx="833438" cy="295275"/>
          </a:xfrm>
          <a:prstGeom prst="rect">
            <a:avLst/>
          </a:prstGeom>
          <a:solidFill>
            <a:srgbClr val="E0FD2F">
              <a:alpha val="39999"/>
            </a:srgbClr>
          </a:solidFill>
          <a:ln w="9525">
            <a:noFill/>
            <a:miter lim="800000"/>
            <a:headEnd/>
            <a:tailEnd/>
          </a:ln>
        </p:spPr>
        <p:txBody>
          <a:bodyPr wrap="none" anchor="ctr"/>
          <a:lstStyle/>
          <a:p>
            <a:r>
              <a:rPr lang="es-MX" sz="1200" b="1">
                <a:latin typeface="Constantia" pitchFamily="18" charset="0"/>
              </a:rPr>
              <a:t>NAFTA</a:t>
            </a:r>
          </a:p>
        </p:txBody>
      </p:sp>
      <p:sp>
        <p:nvSpPr>
          <p:cNvPr id="15387" name="Rectangle 5"/>
          <p:cNvSpPr>
            <a:spLocks noChangeArrowheads="1"/>
          </p:cNvSpPr>
          <p:nvPr/>
        </p:nvSpPr>
        <p:spPr bwMode="auto">
          <a:xfrm>
            <a:off x="714375" y="4929188"/>
            <a:ext cx="1476375" cy="285750"/>
          </a:xfrm>
          <a:prstGeom prst="rect">
            <a:avLst/>
          </a:prstGeom>
          <a:solidFill>
            <a:srgbClr val="92D050">
              <a:alpha val="39999"/>
            </a:srgbClr>
          </a:solidFill>
          <a:ln w="9525">
            <a:noFill/>
            <a:miter lim="800000"/>
            <a:headEnd/>
            <a:tailEnd/>
          </a:ln>
        </p:spPr>
        <p:txBody>
          <a:bodyPr wrap="none" anchor="ctr"/>
          <a:lstStyle/>
          <a:p>
            <a:r>
              <a:rPr lang="es-MX" sz="1600" b="1">
                <a:latin typeface="Constantia" pitchFamily="18" charset="0"/>
              </a:rPr>
              <a:t>South America</a:t>
            </a:r>
          </a:p>
        </p:txBody>
      </p:sp>
      <p:sp>
        <p:nvSpPr>
          <p:cNvPr id="15388" name="Rectangle 7"/>
          <p:cNvSpPr>
            <a:spLocks noChangeArrowheads="1"/>
          </p:cNvSpPr>
          <p:nvPr/>
        </p:nvSpPr>
        <p:spPr bwMode="auto">
          <a:xfrm>
            <a:off x="2214563" y="2857500"/>
            <a:ext cx="828675" cy="381000"/>
          </a:xfrm>
          <a:prstGeom prst="rect">
            <a:avLst/>
          </a:prstGeom>
          <a:solidFill>
            <a:srgbClr val="CC00FF">
              <a:alpha val="39999"/>
            </a:srgbClr>
          </a:solidFill>
          <a:ln w="9525">
            <a:noFill/>
            <a:miter lim="800000"/>
            <a:headEnd/>
            <a:tailEnd/>
          </a:ln>
        </p:spPr>
        <p:txBody>
          <a:bodyPr wrap="none" anchor="ctr"/>
          <a:lstStyle/>
          <a:p>
            <a:r>
              <a:rPr lang="es-MX" sz="1200" b="1">
                <a:latin typeface="Constantia" pitchFamily="18" charset="0"/>
              </a:rPr>
              <a:t>EUROPE</a:t>
            </a:r>
          </a:p>
        </p:txBody>
      </p:sp>
      <p:sp>
        <p:nvSpPr>
          <p:cNvPr id="50" name="Rectangle 6"/>
          <p:cNvSpPr>
            <a:spLocks noChangeArrowheads="1"/>
          </p:cNvSpPr>
          <p:nvPr/>
        </p:nvSpPr>
        <p:spPr bwMode="auto">
          <a:xfrm>
            <a:off x="3357563" y="2786063"/>
            <a:ext cx="1154112" cy="409575"/>
          </a:xfrm>
          <a:prstGeom prst="rect">
            <a:avLst/>
          </a:prstGeom>
          <a:solidFill>
            <a:schemeClr val="bg2">
              <a:lumMod val="50000"/>
              <a:alpha val="40000"/>
            </a:schemeClr>
          </a:solidFill>
          <a:ln w="9525">
            <a:noFill/>
            <a:miter lim="800000"/>
            <a:headEnd/>
            <a:tailEnd/>
          </a:ln>
        </p:spPr>
        <p:txBody>
          <a:bodyPr wrap="none" anchor="ctr"/>
          <a:lstStyle/>
          <a:p>
            <a:pPr fontAlgn="auto">
              <a:spcBef>
                <a:spcPts val="0"/>
              </a:spcBef>
              <a:spcAft>
                <a:spcPts val="0"/>
              </a:spcAft>
              <a:defRPr/>
            </a:pPr>
            <a:r>
              <a:rPr lang="es-MX" sz="1200" b="1" dirty="0">
                <a:latin typeface="+mn-lt"/>
                <a:cs typeface="+mn-cs"/>
              </a:rPr>
              <a:t>EUROPE</a:t>
            </a:r>
          </a:p>
          <a:p>
            <a:pPr fontAlgn="auto">
              <a:spcBef>
                <a:spcPts val="0"/>
              </a:spcBef>
              <a:spcAft>
                <a:spcPts val="0"/>
              </a:spcAft>
              <a:defRPr/>
            </a:pPr>
            <a:r>
              <a:rPr lang="es-MX" sz="1200" b="1" dirty="0">
                <a:latin typeface="+mn-lt"/>
                <a:cs typeface="+mn-cs"/>
              </a:rPr>
              <a:t>(Central &amp; East)</a:t>
            </a:r>
          </a:p>
        </p:txBody>
      </p:sp>
      <p:sp>
        <p:nvSpPr>
          <p:cNvPr id="15390" name="Rectangle 8"/>
          <p:cNvSpPr>
            <a:spLocks noChangeArrowheads="1"/>
          </p:cNvSpPr>
          <p:nvPr/>
        </p:nvSpPr>
        <p:spPr bwMode="auto">
          <a:xfrm>
            <a:off x="3071813" y="3714750"/>
            <a:ext cx="649287" cy="319088"/>
          </a:xfrm>
          <a:prstGeom prst="rect">
            <a:avLst/>
          </a:prstGeom>
          <a:solidFill>
            <a:srgbClr val="FFC000">
              <a:alpha val="39999"/>
            </a:srgbClr>
          </a:solidFill>
          <a:ln w="9525">
            <a:noFill/>
            <a:miter lim="800000"/>
            <a:headEnd/>
            <a:tailEnd/>
          </a:ln>
        </p:spPr>
        <p:txBody>
          <a:bodyPr wrap="none" anchor="ctr"/>
          <a:lstStyle/>
          <a:p>
            <a:r>
              <a:rPr lang="es-MX" sz="1200" b="1">
                <a:latin typeface="Constantia" pitchFamily="18" charset="0"/>
              </a:rPr>
              <a:t>ASIA</a:t>
            </a:r>
          </a:p>
        </p:txBody>
      </p:sp>
      <p:sp>
        <p:nvSpPr>
          <p:cNvPr id="52" name="Rectangle 10"/>
          <p:cNvSpPr>
            <a:spLocks noChangeArrowheads="1"/>
          </p:cNvSpPr>
          <p:nvPr/>
        </p:nvSpPr>
        <p:spPr bwMode="auto">
          <a:xfrm>
            <a:off x="2143125" y="4071938"/>
            <a:ext cx="723900" cy="419100"/>
          </a:xfrm>
          <a:prstGeom prst="rect">
            <a:avLst/>
          </a:prstGeom>
          <a:solidFill>
            <a:schemeClr val="tx2">
              <a:lumMod val="40000"/>
              <a:lumOff val="60000"/>
              <a:alpha val="40000"/>
            </a:schemeClr>
          </a:solidFill>
          <a:ln w="9525">
            <a:noFill/>
            <a:miter lim="800000"/>
            <a:headEnd/>
            <a:tailEnd/>
          </a:ln>
        </p:spPr>
        <p:txBody>
          <a:bodyPr wrap="none" anchor="ctr"/>
          <a:lstStyle/>
          <a:p>
            <a:pPr fontAlgn="auto">
              <a:spcBef>
                <a:spcPts val="0"/>
              </a:spcBef>
              <a:spcAft>
                <a:spcPts val="0"/>
              </a:spcAft>
              <a:defRPr/>
            </a:pPr>
            <a:r>
              <a:rPr lang="es-MX" sz="1200" b="1" dirty="0">
                <a:latin typeface="+mn-lt"/>
                <a:cs typeface="+mn-cs"/>
              </a:rPr>
              <a:t>AFRICA</a:t>
            </a:r>
          </a:p>
        </p:txBody>
      </p:sp>
      <p:sp>
        <p:nvSpPr>
          <p:cNvPr id="15392" name="Rectangle 9"/>
          <p:cNvSpPr>
            <a:spLocks noChangeArrowheads="1"/>
          </p:cNvSpPr>
          <p:nvPr/>
        </p:nvSpPr>
        <p:spPr bwMode="auto">
          <a:xfrm>
            <a:off x="3500438" y="4857750"/>
            <a:ext cx="806450" cy="300038"/>
          </a:xfrm>
          <a:prstGeom prst="rect">
            <a:avLst/>
          </a:prstGeom>
          <a:solidFill>
            <a:srgbClr val="00FF00">
              <a:alpha val="39607"/>
            </a:srgbClr>
          </a:solidFill>
          <a:ln w="9525">
            <a:noFill/>
            <a:miter lim="800000"/>
            <a:headEnd/>
            <a:tailEnd/>
          </a:ln>
        </p:spPr>
        <p:txBody>
          <a:bodyPr wrap="none" anchor="ctr"/>
          <a:lstStyle/>
          <a:p>
            <a:r>
              <a:rPr lang="es-MX" sz="1200" b="1">
                <a:latin typeface="Constantia" pitchFamily="18" charset="0"/>
              </a:rPr>
              <a:t>PACIFIC</a:t>
            </a:r>
          </a:p>
        </p:txBody>
      </p:sp>
      <p:pic>
        <p:nvPicPr>
          <p:cNvPr id="15393" name="Gráfico 2"/>
          <p:cNvPicPr>
            <a:picLocks noChangeAspect="1" noChangeArrowheads="1"/>
          </p:cNvPicPr>
          <p:nvPr/>
        </p:nvPicPr>
        <p:blipFill>
          <a:blip r:embed="rId3"/>
          <a:srcRect/>
          <a:stretch>
            <a:fillRect/>
          </a:stretch>
        </p:blipFill>
        <p:spPr bwMode="auto">
          <a:xfrm>
            <a:off x="5143500" y="2500313"/>
            <a:ext cx="3521075" cy="2928937"/>
          </a:xfrm>
          <a:prstGeom prst="rect">
            <a:avLst/>
          </a:prstGeom>
          <a:noFill/>
          <a:ln w="9525">
            <a:noFill/>
            <a:miter lim="800000"/>
            <a:headEnd/>
            <a:tailEnd/>
          </a:ln>
        </p:spPr>
      </p:pic>
      <p:sp>
        <p:nvSpPr>
          <p:cNvPr id="15394" name="Rectangle 40"/>
          <p:cNvSpPr>
            <a:spLocks noChangeArrowheads="1"/>
          </p:cNvSpPr>
          <p:nvPr/>
        </p:nvSpPr>
        <p:spPr bwMode="auto">
          <a:xfrm>
            <a:off x="5000625" y="5715000"/>
            <a:ext cx="4143375" cy="461963"/>
          </a:xfrm>
          <a:prstGeom prst="rect">
            <a:avLst/>
          </a:prstGeom>
          <a:noFill/>
          <a:ln w="9525">
            <a:noFill/>
            <a:miter lim="800000"/>
            <a:headEnd/>
            <a:tailEnd/>
          </a:ln>
        </p:spPr>
        <p:txBody>
          <a:bodyPr anchor="ctr">
            <a:spAutoFit/>
          </a:bodyPr>
          <a:lstStyle/>
          <a:p>
            <a:pPr algn="just"/>
            <a:r>
              <a:rPr lang="es-EC" sz="800" b="1"/>
              <a:t>*</a:t>
            </a:r>
            <a:r>
              <a:rPr lang="es-EC" sz="800"/>
              <a:t>Países agrupados de acuerdo a Tratados Comerciales establecidos.</a:t>
            </a:r>
            <a:endParaRPr lang="es-EC" sz="900"/>
          </a:p>
          <a:p>
            <a:pPr algn="just" eaLnBrk="0" hangingPunct="0"/>
            <a:r>
              <a:rPr lang="es-EC" sz="800" b="1"/>
              <a:t>Fuente:</a:t>
            </a:r>
            <a:r>
              <a:rPr lang="es-EC" sz="800"/>
              <a:t> Comité de Zonas Francas de las Américas, data from ILO (Dic.2007), </a:t>
            </a:r>
            <a:endParaRPr lang="es-EC" sz="900"/>
          </a:p>
          <a:p>
            <a:pPr algn="just" eaLnBrk="0" hangingPunct="0"/>
            <a:r>
              <a:rPr lang="es-EC" sz="800"/>
              <a:t>European Commission, World Bank.</a:t>
            </a:r>
            <a:endParaRPr lang="es-EC"/>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500063" y="500063"/>
            <a:ext cx="8229600" cy="1143000"/>
          </a:xfrm>
        </p:spPr>
        <p:txBody>
          <a:bodyPr/>
          <a:lstStyle/>
          <a:p>
            <a:pPr algn="ctr" eaLnBrk="1" hangingPunct="1"/>
            <a:r>
              <a:rPr lang="es-EC" sz="2900" b="1" u="sng" smtClean="0"/>
              <a:t>Empleos causados por Empresas Instaladas en Zonas Francas a nivel mundial</a:t>
            </a:r>
          </a:p>
        </p:txBody>
      </p:sp>
      <p:sp>
        <p:nvSpPr>
          <p:cNvPr id="16387" name="Rectangle 2"/>
          <p:cNvSpPr>
            <a:spLocks noChangeArrowheads="1"/>
          </p:cNvSpPr>
          <p:nvPr/>
        </p:nvSpPr>
        <p:spPr bwMode="auto">
          <a:xfrm>
            <a:off x="1500188" y="6043613"/>
            <a:ext cx="9144000" cy="457200"/>
          </a:xfrm>
          <a:prstGeom prst="rect">
            <a:avLst/>
          </a:prstGeom>
          <a:noFill/>
          <a:ln w="9525">
            <a:noFill/>
            <a:miter lim="800000"/>
            <a:headEnd/>
            <a:tailEnd/>
          </a:ln>
        </p:spPr>
        <p:txBody>
          <a:bodyPr wrap="none" anchor="ctr">
            <a:spAutoFit/>
          </a:bodyPr>
          <a:lstStyle/>
          <a:p>
            <a:r>
              <a:rPr lang="es-EC" sz="800" b="1"/>
              <a:t>Fuente:</a:t>
            </a:r>
            <a:r>
              <a:rPr lang="es-EC" sz="800"/>
              <a:t> Comité de Zonas Francas de las Américas, data from ILO (Dic.2007), </a:t>
            </a:r>
          </a:p>
          <a:p>
            <a:pPr eaLnBrk="0" hangingPunct="0"/>
            <a:r>
              <a:rPr lang="es-EC" sz="800"/>
              <a:t>European Commission, World Bank.</a:t>
            </a:r>
            <a:r>
              <a:rPr lang="es-EC" sz="900"/>
              <a:t> </a:t>
            </a:r>
            <a:endParaRPr lang="es-EC"/>
          </a:p>
        </p:txBody>
      </p:sp>
      <p:pic>
        <p:nvPicPr>
          <p:cNvPr id="18435" name="Gráfico 2"/>
          <p:cNvPicPr>
            <a:picLocks noChangeAspect="1" noChangeArrowheads="1"/>
          </p:cNvPicPr>
          <p:nvPr/>
        </p:nvPicPr>
        <p:blipFill>
          <a:blip r:embed="rId2"/>
          <a:srcRect b="-82"/>
          <a:stretch>
            <a:fillRect/>
          </a:stretch>
        </p:blipFill>
        <p:spPr bwMode="auto">
          <a:xfrm>
            <a:off x="1000100" y="1790497"/>
            <a:ext cx="7358114" cy="4281709"/>
          </a:xfrm>
          <a:prstGeom prst="rect">
            <a:avLst/>
          </a:prstGeom>
          <a:noFill/>
          <a:ln w="9525">
            <a:noFill/>
            <a:miter lim="800000"/>
            <a:headEnd/>
            <a:tailEnd/>
          </a:ln>
          <a:scene3d>
            <a:camera prst="orthographicFront">
              <a:rot lat="0" lon="0" rev="0"/>
            </a:camera>
            <a:lightRig rig="threePt" dir="t"/>
          </a:scene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Tabla"/>
          <p:cNvGraphicFramePr>
            <a:graphicFrameLocks noGrp="1"/>
          </p:cNvGraphicFramePr>
          <p:nvPr/>
        </p:nvGraphicFramePr>
        <p:xfrm>
          <a:off x="642938" y="985838"/>
          <a:ext cx="8358246" cy="2012951"/>
        </p:xfrm>
        <a:graphic>
          <a:graphicData uri="http://schemas.openxmlformats.org/drawingml/2006/table">
            <a:tbl>
              <a:tblPr/>
              <a:tblGrid>
                <a:gridCol w="4187019"/>
                <a:gridCol w="4171227"/>
              </a:tblGrid>
              <a:tr h="2012951">
                <a:tc>
                  <a:txBody>
                    <a:bodyPr/>
                    <a:lstStyle/>
                    <a:p>
                      <a:pPr algn="l">
                        <a:lnSpc>
                          <a:spcPct val="150000"/>
                        </a:lnSpc>
                        <a:spcAft>
                          <a:spcPts val="1000"/>
                        </a:spcAft>
                      </a:pPr>
                      <a:r>
                        <a:rPr lang="es-MX" sz="1400" b="1" baseline="0" dirty="0" smtClean="0">
                          <a:latin typeface="+mj-lt"/>
                          <a:ea typeface="Calibri"/>
                          <a:cs typeface="Times New Roman"/>
                        </a:rPr>
                        <a:t>Costa Rica </a:t>
                      </a:r>
                      <a:endParaRPr lang="es-EC" sz="1400" baseline="0" dirty="0" smtClean="0">
                        <a:latin typeface="+mj-lt"/>
                        <a:ea typeface="Calibri"/>
                        <a:cs typeface="Times New Roman"/>
                      </a:endParaRPr>
                    </a:p>
                    <a:p>
                      <a:pPr algn="l">
                        <a:lnSpc>
                          <a:spcPct val="150000"/>
                        </a:lnSpc>
                        <a:spcAft>
                          <a:spcPts val="1000"/>
                        </a:spcAft>
                      </a:pPr>
                      <a:r>
                        <a:rPr lang="es-MX" sz="1400" baseline="0" dirty="0" smtClean="0">
                          <a:latin typeface="+mj-lt"/>
                          <a:ea typeface="Calibri"/>
                          <a:cs typeface="Times New Roman"/>
                        </a:rPr>
                        <a:t>Zona Franca Alajuela (calzado, sombreros, textiles, productos de industria química, manufacturas de: madera, piedra, yeso y cemento, entre otros), Zona Franca San José (Call center Hewlett Packard)</a:t>
                      </a:r>
                      <a:endParaRPr lang="es-EC" sz="1400" baseline="0" dirty="0">
                        <a:latin typeface="+mj-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342900" lvl="0" indent="-342900" algn="l">
                        <a:lnSpc>
                          <a:spcPct val="150000"/>
                        </a:lnSpc>
                        <a:spcAft>
                          <a:spcPts val="1000"/>
                        </a:spcAft>
                        <a:buFont typeface="Symbol"/>
                        <a:buBlip>
                          <a:blip r:embed="rId2"/>
                        </a:buBlip>
                      </a:pPr>
                      <a:r>
                        <a:rPr lang="es-MX" sz="1400" baseline="0" dirty="0" smtClean="0">
                          <a:latin typeface="+mj-lt"/>
                          <a:ea typeface="Calibri"/>
                          <a:cs typeface="Times New Roman"/>
                        </a:rPr>
                        <a:t>Establece una Política económica encaminada a proyectos de internacionalización de la economía.  </a:t>
                      </a:r>
                      <a:endParaRPr lang="es-EC" sz="1400" baseline="0" dirty="0" smtClean="0">
                        <a:latin typeface="+mj-lt"/>
                        <a:ea typeface="Calibri"/>
                        <a:cs typeface="Times New Roman"/>
                      </a:endParaRPr>
                    </a:p>
                    <a:p>
                      <a:pPr marL="342900" lvl="0" indent="-342900" algn="l">
                        <a:lnSpc>
                          <a:spcPct val="150000"/>
                        </a:lnSpc>
                        <a:spcAft>
                          <a:spcPts val="1000"/>
                        </a:spcAft>
                        <a:buFont typeface="Symbol"/>
                        <a:buBlip>
                          <a:blip r:embed="rId2"/>
                        </a:buBlip>
                      </a:pPr>
                      <a:r>
                        <a:rPr lang="es-MX" sz="1400" b="1" baseline="0" dirty="0" smtClean="0">
                          <a:latin typeface="+mj-lt"/>
                          <a:ea typeface="Calibri"/>
                          <a:cs typeface="Times New Roman"/>
                        </a:rPr>
                        <a:t>Consecuencia: </a:t>
                      </a:r>
                      <a:r>
                        <a:rPr lang="es-MX" sz="1400" baseline="0" dirty="0" smtClean="0">
                          <a:latin typeface="+mj-lt"/>
                          <a:ea typeface="Calibri"/>
                          <a:cs typeface="Times New Roman"/>
                        </a:rPr>
                        <a:t>Experimenta una transición en sus actividades: de comercial (exportador de pocos productos), a industrial (en Zonas Francas).</a:t>
                      </a:r>
                      <a:endParaRPr lang="es-EC" sz="1400" baseline="0" dirty="0">
                        <a:latin typeface="+mj-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
        <p:nvSpPr>
          <p:cNvPr id="13" name="12 Rectángulo"/>
          <p:cNvSpPr/>
          <p:nvPr/>
        </p:nvSpPr>
        <p:spPr>
          <a:xfrm>
            <a:off x="1163638" y="323850"/>
            <a:ext cx="3051175" cy="461963"/>
          </a:xfrm>
          <a:prstGeom prst="rect">
            <a:avLst/>
          </a:prstGeom>
        </p:spPr>
        <p:txBody>
          <a:bodyPr wrap="none">
            <a:spAutoFit/>
          </a:bodyPr>
          <a:lstStyle/>
          <a:p>
            <a:pPr fontAlgn="auto">
              <a:spcAft>
                <a:spcPts val="0"/>
              </a:spcAft>
              <a:defRPr/>
            </a:pPr>
            <a:r>
              <a:rPr lang="es-ES_tradnl" sz="2400" b="1" u="sng" dirty="0">
                <a:solidFill>
                  <a:schemeClr val="accent1">
                    <a:lumMod val="75000"/>
                  </a:schemeClr>
                </a:solidFill>
                <a:latin typeface="+mj-lt"/>
                <a:ea typeface="+mj-ea"/>
                <a:cs typeface="+mj-cs"/>
              </a:rPr>
              <a:t>Zonas Francas por País</a:t>
            </a:r>
            <a:endParaRPr lang="es-EC" sz="2400" b="1" u="sng" dirty="0">
              <a:solidFill>
                <a:schemeClr val="accent1">
                  <a:lumMod val="75000"/>
                </a:schemeClr>
              </a:solidFill>
              <a:latin typeface="+mj-lt"/>
              <a:ea typeface="+mj-ea"/>
              <a:cs typeface="+mj-cs"/>
            </a:endParaRPr>
          </a:p>
        </p:txBody>
      </p:sp>
      <p:sp>
        <p:nvSpPr>
          <p:cNvPr id="14" name="13 Rectángulo"/>
          <p:cNvSpPr/>
          <p:nvPr/>
        </p:nvSpPr>
        <p:spPr>
          <a:xfrm>
            <a:off x="4786313" y="169863"/>
            <a:ext cx="4572000" cy="830262"/>
          </a:xfrm>
          <a:prstGeom prst="rect">
            <a:avLst/>
          </a:prstGeom>
        </p:spPr>
        <p:txBody>
          <a:bodyPr>
            <a:spAutoFit/>
          </a:bodyPr>
          <a:lstStyle/>
          <a:p>
            <a:pPr fontAlgn="auto">
              <a:spcBef>
                <a:spcPts val="0"/>
              </a:spcBef>
              <a:spcAft>
                <a:spcPts val="0"/>
              </a:spcAft>
              <a:defRPr/>
            </a:pPr>
            <a:r>
              <a:rPr lang="es-ES_tradnl" sz="2400" b="1" u="sng" dirty="0">
                <a:solidFill>
                  <a:schemeClr val="accent1">
                    <a:lumMod val="75000"/>
                  </a:schemeClr>
                </a:solidFill>
                <a:latin typeface="+mj-lt"/>
                <a:ea typeface="+mj-ea"/>
                <a:cs typeface="+mj-cs"/>
              </a:rPr>
              <a:t>Influencia de la implementación </a:t>
            </a:r>
          </a:p>
          <a:p>
            <a:pPr fontAlgn="auto">
              <a:spcBef>
                <a:spcPts val="0"/>
              </a:spcBef>
              <a:spcAft>
                <a:spcPts val="0"/>
              </a:spcAft>
              <a:defRPr/>
            </a:pPr>
            <a:r>
              <a:rPr lang="es-ES_tradnl" sz="2400" b="1" u="sng" dirty="0">
                <a:solidFill>
                  <a:schemeClr val="accent1">
                    <a:lumMod val="75000"/>
                  </a:schemeClr>
                </a:solidFill>
                <a:latin typeface="+mj-lt"/>
                <a:ea typeface="+mj-ea"/>
                <a:cs typeface="+mj-cs"/>
              </a:rPr>
              <a:t>del Régimen</a:t>
            </a:r>
            <a:endParaRPr lang="es-EC" sz="2400" b="1" u="sng" dirty="0">
              <a:solidFill>
                <a:schemeClr val="accent1">
                  <a:lumMod val="75000"/>
                </a:schemeClr>
              </a:solidFill>
              <a:latin typeface="+mj-lt"/>
              <a:ea typeface="+mj-ea"/>
              <a:cs typeface="+mj-cs"/>
            </a:endParaRPr>
          </a:p>
        </p:txBody>
      </p:sp>
      <p:graphicFrame>
        <p:nvGraphicFramePr>
          <p:cNvPr id="15" name="14 Tabla"/>
          <p:cNvGraphicFramePr>
            <a:graphicFrameLocks noGrp="1"/>
          </p:cNvGraphicFramePr>
          <p:nvPr/>
        </p:nvGraphicFramePr>
        <p:xfrm>
          <a:off x="642938" y="3055938"/>
          <a:ext cx="8358246" cy="1407160"/>
        </p:xfrm>
        <a:graphic>
          <a:graphicData uri="http://schemas.openxmlformats.org/drawingml/2006/table">
            <a:tbl>
              <a:tblPr/>
              <a:tblGrid>
                <a:gridCol w="4214842"/>
                <a:gridCol w="4143404"/>
              </a:tblGrid>
              <a:tr h="1214446">
                <a:tc>
                  <a:txBody>
                    <a:bodyPr/>
                    <a:lstStyle/>
                    <a:p>
                      <a:pPr algn="l">
                        <a:lnSpc>
                          <a:spcPct val="150000"/>
                        </a:lnSpc>
                        <a:spcAft>
                          <a:spcPts val="1000"/>
                        </a:spcAft>
                      </a:pPr>
                      <a:r>
                        <a:rPr lang="es-MX" sz="1400" b="1" dirty="0">
                          <a:latin typeface="Arial"/>
                          <a:ea typeface="Calibri"/>
                          <a:cs typeface="Times New Roman"/>
                        </a:rPr>
                        <a:t>Panamá</a:t>
                      </a:r>
                      <a:endParaRPr lang="es-EC" sz="1400" dirty="0">
                        <a:latin typeface="Calibri"/>
                        <a:ea typeface="Calibri"/>
                        <a:cs typeface="Times New Roman"/>
                      </a:endParaRPr>
                    </a:p>
                    <a:p>
                      <a:pPr algn="l">
                        <a:lnSpc>
                          <a:spcPct val="150000"/>
                        </a:lnSpc>
                        <a:spcAft>
                          <a:spcPts val="1000"/>
                        </a:spcAft>
                      </a:pPr>
                      <a:r>
                        <a:rPr lang="es-MX" sz="1400" dirty="0">
                          <a:latin typeface="Arial"/>
                          <a:ea typeface="Calibri"/>
                          <a:cs typeface="Times New Roman"/>
                        </a:rPr>
                        <a:t>Zona Franca de Colón</a:t>
                      </a:r>
                      <a:endParaRPr lang="es-EC" sz="1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gn="l">
                        <a:lnSpc>
                          <a:spcPct val="150000"/>
                        </a:lnSpc>
                        <a:spcBef>
                          <a:spcPts val="1200"/>
                        </a:spcBef>
                        <a:spcAft>
                          <a:spcPts val="1000"/>
                        </a:spcAft>
                        <a:buFont typeface="Symbol"/>
                        <a:buBlip>
                          <a:blip r:embed="rId2"/>
                        </a:buBlip>
                      </a:pPr>
                      <a:r>
                        <a:rPr lang="es-MX" sz="1400" dirty="0">
                          <a:latin typeface="Arial"/>
                          <a:ea typeface="Calibri"/>
                          <a:cs typeface="Times New Roman"/>
                        </a:rPr>
                        <a:t>Catalizador del crecimiento económico experimentado por el País.</a:t>
                      </a:r>
                      <a:endParaRPr lang="es-EC" sz="1400" dirty="0">
                        <a:latin typeface="Calibri"/>
                        <a:ea typeface="Calibri"/>
                        <a:cs typeface="Times New Roman"/>
                      </a:endParaRPr>
                    </a:p>
                    <a:p>
                      <a:pPr marL="342900" lvl="0" indent="-342900" algn="l">
                        <a:lnSpc>
                          <a:spcPct val="150000"/>
                        </a:lnSpc>
                        <a:spcAft>
                          <a:spcPts val="1000"/>
                        </a:spcAft>
                        <a:buFont typeface="Symbol"/>
                        <a:buBlip>
                          <a:blip r:embed="rId2"/>
                        </a:buBlip>
                      </a:pPr>
                      <a:r>
                        <a:rPr lang="es-ES_tradnl" sz="1400" dirty="0">
                          <a:latin typeface="Arial"/>
                          <a:ea typeface="Calibri"/>
                          <a:cs typeface="Times New Roman"/>
                        </a:rPr>
                        <a:t>Implementa un modelo de Redistribución Internacional de Productos</a:t>
                      </a:r>
                      <a:endParaRPr lang="es-EC"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8" name="7 Tabla"/>
          <p:cNvGraphicFramePr>
            <a:graphicFrameLocks noGrp="1"/>
          </p:cNvGraphicFramePr>
          <p:nvPr/>
        </p:nvGraphicFramePr>
        <p:xfrm>
          <a:off x="642938" y="4500563"/>
          <a:ext cx="8358246" cy="2321560"/>
        </p:xfrm>
        <a:graphic>
          <a:graphicData uri="http://schemas.openxmlformats.org/drawingml/2006/table">
            <a:tbl>
              <a:tblPr/>
              <a:tblGrid>
                <a:gridCol w="4214842"/>
                <a:gridCol w="4143404"/>
              </a:tblGrid>
              <a:tr h="2143140">
                <a:tc>
                  <a:txBody>
                    <a:bodyPr/>
                    <a:lstStyle/>
                    <a:p>
                      <a:pPr algn="l">
                        <a:lnSpc>
                          <a:spcPct val="150000"/>
                        </a:lnSpc>
                        <a:spcAft>
                          <a:spcPts val="1000"/>
                        </a:spcAft>
                      </a:pPr>
                      <a:r>
                        <a:rPr lang="es-MX" sz="1600" b="1" dirty="0">
                          <a:latin typeface="+mj-lt"/>
                          <a:ea typeface="Calibri"/>
                          <a:cs typeface="Times New Roman"/>
                        </a:rPr>
                        <a:t>Colombia</a:t>
                      </a:r>
                      <a:r>
                        <a:rPr lang="es-MX" sz="1600" dirty="0">
                          <a:latin typeface="+mj-lt"/>
                          <a:ea typeface="Calibri"/>
                          <a:cs typeface="Times New Roman"/>
                        </a:rPr>
                        <a:t> </a:t>
                      </a:r>
                      <a:endParaRPr lang="es-EC" sz="1600" dirty="0">
                        <a:latin typeface="+mj-lt"/>
                        <a:ea typeface="Calibri"/>
                        <a:cs typeface="Times New Roman"/>
                      </a:endParaRPr>
                    </a:p>
                    <a:p>
                      <a:pPr algn="l">
                        <a:lnSpc>
                          <a:spcPct val="150000"/>
                        </a:lnSpc>
                        <a:spcAft>
                          <a:spcPts val="1000"/>
                        </a:spcAft>
                      </a:pPr>
                      <a:r>
                        <a:rPr lang="es-MX" sz="1600" dirty="0">
                          <a:latin typeface="+mj-lt"/>
                          <a:ea typeface="Calibri"/>
                          <a:cs typeface="Times New Roman"/>
                        </a:rPr>
                        <a:t>Zona Francas de Bogotá (Textil y confecciones), Rionegro (Calzado, flores y textiles), Pacífico (agroindustria, plástico, siderúrgica, etc.), Barú (turística).</a:t>
                      </a:r>
                      <a:endParaRPr lang="es-EC" sz="1600" dirty="0">
                        <a:latin typeface="+mj-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342900" lvl="0" indent="-342900" algn="l">
                        <a:lnSpc>
                          <a:spcPct val="150000"/>
                        </a:lnSpc>
                        <a:spcAft>
                          <a:spcPts val="1000"/>
                        </a:spcAft>
                        <a:buFont typeface="Symbol"/>
                        <a:buBlip>
                          <a:blip r:embed="rId2"/>
                        </a:buBlip>
                      </a:pPr>
                      <a:r>
                        <a:rPr lang="es-MX" sz="1600" dirty="0">
                          <a:latin typeface="+mj-lt"/>
                          <a:ea typeface="Calibri"/>
                          <a:cs typeface="Times New Roman"/>
                        </a:rPr>
                        <a:t>Establece una Política de mejoramiento del régimen de Zonas Francas, identificando las cuatro regiones motrices del País.</a:t>
                      </a:r>
                      <a:endParaRPr lang="es-EC" sz="1600" dirty="0">
                        <a:latin typeface="+mj-lt"/>
                        <a:ea typeface="Calibri"/>
                        <a:cs typeface="Times New Roman"/>
                      </a:endParaRPr>
                    </a:p>
                    <a:p>
                      <a:pPr marL="342900" lvl="0" indent="-342900" algn="l">
                        <a:lnSpc>
                          <a:spcPct val="150000"/>
                        </a:lnSpc>
                        <a:spcAft>
                          <a:spcPts val="0"/>
                        </a:spcAft>
                        <a:buFont typeface="Symbol"/>
                        <a:buBlip>
                          <a:blip r:embed="rId2"/>
                        </a:buBlip>
                      </a:pPr>
                      <a:r>
                        <a:rPr lang="es-MX" sz="1600" b="1" dirty="0">
                          <a:latin typeface="+mj-lt"/>
                          <a:ea typeface="Calibri"/>
                          <a:cs typeface="Times New Roman"/>
                        </a:rPr>
                        <a:t>Consecuencia: </a:t>
                      </a:r>
                      <a:r>
                        <a:rPr lang="es-MX" sz="1600" dirty="0">
                          <a:latin typeface="+mj-lt"/>
                          <a:ea typeface="Calibri"/>
                          <a:cs typeface="Times New Roman"/>
                        </a:rPr>
                        <a:t> Generación de empleo y el incremento en su participación en el comercio exterior</a:t>
                      </a:r>
                      <a:endParaRPr lang="es-EC" sz="1600" dirty="0">
                        <a:latin typeface="+mj-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s-ES"/>
          </a:p>
        </p:txBody>
      </p:sp>
      <p:graphicFrame>
        <p:nvGraphicFramePr>
          <p:cNvPr id="8" name="7 Tabla"/>
          <p:cNvGraphicFramePr>
            <a:graphicFrameLocks noGrp="1"/>
          </p:cNvGraphicFramePr>
          <p:nvPr/>
        </p:nvGraphicFramePr>
        <p:xfrm>
          <a:off x="571500" y="1000125"/>
          <a:ext cx="8358246" cy="1357322"/>
        </p:xfrm>
        <a:graphic>
          <a:graphicData uri="http://schemas.openxmlformats.org/drawingml/2006/table">
            <a:tbl>
              <a:tblPr/>
              <a:tblGrid>
                <a:gridCol w="4214842"/>
                <a:gridCol w="4143404"/>
              </a:tblGrid>
              <a:tr h="1357322">
                <a:tc>
                  <a:txBody>
                    <a:bodyPr/>
                    <a:lstStyle/>
                    <a:p>
                      <a:pPr algn="l">
                        <a:lnSpc>
                          <a:spcPct val="150000"/>
                        </a:lnSpc>
                        <a:spcAft>
                          <a:spcPts val="1000"/>
                        </a:spcAft>
                      </a:pPr>
                      <a:r>
                        <a:rPr lang="es-MX" sz="1600" b="1" dirty="0">
                          <a:latin typeface="+mj-lt"/>
                          <a:ea typeface="Calibri"/>
                          <a:cs typeface="Times New Roman"/>
                        </a:rPr>
                        <a:t>Chile</a:t>
                      </a:r>
                      <a:r>
                        <a:rPr lang="es-MX" sz="1600" dirty="0">
                          <a:latin typeface="+mj-lt"/>
                          <a:ea typeface="Calibri"/>
                          <a:cs typeface="Times New Roman"/>
                        </a:rPr>
                        <a:t>: Zona Franca de Iquique,  </a:t>
                      </a:r>
                      <a:r>
                        <a:rPr lang="es-EC" sz="1600" b="0" dirty="0">
                          <a:latin typeface="+mj-lt"/>
                          <a:ea typeface="Calibri"/>
                          <a:cs typeface="Times New Roman"/>
                        </a:rPr>
                        <a:t>Zona Franca de Punta Arenas (Parinazon).</a:t>
                      </a:r>
                      <a:endParaRPr lang="es-EC" sz="1600" dirty="0">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42900" lvl="0" indent="-342900" algn="l">
                        <a:lnSpc>
                          <a:spcPct val="150000"/>
                        </a:lnSpc>
                        <a:spcBef>
                          <a:spcPts val="1200"/>
                        </a:spcBef>
                        <a:spcAft>
                          <a:spcPts val="1000"/>
                        </a:spcAft>
                        <a:buFont typeface="Symbol"/>
                        <a:buBlip>
                          <a:blip r:embed="rId2"/>
                        </a:buBlip>
                      </a:pPr>
                      <a:r>
                        <a:rPr lang="es-MX" sz="1600" dirty="0">
                          <a:latin typeface="+mj-lt"/>
                          <a:ea typeface="Calibri"/>
                          <a:cs typeface="Times New Roman"/>
                        </a:rPr>
                        <a:t>Centro de comercio internacional del norte de Chile y despensa de países vecinos: Bolivia, Perú, Paraguay y norte de Argentina.</a:t>
                      </a:r>
                      <a:endParaRPr lang="es-EC" sz="1600" dirty="0">
                        <a:latin typeface="+mj-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9" name="8 Tabla"/>
          <p:cNvGraphicFramePr>
            <a:graphicFrameLocks noGrp="1"/>
          </p:cNvGraphicFramePr>
          <p:nvPr/>
        </p:nvGraphicFramePr>
        <p:xfrm>
          <a:off x="571500" y="2428875"/>
          <a:ext cx="8358246" cy="1463040"/>
        </p:xfrm>
        <a:graphic>
          <a:graphicData uri="http://schemas.openxmlformats.org/drawingml/2006/table">
            <a:tbl>
              <a:tblPr/>
              <a:tblGrid>
                <a:gridCol w="4218180"/>
                <a:gridCol w="4140066"/>
              </a:tblGrid>
              <a:tr h="1282318">
                <a:tc>
                  <a:txBody>
                    <a:bodyPr/>
                    <a:lstStyle/>
                    <a:p>
                      <a:pPr algn="l">
                        <a:lnSpc>
                          <a:spcPct val="150000"/>
                        </a:lnSpc>
                        <a:spcAft>
                          <a:spcPts val="1000"/>
                        </a:spcAft>
                      </a:pPr>
                      <a:endParaRPr lang="es-MX" sz="1600" dirty="0">
                        <a:latin typeface="+mj-lt"/>
                        <a:ea typeface="Calibri"/>
                        <a:cs typeface="Times New Roman"/>
                      </a:endParaRPr>
                    </a:p>
                    <a:p>
                      <a:pPr algn="l">
                        <a:lnSpc>
                          <a:spcPct val="150000"/>
                        </a:lnSpc>
                        <a:spcAft>
                          <a:spcPts val="1000"/>
                        </a:spcAft>
                      </a:pPr>
                      <a:r>
                        <a:rPr lang="es-MX" sz="1600" b="1" dirty="0">
                          <a:latin typeface="+mj-lt"/>
                          <a:ea typeface="Calibri"/>
                          <a:cs typeface="Times New Roman"/>
                        </a:rPr>
                        <a:t>Brasil:</a:t>
                      </a:r>
                      <a:r>
                        <a:rPr lang="es-MX" sz="1600" dirty="0">
                          <a:latin typeface="+mj-lt"/>
                          <a:ea typeface="Calibri"/>
                          <a:cs typeface="Times New Roman"/>
                        </a:rPr>
                        <a:t>  Zona Franca de Manaos</a:t>
                      </a:r>
                      <a:endParaRPr lang="es-EC" sz="1600" dirty="0">
                        <a:latin typeface="+mj-lt"/>
                        <a:ea typeface="Calibri"/>
                        <a:cs typeface="Times New Roman"/>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marL="342900" lvl="0" indent="-342900" algn="l">
                        <a:lnSpc>
                          <a:spcPct val="150000"/>
                        </a:lnSpc>
                        <a:spcBef>
                          <a:spcPts val="1200"/>
                        </a:spcBef>
                        <a:spcAft>
                          <a:spcPts val="0"/>
                        </a:spcAft>
                        <a:buFont typeface="Symbol"/>
                        <a:buBlip>
                          <a:blip r:embed="rId2"/>
                        </a:buBlip>
                      </a:pPr>
                      <a:r>
                        <a:rPr lang="es-MX" sz="1600" dirty="0">
                          <a:latin typeface="+mj-lt"/>
                          <a:ea typeface="Calibri"/>
                          <a:cs typeface="Times New Roman"/>
                        </a:rPr>
                        <a:t>Polo de desarrollo del área Amazónica y centro Biotecnológico, industrial de alta tecnología. Sede de las Principales industrias del sector.  </a:t>
                      </a:r>
                      <a:endParaRPr lang="es-EC" sz="1600" dirty="0">
                        <a:latin typeface="+mj-lt"/>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
        <p:nvSpPr>
          <p:cNvPr id="10" name="9 Rectángulo"/>
          <p:cNvSpPr/>
          <p:nvPr/>
        </p:nvSpPr>
        <p:spPr>
          <a:xfrm>
            <a:off x="1163638" y="285750"/>
            <a:ext cx="3051175" cy="461963"/>
          </a:xfrm>
          <a:prstGeom prst="rect">
            <a:avLst/>
          </a:prstGeom>
        </p:spPr>
        <p:txBody>
          <a:bodyPr wrap="none">
            <a:spAutoFit/>
          </a:bodyPr>
          <a:lstStyle/>
          <a:p>
            <a:pPr fontAlgn="auto">
              <a:spcAft>
                <a:spcPts val="0"/>
              </a:spcAft>
              <a:defRPr/>
            </a:pPr>
            <a:r>
              <a:rPr lang="es-ES_tradnl" sz="2400" b="1" u="sng" dirty="0">
                <a:solidFill>
                  <a:schemeClr val="accent1">
                    <a:lumMod val="75000"/>
                  </a:schemeClr>
                </a:solidFill>
                <a:latin typeface="+mj-lt"/>
                <a:ea typeface="+mj-ea"/>
                <a:cs typeface="+mj-cs"/>
              </a:rPr>
              <a:t>Zonas Francas por País</a:t>
            </a:r>
            <a:endParaRPr lang="es-EC" sz="2400" b="1" u="sng" dirty="0">
              <a:solidFill>
                <a:schemeClr val="accent1">
                  <a:lumMod val="75000"/>
                </a:schemeClr>
              </a:solidFill>
              <a:latin typeface="+mj-lt"/>
              <a:ea typeface="+mj-ea"/>
              <a:cs typeface="+mj-cs"/>
            </a:endParaRPr>
          </a:p>
        </p:txBody>
      </p:sp>
      <p:sp>
        <p:nvSpPr>
          <p:cNvPr id="11" name="10 Rectángulo"/>
          <p:cNvSpPr/>
          <p:nvPr/>
        </p:nvSpPr>
        <p:spPr>
          <a:xfrm>
            <a:off x="4786313" y="98425"/>
            <a:ext cx="4572000" cy="830263"/>
          </a:xfrm>
          <a:prstGeom prst="rect">
            <a:avLst/>
          </a:prstGeom>
        </p:spPr>
        <p:txBody>
          <a:bodyPr>
            <a:spAutoFit/>
          </a:bodyPr>
          <a:lstStyle/>
          <a:p>
            <a:pPr fontAlgn="auto">
              <a:spcBef>
                <a:spcPts val="0"/>
              </a:spcBef>
              <a:spcAft>
                <a:spcPts val="0"/>
              </a:spcAft>
              <a:defRPr/>
            </a:pPr>
            <a:r>
              <a:rPr lang="es-ES_tradnl" sz="2400" b="1" u="sng" dirty="0">
                <a:solidFill>
                  <a:schemeClr val="accent1">
                    <a:lumMod val="75000"/>
                  </a:schemeClr>
                </a:solidFill>
                <a:latin typeface="+mj-lt"/>
                <a:ea typeface="+mj-ea"/>
                <a:cs typeface="+mj-cs"/>
              </a:rPr>
              <a:t>Influencia de la implementación </a:t>
            </a:r>
          </a:p>
          <a:p>
            <a:pPr fontAlgn="auto">
              <a:spcBef>
                <a:spcPts val="0"/>
              </a:spcBef>
              <a:spcAft>
                <a:spcPts val="0"/>
              </a:spcAft>
              <a:defRPr/>
            </a:pPr>
            <a:r>
              <a:rPr lang="es-ES_tradnl" sz="2400" b="1" u="sng" dirty="0">
                <a:solidFill>
                  <a:schemeClr val="accent1">
                    <a:lumMod val="75000"/>
                  </a:schemeClr>
                </a:solidFill>
                <a:latin typeface="+mj-lt"/>
                <a:ea typeface="+mj-ea"/>
                <a:cs typeface="+mj-cs"/>
              </a:rPr>
              <a:t>del Régimen</a:t>
            </a:r>
            <a:endParaRPr lang="es-EC" sz="2400" b="1" u="sng" dirty="0">
              <a:solidFill>
                <a:schemeClr val="accent1">
                  <a:lumMod val="75000"/>
                </a:schemeClr>
              </a:solidFill>
              <a:latin typeface="+mj-lt"/>
              <a:ea typeface="+mj-ea"/>
              <a:cs typeface="+mj-cs"/>
            </a:endParaRPr>
          </a:p>
        </p:txBody>
      </p:sp>
      <p:graphicFrame>
        <p:nvGraphicFramePr>
          <p:cNvPr id="12" name="11 Tabla"/>
          <p:cNvGraphicFramePr>
            <a:graphicFrameLocks noGrp="1"/>
          </p:cNvGraphicFramePr>
          <p:nvPr/>
        </p:nvGraphicFramePr>
        <p:xfrm>
          <a:off x="1000125" y="4500563"/>
          <a:ext cx="7358114" cy="2143139"/>
        </p:xfrm>
        <a:graphic>
          <a:graphicData uri="http://schemas.openxmlformats.org/drawingml/2006/table">
            <a:tbl>
              <a:tblPr/>
              <a:tblGrid>
                <a:gridCol w="2258332"/>
                <a:gridCol w="5099782"/>
              </a:tblGrid>
              <a:tr h="296137">
                <a:tc>
                  <a:txBody>
                    <a:bodyPr/>
                    <a:lstStyle/>
                    <a:p>
                      <a:pPr algn="ctr">
                        <a:spcAft>
                          <a:spcPts val="0"/>
                        </a:spcAft>
                      </a:pPr>
                      <a:r>
                        <a:rPr lang="es-ES_tradnl" sz="1400" b="1" dirty="0">
                          <a:solidFill>
                            <a:srgbClr val="000000"/>
                          </a:solidFill>
                          <a:latin typeface="+mj-lt"/>
                          <a:ea typeface="Times New Roman"/>
                          <a:cs typeface="Times New Roman"/>
                        </a:rPr>
                        <a:t>País/Región</a:t>
                      </a:r>
                      <a:endParaRPr lang="es-EC" sz="14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ES_tradnl" sz="1400" b="1" dirty="0">
                          <a:solidFill>
                            <a:srgbClr val="000000"/>
                          </a:solidFill>
                          <a:latin typeface="+mj-lt"/>
                          <a:ea typeface="Times New Roman"/>
                          <a:cs typeface="Times New Roman"/>
                        </a:rPr>
                        <a:t>Modelo Adoptado</a:t>
                      </a:r>
                      <a:endParaRPr lang="es-EC" sz="14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283027">
                <a:tc>
                  <a:txBody>
                    <a:bodyPr/>
                    <a:lstStyle/>
                    <a:p>
                      <a:pPr algn="just">
                        <a:spcAft>
                          <a:spcPts val="0"/>
                        </a:spcAft>
                      </a:pPr>
                      <a:r>
                        <a:rPr lang="es-ES_tradnl" sz="1400" dirty="0">
                          <a:solidFill>
                            <a:srgbClr val="000000"/>
                          </a:solidFill>
                          <a:latin typeface="+mj-lt"/>
                          <a:ea typeface="Times New Roman"/>
                          <a:cs typeface="Times New Roman"/>
                        </a:rPr>
                        <a:t>ESTADOS UNIDOS</a:t>
                      </a:r>
                      <a:endParaRPr lang="es-EC" sz="14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spcAft>
                          <a:spcPts val="0"/>
                        </a:spcAft>
                      </a:pPr>
                      <a:r>
                        <a:rPr lang="es-ES_tradnl" sz="1400">
                          <a:solidFill>
                            <a:srgbClr val="000000"/>
                          </a:solidFill>
                          <a:latin typeface="+mj-lt"/>
                          <a:ea typeface="Times New Roman"/>
                          <a:cs typeface="Times New Roman"/>
                        </a:rPr>
                        <a:t>Dar valor agregado a sus propias importaciones</a:t>
                      </a:r>
                      <a:endParaRPr lang="es-EC" sz="14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3027">
                <a:tc>
                  <a:txBody>
                    <a:bodyPr/>
                    <a:lstStyle/>
                    <a:p>
                      <a:pPr algn="just">
                        <a:spcAft>
                          <a:spcPts val="0"/>
                        </a:spcAft>
                      </a:pPr>
                      <a:r>
                        <a:rPr lang="es-ES_tradnl" sz="1400">
                          <a:solidFill>
                            <a:srgbClr val="000000"/>
                          </a:solidFill>
                          <a:latin typeface="+mj-lt"/>
                          <a:ea typeface="Times New Roman"/>
                          <a:cs typeface="Times New Roman"/>
                        </a:rPr>
                        <a:t>MÉXICO</a:t>
                      </a:r>
                      <a:endParaRPr lang="es-EC" sz="14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s-ES_tradnl" sz="1400" dirty="0">
                          <a:solidFill>
                            <a:srgbClr val="000000"/>
                          </a:solidFill>
                          <a:latin typeface="+mj-lt"/>
                          <a:ea typeface="Times New Roman"/>
                          <a:cs typeface="Times New Roman"/>
                        </a:rPr>
                        <a:t>Ensamble de productos industriales y distribución</a:t>
                      </a:r>
                      <a:endParaRPr lang="es-EC" sz="14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83027">
                <a:tc>
                  <a:txBody>
                    <a:bodyPr/>
                    <a:lstStyle/>
                    <a:p>
                      <a:pPr algn="just">
                        <a:spcAft>
                          <a:spcPts val="0"/>
                        </a:spcAft>
                      </a:pPr>
                      <a:r>
                        <a:rPr lang="es-ES_tradnl" sz="1400">
                          <a:solidFill>
                            <a:srgbClr val="000000"/>
                          </a:solidFill>
                          <a:latin typeface="+mj-lt"/>
                          <a:ea typeface="Times New Roman"/>
                          <a:cs typeface="Times New Roman"/>
                        </a:rPr>
                        <a:t>CENTROAMÉRICA</a:t>
                      </a:r>
                      <a:endParaRPr lang="es-EC" sz="14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s-ES_tradnl" sz="1400">
                          <a:solidFill>
                            <a:srgbClr val="000000"/>
                          </a:solidFill>
                          <a:latin typeface="+mj-lt"/>
                          <a:ea typeface="Times New Roman"/>
                          <a:cs typeface="Times New Roman"/>
                        </a:rPr>
                        <a:t>Industriales y de Servicios</a:t>
                      </a:r>
                      <a:endParaRPr lang="es-EC" sz="14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83027">
                <a:tc>
                  <a:txBody>
                    <a:bodyPr/>
                    <a:lstStyle/>
                    <a:p>
                      <a:pPr algn="just">
                        <a:spcAft>
                          <a:spcPts val="0"/>
                        </a:spcAft>
                      </a:pPr>
                      <a:r>
                        <a:rPr lang="es-ES_tradnl" sz="1400">
                          <a:solidFill>
                            <a:srgbClr val="000000"/>
                          </a:solidFill>
                          <a:latin typeface="+mj-lt"/>
                          <a:ea typeface="Times New Roman"/>
                          <a:cs typeface="Times New Roman"/>
                        </a:rPr>
                        <a:t>COLOMBIA</a:t>
                      </a:r>
                      <a:endParaRPr lang="es-EC" sz="14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s-ES_tradnl" sz="1400" dirty="0">
                          <a:solidFill>
                            <a:srgbClr val="000000"/>
                          </a:solidFill>
                          <a:latin typeface="+mj-lt"/>
                          <a:ea typeface="Times New Roman"/>
                          <a:cs typeface="Times New Roman"/>
                        </a:rPr>
                        <a:t>Mixtas: Comercial, Industrial y Logístico</a:t>
                      </a:r>
                      <a:endParaRPr lang="es-EC" sz="14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471969">
                <a:tc>
                  <a:txBody>
                    <a:bodyPr/>
                    <a:lstStyle/>
                    <a:p>
                      <a:pPr algn="just">
                        <a:spcAft>
                          <a:spcPts val="0"/>
                        </a:spcAft>
                      </a:pPr>
                      <a:r>
                        <a:rPr lang="es-ES_tradnl" sz="1400">
                          <a:solidFill>
                            <a:srgbClr val="000000"/>
                          </a:solidFill>
                          <a:latin typeface="+mj-lt"/>
                          <a:ea typeface="Times New Roman"/>
                          <a:cs typeface="Times New Roman"/>
                        </a:rPr>
                        <a:t>MERCOSUR</a:t>
                      </a:r>
                      <a:endParaRPr lang="es-EC" sz="14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spcAft>
                          <a:spcPts val="0"/>
                        </a:spcAft>
                      </a:pPr>
                      <a:r>
                        <a:rPr lang="es-ES_tradnl" sz="1400">
                          <a:solidFill>
                            <a:srgbClr val="000000"/>
                          </a:solidFill>
                          <a:latin typeface="+mj-lt"/>
                          <a:ea typeface="Times New Roman"/>
                          <a:cs typeface="Times New Roman"/>
                        </a:rPr>
                        <a:t>Manaos y Tierra de Fuego: Desarrollo regional; venta al mercado local</a:t>
                      </a:r>
                      <a:endParaRPr lang="es-EC" sz="14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42925">
                <a:tc>
                  <a:txBody>
                    <a:bodyPr/>
                    <a:lstStyle/>
                    <a:p>
                      <a:pPr algn="just">
                        <a:spcAft>
                          <a:spcPts val="0"/>
                        </a:spcAft>
                      </a:pPr>
                      <a:r>
                        <a:rPr lang="es-ES_tradnl" sz="1400">
                          <a:solidFill>
                            <a:srgbClr val="000000"/>
                          </a:solidFill>
                          <a:latin typeface="+mj-lt"/>
                          <a:ea typeface="Times New Roman"/>
                          <a:cs typeface="Times New Roman"/>
                        </a:rPr>
                        <a:t>Otras Países</a:t>
                      </a:r>
                      <a:endParaRPr lang="es-EC" sz="14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c>
                  <a:txBody>
                    <a:bodyPr/>
                    <a:lstStyle/>
                    <a:p>
                      <a:pPr algn="just">
                        <a:spcAft>
                          <a:spcPts val="0"/>
                        </a:spcAft>
                      </a:pPr>
                      <a:r>
                        <a:rPr lang="es-ES_tradnl" sz="1400" dirty="0">
                          <a:solidFill>
                            <a:srgbClr val="000000"/>
                          </a:solidFill>
                          <a:latin typeface="+mj-lt"/>
                          <a:ea typeface="Times New Roman"/>
                          <a:cs typeface="Times New Roman"/>
                        </a:rPr>
                        <a:t>Almacenamiento y/o prestación de servicios</a:t>
                      </a:r>
                      <a:endParaRPr lang="es-EC" sz="14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28575" cap="flat" cmpd="dbl" algn="ctr">
                      <a:solidFill>
                        <a:srgbClr val="000000"/>
                      </a:solidFill>
                      <a:prstDash val="solid"/>
                      <a:round/>
                      <a:headEnd type="none" w="med" len="med"/>
                      <a:tailEnd type="none" w="med" len="med"/>
                    </a:lnB>
                  </a:tcPr>
                </a:tc>
              </a:tr>
            </a:tbl>
          </a:graphicData>
        </a:graphic>
      </p:graphicFrame>
      <p:sp>
        <p:nvSpPr>
          <p:cNvPr id="13" name="12 Rectángulo"/>
          <p:cNvSpPr/>
          <p:nvPr/>
        </p:nvSpPr>
        <p:spPr>
          <a:xfrm>
            <a:off x="1149350" y="3929063"/>
            <a:ext cx="7137400" cy="461962"/>
          </a:xfrm>
          <a:prstGeom prst="rect">
            <a:avLst/>
          </a:prstGeom>
        </p:spPr>
        <p:txBody>
          <a:bodyPr wrap="none">
            <a:spAutoFit/>
          </a:bodyPr>
          <a:lstStyle/>
          <a:p>
            <a:pPr fontAlgn="auto">
              <a:spcAft>
                <a:spcPts val="0"/>
              </a:spcAft>
              <a:defRPr/>
            </a:pPr>
            <a:r>
              <a:rPr lang="es-ES_tradnl" sz="2400" b="1" u="sng" dirty="0">
                <a:solidFill>
                  <a:schemeClr val="accent1">
                    <a:lumMod val="75000"/>
                  </a:schemeClr>
                </a:solidFill>
                <a:latin typeface="+mj-lt"/>
                <a:ea typeface="+mj-ea"/>
                <a:cs typeface="+mj-cs"/>
              </a:rPr>
              <a:t>Otros ejemplos de modelos adoptados a nivel mundial</a:t>
            </a:r>
            <a:endParaRPr lang="es-EC" sz="2400" b="1" u="sng" dirty="0">
              <a:solidFill>
                <a:schemeClr val="accent1">
                  <a:lumMod val="75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FFFF66"/>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1 Rectángulo"/>
          <p:cNvSpPr/>
          <p:nvPr/>
        </p:nvSpPr>
        <p:spPr>
          <a:xfrm rot="20401521">
            <a:off x="-186417" y="2620832"/>
            <a:ext cx="9826432"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ZONAS FRANCAS EN EL ECUADOR</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6572250" y="0"/>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graphicFrame>
        <p:nvGraphicFramePr>
          <p:cNvPr id="7" name="6 Diagrama"/>
          <p:cNvGraphicFramePr/>
          <p:nvPr/>
        </p:nvGraphicFramePr>
        <p:xfrm>
          <a:off x="1332739" y="708520"/>
          <a:ext cx="6143668" cy="57864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457200" y="704850"/>
            <a:ext cx="7186613" cy="938213"/>
          </a:xfrm>
        </p:spPr>
        <p:txBody>
          <a:bodyPr anchor="ctr">
            <a:normAutofit/>
          </a:bodyPr>
          <a:lstStyle/>
          <a:p>
            <a:pPr eaLnBrk="1" fontAlgn="auto" hangingPunct="1">
              <a:spcAft>
                <a:spcPts val="0"/>
              </a:spcAft>
              <a:defRPr/>
            </a:pPr>
            <a:r>
              <a:rPr lang="es-EC" sz="3200" b="1" u="sng" dirty="0" smtClean="0">
                <a:solidFill>
                  <a:schemeClr val="accent1">
                    <a:lumMod val="75000"/>
                  </a:schemeClr>
                </a:solidFill>
              </a:rPr>
              <a:t>Principio de Extraterritorialidad</a:t>
            </a:r>
          </a:p>
        </p:txBody>
      </p:sp>
      <p:graphicFrame>
        <p:nvGraphicFramePr>
          <p:cNvPr id="4" name="3 Marcador de contenido"/>
          <p:cNvGraphicFramePr>
            <a:graphicFrameLocks noGrp="1"/>
          </p:cNvGraphicFramePr>
          <p:nvPr>
            <p:ph idx="1"/>
          </p:nvPr>
        </p:nvGraphicFramePr>
        <p:xfrm>
          <a:off x="357158" y="1643050"/>
          <a:ext cx="8258204"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1508" name="4 CuadroTexto"/>
          <p:cNvSpPr txBox="1">
            <a:spLocks noChangeArrowheads="1"/>
          </p:cNvSpPr>
          <p:nvPr/>
        </p:nvSpPr>
        <p:spPr bwMode="auto">
          <a:xfrm>
            <a:off x="6215063" y="5357813"/>
            <a:ext cx="2571750" cy="1200150"/>
          </a:xfrm>
          <a:prstGeom prst="rect">
            <a:avLst/>
          </a:prstGeom>
          <a:noFill/>
          <a:ln w="9525">
            <a:noFill/>
            <a:miter lim="800000"/>
            <a:headEnd/>
            <a:tailEnd/>
          </a:ln>
        </p:spPr>
        <p:txBody>
          <a:bodyPr>
            <a:spAutoFit/>
          </a:bodyPr>
          <a:lstStyle/>
          <a:p>
            <a:r>
              <a:rPr lang="es-EC">
                <a:latin typeface="Constantia" pitchFamily="18" charset="0"/>
              </a:rPr>
              <a:t>Mercaderías pueden ingresar al territorio libres del pago de Tributos</a:t>
            </a:r>
          </a:p>
        </p:txBody>
      </p:sp>
      <p:sp>
        <p:nvSpPr>
          <p:cNvPr id="21509" name="6 CuadroTexto"/>
          <p:cNvSpPr txBox="1">
            <a:spLocks noChangeArrowheads="1"/>
          </p:cNvSpPr>
          <p:nvPr/>
        </p:nvSpPr>
        <p:spPr bwMode="auto">
          <a:xfrm>
            <a:off x="357188" y="5357813"/>
            <a:ext cx="2500312" cy="923925"/>
          </a:xfrm>
          <a:prstGeom prst="rect">
            <a:avLst/>
          </a:prstGeom>
          <a:noFill/>
          <a:ln w="9525">
            <a:noFill/>
            <a:miter lim="800000"/>
            <a:headEnd/>
            <a:tailEnd/>
          </a:ln>
        </p:spPr>
        <p:txBody>
          <a:bodyPr>
            <a:spAutoFit/>
          </a:bodyPr>
          <a:lstStyle/>
          <a:p>
            <a:r>
              <a:rPr lang="es-EC">
                <a:latin typeface="Constantia" pitchFamily="18" charset="0"/>
              </a:rPr>
              <a:t>Mercaderías sujetas a limitaciones y control aduanero</a:t>
            </a:r>
          </a:p>
        </p:txBody>
      </p:sp>
      <p:graphicFrame>
        <p:nvGraphicFramePr>
          <p:cNvPr id="8" name="7 Diagrama"/>
          <p:cNvGraphicFramePr/>
          <p:nvPr/>
        </p:nvGraphicFramePr>
        <p:xfrm>
          <a:off x="1524000" y="1214422"/>
          <a:ext cx="6096000" cy="45005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1 Título"/>
          <p:cNvSpPr txBox="1">
            <a:spLocks/>
          </p:cNvSpPr>
          <p:nvPr/>
        </p:nvSpPr>
        <p:spPr>
          <a:xfrm>
            <a:off x="6572250" y="0"/>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2 Marcador de contenido"/>
          <p:cNvSpPr>
            <a:spLocks noGrp="1"/>
          </p:cNvSpPr>
          <p:nvPr>
            <p:ph idx="1"/>
          </p:nvPr>
        </p:nvSpPr>
        <p:spPr>
          <a:xfrm>
            <a:off x="428625" y="1214438"/>
            <a:ext cx="8229600" cy="1785937"/>
          </a:xfrm>
        </p:spPr>
        <p:txBody>
          <a:bodyPr/>
          <a:lstStyle/>
          <a:p>
            <a:pPr algn="just" eaLnBrk="1" hangingPunct="1">
              <a:defRPr/>
            </a:pPr>
            <a:r>
              <a:rPr lang="es-EC" sz="2000" dirty="0" smtClean="0">
                <a:latin typeface="+mj-lt"/>
              </a:rPr>
              <a:t>Las  mercancías a ingresar a las zonas francas están libres del pago de impuestos, derechos y gravámenes arancelarios y no está sujeto a la presentación de ninguna garantía.</a:t>
            </a:r>
          </a:p>
          <a:p>
            <a:pPr algn="just" eaLnBrk="1" hangingPunct="1">
              <a:defRPr/>
            </a:pPr>
            <a:r>
              <a:rPr lang="es-EC" sz="2000" dirty="0" smtClean="0">
                <a:latin typeface="+mj-lt"/>
              </a:rPr>
              <a:t>Zona Franca: Único régimen aduanero que posee efectivamente la característica de ser liberatorio de tributos</a:t>
            </a:r>
          </a:p>
        </p:txBody>
      </p:sp>
      <p:graphicFrame>
        <p:nvGraphicFramePr>
          <p:cNvPr id="4" name="3 Diagrama"/>
          <p:cNvGraphicFramePr/>
          <p:nvPr/>
        </p:nvGraphicFramePr>
        <p:xfrm>
          <a:off x="428596" y="2857496"/>
          <a:ext cx="8358246" cy="20002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Diagrama"/>
          <p:cNvGraphicFramePr/>
          <p:nvPr/>
        </p:nvGraphicFramePr>
        <p:xfrm>
          <a:off x="642910" y="4714884"/>
          <a:ext cx="6143668" cy="17462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6" name="5 Elipse"/>
          <p:cNvSpPr/>
          <p:nvPr/>
        </p:nvSpPr>
        <p:spPr>
          <a:xfrm>
            <a:off x="6911975" y="5357813"/>
            <a:ext cx="160338" cy="160337"/>
          </a:xfrm>
          <a:prstGeom prst="ellipse">
            <a:avLst/>
          </a:prstGeom>
          <a:solidFill>
            <a:srgbClr val="00B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grpSp>
        <p:nvGrpSpPr>
          <p:cNvPr id="22534" name="6 Grupo"/>
          <p:cNvGrpSpPr>
            <a:grpSpLocks/>
          </p:cNvGrpSpPr>
          <p:nvPr/>
        </p:nvGrpSpPr>
        <p:grpSpPr bwMode="auto">
          <a:xfrm>
            <a:off x="6858000" y="5286375"/>
            <a:ext cx="1320800" cy="714375"/>
            <a:chOff x="4143406" y="874971"/>
            <a:chExt cx="1320701" cy="417209"/>
          </a:xfrm>
        </p:grpSpPr>
        <p:sp>
          <p:nvSpPr>
            <p:cNvPr id="8" name="7 Rectángulo"/>
            <p:cNvSpPr/>
            <p:nvPr/>
          </p:nvSpPr>
          <p:spPr>
            <a:xfrm>
              <a:off x="4143406" y="1000134"/>
              <a:ext cx="1320701" cy="29204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9" name="8 Rectángulo"/>
            <p:cNvSpPr/>
            <p:nvPr/>
          </p:nvSpPr>
          <p:spPr>
            <a:xfrm>
              <a:off x="4143406" y="874971"/>
              <a:ext cx="1320701" cy="292047"/>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lIns="99568" tIns="99568" rIns="99568" bIns="99568" spcCol="1270"/>
            <a:lstStyle/>
            <a:p>
              <a:pPr algn="ctr" defTabSz="622300" fontAlgn="auto">
                <a:lnSpc>
                  <a:spcPct val="90000"/>
                </a:lnSpc>
                <a:spcBef>
                  <a:spcPts val="0"/>
                </a:spcBef>
                <a:spcAft>
                  <a:spcPct val="35000"/>
                </a:spcAft>
                <a:defRPr/>
              </a:pPr>
              <a:r>
                <a:rPr lang="es-EC" sz="1600" b="1" dirty="0">
                  <a:latin typeface="+mj-lt"/>
                </a:rPr>
                <a:t>Ingresa a Zona Franca</a:t>
              </a:r>
            </a:p>
          </p:txBody>
        </p:sp>
      </p:grpSp>
      <p:sp>
        <p:nvSpPr>
          <p:cNvPr id="11" name="1 Título"/>
          <p:cNvSpPr txBox="1">
            <a:spLocks/>
          </p:cNvSpPr>
          <p:nvPr/>
        </p:nvSpPr>
        <p:spPr bwMode="auto">
          <a:xfrm>
            <a:off x="642938" y="490538"/>
            <a:ext cx="7543800" cy="795337"/>
          </a:xfrm>
          <a:prstGeom prst="rect">
            <a:avLst/>
          </a:prstGeom>
          <a:noFill/>
          <a:ln w="9525">
            <a:noFill/>
            <a:miter lim="800000"/>
            <a:headEnd/>
            <a:tailEnd/>
          </a:ln>
        </p:spPr>
        <p:txBody>
          <a:bodyPr lIns="0" rIns="0" bIns="0" anchor="ctr">
            <a:normAutofit/>
          </a:bodyPr>
          <a:lstStyle/>
          <a:p>
            <a:pPr algn="ctr" fontAlgn="auto">
              <a:spcAft>
                <a:spcPts val="0"/>
              </a:spcAft>
              <a:defRPr/>
            </a:pPr>
            <a:r>
              <a:rPr lang="es-EC" sz="2900" b="1" u="sng" dirty="0">
                <a:solidFill>
                  <a:schemeClr val="accent1">
                    <a:lumMod val="75000"/>
                  </a:schemeClr>
                </a:solidFill>
                <a:latin typeface="+mj-lt"/>
                <a:ea typeface="+mj-ea"/>
                <a:cs typeface="+mj-cs"/>
              </a:rPr>
              <a:t>ÁMBITO ADUANERO Y DE COMERCIO EXTERIOR</a:t>
            </a:r>
          </a:p>
        </p:txBody>
      </p:sp>
      <p:sp>
        <p:nvSpPr>
          <p:cNvPr id="22536" name="11 CuadroTexto"/>
          <p:cNvSpPr txBox="1">
            <a:spLocks noChangeArrowheads="1"/>
          </p:cNvSpPr>
          <p:nvPr/>
        </p:nvSpPr>
        <p:spPr bwMode="auto">
          <a:xfrm>
            <a:off x="0" y="3286125"/>
            <a:ext cx="785813" cy="369888"/>
          </a:xfrm>
          <a:prstGeom prst="rect">
            <a:avLst/>
          </a:prstGeom>
          <a:noFill/>
          <a:ln w="9525">
            <a:noFill/>
            <a:miter lim="800000"/>
            <a:headEnd/>
            <a:tailEnd/>
          </a:ln>
        </p:spPr>
        <p:txBody>
          <a:bodyPr>
            <a:spAutoFit/>
          </a:bodyPr>
          <a:lstStyle/>
          <a:p>
            <a:endParaRPr lang="es-ES"/>
          </a:p>
        </p:txBody>
      </p:sp>
      <p:sp>
        <p:nvSpPr>
          <p:cNvPr id="13" name="12 CuadroTexto"/>
          <p:cNvSpPr txBox="1"/>
          <p:nvPr/>
        </p:nvSpPr>
        <p:spPr>
          <a:xfrm rot="16200000">
            <a:off x="-1186656" y="4520406"/>
            <a:ext cx="2801938" cy="142875"/>
          </a:xfrm>
          <a:prstGeom prst="rect">
            <a:avLst/>
          </a:prstGeom>
          <a:noFill/>
        </p:spPr>
        <p:txBody>
          <a:bodyPr vert="vert">
            <a:spAutoFit/>
          </a:bodyPr>
          <a:lstStyle/>
          <a:p>
            <a:pPr>
              <a:defRPr/>
            </a:pPr>
            <a:r>
              <a:rPr lang="es-EC" sz="1000" dirty="0">
                <a:latin typeface="Arial" charset="0"/>
                <a:cs typeface="Arial" charset="0"/>
              </a:rPr>
              <a:t>RESPONSABILIDADES</a:t>
            </a:r>
          </a:p>
        </p:txBody>
      </p:sp>
      <p:sp>
        <p:nvSpPr>
          <p:cNvPr id="12" name="1 Título"/>
          <p:cNvSpPr txBox="1">
            <a:spLocks/>
          </p:cNvSpPr>
          <p:nvPr/>
        </p:nvSpPr>
        <p:spPr>
          <a:xfrm>
            <a:off x="6929438" y="-142875"/>
            <a:ext cx="2428875" cy="642938"/>
          </a:xfrm>
          <a:prstGeom prst="rect">
            <a:avLst/>
          </a:prstGeom>
          <a:effectLst>
            <a:outerShdw blurRad="50800" dist="50800" dir="5400000" algn="ctr" rotWithShape="0">
              <a:schemeClr val="accent5">
                <a:lumMod val="50000"/>
              </a:schemeClr>
            </a:outerShdw>
          </a:effectLst>
        </p:spPr>
        <p:txBody>
          <a:bodyPr lIns="0" rIns="0" bIns="0" anchor="b"/>
          <a:lstStyle/>
          <a:p>
            <a:pPr fontAlgn="auto">
              <a:spcAft>
                <a:spcPts val="0"/>
              </a:spcAft>
              <a:defRPr/>
            </a:pPr>
            <a:r>
              <a:rPr lang="es-EC" sz="32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a:xfrm>
            <a:off x="428625" y="0"/>
            <a:ext cx="8229600" cy="1011238"/>
          </a:xfrm>
        </p:spPr>
        <p:txBody>
          <a:bodyPr/>
          <a:lstStyle/>
          <a:p>
            <a:pPr eaLnBrk="1" hangingPunct="1">
              <a:defRPr/>
            </a:pPr>
            <a:r>
              <a:rPr lang="es-EC" sz="2900" b="1" u="sng" dirty="0" smtClean="0">
                <a:solidFill>
                  <a:schemeClr val="accent1">
                    <a:lumMod val="75000"/>
                  </a:schemeClr>
                </a:solidFill>
              </a:rPr>
              <a:t>Importaciones hacia Zonas Francas desde el extranjero</a:t>
            </a:r>
          </a:p>
        </p:txBody>
      </p:sp>
      <p:graphicFrame>
        <p:nvGraphicFramePr>
          <p:cNvPr id="5" name="4 Marcador de contenido"/>
          <p:cNvGraphicFramePr>
            <a:graphicFrameLocks noGrp="1"/>
          </p:cNvGraphicFramePr>
          <p:nvPr>
            <p:ph idx="1"/>
          </p:nvPr>
        </p:nvGraphicFramePr>
        <p:xfrm>
          <a:off x="1143000" y="3044825"/>
          <a:ext cx="2071688" cy="1098550"/>
        </p:xfrm>
        <a:graphic>
          <a:graphicData uri="http://schemas.openxmlformats.org/drawingml/2006/table">
            <a:tbl>
              <a:tblPr/>
              <a:tblGrid>
                <a:gridCol w="690578"/>
                <a:gridCol w="1381124"/>
              </a:tblGrid>
              <a:tr h="164463">
                <a:tc>
                  <a:txBody>
                    <a:bodyPr/>
                    <a:lstStyle/>
                    <a:p>
                      <a:pPr>
                        <a:spcAft>
                          <a:spcPts val="0"/>
                        </a:spcAft>
                      </a:pPr>
                      <a:r>
                        <a:rPr lang="es-EC" sz="1150" b="1" dirty="0">
                          <a:solidFill>
                            <a:srgbClr val="000000"/>
                          </a:solidFill>
                          <a:latin typeface="Arial"/>
                          <a:ea typeface="Times New Roman"/>
                        </a:rPr>
                        <a:t>AÑO</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c>
                  <a:txBody>
                    <a:bodyPr/>
                    <a:lstStyle/>
                    <a:p>
                      <a:pPr algn="ctr">
                        <a:spcAft>
                          <a:spcPts val="0"/>
                        </a:spcAft>
                      </a:pPr>
                      <a:r>
                        <a:rPr lang="es-EC" sz="1150" b="1" dirty="0">
                          <a:solidFill>
                            <a:srgbClr val="000000"/>
                          </a:solidFill>
                          <a:latin typeface="Arial"/>
                          <a:ea typeface="Times New Roman"/>
                        </a:rPr>
                        <a:t>TOTAL CIF</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5B3D7"/>
                    </a:solidFill>
                  </a:tcPr>
                </a:tc>
              </a:tr>
              <a:tr h="230930">
                <a:tc>
                  <a:txBody>
                    <a:bodyPr/>
                    <a:lstStyle/>
                    <a:p>
                      <a:pPr>
                        <a:spcAft>
                          <a:spcPts val="0"/>
                        </a:spcAft>
                      </a:pPr>
                      <a:r>
                        <a:rPr lang="es-EC" sz="1150" dirty="0" smtClean="0">
                          <a:solidFill>
                            <a:srgbClr val="000000"/>
                          </a:solidFill>
                          <a:latin typeface="Arial"/>
                          <a:ea typeface="Times New Roman"/>
                        </a:rPr>
                        <a:t>2004</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150" dirty="0" smtClean="0">
                          <a:latin typeface="Arial"/>
                          <a:ea typeface="Times New Roman"/>
                        </a:rPr>
                        <a:t>87.816.420,68</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30">
                <a:tc>
                  <a:txBody>
                    <a:bodyPr/>
                    <a:lstStyle/>
                    <a:p>
                      <a:pPr>
                        <a:spcAft>
                          <a:spcPts val="0"/>
                        </a:spcAft>
                      </a:pPr>
                      <a:r>
                        <a:rPr lang="es-EC" sz="1150" dirty="0">
                          <a:solidFill>
                            <a:srgbClr val="000000"/>
                          </a:solidFill>
                          <a:latin typeface="Arial"/>
                          <a:ea typeface="Times New Roman"/>
                        </a:rPr>
                        <a:t>2005</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150" dirty="0" smtClean="0">
                          <a:latin typeface="Arial"/>
                          <a:ea typeface="Times New Roman"/>
                        </a:rPr>
                        <a:t>110.563.030,64 </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30">
                <a:tc>
                  <a:txBody>
                    <a:bodyPr/>
                    <a:lstStyle/>
                    <a:p>
                      <a:pPr>
                        <a:spcAft>
                          <a:spcPts val="0"/>
                        </a:spcAft>
                      </a:pPr>
                      <a:r>
                        <a:rPr lang="es-EC" sz="1150" dirty="0">
                          <a:solidFill>
                            <a:srgbClr val="000000"/>
                          </a:solidFill>
                          <a:latin typeface="Arial"/>
                          <a:ea typeface="Times New Roman"/>
                        </a:rPr>
                        <a:t>2006</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150" dirty="0" smtClean="0">
                          <a:latin typeface="Arial"/>
                          <a:ea typeface="Times New Roman"/>
                        </a:rPr>
                        <a:t>119.327.153,65 </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0930">
                <a:tc>
                  <a:txBody>
                    <a:bodyPr/>
                    <a:lstStyle/>
                    <a:p>
                      <a:pPr>
                        <a:spcAft>
                          <a:spcPts val="0"/>
                        </a:spcAft>
                      </a:pPr>
                      <a:r>
                        <a:rPr lang="es-EC" sz="1150" dirty="0">
                          <a:solidFill>
                            <a:srgbClr val="000000"/>
                          </a:solidFill>
                          <a:latin typeface="Arial"/>
                          <a:ea typeface="Times New Roman"/>
                        </a:rPr>
                        <a:t>2007</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a:spcAft>
                          <a:spcPts val="0"/>
                        </a:spcAft>
                      </a:pPr>
                      <a:r>
                        <a:rPr lang="es-EC" sz="1150" dirty="0">
                          <a:latin typeface="Arial"/>
                          <a:ea typeface="Times New Roman"/>
                        </a:rPr>
                        <a:t>  </a:t>
                      </a:r>
                      <a:r>
                        <a:rPr lang="es-EC" sz="1150" dirty="0" smtClean="0">
                          <a:latin typeface="Arial"/>
                          <a:ea typeface="Times New Roman"/>
                        </a:rPr>
                        <a:t>95.290.527,81 </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graphicFrame>
        <p:nvGraphicFramePr>
          <p:cNvPr id="6" name="5 Tabla"/>
          <p:cNvGraphicFramePr>
            <a:graphicFrameLocks noGrp="1"/>
          </p:cNvGraphicFramePr>
          <p:nvPr/>
        </p:nvGraphicFramePr>
        <p:xfrm>
          <a:off x="4143375" y="714375"/>
          <a:ext cx="4643438" cy="3286125"/>
        </p:xfrm>
        <a:graphic>
          <a:graphicData uri="http://schemas.openxmlformats.org/drawingml/2006/table">
            <a:tbl>
              <a:tblPr/>
              <a:tblGrid>
                <a:gridCol w="1096023"/>
                <a:gridCol w="832803"/>
                <a:gridCol w="928694"/>
                <a:gridCol w="928694"/>
                <a:gridCol w="857256"/>
              </a:tblGrid>
              <a:tr h="226695">
                <a:tc rowSpan="2">
                  <a:txBody>
                    <a:bodyPr/>
                    <a:lstStyle/>
                    <a:p>
                      <a:pPr algn="ctr">
                        <a:spcAft>
                          <a:spcPts val="0"/>
                        </a:spcAft>
                      </a:pPr>
                      <a:r>
                        <a:rPr lang="es-EC" sz="900" b="1" dirty="0">
                          <a:solidFill>
                            <a:srgbClr val="000000"/>
                          </a:solidFill>
                          <a:latin typeface="Arial"/>
                          <a:ea typeface="Times New Roman"/>
                        </a:rPr>
                        <a:t>PAIS ORIGEN</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gridSpan="4">
                  <a:txBody>
                    <a:bodyPr/>
                    <a:lstStyle/>
                    <a:p>
                      <a:pPr algn="ctr">
                        <a:spcAft>
                          <a:spcPts val="0"/>
                        </a:spcAft>
                      </a:pPr>
                      <a:r>
                        <a:rPr lang="es-EC" sz="900" b="1" dirty="0">
                          <a:solidFill>
                            <a:srgbClr val="000000"/>
                          </a:solidFill>
                          <a:latin typeface="Arial"/>
                          <a:ea typeface="Times New Roman"/>
                        </a:rPr>
                        <a:t>VALOR CIF POR AÑO</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62560">
                <a:tc vMerge="1">
                  <a:txBody>
                    <a:bodyPr/>
                    <a:lstStyle/>
                    <a:p>
                      <a:endParaRPr lang="es-EC"/>
                    </a:p>
                  </a:txBody>
                  <a:tcPr/>
                </a:tc>
                <a:tc>
                  <a:txBody>
                    <a:bodyPr/>
                    <a:lstStyle/>
                    <a:p>
                      <a:pPr algn="ctr">
                        <a:spcAft>
                          <a:spcPts val="0"/>
                        </a:spcAft>
                      </a:pPr>
                      <a:r>
                        <a:rPr lang="es-EC" sz="900" b="1">
                          <a:solidFill>
                            <a:srgbClr val="000000"/>
                          </a:solidFill>
                          <a:latin typeface="Arial"/>
                          <a:ea typeface="Times New Roman"/>
                        </a:rPr>
                        <a:t>2004</a:t>
                      </a: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900" b="1">
                          <a:solidFill>
                            <a:srgbClr val="000000"/>
                          </a:solidFill>
                          <a:latin typeface="Arial"/>
                          <a:ea typeface="Times New Roman"/>
                        </a:rPr>
                        <a:t>2005</a:t>
                      </a: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900" b="1">
                          <a:solidFill>
                            <a:srgbClr val="000000"/>
                          </a:solidFill>
                          <a:latin typeface="Arial"/>
                          <a:ea typeface="Times New Roman"/>
                        </a:rPr>
                        <a:t>2006</a:t>
                      </a: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900" b="1">
                          <a:solidFill>
                            <a:srgbClr val="000000"/>
                          </a:solidFill>
                          <a:latin typeface="Arial"/>
                          <a:ea typeface="Times New Roman"/>
                        </a:rPr>
                        <a:t>2007</a:t>
                      </a: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Brasil</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22.376.737,92</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2D69B"/>
                    </a:solidFill>
                  </a:tcPr>
                </a:tc>
                <a:tc>
                  <a:txBody>
                    <a:bodyPr/>
                    <a:lstStyle/>
                    <a:p>
                      <a:pPr>
                        <a:spcBef>
                          <a:spcPts val="1200"/>
                        </a:spcBef>
                        <a:spcAft>
                          <a:spcPts val="0"/>
                        </a:spcAft>
                      </a:pPr>
                      <a:r>
                        <a:rPr lang="es-EC" sz="900">
                          <a:solidFill>
                            <a:srgbClr val="000000"/>
                          </a:solidFill>
                          <a:latin typeface="Arial"/>
                          <a:ea typeface="Times New Roman"/>
                        </a:rPr>
                        <a:t>21.199.684,94</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10.264.265,96</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7.266.367,11</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China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13.174.785,28</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14.234.813,72</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19.356.839,99</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21.448.208,79</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E5B8B7"/>
                    </a:solidFill>
                  </a:tcPr>
                </a:tc>
              </a:tr>
              <a:tr h="125730">
                <a:tc>
                  <a:txBody>
                    <a:bodyPr/>
                    <a:lstStyle/>
                    <a:p>
                      <a:pPr>
                        <a:spcBef>
                          <a:spcPts val="1200"/>
                        </a:spcBef>
                        <a:spcAft>
                          <a:spcPts val="0"/>
                        </a:spcAft>
                      </a:pPr>
                      <a:r>
                        <a:rPr lang="es-EC" sz="900">
                          <a:solidFill>
                            <a:srgbClr val="000000"/>
                          </a:solidFill>
                          <a:latin typeface="Arial"/>
                          <a:ea typeface="Times New Roman"/>
                        </a:rPr>
                        <a:t>Corea del Sur</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12.737.093,76</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1.145.461,01</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3.031.344,59</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Estados Unidos</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10.455.409,90</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6DDE8"/>
                    </a:solidFill>
                  </a:tcPr>
                </a:tc>
                <a:tc>
                  <a:txBody>
                    <a:bodyPr/>
                    <a:lstStyle/>
                    <a:p>
                      <a:pPr>
                        <a:spcBef>
                          <a:spcPts val="1200"/>
                        </a:spcBef>
                        <a:spcAft>
                          <a:spcPts val="0"/>
                        </a:spcAft>
                      </a:pPr>
                      <a:r>
                        <a:rPr lang="es-EC" sz="900">
                          <a:solidFill>
                            <a:srgbClr val="000000"/>
                          </a:solidFill>
                          <a:latin typeface="Arial"/>
                          <a:ea typeface="Times New Roman"/>
                        </a:rPr>
                        <a:t>17.932.723,98</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12.952.523,40</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11.977.239,24</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Argentina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8.771.689,97</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21.680.955,77</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99"/>
                    </a:solidFill>
                  </a:tcPr>
                </a:tc>
                <a:tc>
                  <a:txBody>
                    <a:bodyPr/>
                    <a:lstStyle/>
                    <a:p>
                      <a:pPr>
                        <a:spcBef>
                          <a:spcPts val="1200"/>
                        </a:spcBef>
                        <a:spcAft>
                          <a:spcPts val="0"/>
                        </a:spcAft>
                      </a:pPr>
                      <a:r>
                        <a:rPr lang="es-EC" sz="900">
                          <a:solidFill>
                            <a:srgbClr val="000000"/>
                          </a:solidFill>
                          <a:latin typeface="Arial"/>
                          <a:ea typeface="Times New Roman"/>
                        </a:rPr>
                        <a:t>21.680.955,77</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99"/>
                    </a:solidFill>
                  </a:tcPr>
                </a:tc>
                <a:tc>
                  <a:txBody>
                    <a:bodyPr/>
                    <a:lstStyle/>
                    <a:p>
                      <a:pPr>
                        <a:spcBef>
                          <a:spcPts val="1200"/>
                        </a:spcBef>
                        <a:spcAft>
                          <a:spcPts val="0"/>
                        </a:spcAft>
                      </a:pPr>
                      <a:r>
                        <a:rPr lang="es-EC" sz="900">
                          <a:solidFill>
                            <a:srgbClr val="000000"/>
                          </a:solidFill>
                          <a:latin typeface="Arial"/>
                          <a:ea typeface="Times New Roman"/>
                        </a:rPr>
                        <a:t>7.602.986,92</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México</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4.620.168,52</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9.051.539,76</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12.782.489,66</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9.320.046,37</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Indonesia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3.365.335,86</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2.691.403,54</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3.237.559,19</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3.191.368,18</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Tailandia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2.808.821,01</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2.246.354,83</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3.171.533,62</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3.515.617,78</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Pakistán</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1.906.874,65</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dirty="0">
                          <a:solidFill>
                            <a:srgbClr val="000000"/>
                          </a:solidFill>
                          <a:latin typeface="Arial"/>
                          <a:ea typeface="Times New Roman"/>
                        </a:rPr>
                        <a:t> </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Vietnam</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1.133.604,26</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6.744.171,01</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9.131.791,71</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10.063.201,31</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CC0D9"/>
                    </a:solidFill>
                  </a:tcPr>
                </a:tc>
              </a:tr>
              <a:tr h="125730">
                <a:tc>
                  <a:txBody>
                    <a:bodyPr/>
                    <a:lstStyle/>
                    <a:p>
                      <a:pPr>
                        <a:spcBef>
                          <a:spcPts val="1200"/>
                        </a:spcBef>
                        <a:spcAft>
                          <a:spcPts val="0"/>
                        </a:spcAft>
                      </a:pPr>
                      <a:r>
                        <a:rPr lang="es-EC" sz="900">
                          <a:solidFill>
                            <a:srgbClr val="000000"/>
                          </a:solidFill>
                          <a:latin typeface="Arial"/>
                          <a:ea typeface="Times New Roman"/>
                        </a:rPr>
                        <a:t>España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1.001.121,72</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2.640.569,80</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1.862.537,49</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1.503.390,94</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Colombia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dirty="0">
                          <a:solidFill>
                            <a:srgbClr val="000000"/>
                          </a:solidFill>
                          <a:latin typeface="Arial"/>
                          <a:ea typeface="Times New Roman"/>
                        </a:rPr>
                        <a:t>1.328.308,42</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2.403.022,83</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Romania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1.192.717,77</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dirty="0">
                          <a:solidFill>
                            <a:srgbClr val="000000"/>
                          </a:solidFill>
                          <a:latin typeface="Arial"/>
                          <a:ea typeface="Times New Roman"/>
                        </a:rPr>
                        <a:t>Taiwán</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1.174.346,01</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1.517.949,49</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Rusia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8.088.368,08</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Alemania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2.392.776,37</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4.821.330,92</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Países Bajos</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1.792.103,48</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Panamá</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2.512.702,02</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Hong Kong</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dirty="0">
                          <a:solidFill>
                            <a:srgbClr val="000000"/>
                          </a:solidFill>
                          <a:latin typeface="Arial"/>
                          <a:ea typeface="Times New Roman"/>
                        </a:rPr>
                        <a:t> </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 </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2.607.270,48</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25730">
                <a:tc>
                  <a:txBody>
                    <a:bodyPr/>
                    <a:lstStyle/>
                    <a:p>
                      <a:pPr>
                        <a:spcBef>
                          <a:spcPts val="1200"/>
                        </a:spcBef>
                        <a:spcAft>
                          <a:spcPts val="0"/>
                        </a:spcAft>
                      </a:pPr>
                      <a:r>
                        <a:rPr lang="es-EC" sz="900">
                          <a:solidFill>
                            <a:srgbClr val="000000"/>
                          </a:solidFill>
                          <a:latin typeface="Arial"/>
                          <a:ea typeface="Times New Roman"/>
                        </a:rPr>
                        <a:t>Otros</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5.464.777,83</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3.931.545,48</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8.692.436,61</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0"/>
                        </a:spcAft>
                      </a:pPr>
                      <a:r>
                        <a:rPr lang="es-EC" sz="900">
                          <a:solidFill>
                            <a:srgbClr val="000000"/>
                          </a:solidFill>
                          <a:latin typeface="Arial"/>
                          <a:ea typeface="Times New Roman"/>
                        </a:rPr>
                        <a:t>6429453,16</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53035">
                <a:tc>
                  <a:txBody>
                    <a:bodyPr/>
                    <a:lstStyle/>
                    <a:p>
                      <a:pPr>
                        <a:spcBef>
                          <a:spcPts val="1200"/>
                        </a:spcBef>
                        <a:spcAft>
                          <a:spcPts val="1200"/>
                        </a:spcAft>
                      </a:pPr>
                      <a:r>
                        <a:rPr lang="es-EC" sz="900" b="1" dirty="0">
                          <a:solidFill>
                            <a:srgbClr val="000000"/>
                          </a:solidFill>
                          <a:latin typeface="Arial"/>
                          <a:ea typeface="Times New Roman"/>
                        </a:rPr>
                        <a:t>TOTAL</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1200"/>
                        </a:spcAft>
                      </a:pPr>
                      <a:r>
                        <a:rPr lang="es-EC" sz="900" b="1" dirty="0">
                          <a:solidFill>
                            <a:srgbClr val="000000"/>
                          </a:solidFill>
                          <a:latin typeface="Arial"/>
                          <a:ea typeface="Times New Roman"/>
                        </a:rPr>
                        <a:t>87.816.420,68</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1200"/>
                        </a:spcAft>
                      </a:pPr>
                      <a:r>
                        <a:rPr lang="es-EC" sz="900" b="1">
                          <a:solidFill>
                            <a:srgbClr val="000000"/>
                          </a:solidFill>
                          <a:latin typeface="Arial"/>
                          <a:ea typeface="Times New Roman"/>
                        </a:rPr>
                        <a:t>110.563.030,64</a:t>
                      </a: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1200"/>
                        </a:spcAft>
                      </a:pPr>
                      <a:r>
                        <a:rPr lang="es-EC" sz="900" b="1">
                          <a:solidFill>
                            <a:srgbClr val="000000"/>
                          </a:solidFill>
                          <a:latin typeface="Arial"/>
                          <a:ea typeface="Times New Roman"/>
                        </a:rPr>
                        <a:t>119.327.153,65</a:t>
                      </a: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c>
                  <a:txBody>
                    <a:bodyPr/>
                    <a:lstStyle/>
                    <a:p>
                      <a:pPr>
                        <a:spcBef>
                          <a:spcPts val="1200"/>
                        </a:spcBef>
                        <a:spcAft>
                          <a:spcPts val="1200"/>
                        </a:spcAft>
                      </a:pPr>
                      <a:r>
                        <a:rPr lang="es-EC" sz="900" b="1" dirty="0">
                          <a:solidFill>
                            <a:srgbClr val="000000"/>
                          </a:solidFill>
                          <a:latin typeface="Arial"/>
                          <a:ea typeface="Times New Roman"/>
                        </a:rPr>
                        <a:t>95.290.527,81</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FFFFFF"/>
                    </a:solidFill>
                  </a:tcPr>
                </a:tc>
              </a:tr>
            </a:tbl>
          </a:graphicData>
        </a:graphic>
      </p:graphicFrame>
      <p:pic>
        <p:nvPicPr>
          <p:cNvPr id="23729" name="Gráfico 5"/>
          <p:cNvPicPr>
            <a:picLocks noChangeArrowheads="1"/>
          </p:cNvPicPr>
          <p:nvPr/>
        </p:nvPicPr>
        <p:blipFill>
          <a:blip r:embed="rId3"/>
          <a:srcRect r="5882"/>
          <a:stretch>
            <a:fillRect/>
          </a:stretch>
        </p:blipFill>
        <p:spPr bwMode="auto">
          <a:xfrm>
            <a:off x="214313" y="4572000"/>
            <a:ext cx="3643312" cy="2143125"/>
          </a:xfrm>
          <a:prstGeom prst="rect">
            <a:avLst/>
          </a:prstGeom>
          <a:noFill/>
          <a:ln w="9525">
            <a:noFill/>
            <a:miter lim="800000"/>
            <a:headEnd/>
            <a:tailEnd/>
          </a:ln>
        </p:spPr>
      </p:pic>
      <p:sp>
        <p:nvSpPr>
          <p:cNvPr id="25778" name="Rectangle 2"/>
          <p:cNvSpPr>
            <a:spLocks noChangeArrowheads="1"/>
          </p:cNvSpPr>
          <p:nvPr/>
        </p:nvSpPr>
        <p:spPr bwMode="auto">
          <a:xfrm>
            <a:off x="0" y="4214813"/>
            <a:ext cx="4000500" cy="430212"/>
          </a:xfrm>
          <a:prstGeom prst="rect">
            <a:avLst/>
          </a:prstGeom>
          <a:noFill/>
          <a:ln w="9525">
            <a:noFill/>
            <a:miter lim="800000"/>
            <a:headEnd/>
            <a:tailEnd/>
          </a:ln>
        </p:spPr>
        <p:txBody>
          <a:bodyPr anchor="ctr">
            <a:spAutoFit/>
          </a:bodyPr>
          <a:lstStyle/>
          <a:p>
            <a:pPr algn="ctr" eaLnBrk="0" hangingPunct="0">
              <a:defRPr/>
            </a:pPr>
            <a:r>
              <a:rPr lang="es-EC" sz="1100" b="1" dirty="0">
                <a:latin typeface="+mj-lt"/>
                <a:cs typeface="Times New Roman" pitchFamily="18" charset="0"/>
              </a:rPr>
              <a:t>Porcentaje de Importaciones desde el extranjero hacia Zonas Francas</a:t>
            </a:r>
            <a:endParaRPr lang="es-EC" sz="1100" dirty="0">
              <a:latin typeface="+mj-lt"/>
              <a:cs typeface="Arial" charset="0"/>
            </a:endParaRPr>
          </a:p>
        </p:txBody>
      </p:sp>
      <p:sp>
        <p:nvSpPr>
          <p:cNvPr id="23731" name="6 CuadroTexto"/>
          <p:cNvSpPr txBox="1">
            <a:spLocks noChangeArrowheads="1"/>
          </p:cNvSpPr>
          <p:nvPr/>
        </p:nvSpPr>
        <p:spPr bwMode="auto">
          <a:xfrm>
            <a:off x="500063" y="1062038"/>
            <a:ext cx="3143250" cy="1938337"/>
          </a:xfrm>
          <a:prstGeom prst="rect">
            <a:avLst/>
          </a:prstGeom>
          <a:noFill/>
          <a:ln w="9525">
            <a:noFill/>
            <a:miter lim="800000"/>
            <a:headEnd/>
            <a:tailEnd/>
          </a:ln>
        </p:spPr>
        <p:txBody>
          <a:bodyPr>
            <a:spAutoFit/>
          </a:bodyPr>
          <a:lstStyle/>
          <a:p>
            <a:pPr algn="just">
              <a:defRPr/>
            </a:pPr>
            <a:r>
              <a:rPr lang="es-EC" sz="1200" b="1" dirty="0">
                <a:latin typeface="+mj-lt"/>
              </a:rPr>
              <a:t>Art. VIII del Reglamento a la Ley de Zonas Francas</a:t>
            </a:r>
          </a:p>
          <a:p>
            <a:pPr algn="just">
              <a:defRPr/>
            </a:pPr>
            <a:r>
              <a:rPr lang="es-EC" sz="1200" i="1" dirty="0">
                <a:latin typeface="+mj-lt"/>
              </a:rPr>
              <a:t>venta o traspaso de mercancías, equipos o servicios entre usuarios de una zona franca a otra, así como entre usuarios establecidos en una misma zona franca, previa autorización de  la empresa administradora, quien deberá informar al CONAZOFRA y a la Corporación Aduanera Ecuatoriana dentro de los cinco días siguientes.</a:t>
            </a:r>
            <a:endParaRPr lang="es-EC" sz="1200" dirty="0">
              <a:latin typeface="+mj-lt"/>
            </a:endParaRPr>
          </a:p>
        </p:txBody>
      </p:sp>
      <p:sp>
        <p:nvSpPr>
          <p:cNvPr id="25780" name="Rectangle 181"/>
          <p:cNvSpPr>
            <a:spLocks noChangeArrowheads="1"/>
          </p:cNvSpPr>
          <p:nvPr/>
        </p:nvSpPr>
        <p:spPr bwMode="auto">
          <a:xfrm>
            <a:off x="4143375" y="4071938"/>
            <a:ext cx="3643313" cy="276225"/>
          </a:xfrm>
          <a:prstGeom prst="rect">
            <a:avLst/>
          </a:prstGeom>
          <a:noFill/>
          <a:ln w="9525">
            <a:noFill/>
            <a:miter lim="800000"/>
            <a:headEnd/>
            <a:tailEnd/>
          </a:ln>
        </p:spPr>
        <p:txBody>
          <a:bodyPr anchor="ctr">
            <a:spAutoFit/>
          </a:bodyPr>
          <a:lstStyle/>
          <a:p>
            <a:pPr indent="449263" algn="just" eaLnBrk="0" hangingPunct="0">
              <a:defRPr/>
            </a:pPr>
            <a:r>
              <a:rPr lang="es-EC" sz="1200" b="1" dirty="0">
                <a:latin typeface="+mj-lt"/>
                <a:cs typeface="Times New Roman" pitchFamily="18" charset="0"/>
              </a:rPr>
              <a:t>Orígenes de Importaciones 2008</a:t>
            </a:r>
          </a:p>
        </p:txBody>
      </p:sp>
      <p:pic>
        <p:nvPicPr>
          <p:cNvPr id="23733" name="Picture 180"/>
          <p:cNvPicPr>
            <a:picLocks noChangeAspect="1" noChangeArrowheads="1"/>
          </p:cNvPicPr>
          <p:nvPr/>
        </p:nvPicPr>
        <p:blipFill>
          <a:blip r:embed="rId4"/>
          <a:srcRect t="1842"/>
          <a:stretch>
            <a:fillRect/>
          </a:stretch>
        </p:blipFill>
        <p:spPr bwMode="auto">
          <a:xfrm>
            <a:off x="4071938" y="4357688"/>
            <a:ext cx="4908550" cy="2286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1 Título"/>
          <p:cNvSpPr>
            <a:spLocks noGrp="1"/>
          </p:cNvSpPr>
          <p:nvPr>
            <p:ph type="ctrTitle"/>
          </p:nvPr>
        </p:nvSpPr>
        <p:spPr>
          <a:xfrm>
            <a:off x="1000125" y="214313"/>
            <a:ext cx="6958013" cy="957262"/>
          </a:xfrm>
        </p:spPr>
        <p:txBody>
          <a:bodyPr>
            <a:normAutofit fontScale="90000"/>
          </a:bodyPr>
          <a:lstStyle/>
          <a:p>
            <a:pPr eaLnBrk="1" fontAlgn="auto" hangingPunct="1">
              <a:spcAft>
                <a:spcPts val="0"/>
              </a:spcAft>
              <a:defRPr/>
            </a:pPr>
            <a:r>
              <a:rPr lang="es-EC" dirty="0" smtClean="0"/>
              <a:t>Ecuador: País de Inversión</a:t>
            </a:r>
          </a:p>
        </p:txBody>
      </p:sp>
      <p:pic>
        <p:nvPicPr>
          <p:cNvPr id="6147" name="Picture 2" descr="ecua02"/>
          <p:cNvPicPr>
            <a:picLocks noChangeAspect="1" noChangeArrowheads="1"/>
          </p:cNvPicPr>
          <p:nvPr/>
        </p:nvPicPr>
        <p:blipFill>
          <a:blip r:embed="rId3"/>
          <a:srcRect/>
          <a:stretch>
            <a:fillRect/>
          </a:stretch>
        </p:blipFill>
        <p:spPr bwMode="auto">
          <a:xfrm>
            <a:off x="857250" y="1571625"/>
            <a:ext cx="4429125" cy="4467225"/>
          </a:xfrm>
          <a:prstGeom prst="rect">
            <a:avLst/>
          </a:prstGeom>
          <a:noFill/>
          <a:ln w="9525">
            <a:noFill/>
            <a:miter lim="800000"/>
            <a:headEnd/>
            <a:tailEnd/>
          </a:ln>
        </p:spPr>
      </p:pic>
      <p:pic>
        <p:nvPicPr>
          <p:cNvPr id="6148" name="Picture 3" descr="Bandera Ecuador"/>
          <p:cNvPicPr>
            <a:picLocks noChangeAspect="1" noChangeArrowheads="1"/>
          </p:cNvPicPr>
          <p:nvPr/>
        </p:nvPicPr>
        <p:blipFill>
          <a:blip r:embed="rId4"/>
          <a:srcRect/>
          <a:stretch>
            <a:fillRect/>
          </a:stretch>
        </p:blipFill>
        <p:spPr bwMode="auto">
          <a:xfrm>
            <a:off x="6357938" y="2214563"/>
            <a:ext cx="1600200" cy="1066800"/>
          </a:xfrm>
          <a:prstGeom prst="rect">
            <a:avLst/>
          </a:prstGeom>
          <a:noFill/>
          <a:ln w="9525">
            <a:noFill/>
            <a:miter lim="800000"/>
            <a:headEnd/>
            <a:tailEnd/>
          </a:ln>
        </p:spPr>
      </p:pic>
      <p:pic>
        <p:nvPicPr>
          <p:cNvPr id="6149" name="Imagen 2" descr="index_r35_c2"/>
          <p:cNvPicPr>
            <a:picLocks noChangeAspect="1" noChangeArrowheads="1"/>
          </p:cNvPicPr>
          <p:nvPr/>
        </p:nvPicPr>
        <p:blipFill>
          <a:blip r:embed="rId5"/>
          <a:srcRect/>
          <a:stretch>
            <a:fillRect/>
          </a:stretch>
        </p:blipFill>
        <p:spPr bwMode="auto">
          <a:xfrm>
            <a:off x="7143750" y="4929188"/>
            <a:ext cx="1257300" cy="1206500"/>
          </a:xfrm>
          <a:prstGeom prst="rect">
            <a:avLst/>
          </a:prstGeom>
          <a:noFill/>
          <a:ln w="9525">
            <a:noFill/>
            <a:miter lim="800000"/>
            <a:headEnd/>
            <a:tailEnd/>
          </a:ln>
        </p:spPr>
      </p:pic>
      <p:pic>
        <p:nvPicPr>
          <p:cNvPr id="6150" name="Imagen 2"/>
          <p:cNvPicPr>
            <a:picLocks noChangeAspect="1" noChangeArrowheads="1"/>
          </p:cNvPicPr>
          <p:nvPr/>
        </p:nvPicPr>
        <p:blipFill>
          <a:blip r:embed="rId6"/>
          <a:srcRect l="5325" t="35393" r="48865" b="14046"/>
          <a:stretch>
            <a:fillRect/>
          </a:stretch>
        </p:blipFill>
        <p:spPr bwMode="auto">
          <a:xfrm>
            <a:off x="5715000" y="4929188"/>
            <a:ext cx="1228725" cy="1214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274638"/>
            <a:ext cx="8429625" cy="939800"/>
          </a:xfrm>
        </p:spPr>
        <p:txBody>
          <a:bodyPr anchor="ctr"/>
          <a:lstStyle/>
          <a:p>
            <a:pPr algn="ctr" eaLnBrk="1" hangingPunct="1"/>
            <a:r>
              <a:rPr lang="es-EC" sz="2900" b="1" u="sng" smtClean="0"/>
              <a:t>Principales destinos salida mercadería a territorio extranjero desde Zonas Francas</a:t>
            </a:r>
            <a:r>
              <a:rPr lang="es-EC" sz="2900" b="1" smtClean="0"/>
              <a:t/>
            </a:r>
            <a:br>
              <a:rPr lang="es-EC" sz="2900" b="1" smtClean="0"/>
            </a:br>
            <a:r>
              <a:rPr lang="es-EC" sz="2100" b="1" smtClean="0"/>
              <a:t>(2004-2007)</a:t>
            </a:r>
          </a:p>
        </p:txBody>
      </p:sp>
      <p:graphicFrame>
        <p:nvGraphicFramePr>
          <p:cNvPr id="4" name="3 Marcador de contenido"/>
          <p:cNvGraphicFramePr>
            <a:graphicFrameLocks noGrp="1"/>
          </p:cNvGraphicFramePr>
          <p:nvPr>
            <p:ph idx="1"/>
          </p:nvPr>
        </p:nvGraphicFramePr>
        <p:xfrm>
          <a:off x="214313" y="1643063"/>
          <a:ext cx="4500562" cy="4572000"/>
        </p:xfrm>
        <a:graphic>
          <a:graphicData uri="http://schemas.openxmlformats.org/drawingml/2006/table">
            <a:tbl>
              <a:tblPr/>
              <a:tblGrid>
                <a:gridCol w="1000132"/>
                <a:gridCol w="857256"/>
                <a:gridCol w="906752"/>
                <a:gridCol w="868719"/>
                <a:gridCol w="867735"/>
              </a:tblGrid>
              <a:tr h="566325">
                <a:tc rowSpan="2">
                  <a:txBody>
                    <a:bodyPr/>
                    <a:lstStyle/>
                    <a:p>
                      <a:pPr algn="ctr">
                        <a:spcAft>
                          <a:spcPts val="0"/>
                        </a:spcAft>
                      </a:pPr>
                      <a:endParaRPr lang="es-EC" sz="1000" dirty="0">
                        <a:latin typeface="+mj-lt"/>
                        <a:ea typeface="Times New Roman"/>
                      </a:endParaRPr>
                    </a:p>
                    <a:p>
                      <a:pPr algn="ctr">
                        <a:spcAft>
                          <a:spcPts val="0"/>
                        </a:spcAft>
                      </a:pPr>
                      <a:r>
                        <a:rPr lang="es-EC" sz="1000" b="1" dirty="0">
                          <a:solidFill>
                            <a:srgbClr val="000000"/>
                          </a:solidFill>
                          <a:latin typeface="+mj-lt"/>
                          <a:ea typeface="Times New Roman"/>
                        </a:rPr>
                        <a:t>PAÍS ORIGEN</a:t>
                      </a:r>
                      <a:endParaRPr lang="es-EC" sz="1000"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gridSpan="4">
                  <a:txBody>
                    <a:bodyPr/>
                    <a:lstStyle/>
                    <a:p>
                      <a:pPr algn="ctr">
                        <a:spcAft>
                          <a:spcPts val="0"/>
                        </a:spcAft>
                      </a:pPr>
                      <a:r>
                        <a:rPr lang="es-EC" sz="1000" b="1" dirty="0">
                          <a:solidFill>
                            <a:srgbClr val="000000"/>
                          </a:solidFill>
                          <a:latin typeface="+mj-lt"/>
                          <a:ea typeface="Times New Roman"/>
                        </a:rPr>
                        <a:t>VALOR FOB</a:t>
                      </a:r>
                      <a:endParaRPr lang="es-EC" sz="1000"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hMerge="1">
                  <a:txBody>
                    <a:bodyPr/>
                    <a:lstStyle/>
                    <a:p>
                      <a:endParaRPr lang="es-EC"/>
                    </a:p>
                  </a:txBody>
                  <a:tcPr/>
                </a:tc>
                <a:tc hMerge="1">
                  <a:txBody>
                    <a:bodyPr/>
                    <a:lstStyle/>
                    <a:p>
                      <a:endParaRPr lang="es-EC"/>
                    </a:p>
                  </a:txBody>
                  <a:tcPr/>
                </a:tc>
                <a:tc hMerge="1">
                  <a:txBody>
                    <a:bodyPr/>
                    <a:lstStyle/>
                    <a:p>
                      <a:endParaRPr lang="es-EC"/>
                    </a:p>
                  </a:txBody>
                  <a:tcPr/>
                </a:tc>
              </a:tr>
              <a:tr h="188495">
                <a:tc vMerge="1">
                  <a:txBody>
                    <a:bodyPr/>
                    <a:lstStyle/>
                    <a:p>
                      <a:endParaRPr lang="es-EC"/>
                    </a:p>
                  </a:txBody>
                  <a:tcPr/>
                </a:tc>
                <a:tc>
                  <a:txBody>
                    <a:bodyPr/>
                    <a:lstStyle/>
                    <a:p>
                      <a:pPr algn="ctr">
                        <a:spcAft>
                          <a:spcPts val="0"/>
                        </a:spcAft>
                      </a:pPr>
                      <a:r>
                        <a:rPr lang="es-EC" sz="1000" b="1">
                          <a:solidFill>
                            <a:srgbClr val="000000"/>
                          </a:solidFill>
                          <a:latin typeface="+mj-lt"/>
                          <a:ea typeface="Times New Roman"/>
                        </a:rPr>
                        <a:t>2004</a:t>
                      </a:r>
                      <a:endParaRPr lang="es-EC" sz="100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algn="ctr">
                        <a:spcAft>
                          <a:spcPts val="0"/>
                        </a:spcAft>
                      </a:pPr>
                      <a:r>
                        <a:rPr lang="es-EC" sz="1000" b="1">
                          <a:solidFill>
                            <a:srgbClr val="000000"/>
                          </a:solidFill>
                          <a:latin typeface="+mj-lt"/>
                          <a:ea typeface="Times New Roman"/>
                        </a:rPr>
                        <a:t>2005</a:t>
                      </a:r>
                      <a:endParaRPr lang="es-EC" sz="100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algn="ctr">
                        <a:spcAft>
                          <a:spcPts val="0"/>
                        </a:spcAft>
                      </a:pPr>
                      <a:r>
                        <a:rPr lang="es-EC" sz="1000" b="1">
                          <a:solidFill>
                            <a:srgbClr val="000000"/>
                          </a:solidFill>
                          <a:latin typeface="+mj-lt"/>
                          <a:ea typeface="Times New Roman"/>
                        </a:rPr>
                        <a:t>2006</a:t>
                      </a:r>
                      <a:endParaRPr lang="es-EC" sz="100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c>
                  <a:txBody>
                    <a:bodyPr/>
                    <a:lstStyle/>
                    <a:p>
                      <a:pPr algn="ctr">
                        <a:spcAft>
                          <a:spcPts val="0"/>
                        </a:spcAft>
                      </a:pPr>
                      <a:r>
                        <a:rPr lang="es-EC" sz="1000" b="1" dirty="0">
                          <a:solidFill>
                            <a:srgbClr val="000000"/>
                          </a:solidFill>
                          <a:latin typeface="+mj-lt"/>
                          <a:ea typeface="Times New Roman"/>
                        </a:rPr>
                        <a:t>2007</a:t>
                      </a:r>
                      <a:endParaRPr lang="es-EC" sz="1000"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C6D9F1"/>
                    </a:solidFill>
                  </a:tcPr>
                </a:tc>
              </a:tr>
              <a:tr h="216395">
                <a:tc>
                  <a:txBody>
                    <a:bodyPr/>
                    <a:lstStyle/>
                    <a:p>
                      <a:pPr algn="just">
                        <a:spcBef>
                          <a:spcPts val="1200"/>
                        </a:spcBef>
                        <a:spcAft>
                          <a:spcPts val="0"/>
                        </a:spcAft>
                      </a:pPr>
                      <a:r>
                        <a:rPr lang="es-EC" sz="1000">
                          <a:solidFill>
                            <a:srgbClr val="000000"/>
                          </a:solidFill>
                          <a:latin typeface="+mj-lt"/>
                          <a:ea typeface="Times New Roman"/>
                        </a:rPr>
                        <a:t>Perú</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7.777.337,20</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6E3BC"/>
                    </a:solidFill>
                  </a:tcPr>
                </a:tc>
                <a:tc>
                  <a:txBody>
                    <a:bodyPr/>
                    <a:lstStyle/>
                    <a:p>
                      <a:pPr algn="just">
                        <a:spcBef>
                          <a:spcPts val="1200"/>
                        </a:spcBef>
                        <a:spcAft>
                          <a:spcPts val="0"/>
                        </a:spcAft>
                      </a:pPr>
                      <a:r>
                        <a:rPr lang="es-EC" sz="1000">
                          <a:solidFill>
                            <a:srgbClr val="000000"/>
                          </a:solidFill>
                          <a:latin typeface="+mj-lt"/>
                          <a:ea typeface="Times New Roman"/>
                        </a:rPr>
                        <a:t>6.725.313,44</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6E3BC"/>
                    </a:solidFill>
                  </a:tcPr>
                </a:tc>
                <a:tc>
                  <a:txBody>
                    <a:bodyPr/>
                    <a:lstStyle/>
                    <a:p>
                      <a:pPr algn="just">
                        <a:spcBef>
                          <a:spcPts val="1200"/>
                        </a:spcBef>
                        <a:spcAft>
                          <a:spcPts val="0"/>
                        </a:spcAft>
                      </a:pPr>
                      <a:r>
                        <a:rPr lang="es-EC" sz="1000" dirty="0">
                          <a:solidFill>
                            <a:srgbClr val="000000"/>
                          </a:solidFill>
                          <a:latin typeface="+mj-lt"/>
                          <a:ea typeface="Times New Roman"/>
                        </a:rPr>
                        <a:t>10.591.086,36</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6E3BC"/>
                    </a:solidFill>
                  </a:tcPr>
                </a:tc>
                <a:tc>
                  <a:txBody>
                    <a:bodyPr/>
                    <a:lstStyle/>
                    <a:p>
                      <a:pPr algn="just">
                        <a:spcBef>
                          <a:spcPts val="1200"/>
                        </a:spcBef>
                        <a:spcAft>
                          <a:spcPts val="0"/>
                        </a:spcAft>
                      </a:pPr>
                      <a:r>
                        <a:rPr lang="es-EC" sz="1000">
                          <a:solidFill>
                            <a:srgbClr val="000000"/>
                          </a:solidFill>
                          <a:latin typeface="+mj-lt"/>
                          <a:ea typeface="Times New Roman"/>
                        </a:rPr>
                        <a:t>21.246.533,83</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D6E3BC"/>
                    </a:solidFill>
                  </a:tcPr>
                </a:tc>
              </a:tr>
              <a:tr h="176584">
                <a:tc>
                  <a:txBody>
                    <a:bodyPr/>
                    <a:lstStyle/>
                    <a:p>
                      <a:pPr algn="just">
                        <a:spcBef>
                          <a:spcPts val="1200"/>
                        </a:spcBef>
                        <a:spcAft>
                          <a:spcPts val="0"/>
                        </a:spcAft>
                      </a:pPr>
                      <a:r>
                        <a:rPr lang="es-EC" sz="1000">
                          <a:solidFill>
                            <a:srgbClr val="000000"/>
                          </a:solidFill>
                          <a:latin typeface="+mj-lt"/>
                          <a:ea typeface="Times New Roman"/>
                        </a:rPr>
                        <a:t>Japón</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7.443.073,86</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DBDB"/>
                    </a:solidFill>
                  </a:tcPr>
                </a:tc>
                <a:tc>
                  <a:txBody>
                    <a:bodyPr/>
                    <a:lstStyle/>
                    <a:p>
                      <a:pPr algn="just">
                        <a:spcBef>
                          <a:spcPts val="1200"/>
                        </a:spcBef>
                        <a:spcAft>
                          <a:spcPts val="0"/>
                        </a:spcAft>
                      </a:pPr>
                      <a:r>
                        <a:rPr lang="es-EC" sz="1000">
                          <a:solidFill>
                            <a:srgbClr val="000000"/>
                          </a:solidFill>
                          <a:latin typeface="+mj-lt"/>
                          <a:ea typeface="Times New Roman"/>
                        </a:rPr>
                        <a:t>11.269.297,41</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2DBDB"/>
                    </a:solidFill>
                  </a:tcPr>
                </a:tc>
                <a:tc>
                  <a:txBody>
                    <a:bodyPr/>
                    <a:lstStyle/>
                    <a:p>
                      <a:pPr algn="just">
                        <a:spcBef>
                          <a:spcPts val="1200"/>
                        </a:spcBef>
                        <a:spcAft>
                          <a:spcPts val="0"/>
                        </a:spcAft>
                      </a:pPr>
                      <a:r>
                        <a:rPr lang="es-EC" sz="1000" dirty="0">
                          <a:solidFill>
                            <a:srgbClr val="000000"/>
                          </a:solidFill>
                          <a:latin typeface="+mj-lt"/>
                          <a:ea typeface="Times New Roman"/>
                        </a:rPr>
                        <a:t>9.219.507,18</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6.443.361,29</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88495">
                <a:tc>
                  <a:txBody>
                    <a:bodyPr/>
                    <a:lstStyle/>
                    <a:p>
                      <a:pPr algn="just">
                        <a:spcBef>
                          <a:spcPts val="1200"/>
                        </a:spcBef>
                        <a:spcAft>
                          <a:spcPts val="0"/>
                        </a:spcAft>
                      </a:pPr>
                      <a:r>
                        <a:rPr lang="es-EC" sz="1000">
                          <a:solidFill>
                            <a:srgbClr val="000000"/>
                          </a:solidFill>
                          <a:latin typeface="+mj-lt"/>
                          <a:ea typeface="Times New Roman"/>
                        </a:rPr>
                        <a:t>Brasil</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869.787,00</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233235">
                <a:tc>
                  <a:txBody>
                    <a:bodyPr/>
                    <a:lstStyle/>
                    <a:p>
                      <a:pPr algn="just">
                        <a:spcBef>
                          <a:spcPts val="1200"/>
                        </a:spcBef>
                        <a:spcAft>
                          <a:spcPts val="0"/>
                        </a:spcAft>
                      </a:pPr>
                      <a:r>
                        <a:rPr lang="es-EC" sz="1000">
                          <a:solidFill>
                            <a:srgbClr val="000000"/>
                          </a:solidFill>
                          <a:latin typeface="+mj-lt"/>
                          <a:ea typeface="Times New Roman"/>
                        </a:rPr>
                        <a:t>Colombia</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312.416,08</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6.704.390,01</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6.273.462,11</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1.040.877,00</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88495">
                <a:tc>
                  <a:txBody>
                    <a:bodyPr/>
                    <a:lstStyle/>
                    <a:p>
                      <a:pPr algn="just">
                        <a:spcBef>
                          <a:spcPts val="1200"/>
                        </a:spcBef>
                        <a:spcAft>
                          <a:spcPts val="0"/>
                        </a:spcAft>
                      </a:pPr>
                      <a:r>
                        <a:rPr lang="es-EC" sz="1000">
                          <a:solidFill>
                            <a:srgbClr val="000000"/>
                          </a:solidFill>
                          <a:latin typeface="+mj-lt"/>
                          <a:ea typeface="Times New Roman"/>
                        </a:rPr>
                        <a:t>Estados Unidos</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527.045,15</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88495">
                <a:tc>
                  <a:txBody>
                    <a:bodyPr/>
                    <a:lstStyle/>
                    <a:p>
                      <a:pPr algn="just">
                        <a:spcBef>
                          <a:spcPts val="1200"/>
                        </a:spcBef>
                        <a:spcAft>
                          <a:spcPts val="0"/>
                        </a:spcAft>
                      </a:pPr>
                      <a:r>
                        <a:rPr lang="es-EC" sz="1000">
                          <a:solidFill>
                            <a:srgbClr val="000000"/>
                          </a:solidFill>
                          <a:latin typeface="+mj-lt"/>
                          <a:ea typeface="Times New Roman"/>
                        </a:rPr>
                        <a:t>Arabia Saudita</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4.712.675,63</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1.366.152,44</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88495">
                <a:tc>
                  <a:txBody>
                    <a:bodyPr/>
                    <a:lstStyle/>
                    <a:p>
                      <a:pPr algn="just">
                        <a:spcBef>
                          <a:spcPts val="1200"/>
                        </a:spcBef>
                        <a:spcAft>
                          <a:spcPts val="0"/>
                        </a:spcAft>
                      </a:pPr>
                      <a:r>
                        <a:rPr lang="es-EC" sz="1000">
                          <a:solidFill>
                            <a:srgbClr val="000000"/>
                          </a:solidFill>
                          <a:latin typeface="+mj-lt"/>
                          <a:ea typeface="Times New Roman"/>
                        </a:rPr>
                        <a:t>Canadá</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2.200.000,00</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88495">
                <a:tc>
                  <a:txBody>
                    <a:bodyPr/>
                    <a:lstStyle/>
                    <a:p>
                      <a:pPr algn="just">
                        <a:spcBef>
                          <a:spcPts val="1200"/>
                        </a:spcBef>
                        <a:spcAft>
                          <a:spcPts val="0"/>
                        </a:spcAft>
                      </a:pPr>
                      <a:r>
                        <a:rPr lang="es-EC" sz="1000">
                          <a:solidFill>
                            <a:srgbClr val="000000"/>
                          </a:solidFill>
                          <a:latin typeface="+mj-lt"/>
                          <a:ea typeface="Times New Roman"/>
                        </a:rPr>
                        <a:t>Argentina</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1.505.829,16</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250074">
                <a:tc>
                  <a:txBody>
                    <a:bodyPr/>
                    <a:lstStyle/>
                    <a:p>
                      <a:pPr algn="just">
                        <a:spcBef>
                          <a:spcPts val="1200"/>
                        </a:spcBef>
                        <a:spcAft>
                          <a:spcPts val="0"/>
                        </a:spcAft>
                      </a:pPr>
                      <a:r>
                        <a:rPr lang="es-EC" sz="1000" dirty="0">
                          <a:solidFill>
                            <a:srgbClr val="000000"/>
                          </a:solidFill>
                          <a:latin typeface="+mj-lt"/>
                          <a:ea typeface="Times New Roman"/>
                        </a:rPr>
                        <a:t>Hong Kong</a:t>
                      </a:r>
                      <a:endParaRPr lang="es-EC" sz="1000"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 </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554.391,89</a:t>
                      </a:r>
                      <a:endParaRPr lang="es-EC" sz="1000"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1.889.911,01</a:t>
                      </a:r>
                      <a:endParaRPr lang="es-EC" sz="1000"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1.028.829,56</a:t>
                      </a:r>
                      <a:endParaRPr lang="es-EC" sz="1000"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88495">
                <a:tc>
                  <a:txBody>
                    <a:bodyPr/>
                    <a:lstStyle/>
                    <a:p>
                      <a:pPr algn="just">
                        <a:spcBef>
                          <a:spcPts val="1200"/>
                        </a:spcBef>
                        <a:spcAft>
                          <a:spcPts val="0"/>
                        </a:spcAft>
                      </a:pPr>
                      <a:r>
                        <a:rPr lang="es-EC" sz="1000">
                          <a:solidFill>
                            <a:srgbClr val="000000"/>
                          </a:solidFill>
                          <a:latin typeface="+mj-lt"/>
                          <a:ea typeface="Times New Roman"/>
                        </a:rPr>
                        <a:t>Nicaragua</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 </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1.149.000,00</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 </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96885">
                <a:tc>
                  <a:txBody>
                    <a:bodyPr/>
                    <a:lstStyle/>
                    <a:p>
                      <a:pPr algn="just">
                        <a:spcBef>
                          <a:spcPts val="1200"/>
                        </a:spcBef>
                        <a:spcAft>
                          <a:spcPts val="0"/>
                        </a:spcAft>
                      </a:pPr>
                      <a:r>
                        <a:rPr lang="es-EC" sz="1000">
                          <a:solidFill>
                            <a:srgbClr val="000000"/>
                          </a:solidFill>
                          <a:latin typeface="+mj-lt"/>
                          <a:ea typeface="Times New Roman"/>
                        </a:rPr>
                        <a:t>Turquía</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 </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1.018.631,70</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1.085.041,10</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76584">
                <a:tc>
                  <a:txBody>
                    <a:bodyPr/>
                    <a:lstStyle/>
                    <a:p>
                      <a:pPr algn="just">
                        <a:spcBef>
                          <a:spcPts val="1200"/>
                        </a:spcBef>
                        <a:spcAft>
                          <a:spcPts val="0"/>
                        </a:spcAft>
                      </a:pPr>
                      <a:r>
                        <a:rPr lang="es-EC" sz="1000">
                          <a:solidFill>
                            <a:srgbClr val="000000"/>
                          </a:solidFill>
                          <a:latin typeface="+mj-lt"/>
                          <a:ea typeface="Times New Roman"/>
                        </a:rPr>
                        <a:t>Corea Sur</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 </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941.453,34</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   531.167,26</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76584">
                <a:tc>
                  <a:txBody>
                    <a:bodyPr/>
                    <a:lstStyle/>
                    <a:p>
                      <a:pPr algn="just">
                        <a:spcBef>
                          <a:spcPts val="1200"/>
                        </a:spcBef>
                        <a:spcAft>
                          <a:spcPts val="0"/>
                        </a:spcAft>
                      </a:pPr>
                      <a:r>
                        <a:rPr lang="es-EC" sz="1000">
                          <a:solidFill>
                            <a:srgbClr val="000000"/>
                          </a:solidFill>
                          <a:latin typeface="+mj-lt"/>
                          <a:ea typeface="Times New Roman"/>
                        </a:rPr>
                        <a:t>China</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711.132,87</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742.414,15</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76584">
                <a:tc>
                  <a:txBody>
                    <a:bodyPr/>
                    <a:lstStyle/>
                    <a:p>
                      <a:pPr algn="just">
                        <a:spcBef>
                          <a:spcPts val="1200"/>
                        </a:spcBef>
                        <a:spcAft>
                          <a:spcPts val="0"/>
                        </a:spcAft>
                      </a:pPr>
                      <a:r>
                        <a:rPr lang="es-EC" sz="1000">
                          <a:solidFill>
                            <a:srgbClr val="000000"/>
                          </a:solidFill>
                          <a:latin typeface="+mj-lt"/>
                          <a:ea typeface="Times New Roman"/>
                        </a:rPr>
                        <a:t>México</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5.303.531,50</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76584">
                <a:tc>
                  <a:txBody>
                    <a:bodyPr/>
                    <a:lstStyle/>
                    <a:p>
                      <a:pPr algn="just">
                        <a:spcBef>
                          <a:spcPts val="1200"/>
                        </a:spcBef>
                        <a:spcAft>
                          <a:spcPts val="0"/>
                        </a:spcAft>
                      </a:pPr>
                      <a:r>
                        <a:rPr lang="es-EC" sz="1000">
                          <a:solidFill>
                            <a:srgbClr val="000000"/>
                          </a:solidFill>
                          <a:latin typeface="+mj-lt"/>
                          <a:ea typeface="Times New Roman"/>
                        </a:rPr>
                        <a:t>India</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4.485.118,88</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76584">
                <a:tc>
                  <a:txBody>
                    <a:bodyPr/>
                    <a:lstStyle/>
                    <a:p>
                      <a:pPr algn="just">
                        <a:spcBef>
                          <a:spcPts val="1200"/>
                        </a:spcBef>
                        <a:spcAft>
                          <a:spcPts val="0"/>
                        </a:spcAft>
                      </a:pPr>
                      <a:r>
                        <a:rPr lang="es-EC" sz="1000">
                          <a:solidFill>
                            <a:srgbClr val="000000"/>
                          </a:solidFill>
                          <a:latin typeface="+mj-lt"/>
                          <a:ea typeface="Times New Roman"/>
                        </a:rPr>
                        <a:t>España</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3.449.173,75</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76584">
                <a:tc>
                  <a:txBody>
                    <a:bodyPr/>
                    <a:lstStyle/>
                    <a:p>
                      <a:pPr algn="just">
                        <a:spcBef>
                          <a:spcPts val="1200"/>
                        </a:spcBef>
                        <a:spcAft>
                          <a:spcPts val="0"/>
                        </a:spcAft>
                      </a:pPr>
                      <a:r>
                        <a:rPr lang="es-EC" sz="1000">
                          <a:solidFill>
                            <a:srgbClr val="000000"/>
                          </a:solidFill>
                          <a:latin typeface="+mj-lt"/>
                          <a:ea typeface="Times New Roman"/>
                        </a:rPr>
                        <a:t>Venezuela</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 </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3.012.058,32</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176584">
                <a:tc>
                  <a:txBody>
                    <a:bodyPr/>
                    <a:lstStyle/>
                    <a:p>
                      <a:pPr algn="just">
                        <a:spcBef>
                          <a:spcPts val="1200"/>
                        </a:spcBef>
                        <a:spcAft>
                          <a:spcPts val="0"/>
                        </a:spcAft>
                      </a:pPr>
                      <a:r>
                        <a:rPr lang="es-EC" sz="1000">
                          <a:solidFill>
                            <a:srgbClr val="000000"/>
                          </a:solidFill>
                          <a:latin typeface="+mj-lt"/>
                          <a:ea typeface="Times New Roman"/>
                        </a:rPr>
                        <a:t>Otros</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1.146.104,09</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1.480.261,67</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a:solidFill>
                            <a:srgbClr val="000000"/>
                          </a:solidFill>
                          <a:latin typeface="+mj-lt"/>
                          <a:ea typeface="Times New Roman"/>
                        </a:rPr>
                        <a:t>2.916.381,98</a:t>
                      </a:r>
                      <a:endParaRPr lang="es-EC" sz="100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dirty="0">
                          <a:solidFill>
                            <a:srgbClr val="000000"/>
                          </a:solidFill>
                          <a:latin typeface="+mj-lt"/>
                          <a:ea typeface="Times New Roman"/>
                        </a:rPr>
                        <a:t>2.767.307,55</a:t>
                      </a:r>
                      <a:endParaRPr lang="es-EC" sz="1000" dirty="0">
                        <a:latin typeface="+mj-lt"/>
                        <a:ea typeface="Times New Roman"/>
                      </a:endParaRPr>
                    </a:p>
                  </a:txBody>
                  <a:tcPr marL="37391" marR="37391" marT="0"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r h="376986">
                <a:tc>
                  <a:txBody>
                    <a:bodyPr/>
                    <a:lstStyle/>
                    <a:p>
                      <a:pPr algn="just">
                        <a:spcBef>
                          <a:spcPts val="1200"/>
                        </a:spcBef>
                        <a:spcAft>
                          <a:spcPts val="0"/>
                        </a:spcAft>
                      </a:pPr>
                      <a:r>
                        <a:rPr lang="es-EC" sz="1000" b="1" dirty="0">
                          <a:solidFill>
                            <a:srgbClr val="000000"/>
                          </a:solidFill>
                          <a:latin typeface="+mj-lt"/>
                          <a:ea typeface="Times New Roman"/>
                        </a:rPr>
                        <a:t>TOTAL</a:t>
                      </a:r>
                      <a:endParaRPr lang="es-EC" sz="1000" b="1"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b="1" dirty="0">
                          <a:solidFill>
                            <a:srgbClr val="000000"/>
                          </a:solidFill>
                          <a:latin typeface="+mj-lt"/>
                          <a:ea typeface="Times New Roman"/>
                        </a:rPr>
                        <a:t>17.548.718,23</a:t>
                      </a:r>
                      <a:endParaRPr lang="es-EC" sz="1000" b="1"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b="1" dirty="0">
                          <a:solidFill>
                            <a:srgbClr val="000000"/>
                          </a:solidFill>
                          <a:latin typeface="+mj-lt"/>
                          <a:ea typeface="Times New Roman"/>
                        </a:rPr>
                        <a:t>35.679.204,36</a:t>
                      </a:r>
                      <a:endParaRPr lang="es-EC" sz="1000" b="1"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b="1" dirty="0">
                          <a:solidFill>
                            <a:srgbClr val="000000"/>
                          </a:solidFill>
                          <a:latin typeface="+mj-lt"/>
                          <a:ea typeface="Times New Roman"/>
                        </a:rPr>
                        <a:t>36.076.718,99</a:t>
                      </a:r>
                      <a:endParaRPr lang="es-EC" sz="1000" b="1"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c>
                  <a:txBody>
                    <a:bodyPr/>
                    <a:lstStyle/>
                    <a:p>
                      <a:pPr algn="just">
                        <a:spcBef>
                          <a:spcPts val="1200"/>
                        </a:spcBef>
                        <a:spcAft>
                          <a:spcPts val="0"/>
                        </a:spcAft>
                      </a:pPr>
                      <a:r>
                        <a:rPr lang="es-EC" sz="1000" b="1" dirty="0">
                          <a:solidFill>
                            <a:srgbClr val="000000"/>
                          </a:solidFill>
                          <a:latin typeface="+mj-lt"/>
                          <a:ea typeface="Times New Roman"/>
                        </a:rPr>
                        <a:t>51.135.414,19</a:t>
                      </a:r>
                      <a:endParaRPr lang="es-EC" sz="1000" b="1" dirty="0">
                        <a:latin typeface="+mj-lt"/>
                        <a:ea typeface="Times New Roman"/>
                      </a:endParaRPr>
                    </a:p>
                  </a:txBody>
                  <a:tcPr marL="37391" marR="37391"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FFFFFF"/>
                    </a:solidFill>
                  </a:tcPr>
                </a:tc>
              </a:tr>
            </a:tbl>
          </a:graphicData>
        </a:graphic>
      </p:graphicFrame>
      <p:pic>
        <p:nvPicPr>
          <p:cNvPr id="24709" name="Gráfico 1"/>
          <p:cNvPicPr>
            <a:picLocks noChangeArrowheads="1"/>
          </p:cNvPicPr>
          <p:nvPr/>
        </p:nvPicPr>
        <p:blipFill>
          <a:blip r:embed="rId3"/>
          <a:srcRect b="-95"/>
          <a:stretch>
            <a:fillRect/>
          </a:stretch>
        </p:blipFill>
        <p:spPr bwMode="auto">
          <a:xfrm>
            <a:off x="4857750" y="1714500"/>
            <a:ext cx="4143375" cy="2928938"/>
          </a:xfrm>
          <a:prstGeom prst="rect">
            <a:avLst/>
          </a:prstGeom>
          <a:noFill/>
          <a:ln w="9525">
            <a:noFill/>
            <a:miter lim="800000"/>
            <a:headEnd/>
            <a:tailEnd/>
          </a:ln>
        </p:spPr>
      </p:pic>
      <p:sp>
        <p:nvSpPr>
          <p:cNvPr id="5" name="2 Marcador de contenido"/>
          <p:cNvSpPr txBox="1">
            <a:spLocks/>
          </p:cNvSpPr>
          <p:nvPr/>
        </p:nvSpPr>
        <p:spPr bwMode="auto">
          <a:xfrm>
            <a:off x="4857750" y="4714875"/>
            <a:ext cx="3929063" cy="1714500"/>
          </a:xfrm>
          <a:prstGeom prst="rect">
            <a:avLst/>
          </a:prstGeom>
          <a:noFill/>
          <a:ln w="9525">
            <a:noFill/>
            <a:miter lim="800000"/>
            <a:headEnd/>
            <a:tailEnd/>
          </a:ln>
        </p:spPr>
        <p:txBody>
          <a:bodyPr/>
          <a:lstStyle/>
          <a:p>
            <a:pPr marL="273050" indent="-273050" algn="just">
              <a:spcBef>
                <a:spcPct val="20000"/>
              </a:spcBef>
              <a:buClr>
                <a:srgbClr val="0BD0D9"/>
              </a:buClr>
              <a:buSzPct val="95000"/>
              <a:buFont typeface="Wingdings 2" pitchFamily="18" charset="2"/>
              <a:buChar char=""/>
              <a:defRPr/>
            </a:pPr>
            <a:r>
              <a:rPr lang="es-EC" sz="1600" dirty="0">
                <a:latin typeface="+mj-lt"/>
                <a:cs typeface="+mn-cs"/>
              </a:rPr>
              <a:t>Una vez egresada la mercadería tanto la empresa administradora como el representante de la Gerencia Distrital de Aduanas comprobarán y verificarán el tipo y la cantidad de las mercaderías a exportarse.</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1 Título"/>
          <p:cNvSpPr>
            <a:spLocks noGrp="1"/>
          </p:cNvSpPr>
          <p:nvPr>
            <p:ph type="title"/>
          </p:nvPr>
        </p:nvSpPr>
        <p:spPr>
          <a:xfrm>
            <a:off x="1243013" y="857250"/>
            <a:ext cx="2757487" cy="1143000"/>
          </a:xfrm>
        </p:spPr>
        <p:txBody>
          <a:bodyPr anchor="ctr"/>
          <a:lstStyle/>
          <a:p>
            <a:pPr algn="ctr" eaLnBrk="1" hangingPunct="1"/>
            <a:r>
              <a:rPr lang="es-EC" sz="2400" b="1" u="sng" smtClean="0"/>
              <a:t>Importaciones a las Zonas Francas desde Territorio Nacional</a:t>
            </a:r>
          </a:p>
        </p:txBody>
      </p:sp>
      <p:sp>
        <p:nvSpPr>
          <p:cNvPr id="27651" name="2 Marcador de contenido"/>
          <p:cNvSpPr>
            <a:spLocks noGrp="1"/>
          </p:cNvSpPr>
          <p:nvPr>
            <p:ph idx="1"/>
          </p:nvPr>
        </p:nvSpPr>
        <p:spPr>
          <a:xfrm>
            <a:off x="714375" y="2214563"/>
            <a:ext cx="3714750" cy="3786187"/>
          </a:xfrm>
        </p:spPr>
        <p:txBody>
          <a:bodyPr/>
          <a:lstStyle/>
          <a:p>
            <a:pPr algn="just" eaLnBrk="1" hangingPunct="1">
              <a:defRPr/>
            </a:pPr>
            <a:r>
              <a:rPr lang="es-EC" sz="1600" dirty="0" smtClean="0">
                <a:latin typeface="+mj-lt"/>
              </a:rPr>
              <a:t>Descripción de la mercadería, materias primas, equipos, y demás bienes que se va a importar desde el territorio nacional hacia la zona franca; y, </a:t>
            </a:r>
          </a:p>
          <a:p>
            <a:pPr algn="just" eaLnBrk="1" hangingPunct="1">
              <a:defRPr/>
            </a:pPr>
            <a:r>
              <a:rPr lang="es-EC" sz="1600" dirty="0" smtClean="0">
                <a:latin typeface="+mj-lt"/>
              </a:rPr>
              <a:t>Nombre del agente de aduanas que  tramitará, a nombre del exportador, el  Formulario Único de Exportación (FUE), indicando si será mediante uno o varios embarques. </a:t>
            </a:r>
          </a:p>
          <a:p>
            <a:pPr algn="just" eaLnBrk="1" hangingPunct="1">
              <a:defRPr/>
            </a:pPr>
            <a:r>
              <a:rPr lang="es-EC" sz="1600" dirty="0" smtClean="0">
                <a:latin typeface="+mj-lt"/>
              </a:rPr>
              <a:t>Usuario: comunicará  a  la  empresa administradora de  la zona  franca sobre  la exportación  de mercadería</a:t>
            </a:r>
          </a:p>
          <a:p>
            <a:pPr algn="just" eaLnBrk="1" hangingPunct="1">
              <a:defRPr/>
            </a:pPr>
            <a:endParaRPr lang="es-EC" sz="1600" dirty="0" smtClean="0">
              <a:latin typeface="+mj-lt"/>
            </a:endParaRPr>
          </a:p>
        </p:txBody>
      </p:sp>
      <p:sp>
        <p:nvSpPr>
          <p:cNvPr id="4" name="1 Título"/>
          <p:cNvSpPr txBox="1">
            <a:spLocks/>
          </p:cNvSpPr>
          <p:nvPr/>
        </p:nvSpPr>
        <p:spPr bwMode="auto">
          <a:xfrm>
            <a:off x="4786313" y="642938"/>
            <a:ext cx="4043362" cy="1428750"/>
          </a:xfrm>
          <a:prstGeom prst="rect">
            <a:avLst/>
          </a:prstGeom>
          <a:noFill/>
          <a:ln w="9525">
            <a:noFill/>
            <a:miter lim="800000"/>
            <a:headEnd/>
            <a:tailEnd/>
          </a:ln>
        </p:spPr>
        <p:txBody>
          <a:bodyPr lIns="0" rIns="0" bIns="0" anchor="ctr"/>
          <a:lstStyle/>
          <a:p>
            <a:pPr algn="ctr" fontAlgn="auto">
              <a:spcAft>
                <a:spcPts val="0"/>
              </a:spcAft>
              <a:defRPr/>
            </a:pPr>
            <a:r>
              <a:rPr lang="es-EC" sz="2400" b="1" u="sng" dirty="0">
                <a:solidFill>
                  <a:schemeClr val="tx2"/>
                </a:solidFill>
                <a:latin typeface="+mj-lt"/>
                <a:ea typeface="+mj-ea"/>
                <a:cs typeface="+mj-cs"/>
              </a:rPr>
              <a:t>Exportaciones desde las Zonas Francas a Territorio Nacional</a:t>
            </a:r>
          </a:p>
        </p:txBody>
      </p:sp>
      <p:sp>
        <p:nvSpPr>
          <p:cNvPr id="5" name="2 Marcador de contenido"/>
          <p:cNvSpPr txBox="1">
            <a:spLocks/>
          </p:cNvSpPr>
          <p:nvPr/>
        </p:nvSpPr>
        <p:spPr bwMode="auto">
          <a:xfrm>
            <a:off x="4714875" y="2195513"/>
            <a:ext cx="3714750" cy="3733800"/>
          </a:xfrm>
          <a:prstGeom prst="rect">
            <a:avLst/>
          </a:prstGeom>
          <a:noFill/>
          <a:ln w="9525">
            <a:noFill/>
            <a:miter lim="800000"/>
            <a:headEnd/>
            <a:tailEnd/>
          </a:ln>
        </p:spPr>
        <p:txBody>
          <a:bodyPr/>
          <a:lstStyle/>
          <a:p>
            <a:pPr marL="273050" indent="-273050" algn="just">
              <a:spcBef>
                <a:spcPct val="20000"/>
              </a:spcBef>
              <a:buClr>
                <a:srgbClr val="0BD0D9"/>
              </a:buClr>
              <a:buSzPct val="95000"/>
              <a:buFont typeface="Wingdings 2" pitchFamily="18" charset="2"/>
              <a:buChar char=""/>
              <a:defRPr/>
            </a:pPr>
            <a:r>
              <a:rPr lang="es-EC" sz="1600" dirty="0">
                <a:latin typeface="+mj-lt"/>
                <a:cs typeface="+mn-cs"/>
              </a:rPr>
              <a:t>Descripción de la mercadería, nombre del agente de aduanas que  tramitará, a nombre del exportador, el  Documento Único de Importación (DUI), indicando si será mediante uno o varios embarques, la factura comercial  y el certificado de Inspección.</a:t>
            </a:r>
          </a:p>
          <a:p>
            <a:pPr marL="273050" indent="-273050" algn="just">
              <a:spcBef>
                <a:spcPct val="20000"/>
              </a:spcBef>
              <a:buClr>
                <a:srgbClr val="0BD0D9"/>
              </a:buClr>
              <a:buSzPct val="95000"/>
              <a:buFont typeface="Wingdings 2" pitchFamily="18" charset="2"/>
              <a:buChar char=""/>
              <a:defRPr/>
            </a:pPr>
            <a:r>
              <a:rPr lang="es-EC" sz="1600" dirty="0">
                <a:latin typeface="+mj-lt"/>
                <a:cs typeface="+mn-cs"/>
              </a:rPr>
              <a:t>Si no ha tenido Transformación, indicar fecha de ingreso a la zona franca con documentos aduaneros correspondientes.</a:t>
            </a:r>
          </a:p>
          <a:p>
            <a:pPr marL="273050" indent="-273050" algn="just">
              <a:spcBef>
                <a:spcPct val="20000"/>
              </a:spcBef>
              <a:buClr>
                <a:srgbClr val="0BD0D9"/>
              </a:buClr>
              <a:buSzPct val="95000"/>
              <a:buFont typeface="Wingdings 2" pitchFamily="18" charset="2"/>
              <a:buChar char=""/>
              <a:defRPr/>
            </a:pPr>
            <a:r>
              <a:rPr lang="es-EC" sz="1600" dirty="0">
                <a:latin typeface="+mj-lt"/>
                <a:cs typeface="+mn-cs"/>
              </a:rPr>
              <a:t>Si tiene componentes parciales, establecer la materia prima utilizada</a:t>
            </a:r>
          </a:p>
        </p:txBody>
      </p:sp>
      <p:sp>
        <p:nvSpPr>
          <p:cNvPr id="6" name="1 Título"/>
          <p:cNvSpPr txBox="1">
            <a:spLocks/>
          </p:cNvSpPr>
          <p:nvPr/>
        </p:nvSpPr>
        <p:spPr>
          <a:xfrm>
            <a:off x="6572250" y="0"/>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2357438" y="571500"/>
            <a:ext cx="4143375" cy="714375"/>
          </a:xfrm>
        </p:spPr>
        <p:txBody>
          <a:bodyPr anchor="ctr"/>
          <a:lstStyle/>
          <a:p>
            <a:pPr algn="ctr" eaLnBrk="1" hangingPunct="1">
              <a:defRPr/>
            </a:pPr>
            <a:r>
              <a:rPr lang="es-ES_tradnl" sz="2900" b="1" u="sng" dirty="0" smtClean="0">
                <a:solidFill>
                  <a:schemeClr val="accent1">
                    <a:lumMod val="75000"/>
                  </a:schemeClr>
                </a:solidFill>
              </a:rPr>
              <a:t>ÁMBITO TRIBUTARIO</a:t>
            </a:r>
            <a:endParaRPr lang="es-EC" sz="2900" b="1" u="sng" dirty="0" smtClean="0">
              <a:solidFill>
                <a:schemeClr val="accent1">
                  <a:lumMod val="75000"/>
                </a:schemeClr>
              </a:solidFill>
            </a:endParaRPr>
          </a:p>
        </p:txBody>
      </p:sp>
      <p:sp>
        <p:nvSpPr>
          <p:cNvPr id="28675" name="2 Marcador de contenido"/>
          <p:cNvSpPr>
            <a:spLocks noGrp="1"/>
          </p:cNvSpPr>
          <p:nvPr>
            <p:ph idx="1"/>
          </p:nvPr>
        </p:nvSpPr>
        <p:spPr>
          <a:xfrm>
            <a:off x="428625" y="1357313"/>
            <a:ext cx="8229600" cy="1714500"/>
          </a:xfrm>
        </p:spPr>
        <p:txBody>
          <a:bodyPr/>
          <a:lstStyle/>
          <a:p>
            <a:pPr algn="just" eaLnBrk="1" hangingPunct="1">
              <a:defRPr/>
            </a:pPr>
            <a:r>
              <a:rPr lang="es-EC" sz="2200" dirty="0" smtClean="0">
                <a:latin typeface="+mj-lt"/>
              </a:rPr>
              <a:t>Los administradores y usuarios de  ZF deben registrar o actualizar, su registro único de contribuyentes (RUC) ante la Administración Tributaria, de acuerdo a la Ley.</a:t>
            </a:r>
          </a:p>
          <a:p>
            <a:pPr algn="just" eaLnBrk="1" hangingPunct="1">
              <a:defRPr/>
            </a:pPr>
            <a:r>
              <a:rPr lang="es-EC" sz="2200" b="1" dirty="0" smtClean="0">
                <a:latin typeface="+mj-lt"/>
              </a:rPr>
              <a:t>Servicio de Rentas Internas</a:t>
            </a:r>
            <a:r>
              <a:rPr lang="es-EC" sz="2200" dirty="0" smtClean="0">
                <a:latin typeface="+mj-lt"/>
              </a:rPr>
              <a:t> (SRI)</a:t>
            </a:r>
          </a:p>
          <a:p>
            <a:pPr algn="just" eaLnBrk="1" hangingPunct="1">
              <a:defRPr/>
            </a:pPr>
            <a:endParaRPr lang="es-EC" sz="2200" dirty="0" smtClean="0">
              <a:latin typeface="+mj-lt"/>
            </a:endParaRPr>
          </a:p>
        </p:txBody>
      </p:sp>
      <p:sp>
        <p:nvSpPr>
          <p:cNvPr id="26628" name="4 CuadroTexto"/>
          <p:cNvSpPr txBox="1">
            <a:spLocks noChangeArrowheads="1"/>
          </p:cNvSpPr>
          <p:nvPr/>
        </p:nvSpPr>
        <p:spPr bwMode="auto">
          <a:xfrm>
            <a:off x="928688" y="3097213"/>
            <a:ext cx="3286125" cy="3046412"/>
          </a:xfrm>
          <a:prstGeom prst="rect">
            <a:avLst/>
          </a:prstGeom>
          <a:noFill/>
          <a:ln w="9525">
            <a:noFill/>
            <a:miter lim="800000"/>
            <a:headEnd/>
            <a:tailEnd/>
          </a:ln>
        </p:spPr>
        <p:txBody>
          <a:bodyPr>
            <a:spAutoFit/>
          </a:bodyPr>
          <a:lstStyle/>
          <a:p>
            <a:pPr algn="just">
              <a:defRPr/>
            </a:pPr>
            <a:r>
              <a:rPr lang="es-EC" sz="1600" b="1" dirty="0">
                <a:latin typeface="+mj-lt"/>
              </a:rPr>
              <a:t>Exoneraciones Tributarias en Zonas Francas</a:t>
            </a:r>
          </a:p>
          <a:p>
            <a:pPr algn="just">
              <a:defRPr/>
            </a:pPr>
            <a:endParaRPr lang="es-EC" sz="1600" b="1" dirty="0">
              <a:latin typeface="+mj-lt"/>
            </a:endParaRPr>
          </a:p>
          <a:p>
            <a:pPr algn="just">
              <a:buFontTx/>
              <a:buChar char="-"/>
              <a:defRPr/>
            </a:pPr>
            <a:r>
              <a:rPr lang="es-EC" sz="1600" b="1" dirty="0">
                <a:latin typeface="+mj-lt"/>
              </a:rPr>
              <a:t>  </a:t>
            </a:r>
            <a:r>
              <a:rPr lang="es-EC" sz="1600" dirty="0">
                <a:latin typeface="+mj-lt"/>
              </a:rPr>
              <a:t>Impuesto a la Renta  ***</a:t>
            </a:r>
          </a:p>
          <a:p>
            <a:pPr algn="just">
              <a:buFontTx/>
              <a:buChar char="-"/>
              <a:defRPr/>
            </a:pPr>
            <a:r>
              <a:rPr lang="es-EC" sz="1600" dirty="0">
                <a:latin typeface="+mj-lt"/>
              </a:rPr>
              <a:t>  Impuesto al Valor Agregado</a:t>
            </a:r>
          </a:p>
          <a:p>
            <a:pPr algn="just">
              <a:buFontTx/>
              <a:buChar char="-"/>
              <a:defRPr/>
            </a:pPr>
            <a:r>
              <a:rPr lang="es-EC" sz="1600" dirty="0">
                <a:latin typeface="+mj-lt"/>
              </a:rPr>
              <a:t>  Aranceles</a:t>
            </a:r>
          </a:p>
          <a:p>
            <a:pPr algn="just">
              <a:buFontTx/>
              <a:buChar char="-"/>
              <a:defRPr/>
            </a:pPr>
            <a:r>
              <a:rPr lang="es-EC" sz="1600" dirty="0">
                <a:latin typeface="+mj-lt"/>
              </a:rPr>
              <a:t>  Impuesto Prediales</a:t>
            </a:r>
          </a:p>
          <a:p>
            <a:pPr algn="just">
              <a:buFontTx/>
              <a:buChar char="-"/>
              <a:defRPr/>
            </a:pPr>
            <a:r>
              <a:rPr lang="es-EC" sz="1600" dirty="0">
                <a:latin typeface="+mj-lt"/>
              </a:rPr>
              <a:t>  Patentes Municipales</a:t>
            </a:r>
          </a:p>
          <a:p>
            <a:pPr algn="just">
              <a:buFontTx/>
              <a:buChar char="-"/>
              <a:defRPr/>
            </a:pPr>
            <a:endParaRPr lang="es-EC" sz="1600" b="1" dirty="0">
              <a:latin typeface="+mj-lt"/>
            </a:endParaRPr>
          </a:p>
          <a:p>
            <a:pPr algn="just">
              <a:defRPr/>
            </a:pPr>
            <a:r>
              <a:rPr lang="es-EC" sz="1600" b="1" dirty="0">
                <a:latin typeface="+mj-lt"/>
              </a:rPr>
              <a:t>***</a:t>
            </a:r>
            <a:r>
              <a:rPr lang="es-EC" sz="1600" dirty="0">
                <a:latin typeface="+mj-lt"/>
              </a:rPr>
              <a:t>CONAZOFRA sugiere incorporar sistema de exoneración gradual y progresiva</a:t>
            </a:r>
          </a:p>
        </p:txBody>
      </p:sp>
      <p:sp>
        <p:nvSpPr>
          <p:cNvPr id="26629" name="5 CuadroTexto"/>
          <p:cNvSpPr txBox="1">
            <a:spLocks noChangeArrowheads="1"/>
          </p:cNvSpPr>
          <p:nvPr/>
        </p:nvSpPr>
        <p:spPr bwMode="auto">
          <a:xfrm>
            <a:off x="4786313" y="3143250"/>
            <a:ext cx="2857500" cy="3046413"/>
          </a:xfrm>
          <a:prstGeom prst="rect">
            <a:avLst/>
          </a:prstGeom>
          <a:noFill/>
          <a:ln w="9525">
            <a:noFill/>
            <a:miter lim="800000"/>
            <a:headEnd/>
            <a:tailEnd/>
          </a:ln>
        </p:spPr>
        <p:txBody>
          <a:bodyPr>
            <a:spAutoFit/>
          </a:bodyPr>
          <a:lstStyle/>
          <a:p>
            <a:pPr algn="just">
              <a:defRPr/>
            </a:pPr>
            <a:r>
              <a:rPr lang="es-EC" sz="1600" b="1" dirty="0">
                <a:latin typeface="+mj-lt"/>
              </a:rPr>
              <a:t>Especulaciones sobre el Régimen Franco:</a:t>
            </a:r>
          </a:p>
          <a:p>
            <a:pPr algn="just">
              <a:defRPr/>
            </a:pPr>
            <a:endParaRPr lang="es-EC" sz="1100" b="1" dirty="0">
              <a:latin typeface="+mj-lt"/>
            </a:endParaRPr>
          </a:p>
          <a:p>
            <a:pPr algn="just">
              <a:buFont typeface="Arial" pitchFamily="34" charset="0"/>
              <a:buChar char="×"/>
              <a:defRPr/>
            </a:pPr>
            <a:r>
              <a:rPr lang="es-EC" sz="1600" dirty="0">
                <a:solidFill>
                  <a:srgbClr val="990033"/>
                </a:solidFill>
                <a:latin typeface="+mj-lt"/>
              </a:rPr>
              <a:t> </a:t>
            </a:r>
            <a:r>
              <a:rPr lang="es-EC" sz="1600" dirty="0">
                <a:latin typeface="+mj-lt"/>
              </a:rPr>
              <a:t>Las ZF son áreas donde se facilita el contrabando, el narcotráfico y otras actividades ilícitas</a:t>
            </a:r>
          </a:p>
          <a:p>
            <a:pPr algn="just">
              <a:buFont typeface="Arial" pitchFamily="34" charset="0"/>
              <a:buChar char="×"/>
              <a:defRPr/>
            </a:pPr>
            <a:r>
              <a:rPr lang="es-EC" sz="1600" dirty="0">
                <a:solidFill>
                  <a:srgbClr val="990033"/>
                </a:solidFill>
                <a:latin typeface="+mj-lt"/>
              </a:rPr>
              <a:t> </a:t>
            </a:r>
            <a:r>
              <a:rPr lang="es-EC" sz="1600" dirty="0">
                <a:latin typeface="+mj-lt"/>
              </a:rPr>
              <a:t>Las ZF son un instrumento apropiado para eludir impuestos y generan una competencia con las empresas locales</a:t>
            </a:r>
          </a:p>
        </p:txBody>
      </p:sp>
      <p:sp>
        <p:nvSpPr>
          <p:cNvPr id="6" name="1 Título"/>
          <p:cNvSpPr txBox="1">
            <a:spLocks/>
          </p:cNvSpPr>
          <p:nvPr/>
        </p:nvSpPr>
        <p:spPr>
          <a:xfrm>
            <a:off x="6572250" y="0"/>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1 Título"/>
          <p:cNvSpPr>
            <a:spLocks noGrp="1"/>
          </p:cNvSpPr>
          <p:nvPr>
            <p:ph type="title"/>
          </p:nvPr>
        </p:nvSpPr>
        <p:spPr>
          <a:xfrm>
            <a:off x="557213" y="500063"/>
            <a:ext cx="8229600" cy="1000125"/>
          </a:xfrm>
        </p:spPr>
        <p:txBody>
          <a:bodyPr anchor="ctr"/>
          <a:lstStyle/>
          <a:p>
            <a:r>
              <a:rPr lang="es-EC" sz="2400" b="1" u="sng" smtClean="0"/>
              <a:t>Ejemplo: Funcionamiento de las Zonas Francas en una Economía</a:t>
            </a:r>
          </a:p>
        </p:txBody>
      </p:sp>
      <p:graphicFrame>
        <p:nvGraphicFramePr>
          <p:cNvPr id="4" name="3 Marcador de contenido"/>
          <p:cNvGraphicFramePr>
            <a:graphicFrameLocks noGrp="1"/>
          </p:cNvGraphicFramePr>
          <p:nvPr>
            <p:ph idx="1"/>
          </p:nvPr>
        </p:nvGraphicFramePr>
        <p:xfrm>
          <a:off x="357158" y="1500174"/>
          <a:ext cx="3929090" cy="23574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Tabla"/>
          <p:cNvGraphicFramePr>
            <a:graphicFrameLocks noGrp="1"/>
          </p:cNvGraphicFramePr>
          <p:nvPr/>
        </p:nvGraphicFramePr>
        <p:xfrm>
          <a:off x="4500563" y="1701800"/>
          <a:ext cx="3714750" cy="1655763"/>
        </p:xfrm>
        <a:graphic>
          <a:graphicData uri="http://schemas.openxmlformats.org/drawingml/2006/table">
            <a:tbl>
              <a:tblPr/>
              <a:tblGrid>
                <a:gridCol w="2917541"/>
                <a:gridCol w="333637"/>
                <a:gridCol w="463597"/>
              </a:tblGrid>
              <a:tr h="232163">
                <a:tc gridSpan="3">
                  <a:txBody>
                    <a:bodyPr/>
                    <a:lstStyle/>
                    <a:p>
                      <a:pPr algn="just">
                        <a:lnSpc>
                          <a:spcPct val="150000"/>
                        </a:lnSpc>
                        <a:spcAft>
                          <a:spcPts val="0"/>
                        </a:spcAft>
                      </a:pPr>
                      <a:r>
                        <a:rPr lang="es-EC" sz="1000" b="1" i="1" dirty="0" smtClean="0">
                          <a:solidFill>
                            <a:schemeClr val="bg1"/>
                          </a:solidFill>
                          <a:latin typeface="+mj-lt"/>
                          <a:ea typeface="Times New Roman"/>
                          <a:cs typeface="Times New Roman"/>
                        </a:rPr>
                        <a:t>Origen</a:t>
                      </a:r>
                      <a:r>
                        <a:rPr lang="es-EC" sz="1000" b="1" i="1" baseline="0" dirty="0" smtClean="0">
                          <a:solidFill>
                            <a:schemeClr val="bg1"/>
                          </a:solidFill>
                          <a:latin typeface="+mj-lt"/>
                          <a:ea typeface="Times New Roman"/>
                          <a:cs typeface="Times New Roman"/>
                        </a:rPr>
                        <a:t> de los Ingresos de l Presupuesto (Ppto) general del Estado</a:t>
                      </a:r>
                      <a:endParaRPr lang="es-EC" sz="1000" b="1" i="1" dirty="0">
                        <a:solidFill>
                          <a:schemeClr val="bg1"/>
                        </a:solidFill>
                        <a:latin typeface="+mj-lt"/>
                        <a:ea typeface="Times New Roman"/>
                        <a:cs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hMerge="1">
                  <a:txBody>
                    <a:bodyPr/>
                    <a:lstStyle/>
                    <a:p>
                      <a:pPr algn="just">
                        <a:lnSpc>
                          <a:spcPct val="150000"/>
                        </a:lnSpc>
                        <a:spcAft>
                          <a:spcPts val="0"/>
                        </a:spcAft>
                      </a:pP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just">
                        <a:lnSpc>
                          <a:spcPct val="150000"/>
                        </a:lnSpc>
                        <a:spcAft>
                          <a:spcPts val="0"/>
                        </a:spcAft>
                      </a:pPr>
                      <a:endParaRPr lang="es-EC" sz="1000" dirty="0">
                        <a:latin typeface="Times New Roman"/>
                        <a:ea typeface="Times New Roman"/>
                        <a:cs typeface="Times New Roman"/>
                      </a:endParaRPr>
                    </a:p>
                  </a:txBody>
                  <a:tcPr marL="44450" marR="44450" marT="0" marB="0" anchor="ctr">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785">
                <a:tc>
                  <a:txBody>
                    <a:bodyPr/>
                    <a:lstStyle/>
                    <a:p>
                      <a:pPr algn="just">
                        <a:lnSpc>
                          <a:spcPct val="150000"/>
                        </a:lnSpc>
                        <a:spcAft>
                          <a:spcPts val="0"/>
                        </a:spcAft>
                      </a:pPr>
                      <a:r>
                        <a:rPr lang="es-EC" sz="1150" b="1" i="1" dirty="0">
                          <a:solidFill>
                            <a:srgbClr val="000000"/>
                          </a:solidFill>
                          <a:latin typeface="Arial"/>
                          <a:ea typeface="Times New Roman"/>
                          <a:cs typeface="Times New Roman"/>
                        </a:rPr>
                        <a:t>Ingresos por Actividades No Petroleras</a:t>
                      </a:r>
                      <a:endParaRPr lang="es-EC" sz="1000" dirty="0">
                        <a:latin typeface="Times New Roman"/>
                        <a:ea typeface="Times New Roman"/>
                        <a:cs typeface="Times New Roman"/>
                      </a:endParaRPr>
                    </a:p>
                  </a:txBody>
                  <a:tcPr marL="44450" marR="4445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C" sz="1150">
                          <a:solidFill>
                            <a:srgbClr val="000000"/>
                          </a:solidFill>
                          <a:latin typeface="Arial"/>
                          <a:ea typeface="Times New Roman"/>
                          <a:cs typeface="Times New Roman"/>
                        </a:rPr>
                        <a:t> </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C" sz="1150" b="1" dirty="0" smtClean="0">
                          <a:solidFill>
                            <a:srgbClr val="000000"/>
                          </a:solidFill>
                          <a:latin typeface="Arial"/>
                          <a:ea typeface="Times New Roman"/>
                          <a:cs typeface="Times New Roman"/>
                        </a:rPr>
                        <a:t>75%</a:t>
                      </a:r>
                      <a:endParaRPr lang="es-EC" sz="1000" dirty="0">
                        <a:latin typeface="Times New Roman"/>
                        <a:ea typeface="Times New Roman"/>
                        <a:cs typeface="Times New Roman"/>
                      </a:endParaRPr>
                    </a:p>
                  </a:txBody>
                  <a:tcPr marL="44450" marR="44450" marT="0" marB="0" anchor="ctr">
                    <a:lnL>
                      <a:noFill/>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785">
                <a:tc>
                  <a:txBody>
                    <a:bodyPr/>
                    <a:lstStyle/>
                    <a:p>
                      <a:pPr algn="just">
                        <a:lnSpc>
                          <a:spcPct val="150000"/>
                        </a:lnSpc>
                        <a:spcAft>
                          <a:spcPts val="0"/>
                        </a:spcAft>
                      </a:pPr>
                      <a:r>
                        <a:rPr lang="es-EC" sz="1150" dirty="0">
                          <a:solidFill>
                            <a:srgbClr val="000000"/>
                          </a:solidFill>
                          <a:latin typeface="Arial"/>
                          <a:ea typeface="Times New Roman"/>
                          <a:cs typeface="Times New Roman"/>
                        </a:rPr>
                        <a:t>Tributarios SRI</a:t>
                      </a:r>
                      <a:endParaRPr lang="es-EC" sz="1000" dirty="0">
                        <a:latin typeface="Times New Roman"/>
                        <a:ea typeface="Times New Roman"/>
                        <a:cs typeface="Times New Roman"/>
                      </a:endParaRPr>
                    </a:p>
                  </a:txBody>
                  <a:tcPr marL="44450" marR="4445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lnSpc>
                          <a:spcPct val="150000"/>
                        </a:lnSpc>
                        <a:spcAft>
                          <a:spcPts val="0"/>
                        </a:spcAft>
                      </a:pPr>
                      <a:r>
                        <a:rPr lang="es-EC" sz="1150" dirty="0" smtClean="0">
                          <a:solidFill>
                            <a:srgbClr val="000000"/>
                          </a:solidFill>
                          <a:latin typeface="Arial"/>
                          <a:ea typeface="Times New Roman"/>
                          <a:cs typeface="Times New Roman"/>
                        </a:rPr>
                        <a:t>52</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just">
                        <a:lnSpc>
                          <a:spcPct val="150000"/>
                        </a:lnSpc>
                        <a:spcAft>
                          <a:spcPts val="0"/>
                        </a:spcAft>
                      </a:pPr>
                      <a:r>
                        <a:rPr lang="es-EC" sz="1150" dirty="0">
                          <a:solidFill>
                            <a:srgbClr val="000000"/>
                          </a:solidFill>
                          <a:latin typeface="Arial"/>
                          <a:ea typeface="Times New Roman"/>
                          <a:cs typeface="Times New Roman"/>
                        </a:rPr>
                        <a:t> </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84785">
                <a:tc>
                  <a:txBody>
                    <a:bodyPr/>
                    <a:lstStyle/>
                    <a:p>
                      <a:pPr algn="just">
                        <a:lnSpc>
                          <a:spcPct val="150000"/>
                        </a:lnSpc>
                        <a:spcAft>
                          <a:spcPts val="0"/>
                        </a:spcAft>
                      </a:pPr>
                      <a:r>
                        <a:rPr lang="es-EC" sz="1150">
                          <a:solidFill>
                            <a:srgbClr val="000000"/>
                          </a:solidFill>
                          <a:latin typeface="Arial"/>
                          <a:ea typeface="Times New Roman"/>
                          <a:cs typeface="Times New Roman"/>
                        </a:rPr>
                        <a:t>No tributarios</a:t>
                      </a:r>
                      <a:endParaRPr lang="es-EC" sz="1000">
                        <a:latin typeface="Times New Roman"/>
                        <a:ea typeface="Times New Roman"/>
                        <a:cs typeface="Times New Roman"/>
                      </a:endParaRPr>
                    </a:p>
                  </a:txBody>
                  <a:tcPr marL="44450" marR="4445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r">
                        <a:lnSpc>
                          <a:spcPct val="150000"/>
                        </a:lnSpc>
                        <a:spcAft>
                          <a:spcPts val="0"/>
                        </a:spcAft>
                      </a:pPr>
                      <a:r>
                        <a:rPr lang="es-EC" sz="1150" dirty="0" smtClean="0">
                          <a:solidFill>
                            <a:srgbClr val="000000"/>
                          </a:solidFill>
                          <a:latin typeface="Arial"/>
                          <a:ea typeface="Times New Roman"/>
                          <a:cs typeface="Times New Roman"/>
                        </a:rPr>
                        <a:t>14</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just">
                        <a:lnSpc>
                          <a:spcPct val="150000"/>
                        </a:lnSpc>
                        <a:spcAft>
                          <a:spcPts val="0"/>
                        </a:spcAft>
                      </a:pPr>
                      <a:r>
                        <a:rPr lang="es-EC" sz="1150" dirty="0">
                          <a:solidFill>
                            <a:srgbClr val="000000"/>
                          </a:solidFill>
                          <a:latin typeface="Arial"/>
                          <a:ea typeface="Times New Roman"/>
                          <a:cs typeface="Times New Roman"/>
                        </a:rPr>
                        <a:t> </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284785">
                <a:tc>
                  <a:txBody>
                    <a:bodyPr/>
                    <a:lstStyle/>
                    <a:p>
                      <a:pPr algn="just">
                        <a:lnSpc>
                          <a:spcPct val="150000"/>
                        </a:lnSpc>
                        <a:spcAft>
                          <a:spcPts val="0"/>
                        </a:spcAft>
                      </a:pPr>
                      <a:r>
                        <a:rPr lang="es-EC" sz="1150">
                          <a:solidFill>
                            <a:srgbClr val="000000"/>
                          </a:solidFill>
                          <a:latin typeface="Arial"/>
                          <a:ea typeface="Times New Roman"/>
                          <a:cs typeface="Times New Roman"/>
                        </a:rPr>
                        <a:t>Tributarios CAE</a:t>
                      </a:r>
                      <a:endParaRPr lang="es-EC" sz="1000">
                        <a:latin typeface="Times New Roman"/>
                        <a:ea typeface="Times New Roman"/>
                        <a:cs typeface="Times New Roman"/>
                      </a:endParaRPr>
                    </a:p>
                  </a:txBody>
                  <a:tcPr marL="44450" marR="4445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a:lnSpc>
                          <a:spcPct val="150000"/>
                        </a:lnSpc>
                        <a:spcAft>
                          <a:spcPts val="0"/>
                        </a:spcAft>
                      </a:pPr>
                      <a:r>
                        <a:rPr lang="es-EC" sz="1150" dirty="0" smtClean="0">
                          <a:solidFill>
                            <a:srgbClr val="000000"/>
                          </a:solidFill>
                          <a:latin typeface="Arial"/>
                          <a:ea typeface="Times New Roman"/>
                          <a:cs typeface="Times New Roman"/>
                        </a:rPr>
                        <a:t>9</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C" sz="1150" dirty="0">
                          <a:solidFill>
                            <a:srgbClr val="000000"/>
                          </a:solidFill>
                          <a:latin typeface="Arial"/>
                          <a:ea typeface="Times New Roman"/>
                          <a:cs typeface="Times New Roman"/>
                        </a:rPr>
                        <a:t> </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84785">
                <a:tc>
                  <a:txBody>
                    <a:bodyPr/>
                    <a:lstStyle/>
                    <a:p>
                      <a:pPr algn="just">
                        <a:lnSpc>
                          <a:spcPct val="150000"/>
                        </a:lnSpc>
                        <a:spcAft>
                          <a:spcPts val="0"/>
                        </a:spcAft>
                      </a:pPr>
                      <a:r>
                        <a:rPr lang="es-EC" sz="1150" b="1" i="1" dirty="0">
                          <a:solidFill>
                            <a:srgbClr val="000000"/>
                          </a:solidFill>
                          <a:latin typeface="Arial"/>
                          <a:ea typeface="Times New Roman"/>
                          <a:cs typeface="Times New Roman"/>
                        </a:rPr>
                        <a:t>Total Ingresos Petroleros</a:t>
                      </a:r>
                      <a:endParaRPr lang="es-EC" sz="1000" dirty="0">
                        <a:latin typeface="Times New Roman"/>
                        <a:ea typeface="Times New Roman"/>
                        <a:cs typeface="Times New Roman"/>
                      </a:endParaRPr>
                    </a:p>
                  </a:txBody>
                  <a:tcPr marL="44450" marR="4445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C" sz="1150">
                          <a:solidFill>
                            <a:srgbClr val="000000"/>
                          </a:solidFill>
                          <a:latin typeface="Arial"/>
                          <a:ea typeface="Times New Roman"/>
                          <a:cs typeface="Times New Roman"/>
                        </a:rPr>
                        <a:t> </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a:lnSpc>
                          <a:spcPct val="150000"/>
                        </a:lnSpc>
                        <a:spcAft>
                          <a:spcPts val="0"/>
                        </a:spcAft>
                      </a:pPr>
                      <a:r>
                        <a:rPr lang="es-EC" sz="1150" b="1" dirty="0" smtClean="0">
                          <a:solidFill>
                            <a:srgbClr val="000000"/>
                          </a:solidFill>
                          <a:latin typeface="Arial"/>
                          <a:ea typeface="Times New Roman"/>
                          <a:cs typeface="Times New Roman"/>
                        </a:rPr>
                        <a:t>25</a:t>
                      </a:r>
                      <a:r>
                        <a:rPr lang="es-EC" sz="1150" b="1" dirty="0">
                          <a:solidFill>
                            <a:srgbClr val="000000"/>
                          </a:solidFill>
                          <a:latin typeface="Arial"/>
                          <a:ea typeface="Times New Roman"/>
                          <a:cs typeface="Times New Roman"/>
                        </a:rPr>
                        <a:t>%</a:t>
                      </a:r>
                      <a:endParaRPr lang="es-EC" sz="1000" dirty="0">
                        <a:latin typeface="Times New Roman"/>
                        <a:ea typeface="Times New Roman"/>
                        <a:cs typeface="Times New Roman"/>
                      </a:endParaRPr>
                    </a:p>
                  </a:txBody>
                  <a:tcPr marL="44450" marR="44450" marT="0" marB="0" anchor="ctr">
                    <a:lnL>
                      <a:noFill/>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graphicFrame>
        <p:nvGraphicFramePr>
          <p:cNvPr id="6" name="5 Tabla"/>
          <p:cNvGraphicFramePr>
            <a:graphicFrameLocks noGrp="1"/>
          </p:cNvGraphicFramePr>
          <p:nvPr/>
        </p:nvGraphicFramePr>
        <p:xfrm>
          <a:off x="4046538" y="4051300"/>
          <a:ext cx="4929187" cy="2287588"/>
        </p:xfrm>
        <a:graphic>
          <a:graphicData uri="http://schemas.openxmlformats.org/drawingml/2006/table">
            <a:tbl>
              <a:tblPr/>
              <a:tblGrid>
                <a:gridCol w="908176"/>
                <a:gridCol w="950374"/>
                <a:gridCol w="928969"/>
                <a:gridCol w="1036604"/>
                <a:gridCol w="490476"/>
                <a:gridCol w="614623"/>
              </a:tblGrid>
              <a:tr h="526679">
                <a:tc>
                  <a:txBody>
                    <a:bodyPr/>
                    <a:lstStyle/>
                    <a:p>
                      <a:pPr algn="ctr">
                        <a:lnSpc>
                          <a:spcPct val="150000"/>
                        </a:lnSpc>
                        <a:spcAft>
                          <a:spcPts val="0"/>
                        </a:spcAft>
                      </a:pPr>
                      <a:r>
                        <a:rPr lang="es-EC" sz="1100" b="1" dirty="0">
                          <a:solidFill>
                            <a:schemeClr val="bg1"/>
                          </a:solidFill>
                          <a:latin typeface="+mj-lt"/>
                          <a:ea typeface="Times New Roman"/>
                          <a:cs typeface="Times New Roman"/>
                        </a:rPr>
                        <a:t>Empresas en </a:t>
                      </a:r>
                      <a:r>
                        <a:rPr lang="es-EC" sz="1100" b="1" dirty="0" smtClean="0">
                          <a:solidFill>
                            <a:schemeClr val="bg1"/>
                          </a:solidFill>
                          <a:latin typeface="+mj-lt"/>
                          <a:ea typeface="Times New Roman"/>
                          <a:cs typeface="Times New Roman"/>
                        </a:rPr>
                        <a:t>ZF</a:t>
                      </a:r>
                      <a:endParaRPr lang="es-EC" sz="1100" dirty="0">
                        <a:solidFill>
                          <a:schemeClr val="bg1"/>
                        </a:solidFill>
                        <a:latin typeface="+mj-lt"/>
                        <a:ea typeface="Times New Roman"/>
                        <a:cs typeface="Times New Roman"/>
                      </a:endParaRPr>
                    </a:p>
                  </a:txBody>
                  <a:tcPr marL="44450" marR="44450" marT="0" marB="0" anchor="ctr">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lnSpc>
                          <a:spcPct val="150000"/>
                        </a:lnSpc>
                        <a:spcAft>
                          <a:spcPts val="0"/>
                        </a:spcAft>
                      </a:pPr>
                      <a:r>
                        <a:rPr lang="es-EC" sz="1100" b="1" dirty="0">
                          <a:solidFill>
                            <a:schemeClr val="bg1"/>
                          </a:solidFill>
                          <a:latin typeface="+mj-lt"/>
                          <a:ea typeface="Times New Roman"/>
                          <a:cs typeface="Times New Roman"/>
                        </a:rPr>
                        <a:t>Empleados Contratados</a:t>
                      </a:r>
                      <a:endParaRPr lang="es-EC" sz="1100" dirty="0">
                        <a:solidFill>
                          <a:schemeClr val="bg1"/>
                        </a:solidFill>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lnSpc>
                          <a:spcPct val="150000"/>
                        </a:lnSpc>
                        <a:spcAft>
                          <a:spcPts val="0"/>
                        </a:spcAft>
                      </a:pPr>
                      <a:r>
                        <a:rPr lang="es-EC" sz="1100" b="1" dirty="0">
                          <a:solidFill>
                            <a:schemeClr val="bg1"/>
                          </a:solidFill>
                          <a:latin typeface="+mj-lt"/>
                          <a:ea typeface="Times New Roman"/>
                          <a:cs typeface="Times New Roman"/>
                        </a:rPr>
                        <a:t>S&amp;S</a:t>
                      </a:r>
                      <a:endParaRPr lang="es-EC" sz="1100" dirty="0">
                        <a:solidFill>
                          <a:schemeClr val="bg1"/>
                        </a:solidFill>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lnSpc>
                          <a:spcPct val="150000"/>
                        </a:lnSpc>
                        <a:spcAft>
                          <a:spcPts val="0"/>
                        </a:spcAft>
                      </a:pPr>
                      <a:r>
                        <a:rPr lang="es-EC" sz="1100" b="1" dirty="0">
                          <a:solidFill>
                            <a:schemeClr val="bg1"/>
                          </a:solidFill>
                          <a:latin typeface="+mj-lt"/>
                          <a:ea typeface="Times New Roman"/>
                          <a:cs typeface="Times New Roman"/>
                        </a:rPr>
                        <a:t>I.E.</a:t>
                      </a:r>
                      <a:endParaRPr lang="es-EC" sz="1100" dirty="0">
                        <a:solidFill>
                          <a:schemeClr val="bg1"/>
                        </a:solidFill>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lnSpc>
                          <a:spcPct val="150000"/>
                        </a:lnSpc>
                        <a:spcAft>
                          <a:spcPts val="0"/>
                        </a:spcAft>
                      </a:pPr>
                      <a:r>
                        <a:rPr lang="es-EC" sz="1100" b="1" dirty="0">
                          <a:solidFill>
                            <a:schemeClr val="bg1"/>
                          </a:solidFill>
                          <a:latin typeface="+mj-lt"/>
                          <a:ea typeface="Times New Roman"/>
                          <a:cs typeface="Times New Roman"/>
                        </a:rPr>
                        <a:t>T.T.</a:t>
                      </a:r>
                      <a:endParaRPr lang="es-EC" sz="1100" dirty="0">
                        <a:solidFill>
                          <a:schemeClr val="bg1"/>
                        </a:solidFill>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lnSpc>
                          <a:spcPct val="150000"/>
                        </a:lnSpc>
                        <a:spcAft>
                          <a:spcPts val="0"/>
                        </a:spcAft>
                      </a:pPr>
                      <a:r>
                        <a:rPr lang="es-EC" sz="1100" b="1" dirty="0">
                          <a:solidFill>
                            <a:schemeClr val="bg1"/>
                          </a:solidFill>
                          <a:latin typeface="+mj-lt"/>
                          <a:ea typeface="Times New Roman"/>
                          <a:cs typeface="Times New Roman"/>
                        </a:rPr>
                        <a:t>D.Z.D.P.</a:t>
                      </a:r>
                      <a:endParaRPr lang="es-EC" sz="1100" dirty="0">
                        <a:solidFill>
                          <a:schemeClr val="bg1"/>
                        </a:solidFill>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248993">
                <a:tc>
                  <a:txBody>
                    <a:bodyPr/>
                    <a:lstStyle/>
                    <a:p>
                      <a:pPr algn="ctr">
                        <a:lnSpc>
                          <a:spcPct val="150000"/>
                        </a:lnSpc>
                        <a:spcAft>
                          <a:spcPts val="0"/>
                        </a:spcAft>
                      </a:pPr>
                      <a:r>
                        <a:rPr lang="es-EC" sz="1100" dirty="0">
                          <a:solidFill>
                            <a:srgbClr val="000000"/>
                          </a:solidFill>
                          <a:latin typeface="+mj-lt"/>
                          <a:ea typeface="Times New Roman"/>
                          <a:cs typeface="Times New Roman"/>
                        </a:rPr>
                        <a:t>E</a:t>
                      </a:r>
                      <a:endParaRPr lang="es-EC" sz="1100" dirty="0">
                        <a:latin typeface="+mj-lt"/>
                        <a:ea typeface="Times New Roman"/>
                        <a:cs typeface="Times New Roman"/>
                      </a:endParaRPr>
                    </a:p>
                  </a:txBody>
                  <a:tcPr marL="44450" marR="44450" marT="0" marB="0" anchor="ctr">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s-EC" sz="1100" dirty="0">
                          <a:solidFill>
                            <a:srgbClr val="000000"/>
                          </a:solidFill>
                          <a:latin typeface="+mj-lt"/>
                          <a:ea typeface="Times New Roman"/>
                          <a:cs typeface="Times New Roman"/>
                        </a:rPr>
                        <a:t>937,5</a:t>
                      </a:r>
                      <a:endParaRPr lang="es-EC" sz="11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371812,5</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62500000</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SI</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50000"/>
                        </a:lnSpc>
                        <a:spcAft>
                          <a:spcPts val="0"/>
                        </a:spcAft>
                      </a:pPr>
                      <a:r>
                        <a:rPr lang="es-EC" sz="1100" dirty="0">
                          <a:solidFill>
                            <a:srgbClr val="000000"/>
                          </a:solidFill>
                          <a:latin typeface="+mj-lt"/>
                          <a:ea typeface="Times New Roman"/>
                          <a:cs typeface="Times New Roman"/>
                        </a:rPr>
                        <a:t>SI</a:t>
                      </a:r>
                      <a:endParaRPr lang="es-EC" sz="1100" dirty="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8993">
                <a:tc>
                  <a:txBody>
                    <a:bodyPr/>
                    <a:lstStyle/>
                    <a:p>
                      <a:pPr algn="ctr">
                        <a:lnSpc>
                          <a:spcPct val="150000"/>
                        </a:lnSpc>
                        <a:spcAft>
                          <a:spcPts val="0"/>
                        </a:spcAft>
                      </a:pPr>
                      <a:r>
                        <a:rPr lang="es-EC" sz="1100">
                          <a:solidFill>
                            <a:srgbClr val="000000"/>
                          </a:solidFill>
                          <a:latin typeface="+mj-lt"/>
                          <a:ea typeface="Times New Roman"/>
                          <a:cs typeface="Times New Roman"/>
                        </a:rPr>
                        <a:t>F</a:t>
                      </a:r>
                      <a:endParaRPr lang="es-EC" sz="1100">
                        <a:latin typeface="+mj-lt"/>
                        <a:ea typeface="Times New Roman"/>
                        <a:cs typeface="Times New Roman"/>
                      </a:endParaRPr>
                    </a:p>
                  </a:txBody>
                  <a:tcPr marL="44450" marR="44450" marT="0" marB="0" anchor="ctr">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2625</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1188862,5</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62500000</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SI</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SI</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248993">
                <a:tc>
                  <a:txBody>
                    <a:bodyPr/>
                    <a:lstStyle/>
                    <a:p>
                      <a:pPr algn="ctr">
                        <a:lnSpc>
                          <a:spcPct val="150000"/>
                        </a:lnSpc>
                        <a:spcAft>
                          <a:spcPts val="0"/>
                        </a:spcAft>
                      </a:pPr>
                      <a:r>
                        <a:rPr lang="es-EC" sz="1100">
                          <a:solidFill>
                            <a:srgbClr val="000000"/>
                          </a:solidFill>
                          <a:latin typeface="+mj-lt"/>
                          <a:ea typeface="Times New Roman"/>
                          <a:cs typeface="Times New Roman"/>
                        </a:rPr>
                        <a:t>G</a:t>
                      </a:r>
                      <a:endParaRPr lang="es-EC" sz="1100">
                        <a:latin typeface="+mj-lt"/>
                        <a:ea typeface="Times New Roman"/>
                        <a:cs typeface="Times New Roman"/>
                      </a:endParaRPr>
                    </a:p>
                  </a:txBody>
                  <a:tcPr marL="44450" marR="44450" marT="0" marB="0" anchor="ctr">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1687,5</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674325</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37500000</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SI</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SI</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248993">
                <a:tc>
                  <a:txBody>
                    <a:bodyPr/>
                    <a:lstStyle/>
                    <a:p>
                      <a:pPr algn="ctr">
                        <a:lnSpc>
                          <a:spcPct val="150000"/>
                        </a:lnSpc>
                        <a:spcAft>
                          <a:spcPts val="0"/>
                        </a:spcAft>
                      </a:pPr>
                      <a:r>
                        <a:rPr lang="es-EC" sz="1100">
                          <a:solidFill>
                            <a:srgbClr val="000000"/>
                          </a:solidFill>
                          <a:latin typeface="+mj-lt"/>
                          <a:ea typeface="Times New Roman"/>
                          <a:cs typeface="Times New Roman"/>
                        </a:rPr>
                        <a:t>H</a:t>
                      </a:r>
                      <a:endParaRPr lang="es-EC" sz="1100">
                        <a:latin typeface="+mj-lt"/>
                        <a:ea typeface="Times New Roman"/>
                        <a:cs typeface="Times New Roman"/>
                      </a:endParaRPr>
                    </a:p>
                  </a:txBody>
                  <a:tcPr marL="44450" marR="44450" marT="0" marB="0" anchor="ctr">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1200</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458880</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50000000</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SI</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50000"/>
                        </a:lnSpc>
                        <a:spcAft>
                          <a:spcPts val="0"/>
                        </a:spcAft>
                      </a:pPr>
                      <a:r>
                        <a:rPr lang="es-EC" sz="1100">
                          <a:solidFill>
                            <a:srgbClr val="000000"/>
                          </a:solidFill>
                          <a:latin typeface="+mj-lt"/>
                          <a:ea typeface="Times New Roman"/>
                          <a:cs typeface="Times New Roman"/>
                        </a:rPr>
                        <a:t>SI</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a:noFill/>
                    </a:lnB>
                  </a:tcPr>
                </a:tc>
              </a:tr>
              <a:tr h="248993">
                <a:tc>
                  <a:txBody>
                    <a:bodyPr/>
                    <a:lstStyle/>
                    <a:p>
                      <a:pPr algn="ctr">
                        <a:lnSpc>
                          <a:spcPct val="150000"/>
                        </a:lnSpc>
                        <a:spcAft>
                          <a:spcPts val="0"/>
                        </a:spcAft>
                      </a:pPr>
                      <a:r>
                        <a:rPr lang="es-EC" sz="1100">
                          <a:solidFill>
                            <a:srgbClr val="000000"/>
                          </a:solidFill>
                          <a:latin typeface="+mj-lt"/>
                          <a:ea typeface="Times New Roman"/>
                          <a:cs typeface="Times New Roman"/>
                        </a:rPr>
                        <a:t>I</a:t>
                      </a:r>
                      <a:endParaRPr lang="es-EC" sz="1100">
                        <a:latin typeface="+mj-lt"/>
                        <a:ea typeface="Times New Roman"/>
                        <a:cs typeface="Times New Roman"/>
                      </a:endParaRPr>
                    </a:p>
                  </a:txBody>
                  <a:tcPr marL="44450" marR="44450" marT="0" marB="0" anchor="ctr">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solidFill>
                            <a:srgbClr val="000000"/>
                          </a:solidFill>
                          <a:latin typeface="+mj-lt"/>
                          <a:ea typeface="Times New Roman"/>
                          <a:cs typeface="Times New Roman"/>
                        </a:rPr>
                        <a:t>1050</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solidFill>
                            <a:srgbClr val="000000"/>
                          </a:solidFill>
                          <a:latin typeface="+mj-lt"/>
                          <a:ea typeface="Times New Roman"/>
                          <a:cs typeface="Times New Roman"/>
                        </a:rPr>
                        <a:t>415170</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solidFill>
                            <a:srgbClr val="000000"/>
                          </a:solidFill>
                          <a:latin typeface="+mj-lt"/>
                          <a:ea typeface="Times New Roman"/>
                          <a:cs typeface="Times New Roman"/>
                        </a:rPr>
                        <a:t>68750000</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solidFill>
                            <a:srgbClr val="000000"/>
                          </a:solidFill>
                          <a:latin typeface="+mj-lt"/>
                          <a:ea typeface="Times New Roman"/>
                          <a:cs typeface="Times New Roman"/>
                        </a:rPr>
                        <a:t>SI</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es-EC" sz="1100">
                          <a:solidFill>
                            <a:srgbClr val="000000"/>
                          </a:solidFill>
                          <a:latin typeface="+mj-lt"/>
                          <a:ea typeface="Times New Roman"/>
                          <a:cs typeface="Times New Roman"/>
                        </a:rPr>
                        <a:t>SI</a:t>
                      </a:r>
                      <a:endParaRPr lang="es-EC" sz="1100">
                        <a:latin typeface="+mj-lt"/>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8993">
                <a:tc>
                  <a:txBody>
                    <a:bodyPr/>
                    <a:lstStyle/>
                    <a:p>
                      <a:pPr algn="ctr">
                        <a:lnSpc>
                          <a:spcPct val="150000"/>
                        </a:lnSpc>
                        <a:spcAft>
                          <a:spcPts val="0"/>
                        </a:spcAft>
                      </a:pPr>
                      <a:r>
                        <a:rPr lang="es-EC" sz="1100" b="1" dirty="0">
                          <a:latin typeface="+mj-lt"/>
                          <a:ea typeface="Times New Roman"/>
                          <a:cs typeface="Times New Roman"/>
                        </a:rPr>
                        <a:t>Total</a:t>
                      </a:r>
                    </a:p>
                  </a:txBody>
                  <a:tcPr marL="44450" marR="44450" marT="0" marB="0" anchor="ctr">
                    <a:lnL w="28575"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s-EC" sz="1100" b="1" dirty="0">
                          <a:latin typeface="+mj-lt"/>
                          <a:ea typeface="Times New Roman"/>
                          <a:cs typeface="Times New Roman"/>
                        </a:rPr>
                        <a:t>7500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s-EC" sz="1100" b="1">
                          <a:latin typeface="+mj-lt"/>
                          <a:ea typeface="Times New Roman"/>
                          <a:cs typeface="Times New Roman"/>
                        </a:rPr>
                        <a:t>$ 3.109.050,00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s-EC" sz="1100" b="1" dirty="0">
                          <a:latin typeface="+mj-lt"/>
                          <a:ea typeface="Times New Roman"/>
                          <a:cs typeface="Times New Roman"/>
                        </a:rPr>
                        <a:t>$  250.000.000,00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s-EC" sz="1100" b="1">
                          <a:latin typeface="+mj-lt"/>
                          <a:ea typeface="Times New Roman"/>
                          <a:cs typeface="Times New Roman"/>
                        </a:rPr>
                        <a:t>SI</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lnSpc>
                          <a:spcPct val="150000"/>
                        </a:lnSpc>
                        <a:spcAft>
                          <a:spcPts val="0"/>
                        </a:spcAft>
                      </a:pPr>
                      <a:r>
                        <a:rPr lang="es-EC" sz="1100" b="1" dirty="0">
                          <a:latin typeface="+mj-lt"/>
                          <a:ea typeface="Times New Roman"/>
                          <a:cs typeface="Times New Roman"/>
                        </a:rPr>
                        <a:t>SI</a:t>
                      </a:r>
                    </a:p>
                  </a:txBody>
                  <a:tcPr marL="44450" marR="44450" marT="0" marB="0" anchor="ctr">
                    <a:lnL w="12700" cap="flat" cmpd="sng" algn="ctr">
                      <a:solidFill>
                        <a:srgbClr val="000000"/>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bl>
          </a:graphicData>
        </a:graphic>
      </p:graphicFrame>
      <p:sp>
        <p:nvSpPr>
          <p:cNvPr id="7" name="6 CuadroTexto"/>
          <p:cNvSpPr txBox="1"/>
          <p:nvPr/>
        </p:nvSpPr>
        <p:spPr>
          <a:xfrm>
            <a:off x="714375" y="4160838"/>
            <a:ext cx="3071813" cy="2554287"/>
          </a:xfrm>
          <a:prstGeom prst="rect">
            <a:avLst/>
          </a:prstGeom>
          <a:noFill/>
        </p:spPr>
        <p:txBody>
          <a:bodyPr>
            <a:spAutoFit/>
          </a:bodyPr>
          <a:lstStyle/>
          <a:p>
            <a:pPr algn="just">
              <a:defRPr/>
            </a:pPr>
            <a:r>
              <a:rPr lang="es-EC" sz="1600" b="1" dirty="0">
                <a:latin typeface="+mj-lt"/>
                <a:cs typeface="Arial" charset="0"/>
              </a:rPr>
              <a:t>Resultados:</a:t>
            </a:r>
          </a:p>
          <a:p>
            <a:pPr algn="just">
              <a:defRPr/>
            </a:pPr>
            <a:r>
              <a:rPr lang="es-EC" sz="1600" dirty="0">
                <a:latin typeface="+mj-lt"/>
                <a:cs typeface="Arial" charset="0"/>
              </a:rPr>
              <a:t>-  Empleo Generado: 7500 plazas de trabajo  </a:t>
            </a:r>
          </a:p>
          <a:p>
            <a:pPr algn="just">
              <a:buFontTx/>
              <a:buChar char="-"/>
              <a:defRPr/>
            </a:pPr>
            <a:r>
              <a:rPr lang="es-EC" sz="1600" dirty="0">
                <a:latin typeface="+mj-lt"/>
                <a:cs typeface="Arial" charset="0"/>
              </a:rPr>
              <a:t> Impuestos Indirectos por Renta Percibida lo que provoca </a:t>
            </a:r>
            <a:r>
              <a:rPr lang="es-EC" sz="1600" i="1" dirty="0">
                <a:latin typeface="+mj-lt"/>
                <a:cs typeface="Arial" charset="0"/>
              </a:rPr>
              <a:t>uso de Bienes gravados con IVA</a:t>
            </a:r>
          </a:p>
          <a:p>
            <a:pPr algn="just">
              <a:buFontTx/>
              <a:buChar char="-"/>
              <a:defRPr/>
            </a:pPr>
            <a:r>
              <a:rPr lang="es-EC" sz="1600" dirty="0">
                <a:latin typeface="+mj-lt"/>
                <a:cs typeface="Arial" charset="0"/>
              </a:rPr>
              <a:t>  Inversión Extranjera USD 250 millones</a:t>
            </a:r>
          </a:p>
          <a:p>
            <a:pPr algn="just">
              <a:defRPr/>
            </a:pPr>
            <a:endParaRPr lang="es-EC" sz="1600" dirty="0">
              <a:latin typeface="+mj-lt"/>
              <a:cs typeface="Arial" charset="0"/>
            </a:endParaRPr>
          </a:p>
          <a:p>
            <a:pPr algn="just">
              <a:defRPr/>
            </a:pPr>
            <a:endParaRPr lang="es-EC" sz="1600" dirty="0">
              <a:latin typeface="+mj-lt"/>
              <a:cs typeface="Arial" charset="0"/>
            </a:endParaRPr>
          </a:p>
        </p:txBody>
      </p:sp>
      <p:sp>
        <p:nvSpPr>
          <p:cNvPr id="8" name="1 Título"/>
          <p:cNvSpPr txBox="1">
            <a:spLocks/>
          </p:cNvSpPr>
          <p:nvPr/>
        </p:nvSpPr>
        <p:spPr>
          <a:xfrm>
            <a:off x="6572250" y="-71438"/>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4338" y="642938"/>
            <a:ext cx="8229600" cy="1143000"/>
          </a:xfrm>
        </p:spPr>
        <p:txBody>
          <a:bodyPr anchor="ctr"/>
          <a:lstStyle/>
          <a:p>
            <a:pPr algn="ctr" eaLnBrk="1" hangingPunct="1">
              <a:defRPr/>
            </a:pPr>
            <a:r>
              <a:rPr lang="es-EC" sz="3200" b="1" u="sng" dirty="0" smtClean="0">
                <a:solidFill>
                  <a:schemeClr val="accent1">
                    <a:lumMod val="75000"/>
                  </a:schemeClr>
                </a:solidFill>
              </a:rPr>
              <a:t>ÁMBITO CAMBIARIO Y FINANCIERO</a:t>
            </a:r>
          </a:p>
        </p:txBody>
      </p:sp>
      <p:sp>
        <p:nvSpPr>
          <p:cNvPr id="29699" name="2 Marcador de contenido"/>
          <p:cNvSpPr>
            <a:spLocks noGrp="1"/>
          </p:cNvSpPr>
          <p:nvPr>
            <p:ph idx="1"/>
          </p:nvPr>
        </p:nvSpPr>
        <p:spPr>
          <a:xfrm>
            <a:off x="600075" y="1785938"/>
            <a:ext cx="7972425" cy="4429125"/>
          </a:xfrm>
        </p:spPr>
        <p:txBody>
          <a:bodyPr/>
          <a:lstStyle/>
          <a:p>
            <a:pPr algn="just">
              <a:defRPr/>
            </a:pPr>
            <a:r>
              <a:rPr lang="es-EC" sz="2000" dirty="0" smtClean="0">
                <a:latin typeface="+mj-lt"/>
              </a:rPr>
              <a:t>Se rige en base a la Ley de Zonas Francas con el R. O. N° 562 de Abril de 2005 de acuerdo a lo estipulado en  los siguientes Artículos:</a:t>
            </a:r>
          </a:p>
          <a:p>
            <a:pPr lvl="1" algn="just">
              <a:buFont typeface="Wingdings" pitchFamily="2" charset="2"/>
              <a:buChar char="ü"/>
              <a:defRPr/>
            </a:pPr>
            <a:r>
              <a:rPr lang="es-EC" sz="1800" dirty="0" smtClean="0">
                <a:latin typeface="+mj-lt"/>
              </a:rPr>
              <a:t>   Art. 46.- Libertad Cambiaria para usuarios de ZF,</a:t>
            </a:r>
          </a:p>
          <a:p>
            <a:pPr lvl="1" algn="just">
              <a:buFont typeface="Wingdings" pitchFamily="2" charset="2"/>
              <a:buChar char="ü"/>
              <a:defRPr/>
            </a:pPr>
            <a:r>
              <a:rPr lang="es-EC" sz="1800" dirty="0" smtClean="0">
                <a:latin typeface="+mj-lt"/>
              </a:rPr>
              <a:t>   Art. 47.- Avalúo de créditos otorgados por bancos del exterior a usuarios de ZF por parte de instituciones financieras locales, </a:t>
            </a:r>
          </a:p>
          <a:p>
            <a:pPr lvl="1" algn="just">
              <a:buFont typeface="Wingdings" pitchFamily="2" charset="2"/>
              <a:buChar char="ü"/>
              <a:defRPr/>
            </a:pPr>
            <a:r>
              <a:rPr lang="es-EC" sz="1800" dirty="0" smtClean="0">
                <a:latin typeface="+mj-lt"/>
              </a:rPr>
              <a:t>  Art. 48.- Establecimiento de instituciones financieras nacionales o extranjeras en territorio franco, </a:t>
            </a:r>
          </a:p>
          <a:p>
            <a:pPr lvl="1" algn="just">
              <a:buFont typeface="Wingdings" pitchFamily="2" charset="2"/>
              <a:buChar char="ü"/>
              <a:defRPr/>
            </a:pPr>
            <a:r>
              <a:rPr lang="es-EC" sz="1800" dirty="0" smtClean="0">
                <a:latin typeface="+mj-lt"/>
              </a:rPr>
              <a:t>  Art. 49.- Restricciones a usuarios de ZF para acceder a créditos nacionales,</a:t>
            </a:r>
          </a:p>
          <a:p>
            <a:pPr lvl="1" algn="just">
              <a:buFont typeface="Wingdings" pitchFamily="2" charset="2"/>
              <a:buChar char="ü"/>
              <a:defRPr/>
            </a:pPr>
            <a:r>
              <a:rPr lang="es-EC" sz="1800" dirty="0" smtClean="0">
                <a:latin typeface="+mj-lt"/>
              </a:rPr>
              <a:t>  Art. 50.- Concesión de divisas para importaciones de divisas que reciben los usuarios de ZF.</a:t>
            </a:r>
          </a:p>
          <a:p>
            <a:pPr algn="just">
              <a:defRPr/>
            </a:pPr>
            <a:r>
              <a:rPr lang="es-EC" sz="2000" dirty="0" smtClean="0">
                <a:latin typeface="+mj-lt"/>
              </a:rPr>
              <a:t>Actualmente, con la dolarización de la economía ecuatoriana, este régimen </a:t>
            </a:r>
          </a:p>
        </p:txBody>
      </p:sp>
      <p:sp>
        <p:nvSpPr>
          <p:cNvPr id="4" name="1 Título"/>
          <p:cNvSpPr txBox="1">
            <a:spLocks/>
          </p:cNvSpPr>
          <p:nvPr/>
        </p:nvSpPr>
        <p:spPr>
          <a:xfrm>
            <a:off x="6572250" y="0"/>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1357313"/>
            <a:ext cx="8229600" cy="428625"/>
          </a:xfrm>
        </p:spPr>
        <p:txBody>
          <a:bodyPr>
            <a:normAutofit fontScale="90000"/>
          </a:bodyPr>
          <a:lstStyle/>
          <a:p>
            <a:pPr algn="ctr" eaLnBrk="1" fontAlgn="auto" hangingPunct="1">
              <a:spcAft>
                <a:spcPts val="0"/>
              </a:spcAft>
              <a:defRPr/>
            </a:pPr>
            <a:r>
              <a:rPr lang="es-EC" sz="2700" b="1" dirty="0" smtClean="0">
                <a:solidFill>
                  <a:schemeClr val="tx1"/>
                </a:solidFill>
              </a:rPr>
              <a:t>Estadísticas de Inversión en Zonas Francas</a:t>
            </a:r>
            <a:endParaRPr lang="es-EC" dirty="0"/>
          </a:p>
        </p:txBody>
      </p:sp>
      <p:pic>
        <p:nvPicPr>
          <p:cNvPr id="35843" name="Imagen 2"/>
          <p:cNvPicPr>
            <a:picLocks noChangeAspect="1" noChangeArrowheads="1"/>
          </p:cNvPicPr>
          <p:nvPr/>
        </p:nvPicPr>
        <p:blipFill>
          <a:blip r:embed="rId2"/>
          <a:srcRect l="8537" r="5917" b="26247"/>
          <a:stretch>
            <a:fillRect/>
          </a:stretch>
        </p:blipFill>
        <p:spPr bwMode="auto">
          <a:xfrm>
            <a:off x="71438" y="2757488"/>
            <a:ext cx="4071937" cy="3671887"/>
          </a:xfrm>
          <a:prstGeom prst="rect">
            <a:avLst/>
          </a:prstGeom>
          <a:solidFill>
            <a:srgbClr val="00B050"/>
          </a:solidFill>
          <a:ln w="9525">
            <a:solidFill>
              <a:schemeClr val="accent1">
                <a:lumMod val="75000"/>
              </a:schemeClr>
            </a:solidFill>
            <a:miter lim="800000"/>
            <a:headEnd/>
            <a:tailEnd/>
          </a:ln>
        </p:spPr>
      </p:pic>
      <p:sp>
        <p:nvSpPr>
          <p:cNvPr id="35844" name="Rectangle 2"/>
          <p:cNvSpPr>
            <a:spLocks noChangeArrowheads="1"/>
          </p:cNvSpPr>
          <p:nvPr/>
        </p:nvSpPr>
        <p:spPr bwMode="auto">
          <a:xfrm>
            <a:off x="71438" y="1987550"/>
            <a:ext cx="4000500" cy="584200"/>
          </a:xfrm>
          <a:prstGeom prst="rect">
            <a:avLst/>
          </a:prstGeom>
          <a:noFill/>
          <a:ln w="9525">
            <a:noFill/>
            <a:miter lim="800000"/>
            <a:headEnd/>
            <a:tailEnd/>
          </a:ln>
        </p:spPr>
        <p:txBody>
          <a:bodyPr anchor="ctr">
            <a:spAutoFit/>
          </a:bodyPr>
          <a:lstStyle/>
          <a:p>
            <a:pPr algn="ctr">
              <a:defRPr/>
            </a:pPr>
            <a:r>
              <a:rPr lang="es-EC" sz="1600" b="1" dirty="0">
                <a:latin typeface="+mj-lt"/>
                <a:cs typeface="Times New Roman" pitchFamily="18" charset="0"/>
              </a:rPr>
              <a:t>Porcentaje de Participación de Inversión en Zonas Francas Ecuatorianas</a:t>
            </a:r>
            <a:endParaRPr lang="es-EC" sz="1600" dirty="0">
              <a:latin typeface="+mj-lt"/>
              <a:cs typeface="Times New Roman" pitchFamily="18" charset="0"/>
            </a:endParaRPr>
          </a:p>
        </p:txBody>
      </p:sp>
      <p:sp>
        <p:nvSpPr>
          <p:cNvPr id="6" name="1 Título"/>
          <p:cNvSpPr txBox="1">
            <a:spLocks/>
          </p:cNvSpPr>
          <p:nvPr/>
        </p:nvSpPr>
        <p:spPr>
          <a:xfrm>
            <a:off x="6643688" y="0"/>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pic>
        <p:nvPicPr>
          <p:cNvPr id="29702" name="Gráfico 16"/>
          <p:cNvPicPr>
            <a:picLocks noChangeArrowheads="1"/>
          </p:cNvPicPr>
          <p:nvPr/>
        </p:nvPicPr>
        <p:blipFill>
          <a:blip r:embed="rId3"/>
          <a:srcRect/>
          <a:stretch>
            <a:fillRect/>
          </a:stretch>
        </p:blipFill>
        <p:spPr bwMode="auto">
          <a:xfrm>
            <a:off x="4214813" y="2786063"/>
            <a:ext cx="4857750" cy="3643312"/>
          </a:xfrm>
          <a:prstGeom prst="rect">
            <a:avLst/>
          </a:prstGeom>
          <a:noFill/>
          <a:ln w="9525">
            <a:noFill/>
            <a:miter lim="800000"/>
            <a:headEnd/>
            <a:tailEnd/>
          </a:ln>
        </p:spPr>
      </p:pic>
      <p:sp>
        <p:nvSpPr>
          <p:cNvPr id="8" name="7 Rectángulo"/>
          <p:cNvSpPr/>
          <p:nvPr/>
        </p:nvSpPr>
        <p:spPr>
          <a:xfrm>
            <a:off x="4429125" y="2000250"/>
            <a:ext cx="4429125" cy="584200"/>
          </a:xfrm>
          <a:prstGeom prst="rect">
            <a:avLst/>
          </a:prstGeom>
        </p:spPr>
        <p:txBody>
          <a:bodyPr>
            <a:spAutoFit/>
          </a:bodyPr>
          <a:lstStyle/>
          <a:p>
            <a:pPr algn="ctr" fontAlgn="auto">
              <a:spcBef>
                <a:spcPts val="0"/>
              </a:spcBef>
              <a:spcAft>
                <a:spcPts val="0"/>
              </a:spcAft>
              <a:defRPr/>
            </a:pPr>
            <a:r>
              <a:rPr lang="es-EC" sz="1600" b="1" dirty="0">
                <a:latin typeface="+mj-lt"/>
                <a:cs typeface="+mn-cs"/>
              </a:rPr>
              <a:t>Inversión Esperada vs. Inversión Real en Zonas Francas Ecuatorianas - Año 2007</a:t>
            </a:r>
          </a:p>
        </p:txBody>
      </p:sp>
      <p:sp>
        <p:nvSpPr>
          <p:cNvPr id="9" name="1 Título"/>
          <p:cNvSpPr txBox="1">
            <a:spLocks/>
          </p:cNvSpPr>
          <p:nvPr/>
        </p:nvSpPr>
        <p:spPr bwMode="auto">
          <a:xfrm>
            <a:off x="285750" y="571500"/>
            <a:ext cx="6858000" cy="785813"/>
          </a:xfrm>
          <a:prstGeom prst="rect">
            <a:avLst/>
          </a:prstGeom>
          <a:noFill/>
          <a:ln w="9525">
            <a:noFill/>
            <a:miter lim="800000"/>
            <a:headEnd/>
            <a:tailEnd/>
          </a:ln>
        </p:spPr>
        <p:txBody>
          <a:bodyPr lIns="0" rIns="0" bIns="0" anchor="ctr"/>
          <a:lstStyle/>
          <a:p>
            <a:pPr>
              <a:defRPr/>
            </a:pPr>
            <a:r>
              <a:rPr lang="es-EC" sz="3000" b="1" u="sng" dirty="0">
                <a:solidFill>
                  <a:schemeClr val="accent1">
                    <a:lumMod val="75000"/>
                  </a:schemeClr>
                </a:solidFill>
                <a:latin typeface="+mj-lt"/>
                <a:ea typeface="+mj-ea"/>
                <a:cs typeface="+mj-cs"/>
              </a:rPr>
              <a:t>ÁMBITO DE </a:t>
            </a:r>
            <a:r>
              <a:rPr lang="es-EC" sz="3200" b="1" u="sng" dirty="0">
                <a:solidFill>
                  <a:schemeClr val="accent1">
                    <a:lumMod val="75000"/>
                  </a:schemeClr>
                </a:solidFill>
                <a:latin typeface="+mj-lt"/>
                <a:ea typeface="+mj-ea"/>
                <a:cs typeface="+mj-cs"/>
              </a:rPr>
              <a:t>TRATAMIENTO</a:t>
            </a:r>
            <a:r>
              <a:rPr lang="es-EC" sz="3000" b="1" u="sng" dirty="0">
                <a:solidFill>
                  <a:schemeClr val="accent1">
                    <a:lumMod val="75000"/>
                  </a:schemeClr>
                </a:solidFill>
                <a:latin typeface="+mj-lt"/>
                <a:ea typeface="+mj-ea"/>
                <a:cs typeface="+mj-cs"/>
              </a:rPr>
              <a:t> DE CAPITALES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4375" y="500063"/>
            <a:ext cx="3214688" cy="571500"/>
          </a:xfrm>
        </p:spPr>
        <p:txBody>
          <a:bodyPr anchor="ctr">
            <a:normAutofit fontScale="90000"/>
          </a:bodyPr>
          <a:lstStyle/>
          <a:p>
            <a:pPr fontAlgn="auto">
              <a:spcAft>
                <a:spcPts val="0"/>
              </a:spcAft>
              <a:defRPr/>
            </a:pPr>
            <a:r>
              <a:rPr lang="es-EC" dirty="0" smtClean="0"/>
              <a:t> </a:t>
            </a:r>
            <a:r>
              <a:rPr lang="es-EC" sz="3200" b="1" u="sng" dirty="0" smtClean="0"/>
              <a:t>ÁMBITO LABORAL</a:t>
            </a:r>
            <a:endParaRPr lang="es-EC" sz="3200" b="1" u="sng" dirty="0"/>
          </a:p>
        </p:txBody>
      </p:sp>
      <p:sp>
        <p:nvSpPr>
          <p:cNvPr id="3" name="2 Marcador de contenido"/>
          <p:cNvSpPr>
            <a:spLocks noGrp="1"/>
          </p:cNvSpPr>
          <p:nvPr>
            <p:ph idx="1"/>
          </p:nvPr>
        </p:nvSpPr>
        <p:spPr>
          <a:xfrm>
            <a:off x="357188" y="1214438"/>
            <a:ext cx="8329612" cy="5214937"/>
          </a:xfrm>
        </p:spPr>
        <p:txBody>
          <a:bodyPr>
            <a:normAutofit fontScale="92500"/>
          </a:bodyPr>
          <a:lstStyle/>
          <a:p>
            <a:pPr marL="0" indent="0" algn="just" fontAlgn="auto">
              <a:spcAft>
                <a:spcPts val="0"/>
              </a:spcAft>
              <a:buClr>
                <a:schemeClr val="accent3"/>
              </a:buClr>
              <a:buFont typeface="Wingdings 2"/>
              <a:buNone/>
              <a:defRPr/>
            </a:pPr>
            <a:r>
              <a:rPr lang="es-EC" sz="1900" i="1" dirty="0" smtClean="0">
                <a:latin typeface="+mj-lt"/>
              </a:rPr>
              <a:t>Capítulo VIII del Reglamento de Zonas Francas, con respecto al Régimen Laboral, en sus artículos del 59 al 62 estipula lo siguiente:</a:t>
            </a:r>
          </a:p>
          <a:p>
            <a:pPr marL="274320" indent="-274320" algn="just" fontAlgn="auto">
              <a:spcAft>
                <a:spcPts val="0"/>
              </a:spcAft>
              <a:buClr>
                <a:schemeClr val="accent3"/>
              </a:buClr>
              <a:buFont typeface="Wingdings 2"/>
              <a:buChar char=""/>
              <a:defRPr/>
            </a:pPr>
            <a:r>
              <a:rPr lang="es-EC" sz="1900" dirty="0" smtClean="0">
                <a:latin typeface="+mj-lt"/>
              </a:rPr>
              <a:t>Los contratos son de  carácter temporal.  (No aplica Art. 14 del Código del Trabajo).</a:t>
            </a:r>
          </a:p>
          <a:p>
            <a:pPr marL="274320" indent="-274320" algn="just" fontAlgn="auto">
              <a:spcAft>
                <a:spcPts val="0"/>
              </a:spcAft>
              <a:buClr>
                <a:schemeClr val="accent3"/>
              </a:buClr>
              <a:buFont typeface="Wingdings 2"/>
              <a:buChar char=""/>
              <a:defRPr/>
            </a:pPr>
            <a:r>
              <a:rPr lang="es-EC" sz="1900" dirty="0" smtClean="0">
                <a:latin typeface="+mj-lt"/>
              </a:rPr>
              <a:t>Deberán registrarse en la inspectoría del Trabajo de la Jurisdicción respectiva.</a:t>
            </a:r>
          </a:p>
          <a:p>
            <a:pPr marL="274320" indent="-274320" algn="just" fontAlgn="auto">
              <a:spcAft>
                <a:spcPts val="0"/>
              </a:spcAft>
              <a:buClr>
                <a:schemeClr val="accent3"/>
              </a:buClr>
              <a:buFont typeface="Wingdings 2"/>
              <a:buChar char=""/>
              <a:defRPr/>
            </a:pPr>
            <a:r>
              <a:rPr lang="es-EC" sz="1900" dirty="0" smtClean="0">
                <a:latin typeface="+mj-lt"/>
              </a:rPr>
              <a:t>Los salarios de los trabajadores que laboren para los usuarios de ZF deberán ser superiores, por lo menos, en un 10%, a los salarios mínimos que perciban los trabajadores del mismo sector en el país.</a:t>
            </a:r>
          </a:p>
          <a:p>
            <a:pPr marL="274320" indent="-274320" algn="just" fontAlgn="auto">
              <a:spcAft>
                <a:spcPts val="0"/>
              </a:spcAft>
              <a:buClr>
                <a:schemeClr val="accent3"/>
              </a:buClr>
              <a:buFont typeface="Wingdings 2"/>
              <a:buChar char=""/>
              <a:defRPr/>
            </a:pPr>
            <a:r>
              <a:rPr lang="es-EC" sz="1900" dirty="0" smtClean="0">
                <a:latin typeface="+mj-lt"/>
              </a:rPr>
              <a:t>El personal extranjero que se requiera emplear se contratará con la autorización del CONAZOFRA.</a:t>
            </a:r>
          </a:p>
          <a:p>
            <a:pPr marL="274320" indent="-274320" algn="just" fontAlgn="auto">
              <a:spcAft>
                <a:spcPts val="0"/>
              </a:spcAft>
              <a:buClr>
                <a:schemeClr val="accent3"/>
              </a:buClr>
              <a:buFont typeface="Wingdings 2"/>
              <a:buChar char=""/>
              <a:defRPr/>
            </a:pPr>
            <a:r>
              <a:rPr lang="es-EC" sz="1900" dirty="0" smtClean="0">
                <a:latin typeface="+mj-lt"/>
              </a:rPr>
              <a:t>A los trabajadores de los usuarios de las zonas francas les corresponde el derecho a participar de las utilidades de conformidad con lo que dispone el Código de Trabajo.</a:t>
            </a:r>
          </a:p>
          <a:p>
            <a:pPr marL="274320" indent="-274320" algn="just" fontAlgn="auto">
              <a:spcAft>
                <a:spcPts val="0"/>
              </a:spcAft>
              <a:buClr>
                <a:schemeClr val="accent3"/>
              </a:buClr>
              <a:buFont typeface="Wingdings 2"/>
              <a:buChar char=""/>
              <a:defRPr/>
            </a:pPr>
            <a:r>
              <a:rPr lang="es-EC" sz="1900" dirty="0" smtClean="0">
                <a:latin typeface="+mj-lt"/>
              </a:rPr>
              <a:t>Los contratos se sujetarán a las normas generales sobre seguridad e higiene de conformidad con lo que dispone el Código de Trabajo.</a:t>
            </a:r>
          </a:p>
          <a:p>
            <a:pPr marL="274320" indent="-274320" algn="just" fontAlgn="auto">
              <a:spcAft>
                <a:spcPts val="0"/>
              </a:spcAft>
              <a:buClr>
                <a:schemeClr val="accent3"/>
              </a:buClr>
              <a:buFont typeface="Wingdings 2"/>
              <a:buChar char=""/>
              <a:defRPr/>
            </a:pPr>
            <a:r>
              <a:rPr lang="es-EC" sz="1900" dirty="0" smtClean="0">
                <a:latin typeface="+mj-lt"/>
              </a:rPr>
              <a:t>No podrán celebrarse contratos de trabajo dentro de las zonas francas con menores de quince años.</a:t>
            </a:r>
          </a:p>
          <a:p>
            <a:pPr marL="274320" indent="-274320" algn="just" fontAlgn="auto">
              <a:spcAft>
                <a:spcPts val="0"/>
              </a:spcAft>
              <a:buClr>
                <a:schemeClr val="accent3"/>
              </a:buClr>
              <a:buFont typeface="Wingdings 2"/>
              <a:buChar char=""/>
              <a:defRPr/>
            </a:pPr>
            <a:r>
              <a:rPr lang="es-EC" sz="1900" dirty="0" smtClean="0">
                <a:latin typeface="+mj-lt"/>
              </a:rPr>
              <a:t>La empresa administradora y los usuarios de las zonas francas entrenarán y capacitarán al personal que preste sus servicios en ellas.</a:t>
            </a:r>
          </a:p>
          <a:p>
            <a:pPr marL="274320" indent="-274320" fontAlgn="auto">
              <a:spcAft>
                <a:spcPts val="0"/>
              </a:spcAft>
              <a:buClr>
                <a:schemeClr val="accent3"/>
              </a:buClr>
              <a:buFont typeface="Wingdings 2"/>
              <a:buChar char=""/>
              <a:defRPr/>
            </a:pPr>
            <a:endParaRPr lang="es-EC" sz="1800" dirty="0" smtClean="0"/>
          </a:p>
        </p:txBody>
      </p:sp>
      <p:sp>
        <p:nvSpPr>
          <p:cNvPr id="4" name="1 Título"/>
          <p:cNvSpPr txBox="1">
            <a:spLocks/>
          </p:cNvSpPr>
          <p:nvPr/>
        </p:nvSpPr>
        <p:spPr>
          <a:xfrm>
            <a:off x="6143625" y="0"/>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Título"/>
          <p:cNvSpPr>
            <a:spLocks noGrp="1"/>
          </p:cNvSpPr>
          <p:nvPr>
            <p:ph type="title"/>
          </p:nvPr>
        </p:nvSpPr>
        <p:spPr>
          <a:xfrm>
            <a:off x="857250" y="357188"/>
            <a:ext cx="6072188" cy="428625"/>
          </a:xfrm>
        </p:spPr>
        <p:txBody>
          <a:bodyPr anchor="ctr"/>
          <a:lstStyle/>
          <a:p>
            <a:pPr marL="342900" indent="-342900" algn="ctr">
              <a:defRPr/>
            </a:pPr>
            <a:r>
              <a:rPr lang="es-EC" sz="2000" b="1" u="sng" dirty="0" smtClean="0">
                <a:solidFill>
                  <a:schemeClr val="accent3">
                    <a:lumMod val="50000"/>
                  </a:schemeClr>
                </a:solidFill>
              </a:rPr>
              <a:t>Generación de Empleo en las Zonas Francas en Operación </a:t>
            </a:r>
            <a:endParaRPr lang="es-EC" sz="2000" u="sng" dirty="0" smtClean="0">
              <a:solidFill>
                <a:schemeClr val="accent3">
                  <a:lumMod val="50000"/>
                </a:schemeClr>
              </a:solidFill>
            </a:endParaRPr>
          </a:p>
        </p:txBody>
      </p:sp>
      <p:pic>
        <p:nvPicPr>
          <p:cNvPr id="31747" name="Imagen 2"/>
          <p:cNvPicPr>
            <a:picLocks noChangeAspect="1" noChangeArrowheads="1"/>
          </p:cNvPicPr>
          <p:nvPr/>
        </p:nvPicPr>
        <p:blipFill>
          <a:blip r:embed="rId2"/>
          <a:srcRect/>
          <a:stretch>
            <a:fillRect/>
          </a:stretch>
        </p:blipFill>
        <p:spPr bwMode="auto">
          <a:xfrm>
            <a:off x="4500563" y="1000125"/>
            <a:ext cx="3857625" cy="2428875"/>
          </a:xfrm>
          <a:prstGeom prst="rect">
            <a:avLst/>
          </a:prstGeom>
          <a:solidFill>
            <a:srgbClr val="00B050"/>
          </a:solidFill>
          <a:ln w="9525">
            <a:noFill/>
            <a:miter lim="800000"/>
            <a:headEnd/>
            <a:tailEnd/>
          </a:ln>
        </p:spPr>
      </p:pic>
      <p:graphicFrame>
        <p:nvGraphicFramePr>
          <p:cNvPr id="7" name="6 Tabla"/>
          <p:cNvGraphicFramePr>
            <a:graphicFrameLocks noGrp="1"/>
          </p:cNvGraphicFramePr>
          <p:nvPr/>
        </p:nvGraphicFramePr>
        <p:xfrm>
          <a:off x="500063" y="3643313"/>
          <a:ext cx="3643312" cy="3000375"/>
        </p:xfrm>
        <a:graphic>
          <a:graphicData uri="http://schemas.openxmlformats.org/drawingml/2006/table">
            <a:tbl>
              <a:tblPr/>
              <a:tblGrid>
                <a:gridCol w="1857388"/>
                <a:gridCol w="1000132"/>
                <a:gridCol w="785818"/>
              </a:tblGrid>
              <a:tr h="234953">
                <a:tc>
                  <a:txBody>
                    <a:bodyPr/>
                    <a:lstStyle/>
                    <a:p>
                      <a:pPr algn="ctr">
                        <a:spcBef>
                          <a:spcPts val="1200"/>
                        </a:spcBef>
                        <a:spcAft>
                          <a:spcPts val="0"/>
                        </a:spcAft>
                      </a:pPr>
                      <a:r>
                        <a:rPr lang="es-EC" sz="1200" b="1" dirty="0">
                          <a:solidFill>
                            <a:srgbClr val="000000"/>
                          </a:solidFill>
                          <a:latin typeface="+mj-lt"/>
                          <a:ea typeface="Times New Roman"/>
                        </a:rPr>
                        <a:t>EMPRESA</a:t>
                      </a:r>
                      <a:endParaRPr lang="es-EC" sz="12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a:spcBef>
                          <a:spcPts val="1200"/>
                        </a:spcBef>
                        <a:spcAft>
                          <a:spcPts val="0"/>
                        </a:spcAft>
                      </a:pPr>
                      <a:r>
                        <a:rPr lang="es-EC" sz="1200" b="1" dirty="0">
                          <a:solidFill>
                            <a:srgbClr val="000000"/>
                          </a:solidFill>
                          <a:latin typeface="+mj-lt"/>
                          <a:ea typeface="Times New Roman"/>
                        </a:rPr>
                        <a:t>PREVISTO</a:t>
                      </a:r>
                      <a:endParaRPr lang="es-EC" sz="12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c>
                  <a:txBody>
                    <a:bodyPr/>
                    <a:lstStyle/>
                    <a:p>
                      <a:pPr algn="ctr">
                        <a:spcBef>
                          <a:spcPts val="1200"/>
                        </a:spcBef>
                        <a:spcAft>
                          <a:spcPts val="0"/>
                        </a:spcAft>
                      </a:pPr>
                      <a:r>
                        <a:rPr lang="es-EC" sz="1200" b="1" dirty="0">
                          <a:solidFill>
                            <a:srgbClr val="000000"/>
                          </a:solidFill>
                          <a:latin typeface="+mj-lt"/>
                          <a:ea typeface="Times New Roman"/>
                        </a:rPr>
                        <a:t>2008</a:t>
                      </a:r>
                      <a:endParaRPr lang="es-EC" sz="12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8CCE4"/>
                    </a:solidFill>
                  </a:tcPr>
                </a:tc>
              </a:tr>
              <a:tr h="230454">
                <a:tc>
                  <a:txBody>
                    <a:bodyPr/>
                    <a:lstStyle/>
                    <a:p>
                      <a:pPr>
                        <a:spcBef>
                          <a:spcPts val="1200"/>
                        </a:spcBef>
                        <a:spcAft>
                          <a:spcPts val="0"/>
                        </a:spcAft>
                      </a:pPr>
                      <a:r>
                        <a:rPr lang="es-EC" sz="1200" dirty="0">
                          <a:solidFill>
                            <a:srgbClr val="000000"/>
                          </a:solidFill>
                          <a:latin typeface="+mj-lt"/>
                          <a:ea typeface="Times New Roman"/>
                        </a:rPr>
                        <a:t>ZOFREE</a:t>
                      </a:r>
                      <a:endParaRPr lang="es-EC" sz="1200" dirty="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1.564</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dirty="0">
                          <a:solidFill>
                            <a:srgbClr val="000000"/>
                          </a:solidFill>
                          <a:latin typeface="+mj-lt"/>
                          <a:ea typeface="Times New Roman"/>
                        </a:rPr>
                        <a:t>97</a:t>
                      </a:r>
                      <a:endParaRPr lang="es-EC" sz="1200" dirty="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0454">
                <a:tc>
                  <a:txBody>
                    <a:bodyPr/>
                    <a:lstStyle/>
                    <a:p>
                      <a:pPr>
                        <a:spcBef>
                          <a:spcPts val="1200"/>
                        </a:spcBef>
                        <a:spcAft>
                          <a:spcPts val="0"/>
                        </a:spcAft>
                      </a:pPr>
                      <a:r>
                        <a:rPr lang="es-EC" sz="1200" dirty="0">
                          <a:solidFill>
                            <a:srgbClr val="000000"/>
                          </a:solidFill>
                          <a:latin typeface="+mj-lt"/>
                          <a:ea typeface="Times New Roman"/>
                        </a:rPr>
                        <a:t>ZOFRAMA</a:t>
                      </a:r>
                      <a:endParaRPr lang="es-EC" sz="1200" dirty="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7.756</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300</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0454">
                <a:tc>
                  <a:txBody>
                    <a:bodyPr/>
                    <a:lstStyle/>
                    <a:p>
                      <a:pPr>
                        <a:spcBef>
                          <a:spcPts val="1200"/>
                        </a:spcBef>
                        <a:spcAft>
                          <a:spcPts val="0"/>
                        </a:spcAft>
                      </a:pPr>
                      <a:r>
                        <a:rPr lang="es-EC" sz="1200" dirty="0">
                          <a:solidFill>
                            <a:srgbClr val="000000"/>
                          </a:solidFill>
                          <a:latin typeface="+mj-lt"/>
                          <a:ea typeface="Times New Roman"/>
                        </a:rPr>
                        <a:t>METROZONA</a:t>
                      </a:r>
                      <a:endParaRPr lang="es-EC" sz="1200" dirty="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826</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142</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0454">
                <a:tc>
                  <a:txBody>
                    <a:bodyPr/>
                    <a:lstStyle/>
                    <a:p>
                      <a:pPr>
                        <a:spcBef>
                          <a:spcPts val="1200"/>
                        </a:spcBef>
                        <a:spcAft>
                          <a:spcPts val="0"/>
                        </a:spcAft>
                      </a:pPr>
                      <a:r>
                        <a:rPr lang="es-EC" sz="1200" dirty="0">
                          <a:solidFill>
                            <a:srgbClr val="000000"/>
                          </a:solidFill>
                          <a:latin typeface="+mj-lt"/>
                          <a:ea typeface="Times New Roman"/>
                        </a:rPr>
                        <a:t>ZONAMANTA</a:t>
                      </a:r>
                      <a:endParaRPr lang="es-EC" sz="1200" dirty="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1.070</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150</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0454">
                <a:tc>
                  <a:txBody>
                    <a:bodyPr/>
                    <a:lstStyle/>
                    <a:p>
                      <a:pPr>
                        <a:spcBef>
                          <a:spcPts val="1200"/>
                        </a:spcBef>
                        <a:spcAft>
                          <a:spcPts val="0"/>
                        </a:spcAft>
                      </a:pPr>
                      <a:r>
                        <a:rPr lang="es-EC" sz="1200" dirty="0">
                          <a:solidFill>
                            <a:srgbClr val="000000"/>
                          </a:solidFill>
                          <a:latin typeface="+mj-lt"/>
                          <a:ea typeface="Times New Roman"/>
                        </a:rPr>
                        <a:t>ZOFRAPORT</a:t>
                      </a:r>
                      <a:endParaRPr lang="es-EC" sz="1200" dirty="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dirty="0">
                          <a:solidFill>
                            <a:srgbClr val="000000"/>
                          </a:solidFill>
                          <a:latin typeface="+mj-lt"/>
                          <a:ea typeface="Times New Roman"/>
                        </a:rPr>
                        <a:t>1.109</a:t>
                      </a:r>
                      <a:endParaRPr lang="es-EC" sz="1200" dirty="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1700</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0454">
                <a:tc>
                  <a:txBody>
                    <a:bodyPr/>
                    <a:lstStyle/>
                    <a:p>
                      <a:pPr>
                        <a:spcBef>
                          <a:spcPts val="1200"/>
                        </a:spcBef>
                        <a:spcAft>
                          <a:spcPts val="0"/>
                        </a:spcAft>
                      </a:pPr>
                      <a:r>
                        <a:rPr lang="es-EC" sz="1200" dirty="0">
                          <a:solidFill>
                            <a:srgbClr val="000000"/>
                          </a:solidFill>
                          <a:latin typeface="+mj-lt"/>
                          <a:ea typeface="Times New Roman"/>
                        </a:rPr>
                        <a:t>TAGSA</a:t>
                      </a:r>
                      <a:endParaRPr lang="es-EC" sz="1200" dirty="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1.401</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dirty="0">
                          <a:solidFill>
                            <a:srgbClr val="000000"/>
                          </a:solidFill>
                          <a:latin typeface="+mj-lt"/>
                          <a:ea typeface="Times New Roman"/>
                        </a:rPr>
                        <a:t>178</a:t>
                      </a:r>
                      <a:endParaRPr lang="es-EC" sz="1200" dirty="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0907">
                <a:tc>
                  <a:txBody>
                    <a:bodyPr/>
                    <a:lstStyle/>
                    <a:p>
                      <a:pPr>
                        <a:spcBef>
                          <a:spcPts val="1200"/>
                        </a:spcBef>
                        <a:spcAft>
                          <a:spcPts val="0"/>
                        </a:spcAft>
                      </a:pPr>
                      <a:r>
                        <a:rPr lang="es-EC" sz="1200">
                          <a:solidFill>
                            <a:srgbClr val="000000"/>
                          </a:solidFill>
                          <a:latin typeface="+mj-lt"/>
                          <a:ea typeface="Times New Roman"/>
                        </a:rPr>
                        <a:t>CORPAQ-MARISCAL SUCRE</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450</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318</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0454">
                <a:tc>
                  <a:txBody>
                    <a:bodyPr/>
                    <a:lstStyle/>
                    <a:p>
                      <a:pPr>
                        <a:spcBef>
                          <a:spcPts val="1200"/>
                        </a:spcBef>
                        <a:spcAft>
                          <a:spcPts val="0"/>
                        </a:spcAft>
                      </a:pPr>
                      <a:r>
                        <a:rPr lang="es-EC" sz="1200">
                          <a:solidFill>
                            <a:srgbClr val="000000"/>
                          </a:solidFill>
                          <a:latin typeface="+mj-lt"/>
                          <a:ea typeface="Times New Roman"/>
                        </a:rPr>
                        <a:t>HOSPIMILLENNIUM</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115</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dirty="0">
                          <a:solidFill>
                            <a:srgbClr val="000000"/>
                          </a:solidFill>
                          <a:latin typeface="+mj-lt"/>
                          <a:ea typeface="Times New Roman"/>
                        </a:rPr>
                        <a:t>117</a:t>
                      </a:r>
                      <a:endParaRPr lang="es-EC" sz="1200" dirty="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0454">
                <a:tc>
                  <a:txBody>
                    <a:bodyPr/>
                    <a:lstStyle/>
                    <a:p>
                      <a:pPr>
                        <a:spcBef>
                          <a:spcPts val="1200"/>
                        </a:spcBef>
                        <a:spcAft>
                          <a:spcPts val="0"/>
                        </a:spcAft>
                      </a:pPr>
                      <a:r>
                        <a:rPr lang="es-EC" sz="1200">
                          <a:solidFill>
                            <a:srgbClr val="000000"/>
                          </a:solidFill>
                          <a:latin typeface="+mj-lt"/>
                          <a:ea typeface="Times New Roman"/>
                        </a:rPr>
                        <a:t>TECOCEL</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430</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269</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0454">
                <a:tc>
                  <a:txBody>
                    <a:bodyPr/>
                    <a:lstStyle/>
                    <a:p>
                      <a:pPr>
                        <a:spcBef>
                          <a:spcPts val="1200"/>
                        </a:spcBef>
                        <a:spcAft>
                          <a:spcPts val="0"/>
                        </a:spcAft>
                      </a:pPr>
                      <a:r>
                        <a:rPr lang="es-EC" sz="1200">
                          <a:solidFill>
                            <a:srgbClr val="000000"/>
                          </a:solidFill>
                          <a:latin typeface="+mj-lt"/>
                          <a:ea typeface="Times New Roman"/>
                        </a:rPr>
                        <a:t>TURISFRANCA</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a:solidFill>
                            <a:srgbClr val="000000"/>
                          </a:solidFill>
                          <a:latin typeface="+mj-lt"/>
                          <a:ea typeface="Times New Roman"/>
                        </a:rPr>
                        <a:t>40</a:t>
                      </a:r>
                      <a:endParaRPr lang="es-EC" sz="120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Bef>
                          <a:spcPts val="1200"/>
                        </a:spcBef>
                        <a:spcAft>
                          <a:spcPts val="0"/>
                        </a:spcAft>
                      </a:pPr>
                      <a:r>
                        <a:rPr lang="es-EC" sz="1200" dirty="0">
                          <a:solidFill>
                            <a:srgbClr val="000000"/>
                          </a:solidFill>
                          <a:latin typeface="+mj-lt"/>
                          <a:ea typeface="Times New Roman"/>
                        </a:rPr>
                        <a:t>N/d</a:t>
                      </a:r>
                      <a:endParaRPr lang="es-EC" sz="1200" dirty="0">
                        <a:latin typeface="+mj-lt"/>
                        <a:ea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0454">
                <a:tc>
                  <a:txBody>
                    <a:bodyPr/>
                    <a:lstStyle/>
                    <a:p>
                      <a:pPr>
                        <a:spcBef>
                          <a:spcPts val="1200"/>
                        </a:spcBef>
                        <a:spcAft>
                          <a:spcPts val="0"/>
                        </a:spcAft>
                      </a:pPr>
                      <a:r>
                        <a:rPr lang="es-EC" sz="1200" b="1" dirty="0">
                          <a:solidFill>
                            <a:srgbClr val="000000"/>
                          </a:solidFill>
                          <a:latin typeface="+mj-lt"/>
                          <a:ea typeface="Times New Roman"/>
                        </a:rPr>
                        <a:t>TOTAL</a:t>
                      </a:r>
                      <a:endParaRPr lang="es-EC" sz="12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spcBef>
                          <a:spcPts val="1200"/>
                        </a:spcBef>
                        <a:spcAft>
                          <a:spcPts val="0"/>
                        </a:spcAft>
                      </a:pPr>
                      <a:r>
                        <a:rPr lang="es-EC" sz="1200" b="1">
                          <a:solidFill>
                            <a:srgbClr val="000000"/>
                          </a:solidFill>
                          <a:latin typeface="+mj-lt"/>
                          <a:ea typeface="Times New Roman"/>
                        </a:rPr>
                        <a:t>14.761</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spcBef>
                          <a:spcPts val="1200"/>
                        </a:spcBef>
                        <a:spcAft>
                          <a:spcPts val="0"/>
                        </a:spcAft>
                      </a:pPr>
                      <a:r>
                        <a:rPr lang="es-EC" sz="1200" b="1" dirty="0">
                          <a:solidFill>
                            <a:srgbClr val="000000"/>
                          </a:solidFill>
                          <a:latin typeface="+mj-lt"/>
                          <a:ea typeface="Times New Roman"/>
                        </a:rPr>
                        <a:t>3271</a:t>
                      </a:r>
                      <a:endParaRPr lang="es-EC" sz="12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bl>
          </a:graphicData>
        </a:graphic>
      </p:graphicFrame>
      <p:graphicFrame>
        <p:nvGraphicFramePr>
          <p:cNvPr id="9" name="8 Marcador de contenido"/>
          <p:cNvGraphicFramePr>
            <a:graphicFrameLocks noGrp="1"/>
          </p:cNvGraphicFramePr>
          <p:nvPr>
            <p:ph idx="1"/>
          </p:nvPr>
        </p:nvGraphicFramePr>
        <p:xfrm>
          <a:off x="500063" y="928688"/>
          <a:ext cx="3643312" cy="2743200"/>
        </p:xfrm>
        <a:graphic>
          <a:graphicData uri="http://schemas.openxmlformats.org/drawingml/2006/table">
            <a:tbl>
              <a:tblPr/>
              <a:tblGrid>
                <a:gridCol w="1835808"/>
                <a:gridCol w="1021865"/>
                <a:gridCol w="785666"/>
              </a:tblGrid>
              <a:tr h="257177">
                <a:tc>
                  <a:txBody>
                    <a:bodyPr/>
                    <a:lstStyle/>
                    <a:p>
                      <a:pPr algn="ctr">
                        <a:lnSpc>
                          <a:spcPct val="150000"/>
                        </a:lnSpc>
                        <a:spcBef>
                          <a:spcPts val="1200"/>
                        </a:spcBef>
                        <a:spcAft>
                          <a:spcPts val="0"/>
                        </a:spcAft>
                      </a:pPr>
                      <a:r>
                        <a:rPr lang="es-EC" sz="1200" b="1" dirty="0">
                          <a:effectLst/>
                          <a:latin typeface="+mj-lt"/>
                          <a:ea typeface="Times New Roman"/>
                        </a:rPr>
                        <a:t>EMPRESA</a:t>
                      </a:r>
                      <a:endParaRPr lang="es-EC" sz="1200" dirty="0">
                        <a:effectLst/>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50000"/>
                        </a:lnSpc>
                        <a:spcBef>
                          <a:spcPts val="1200"/>
                        </a:spcBef>
                        <a:spcAft>
                          <a:spcPts val="0"/>
                        </a:spcAft>
                      </a:pPr>
                      <a:r>
                        <a:rPr lang="es-EC" sz="1200" b="1">
                          <a:effectLst/>
                          <a:latin typeface="+mj-lt"/>
                          <a:ea typeface="Times New Roman"/>
                        </a:rPr>
                        <a:t>Previsto (*)</a:t>
                      </a:r>
                      <a:endParaRPr lang="es-EC" sz="1200">
                        <a:effectLst/>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lgn="ctr">
                        <a:lnSpc>
                          <a:spcPct val="150000"/>
                        </a:lnSpc>
                        <a:spcBef>
                          <a:spcPts val="1200"/>
                        </a:spcBef>
                        <a:spcAft>
                          <a:spcPts val="0"/>
                        </a:spcAft>
                      </a:pPr>
                      <a:r>
                        <a:rPr lang="es-EC" sz="1200" b="1">
                          <a:effectLst/>
                          <a:latin typeface="+mj-lt"/>
                          <a:ea typeface="Times New Roman"/>
                        </a:rPr>
                        <a:t>2006</a:t>
                      </a:r>
                      <a:endParaRPr lang="es-EC" sz="1200">
                        <a:effectLst/>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57177">
                <a:tc>
                  <a:txBody>
                    <a:bodyPr/>
                    <a:lstStyle/>
                    <a:p>
                      <a:pPr>
                        <a:lnSpc>
                          <a:spcPct val="150000"/>
                        </a:lnSpc>
                        <a:spcBef>
                          <a:spcPts val="1200"/>
                        </a:spcBef>
                        <a:spcAft>
                          <a:spcPts val="0"/>
                        </a:spcAft>
                      </a:pPr>
                      <a:r>
                        <a:rPr lang="es-EC" sz="1200" dirty="0">
                          <a:effectLst/>
                          <a:latin typeface="+mj-lt"/>
                          <a:ea typeface="Times New Roman"/>
                        </a:rPr>
                        <a:t>ZOFREE</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a:effectLst/>
                          <a:latin typeface="+mj-lt"/>
                          <a:ea typeface="Times New Roman"/>
                        </a:rPr>
                        <a:t>1.564</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dirty="0">
                          <a:effectLst/>
                          <a:latin typeface="+mj-lt"/>
                          <a:ea typeface="Times New Roman"/>
                        </a:rPr>
                        <a:t>93</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nSpc>
                          <a:spcPct val="150000"/>
                        </a:lnSpc>
                        <a:spcBef>
                          <a:spcPts val="1200"/>
                        </a:spcBef>
                        <a:spcAft>
                          <a:spcPts val="0"/>
                        </a:spcAft>
                      </a:pPr>
                      <a:r>
                        <a:rPr lang="es-EC" sz="1200" dirty="0">
                          <a:effectLst/>
                          <a:latin typeface="+mj-lt"/>
                          <a:ea typeface="Times New Roman"/>
                        </a:rPr>
                        <a:t>ZOFRAMA</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a:effectLst/>
                          <a:latin typeface="+mj-lt"/>
                          <a:ea typeface="Times New Roman"/>
                        </a:rPr>
                        <a:t>3.883</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a:effectLst/>
                          <a:latin typeface="+mj-lt"/>
                          <a:ea typeface="Times New Roman"/>
                        </a:rPr>
                        <a:t>300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nSpc>
                          <a:spcPct val="150000"/>
                        </a:lnSpc>
                        <a:spcBef>
                          <a:spcPts val="1200"/>
                        </a:spcBef>
                        <a:spcAft>
                          <a:spcPts val="0"/>
                        </a:spcAft>
                      </a:pPr>
                      <a:r>
                        <a:rPr lang="es-EC" sz="1200">
                          <a:effectLst/>
                          <a:latin typeface="+mj-lt"/>
                          <a:ea typeface="Times New Roman"/>
                        </a:rPr>
                        <a:t>METROZONA</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dirty="0">
                          <a:effectLst/>
                          <a:latin typeface="+mj-lt"/>
                          <a:ea typeface="Times New Roman"/>
                        </a:rPr>
                        <a:t>826</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a:effectLst/>
                          <a:latin typeface="+mj-lt"/>
                          <a:ea typeface="Times New Roman"/>
                        </a:rPr>
                        <a:t>173</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nSpc>
                          <a:spcPct val="150000"/>
                        </a:lnSpc>
                        <a:spcBef>
                          <a:spcPts val="1200"/>
                        </a:spcBef>
                        <a:spcAft>
                          <a:spcPts val="0"/>
                        </a:spcAft>
                      </a:pPr>
                      <a:r>
                        <a:rPr lang="es-EC" sz="1200">
                          <a:effectLst/>
                          <a:latin typeface="+mj-lt"/>
                          <a:ea typeface="Times New Roman"/>
                        </a:rPr>
                        <a:t>ZONAMANTA</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dirty="0">
                          <a:effectLst/>
                          <a:latin typeface="+mj-lt"/>
                          <a:ea typeface="Times New Roman"/>
                        </a:rPr>
                        <a:t>1.070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dirty="0">
                          <a:effectLst/>
                          <a:latin typeface="+mj-lt"/>
                          <a:ea typeface="Times New Roman"/>
                        </a:rPr>
                        <a:t>12</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nSpc>
                          <a:spcPct val="150000"/>
                        </a:lnSpc>
                        <a:spcBef>
                          <a:spcPts val="1200"/>
                        </a:spcBef>
                        <a:spcAft>
                          <a:spcPts val="0"/>
                        </a:spcAft>
                      </a:pPr>
                      <a:r>
                        <a:rPr lang="es-EC" sz="1200">
                          <a:effectLst/>
                          <a:latin typeface="+mj-lt"/>
                          <a:ea typeface="Times New Roman"/>
                        </a:rPr>
                        <a:t>TAGSA</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dirty="0">
                          <a:effectLst/>
                          <a:latin typeface="+mj-lt"/>
                          <a:ea typeface="Times New Roman"/>
                        </a:rPr>
                        <a:t>426</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a:effectLst/>
                          <a:latin typeface="+mj-lt"/>
                          <a:ea typeface="Times New Roman"/>
                        </a:rPr>
                        <a:t>704 (**)</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nSpc>
                          <a:spcPct val="150000"/>
                        </a:lnSpc>
                        <a:spcBef>
                          <a:spcPts val="1200"/>
                        </a:spcBef>
                        <a:spcAft>
                          <a:spcPts val="0"/>
                        </a:spcAft>
                      </a:pPr>
                      <a:r>
                        <a:rPr lang="es-EC" sz="1200">
                          <a:effectLst/>
                          <a:latin typeface="+mj-lt"/>
                          <a:ea typeface="Times New Roman"/>
                        </a:rPr>
                        <a:t>TECOCEL</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dirty="0">
                          <a:effectLst/>
                          <a:latin typeface="+mj-lt"/>
                          <a:ea typeface="Times New Roman"/>
                        </a:rPr>
                        <a:t>430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a:effectLst/>
                          <a:latin typeface="+mj-lt"/>
                          <a:ea typeface="Times New Roman"/>
                        </a:rPr>
                        <a:t>198</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nSpc>
                          <a:spcPct val="150000"/>
                        </a:lnSpc>
                        <a:spcBef>
                          <a:spcPts val="1200"/>
                        </a:spcBef>
                        <a:spcAft>
                          <a:spcPts val="0"/>
                        </a:spcAft>
                      </a:pPr>
                      <a:r>
                        <a:rPr lang="es-EC" sz="1200">
                          <a:effectLst/>
                          <a:latin typeface="+mj-lt"/>
                          <a:ea typeface="Times New Roman"/>
                        </a:rPr>
                        <a:t>CORPAQ Mariscal Sucre</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a:effectLst/>
                          <a:latin typeface="+mj-lt"/>
                          <a:ea typeface="Times New Roman"/>
                        </a:rPr>
                        <a:t>540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dirty="0">
                          <a:effectLst/>
                          <a:latin typeface="+mj-lt"/>
                          <a:ea typeface="Times New Roman"/>
                        </a:rPr>
                        <a:t>n/a</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nSpc>
                          <a:spcPct val="150000"/>
                        </a:lnSpc>
                        <a:spcBef>
                          <a:spcPts val="1200"/>
                        </a:spcBef>
                        <a:spcAft>
                          <a:spcPts val="0"/>
                        </a:spcAft>
                      </a:pPr>
                      <a:r>
                        <a:rPr lang="es-EC" sz="1200">
                          <a:effectLst/>
                          <a:latin typeface="+mj-lt"/>
                          <a:ea typeface="Times New Roman"/>
                        </a:rPr>
                        <a:t>TURISFRANCA</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a:effectLst/>
                          <a:latin typeface="+mj-lt"/>
                          <a:ea typeface="Times New Roman"/>
                        </a:rPr>
                        <a:t> ----</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Bef>
                          <a:spcPts val="1200"/>
                        </a:spcBef>
                        <a:spcAft>
                          <a:spcPts val="0"/>
                        </a:spcAft>
                      </a:pPr>
                      <a:r>
                        <a:rPr lang="es-EC" sz="1200">
                          <a:effectLst/>
                          <a:latin typeface="+mj-lt"/>
                          <a:ea typeface="Times New Roman"/>
                        </a:rPr>
                        <a:t>----</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7177">
                <a:tc>
                  <a:txBody>
                    <a:bodyPr/>
                    <a:lstStyle/>
                    <a:p>
                      <a:pPr>
                        <a:lnSpc>
                          <a:spcPct val="150000"/>
                        </a:lnSpc>
                        <a:spcBef>
                          <a:spcPts val="1200"/>
                        </a:spcBef>
                        <a:spcAft>
                          <a:spcPts val="0"/>
                        </a:spcAft>
                      </a:pPr>
                      <a:r>
                        <a:rPr lang="es-EC" sz="1200" b="1">
                          <a:effectLst/>
                          <a:latin typeface="+mj-lt"/>
                          <a:ea typeface="Times New Roman"/>
                        </a:rPr>
                        <a:t>TOTAL</a:t>
                      </a:r>
                      <a:endParaRPr lang="es-EC" sz="1200">
                        <a:effectLst/>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50000"/>
                        </a:lnSpc>
                        <a:spcBef>
                          <a:spcPts val="1200"/>
                        </a:spcBef>
                        <a:spcAft>
                          <a:spcPts val="0"/>
                        </a:spcAft>
                      </a:pPr>
                      <a:r>
                        <a:rPr lang="es-EC" sz="1200" dirty="0">
                          <a:effectLst/>
                          <a:latin typeface="+mj-lt"/>
                          <a:ea typeface="Times New Roman"/>
                        </a:rPr>
                        <a:t>8.199</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lnSpc>
                          <a:spcPct val="150000"/>
                        </a:lnSpc>
                        <a:spcBef>
                          <a:spcPts val="1200"/>
                        </a:spcBef>
                        <a:spcAft>
                          <a:spcPts val="0"/>
                        </a:spcAft>
                      </a:pPr>
                      <a:r>
                        <a:rPr lang="es-EC" sz="1200" dirty="0">
                          <a:effectLst/>
                          <a:latin typeface="+mj-lt"/>
                          <a:ea typeface="Times New Roman"/>
                        </a:rPr>
                        <a:t>1.480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bl>
          </a:graphicData>
        </a:graphic>
      </p:graphicFrame>
      <p:pic>
        <p:nvPicPr>
          <p:cNvPr id="31856" name="Gráfico 1"/>
          <p:cNvPicPr>
            <a:picLocks noChangeArrowheads="1"/>
          </p:cNvPicPr>
          <p:nvPr/>
        </p:nvPicPr>
        <p:blipFill>
          <a:blip r:embed="rId3"/>
          <a:srcRect/>
          <a:stretch>
            <a:fillRect/>
          </a:stretch>
        </p:blipFill>
        <p:spPr bwMode="auto">
          <a:xfrm>
            <a:off x="4357688" y="3857625"/>
            <a:ext cx="4286250" cy="2571750"/>
          </a:xfrm>
          <a:prstGeom prst="rect">
            <a:avLst/>
          </a:prstGeom>
          <a:noFill/>
          <a:ln w="9525">
            <a:noFill/>
            <a:miter lim="800000"/>
            <a:headEnd/>
            <a:tailEnd/>
          </a:ln>
        </p:spPr>
      </p:pic>
      <p:sp>
        <p:nvSpPr>
          <p:cNvPr id="11" name="1 Título"/>
          <p:cNvSpPr txBox="1">
            <a:spLocks/>
          </p:cNvSpPr>
          <p:nvPr/>
        </p:nvSpPr>
        <p:spPr>
          <a:xfrm>
            <a:off x="7072313" y="-214313"/>
            <a:ext cx="2571750" cy="642938"/>
          </a:xfrm>
          <a:prstGeom prst="rect">
            <a:avLst/>
          </a:prstGeom>
          <a:effectLst>
            <a:outerShdw blurRad="50800" dist="50800" dir="5400000" algn="ctr" rotWithShape="0">
              <a:schemeClr val="accent5">
                <a:lumMod val="50000"/>
              </a:schemeClr>
            </a:outerShdw>
          </a:effectLst>
        </p:spPr>
        <p:txBody>
          <a:bodyPr lIns="0" rIns="0" bIns="0" anchor="b">
            <a:normAutofit/>
          </a:bodyPr>
          <a:lstStyle/>
          <a:p>
            <a:pPr fontAlgn="auto">
              <a:spcAft>
                <a:spcPts val="0"/>
              </a:spcAft>
              <a:defRPr/>
            </a:pPr>
            <a:r>
              <a:rPr lang="es-EC" sz="32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a:xfrm>
            <a:off x="71438" y="561975"/>
            <a:ext cx="8929687" cy="723900"/>
          </a:xfrm>
        </p:spPr>
        <p:txBody>
          <a:bodyPr anchor="ctr"/>
          <a:lstStyle/>
          <a:p>
            <a:pPr algn="ctr">
              <a:defRPr/>
            </a:pPr>
            <a:r>
              <a:rPr lang="es-EC" sz="2400" b="1" u="sng" dirty="0" smtClean="0">
                <a:solidFill>
                  <a:schemeClr val="accent3">
                    <a:lumMod val="50000"/>
                  </a:schemeClr>
                </a:solidFill>
              </a:rPr>
              <a:t>Generación de Empleo en las Zonas Francas en Construcción</a:t>
            </a:r>
          </a:p>
        </p:txBody>
      </p:sp>
      <p:graphicFrame>
        <p:nvGraphicFramePr>
          <p:cNvPr id="4" name="3 Marcador de contenido"/>
          <p:cNvGraphicFramePr>
            <a:graphicFrameLocks noGrp="1"/>
          </p:cNvGraphicFramePr>
          <p:nvPr>
            <p:ph idx="1"/>
          </p:nvPr>
        </p:nvGraphicFramePr>
        <p:xfrm>
          <a:off x="357188" y="1357313"/>
          <a:ext cx="4143375" cy="2357437"/>
        </p:xfrm>
        <a:graphic>
          <a:graphicData uri="http://schemas.openxmlformats.org/drawingml/2006/table">
            <a:tbl>
              <a:tblPr/>
              <a:tblGrid>
                <a:gridCol w="2214578"/>
                <a:gridCol w="1139670"/>
                <a:gridCol w="789157"/>
              </a:tblGrid>
              <a:tr h="224152">
                <a:tc>
                  <a:txBody>
                    <a:bodyPr/>
                    <a:lstStyle/>
                    <a:p>
                      <a:pPr>
                        <a:spcBef>
                          <a:spcPts val="1200"/>
                        </a:spcBef>
                        <a:spcAft>
                          <a:spcPts val="0"/>
                        </a:spcAft>
                      </a:pPr>
                      <a:r>
                        <a:rPr lang="es-EC" sz="1150" b="1" dirty="0">
                          <a:solidFill>
                            <a:srgbClr val="000000"/>
                          </a:solidFill>
                          <a:latin typeface="Arial"/>
                          <a:ea typeface="Times New Roman"/>
                        </a:rPr>
                        <a:t>EMPRESA</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Bef>
                          <a:spcPts val="1200"/>
                        </a:spcBef>
                        <a:spcAft>
                          <a:spcPts val="0"/>
                        </a:spcAft>
                      </a:pPr>
                      <a:r>
                        <a:rPr lang="es-EC" sz="1150" b="1" dirty="0">
                          <a:solidFill>
                            <a:srgbClr val="000000"/>
                          </a:solidFill>
                          <a:latin typeface="Arial"/>
                          <a:ea typeface="Times New Roman"/>
                        </a:rPr>
                        <a:t>Previsto (*)</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c>
                  <a:txBody>
                    <a:bodyPr/>
                    <a:lstStyle/>
                    <a:p>
                      <a:pPr>
                        <a:spcBef>
                          <a:spcPts val="1200"/>
                        </a:spcBef>
                        <a:spcAft>
                          <a:spcPts val="0"/>
                        </a:spcAft>
                      </a:pPr>
                      <a:r>
                        <a:rPr lang="es-EC" sz="1150" b="1" dirty="0">
                          <a:solidFill>
                            <a:srgbClr val="000000"/>
                          </a:solidFill>
                          <a:latin typeface="Arial"/>
                          <a:ea typeface="Times New Roman"/>
                        </a:rPr>
                        <a:t>2006</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r h="213331">
                <a:tc>
                  <a:txBody>
                    <a:bodyPr/>
                    <a:lstStyle/>
                    <a:p>
                      <a:pPr>
                        <a:spcBef>
                          <a:spcPts val="1200"/>
                        </a:spcBef>
                        <a:spcAft>
                          <a:spcPts val="0"/>
                        </a:spcAft>
                      </a:pPr>
                      <a:r>
                        <a:rPr lang="es-EC" sz="1150" dirty="0">
                          <a:solidFill>
                            <a:srgbClr val="000000"/>
                          </a:solidFill>
                          <a:latin typeface="Arial"/>
                          <a:ea typeface="Times New Roman"/>
                        </a:rPr>
                        <a:t>ZOFRAGUA</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Bef>
                          <a:spcPts val="1200"/>
                        </a:spcBef>
                        <a:spcAft>
                          <a:spcPts val="0"/>
                        </a:spcAft>
                      </a:pPr>
                      <a:r>
                        <a:rPr lang="es-EC" sz="1150" dirty="0">
                          <a:solidFill>
                            <a:srgbClr val="000000"/>
                          </a:solidFill>
                          <a:latin typeface="Arial"/>
                          <a:ea typeface="Times New Roman"/>
                        </a:rPr>
                        <a:t>18.513</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Bef>
                          <a:spcPts val="1200"/>
                        </a:spcBef>
                        <a:spcAft>
                          <a:spcPts val="0"/>
                        </a:spcAft>
                      </a:pPr>
                      <a:r>
                        <a:rPr lang="es-EC" sz="1150" dirty="0">
                          <a:solidFill>
                            <a:srgbClr val="000000"/>
                          </a:solidFill>
                          <a:latin typeface="Arial"/>
                          <a:ea typeface="Times New Roman"/>
                        </a:rPr>
                        <a:t>n/a</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3331">
                <a:tc>
                  <a:txBody>
                    <a:bodyPr/>
                    <a:lstStyle/>
                    <a:p>
                      <a:pPr>
                        <a:spcBef>
                          <a:spcPts val="1200"/>
                        </a:spcBef>
                        <a:spcAft>
                          <a:spcPts val="0"/>
                        </a:spcAft>
                      </a:pPr>
                      <a:r>
                        <a:rPr lang="es-EC" sz="1150" dirty="0">
                          <a:solidFill>
                            <a:srgbClr val="000000"/>
                          </a:solidFill>
                          <a:latin typeface="Arial"/>
                          <a:ea typeface="Times New Roman"/>
                        </a:rPr>
                        <a:t>ECUAZOFRA</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1.295</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n/a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213331">
                <a:tc>
                  <a:txBody>
                    <a:bodyPr/>
                    <a:lstStyle/>
                    <a:p>
                      <a:pPr>
                        <a:spcBef>
                          <a:spcPts val="1200"/>
                        </a:spcBef>
                        <a:spcAft>
                          <a:spcPts val="0"/>
                        </a:spcAft>
                      </a:pPr>
                      <a:r>
                        <a:rPr lang="es-EC" sz="1150" dirty="0">
                          <a:solidFill>
                            <a:srgbClr val="000000"/>
                          </a:solidFill>
                          <a:latin typeface="Arial"/>
                          <a:ea typeface="Times New Roman"/>
                        </a:rPr>
                        <a:t>ZOFRAPORT</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1.109</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n/a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213331">
                <a:tc>
                  <a:txBody>
                    <a:bodyPr/>
                    <a:lstStyle/>
                    <a:p>
                      <a:pPr>
                        <a:spcBef>
                          <a:spcPts val="1200"/>
                        </a:spcBef>
                        <a:spcAft>
                          <a:spcPts val="0"/>
                        </a:spcAft>
                      </a:pPr>
                      <a:r>
                        <a:rPr lang="es-EC" sz="1150" dirty="0">
                          <a:solidFill>
                            <a:srgbClr val="000000"/>
                          </a:solidFill>
                          <a:latin typeface="Arial"/>
                          <a:ea typeface="Times New Roman"/>
                        </a:rPr>
                        <a:t>HOSPIFUTURO</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474</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n/a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213331">
                <a:tc>
                  <a:txBody>
                    <a:bodyPr/>
                    <a:lstStyle/>
                    <a:p>
                      <a:pPr>
                        <a:spcBef>
                          <a:spcPts val="1200"/>
                        </a:spcBef>
                        <a:spcAft>
                          <a:spcPts val="0"/>
                        </a:spcAft>
                      </a:pPr>
                      <a:r>
                        <a:rPr lang="es-EC" sz="1150" dirty="0">
                          <a:solidFill>
                            <a:srgbClr val="000000"/>
                          </a:solidFill>
                          <a:latin typeface="Arial"/>
                          <a:ea typeface="Times New Roman"/>
                        </a:rPr>
                        <a:t>CORPAQ Tababela</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dirty="0">
                          <a:solidFill>
                            <a:srgbClr val="000000"/>
                          </a:solidFill>
                          <a:latin typeface="Arial"/>
                          <a:ea typeface="Times New Roman"/>
                        </a:rPr>
                        <a:t>100.000</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3.000</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213331">
                <a:tc>
                  <a:txBody>
                    <a:bodyPr/>
                    <a:lstStyle/>
                    <a:p>
                      <a:pPr>
                        <a:spcBef>
                          <a:spcPts val="1200"/>
                        </a:spcBef>
                        <a:spcAft>
                          <a:spcPts val="0"/>
                        </a:spcAft>
                      </a:pPr>
                      <a:r>
                        <a:rPr lang="es-EC" sz="1150" dirty="0">
                          <a:solidFill>
                            <a:srgbClr val="000000"/>
                          </a:solidFill>
                          <a:latin typeface="Arial"/>
                          <a:ea typeface="Times New Roman"/>
                        </a:rPr>
                        <a:t>HOSCLIPA</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182</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n/a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213331">
                <a:tc>
                  <a:txBody>
                    <a:bodyPr/>
                    <a:lstStyle/>
                    <a:p>
                      <a:pPr>
                        <a:spcBef>
                          <a:spcPts val="1200"/>
                        </a:spcBef>
                        <a:spcAft>
                          <a:spcPts val="0"/>
                        </a:spcAft>
                      </a:pPr>
                      <a:r>
                        <a:rPr lang="es-EC" sz="1150" dirty="0">
                          <a:solidFill>
                            <a:srgbClr val="000000"/>
                          </a:solidFill>
                          <a:latin typeface="Arial"/>
                          <a:ea typeface="Times New Roman"/>
                        </a:rPr>
                        <a:t>ECOTERM</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48</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n/a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213331">
                <a:tc>
                  <a:txBody>
                    <a:bodyPr/>
                    <a:lstStyle/>
                    <a:p>
                      <a:pPr>
                        <a:spcBef>
                          <a:spcPts val="1200"/>
                        </a:spcBef>
                        <a:spcAft>
                          <a:spcPts val="0"/>
                        </a:spcAft>
                      </a:pPr>
                      <a:r>
                        <a:rPr lang="es-EC" sz="1150" dirty="0">
                          <a:solidFill>
                            <a:srgbClr val="000000"/>
                          </a:solidFill>
                          <a:latin typeface="Arial"/>
                          <a:ea typeface="Times New Roman"/>
                        </a:rPr>
                        <a:t>POLIFRANCA</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126</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n/a</a:t>
                      </a:r>
                      <a:endParaRPr lang="es-EC" sz="100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213331">
                <a:tc>
                  <a:txBody>
                    <a:bodyPr/>
                    <a:lstStyle/>
                    <a:p>
                      <a:pPr>
                        <a:spcBef>
                          <a:spcPts val="1200"/>
                        </a:spcBef>
                        <a:spcAft>
                          <a:spcPts val="0"/>
                        </a:spcAft>
                      </a:pPr>
                      <a:r>
                        <a:rPr lang="es-EC" sz="1150" dirty="0">
                          <a:solidFill>
                            <a:srgbClr val="000000"/>
                          </a:solidFill>
                          <a:latin typeface="Arial"/>
                          <a:ea typeface="Times New Roman"/>
                        </a:rPr>
                        <a:t>HOSPIMILLENNIUN</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Bef>
                          <a:spcPts val="1200"/>
                        </a:spcBef>
                        <a:spcAft>
                          <a:spcPts val="0"/>
                        </a:spcAft>
                      </a:pPr>
                      <a:r>
                        <a:rPr lang="es-EC" sz="1150" dirty="0">
                          <a:solidFill>
                            <a:srgbClr val="000000"/>
                          </a:solidFill>
                          <a:latin typeface="Arial"/>
                          <a:ea typeface="Times New Roman"/>
                        </a:rPr>
                        <a:t>115</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Bef>
                          <a:spcPts val="1200"/>
                        </a:spcBef>
                        <a:spcAft>
                          <a:spcPts val="0"/>
                        </a:spcAft>
                      </a:pPr>
                      <a:r>
                        <a:rPr lang="es-EC" sz="1150" dirty="0">
                          <a:solidFill>
                            <a:srgbClr val="000000"/>
                          </a:solidFill>
                          <a:latin typeface="Arial"/>
                          <a:ea typeface="Times New Roman"/>
                        </a:rPr>
                        <a:t>n/a</a:t>
                      </a:r>
                      <a:endParaRPr lang="es-EC" sz="1000" dirty="0">
                        <a:latin typeface="Times New Roman"/>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13331">
                <a:tc>
                  <a:txBody>
                    <a:bodyPr/>
                    <a:lstStyle/>
                    <a:p>
                      <a:pPr>
                        <a:spcBef>
                          <a:spcPts val="1200"/>
                        </a:spcBef>
                        <a:spcAft>
                          <a:spcPts val="0"/>
                        </a:spcAft>
                      </a:pPr>
                      <a:r>
                        <a:rPr lang="es-EC" sz="1150" b="1">
                          <a:solidFill>
                            <a:srgbClr val="000000"/>
                          </a:solidFill>
                          <a:latin typeface="Arial"/>
                          <a:ea typeface="Times New Roman"/>
                        </a:rPr>
                        <a:t>TOTAL</a:t>
                      </a: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spcBef>
                          <a:spcPts val="1200"/>
                        </a:spcBef>
                        <a:spcAft>
                          <a:spcPts val="0"/>
                        </a:spcAft>
                      </a:pPr>
                      <a:r>
                        <a:rPr lang="es-EC" sz="1150" b="1">
                          <a:solidFill>
                            <a:srgbClr val="000000"/>
                          </a:solidFill>
                          <a:latin typeface="Arial"/>
                          <a:ea typeface="Times New Roman"/>
                        </a:rPr>
                        <a:t>124.754</a:t>
                      </a: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spcBef>
                          <a:spcPts val="1200"/>
                        </a:spcBef>
                        <a:spcAft>
                          <a:spcPts val="0"/>
                        </a:spcAft>
                      </a:pPr>
                      <a:r>
                        <a:rPr lang="es-EC" sz="1150" b="1" dirty="0">
                          <a:solidFill>
                            <a:srgbClr val="000000"/>
                          </a:solidFill>
                          <a:latin typeface="Arial"/>
                          <a:ea typeface="Times New Roman"/>
                        </a:rPr>
                        <a:t>3.000</a:t>
                      </a: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bl>
          </a:graphicData>
        </a:graphic>
      </p:graphicFrame>
      <p:graphicFrame>
        <p:nvGraphicFramePr>
          <p:cNvPr id="5" name="4 Tabla"/>
          <p:cNvGraphicFramePr>
            <a:graphicFrameLocks noGrp="1"/>
          </p:cNvGraphicFramePr>
          <p:nvPr/>
        </p:nvGraphicFramePr>
        <p:xfrm>
          <a:off x="4643438" y="1357313"/>
          <a:ext cx="4143375" cy="2357437"/>
        </p:xfrm>
        <a:graphic>
          <a:graphicData uri="http://schemas.openxmlformats.org/drawingml/2006/table">
            <a:tbl>
              <a:tblPr/>
              <a:tblGrid>
                <a:gridCol w="2213949"/>
                <a:gridCol w="1143637"/>
                <a:gridCol w="785818"/>
              </a:tblGrid>
              <a:tr h="270680">
                <a:tc>
                  <a:txBody>
                    <a:bodyPr/>
                    <a:lstStyle/>
                    <a:p>
                      <a:pPr>
                        <a:spcBef>
                          <a:spcPts val="1200"/>
                        </a:spcBef>
                        <a:spcAft>
                          <a:spcPts val="0"/>
                        </a:spcAft>
                      </a:pPr>
                      <a:r>
                        <a:rPr lang="es-EC" sz="1150" b="1" dirty="0">
                          <a:solidFill>
                            <a:srgbClr val="000000"/>
                          </a:solidFill>
                          <a:latin typeface="Arial"/>
                          <a:ea typeface="Times New Roman"/>
                        </a:rPr>
                        <a:t>EMPRESA</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9CAED"/>
                    </a:solidFill>
                  </a:tcPr>
                </a:tc>
                <a:tc>
                  <a:txBody>
                    <a:bodyPr/>
                    <a:lstStyle/>
                    <a:p>
                      <a:pPr>
                        <a:spcBef>
                          <a:spcPts val="1200"/>
                        </a:spcBef>
                        <a:spcAft>
                          <a:spcPts val="0"/>
                        </a:spcAft>
                      </a:pPr>
                      <a:r>
                        <a:rPr lang="es-EC" sz="1150" b="1" dirty="0">
                          <a:solidFill>
                            <a:srgbClr val="000000"/>
                          </a:solidFill>
                          <a:latin typeface="Arial"/>
                          <a:ea typeface="Times New Roman"/>
                        </a:rPr>
                        <a:t>PREVISTO</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9CAED"/>
                    </a:solidFill>
                  </a:tcPr>
                </a:tc>
                <a:tc>
                  <a:txBody>
                    <a:bodyPr/>
                    <a:lstStyle/>
                    <a:p>
                      <a:pPr>
                        <a:spcBef>
                          <a:spcPts val="1200"/>
                        </a:spcBef>
                        <a:spcAft>
                          <a:spcPts val="0"/>
                        </a:spcAft>
                      </a:pPr>
                      <a:r>
                        <a:rPr lang="es-EC" sz="1150" b="1" dirty="0">
                          <a:solidFill>
                            <a:srgbClr val="000000"/>
                          </a:solidFill>
                          <a:latin typeface="Arial"/>
                          <a:ea typeface="Times New Roman"/>
                        </a:rPr>
                        <a:t>2008</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9CAED"/>
                    </a:solidFill>
                  </a:tcPr>
                </a:tc>
              </a:tr>
              <a:tr h="257569">
                <a:tc>
                  <a:txBody>
                    <a:bodyPr/>
                    <a:lstStyle/>
                    <a:p>
                      <a:pPr>
                        <a:spcBef>
                          <a:spcPts val="1200"/>
                        </a:spcBef>
                        <a:spcAft>
                          <a:spcPts val="0"/>
                        </a:spcAft>
                      </a:pPr>
                      <a:r>
                        <a:rPr lang="es-EC" sz="1150" dirty="0">
                          <a:solidFill>
                            <a:srgbClr val="000000"/>
                          </a:solidFill>
                          <a:latin typeface="Arial"/>
                          <a:ea typeface="Times New Roman"/>
                        </a:rPr>
                        <a:t>ZOFRAGUA</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Bef>
                          <a:spcPts val="1200"/>
                        </a:spcBef>
                        <a:spcAft>
                          <a:spcPts val="0"/>
                        </a:spcAft>
                      </a:pPr>
                      <a:r>
                        <a:rPr lang="es-EC" sz="1150">
                          <a:solidFill>
                            <a:srgbClr val="000000"/>
                          </a:solidFill>
                          <a:latin typeface="Arial"/>
                          <a:ea typeface="Times New Roman"/>
                        </a:rPr>
                        <a:t>18.513</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spcBef>
                          <a:spcPts val="1200"/>
                        </a:spcBef>
                        <a:spcAft>
                          <a:spcPts val="0"/>
                        </a:spcAft>
                      </a:pPr>
                      <a:r>
                        <a:rPr lang="es-EC" sz="1150" dirty="0">
                          <a:solidFill>
                            <a:srgbClr val="000000"/>
                          </a:solidFill>
                          <a:latin typeface="Arial"/>
                          <a:ea typeface="Times New Roman"/>
                        </a:rPr>
                        <a:t>20</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57569">
                <a:tc>
                  <a:txBody>
                    <a:bodyPr/>
                    <a:lstStyle/>
                    <a:p>
                      <a:pPr>
                        <a:spcBef>
                          <a:spcPts val="1200"/>
                        </a:spcBef>
                        <a:spcAft>
                          <a:spcPts val="0"/>
                        </a:spcAft>
                      </a:pPr>
                      <a:r>
                        <a:rPr lang="es-EC" sz="1150">
                          <a:solidFill>
                            <a:srgbClr val="000000"/>
                          </a:solidFill>
                          <a:latin typeface="Arial"/>
                          <a:ea typeface="Times New Roman"/>
                        </a:rPr>
                        <a:t>ECUAZOFRA</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44</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dirty="0">
                          <a:solidFill>
                            <a:srgbClr val="000000"/>
                          </a:solidFill>
                          <a:latin typeface="Arial"/>
                          <a:ea typeface="Times New Roman"/>
                        </a:rPr>
                        <a:t>n/a</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57569">
                <a:tc>
                  <a:txBody>
                    <a:bodyPr/>
                    <a:lstStyle/>
                    <a:p>
                      <a:pPr>
                        <a:spcBef>
                          <a:spcPts val="1200"/>
                        </a:spcBef>
                        <a:spcAft>
                          <a:spcPts val="0"/>
                        </a:spcAft>
                      </a:pPr>
                      <a:r>
                        <a:rPr lang="es-EC" sz="1150">
                          <a:solidFill>
                            <a:srgbClr val="000000"/>
                          </a:solidFill>
                          <a:latin typeface="Arial"/>
                          <a:ea typeface="Times New Roman"/>
                        </a:rPr>
                        <a:t>HOSPIFUTURO</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828</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5</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57569">
                <a:tc>
                  <a:txBody>
                    <a:bodyPr/>
                    <a:lstStyle/>
                    <a:p>
                      <a:pPr>
                        <a:spcBef>
                          <a:spcPts val="1200"/>
                        </a:spcBef>
                        <a:spcAft>
                          <a:spcPts val="0"/>
                        </a:spcAft>
                      </a:pPr>
                      <a:r>
                        <a:rPr lang="es-EC" sz="1150" dirty="0">
                          <a:solidFill>
                            <a:srgbClr val="000000"/>
                          </a:solidFill>
                          <a:latin typeface="Arial"/>
                          <a:ea typeface="Times New Roman"/>
                        </a:rPr>
                        <a:t>CORPAQ Tabalela</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115</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645</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57569">
                <a:tc>
                  <a:txBody>
                    <a:bodyPr/>
                    <a:lstStyle/>
                    <a:p>
                      <a:pPr>
                        <a:spcBef>
                          <a:spcPts val="1200"/>
                        </a:spcBef>
                        <a:spcAft>
                          <a:spcPts val="0"/>
                        </a:spcAft>
                      </a:pPr>
                      <a:r>
                        <a:rPr lang="es-EC" sz="1150">
                          <a:solidFill>
                            <a:srgbClr val="000000"/>
                          </a:solidFill>
                          <a:latin typeface="Arial"/>
                          <a:ea typeface="Times New Roman"/>
                        </a:rPr>
                        <a:t>HOSCLIPA</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182</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n/a</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57569">
                <a:tc>
                  <a:txBody>
                    <a:bodyPr/>
                    <a:lstStyle/>
                    <a:p>
                      <a:pPr>
                        <a:spcBef>
                          <a:spcPts val="1200"/>
                        </a:spcBef>
                        <a:spcAft>
                          <a:spcPts val="0"/>
                        </a:spcAft>
                      </a:pPr>
                      <a:r>
                        <a:rPr lang="es-EC" sz="1150" dirty="0">
                          <a:solidFill>
                            <a:srgbClr val="000000"/>
                          </a:solidFill>
                          <a:latin typeface="Arial"/>
                          <a:ea typeface="Times New Roman"/>
                        </a:rPr>
                        <a:t>ECOTERM</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48</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spcBef>
                          <a:spcPts val="1200"/>
                        </a:spcBef>
                        <a:spcAft>
                          <a:spcPts val="0"/>
                        </a:spcAft>
                      </a:pPr>
                      <a:r>
                        <a:rPr lang="es-EC" sz="1150">
                          <a:solidFill>
                            <a:srgbClr val="000000"/>
                          </a:solidFill>
                          <a:latin typeface="Arial"/>
                          <a:ea typeface="Times New Roman"/>
                        </a:rPr>
                        <a:t>n/a</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270680">
                <a:tc>
                  <a:txBody>
                    <a:bodyPr/>
                    <a:lstStyle/>
                    <a:p>
                      <a:pPr>
                        <a:spcBef>
                          <a:spcPts val="1200"/>
                        </a:spcBef>
                        <a:spcAft>
                          <a:spcPts val="0"/>
                        </a:spcAft>
                      </a:pPr>
                      <a:r>
                        <a:rPr lang="es-EC" sz="1150" dirty="0">
                          <a:solidFill>
                            <a:srgbClr val="000000"/>
                          </a:solidFill>
                          <a:latin typeface="Arial"/>
                          <a:ea typeface="Times New Roman"/>
                        </a:rPr>
                        <a:t>POLIFRANCA</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Bef>
                          <a:spcPts val="1200"/>
                        </a:spcBef>
                        <a:spcAft>
                          <a:spcPts val="0"/>
                        </a:spcAft>
                      </a:pPr>
                      <a:r>
                        <a:rPr lang="es-EC" sz="1150" dirty="0">
                          <a:solidFill>
                            <a:srgbClr val="000000"/>
                          </a:solidFill>
                          <a:latin typeface="Arial"/>
                          <a:ea typeface="Times New Roman"/>
                        </a:rPr>
                        <a:t>126</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spcBef>
                          <a:spcPts val="1200"/>
                        </a:spcBef>
                        <a:spcAft>
                          <a:spcPts val="0"/>
                        </a:spcAft>
                      </a:pPr>
                      <a:r>
                        <a:rPr lang="es-EC" sz="1150">
                          <a:solidFill>
                            <a:srgbClr val="000000"/>
                          </a:solidFill>
                          <a:latin typeface="Arial"/>
                          <a:ea typeface="Times New Roman"/>
                        </a:rPr>
                        <a:t>n/a</a:t>
                      </a:r>
                      <a:endParaRPr lang="es-EC" sz="100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70680">
                <a:tc>
                  <a:txBody>
                    <a:bodyPr/>
                    <a:lstStyle/>
                    <a:p>
                      <a:pPr>
                        <a:spcBef>
                          <a:spcPts val="1200"/>
                        </a:spcBef>
                        <a:spcAft>
                          <a:spcPts val="0"/>
                        </a:spcAft>
                      </a:pPr>
                      <a:r>
                        <a:rPr lang="es-EC" sz="1150" b="1" dirty="0">
                          <a:solidFill>
                            <a:srgbClr val="000000"/>
                          </a:solidFill>
                          <a:latin typeface="Arial"/>
                          <a:ea typeface="Times New Roman"/>
                        </a:rPr>
                        <a:t>TOTAL</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spcBef>
                          <a:spcPts val="1200"/>
                        </a:spcBef>
                        <a:spcAft>
                          <a:spcPts val="0"/>
                        </a:spcAft>
                      </a:pPr>
                      <a:r>
                        <a:rPr lang="es-EC" sz="1150" b="1" dirty="0">
                          <a:solidFill>
                            <a:srgbClr val="000000"/>
                          </a:solidFill>
                          <a:latin typeface="Arial"/>
                          <a:ea typeface="Times New Roman"/>
                        </a:rPr>
                        <a:t>19.856</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c>
                  <a:txBody>
                    <a:bodyPr/>
                    <a:lstStyle/>
                    <a:p>
                      <a:pPr>
                        <a:spcBef>
                          <a:spcPts val="1200"/>
                        </a:spcBef>
                        <a:spcAft>
                          <a:spcPts val="0"/>
                        </a:spcAft>
                      </a:pPr>
                      <a:r>
                        <a:rPr lang="es-EC" sz="1150" b="1" dirty="0">
                          <a:solidFill>
                            <a:srgbClr val="000000"/>
                          </a:solidFill>
                          <a:latin typeface="Arial"/>
                          <a:ea typeface="Times New Roman"/>
                        </a:rPr>
                        <a:t>670</a:t>
                      </a:r>
                      <a:endParaRPr lang="es-EC" sz="1000" dirty="0">
                        <a:latin typeface="Times New Roman"/>
                        <a:ea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BDB"/>
                    </a:solidFill>
                  </a:tcPr>
                </a:tc>
              </a:tr>
            </a:tbl>
          </a:graphicData>
        </a:graphic>
      </p:graphicFrame>
      <p:sp>
        <p:nvSpPr>
          <p:cNvPr id="6" name="5 Rectángulo"/>
          <p:cNvSpPr/>
          <p:nvPr/>
        </p:nvSpPr>
        <p:spPr>
          <a:xfrm>
            <a:off x="428625" y="4000500"/>
            <a:ext cx="8429625" cy="338138"/>
          </a:xfrm>
          <a:prstGeom prst="rect">
            <a:avLst/>
          </a:prstGeom>
        </p:spPr>
        <p:txBody>
          <a:bodyPr lIns="0" rIns="0" bIns="0" anchor="b">
            <a:normAutofit/>
          </a:bodyPr>
          <a:lstStyle/>
          <a:p>
            <a:pPr algn="ctr" fontAlgn="auto">
              <a:spcAft>
                <a:spcPts val="0"/>
              </a:spcAft>
              <a:defRPr/>
            </a:pPr>
            <a:r>
              <a:rPr lang="es-EC" b="1" u="sng" dirty="0">
                <a:solidFill>
                  <a:schemeClr val="bg2">
                    <a:lumMod val="25000"/>
                  </a:schemeClr>
                </a:solidFill>
                <a:latin typeface="+mj-lt"/>
                <a:ea typeface="+mj-ea"/>
                <a:cs typeface="+mj-cs"/>
              </a:rPr>
              <a:t>Actividades laborales desarrolladas en Zonas Francas</a:t>
            </a:r>
          </a:p>
        </p:txBody>
      </p:sp>
      <p:sp>
        <p:nvSpPr>
          <p:cNvPr id="7" name="6 Rectángulo"/>
          <p:cNvSpPr/>
          <p:nvPr/>
        </p:nvSpPr>
        <p:spPr>
          <a:xfrm>
            <a:off x="357188" y="4429125"/>
            <a:ext cx="8572500" cy="1754188"/>
          </a:xfrm>
          <a:prstGeom prst="rect">
            <a:avLst/>
          </a:prstGeom>
        </p:spPr>
        <p:txBody>
          <a:bodyPr>
            <a:spAutoFit/>
          </a:bodyPr>
          <a:lstStyle/>
          <a:p>
            <a:pPr algn="just" fontAlgn="auto">
              <a:spcBef>
                <a:spcPts val="0"/>
              </a:spcBef>
              <a:spcAft>
                <a:spcPts val="0"/>
              </a:spcAft>
              <a:defRPr/>
            </a:pPr>
            <a:r>
              <a:rPr lang="es-EC" dirty="0">
                <a:latin typeface="+mj-lt"/>
                <a:cs typeface="+mn-cs"/>
              </a:rPr>
              <a:t>Las zonas francas atraen especialmente industrias intensivas en mano de obra, tales como: </a:t>
            </a:r>
          </a:p>
          <a:p>
            <a:pPr algn="just" fontAlgn="auto">
              <a:spcBef>
                <a:spcPts val="0"/>
              </a:spcBef>
              <a:spcAft>
                <a:spcPts val="0"/>
              </a:spcAft>
              <a:buFont typeface="Arial" pitchFamily="34" charset="0"/>
              <a:buChar char="•"/>
              <a:defRPr/>
            </a:pPr>
            <a:r>
              <a:rPr lang="es-EC" dirty="0">
                <a:latin typeface="+mj-lt"/>
                <a:cs typeface="+mn-cs"/>
              </a:rPr>
              <a:t> La confección, el calzado y el montaje de componentes electrónicos, en las que se utiliza una tecnología relativamente sencilla.  </a:t>
            </a:r>
          </a:p>
          <a:p>
            <a:pPr algn="just" fontAlgn="auto">
              <a:spcBef>
                <a:spcPts val="0"/>
              </a:spcBef>
              <a:spcAft>
                <a:spcPts val="0"/>
              </a:spcAft>
              <a:buFont typeface="Arial" pitchFamily="34" charset="0"/>
              <a:buChar char="•"/>
              <a:defRPr/>
            </a:pPr>
            <a:r>
              <a:rPr lang="es-EC" dirty="0">
                <a:latin typeface="+mj-lt"/>
                <a:cs typeface="+mn-cs"/>
              </a:rPr>
              <a:t> Maquila, de producción en planta (empacadoras, pesadoras, descabezadoras de mariscos, en empresas camaroneras o dedicadas a la pesca), entre otras.</a:t>
            </a:r>
          </a:p>
        </p:txBody>
      </p:sp>
      <p:sp>
        <p:nvSpPr>
          <p:cNvPr id="8" name="1 Título"/>
          <p:cNvSpPr txBox="1">
            <a:spLocks/>
          </p:cNvSpPr>
          <p:nvPr/>
        </p:nvSpPr>
        <p:spPr>
          <a:xfrm>
            <a:off x="6572250" y="-71438"/>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857375"/>
            <a:ext cx="8686800" cy="685800"/>
          </a:xfrm>
        </p:spPr>
        <p:txBody>
          <a:bodyPr>
            <a:noAutofit/>
          </a:bodyPr>
          <a:lstStyle/>
          <a:p>
            <a:pPr eaLnBrk="1" fontAlgn="auto" hangingPunct="1">
              <a:spcAft>
                <a:spcPts val="0"/>
              </a:spcAft>
              <a:defRPr/>
            </a:pPr>
            <a:r>
              <a:rPr lang="es-EC" sz="4000" b="1" dirty="0" smtClean="0"/>
              <a:t/>
            </a:r>
            <a:br>
              <a:rPr lang="es-EC" sz="4000" b="1" dirty="0" smtClean="0"/>
            </a:br>
            <a:r>
              <a:rPr lang="es-EC" sz="4000" b="1" dirty="0" smtClean="0">
                <a:solidFill>
                  <a:schemeClr val="accent1">
                    <a:lumMod val="75000"/>
                  </a:schemeClr>
                </a:solidFill>
              </a:rPr>
              <a:t>Actividades más desarrolladas en el Ecuador.</a:t>
            </a:r>
            <a:r>
              <a:rPr lang="es-EC" sz="4000" dirty="0" smtClean="0"/>
              <a:t/>
            </a:r>
            <a:br>
              <a:rPr lang="es-EC" sz="4000" dirty="0" smtClean="0"/>
            </a:br>
            <a:endParaRPr lang="es-EC" sz="4000" dirty="0"/>
          </a:p>
        </p:txBody>
      </p:sp>
      <p:graphicFrame>
        <p:nvGraphicFramePr>
          <p:cNvPr id="4" name="3 Marcador de contenido"/>
          <p:cNvGraphicFramePr>
            <a:graphicFrameLocks noGrp="1"/>
          </p:cNvGraphicFramePr>
          <p:nvPr>
            <p:ph idx="1"/>
          </p:nvPr>
        </p:nvGraphicFramePr>
        <p:xfrm>
          <a:off x="928662" y="2285992"/>
          <a:ext cx="7786742" cy="43576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Título"/>
          <p:cNvSpPr>
            <a:spLocks noGrp="1"/>
          </p:cNvSpPr>
          <p:nvPr>
            <p:ph type="title"/>
          </p:nvPr>
        </p:nvSpPr>
        <p:spPr>
          <a:xfrm>
            <a:off x="500063" y="142875"/>
            <a:ext cx="5572125" cy="500063"/>
          </a:xfrm>
        </p:spPr>
        <p:txBody>
          <a:bodyPr/>
          <a:lstStyle/>
          <a:p>
            <a:pPr eaLnBrk="1" hangingPunct="1">
              <a:defRPr/>
            </a:pPr>
            <a:r>
              <a:rPr lang="es-EC" sz="3200" b="1" u="sng" cap="all" dirty="0" smtClean="0"/>
              <a:t>Ecuador:  Generalidades</a:t>
            </a:r>
          </a:p>
        </p:txBody>
      </p:sp>
      <p:sp>
        <p:nvSpPr>
          <p:cNvPr id="3075" name="2 Marcador de contenido"/>
          <p:cNvSpPr>
            <a:spLocks noGrp="1"/>
          </p:cNvSpPr>
          <p:nvPr>
            <p:ph idx="1"/>
          </p:nvPr>
        </p:nvSpPr>
        <p:spPr>
          <a:xfrm>
            <a:off x="285750" y="928688"/>
            <a:ext cx="4214813" cy="3286125"/>
          </a:xfrm>
        </p:spPr>
        <p:txBody>
          <a:bodyPr>
            <a:normAutofit/>
          </a:bodyPr>
          <a:lstStyle/>
          <a:p>
            <a:pPr marL="274320" indent="-274320" eaLnBrk="1" fontAlgn="auto" hangingPunct="1">
              <a:spcAft>
                <a:spcPts val="0"/>
              </a:spcAft>
              <a:buClr>
                <a:schemeClr val="accent3"/>
              </a:buClr>
              <a:buFont typeface="Arial" pitchFamily="34" charset="0"/>
              <a:buNone/>
              <a:defRPr/>
            </a:pPr>
            <a:r>
              <a:rPr lang="es-EC" sz="1600" b="1" dirty="0" smtClean="0">
                <a:latin typeface="Arial" pitchFamily="34" charset="0"/>
                <a:cs typeface="Arial" pitchFamily="34" charset="0"/>
              </a:rPr>
              <a:t>INDICADORES BASICOS:</a:t>
            </a:r>
            <a:endParaRPr lang="es-EC" sz="1600" dirty="0" smtClean="0">
              <a:latin typeface="Arial" pitchFamily="34" charset="0"/>
              <a:cs typeface="Arial" pitchFamily="34" charset="0"/>
            </a:endParaRPr>
          </a:p>
          <a:p>
            <a:pPr marL="274320" indent="-274320" eaLnBrk="1" fontAlgn="auto" hangingPunct="1">
              <a:spcAft>
                <a:spcPts val="0"/>
              </a:spcAft>
              <a:buClr>
                <a:schemeClr val="accent3"/>
              </a:buClr>
              <a:buFont typeface="Wingdings 2"/>
              <a:buChar char=""/>
              <a:defRPr/>
            </a:pPr>
            <a:r>
              <a:rPr lang="es-EC" sz="1600" dirty="0" smtClean="0">
                <a:latin typeface="Arial" pitchFamily="34" charset="0"/>
                <a:cs typeface="Arial" pitchFamily="34" charset="0"/>
              </a:rPr>
              <a:t>Población: 14.022.615 millones</a:t>
            </a:r>
          </a:p>
          <a:p>
            <a:pPr marL="274320" indent="-274320" eaLnBrk="1" fontAlgn="auto" hangingPunct="1">
              <a:spcAft>
                <a:spcPts val="0"/>
              </a:spcAft>
              <a:buClr>
                <a:schemeClr val="accent3"/>
              </a:buClr>
              <a:buFont typeface="Wingdings 2"/>
              <a:buChar char=""/>
              <a:defRPr/>
            </a:pPr>
            <a:r>
              <a:rPr lang="es-EC" sz="1600" dirty="0" smtClean="0">
                <a:latin typeface="Arial" pitchFamily="34" charset="0"/>
                <a:cs typeface="Arial" pitchFamily="34" charset="0"/>
              </a:rPr>
              <a:t>Área:	        173.215 km2</a:t>
            </a:r>
          </a:p>
          <a:p>
            <a:pPr marL="274320" indent="-274320" eaLnBrk="1" fontAlgn="auto" hangingPunct="1">
              <a:spcAft>
                <a:spcPts val="0"/>
              </a:spcAft>
              <a:buClr>
                <a:schemeClr val="accent3"/>
              </a:buClr>
              <a:buFont typeface="Wingdings 2"/>
              <a:buChar char=""/>
              <a:defRPr/>
            </a:pPr>
            <a:r>
              <a:rPr lang="es-EC" sz="1600" dirty="0" smtClean="0">
                <a:latin typeface="Arial" pitchFamily="34" charset="0"/>
                <a:cs typeface="Arial" pitchFamily="34" charset="0"/>
              </a:rPr>
              <a:t>PIB:         51.106,00 Millones de USD</a:t>
            </a:r>
          </a:p>
          <a:p>
            <a:pPr marL="274320" indent="-274320" eaLnBrk="1" fontAlgn="auto" hangingPunct="1">
              <a:spcAft>
                <a:spcPts val="0"/>
              </a:spcAft>
              <a:buClr>
                <a:schemeClr val="accent3"/>
              </a:buClr>
              <a:buFont typeface="Wingdings 2"/>
              <a:buChar char=""/>
              <a:defRPr/>
            </a:pPr>
            <a:r>
              <a:rPr lang="es-EC" sz="1600" dirty="0" smtClean="0">
                <a:latin typeface="Arial" pitchFamily="34" charset="0"/>
                <a:cs typeface="Arial" pitchFamily="34" charset="0"/>
              </a:rPr>
              <a:t>PIB p/cápita 3,37</a:t>
            </a:r>
          </a:p>
          <a:p>
            <a:pPr marL="274320" indent="-274320" eaLnBrk="1" fontAlgn="auto" hangingPunct="1">
              <a:spcAft>
                <a:spcPts val="0"/>
              </a:spcAft>
              <a:buClr>
                <a:schemeClr val="accent3"/>
              </a:buClr>
              <a:buFont typeface="Wingdings 2"/>
              <a:buChar char=""/>
              <a:defRPr/>
            </a:pPr>
            <a:r>
              <a:rPr lang="es-EC" sz="1600" dirty="0" smtClean="0">
                <a:latin typeface="Arial" pitchFamily="34" charset="0"/>
                <a:cs typeface="Arial" pitchFamily="34" charset="0"/>
              </a:rPr>
              <a:t>Tasa de crecimiento económica 6,52% (2008)</a:t>
            </a:r>
          </a:p>
          <a:p>
            <a:pPr marL="274320" indent="-274320" eaLnBrk="1" fontAlgn="auto" hangingPunct="1">
              <a:spcAft>
                <a:spcPts val="0"/>
              </a:spcAft>
              <a:buClr>
                <a:schemeClr val="accent3"/>
              </a:buClr>
              <a:buFont typeface="Wingdings 2"/>
              <a:buChar char=""/>
              <a:defRPr/>
            </a:pPr>
            <a:r>
              <a:rPr lang="es-EC" sz="1600" dirty="0" smtClean="0">
                <a:latin typeface="Arial" pitchFamily="34" charset="0"/>
                <a:cs typeface="Arial" pitchFamily="34" charset="0"/>
              </a:rPr>
              <a:t>Idioma oficial: Español</a:t>
            </a:r>
          </a:p>
          <a:p>
            <a:pPr marL="274320" indent="-274320" eaLnBrk="1" fontAlgn="auto" hangingPunct="1">
              <a:spcAft>
                <a:spcPts val="0"/>
              </a:spcAft>
              <a:buClr>
                <a:schemeClr val="accent3"/>
              </a:buClr>
              <a:buFont typeface="Wingdings 2"/>
              <a:buChar char=""/>
              <a:defRPr/>
            </a:pPr>
            <a:r>
              <a:rPr lang="es-EC" sz="1600" dirty="0" smtClean="0">
                <a:latin typeface="Arial" pitchFamily="34" charset="0"/>
                <a:cs typeface="Arial" pitchFamily="34" charset="0"/>
              </a:rPr>
              <a:t>Forma de gobierno: República democrática</a:t>
            </a:r>
          </a:p>
          <a:p>
            <a:pPr marL="274320" indent="-274320" eaLnBrk="1" fontAlgn="auto" hangingPunct="1">
              <a:spcAft>
                <a:spcPts val="0"/>
              </a:spcAft>
              <a:buClr>
                <a:schemeClr val="accent3"/>
              </a:buClr>
              <a:buFont typeface="Wingdings 2"/>
              <a:buChar char=""/>
              <a:defRPr/>
            </a:pPr>
            <a:r>
              <a:rPr lang="es-EC" sz="1600" dirty="0" smtClean="0">
                <a:latin typeface="Arial" pitchFamily="34" charset="0"/>
                <a:cs typeface="Arial" pitchFamily="34" charset="0"/>
              </a:rPr>
              <a:t>Moneda: Dólar estadounidense </a:t>
            </a:r>
          </a:p>
          <a:p>
            <a:pPr marL="274320" indent="-274320" eaLnBrk="1" fontAlgn="auto" hangingPunct="1">
              <a:spcAft>
                <a:spcPts val="0"/>
              </a:spcAft>
              <a:buClr>
                <a:schemeClr val="accent3"/>
              </a:buClr>
              <a:buFont typeface="Arial" pitchFamily="34" charset="0"/>
              <a:buNone/>
              <a:defRPr/>
            </a:pPr>
            <a:endParaRPr lang="es-EC" sz="1600" dirty="0" smtClean="0">
              <a:latin typeface="Arial" pitchFamily="34" charset="0"/>
              <a:cs typeface="Arial" pitchFamily="34" charset="0"/>
            </a:endParaRPr>
          </a:p>
          <a:p>
            <a:pPr marL="274320" indent="-274320" eaLnBrk="1" fontAlgn="auto" hangingPunct="1">
              <a:spcAft>
                <a:spcPts val="0"/>
              </a:spcAft>
              <a:buClr>
                <a:schemeClr val="accent3"/>
              </a:buClr>
              <a:buFont typeface="Arial" pitchFamily="34" charset="0"/>
              <a:buNone/>
              <a:defRPr/>
            </a:pPr>
            <a:endParaRPr lang="es-EC" sz="1600" dirty="0" smtClean="0">
              <a:latin typeface="Arial" pitchFamily="34" charset="0"/>
              <a:cs typeface="Arial" pitchFamily="34" charset="0"/>
            </a:endParaRPr>
          </a:p>
          <a:p>
            <a:pPr marL="274320" indent="-274320" eaLnBrk="1" fontAlgn="auto" hangingPunct="1">
              <a:spcAft>
                <a:spcPts val="0"/>
              </a:spcAft>
              <a:buClr>
                <a:schemeClr val="accent3"/>
              </a:buClr>
              <a:buFont typeface="Arial" pitchFamily="34" charset="0"/>
              <a:buNone/>
              <a:defRPr/>
            </a:pPr>
            <a:endParaRPr lang="es-EC" sz="1600" dirty="0" smtClean="0"/>
          </a:p>
        </p:txBody>
      </p:sp>
      <p:pic>
        <p:nvPicPr>
          <p:cNvPr id="7172" name="Picture 6" descr="Logo">
            <a:hlinkClick r:id="rId3"/>
          </p:cNvPr>
          <p:cNvPicPr>
            <a:picLocks noChangeAspect="1" noChangeArrowheads="1"/>
          </p:cNvPicPr>
          <p:nvPr/>
        </p:nvPicPr>
        <p:blipFill>
          <a:blip r:embed="rId4"/>
          <a:srcRect/>
          <a:stretch>
            <a:fillRect/>
          </a:stretch>
        </p:blipFill>
        <p:spPr bwMode="auto">
          <a:xfrm>
            <a:off x="5357813" y="5286375"/>
            <a:ext cx="3562350" cy="733425"/>
          </a:xfrm>
          <a:prstGeom prst="rect">
            <a:avLst/>
          </a:prstGeom>
          <a:noFill/>
          <a:ln w="9525">
            <a:noFill/>
            <a:miter lim="800000"/>
            <a:headEnd/>
            <a:tailEnd/>
          </a:ln>
        </p:spPr>
      </p:pic>
      <p:pic>
        <p:nvPicPr>
          <p:cNvPr id="7173" name="Picture 8" descr="Archivo:Ecuador (orthographic projection).svg">
            <a:hlinkClick r:id="rId5"/>
          </p:cNvPr>
          <p:cNvPicPr>
            <a:picLocks noChangeAspect="1" noChangeArrowheads="1"/>
          </p:cNvPicPr>
          <p:nvPr/>
        </p:nvPicPr>
        <p:blipFill>
          <a:blip r:embed="rId6"/>
          <a:srcRect/>
          <a:stretch>
            <a:fillRect/>
          </a:stretch>
        </p:blipFill>
        <p:spPr bwMode="auto">
          <a:xfrm>
            <a:off x="428625" y="4357688"/>
            <a:ext cx="2212975" cy="2212975"/>
          </a:xfrm>
          <a:prstGeom prst="rect">
            <a:avLst/>
          </a:prstGeom>
          <a:noFill/>
          <a:ln w="9525">
            <a:noFill/>
            <a:miter lim="800000"/>
            <a:headEnd/>
            <a:tailEnd/>
          </a:ln>
        </p:spPr>
      </p:pic>
      <p:pic>
        <p:nvPicPr>
          <p:cNvPr id="7174" name="Picture 10" descr="http://www.ecuadorianciviccommitteeny.com/images/F_s.jpg"/>
          <p:cNvPicPr>
            <a:picLocks noChangeAspect="1" noChangeArrowheads="1"/>
          </p:cNvPicPr>
          <p:nvPr/>
        </p:nvPicPr>
        <p:blipFill>
          <a:blip r:embed="rId7"/>
          <a:srcRect/>
          <a:stretch>
            <a:fillRect/>
          </a:stretch>
        </p:blipFill>
        <p:spPr bwMode="auto">
          <a:xfrm>
            <a:off x="5357813" y="3714750"/>
            <a:ext cx="3530600" cy="1285875"/>
          </a:xfrm>
          <a:prstGeom prst="rect">
            <a:avLst/>
          </a:prstGeom>
          <a:noFill/>
          <a:ln w="9525">
            <a:noFill/>
            <a:miter lim="800000"/>
            <a:headEnd/>
            <a:tailEnd/>
          </a:ln>
        </p:spPr>
      </p:pic>
      <p:pic>
        <p:nvPicPr>
          <p:cNvPr id="7175" name="Picture 12" descr="http://www.kalipedia.com/kalipediamedia/historia/media/200808/01/hisecuador/20080801klphishec_3_Ges_SCO.png"/>
          <p:cNvPicPr>
            <a:picLocks noChangeAspect="1" noChangeArrowheads="1"/>
          </p:cNvPicPr>
          <p:nvPr/>
        </p:nvPicPr>
        <p:blipFill>
          <a:blip r:embed="rId8"/>
          <a:srcRect/>
          <a:stretch>
            <a:fillRect/>
          </a:stretch>
        </p:blipFill>
        <p:spPr bwMode="auto">
          <a:xfrm>
            <a:off x="2857500" y="4429125"/>
            <a:ext cx="2171700" cy="2000250"/>
          </a:xfrm>
          <a:prstGeom prst="rect">
            <a:avLst/>
          </a:prstGeom>
          <a:noFill/>
          <a:ln w="9525">
            <a:noFill/>
            <a:miter lim="800000"/>
            <a:headEnd/>
            <a:tailEnd/>
          </a:ln>
        </p:spPr>
      </p:pic>
      <p:pic>
        <p:nvPicPr>
          <p:cNvPr id="7176" name="8 Imagen"/>
          <p:cNvPicPr>
            <a:picLocks noChangeAspect="1" noChangeArrowheads="1"/>
          </p:cNvPicPr>
          <p:nvPr/>
        </p:nvPicPr>
        <p:blipFill>
          <a:blip r:embed="rId9"/>
          <a:srcRect/>
          <a:stretch>
            <a:fillRect/>
          </a:stretch>
        </p:blipFill>
        <p:spPr bwMode="auto">
          <a:xfrm>
            <a:off x="4781550" y="857250"/>
            <a:ext cx="4219575" cy="2714625"/>
          </a:xfrm>
          <a:prstGeom prst="rect">
            <a:avLst/>
          </a:prstGeom>
          <a:noFill/>
          <a:ln w="9525">
            <a:solidFill>
              <a:schemeClr val="tx2"/>
            </a:solid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714375" y="285750"/>
            <a:ext cx="7286625" cy="1323975"/>
          </a:xfrm>
          <a:prstGeom prst="rect">
            <a:avLst/>
          </a:prstGeom>
        </p:spPr>
        <p:txBody>
          <a:bodyPr>
            <a:spAutoFit/>
          </a:bodyPr>
          <a:lstStyle/>
          <a:p>
            <a:pPr fontAlgn="auto">
              <a:spcBef>
                <a:spcPts val="0"/>
              </a:spcBef>
              <a:spcAft>
                <a:spcPts val="0"/>
              </a:spcAft>
              <a:defRPr/>
            </a:pPr>
            <a:r>
              <a:rPr lang="es-EC" sz="4000" b="1" dirty="0">
                <a:solidFill>
                  <a:schemeClr val="accent1">
                    <a:lumMod val="75000"/>
                  </a:schemeClr>
                </a:solidFill>
                <a:latin typeface="+mj-lt"/>
                <a:ea typeface="+mj-ea"/>
                <a:cs typeface="+mj-cs"/>
              </a:rPr>
              <a:t>Organismos Cooperadores con el Régimen de Zonas Francas</a:t>
            </a:r>
          </a:p>
        </p:txBody>
      </p:sp>
      <p:sp>
        <p:nvSpPr>
          <p:cNvPr id="6" name="5 Marcador de texto"/>
          <p:cNvSpPr>
            <a:spLocks noGrp="1"/>
          </p:cNvSpPr>
          <p:nvPr>
            <p:ph type="body" idx="1"/>
          </p:nvPr>
        </p:nvSpPr>
        <p:spPr>
          <a:xfrm>
            <a:off x="457200" y="1855788"/>
            <a:ext cx="4040188" cy="658812"/>
          </a:xfrm>
        </p:spPr>
        <p:txBody>
          <a:bodyPr/>
          <a:lstStyle/>
          <a:p>
            <a:pPr eaLnBrk="1" fontAlgn="auto" hangingPunct="1">
              <a:spcAft>
                <a:spcPts val="0"/>
              </a:spcAft>
              <a:buClr>
                <a:schemeClr val="accent3"/>
              </a:buClr>
              <a:buFont typeface="Wingdings 2"/>
              <a:buNone/>
              <a:defRPr/>
            </a:pPr>
            <a:r>
              <a:rPr lang="es-EC" u="sng" dirty="0" smtClean="0">
                <a:solidFill>
                  <a:srgbClr val="800000"/>
                </a:solidFill>
                <a:latin typeface="+mj-lt"/>
              </a:rPr>
              <a:t>Internacionales</a:t>
            </a:r>
            <a:endParaRPr lang="es-EC" u="sng" dirty="0">
              <a:solidFill>
                <a:srgbClr val="800000"/>
              </a:solidFill>
              <a:latin typeface="+mj-lt"/>
            </a:endParaRPr>
          </a:p>
        </p:txBody>
      </p:sp>
      <p:sp>
        <p:nvSpPr>
          <p:cNvPr id="7" name="6 Marcador de contenido"/>
          <p:cNvSpPr>
            <a:spLocks noGrp="1"/>
          </p:cNvSpPr>
          <p:nvPr>
            <p:ph sz="quarter" idx="2"/>
          </p:nvPr>
        </p:nvSpPr>
        <p:spPr>
          <a:xfrm>
            <a:off x="457200" y="2643188"/>
            <a:ext cx="4040188" cy="3717925"/>
          </a:xfrm>
        </p:spPr>
        <p:txBody>
          <a:bodyPr>
            <a:normAutofit/>
          </a:bodyPr>
          <a:lstStyle/>
          <a:p>
            <a:pPr marL="274320" indent="-274320" eaLnBrk="1" fontAlgn="auto" hangingPunct="1">
              <a:spcAft>
                <a:spcPts val="0"/>
              </a:spcAft>
              <a:buClr>
                <a:srgbClr val="800000"/>
              </a:buClr>
              <a:buFont typeface="Wingdings" pitchFamily="2" charset="2"/>
              <a:buChar char="Ø"/>
              <a:defRPr/>
            </a:pPr>
            <a:r>
              <a:rPr lang="es-EC" sz="2000" dirty="0" smtClean="0">
                <a:latin typeface="+mj-lt"/>
              </a:rPr>
              <a:t>El Comité Latinoamericano de Zonas Francas</a:t>
            </a:r>
          </a:p>
          <a:p>
            <a:pPr marL="274320" indent="-274320" eaLnBrk="1" fontAlgn="auto" hangingPunct="1">
              <a:spcAft>
                <a:spcPts val="0"/>
              </a:spcAft>
              <a:buClr>
                <a:srgbClr val="800000"/>
              </a:buClr>
              <a:buFont typeface="Wingdings" pitchFamily="2" charset="2"/>
              <a:buChar char="Ø"/>
              <a:defRPr/>
            </a:pPr>
            <a:r>
              <a:rPr lang="es-EC" sz="2000" dirty="0" smtClean="0">
                <a:latin typeface="+mj-lt"/>
              </a:rPr>
              <a:t>La Zona Franca de Montevideo</a:t>
            </a:r>
          </a:p>
          <a:p>
            <a:pPr marL="274320" indent="-274320" eaLnBrk="1" fontAlgn="auto" hangingPunct="1">
              <a:spcAft>
                <a:spcPts val="0"/>
              </a:spcAft>
              <a:buClr>
                <a:srgbClr val="800000"/>
              </a:buClr>
              <a:buFont typeface="Wingdings" pitchFamily="2" charset="2"/>
              <a:buChar char="Ø"/>
              <a:defRPr/>
            </a:pPr>
            <a:r>
              <a:rPr lang="es-EC" sz="2000" dirty="0" smtClean="0">
                <a:latin typeface="+mj-lt"/>
              </a:rPr>
              <a:t>La Zona Franca de Bogotá</a:t>
            </a:r>
            <a:endParaRPr lang="es-EC" sz="2000" dirty="0">
              <a:latin typeface="+mj-lt"/>
            </a:endParaRPr>
          </a:p>
        </p:txBody>
      </p:sp>
      <p:sp>
        <p:nvSpPr>
          <p:cNvPr id="8" name="7 Marcador de texto"/>
          <p:cNvSpPr>
            <a:spLocks noGrp="1"/>
          </p:cNvSpPr>
          <p:nvPr>
            <p:ph type="body" sz="half" idx="3"/>
          </p:nvPr>
        </p:nvSpPr>
        <p:spPr>
          <a:xfrm>
            <a:off x="4645025" y="1860550"/>
            <a:ext cx="4041775" cy="654050"/>
          </a:xfrm>
        </p:spPr>
        <p:txBody>
          <a:bodyPr>
            <a:normAutofit/>
          </a:bodyPr>
          <a:lstStyle/>
          <a:p>
            <a:pPr eaLnBrk="1" fontAlgn="auto" hangingPunct="1">
              <a:spcAft>
                <a:spcPts val="0"/>
              </a:spcAft>
              <a:buClr>
                <a:schemeClr val="accent3"/>
              </a:buClr>
              <a:buFont typeface="Wingdings 2"/>
              <a:buNone/>
              <a:defRPr/>
            </a:pPr>
            <a:r>
              <a:rPr lang="es-EC" u="sng" dirty="0" smtClean="0">
                <a:solidFill>
                  <a:schemeClr val="accent4">
                    <a:lumMod val="50000"/>
                  </a:schemeClr>
                </a:solidFill>
                <a:latin typeface="+mj-lt"/>
              </a:rPr>
              <a:t>Nacionales</a:t>
            </a:r>
            <a:endParaRPr lang="es-EC" u="sng" dirty="0">
              <a:solidFill>
                <a:schemeClr val="accent4">
                  <a:lumMod val="50000"/>
                </a:schemeClr>
              </a:solidFill>
              <a:latin typeface="+mj-lt"/>
            </a:endParaRPr>
          </a:p>
        </p:txBody>
      </p:sp>
      <p:sp>
        <p:nvSpPr>
          <p:cNvPr id="9" name="8 Marcador de contenido"/>
          <p:cNvSpPr>
            <a:spLocks noGrp="1"/>
          </p:cNvSpPr>
          <p:nvPr>
            <p:ph sz="quarter" idx="4"/>
          </p:nvPr>
        </p:nvSpPr>
        <p:spPr>
          <a:xfrm>
            <a:off x="4645025" y="2514600"/>
            <a:ext cx="4041775" cy="3846513"/>
          </a:xfrm>
        </p:spPr>
        <p:txBody>
          <a:bodyPr>
            <a:normAutofit/>
          </a:bodyPr>
          <a:lstStyle/>
          <a:p>
            <a:pPr marL="274320" indent="-274320" eaLnBrk="1" fontAlgn="auto" hangingPunct="1">
              <a:spcAft>
                <a:spcPts val="0"/>
              </a:spcAft>
              <a:buClr>
                <a:schemeClr val="accent5">
                  <a:lumMod val="50000"/>
                </a:schemeClr>
              </a:buClr>
              <a:buFont typeface="Wingdings" pitchFamily="2" charset="2"/>
              <a:buChar char="Ø"/>
              <a:defRPr/>
            </a:pPr>
            <a:r>
              <a:rPr lang="es-EC" sz="2000" dirty="0" smtClean="0">
                <a:latin typeface="+mj-lt"/>
              </a:rPr>
              <a:t>CORPEI</a:t>
            </a:r>
          </a:p>
          <a:p>
            <a:pPr marL="274320" indent="-274320" eaLnBrk="1" fontAlgn="auto" hangingPunct="1">
              <a:spcAft>
                <a:spcPts val="0"/>
              </a:spcAft>
              <a:buClr>
                <a:schemeClr val="accent5">
                  <a:lumMod val="50000"/>
                </a:schemeClr>
              </a:buClr>
              <a:buFont typeface="Wingdings" pitchFamily="2" charset="2"/>
              <a:buChar char="Ø"/>
              <a:defRPr/>
            </a:pPr>
            <a:r>
              <a:rPr lang="es-EC" sz="2000" dirty="0" smtClean="0">
                <a:latin typeface="+mj-lt"/>
              </a:rPr>
              <a:t>FEDEXPOR</a:t>
            </a:r>
          </a:p>
          <a:p>
            <a:pPr marL="274320" indent="-274320" eaLnBrk="1" fontAlgn="auto" hangingPunct="1">
              <a:spcAft>
                <a:spcPts val="0"/>
              </a:spcAft>
              <a:buClr>
                <a:schemeClr val="accent5">
                  <a:lumMod val="50000"/>
                </a:schemeClr>
              </a:buClr>
              <a:buFont typeface="Wingdings" pitchFamily="2" charset="2"/>
              <a:buChar char="Ø"/>
              <a:defRPr/>
            </a:pPr>
            <a:r>
              <a:rPr lang="es-EC" sz="2000" dirty="0" smtClean="0">
                <a:latin typeface="+mj-lt"/>
              </a:rPr>
              <a:t>CONAZOFRA</a:t>
            </a:r>
          </a:p>
          <a:p>
            <a:pPr marL="274320" indent="-274320" eaLnBrk="1" fontAlgn="auto" hangingPunct="1">
              <a:spcAft>
                <a:spcPts val="0"/>
              </a:spcAft>
              <a:buClr>
                <a:schemeClr val="accent5">
                  <a:lumMod val="50000"/>
                </a:schemeClr>
              </a:buClr>
              <a:buFont typeface="Wingdings" pitchFamily="2" charset="2"/>
              <a:buChar char="Ø"/>
              <a:defRPr/>
            </a:pPr>
            <a:r>
              <a:rPr lang="es-EC" sz="2000" dirty="0" smtClean="0">
                <a:latin typeface="+mj-lt"/>
              </a:rPr>
              <a:t>CAE</a:t>
            </a:r>
          </a:p>
          <a:p>
            <a:pPr marL="274320" indent="-274320" eaLnBrk="1" fontAlgn="auto" hangingPunct="1">
              <a:spcAft>
                <a:spcPts val="0"/>
              </a:spcAft>
              <a:buClr>
                <a:schemeClr val="accent5">
                  <a:lumMod val="50000"/>
                </a:schemeClr>
              </a:buClr>
              <a:buFont typeface="Wingdings" pitchFamily="2" charset="2"/>
              <a:buChar char="Ø"/>
              <a:defRPr/>
            </a:pPr>
            <a:r>
              <a:rPr lang="es-EC" sz="2000" dirty="0" smtClean="0">
                <a:latin typeface="+mj-lt"/>
              </a:rPr>
              <a:t>MIPRO</a:t>
            </a:r>
          </a:p>
          <a:p>
            <a:pPr marL="274320" indent="-274320" eaLnBrk="1" fontAlgn="auto" hangingPunct="1">
              <a:spcAft>
                <a:spcPts val="0"/>
              </a:spcAft>
              <a:buClr>
                <a:schemeClr val="accent5">
                  <a:lumMod val="50000"/>
                </a:schemeClr>
              </a:buClr>
              <a:buFont typeface="Wingdings" pitchFamily="2" charset="2"/>
              <a:buChar char="Ø"/>
              <a:defRPr/>
            </a:pPr>
            <a:r>
              <a:rPr lang="es-EC" sz="2000" dirty="0" smtClean="0">
                <a:latin typeface="+mj-lt"/>
              </a:rPr>
              <a:t>BCE</a:t>
            </a:r>
          </a:p>
          <a:p>
            <a:pPr marL="274320" indent="-274320" eaLnBrk="1" fontAlgn="auto" hangingPunct="1">
              <a:spcAft>
                <a:spcPts val="0"/>
              </a:spcAft>
              <a:buClr>
                <a:schemeClr val="accent5">
                  <a:lumMod val="50000"/>
                </a:schemeClr>
              </a:buClr>
              <a:buFont typeface="Wingdings" pitchFamily="2" charset="2"/>
              <a:buChar char="Ø"/>
              <a:defRPr/>
            </a:pPr>
            <a:r>
              <a:rPr lang="es-EC" sz="2000" dirty="0" smtClean="0">
                <a:latin typeface="+mj-lt"/>
              </a:rPr>
              <a:t>Agencia Nacional de Inversiones</a:t>
            </a:r>
          </a:p>
          <a:p>
            <a:pPr marL="274320" indent="-274320" eaLnBrk="1" fontAlgn="auto" hangingPunct="1">
              <a:spcAft>
                <a:spcPts val="0"/>
              </a:spcAft>
              <a:buClr>
                <a:schemeClr val="accent5">
                  <a:lumMod val="50000"/>
                </a:schemeClr>
              </a:buClr>
              <a:buFont typeface="Wingdings" pitchFamily="2" charset="2"/>
              <a:buChar char="Ø"/>
              <a:defRPr/>
            </a:pPr>
            <a:r>
              <a:rPr lang="es-EC" sz="2000" dirty="0" smtClean="0">
                <a:latin typeface="+mj-lt"/>
              </a:rPr>
              <a:t>Ministerio de Coordinador de a Producción</a:t>
            </a:r>
            <a:endParaRPr lang="es-EC" sz="2000" dirty="0">
              <a:latin typeface="+mj-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a:lum bright="-14000"/>
          </a:blip>
          <a:srcRect/>
          <a:stretch>
            <a:fillRect/>
          </a:stretch>
        </p:blipFill>
        <p:spPr bwMode="auto">
          <a:xfrm>
            <a:off x="214313" y="285750"/>
            <a:ext cx="8715375" cy="6334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214313"/>
            <a:ext cx="8229600" cy="1000125"/>
          </a:xfrm>
        </p:spPr>
        <p:txBody>
          <a:bodyPr>
            <a:normAutofit/>
          </a:bodyPr>
          <a:lstStyle/>
          <a:p>
            <a:pPr eaLnBrk="1" fontAlgn="auto" hangingPunct="1">
              <a:spcAft>
                <a:spcPts val="0"/>
              </a:spcAft>
              <a:defRPr/>
            </a:pPr>
            <a:r>
              <a:rPr lang="es-EC" sz="3600" b="1" dirty="0" smtClean="0">
                <a:solidFill>
                  <a:schemeClr val="accent1">
                    <a:lumMod val="75000"/>
                  </a:schemeClr>
                </a:solidFill>
              </a:rPr>
              <a:t>Ventajas de invertir en zona franca</a:t>
            </a:r>
            <a:endParaRPr lang="es-EC" sz="3600" b="1" dirty="0">
              <a:solidFill>
                <a:schemeClr val="accent1">
                  <a:lumMod val="75000"/>
                </a:schemeClr>
              </a:solidFill>
            </a:endParaRPr>
          </a:p>
        </p:txBody>
      </p:sp>
      <p:sp>
        <p:nvSpPr>
          <p:cNvPr id="3" name="2 Marcador de contenido"/>
          <p:cNvSpPr>
            <a:spLocks noGrp="1"/>
          </p:cNvSpPr>
          <p:nvPr>
            <p:ph idx="1"/>
          </p:nvPr>
        </p:nvSpPr>
        <p:spPr>
          <a:xfrm>
            <a:off x="304800" y="1428750"/>
            <a:ext cx="8553450" cy="5214938"/>
          </a:xfrm>
        </p:spPr>
        <p:txBody>
          <a:bodyPr>
            <a:noAutofit/>
          </a:bodyPr>
          <a:lstStyle/>
          <a:p>
            <a:pPr marL="274320" indent="-274320" algn="just" eaLnBrk="1" fontAlgn="auto" hangingPunct="1">
              <a:spcAft>
                <a:spcPts val="0"/>
              </a:spcAft>
              <a:buClr>
                <a:srgbClr val="FF0066"/>
              </a:buClr>
              <a:buFont typeface="Wingdings" pitchFamily="2" charset="2"/>
              <a:buChar char="q"/>
              <a:defRPr/>
            </a:pPr>
            <a:r>
              <a:rPr lang="es-EC" sz="2000" dirty="0" smtClean="0">
                <a:latin typeface="+mj-lt"/>
              </a:rPr>
              <a:t>Exoneración de impuestos, derechos y gravámenes arancelarios para las importaciones y exportaciones.</a:t>
            </a:r>
          </a:p>
          <a:p>
            <a:pPr marL="274320" indent="-274320" algn="just" eaLnBrk="1" fontAlgn="auto" hangingPunct="1">
              <a:spcAft>
                <a:spcPts val="0"/>
              </a:spcAft>
              <a:buClr>
                <a:srgbClr val="FF0066"/>
              </a:buClr>
              <a:buFont typeface="Wingdings" pitchFamily="2" charset="2"/>
              <a:buChar char="q"/>
              <a:defRPr/>
            </a:pPr>
            <a:r>
              <a:rPr lang="es-EC" sz="2000" dirty="0" smtClean="0">
                <a:latin typeface="+mj-lt"/>
              </a:rPr>
              <a:t>Exoneración de los impuestos a la renta de nacionales y extranjeros, impuestos municipales y provinciales, sobre producción, uso de patentes, marcas, transferencia tecnológica, remesas de utilidades al exterior.</a:t>
            </a:r>
          </a:p>
          <a:p>
            <a:pPr marL="274320" indent="-274320" algn="just" eaLnBrk="1" fontAlgn="auto" hangingPunct="1">
              <a:spcAft>
                <a:spcPts val="0"/>
              </a:spcAft>
              <a:buClr>
                <a:srgbClr val="FF0066"/>
              </a:buClr>
              <a:buFont typeface="Wingdings" pitchFamily="2" charset="2"/>
              <a:buChar char="q"/>
              <a:defRPr/>
            </a:pPr>
            <a:r>
              <a:rPr lang="es-EC" sz="2000" dirty="0" smtClean="0">
                <a:latin typeface="+mj-lt"/>
              </a:rPr>
              <a:t>Libertad total para utilizar beneficios y cupos para las exportaciones ecuatorianas según acuerdos internacionales.</a:t>
            </a:r>
          </a:p>
          <a:p>
            <a:pPr marL="274320" indent="-274320" algn="just" eaLnBrk="1" fontAlgn="auto" hangingPunct="1">
              <a:spcAft>
                <a:spcPts val="0"/>
              </a:spcAft>
              <a:buClr>
                <a:srgbClr val="FF0066"/>
              </a:buClr>
              <a:buFont typeface="Wingdings" pitchFamily="2" charset="2"/>
              <a:buChar char="q"/>
              <a:defRPr/>
            </a:pPr>
            <a:r>
              <a:rPr lang="es-EC" sz="2000" dirty="0" smtClean="0">
                <a:latin typeface="+mj-lt"/>
              </a:rPr>
              <a:t>Contratación laboral más flexible.</a:t>
            </a:r>
          </a:p>
          <a:p>
            <a:pPr marL="274320" indent="-274320" algn="just" eaLnBrk="1" fontAlgn="auto" hangingPunct="1">
              <a:spcAft>
                <a:spcPts val="0"/>
              </a:spcAft>
              <a:buClr>
                <a:srgbClr val="FF0066"/>
              </a:buClr>
              <a:buFont typeface="Wingdings" pitchFamily="2" charset="2"/>
              <a:buChar char="q"/>
              <a:defRPr/>
            </a:pPr>
            <a:r>
              <a:rPr lang="es-EC" sz="2000" dirty="0" smtClean="0">
                <a:latin typeface="+mj-lt"/>
              </a:rPr>
              <a:t>Sistema Interconectado de Control de Inventarios, que permite al inversionista llevar el control de sus operaciones.</a:t>
            </a:r>
          </a:p>
          <a:p>
            <a:pPr marL="274320" indent="-274320" algn="just" eaLnBrk="1" fontAlgn="auto" hangingPunct="1">
              <a:spcAft>
                <a:spcPts val="0"/>
              </a:spcAft>
              <a:buClr>
                <a:srgbClr val="FF0066"/>
              </a:buClr>
              <a:buFont typeface="Wingdings" pitchFamily="2" charset="2"/>
              <a:buChar char="q"/>
              <a:defRPr/>
            </a:pPr>
            <a:r>
              <a:rPr lang="es-EC" sz="2000" dirty="0" smtClean="0">
                <a:latin typeface="+mj-lt"/>
              </a:rPr>
              <a:t>Las mercancías nacionales y extranjeras pueden permanecer por períodos ilimitados.</a:t>
            </a:r>
          </a:p>
          <a:p>
            <a:pPr marL="274320" indent="-274320" algn="just" eaLnBrk="1" fontAlgn="auto" hangingPunct="1">
              <a:spcAft>
                <a:spcPts val="0"/>
              </a:spcAft>
              <a:buClr>
                <a:srgbClr val="FF0066"/>
              </a:buClr>
              <a:buFont typeface="Wingdings" pitchFamily="2" charset="2"/>
              <a:buChar char="q"/>
              <a:defRPr/>
            </a:pPr>
            <a:r>
              <a:rPr lang="es-EC" sz="2000" dirty="0" smtClean="0">
                <a:latin typeface="+mj-lt"/>
              </a:rPr>
              <a:t>Ubicación geográfica del Ecuador.</a:t>
            </a:r>
          </a:p>
          <a:p>
            <a:pPr marL="274320" indent="-274320" algn="just" eaLnBrk="1" fontAlgn="auto" hangingPunct="1">
              <a:spcAft>
                <a:spcPts val="0"/>
              </a:spcAft>
              <a:buClr>
                <a:srgbClr val="FF0066"/>
              </a:buClr>
              <a:buFont typeface="Wingdings" pitchFamily="2" charset="2"/>
              <a:buChar char="q"/>
              <a:defRPr/>
            </a:pPr>
            <a:r>
              <a:rPr lang="es-EC" sz="2000" dirty="0" smtClean="0">
                <a:latin typeface="+mj-lt"/>
              </a:rPr>
              <a:t>Marco Legal adecuado y relanzamiento del Régimen Franco.</a:t>
            </a:r>
          </a:p>
          <a:p>
            <a:pPr marL="274320" indent="-274320" eaLnBrk="1" fontAlgn="auto" hangingPunct="1">
              <a:spcAft>
                <a:spcPts val="0"/>
              </a:spcAft>
              <a:buClr>
                <a:schemeClr val="accent3"/>
              </a:buClr>
              <a:buFont typeface="Wingdings 2"/>
              <a:buChar char=""/>
              <a:defRPr/>
            </a:pPr>
            <a:endParaRPr lang="es-EC" sz="1700" dirty="0" smtClean="0"/>
          </a:p>
          <a:p>
            <a:pPr marL="274320" indent="-274320" eaLnBrk="1" fontAlgn="auto" hangingPunct="1">
              <a:spcAft>
                <a:spcPts val="0"/>
              </a:spcAft>
              <a:buClr>
                <a:schemeClr val="accent3"/>
              </a:buClr>
              <a:buFont typeface="Wingdings 2"/>
              <a:buChar char=""/>
              <a:defRPr/>
            </a:pPr>
            <a:endParaRPr lang="es-EC" sz="17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285750"/>
            <a:ext cx="8229600" cy="1143000"/>
          </a:xfrm>
        </p:spPr>
        <p:txBody>
          <a:bodyPr>
            <a:normAutofit/>
          </a:bodyPr>
          <a:lstStyle/>
          <a:p>
            <a:pPr eaLnBrk="1" fontAlgn="auto" hangingPunct="1">
              <a:spcAft>
                <a:spcPts val="0"/>
              </a:spcAft>
              <a:defRPr/>
            </a:pPr>
            <a:r>
              <a:rPr lang="es-EC" sz="3600" b="1" dirty="0" smtClean="0">
                <a:solidFill>
                  <a:schemeClr val="accent1">
                    <a:lumMod val="75000"/>
                  </a:schemeClr>
                </a:solidFill>
              </a:rPr>
              <a:t>Desventajas de invertir en zona franca</a:t>
            </a:r>
            <a:endParaRPr lang="es-EC" sz="3600" b="1" dirty="0">
              <a:solidFill>
                <a:schemeClr val="accent1">
                  <a:lumMod val="75000"/>
                </a:schemeClr>
              </a:solidFill>
            </a:endParaRPr>
          </a:p>
        </p:txBody>
      </p:sp>
      <p:sp>
        <p:nvSpPr>
          <p:cNvPr id="3" name="2 Marcador de contenido"/>
          <p:cNvSpPr>
            <a:spLocks noGrp="1"/>
          </p:cNvSpPr>
          <p:nvPr>
            <p:ph idx="1"/>
          </p:nvPr>
        </p:nvSpPr>
        <p:spPr/>
        <p:txBody>
          <a:bodyPr>
            <a:normAutofit/>
          </a:bodyPr>
          <a:lstStyle/>
          <a:p>
            <a:pPr marL="457200" indent="-457200" eaLnBrk="1" fontAlgn="auto" hangingPunct="1">
              <a:spcAft>
                <a:spcPts val="0"/>
              </a:spcAft>
              <a:buClr>
                <a:srgbClr val="800000"/>
              </a:buClr>
              <a:buFont typeface="Wingdings" pitchFamily="2" charset="2"/>
              <a:buChar char="v"/>
              <a:defRPr/>
            </a:pPr>
            <a:r>
              <a:rPr lang="es-EC" sz="2000" dirty="0" smtClean="0">
                <a:latin typeface="+mj-lt"/>
              </a:rPr>
              <a:t>Deficiente creatividad y/o emprendimiento por parte de inversionistas del sector privado</a:t>
            </a:r>
          </a:p>
          <a:p>
            <a:pPr marL="457200" indent="-457200" eaLnBrk="1" fontAlgn="auto" hangingPunct="1">
              <a:spcAft>
                <a:spcPts val="0"/>
              </a:spcAft>
              <a:buClr>
                <a:srgbClr val="800000"/>
              </a:buClr>
              <a:buFont typeface="Wingdings" pitchFamily="2" charset="2"/>
              <a:buChar char="v"/>
              <a:defRPr/>
            </a:pPr>
            <a:endParaRPr lang="es-EC" sz="2000" dirty="0" smtClean="0">
              <a:latin typeface="+mj-lt"/>
            </a:endParaRPr>
          </a:p>
          <a:p>
            <a:pPr marL="457200" indent="-457200" eaLnBrk="1" fontAlgn="auto" hangingPunct="1">
              <a:spcAft>
                <a:spcPts val="0"/>
              </a:spcAft>
              <a:buClr>
                <a:srgbClr val="800000"/>
              </a:buClr>
              <a:buFont typeface="Wingdings" pitchFamily="2" charset="2"/>
              <a:buChar char="v"/>
              <a:defRPr/>
            </a:pPr>
            <a:r>
              <a:rPr lang="es-EC" sz="2000" dirty="0" smtClean="0">
                <a:latin typeface="+mj-lt"/>
              </a:rPr>
              <a:t>Desacuerdos con el régimen, a causa de la exoneración tributaria, por parte de organismos como el SRI, y limitada cooperación de otros, como la Aduana en la facilitación de trámites. </a:t>
            </a:r>
          </a:p>
          <a:p>
            <a:pPr marL="457200" indent="-457200" eaLnBrk="1" fontAlgn="auto" hangingPunct="1">
              <a:spcAft>
                <a:spcPts val="0"/>
              </a:spcAft>
              <a:buClr>
                <a:srgbClr val="800000"/>
              </a:buClr>
              <a:buFont typeface="Wingdings" pitchFamily="2" charset="2"/>
              <a:buChar char="v"/>
              <a:defRPr/>
            </a:pPr>
            <a:endParaRPr lang="es-EC" sz="2000" dirty="0" smtClean="0">
              <a:latin typeface="+mj-lt"/>
            </a:endParaRPr>
          </a:p>
          <a:p>
            <a:pPr marL="457200" indent="-457200" eaLnBrk="1" fontAlgn="auto" hangingPunct="1">
              <a:spcAft>
                <a:spcPts val="0"/>
              </a:spcAft>
              <a:buClr>
                <a:srgbClr val="800000"/>
              </a:buClr>
              <a:buFont typeface="Wingdings" pitchFamily="2" charset="2"/>
              <a:buChar char="v"/>
              <a:defRPr/>
            </a:pPr>
            <a:r>
              <a:rPr lang="es-EC" sz="2000" dirty="0" smtClean="0">
                <a:latin typeface="+mj-lt"/>
              </a:rPr>
              <a:t>Falta de infraestructura nacional (servicios públicos, carreteras, comunicaciones, etc.)</a:t>
            </a:r>
          </a:p>
          <a:p>
            <a:pPr marL="457200" indent="-457200" eaLnBrk="1" fontAlgn="auto" hangingPunct="1">
              <a:spcAft>
                <a:spcPts val="0"/>
              </a:spcAft>
              <a:buClr>
                <a:srgbClr val="800000"/>
              </a:buClr>
              <a:buFont typeface="Wingdings" pitchFamily="2" charset="2"/>
              <a:buChar char="v"/>
              <a:defRPr/>
            </a:pPr>
            <a:endParaRPr lang="es-EC" sz="2000" dirty="0" smtClean="0">
              <a:latin typeface="+mj-lt"/>
            </a:endParaRPr>
          </a:p>
          <a:p>
            <a:pPr marL="457200" indent="-457200" eaLnBrk="1" fontAlgn="auto" hangingPunct="1">
              <a:spcAft>
                <a:spcPts val="0"/>
              </a:spcAft>
              <a:buClr>
                <a:srgbClr val="800000"/>
              </a:buClr>
              <a:buFont typeface="Wingdings" pitchFamily="2" charset="2"/>
              <a:buChar char="v"/>
              <a:defRPr/>
            </a:pPr>
            <a:r>
              <a:rPr lang="es-EC" sz="2000" dirty="0" smtClean="0">
                <a:latin typeface="+mj-lt"/>
              </a:rPr>
              <a:t>Sistema Normativo y Política de Estado Insuficientes.</a:t>
            </a:r>
          </a:p>
          <a:p>
            <a:pPr marL="514350" indent="-514350" eaLnBrk="1" fontAlgn="auto" hangingPunct="1">
              <a:spcAft>
                <a:spcPts val="0"/>
              </a:spcAft>
              <a:buClr>
                <a:srgbClr val="800000"/>
              </a:buClr>
              <a:buFont typeface="Wingdings 2"/>
              <a:buNone/>
              <a:defRPr/>
            </a:pPr>
            <a:endParaRPr lang="es-EC" dirty="0">
              <a:latin typeface="+mj-lt"/>
            </a:endParaRPr>
          </a:p>
        </p:txBody>
      </p:sp>
      <p:pic>
        <p:nvPicPr>
          <p:cNvPr id="37892" name="Picture 1"/>
          <p:cNvPicPr>
            <a:picLocks noChangeAspect="1" noChangeArrowheads="1"/>
          </p:cNvPicPr>
          <p:nvPr/>
        </p:nvPicPr>
        <p:blipFill>
          <a:blip r:embed="rId2"/>
          <a:srcRect/>
          <a:stretch>
            <a:fillRect/>
          </a:stretch>
        </p:blipFill>
        <p:spPr bwMode="auto">
          <a:xfrm>
            <a:off x="7072313" y="5072063"/>
            <a:ext cx="1843087" cy="1541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txBox="1">
            <a:spLocks noGrp="1"/>
          </p:cNvSpPr>
          <p:nvPr>
            <p:ph idx="1"/>
          </p:nvPr>
        </p:nvSpPr>
        <p:spPr>
          <a:xfrm>
            <a:off x="457200" y="1935163"/>
            <a:ext cx="8229600" cy="3354387"/>
          </a:xfrm>
        </p:spPr>
        <p:txBody>
          <a:bodyPr rtlCol="0">
            <a:spAutoFit/>
          </a:bodyPr>
          <a:lstStyle/>
          <a:p>
            <a:pPr algn="just">
              <a:defRPr/>
            </a:pPr>
            <a:r>
              <a:rPr lang="es-ES_tradnl" sz="2000" dirty="0" smtClean="0">
                <a:latin typeface="+mj-lt"/>
              </a:rPr>
              <a:t>Reglamento claro para las empresas que se instalen en Zonas Francas,</a:t>
            </a:r>
            <a:endParaRPr lang="es-EC" sz="2000" dirty="0" smtClean="0">
              <a:latin typeface="+mj-lt"/>
            </a:endParaRPr>
          </a:p>
          <a:p>
            <a:pPr algn="just">
              <a:defRPr/>
            </a:pPr>
            <a:r>
              <a:rPr lang="es-ES_tradnl" sz="2000" dirty="0" smtClean="0">
                <a:latin typeface="+mj-lt"/>
              </a:rPr>
              <a:t>Elaboración de un proyecto de Inversión explícito, con cumplimientos fijados</a:t>
            </a:r>
            <a:endParaRPr lang="es-EC" sz="2000" dirty="0" smtClean="0">
              <a:latin typeface="+mj-lt"/>
            </a:endParaRPr>
          </a:p>
          <a:p>
            <a:pPr algn="just">
              <a:defRPr/>
            </a:pPr>
            <a:r>
              <a:rPr lang="es-ES_tradnl" sz="2000" dirty="0" smtClean="0">
                <a:latin typeface="+mj-lt"/>
              </a:rPr>
              <a:t>Presentación, por parte de empresas tanto Administradoras como usuarias,  de un Resumen de objetivos y planes concretos de Inversión donde se establezca: las actividades a realizarse, producción, cantidad a invertir  y en cuánto tiempo, empleo a generar y aportes adicionales para el país.</a:t>
            </a:r>
            <a:endParaRPr lang="es-EC" sz="2000" dirty="0" smtClean="0">
              <a:latin typeface="+mj-lt"/>
            </a:endParaRPr>
          </a:p>
          <a:p>
            <a:pPr algn="just">
              <a:defRPr/>
            </a:pPr>
            <a:r>
              <a:rPr lang="es-ES_tradnl" sz="2000" dirty="0" smtClean="0">
                <a:latin typeface="+mj-lt"/>
              </a:rPr>
              <a:t>La creación de Zonas Francas netamente industriales y el incremento de usuarios logísticos</a:t>
            </a:r>
            <a:endParaRPr lang="es-EC" sz="2000" dirty="0" smtClean="0">
              <a:latin typeface="+mj-lt"/>
            </a:endParaRPr>
          </a:p>
        </p:txBody>
      </p:sp>
      <p:sp>
        <p:nvSpPr>
          <p:cNvPr id="5" name="Rectangle 1"/>
          <p:cNvSpPr>
            <a:spLocks noGrp="1" noChangeArrowheads="1"/>
          </p:cNvSpPr>
          <p:nvPr>
            <p:ph type="title"/>
          </p:nvPr>
        </p:nvSpPr>
        <p:spPr>
          <a:xfrm>
            <a:off x="457200" y="704850"/>
            <a:ext cx="8229600" cy="908050"/>
          </a:xfrm>
        </p:spPr>
        <p:txBody>
          <a:bodyPr lIns="365010" anchor="ctr">
            <a:spAutoFit/>
          </a:bodyPr>
          <a:lstStyle/>
          <a:p>
            <a:pPr lvl="2">
              <a:defRPr/>
            </a:pPr>
            <a:r>
              <a:rPr lang="es-ES_tradnl" sz="2800" b="1" dirty="0">
                <a:solidFill>
                  <a:schemeClr val="accent1">
                    <a:lumMod val="75000"/>
                  </a:schemeClr>
                </a:solidFill>
                <a:latin typeface="+mj-lt"/>
                <a:ea typeface="+mj-ea"/>
                <a:cs typeface="+mj-cs"/>
              </a:rPr>
              <a:t>ALTERNATIVAS PARA OPTIMIZAR EL USO DE </a:t>
            </a:r>
            <a:br>
              <a:rPr lang="es-ES_tradnl" sz="2800" b="1" dirty="0">
                <a:solidFill>
                  <a:schemeClr val="accent1">
                    <a:lumMod val="75000"/>
                  </a:schemeClr>
                </a:solidFill>
                <a:latin typeface="+mj-lt"/>
                <a:ea typeface="+mj-ea"/>
                <a:cs typeface="+mj-cs"/>
              </a:rPr>
            </a:br>
            <a:r>
              <a:rPr lang="es-ES_tradnl" sz="2800" b="1" dirty="0">
                <a:solidFill>
                  <a:schemeClr val="accent1">
                    <a:lumMod val="75000"/>
                  </a:schemeClr>
                </a:solidFill>
                <a:latin typeface="+mj-lt"/>
                <a:ea typeface="+mj-ea"/>
                <a:cs typeface="+mj-cs"/>
              </a:rPr>
              <a:t> ZONAS FRANCAS EN EL ECUADOR </a:t>
            </a:r>
            <a:endParaRPr lang="es-EC"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1"/>
          <p:cNvSpPr>
            <a:spLocks noChangeArrowheads="1"/>
          </p:cNvSpPr>
          <p:nvPr/>
        </p:nvSpPr>
        <p:spPr bwMode="auto">
          <a:xfrm>
            <a:off x="642938" y="1928813"/>
            <a:ext cx="8001000" cy="369887"/>
          </a:xfrm>
          <a:prstGeom prst="rect">
            <a:avLst/>
          </a:prstGeom>
          <a:noFill/>
          <a:ln w="9525">
            <a:noFill/>
            <a:miter lim="800000"/>
            <a:headEnd/>
            <a:tailEnd/>
          </a:ln>
        </p:spPr>
        <p:txBody>
          <a:bodyPr anchor="ctr">
            <a:spAutoFit/>
          </a:bodyPr>
          <a:lstStyle/>
          <a:p>
            <a:pPr algn="ctr"/>
            <a:r>
              <a:rPr lang="es-ES_tradnl" b="1">
                <a:cs typeface="Times New Roman" pitchFamily="18" charset="0"/>
              </a:rPr>
              <a:t>Sistema Interconectado de Control de Zonas Francas - SIZOFRA</a:t>
            </a:r>
            <a:endParaRPr lang="es-ES_tradnl">
              <a:cs typeface="Times New Roman" pitchFamily="18" charset="0"/>
            </a:endParaRPr>
          </a:p>
        </p:txBody>
      </p:sp>
      <p:sp>
        <p:nvSpPr>
          <p:cNvPr id="39939" name="Rectangle 2"/>
          <p:cNvSpPr>
            <a:spLocks noChangeArrowheads="1"/>
          </p:cNvSpPr>
          <p:nvPr/>
        </p:nvSpPr>
        <p:spPr bwMode="auto">
          <a:xfrm>
            <a:off x="4143375" y="2714625"/>
            <a:ext cx="1076325" cy="266700"/>
          </a:xfrm>
          <a:prstGeom prst="rect">
            <a:avLst/>
          </a:prstGeom>
          <a:solidFill>
            <a:srgbClr val="00B050"/>
          </a:solidFill>
          <a:ln w="9525">
            <a:solidFill>
              <a:srgbClr val="000000"/>
            </a:solidFill>
            <a:miter lim="800000"/>
            <a:headEnd/>
            <a:tailEnd/>
          </a:ln>
        </p:spPr>
        <p:txBody>
          <a:bodyPr/>
          <a:lstStyle/>
          <a:p>
            <a:pPr algn="ctr">
              <a:spcAft>
                <a:spcPts val="1000"/>
              </a:spcAft>
            </a:pPr>
            <a:r>
              <a:rPr lang="es-EC" sz="1100" b="1">
                <a:latin typeface="Calibri" pitchFamily="34" charset="0"/>
              </a:rPr>
              <a:t> CONAZOFRA</a:t>
            </a:r>
            <a:endParaRPr lang="es-EC"/>
          </a:p>
        </p:txBody>
      </p:sp>
      <p:sp>
        <p:nvSpPr>
          <p:cNvPr id="39940" name="Rectangle 3"/>
          <p:cNvSpPr>
            <a:spLocks noChangeArrowheads="1"/>
          </p:cNvSpPr>
          <p:nvPr/>
        </p:nvSpPr>
        <p:spPr bwMode="auto">
          <a:xfrm>
            <a:off x="1857375" y="4357688"/>
            <a:ext cx="895350" cy="285750"/>
          </a:xfrm>
          <a:prstGeom prst="rect">
            <a:avLst/>
          </a:prstGeom>
          <a:solidFill>
            <a:srgbClr val="92D050"/>
          </a:solidFill>
          <a:ln w="9525">
            <a:solidFill>
              <a:srgbClr val="000000"/>
            </a:solidFill>
            <a:miter lim="800000"/>
            <a:headEnd/>
            <a:tailEnd/>
          </a:ln>
        </p:spPr>
        <p:txBody>
          <a:bodyPr/>
          <a:lstStyle/>
          <a:p>
            <a:pPr algn="ctr">
              <a:spcAft>
                <a:spcPts val="1000"/>
              </a:spcAft>
            </a:pPr>
            <a:r>
              <a:rPr lang="es-EC" sz="1100" b="1">
                <a:latin typeface="Calibri" pitchFamily="34" charset="0"/>
              </a:rPr>
              <a:t>S.R.I.</a:t>
            </a:r>
            <a:endParaRPr lang="es-EC"/>
          </a:p>
        </p:txBody>
      </p:sp>
      <p:sp>
        <p:nvSpPr>
          <p:cNvPr id="39941" name="Rectangle 4"/>
          <p:cNvSpPr>
            <a:spLocks noChangeArrowheads="1"/>
          </p:cNvSpPr>
          <p:nvPr/>
        </p:nvSpPr>
        <p:spPr bwMode="auto">
          <a:xfrm>
            <a:off x="6500813" y="4357688"/>
            <a:ext cx="876300" cy="295275"/>
          </a:xfrm>
          <a:prstGeom prst="rect">
            <a:avLst/>
          </a:prstGeom>
          <a:solidFill>
            <a:srgbClr val="92D050"/>
          </a:solidFill>
          <a:ln w="9525">
            <a:solidFill>
              <a:srgbClr val="000000"/>
            </a:solidFill>
            <a:miter lim="800000"/>
            <a:headEnd/>
            <a:tailEnd/>
          </a:ln>
        </p:spPr>
        <p:txBody>
          <a:bodyPr/>
          <a:lstStyle/>
          <a:p>
            <a:pPr algn="ctr">
              <a:spcAft>
                <a:spcPts val="1000"/>
              </a:spcAft>
            </a:pPr>
            <a:r>
              <a:rPr lang="es-EC" sz="1100" b="1">
                <a:latin typeface="Calibri" pitchFamily="34" charset="0"/>
              </a:rPr>
              <a:t>C.A.E.</a:t>
            </a:r>
            <a:endParaRPr lang="es-EC" sz="1100" b="1">
              <a:latin typeface="Times New Roman" pitchFamily="18" charset="0"/>
            </a:endParaRPr>
          </a:p>
          <a:p>
            <a:endParaRPr lang="es-EC"/>
          </a:p>
        </p:txBody>
      </p:sp>
      <p:sp>
        <p:nvSpPr>
          <p:cNvPr id="39942" name="AutoShape 5"/>
          <p:cNvSpPr>
            <a:spLocks noChangeArrowheads="1"/>
          </p:cNvSpPr>
          <p:nvPr/>
        </p:nvSpPr>
        <p:spPr bwMode="auto">
          <a:xfrm>
            <a:off x="4071938" y="4214813"/>
            <a:ext cx="1352550" cy="533400"/>
          </a:xfrm>
          <a:prstGeom prst="diamond">
            <a:avLst/>
          </a:prstGeom>
          <a:solidFill>
            <a:srgbClr val="FFFF00"/>
          </a:solidFill>
          <a:ln w="9525">
            <a:solidFill>
              <a:srgbClr val="000000"/>
            </a:solidFill>
            <a:miter lim="800000"/>
            <a:headEnd/>
            <a:tailEnd/>
          </a:ln>
        </p:spPr>
        <p:txBody>
          <a:bodyPr/>
          <a:lstStyle/>
          <a:p>
            <a:pPr algn="ctr">
              <a:spcAft>
                <a:spcPts val="1000"/>
              </a:spcAft>
            </a:pPr>
            <a:r>
              <a:rPr lang="es-EC" sz="1100" b="1">
                <a:latin typeface="Calibri" pitchFamily="34" charset="0"/>
              </a:rPr>
              <a:t>SIZOFRA</a:t>
            </a:r>
            <a:endParaRPr lang="es-EC"/>
          </a:p>
        </p:txBody>
      </p:sp>
      <p:sp>
        <p:nvSpPr>
          <p:cNvPr id="39943" name="Rectangle 6"/>
          <p:cNvSpPr>
            <a:spLocks noChangeArrowheads="1"/>
          </p:cNvSpPr>
          <p:nvPr/>
        </p:nvSpPr>
        <p:spPr bwMode="auto">
          <a:xfrm>
            <a:off x="1500188" y="6072188"/>
            <a:ext cx="1419225" cy="285750"/>
          </a:xfrm>
          <a:prstGeom prst="rect">
            <a:avLst/>
          </a:prstGeom>
          <a:solidFill>
            <a:srgbClr val="B2A1C7">
              <a:alpha val="98822"/>
            </a:srgbClr>
          </a:solidFill>
          <a:ln w="9525">
            <a:solidFill>
              <a:srgbClr val="000000"/>
            </a:solidFill>
            <a:miter lim="800000"/>
            <a:headEnd/>
            <a:tailEnd/>
          </a:ln>
        </p:spPr>
        <p:txBody>
          <a:bodyPr/>
          <a:lstStyle/>
          <a:p>
            <a:pPr>
              <a:spcAft>
                <a:spcPts val="1000"/>
              </a:spcAft>
            </a:pPr>
            <a:r>
              <a:rPr lang="es-EC" sz="1100" b="1">
                <a:latin typeface="Calibri" pitchFamily="34" charset="0"/>
              </a:rPr>
              <a:t>ADMINISTRADORA</a:t>
            </a:r>
            <a:endParaRPr lang="es-EC"/>
          </a:p>
        </p:txBody>
      </p:sp>
      <p:sp>
        <p:nvSpPr>
          <p:cNvPr id="39944" name="Rectangle 7"/>
          <p:cNvSpPr>
            <a:spLocks noChangeArrowheads="1"/>
          </p:cNvSpPr>
          <p:nvPr/>
        </p:nvSpPr>
        <p:spPr bwMode="auto">
          <a:xfrm>
            <a:off x="6500813" y="6000750"/>
            <a:ext cx="828675" cy="285750"/>
          </a:xfrm>
          <a:prstGeom prst="rect">
            <a:avLst/>
          </a:prstGeom>
          <a:solidFill>
            <a:srgbClr val="D99594"/>
          </a:solidFill>
          <a:ln w="9525">
            <a:solidFill>
              <a:srgbClr val="000000"/>
            </a:solidFill>
            <a:miter lim="800000"/>
            <a:headEnd/>
            <a:tailEnd/>
          </a:ln>
        </p:spPr>
        <p:txBody>
          <a:bodyPr/>
          <a:lstStyle/>
          <a:p>
            <a:pPr>
              <a:spcAft>
                <a:spcPts val="1000"/>
              </a:spcAft>
            </a:pPr>
            <a:r>
              <a:rPr lang="es-EC" sz="1100" b="1">
                <a:latin typeface="Calibri" pitchFamily="34" charset="0"/>
              </a:rPr>
              <a:t>USUARIA</a:t>
            </a:r>
            <a:endParaRPr lang="es-EC"/>
          </a:p>
        </p:txBody>
      </p:sp>
      <p:cxnSp>
        <p:nvCxnSpPr>
          <p:cNvPr id="14344" name="AutoShape 8"/>
          <p:cNvCxnSpPr>
            <a:cxnSpLocks noChangeShapeType="1"/>
          </p:cNvCxnSpPr>
          <p:nvPr/>
        </p:nvCxnSpPr>
        <p:spPr bwMode="auto">
          <a:xfrm>
            <a:off x="4714875" y="3214688"/>
            <a:ext cx="0" cy="738187"/>
          </a:xfrm>
          <a:prstGeom prst="straightConnector1">
            <a:avLst/>
          </a:prstGeom>
          <a:noFill/>
          <a:ln w="25400">
            <a:solidFill>
              <a:schemeClr val="accent1">
                <a:lumMod val="50000"/>
              </a:schemeClr>
            </a:solidFill>
            <a:round/>
            <a:headEnd type="triangle" w="med" len="med"/>
            <a:tailEnd type="triangle" w="med" len="med"/>
          </a:ln>
        </p:spPr>
      </p:cxnSp>
      <p:cxnSp>
        <p:nvCxnSpPr>
          <p:cNvPr id="14345" name="AutoShape 9"/>
          <p:cNvCxnSpPr>
            <a:cxnSpLocks noChangeShapeType="1"/>
          </p:cNvCxnSpPr>
          <p:nvPr/>
        </p:nvCxnSpPr>
        <p:spPr bwMode="auto">
          <a:xfrm>
            <a:off x="3214688" y="4500563"/>
            <a:ext cx="642937" cy="1587"/>
          </a:xfrm>
          <a:prstGeom prst="straightConnector1">
            <a:avLst/>
          </a:prstGeom>
          <a:noFill/>
          <a:ln w="25400">
            <a:solidFill>
              <a:schemeClr val="accent1">
                <a:lumMod val="50000"/>
              </a:schemeClr>
            </a:solidFill>
            <a:round/>
            <a:headEnd type="triangle" w="med" len="med"/>
            <a:tailEnd type="triangle" w="med" len="med"/>
          </a:ln>
        </p:spPr>
      </p:cxnSp>
      <p:cxnSp>
        <p:nvCxnSpPr>
          <p:cNvPr id="16" name="AutoShape 9"/>
          <p:cNvCxnSpPr>
            <a:cxnSpLocks noChangeShapeType="1"/>
          </p:cNvCxnSpPr>
          <p:nvPr/>
        </p:nvCxnSpPr>
        <p:spPr bwMode="auto">
          <a:xfrm>
            <a:off x="5715000" y="4500563"/>
            <a:ext cx="642938" cy="1587"/>
          </a:xfrm>
          <a:prstGeom prst="straightConnector1">
            <a:avLst/>
          </a:prstGeom>
          <a:noFill/>
          <a:ln w="25400">
            <a:solidFill>
              <a:schemeClr val="accent1">
                <a:lumMod val="50000"/>
              </a:schemeClr>
            </a:solidFill>
            <a:round/>
            <a:headEnd type="triangle" w="med" len="med"/>
            <a:tailEnd type="triangle" w="med" len="med"/>
          </a:ln>
        </p:spPr>
      </p:cxnSp>
      <p:cxnSp>
        <p:nvCxnSpPr>
          <p:cNvPr id="14346" name="AutoShape 10"/>
          <p:cNvCxnSpPr>
            <a:cxnSpLocks noChangeShapeType="1"/>
          </p:cNvCxnSpPr>
          <p:nvPr/>
        </p:nvCxnSpPr>
        <p:spPr bwMode="auto">
          <a:xfrm flipV="1">
            <a:off x="3000375" y="4929188"/>
            <a:ext cx="1143000" cy="1023937"/>
          </a:xfrm>
          <a:prstGeom prst="straightConnector1">
            <a:avLst/>
          </a:prstGeom>
          <a:noFill/>
          <a:ln w="25400">
            <a:solidFill>
              <a:schemeClr val="accent1">
                <a:lumMod val="50000"/>
              </a:schemeClr>
            </a:solidFill>
            <a:round/>
            <a:headEnd type="triangle" w="med" len="med"/>
            <a:tailEnd type="triangle" w="med" len="med"/>
          </a:ln>
        </p:spPr>
      </p:cxnSp>
      <p:cxnSp>
        <p:nvCxnSpPr>
          <p:cNvPr id="14347" name="AutoShape 11"/>
          <p:cNvCxnSpPr>
            <a:cxnSpLocks noChangeShapeType="1"/>
          </p:cNvCxnSpPr>
          <p:nvPr/>
        </p:nvCxnSpPr>
        <p:spPr bwMode="auto">
          <a:xfrm>
            <a:off x="5500688" y="4929188"/>
            <a:ext cx="1214437" cy="1000125"/>
          </a:xfrm>
          <a:prstGeom prst="straightConnector1">
            <a:avLst/>
          </a:prstGeom>
          <a:noFill/>
          <a:ln w="25400">
            <a:solidFill>
              <a:schemeClr val="accent1">
                <a:lumMod val="50000"/>
              </a:schemeClr>
            </a:solidFill>
            <a:round/>
            <a:headEnd type="triangle" w="med" len="med"/>
            <a:tailEnd type="triangle" w="med" len="med"/>
          </a:ln>
        </p:spPr>
      </p:cxnSp>
      <p:sp>
        <p:nvSpPr>
          <p:cNvPr id="32769" name="Rectangle 1"/>
          <p:cNvSpPr>
            <a:spLocks noChangeArrowheads="1"/>
          </p:cNvSpPr>
          <p:nvPr/>
        </p:nvSpPr>
        <p:spPr bwMode="auto">
          <a:xfrm>
            <a:off x="214313" y="627063"/>
            <a:ext cx="8572500" cy="1230312"/>
          </a:xfrm>
          <a:prstGeom prst="rect">
            <a:avLst/>
          </a:prstGeom>
          <a:noFill/>
          <a:ln w="9525">
            <a:noFill/>
            <a:miter lim="800000"/>
            <a:headEnd/>
            <a:tailEnd/>
          </a:ln>
          <a:effectLst/>
        </p:spPr>
        <p:txBody>
          <a:bodyPr lIns="365010" anchor="ctr">
            <a:spAutoFit/>
          </a:bodyPr>
          <a:lstStyle/>
          <a:p>
            <a:pPr lvl="2">
              <a:defRPr/>
            </a:pPr>
            <a:r>
              <a:rPr lang="es-ES_tradnl" sz="2800" b="1" dirty="0">
                <a:solidFill>
                  <a:schemeClr val="accent1">
                    <a:lumMod val="75000"/>
                  </a:schemeClr>
                </a:solidFill>
                <a:latin typeface="+mj-lt"/>
                <a:ea typeface="+mj-ea"/>
                <a:cs typeface="+mj-cs"/>
              </a:rPr>
              <a:t>ALTERNATIVAS PARA OPTIMIZAR EL USO DE </a:t>
            </a:r>
          </a:p>
          <a:p>
            <a:pPr lvl="2">
              <a:defRPr/>
            </a:pPr>
            <a:r>
              <a:rPr lang="es-ES_tradnl" sz="2800" b="1" dirty="0">
                <a:solidFill>
                  <a:schemeClr val="accent1">
                    <a:lumMod val="75000"/>
                  </a:schemeClr>
                </a:solidFill>
                <a:latin typeface="+mj-lt"/>
                <a:ea typeface="+mj-ea"/>
                <a:cs typeface="+mj-cs"/>
              </a:rPr>
              <a:t> ZONAS FRANCAS EN EL ECUADOR </a:t>
            </a:r>
            <a:endParaRPr lang="es-EC" sz="2800" b="1" dirty="0">
              <a:solidFill>
                <a:schemeClr val="accent1">
                  <a:lumMod val="75000"/>
                </a:schemeClr>
              </a:solidFill>
              <a:latin typeface="+mj-lt"/>
              <a:ea typeface="+mj-ea"/>
              <a:cs typeface="+mj-cs"/>
            </a:endParaRPr>
          </a:p>
          <a:p>
            <a:pPr eaLnBrk="0" hangingPunct="0">
              <a:defRPr/>
            </a:pPr>
            <a:endParaRPr lang="es-EC"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88"/>
            <a:ext cx="8229600" cy="1143000"/>
          </a:xfrm>
        </p:spPr>
        <p:txBody>
          <a:bodyPr>
            <a:normAutofit/>
          </a:bodyPr>
          <a:lstStyle/>
          <a:p>
            <a:pPr eaLnBrk="1" fontAlgn="auto" hangingPunct="1">
              <a:spcAft>
                <a:spcPts val="0"/>
              </a:spcAft>
              <a:defRPr/>
            </a:pPr>
            <a:r>
              <a:rPr lang="es-EC" sz="3800" b="1" dirty="0" smtClean="0">
                <a:solidFill>
                  <a:schemeClr val="accent1">
                    <a:lumMod val="75000"/>
                  </a:schemeClr>
                </a:solidFill>
              </a:rPr>
              <a:t>Logística: objetivos</a:t>
            </a:r>
            <a:endParaRPr lang="es-EC" sz="3800" b="1" dirty="0">
              <a:solidFill>
                <a:schemeClr val="accent1">
                  <a:lumMod val="75000"/>
                </a:schemeClr>
              </a:solidFill>
            </a:endParaRPr>
          </a:p>
        </p:txBody>
      </p:sp>
      <p:sp>
        <p:nvSpPr>
          <p:cNvPr id="10242" name="Rectangle 2"/>
          <p:cNvSpPr>
            <a:spLocks noChangeArrowheads="1"/>
          </p:cNvSpPr>
          <p:nvPr/>
        </p:nvSpPr>
        <p:spPr bwMode="auto">
          <a:xfrm>
            <a:off x="500063" y="1785938"/>
            <a:ext cx="8143875" cy="3478212"/>
          </a:xfrm>
          <a:prstGeom prst="rect">
            <a:avLst/>
          </a:prstGeom>
          <a:noFill/>
          <a:ln w="9525">
            <a:noFill/>
            <a:miter lim="800000"/>
            <a:headEnd/>
            <a:tailEnd/>
          </a:ln>
          <a:effectLst/>
        </p:spPr>
        <p:txBody>
          <a:bodyPr anchor="ctr">
            <a:spAutoFit/>
          </a:bodyPr>
          <a:lstStyle/>
          <a:p>
            <a:pPr marL="355600" indent="-355600" algn="just">
              <a:buClr>
                <a:srgbClr val="006600"/>
              </a:buClr>
              <a:buFont typeface="Wingdings" pitchFamily="2" charset="2"/>
              <a:buChar char="ü"/>
              <a:defRPr/>
            </a:pPr>
            <a:r>
              <a:rPr lang="es-EC" sz="2000" dirty="0">
                <a:latin typeface="+mj-lt"/>
                <a:ea typeface="Calibri" pitchFamily="34" charset="0"/>
              </a:rPr>
              <a:t>Modular los centros productivos a las actividades comerciales  nacionales         e  internacionales</a:t>
            </a:r>
            <a:endParaRPr lang="es-EC" sz="2000" dirty="0">
              <a:latin typeface="+mj-lt"/>
            </a:endParaRPr>
          </a:p>
          <a:p>
            <a:pPr algn="just" eaLnBrk="0" hangingPunct="0">
              <a:buClr>
                <a:srgbClr val="006600"/>
              </a:buClr>
              <a:buFont typeface="Wingdings" pitchFamily="2" charset="2"/>
              <a:buChar char="ü"/>
              <a:defRPr/>
            </a:pPr>
            <a:r>
              <a:rPr lang="es-EC" sz="2000" dirty="0">
                <a:latin typeface="+mj-lt"/>
                <a:ea typeface="Calibri" pitchFamily="34" charset="0"/>
              </a:rPr>
              <a:t>   Implementar el control y auditoría logística.</a:t>
            </a:r>
            <a:endParaRPr lang="es-EC" sz="2000" dirty="0">
              <a:latin typeface="+mj-lt"/>
            </a:endParaRPr>
          </a:p>
          <a:p>
            <a:pPr algn="just" eaLnBrk="0" hangingPunct="0">
              <a:buClr>
                <a:srgbClr val="006600"/>
              </a:buClr>
              <a:buFont typeface="Wingdings" pitchFamily="2" charset="2"/>
              <a:buChar char="ü"/>
              <a:defRPr/>
            </a:pPr>
            <a:r>
              <a:rPr lang="es-EC" sz="2000" dirty="0">
                <a:latin typeface="+mj-lt"/>
                <a:ea typeface="Calibri" pitchFamily="34" charset="0"/>
              </a:rPr>
              <a:t>   Promover la adhesión de valor agregado</a:t>
            </a:r>
            <a:endParaRPr lang="es-EC" sz="2000" dirty="0">
              <a:latin typeface="+mj-lt"/>
            </a:endParaRPr>
          </a:p>
          <a:p>
            <a:pPr marL="355600" indent="-355600" algn="just" eaLnBrk="0" hangingPunct="0">
              <a:buClr>
                <a:srgbClr val="006600"/>
              </a:buClr>
              <a:buFont typeface="Wingdings" pitchFamily="2" charset="2"/>
              <a:buChar char="ü"/>
              <a:defRPr/>
            </a:pPr>
            <a:r>
              <a:rPr lang="es-EC" sz="2000" dirty="0">
                <a:latin typeface="+mj-lt"/>
                <a:ea typeface="Calibri" pitchFamily="34" charset="0"/>
              </a:rPr>
              <a:t>Proveer de manera eficiente la movilidad de los productos  (costos-tiempos)</a:t>
            </a:r>
            <a:endParaRPr lang="es-EC" sz="2000" dirty="0">
              <a:latin typeface="+mj-lt"/>
            </a:endParaRPr>
          </a:p>
          <a:p>
            <a:pPr marL="355600" indent="-355600" algn="just" eaLnBrk="0" hangingPunct="0">
              <a:buClr>
                <a:srgbClr val="006600"/>
              </a:buClr>
              <a:buFont typeface="Wingdings" pitchFamily="2" charset="2"/>
              <a:buChar char="ü"/>
              <a:defRPr/>
            </a:pPr>
            <a:r>
              <a:rPr lang="es-EC" sz="2000" dirty="0">
                <a:latin typeface="+mj-lt"/>
                <a:ea typeface="Calibri" pitchFamily="34" charset="0"/>
              </a:rPr>
              <a:t>Organizar  condiciones  del ambiente de negocios (infraestructura,  servicios, etc.) para  atraer  flujos  comerciales  internacionales,  aportar  valor  y redistribuirlos regionalmente</a:t>
            </a:r>
            <a:endParaRPr lang="es-EC" sz="2000" dirty="0">
              <a:latin typeface="+mj-lt"/>
            </a:endParaRPr>
          </a:p>
          <a:p>
            <a:pPr marL="355600" indent="-355600" algn="just" eaLnBrk="0" hangingPunct="0">
              <a:buClr>
                <a:srgbClr val="006600"/>
              </a:buClr>
              <a:buFont typeface="Wingdings" pitchFamily="2" charset="2"/>
              <a:buChar char="ü"/>
              <a:defRPr/>
            </a:pPr>
            <a:r>
              <a:rPr lang="es-EC" sz="2000" dirty="0">
                <a:latin typeface="+mj-lt"/>
                <a:ea typeface="Calibri" pitchFamily="34" charset="0"/>
              </a:rPr>
              <a:t>Impulsar  las  condiciones  de  empleo  productivo  y  lograr de manera equitativa la posesión de rentas en la cadena de valor</a:t>
            </a:r>
            <a:endParaRPr lang="es-EC" sz="2000" dirty="0">
              <a:latin typeface="+mj-l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500313"/>
            <a:ext cx="8229600" cy="3824287"/>
          </a:xfrm>
        </p:spPr>
        <p:txBody>
          <a:bodyPr>
            <a:normAutofit/>
          </a:bodyPr>
          <a:lstStyle/>
          <a:p>
            <a:pPr marL="274320" indent="-274320" eaLnBrk="1" fontAlgn="auto" hangingPunct="1">
              <a:spcAft>
                <a:spcPts val="0"/>
              </a:spcAft>
              <a:buClr>
                <a:srgbClr val="660066"/>
              </a:buClr>
              <a:buFont typeface="Wingdings 2"/>
              <a:buChar char=""/>
              <a:defRPr/>
            </a:pPr>
            <a:r>
              <a:rPr lang="es-ES" sz="2000" b="1" dirty="0" smtClean="0">
                <a:solidFill>
                  <a:srgbClr val="800000"/>
                </a:solidFill>
                <a:latin typeface="+mj-lt"/>
              </a:rPr>
              <a:t>H1. </a:t>
            </a:r>
            <a:r>
              <a:rPr lang="es-ES" sz="2000" dirty="0" smtClean="0">
                <a:latin typeface="+mj-lt"/>
              </a:rPr>
              <a:t>El aprovechamiento de las Zonas Francas en el Ecuador contribuye al desarrollo y crecimiento económico del país fomentando la inversión.</a:t>
            </a:r>
          </a:p>
          <a:p>
            <a:pPr marL="274320" indent="-274320" eaLnBrk="1" fontAlgn="auto" hangingPunct="1">
              <a:spcAft>
                <a:spcPts val="0"/>
              </a:spcAft>
              <a:buClr>
                <a:srgbClr val="660066"/>
              </a:buClr>
              <a:buFont typeface="Wingdings 2"/>
              <a:buNone/>
              <a:defRPr/>
            </a:pPr>
            <a:endParaRPr lang="es-EC" sz="2000" dirty="0" smtClean="0">
              <a:latin typeface="+mj-lt"/>
            </a:endParaRPr>
          </a:p>
          <a:p>
            <a:pPr marL="274320" indent="-274320" eaLnBrk="1" fontAlgn="auto" hangingPunct="1">
              <a:spcAft>
                <a:spcPts val="0"/>
              </a:spcAft>
              <a:buClr>
                <a:srgbClr val="660066"/>
              </a:buClr>
              <a:buFont typeface="Wingdings 2"/>
              <a:buChar char=""/>
              <a:defRPr/>
            </a:pPr>
            <a:r>
              <a:rPr lang="es-EC" sz="2000" b="1" dirty="0" smtClean="0">
                <a:solidFill>
                  <a:srgbClr val="800000"/>
                </a:solidFill>
                <a:latin typeface="+mj-lt"/>
              </a:rPr>
              <a:t>H2. </a:t>
            </a:r>
            <a:r>
              <a:rPr lang="es-EC" sz="2000" dirty="0" smtClean="0">
                <a:latin typeface="+mj-lt"/>
              </a:rPr>
              <a:t>El sacrificio fiscal que un Estado realiza para atraer inversión, no es perjudicial si se aplica correctamente, pues se recupera en otro tipo de beneficios</a:t>
            </a:r>
            <a:endParaRPr lang="es-EC" sz="2000" dirty="0">
              <a:latin typeface="+mj-lt"/>
            </a:endParaRPr>
          </a:p>
        </p:txBody>
      </p:sp>
      <p:sp>
        <p:nvSpPr>
          <p:cNvPr id="5" name="4 Rectángulo"/>
          <p:cNvSpPr/>
          <p:nvPr/>
        </p:nvSpPr>
        <p:spPr>
          <a:xfrm>
            <a:off x="500063" y="928688"/>
            <a:ext cx="8143875" cy="1077912"/>
          </a:xfrm>
          <a:prstGeom prst="rect">
            <a:avLst/>
          </a:prstGeom>
        </p:spPr>
        <p:txBody>
          <a:bodyPr>
            <a:spAutoFit/>
          </a:bodyPr>
          <a:lstStyle/>
          <a:p>
            <a:pPr fontAlgn="auto">
              <a:spcBef>
                <a:spcPts val="0"/>
              </a:spcBef>
              <a:spcAft>
                <a:spcPts val="0"/>
              </a:spcAft>
              <a:defRPr/>
            </a:pPr>
            <a:r>
              <a:rPr lang="es-ES_tradnl" sz="3200" b="1" dirty="0">
                <a:solidFill>
                  <a:schemeClr val="accent1">
                    <a:lumMod val="75000"/>
                  </a:schemeClr>
                </a:solidFill>
                <a:latin typeface="+mj-lt"/>
                <a:ea typeface="+mj-ea"/>
                <a:cs typeface="+mj-cs"/>
              </a:rPr>
              <a:t>MECANISMOS PARA ATRAER INVERSIÓN E IMPULSAR LA COMPETITIVIDAD EN EL PAÍS</a:t>
            </a:r>
            <a:endParaRPr lang="es-EC" sz="3200" b="1" dirty="0">
              <a:solidFill>
                <a:schemeClr val="accent1">
                  <a:lumMod val="75000"/>
                </a:schemeClr>
              </a:solidFill>
              <a:latin typeface="+mj-lt"/>
              <a:ea typeface="+mj-ea"/>
              <a:cs typeface="+mj-cs"/>
            </a:endParaRPr>
          </a:p>
        </p:txBody>
      </p:sp>
      <p:sp>
        <p:nvSpPr>
          <p:cNvPr id="4" name="1 Título"/>
          <p:cNvSpPr txBox="1">
            <a:spLocks/>
          </p:cNvSpPr>
          <p:nvPr/>
        </p:nvSpPr>
        <p:spPr>
          <a:xfrm>
            <a:off x="6143625" y="0"/>
            <a:ext cx="2857500" cy="642938"/>
          </a:xfrm>
          <a:prstGeom prst="rect">
            <a:avLst/>
          </a:prstGeom>
          <a:effectLst>
            <a:outerShdw blurRad="50800" dist="50800" dir="5400000" algn="ctr" rotWithShape="0">
              <a:schemeClr val="accent1">
                <a:lumMod val="50000"/>
              </a:schemeClr>
            </a:outerShdw>
          </a:effectLst>
        </p:spPr>
        <p:txBody>
          <a:bodyPr lIns="0" rIns="0" bIns="0" anchor="b">
            <a:normAutofit lnSpcReduction="10000"/>
          </a:bodyPr>
          <a:lstStyle/>
          <a:p>
            <a:pPr fontAlgn="auto">
              <a:spcAft>
                <a:spcPts val="0"/>
              </a:spcAft>
              <a:defRPr/>
            </a:pPr>
            <a:r>
              <a:rPr lang="es-EC" sz="4000">
                <a:solidFill>
                  <a:schemeClr val="accent1">
                    <a:lumMod val="75000"/>
                  </a:schemeClr>
                </a:solidFill>
                <a:latin typeface="+mj-lt"/>
                <a:ea typeface="+mj-ea"/>
                <a:cs typeface="+mj-cs"/>
              </a:rPr>
              <a:t>Zona Franca</a:t>
            </a:r>
            <a:endParaRPr lang="es-EC" sz="4000" dirty="0">
              <a:solidFill>
                <a:schemeClr val="accent1">
                  <a:lumMod val="75000"/>
                </a:schemeClr>
              </a:solidFill>
              <a:latin typeface="+mj-lt"/>
              <a:ea typeface="+mj-ea"/>
              <a:cs typeface="+mj-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1 Título"/>
          <p:cNvSpPr>
            <a:spLocks noGrp="1"/>
          </p:cNvSpPr>
          <p:nvPr>
            <p:ph type="title"/>
          </p:nvPr>
        </p:nvSpPr>
        <p:spPr>
          <a:xfrm>
            <a:off x="357188" y="142875"/>
            <a:ext cx="8229600" cy="1643063"/>
          </a:xfrm>
        </p:spPr>
        <p:txBody>
          <a:bodyPr/>
          <a:lstStyle/>
          <a:p>
            <a:pPr algn="ctr"/>
            <a:r>
              <a:rPr lang="es-EC" sz="2600" b="1" smtClean="0"/>
              <a:t>CASO DE APLICACIÓN</a:t>
            </a:r>
            <a:r>
              <a:rPr lang="es-EC" sz="2100" smtClean="0"/>
              <a:t/>
            </a:r>
            <a:br>
              <a:rPr lang="es-EC" sz="2100" smtClean="0"/>
            </a:br>
            <a:r>
              <a:rPr lang="es-EC" sz="2100" smtClean="0"/>
              <a:t/>
            </a:r>
            <a:br>
              <a:rPr lang="es-EC" sz="2100" smtClean="0"/>
            </a:br>
            <a:r>
              <a:rPr lang="es-EC" sz="2100" b="1" i="1" smtClean="0">
                <a:solidFill>
                  <a:schemeClr val="accent1"/>
                </a:solidFill>
              </a:rPr>
              <a:t>Instalación de la Exportadora CANUE TOQUIHATS S.A. en una Zona Franca del Ecuador</a:t>
            </a:r>
          </a:p>
        </p:txBody>
      </p:sp>
      <p:sp>
        <p:nvSpPr>
          <p:cNvPr id="3" name="2 Marcador de contenido"/>
          <p:cNvSpPr>
            <a:spLocks noGrp="1"/>
          </p:cNvSpPr>
          <p:nvPr>
            <p:ph idx="1"/>
          </p:nvPr>
        </p:nvSpPr>
        <p:spPr>
          <a:xfrm>
            <a:off x="457200" y="1935163"/>
            <a:ext cx="7472363" cy="279400"/>
          </a:xfrm>
        </p:spPr>
        <p:txBody>
          <a:bodyPr/>
          <a:lstStyle/>
          <a:p>
            <a:pPr>
              <a:defRPr/>
            </a:pPr>
            <a:r>
              <a:rPr lang="es-EC" sz="1600" dirty="0" smtClean="0">
                <a:latin typeface="+mj-lt"/>
              </a:rPr>
              <a:t>La empresa exportadora de sombreros de paja toquilla CANUE TOQUIHATS</a:t>
            </a:r>
          </a:p>
          <a:p>
            <a:pPr>
              <a:defRPr/>
            </a:pPr>
            <a:endParaRPr lang="es-EC" sz="1600" dirty="0">
              <a:latin typeface="+mj-lt"/>
            </a:endParaRPr>
          </a:p>
        </p:txBody>
      </p:sp>
      <p:graphicFrame>
        <p:nvGraphicFramePr>
          <p:cNvPr id="4" name="3 Tabla"/>
          <p:cNvGraphicFramePr>
            <a:graphicFrameLocks noGrp="1"/>
          </p:cNvGraphicFramePr>
          <p:nvPr/>
        </p:nvGraphicFramePr>
        <p:xfrm>
          <a:off x="642938" y="3000375"/>
          <a:ext cx="1857375" cy="2193925"/>
        </p:xfrm>
        <a:graphic>
          <a:graphicData uri="http://schemas.openxmlformats.org/drawingml/2006/table">
            <a:tbl>
              <a:tblPr/>
              <a:tblGrid>
                <a:gridCol w="1483148"/>
                <a:gridCol w="374240"/>
              </a:tblGrid>
              <a:tr h="160736">
                <a:tc>
                  <a:txBody>
                    <a:bodyPr/>
                    <a:lstStyle/>
                    <a:p>
                      <a:pPr>
                        <a:spcAft>
                          <a:spcPts val="0"/>
                        </a:spcAft>
                      </a:pPr>
                      <a:r>
                        <a:rPr lang="es-EC" sz="1200" b="1" dirty="0" smtClean="0">
                          <a:latin typeface="+mj-lt"/>
                          <a:ea typeface="Times New Roman"/>
                        </a:rPr>
                        <a:t>Industrial</a:t>
                      </a:r>
                      <a:endParaRPr lang="es-EC" sz="1200" dirty="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C" sz="1200">
                        <a:latin typeface="+mj-lt"/>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
                <a:tc>
                  <a:txBody>
                    <a:bodyPr/>
                    <a:lstStyle/>
                    <a:p>
                      <a:pPr marL="342900" lvl="0" indent="-342900">
                        <a:spcAft>
                          <a:spcPts val="0"/>
                        </a:spcAft>
                        <a:buFont typeface="Symbol"/>
                        <a:buChar char=""/>
                        <a:tabLst>
                          <a:tab pos="195580" algn="l"/>
                        </a:tabLst>
                      </a:pPr>
                      <a:r>
                        <a:rPr lang="es-EC" sz="1200" dirty="0">
                          <a:latin typeface="+mj-lt"/>
                          <a:ea typeface="Times New Roman"/>
                        </a:rPr>
                        <a:t>Producción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a:latin typeface="+mj-lt"/>
                          <a:ea typeface="Times New Roman"/>
                        </a:rPr>
                        <a:t>X</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
                <a:tc>
                  <a:txBody>
                    <a:bodyPr/>
                    <a:lstStyle/>
                    <a:p>
                      <a:pPr marL="342900" lvl="0" indent="-342900">
                        <a:spcAft>
                          <a:spcPts val="0"/>
                        </a:spcAft>
                        <a:buFont typeface="Symbol"/>
                        <a:buChar char=""/>
                        <a:tabLst>
                          <a:tab pos="195580" algn="l"/>
                        </a:tabLst>
                      </a:pPr>
                      <a:r>
                        <a:rPr lang="es-EC" sz="1200">
                          <a:latin typeface="+mj-lt"/>
                          <a:ea typeface="Times New Roman"/>
                        </a:rPr>
                        <a:t>Maquiladora</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C" sz="120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
                <a:tc>
                  <a:txBody>
                    <a:bodyPr/>
                    <a:lstStyle/>
                    <a:p>
                      <a:pPr marL="342900" lvl="0" indent="-342900">
                        <a:spcAft>
                          <a:spcPts val="0"/>
                        </a:spcAft>
                        <a:buFont typeface="Symbol"/>
                        <a:buChar char=""/>
                        <a:tabLst>
                          <a:tab pos="195580" algn="l"/>
                        </a:tabLst>
                      </a:pPr>
                      <a:r>
                        <a:rPr lang="es-EC" sz="1200">
                          <a:latin typeface="+mj-lt"/>
                          <a:ea typeface="Times New Roman"/>
                        </a:rPr>
                        <a:t>Artesanal</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a:latin typeface="+mj-lt"/>
                          <a:ea typeface="Times New Roman"/>
                        </a:rPr>
                        <a:t>X</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
                <a:tc>
                  <a:txBody>
                    <a:bodyPr/>
                    <a:lstStyle/>
                    <a:p>
                      <a:pPr marL="342900" lvl="0" indent="-342900">
                        <a:spcAft>
                          <a:spcPts val="0"/>
                        </a:spcAft>
                        <a:buFont typeface="Symbol"/>
                        <a:buChar char=""/>
                        <a:tabLst>
                          <a:tab pos="195580" algn="l"/>
                        </a:tabLst>
                      </a:pPr>
                      <a:r>
                        <a:rPr lang="es-EC" sz="1200">
                          <a:latin typeface="+mj-lt"/>
                          <a:ea typeface="Times New Roman"/>
                        </a:rPr>
                        <a:t>Otros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es-EC" sz="120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
                <a:tc>
                  <a:txBody>
                    <a:bodyPr/>
                    <a:lstStyle/>
                    <a:p>
                      <a:pPr algn="r">
                        <a:spcAft>
                          <a:spcPts val="0"/>
                        </a:spcAft>
                      </a:pPr>
                      <a:endParaRPr lang="es-EC" sz="1200" dirty="0">
                        <a:latin typeface="+mj-lt"/>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C" sz="1200">
                        <a:latin typeface="+mj-lt"/>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
                <a:tc>
                  <a:txBody>
                    <a:bodyPr/>
                    <a:lstStyle/>
                    <a:p>
                      <a:pPr>
                        <a:spcAft>
                          <a:spcPts val="0"/>
                        </a:spcAft>
                        <a:tabLst>
                          <a:tab pos="1231900" algn="r"/>
                        </a:tabLst>
                      </a:pPr>
                      <a:r>
                        <a:rPr lang="es-EC" sz="1200" b="1" dirty="0" smtClean="0">
                          <a:latin typeface="+mj-lt"/>
                          <a:ea typeface="Times New Roman"/>
                        </a:rPr>
                        <a:t>Comercial</a:t>
                      </a:r>
                      <a:r>
                        <a:rPr lang="es-EC" sz="1200" b="1" dirty="0">
                          <a:latin typeface="+mj-lt"/>
                          <a:ea typeface="Times New Roman"/>
                        </a:rPr>
                        <a:t>	</a:t>
                      </a:r>
                      <a:endParaRPr lang="es-EC" sz="1200" dirty="0">
                        <a:latin typeface="+mj-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200">
                          <a:latin typeface="+mj-lt"/>
                          <a:ea typeface="Times New Roman"/>
                        </a:rPr>
                        <a:t>X</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
                <a:tc>
                  <a:txBody>
                    <a:bodyPr/>
                    <a:lstStyle/>
                    <a:p>
                      <a:pPr>
                        <a:spcAft>
                          <a:spcPts val="0"/>
                        </a:spcAft>
                      </a:pPr>
                      <a:endParaRPr lang="es-EC" sz="1200">
                        <a:latin typeface="+mj-lt"/>
                        <a:ea typeface="Times New Roman"/>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C" sz="1200">
                        <a:latin typeface="+mj-lt"/>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
                <a:tc>
                  <a:txBody>
                    <a:bodyPr/>
                    <a:lstStyle/>
                    <a:p>
                      <a:pPr>
                        <a:spcAft>
                          <a:spcPts val="0"/>
                        </a:spcAft>
                      </a:pPr>
                      <a:r>
                        <a:rPr lang="es-EC" sz="1200" b="1" dirty="0" smtClean="0">
                          <a:latin typeface="+mj-lt"/>
                          <a:ea typeface="Times New Roman"/>
                        </a:rPr>
                        <a:t>Servicios</a:t>
                      </a:r>
                      <a:endParaRPr lang="es-EC" sz="1200" dirty="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C" sz="1200">
                        <a:latin typeface="+mj-lt"/>
                        <a:ea typeface="Times New Roman"/>
                      </a:endParaRPr>
                    </a:p>
                  </a:txBody>
                  <a:tcPr marL="68580" marR="6858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
                <a:tc>
                  <a:txBody>
                    <a:bodyPr/>
                    <a:lstStyle/>
                    <a:p>
                      <a:pPr marL="342900" lvl="0" indent="-342900">
                        <a:spcAft>
                          <a:spcPts val="0"/>
                        </a:spcAft>
                        <a:buFont typeface="Symbol"/>
                        <a:buChar char=""/>
                        <a:tabLst>
                          <a:tab pos="195580" algn="l"/>
                        </a:tabLst>
                      </a:pPr>
                      <a:r>
                        <a:rPr lang="es-EC" sz="1200">
                          <a:latin typeface="+mj-lt"/>
                          <a:ea typeface="Times New Roman"/>
                        </a:rPr>
                        <a:t>Logísticos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C" sz="1200">
                        <a:latin typeface="+mj-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
                <a:tc>
                  <a:txBody>
                    <a:bodyPr/>
                    <a:lstStyle/>
                    <a:p>
                      <a:pPr marL="342900" lvl="0" indent="-342900">
                        <a:spcAft>
                          <a:spcPts val="0"/>
                        </a:spcAft>
                        <a:buFont typeface="Symbol"/>
                        <a:buChar char=""/>
                        <a:tabLst>
                          <a:tab pos="195580" algn="l"/>
                        </a:tabLst>
                      </a:pPr>
                      <a:r>
                        <a:rPr lang="es-EC" sz="1200">
                          <a:latin typeface="+mj-lt"/>
                          <a:ea typeface="Times New Roman"/>
                        </a:rPr>
                        <a:t>Internacionales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C" sz="1200">
                        <a:latin typeface="+mj-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0736">
                <a:tc>
                  <a:txBody>
                    <a:bodyPr/>
                    <a:lstStyle/>
                    <a:p>
                      <a:pPr marL="342900" lvl="0" indent="-342900">
                        <a:spcAft>
                          <a:spcPts val="0"/>
                        </a:spcAft>
                        <a:buFont typeface="Symbol"/>
                        <a:buChar char=""/>
                        <a:tabLst>
                          <a:tab pos="195580" algn="l"/>
                        </a:tabLst>
                      </a:pPr>
                      <a:r>
                        <a:rPr lang="es-EC" sz="1200">
                          <a:latin typeface="+mj-lt"/>
                          <a:ea typeface="Times New Roman"/>
                        </a:rPr>
                        <a:t>Otros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es-EC" sz="1200" dirty="0">
                        <a:latin typeface="+mj-lt"/>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3055" name="Rectangle 1"/>
          <p:cNvSpPr>
            <a:spLocks noChangeArrowheads="1"/>
          </p:cNvSpPr>
          <p:nvPr/>
        </p:nvSpPr>
        <p:spPr bwMode="auto">
          <a:xfrm>
            <a:off x="214313" y="2381250"/>
            <a:ext cx="2714625" cy="523875"/>
          </a:xfrm>
          <a:prstGeom prst="rect">
            <a:avLst/>
          </a:prstGeom>
          <a:noFill/>
          <a:ln w="9525">
            <a:noFill/>
            <a:miter lim="800000"/>
            <a:headEnd/>
            <a:tailEnd/>
          </a:ln>
        </p:spPr>
        <p:txBody>
          <a:bodyPr anchor="ctr">
            <a:spAutoFit/>
          </a:bodyPr>
          <a:lstStyle/>
          <a:p>
            <a:pPr lvl="1" eaLnBrk="0" hangingPunct="0">
              <a:tabLst>
                <a:tab pos="195263" algn="l"/>
              </a:tabLst>
            </a:pPr>
            <a:r>
              <a:rPr lang="es-EC" sz="1400" b="1" i="1">
                <a:cs typeface="Times New Roman" pitchFamily="18" charset="0"/>
              </a:rPr>
              <a:t>Tipo de actividad a desarrollar</a:t>
            </a:r>
            <a:endParaRPr lang="es-EC" sz="1400" b="1"/>
          </a:p>
        </p:txBody>
      </p:sp>
      <p:sp>
        <p:nvSpPr>
          <p:cNvPr id="6" name="5 CuadroTexto"/>
          <p:cNvSpPr txBox="1"/>
          <p:nvPr/>
        </p:nvSpPr>
        <p:spPr>
          <a:xfrm>
            <a:off x="7000875" y="2428875"/>
            <a:ext cx="1714500" cy="2892425"/>
          </a:xfrm>
          <a:prstGeom prst="rect">
            <a:avLst/>
          </a:prstGeom>
          <a:noFill/>
        </p:spPr>
        <p:txBody>
          <a:bodyPr>
            <a:spAutoFit/>
          </a:bodyPr>
          <a:lstStyle/>
          <a:p>
            <a:pPr>
              <a:defRPr/>
            </a:pPr>
            <a:r>
              <a:rPr lang="es-EC" sz="1400" b="1" i="1" dirty="0">
                <a:latin typeface="+mj-lt"/>
                <a:cs typeface="Arial" charset="0"/>
              </a:rPr>
              <a:t>Países a los que se piensa exportar</a:t>
            </a:r>
          </a:p>
          <a:p>
            <a:pPr>
              <a:defRPr/>
            </a:pPr>
            <a:endParaRPr lang="es-EC" sz="1400" b="1" i="1" dirty="0">
              <a:latin typeface="+mj-lt"/>
              <a:cs typeface="Arial" charset="0"/>
            </a:endParaRPr>
          </a:p>
          <a:p>
            <a:pPr>
              <a:defRPr/>
            </a:pPr>
            <a:r>
              <a:rPr lang="es-EC" sz="1400" dirty="0">
                <a:latin typeface="+mj-lt"/>
                <a:cs typeface="Arial" charset="0"/>
              </a:rPr>
              <a:t>a)  Estados Unidos</a:t>
            </a:r>
          </a:p>
          <a:p>
            <a:pPr>
              <a:defRPr/>
            </a:pPr>
            <a:r>
              <a:rPr lang="es-EC" sz="1400" dirty="0">
                <a:latin typeface="+mj-lt"/>
                <a:cs typeface="Arial" charset="0"/>
              </a:rPr>
              <a:t>b)  Canadá</a:t>
            </a:r>
          </a:p>
          <a:p>
            <a:pPr>
              <a:defRPr/>
            </a:pPr>
            <a:r>
              <a:rPr lang="es-EC" sz="1400" dirty="0">
                <a:latin typeface="+mj-lt"/>
                <a:cs typeface="Arial" charset="0"/>
              </a:rPr>
              <a:t>c)  España</a:t>
            </a:r>
          </a:p>
          <a:p>
            <a:pPr>
              <a:defRPr/>
            </a:pPr>
            <a:r>
              <a:rPr lang="es-EC" sz="1400" dirty="0">
                <a:latin typeface="+mj-lt"/>
                <a:cs typeface="Arial" charset="0"/>
              </a:rPr>
              <a:t>d)  Alemania</a:t>
            </a:r>
          </a:p>
          <a:p>
            <a:pPr>
              <a:defRPr/>
            </a:pPr>
            <a:r>
              <a:rPr lang="es-EC" sz="1400" dirty="0">
                <a:latin typeface="+mj-lt"/>
                <a:cs typeface="Arial" charset="0"/>
              </a:rPr>
              <a:t>e)  Francia</a:t>
            </a:r>
          </a:p>
          <a:p>
            <a:pPr>
              <a:defRPr/>
            </a:pPr>
            <a:r>
              <a:rPr lang="es-EC" sz="1400" dirty="0">
                <a:latin typeface="+mj-lt"/>
                <a:cs typeface="Arial" charset="0"/>
              </a:rPr>
              <a:t> f)   Italia</a:t>
            </a:r>
          </a:p>
          <a:p>
            <a:pPr>
              <a:defRPr/>
            </a:pPr>
            <a:r>
              <a:rPr lang="es-EC" sz="1400" dirty="0">
                <a:latin typeface="+mj-lt"/>
                <a:cs typeface="Arial" charset="0"/>
              </a:rPr>
              <a:t>g)  Reino Unido</a:t>
            </a:r>
          </a:p>
          <a:p>
            <a:pPr>
              <a:defRPr/>
            </a:pPr>
            <a:r>
              <a:rPr lang="es-EC" sz="1400" dirty="0">
                <a:latin typeface="+mj-lt"/>
                <a:cs typeface="Arial" charset="0"/>
              </a:rPr>
              <a:t>h)  México</a:t>
            </a:r>
          </a:p>
          <a:p>
            <a:pPr>
              <a:defRPr/>
            </a:pPr>
            <a:r>
              <a:rPr lang="es-EC" sz="1400" dirty="0">
                <a:latin typeface="+mj-lt"/>
                <a:cs typeface="Arial" charset="0"/>
              </a:rPr>
              <a:t>i)   Brasil</a:t>
            </a:r>
          </a:p>
          <a:p>
            <a:pPr>
              <a:defRPr/>
            </a:pPr>
            <a:r>
              <a:rPr lang="es-EC" sz="1400" dirty="0">
                <a:latin typeface="+mj-lt"/>
                <a:cs typeface="Arial" charset="0"/>
              </a:rPr>
              <a:t>j)   Japón</a:t>
            </a:r>
          </a:p>
        </p:txBody>
      </p:sp>
      <p:pic>
        <p:nvPicPr>
          <p:cNvPr id="43057" name="Picture 2"/>
          <p:cNvPicPr>
            <a:picLocks noChangeAspect="1" noChangeArrowheads="1"/>
          </p:cNvPicPr>
          <p:nvPr/>
        </p:nvPicPr>
        <p:blipFill>
          <a:blip r:embed="rId3"/>
          <a:srcRect/>
          <a:stretch>
            <a:fillRect/>
          </a:stretch>
        </p:blipFill>
        <p:spPr bwMode="auto">
          <a:xfrm>
            <a:off x="2716213" y="2714625"/>
            <a:ext cx="4141787" cy="2500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1 Título"/>
          <p:cNvSpPr>
            <a:spLocks noGrp="1"/>
          </p:cNvSpPr>
          <p:nvPr>
            <p:ph type="title"/>
          </p:nvPr>
        </p:nvSpPr>
        <p:spPr>
          <a:xfrm>
            <a:off x="457200" y="561975"/>
            <a:ext cx="8229600" cy="795338"/>
          </a:xfrm>
        </p:spPr>
        <p:txBody>
          <a:bodyPr anchor="ctr"/>
          <a:lstStyle/>
          <a:p>
            <a:r>
              <a:rPr lang="es-EC" sz="2400" b="1" i="1" smtClean="0">
                <a:solidFill>
                  <a:schemeClr val="accent1"/>
                </a:solidFill>
              </a:rPr>
              <a:t>Instalación de la Exportadora CANUE TOQUIHATS S.A. en una Zona Franca del Ecuador</a:t>
            </a:r>
            <a:endParaRPr lang="es-EC" sz="2400" smtClean="0"/>
          </a:p>
        </p:txBody>
      </p:sp>
      <p:graphicFrame>
        <p:nvGraphicFramePr>
          <p:cNvPr id="4" name="3 Tabla"/>
          <p:cNvGraphicFramePr>
            <a:graphicFrameLocks noGrp="1"/>
          </p:cNvGraphicFramePr>
          <p:nvPr/>
        </p:nvGraphicFramePr>
        <p:xfrm>
          <a:off x="500063" y="1643063"/>
          <a:ext cx="3929062" cy="1739900"/>
        </p:xfrm>
        <a:graphic>
          <a:graphicData uri="http://schemas.openxmlformats.org/drawingml/2006/table">
            <a:tbl>
              <a:tblPr/>
              <a:tblGrid>
                <a:gridCol w="1168764"/>
                <a:gridCol w="596827"/>
                <a:gridCol w="522224"/>
                <a:gridCol w="522224"/>
                <a:gridCol w="596827"/>
                <a:gridCol w="522224"/>
              </a:tblGrid>
              <a:tr h="222831">
                <a:tc gridSpan="6">
                  <a:txBody>
                    <a:bodyPr/>
                    <a:lstStyle/>
                    <a:p>
                      <a:pPr algn="ctr">
                        <a:spcAft>
                          <a:spcPts val="0"/>
                        </a:spcAft>
                      </a:pPr>
                      <a:r>
                        <a:rPr lang="es-EC" sz="1200" b="1" dirty="0" smtClean="0">
                          <a:solidFill>
                            <a:schemeClr val="bg1"/>
                          </a:solidFill>
                          <a:latin typeface="+mj-lt"/>
                          <a:ea typeface="Times New Roman"/>
                        </a:rPr>
                        <a:t>Incremento</a:t>
                      </a:r>
                      <a:r>
                        <a:rPr lang="es-EC" sz="1200" b="1" baseline="0" dirty="0" smtClean="0">
                          <a:solidFill>
                            <a:schemeClr val="bg1"/>
                          </a:solidFill>
                          <a:latin typeface="+mj-lt"/>
                          <a:ea typeface="Times New Roman"/>
                        </a:rPr>
                        <a:t> esperado de Mano de Obra</a:t>
                      </a:r>
                      <a:endParaRPr lang="es-EC" sz="1200" b="1" dirty="0">
                        <a:solidFill>
                          <a:schemeClr val="bg1"/>
                        </a:solidFill>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hMerge="1">
                  <a:txBody>
                    <a:bodyPr/>
                    <a:lstStyle/>
                    <a:p>
                      <a:pPr algn="ctr">
                        <a:spcAft>
                          <a:spcPts val="0"/>
                        </a:spcAft>
                      </a:pP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spcAft>
                          <a:spcPts val="0"/>
                        </a:spcAft>
                      </a:pP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spcAft>
                          <a:spcPts val="0"/>
                        </a:spcAft>
                      </a:pP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spcAft>
                          <a:spcPts val="0"/>
                        </a:spcAft>
                      </a:pPr>
                      <a:endParaRPr lang="es-EC" sz="100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pPr algn="ctr">
                        <a:spcAft>
                          <a:spcPts val="0"/>
                        </a:spcAft>
                      </a:pPr>
                      <a:endParaRPr lang="es-EC" sz="1000" dirty="0">
                        <a:latin typeface="Times New Roman"/>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340067">
                <a:tc>
                  <a:txBody>
                    <a:bodyPr/>
                    <a:lstStyle/>
                    <a:p>
                      <a:pPr algn="ctr">
                        <a:spcAft>
                          <a:spcPts val="0"/>
                        </a:spcAft>
                      </a:pPr>
                      <a:r>
                        <a:rPr lang="es-EC" sz="1200" b="1" dirty="0">
                          <a:solidFill>
                            <a:srgbClr val="000000"/>
                          </a:solidFill>
                          <a:latin typeface="+mj-lt"/>
                          <a:ea typeface="Times New Roman"/>
                        </a:rPr>
                        <a:t>Categoría</a:t>
                      </a:r>
                      <a:endParaRPr lang="es-EC" sz="12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s-EC" sz="1200" b="1">
                          <a:solidFill>
                            <a:srgbClr val="000000"/>
                          </a:solidFill>
                          <a:latin typeface="+mj-lt"/>
                          <a:ea typeface="Times New Roman"/>
                        </a:rPr>
                        <a:t>Fase</a:t>
                      </a:r>
                      <a:endParaRPr lang="es-EC" sz="1200">
                        <a:latin typeface="+mj-lt"/>
                        <a:ea typeface="Times New Roman"/>
                      </a:endParaRPr>
                    </a:p>
                    <a:p>
                      <a:pPr algn="ctr">
                        <a:spcAft>
                          <a:spcPts val="0"/>
                        </a:spcAft>
                      </a:pPr>
                      <a:r>
                        <a:rPr lang="es-EC" sz="1200" b="1">
                          <a:solidFill>
                            <a:srgbClr val="000000"/>
                          </a:solidFill>
                          <a:latin typeface="+mj-lt"/>
                          <a:ea typeface="Times New Roman"/>
                        </a:rPr>
                        <a:t>Inicial</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s-EC" sz="1200" b="1">
                          <a:solidFill>
                            <a:srgbClr val="000000"/>
                          </a:solidFill>
                          <a:latin typeface="+mj-lt"/>
                          <a:ea typeface="Times New Roman"/>
                        </a:rPr>
                        <a:t>Año 2</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s-EC" sz="1200" b="1">
                          <a:solidFill>
                            <a:srgbClr val="000000"/>
                          </a:solidFill>
                          <a:latin typeface="+mj-lt"/>
                          <a:ea typeface="Times New Roman"/>
                        </a:rPr>
                        <a:t>Año 3</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s-EC" sz="1200" b="1">
                          <a:solidFill>
                            <a:srgbClr val="000000"/>
                          </a:solidFill>
                          <a:latin typeface="+mj-lt"/>
                          <a:ea typeface="Times New Roman"/>
                        </a:rPr>
                        <a:t>Año 4</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es-EC" sz="1200" b="1">
                          <a:solidFill>
                            <a:srgbClr val="000000"/>
                          </a:solidFill>
                          <a:latin typeface="+mj-lt"/>
                          <a:ea typeface="Times New Roman"/>
                        </a:rPr>
                        <a:t>Año 5</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430808">
                <a:tc>
                  <a:txBody>
                    <a:bodyPr/>
                    <a:lstStyle/>
                    <a:p>
                      <a:pPr>
                        <a:spcAft>
                          <a:spcPts val="0"/>
                        </a:spcAft>
                      </a:pPr>
                      <a:r>
                        <a:rPr lang="es-EC" sz="1200">
                          <a:solidFill>
                            <a:srgbClr val="000000"/>
                          </a:solidFill>
                          <a:latin typeface="+mj-lt"/>
                          <a:ea typeface="Times New Roman"/>
                        </a:rPr>
                        <a:t>Personal Administrativo</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12</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dirty="0">
                          <a:solidFill>
                            <a:srgbClr val="000000"/>
                          </a:solidFill>
                          <a:latin typeface="+mj-lt"/>
                          <a:ea typeface="Times New Roman"/>
                        </a:rPr>
                        <a:t>13</a:t>
                      </a:r>
                      <a:endParaRPr lang="es-EC" sz="12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13</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14</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15</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7205">
                <a:tc>
                  <a:txBody>
                    <a:bodyPr/>
                    <a:lstStyle/>
                    <a:p>
                      <a:pPr>
                        <a:spcAft>
                          <a:spcPts val="0"/>
                        </a:spcAft>
                      </a:pPr>
                      <a:r>
                        <a:rPr lang="es-EC" sz="1200">
                          <a:solidFill>
                            <a:srgbClr val="000000"/>
                          </a:solidFill>
                          <a:latin typeface="+mj-lt"/>
                          <a:ea typeface="Times New Roman"/>
                        </a:rPr>
                        <a:t>Personal Técnico</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10</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11</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13</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14</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16</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342">
                <a:tc>
                  <a:txBody>
                    <a:bodyPr/>
                    <a:lstStyle/>
                    <a:p>
                      <a:pPr>
                        <a:spcAft>
                          <a:spcPts val="0"/>
                        </a:spcAft>
                      </a:pPr>
                      <a:r>
                        <a:rPr lang="es-EC" sz="1200">
                          <a:solidFill>
                            <a:srgbClr val="000000"/>
                          </a:solidFill>
                          <a:latin typeface="+mj-lt"/>
                          <a:ea typeface="Times New Roman"/>
                        </a:rPr>
                        <a:t>Obreros</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150</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165</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185</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211</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spcAft>
                          <a:spcPts val="0"/>
                        </a:spcAft>
                      </a:pPr>
                      <a:r>
                        <a:rPr lang="es-EC" sz="1200">
                          <a:solidFill>
                            <a:srgbClr val="000000"/>
                          </a:solidFill>
                          <a:latin typeface="+mj-lt"/>
                          <a:ea typeface="Times New Roman"/>
                        </a:rPr>
                        <a:t>244</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9260">
                <a:tc>
                  <a:txBody>
                    <a:bodyPr/>
                    <a:lstStyle/>
                    <a:p>
                      <a:pPr>
                        <a:spcAft>
                          <a:spcPts val="0"/>
                        </a:spcAft>
                      </a:pPr>
                      <a:r>
                        <a:rPr lang="es-EC" sz="1200" b="1">
                          <a:solidFill>
                            <a:srgbClr val="000000"/>
                          </a:solidFill>
                          <a:latin typeface="+mj-lt"/>
                          <a:ea typeface="Times New Roman"/>
                        </a:rPr>
                        <a:t>TOTAL</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spcAft>
                          <a:spcPts val="0"/>
                        </a:spcAft>
                      </a:pPr>
                      <a:r>
                        <a:rPr lang="es-EC" sz="1200" dirty="0">
                          <a:solidFill>
                            <a:srgbClr val="000000"/>
                          </a:solidFill>
                          <a:latin typeface="+mj-lt"/>
                          <a:ea typeface="Times New Roman"/>
                        </a:rPr>
                        <a:t>172</a:t>
                      </a:r>
                      <a:endParaRPr lang="es-EC" sz="12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spcAft>
                          <a:spcPts val="0"/>
                        </a:spcAft>
                      </a:pPr>
                      <a:r>
                        <a:rPr lang="es-EC" sz="1200">
                          <a:solidFill>
                            <a:srgbClr val="000000"/>
                          </a:solidFill>
                          <a:latin typeface="+mj-lt"/>
                          <a:ea typeface="Times New Roman"/>
                        </a:rPr>
                        <a:t>189</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spcAft>
                          <a:spcPts val="0"/>
                        </a:spcAft>
                      </a:pPr>
                      <a:r>
                        <a:rPr lang="es-EC" sz="1200">
                          <a:solidFill>
                            <a:srgbClr val="000000"/>
                          </a:solidFill>
                          <a:latin typeface="+mj-lt"/>
                          <a:ea typeface="Times New Roman"/>
                        </a:rPr>
                        <a:t>211</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spcAft>
                          <a:spcPts val="0"/>
                        </a:spcAft>
                      </a:pPr>
                      <a:r>
                        <a:rPr lang="es-EC" sz="1200">
                          <a:solidFill>
                            <a:srgbClr val="000000"/>
                          </a:solidFill>
                          <a:latin typeface="+mj-lt"/>
                          <a:ea typeface="Times New Roman"/>
                        </a:rPr>
                        <a:t>239</a:t>
                      </a:r>
                      <a:endParaRPr lang="es-EC" sz="12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r">
                        <a:spcAft>
                          <a:spcPts val="0"/>
                        </a:spcAft>
                      </a:pPr>
                      <a:r>
                        <a:rPr lang="es-EC" sz="1200" b="1" dirty="0">
                          <a:solidFill>
                            <a:srgbClr val="000000"/>
                          </a:solidFill>
                          <a:latin typeface="+mj-lt"/>
                          <a:ea typeface="Times New Roman"/>
                        </a:rPr>
                        <a:t>275</a:t>
                      </a:r>
                      <a:endParaRPr lang="es-EC" sz="12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44081" name="4 CuadroTexto"/>
          <p:cNvSpPr txBox="1">
            <a:spLocks noChangeArrowheads="1"/>
          </p:cNvSpPr>
          <p:nvPr/>
        </p:nvSpPr>
        <p:spPr bwMode="auto">
          <a:xfrm>
            <a:off x="4572000" y="1857375"/>
            <a:ext cx="4286250" cy="954088"/>
          </a:xfrm>
          <a:prstGeom prst="rect">
            <a:avLst/>
          </a:prstGeom>
          <a:noFill/>
          <a:ln w="9525">
            <a:noFill/>
            <a:miter lim="800000"/>
            <a:headEnd/>
            <a:tailEnd/>
          </a:ln>
        </p:spPr>
        <p:txBody>
          <a:bodyPr>
            <a:spAutoFit/>
          </a:bodyPr>
          <a:lstStyle/>
          <a:p>
            <a:r>
              <a:rPr lang="es-EC" sz="1400" b="1" i="1"/>
              <a:t>Salario Promedio Mensual</a:t>
            </a:r>
            <a:endParaRPr lang="es-EC" sz="1400" b="1"/>
          </a:p>
          <a:p>
            <a:r>
              <a:rPr lang="es-EC" sz="1400"/>
              <a:t>Administrativos:	1875 (Min 750 y Max 3000)</a:t>
            </a:r>
          </a:p>
          <a:p>
            <a:r>
              <a:rPr lang="es-EC" sz="1400"/>
              <a:t>Técnicos:		575  (Min 450 y  Max 700)</a:t>
            </a:r>
          </a:p>
          <a:p>
            <a:r>
              <a:rPr lang="es-EC" sz="1400"/>
              <a:t>Obreros:		345  (Min 310 y Max 380)</a:t>
            </a:r>
          </a:p>
        </p:txBody>
      </p:sp>
      <p:graphicFrame>
        <p:nvGraphicFramePr>
          <p:cNvPr id="6" name="5 Tabla"/>
          <p:cNvGraphicFramePr>
            <a:graphicFrameLocks noGrp="1"/>
          </p:cNvGraphicFramePr>
          <p:nvPr/>
        </p:nvGraphicFramePr>
        <p:xfrm>
          <a:off x="500063" y="4138613"/>
          <a:ext cx="4071937" cy="719137"/>
        </p:xfrm>
        <a:graphic>
          <a:graphicData uri="http://schemas.openxmlformats.org/drawingml/2006/table">
            <a:tbl>
              <a:tblPr/>
              <a:tblGrid>
                <a:gridCol w="1285884"/>
                <a:gridCol w="1000132"/>
                <a:gridCol w="928694"/>
                <a:gridCol w="857256"/>
              </a:tblGrid>
              <a:tr h="193675">
                <a:tc>
                  <a:txBody>
                    <a:bodyPr/>
                    <a:lstStyle/>
                    <a:p>
                      <a:pPr algn="ctr">
                        <a:spcAft>
                          <a:spcPts val="0"/>
                        </a:spcAft>
                      </a:pPr>
                      <a:endParaRPr lang="es-EC" sz="1150" dirty="0">
                        <a:latin typeface="Arial"/>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gn="ctr">
                        <a:spcAft>
                          <a:spcPts val="0"/>
                        </a:spcAft>
                      </a:pPr>
                      <a:r>
                        <a:rPr lang="es-EC" sz="1150" b="1">
                          <a:latin typeface="Arial"/>
                          <a:ea typeface="Times New Roman"/>
                        </a:rPr>
                        <a:t>Extranjero</a:t>
                      </a:r>
                      <a:endParaRPr lang="es-EC" sz="1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gn="ctr">
                        <a:spcAft>
                          <a:spcPts val="0"/>
                        </a:spcAft>
                      </a:pPr>
                      <a:r>
                        <a:rPr lang="es-EC" sz="1150" b="1" dirty="0">
                          <a:latin typeface="Arial"/>
                          <a:ea typeface="Times New Roman"/>
                        </a:rPr>
                        <a:t>Nacional</a:t>
                      </a:r>
                      <a:endParaRPr lang="es-EC" sz="1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c>
                  <a:txBody>
                    <a:bodyPr/>
                    <a:lstStyle/>
                    <a:p>
                      <a:pPr algn="ctr">
                        <a:spcAft>
                          <a:spcPts val="0"/>
                        </a:spcAft>
                      </a:pPr>
                      <a:r>
                        <a:rPr lang="es-EC" sz="1150" b="1">
                          <a:latin typeface="Arial"/>
                          <a:ea typeface="Times New Roman"/>
                        </a:rPr>
                        <a:t>TOTAL</a:t>
                      </a:r>
                      <a:endParaRPr lang="es-EC" sz="1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C0D9"/>
                    </a:solidFill>
                  </a:tcPr>
                </a:tc>
              </a:tr>
              <a:tr h="163515">
                <a:tc>
                  <a:txBody>
                    <a:bodyPr/>
                    <a:lstStyle/>
                    <a:p>
                      <a:pPr>
                        <a:spcAft>
                          <a:spcPts val="0"/>
                        </a:spcAft>
                      </a:pPr>
                      <a:r>
                        <a:rPr lang="es-EC" sz="1150">
                          <a:latin typeface="Arial"/>
                          <a:ea typeface="Times New Roman"/>
                        </a:rPr>
                        <a:t>Propios (US$)</a:t>
                      </a:r>
                      <a:endParaRPr lang="es-EC" sz="1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spcAft>
                          <a:spcPts val="0"/>
                        </a:spcAft>
                      </a:pPr>
                      <a:r>
                        <a:rPr lang="es-EC" sz="1150" dirty="0">
                          <a:latin typeface="Arial"/>
                          <a:ea typeface="Times New Roman"/>
                        </a:rPr>
                        <a:t>127282,5</a:t>
                      </a:r>
                      <a:endParaRPr lang="es-EC" sz="1000" dirty="0">
                        <a:latin typeface="Times New Roman"/>
                        <a:ea typeface="Times New Roman"/>
                      </a:endParaRPr>
                    </a:p>
                  </a:txBody>
                  <a:tcPr marL="68580" marR="6858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spcAft>
                          <a:spcPts val="0"/>
                        </a:spcAft>
                      </a:pPr>
                      <a:r>
                        <a:rPr lang="es-EC" sz="1150">
                          <a:latin typeface="Arial"/>
                          <a:ea typeface="Times New Roman"/>
                        </a:rPr>
                        <a:t>127282,5</a:t>
                      </a:r>
                      <a:endParaRPr lang="es-EC" sz="1000">
                        <a:latin typeface="Times New Roman"/>
                        <a:ea typeface="Times New Roman"/>
                      </a:endParaRPr>
                    </a:p>
                  </a:txBody>
                  <a:tcPr marL="68580" marR="6858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c>
                  <a:txBody>
                    <a:bodyPr/>
                    <a:lstStyle/>
                    <a:p>
                      <a:pPr algn="ctr">
                        <a:spcAft>
                          <a:spcPts val="0"/>
                        </a:spcAft>
                      </a:pPr>
                      <a:r>
                        <a:rPr lang="es-EC" sz="1150" b="1">
                          <a:latin typeface="Arial"/>
                          <a:ea typeface="Times New Roman"/>
                        </a:rPr>
                        <a:t>254.565</a:t>
                      </a:r>
                      <a:endParaRPr lang="es-EC" sz="1000">
                        <a:latin typeface="Times New Roman"/>
                        <a:ea typeface="Times New Roman"/>
                      </a:endParaRPr>
                    </a:p>
                  </a:txBody>
                  <a:tcPr marL="68580" marR="6858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dot"/>
                      <a:round/>
                      <a:headEnd type="none" w="med" len="med"/>
                      <a:tailEnd type="none" w="med" len="med"/>
                    </a:lnB>
                  </a:tcPr>
                </a:tc>
              </a:tr>
              <a:tr h="0">
                <a:tc>
                  <a:txBody>
                    <a:bodyPr/>
                    <a:lstStyle/>
                    <a:p>
                      <a:pPr>
                        <a:spcAft>
                          <a:spcPts val="0"/>
                        </a:spcAft>
                      </a:pPr>
                      <a:r>
                        <a:rPr lang="es-EC" sz="1150">
                          <a:latin typeface="Arial"/>
                          <a:ea typeface="Times New Roman"/>
                        </a:rPr>
                        <a:t>Préstamos (US$)</a:t>
                      </a:r>
                      <a:endParaRPr lang="es-EC" sz="1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50">
                          <a:latin typeface="Arial"/>
                          <a:ea typeface="Times New Roman"/>
                        </a:rPr>
                        <a:t>N/A</a:t>
                      </a:r>
                      <a:endParaRPr lang="es-EC" sz="1000">
                        <a:latin typeface="Times New Roman"/>
                        <a:ea typeface="Times New Roman"/>
                      </a:endParaRPr>
                    </a:p>
                  </a:txBody>
                  <a:tcPr marL="68580" marR="6858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50">
                          <a:latin typeface="Arial"/>
                          <a:ea typeface="Times New Roman"/>
                        </a:rPr>
                        <a:t>N/A</a:t>
                      </a:r>
                      <a:endParaRPr lang="es-EC" sz="1000">
                        <a:latin typeface="Times New Roman"/>
                        <a:ea typeface="Times New Roman"/>
                      </a:endParaRPr>
                    </a:p>
                  </a:txBody>
                  <a:tcPr marL="68580" marR="6858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dot"/>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50">
                          <a:latin typeface="Arial"/>
                          <a:ea typeface="Times New Roman"/>
                        </a:rPr>
                        <a:t>N/A</a:t>
                      </a:r>
                      <a:endParaRPr lang="es-EC" sz="1000">
                        <a:latin typeface="Times New Roman"/>
                        <a:ea typeface="Times New Roman"/>
                      </a:endParaRPr>
                    </a:p>
                  </a:txBody>
                  <a:tcPr marL="68580" marR="68580" marT="0" marB="0" anchor="ctr">
                    <a:lnL w="12700" cap="flat" cmpd="sng" algn="ctr">
                      <a:solidFill>
                        <a:srgbClr val="000000"/>
                      </a:solidFill>
                      <a:prstDash val="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dot"/>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es-EC" sz="1150" b="1">
                          <a:latin typeface="Arial"/>
                          <a:ea typeface="Times New Roman"/>
                        </a:rPr>
                        <a:t>TOTAL</a:t>
                      </a:r>
                      <a:endParaRPr lang="es-EC" sz="1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spcAft>
                          <a:spcPts val="0"/>
                        </a:spcAft>
                      </a:pPr>
                      <a:r>
                        <a:rPr lang="es-EC" sz="1150" b="1">
                          <a:latin typeface="Arial"/>
                          <a:ea typeface="Times New Roman"/>
                        </a:rPr>
                        <a:t>127282,5</a:t>
                      </a:r>
                      <a:endParaRPr lang="es-EC" sz="1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spcAft>
                          <a:spcPts val="0"/>
                        </a:spcAft>
                      </a:pPr>
                      <a:r>
                        <a:rPr lang="es-EC" sz="1150" b="1">
                          <a:latin typeface="Arial"/>
                          <a:ea typeface="Times New Roman"/>
                        </a:rPr>
                        <a:t>127282,5</a:t>
                      </a:r>
                      <a:endParaRPr lang="es-EC" sz="100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spcAft>
                          <a:spcPts val="0"/>
                        </a:spcAft>
                      </a:pPr>
                      <a:r>
                        <a:rPr lang="es-EC" sz="1150" b="1" dirty="0">
                          <a:latin typeface="Arial"/>
                          <a:ea typeface="Times New Roman"/>
                        </a:rPr>
                        <a:t>254.565</a:t>
                      </a:r>
                      <a:endParaRPr lang="es-EC" sz="1000" dirty="0">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bl>
          </a:graphicData>
        </a:graphic>
      </p:graphicFrame>
      <p:sp>
        <p:nvSpPr>
          <p:cNvPr id="44115" name="Rectangle 2"/>
          <p:cNvSpPr>
            <a:spLocks noChangeArrowheads="1"/>
          </p:cNvSpPr>
          <p:nvPr/>
        </p:nvSpPr>
        <p:spPr bwMode="auto">
          <a:xfrm>
            <a:off x="1285875" y="3738563"/>
            <a:ext cx="1785938" cy="261937"/>
          </a:xfrm>
          <a:prstGeom prst="rect">
            <a:avLst/>
          </a:prstGeom>
          <a:noFill/>
          <a:ln w="9525">
            <a:noFill/>
            <a:miter lim="800000"/>
            <a:headEnd/>
            <a:tailEnd/>
          </a:ln>
        </p:spPr>
        <p:txBody>
          <a:bodyPr anchor="ctr">
            <a:spAutoFit/>
          </a:bodyPr>
          <a:lstStyle/>
          <a:p>
            <a:pPr eaLnBrk="0" hangingPunct="0"/>
            <a:r>
              <a:rPr lang="es-EC" sz="1100" b="1" i="1">
                <a:cs typeface="Times New Roman" pitchFamily="18" charset="0"/>
              </a:rPr>
              <a:t>Origen de los Recursos</a:t>
            </a:r>
            <a:endParaRPr lang="es-EC" b="1"/>
          </a:p>
        </p:txBody>
      </p:sp>
      <p:pic>
        <p:nvPicPr>
          <p:cNvPr id="44116" name="Gráfico 1"/>
          <p:cNvPicPr>
            <a:picLocks noChangeArrowheads="1"/>
          </p:cNvPicPr>
          <p:nvPr/>
        </p:nvPicPr>
        <p:blipFill>
          <a:blip r:embed="rId2"/>
          <a:srcRect/>
          <a:stretch>
            <a:fillRect/>
          </a:stretch>
        </p:blipFill>
        <p:spPr bwMode="auto">
          <a:xfrm>
            <a:off x="4891088" y="3357563"/>
            <a:ext cx="3609975" cy="2286000"/>
          </a:xfrm>
          <a:prstGeom prst="rect">
            <a:avLst/>
          </a:prstGeom>
          <a:noFill/>
          <a:ln w="9525">
            <a:noFill/>
            <a:miter lim="800000"/>
            <a:headEnd/>
            <a:tailEnd/>
          </a:ln>
        </p:spPr>
      </p:pic>
      <p:sp>
        <p:nvSpPr>
          <p:cNvPr id="44117" name="Rectangle 3"/>
          <p:cNvSpPr>
            <a:spLocks noChangeArrowheads="1"/>
          </p:cNvSpPr>
          <p:nvPr/>
        </p:nvSpPr>
        <p:spPr bwMode="auto">
          <a:xfrm>
            <a:off x="0" y="2400300"/>
            <a:ext cx="9144000" cy="457200"/>
          </a:xfrm>
          <a:prstGeom prst="rect">
            <a:avLst/>
          </a:prstGeom>
          <a:noFill/>
          <a:ln w="9525">
            <a:noFill/>
            <a:miter lim="800000"/>
            <a:headEnd/>
            <a:tailEnd/>
          </a:ln>
        </p:spPr>
        <p:txBody>
          <a:bodyPr wrap="none" anchor="ctr">
            <a:spAutoFit/>
          </a:bodyPr>
          <a:lstStyle/>
          <a:p>
            <a:pPr eaLnBrk="0" hangingPunct="0"/>
            <a:endParaRPr lang="es-E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FF66"/>
            </a:gs>
            <a:gs pos="50000">
              <a:schemeClr val="accent1">
                <a:tint val="44500"/>
                <a:satMod val="160000"/>
              </a:schemeClr>
            </a:gs>
            <a:gs pos="100000">
              <a:schemeClr val="accent1">
                <a:tint val="23500"/>
                <a:satMod val="160000"/>
              </a:schemeClr>
            </a:gs>
          </a:gsLst>
          <a:lin ang="8100000" scaled="1"/>
          <a:tileRect/>
        </a:gradFill>
        <a:effectLst/>
      </p:bgPr>
    </p:bg>
    <p:spTree>
      <p:nvGrpSpPr>
        <p:cNvPr id="1" name=""/>
        <p:cNvGrpSpPr/>
        <p:nvPr/>
      </p:nvGrpSpPr>
      <p:grpSpPr>
        <a:xfrm>
          <a:off x="0" y="0"/>
          <a:ext cx="0" cy="0"/>
          <a:chOff x="0" y="0"/>
          <a:chExt cx="0" cy="0"/>
        </a:xfrm>
      </p:grpSpPr>
      <p:sp>
        <p:nvSpPr>
          <p:cNvPr id="2" name="1 Rectángulo"/>
          <p:cNvSpPr/>
          <p:nvPr/>
        </p:nvSpPr>
        <p:spPr>
          <a:xfrm rot="20401521">
            <a:off x="9244" y="3010220"/>
            <a:ext cx="9057697" cy="1231106"/>
          </a:xfrm>
          <a:prstGeom prst="rect">
            <a:avLst/>
          </a:prstGeom>
          <a:noFill/>
          <a:ln>
            <a:noFill/>
          </a:ln>
        </p:spPr>
        <p:style>
          <a:lnRef idx="2">
            <a:schemeClr val="dk1">
              <a:shade val="50000"/>
            </a:schemeClr>
          </a:lnRef>
          <a:fillRef idx="1">
            <a:schemeClr val="dk1"/>
          </a:fillRef>
          <a:effectRef idx="0">
            <a:schemeClr val="dk1"/>
          </a:effectRef>
          <a:fontRef idx="minor">
            <a:schemeClr val="lt1"/>
          </a:fontRef>
        </p:style>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s-ES" sz="7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ZONAS FRANCAS</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Gráfico 2"/>
          <p:cNvPicPr>
            <a:picLocks noChangeArrowheads="1"/>
          </p:cNvPicPr>
          <p:nvPr/>
        </p:nvPicPr>
        <p:blipFill>
          <a:blip r:embed="rId2"/>
          <a:srcRect b="-79"/>
          <a:stretch>
            <a:fillRect/>
          </a:stretch>
        </p:blipFill>
        <p:spPr bwMode="auto">
          <a:xfrm>
            <a:off x="487363" y="500063"/>
            <a:ext cx="8215312" cy="2286000"/>
          </a:xfrm>
          <a:prstGeom prst="rect">
            <a:avLst/>
          </a:prstGeom>
          <a:noFill/>
          <a:ln w="9525">
            <a:noFill/>
            <a:miter lim="800000"/>
            <a:headEnd/>
            <a:tailEnd/>
          </a:ln>
        </p:spPr>
      </p:pic>
      <p:sp>
        <p:nvSpPr>
          <p:cNvPr id="100355" name="Rectangle 3"/>
          <p:cNvSpPr>
            <a:spLocks noChangeArrowheads="1"/>
          </p:cNvSpPr>
          <p:nvPr/>
        </p:nvSpPr>
        <p:spPr bwMode="auto">
          <a:xfrm>
            <a:off x="214313" y="2786063"/>
            <a:ext cx="4500562" cy="584200"/>
          </a:xfrm>
          <a:prstGeom prst="rect">
            <a:avLst/>
          </a:prstGeom>
          <a:noFill/>
          <a:ln w="9525">
            <a:noFill/>
            <a:miter lim="800000"/>
            <a:headEnd/>
            <a:tailEnd/>
          </a:ln>
          <a:effectLst/>
        </p:spPr>
        <p:txBody>
          <a:bodyPr anchor="ctr">
            <a:spAutoFit/>
          </a:bodyPr>
          <a:lstStyle/>
          <a:p>
            <a:pPr algn="ctr" eaLnBrk="0" hangingPunct="0">
              <a:defRPr/>
            </a:pPr>
            <a:r>
              <a:rPr lang="es-EC" sz="1600" b="1" dirty="0">
                <a:latin typeface="+mj-lt"/>
                <a:ea typeface="Times New Roman" pitchFamily="18" charset="0"/>
              </a:rPr>
              <a:t>Detalle de Maquinarias por procesos de Producción</a:t>
            </a:r>
            <a:endParaRPr lang="es-EC" sz="1600" dirty="0">
              <a:latin typeface="+mj-lt"/>
            </a:endParaRPr>
          </a:p>
        </p:txBody>
      </p:sp>
      <p:graphicFrame>
        <p:nvGraphicFramePr>
          <p:cNvPr id="8" name="7 Tabla"/>
          <p:cNvGraphicFramePr>
            <a:graphicFrameLocks noGrp="1"/>
          </p:cNvGraphicFramePr>
          <p:nvPr/>
        </p:nvGraphicFramePr>
        <p:xfrm>
          <a:off x="642938" y="3357563"/>
          <a:ext cx="3357562" cy="3143250"/>
        </p:xfrm>
        <a:graphic>
          <a:graphicData uri="http://schemas.openxmlformats.org/drawingml/2006/table">
            <a:tbl>
              <a:tblPr/>
              <a:tblGrid>
                <a:gridCol w="1267014"/>
                <a:gridCol w="2090572"/>
              </a:tblGrid>
              <a:tr h="246557">
                <a:tc>
                  <a:txBody>
                    <a:bodyPr/>
                    <a:lstStyle/>
                    <a:p>
                      <a:pPr algn="ctr">
                        <a:spcBef>
                          <a:spcPts val="1200"/>
                        </a:spcBef>
                        <a:spcAft>
                          <a:spcPts val="0"/>
                        </a:spcAft>
                      </a:pPr>
                      <a:r>
                        <a:rPr lang="es-EC" sz="1150" b="1" dirty="0">
                          <a:solidFill>
                            <a:schemeClr val="bg1"/>
                          </a:solidFill>
                          <a:latin typeface="+mj-lt"/>
                          <a:ea typeface="Times New Roman"/>
                        </a:rPr>
                        <a:t>PROCESO</a:t>
                      </a:r>
                      <a:endParaRPr lang="es-EC" sz="1000" dirty="0">
                        <a:solidFill>
                          <a:schemeClr val="bg1"/>
                        </a:solidFill>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spcBef>
                          <a:spcPts val="1200"/>
                        </a:spcBef>
                        <a:spcAft>
                          <a:spcPts val="0"/>
                        </a:spcAft>
                      </a:pPr>
                      <a:r>
                        <a:rPr lang="es-EC" sz="1150" b="1" dirty="0">
                          <a:solidFill>
                            <a:schemeClr val="bg1"/>
                          </a:solidFill>
                          <a:latin typeface="+mj-lt"/>
                          <a:ea typeface="Times New Roman"/>
                        </a:rPr>
                        <a:t>MAQUINARIA</a:t>
                      </a:r>
                      <a:endParaRPr lang="es-EC" sz="1000" dirty="0">
                        <a:solidFill>
                          <a:schemeClr val="bg1"/>
                        </a:solidFill>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284995">
                <a:tc>
                  <a:txBody>
                    <a:bodyPr/>
                    <a:lstStyle/>
                    <a:p>
                      <a:pPr marL="342900" lvl="0" indent="-342900" algn="just">
                        <a:lnSpc>
                          <a:spcPct val="115000"/>
                        </a:lnSpc>
                        <a:spcBef>
                          <a:spcPts val="1200"/>
                        </a:spcBef>
                        <a:spcAft>
                          <a:spcPts val="0"/>
                        </a:spcAft>
                        <a:buFont typeface="+mj-lt"/>
                        <a:buNone/>
                      </a:pPr>
                      <a:r>
                        <a:rPr lang="es-EC" sz="1150" dirty="0" smtClean="0">
                          <a:latin typeface="+mj-lt"/>
                          <a:ea typeface="Times New Roman"/>
                        </a:rPr>
                        <a:t>1. ASOCADO</a:t>
                      </a:r>
                      <a:endParaRPr lang="es-EC" sz="1000" dirty="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200"/>
                        </a:spcBef>
                        <a:spcAft>
                          <a:spcPts val="0"/>
                        </a:spcAft>
                      </a:pPr>
                      <a:r>
                        <a:rPr lang="es-EC" sz="1150" dirty="0">
                          <a:latin typeface="+mj-lt"/>
                          <a:ea typeface="Times New Roman"/>
                        </a:rPr>
                        <a:t>Máquina Procesadora</a:t>
                      </a:r>
                      <a:endParaRPr lang="es-EC" sz="1000" dirty="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816">
                <a:tc>
                  <a:txBody>
                    <a:bodyPr/>
                    <a:lstStyle/>
                    <a:p>
                      <a:pPr marL="342900" lvl="0" indent="-342900" algn="just">
                        <a:lnSpc>
                          <a:spcPct val="115000"/>
                        </a:lnSpc>
                        <a:spcBef>
                          <a:spcPts val="1200"/>
                        </a:spcBef>
                        <a:spcAft>
                          <a:spcPts val="0"/>
                        </a:spcAft>
                        <a:buFont typeface="+mj-lt"/>
                        <a:buNone/>
                      </a:pPr>
                      <a:r>
                        <a:rPr lang="es-EC" sz="1150" dirty="0" smtClean="0">
                          <a:latin typeface="+mj-lt"/>
                          <a:ea typeface="Times New Roman"/>
                        </a:rPr>
                        <a:t>2. LAVADO</a:t>
                      </a:r>
                      <a:endParaRPr lang="es-EC" sz="1000" dirty="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200"/>
                        </a:spcBef>
                        <a:spcAft>
                          <a:spcPts val="0"/>
                        </a:spcAft>
                      </a:pPr>
                      <a:r>
                        <a:rPr lang="es-EC" sz="1150">
                          <a:latin typeface="+mj-lt"/>
                          <a:ea typeface="Times New Roman"/>
                        </a:rPr>
                        <a:t>Máquina de Lavado</a:t>
                      </a:r>
                      <a:endParaRPr lang="es-EC" sz="100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816">
                <a:tc>
                  <a:txBody>
                    <a:bodyPr/>
                    <a:lstStyle/>
                    <a:p>
                      <a:pPr marL="342900" lvl="0" indent="-342900" algn="just">
                        <a:lnSpc>
                          <a:spcPct val="115000"/>
                        </a:lnSpc>
                        <a:spcBef>
                          <a:spcPts val="1200"/>
                        </a:spcBef>
                        <a:spcAft>
                          <a:spcPts val="0"/>
                        </a:spcAft>
                        <a:buFont typeface="+mj-lt"/>
                        <a:buNone/>
                      </a:pPr>
                      <a:r>
                        <a:rPr lang="es-EC" sz="1150" dirty="0" smtClean="0">
                          <a:latin typeface="+mj-lt"/>
                          <a:ea typeface="Times New Roman"/>
                        </a:rPr>
                        <a:t>3. SECADO</a:t>
                      </a:r>
                      <a:endParaRPr lang="es-EC" sz="1000" dirty="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200"/>
                        </a:spcBef>
                        <a:spcAft>
                          <a:spcPts val="0"/>
                        </a:spcAft>
                      </a:pPr>
                      <a:r>
                        <a:rPr lang="es-EC" sz="1150">
                          <a:latin typeface="+mj-lt"/>
                          <a:ea typeface="Times New Roman"/>
                        </a:rPr>
                        <a:t>Cubiertas para Secar</a:t>
                      </a:r>
                      <a:endParaRPr lang="es-EC" sz="100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22387">
                <a:tc>
                  <a:txBody>
                    <a:bodyPr/>
                    <a:lstStyle/>
                    <a:p>
                      <a:pPr marL="342900" lvl="0" indent="-342900" algn="just">
                        <a:lnSpc>
                          <a:spcPct val="115000"/>
                        </a:lnSpc>
                        <a:spcBef>
                          <a:spcPts val="1200"/>
                        </a:spcBef>
                        <a:spcAft>
                          <a:spcPts val="0"/>
                        </a:spcAft>
                        <a:buFont typeface="+mj-lt"/>
                        <a:buNone/>
                      </a:pPr>
                      <a:r>
                        <a:rPr lang="es-EC" sz="1150" dirty="0" smtClean="0">
                          <a:latin typeface="+mj-lt"/>
                          <a:ea typeface="Times New Roman"/>
                        </a:rPr>
                        <a:t>4. TALLERES</a:t>
                      </a:r>
                      <a:endParaRPr lang="es-EC" sz="1000" dirty="0">
                        <a:latin typeface="+mj-lt"/>
                        <a:ea typeface="Times New Roman"/>
                      </a:endParaRPr>
                    </a:p>
                    <a:p>
                      <a:pPr marL="342900" lvl="0" indent="-342900" algn="just">
                        <a:lnSpc>
                          <a:spcPct val="115000"/>
                        </a:lnSpc>
                        <a:spcBef>
                          <a:spcPts val="1200"/>
                        </a:spcBef>
                        <a:spcAft>
                          <a:spcPts val="0"/>
                        </a:spcAft>
                        <a:buFont typeface="+mj-lt"/>
                        <a:buNone/>
                      </a:pPr>
                      <a:r>
                        <a:rPr lang="es-EC" sz="1150" dirty="0">
                          <a:latin typeface="+mj-lt"/>
                          <a:ea typeface="Times New Roman"/>
                        </a:rPr>
                        <a:t>Planchado</a:t>
                      </a:r>
                      <a:endParaRPr lang="es-EC" sz="1000" dirty="0">
                        <a:latin typeface="+mj-lt"/>
                        <a:ea typeface="Times New Roman"/>
                      </a:endParaRPr>
                    </a:p>
                    <a:p>
                      <a:pPr marL="342900" lvl="0" indent="-342900" algn="just">
                        <a:lnSpc>
                          <a:spcPct val="115000"/>
                        </a:lnSpc>
                        <a:spcBef>
                          <a:spcPts val="1200"/>
                        </a:spcBef>
                        <a:spcAft>
                          <a:spcPts val="0"/>
                        </a:spcAft>
                        <a:buFont typeface="+mj-lt"/>
                        <a:buNone/>
                      </a:pPr>
                      <a:r>
                        <a:rPr lang="es-EC" sz="1150" dirty="0">
                          <a:latin typeface="+mj-lt"/>
                          <a:ea typeface="Times New Roman"/>
                        </a:rPr>
                        <a:t>Maceteado</a:t>
                      </a:r>
                      <a:endParaRPr lang="es-EC" sz="1000" dirty="0">
                        <a:latin typeface="+mj-lt"/>
                        <a:ea typeface="Times New Roman"/>
                      </a:endParaRPr>
                    </a:p>
                    <a:p>
                      <a:pPr marL="342900" lvl="0" indent="-342900" algn="just">
                        <a:lnSpc>
                          <a:spcPct val="115000"/>
                        </a:lnSpc>
                        <a:spcBef>
                          <a:spcPts val="1200"/>
                        </a:spcBef>
                        <a:spcAft>
                          <a:spcPts val="0"/>
                        </a:spcAft>
                        <a:buFont typeface="+mj-lt"/>
                        <a:buNone/>
                      </a:pPr>
                      <a:r>
                        <a:rPr lang="es-EC" sz="1150" dirty="0">
                          <a:latin typeface="+mj-lt"/>
                          <a:ea typeface="Times New Roman"/>
                        </a:rPr>
                        <a:t>Compostura</a:t>
                      </a:r>
                      <a:endParaRPr lang="es-EC" sz="1000" dirty="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200"/>
                        </a:spcBef>
                        <a:spcAft>
                          <a:spcPts val="0"/>
                        </a:spcAft>
                      </a:pPr>
                      <a:endParaRPr lang="es-EC" sz="1150" dirty="0" smtClean="0">
                        <a:latin typeface="+mj-lt"/>
                        <a:ea typeface="Times New Roman"/>
                      </a:endParaRPr>
                    </a:p>
                    <a:p>
                      <a:pPr algn="just">
                        <a:spcBef>
                          <a:spcPts val="1200"/>
                        </a:spcBef>
                        <a:spcAft>
                          <a:spcPts val="0"/>
                        </a:spcAft>
                      </a:pPr>
                      <a:r>
                        <a:rPr lang="es-EC" sz="1150" dirty="0" smtClean="0">
                          <a:latin typeface="+mj-lt"/>
                          <a:ea typeface="Times New Roman"/>
                        </a:rPr>
                        <a:t>Máquina </a:t>
                      </a:r>
                      <a:r>
                        <a:rPr lang="es-EC" sz="1150" dirty="0">
                          <a:latin typeface="+mj-lt"/>
                          <a:ea typeface="Times New Roman"/>
                        </a:rPr>
                        <a:t>Aplanadora/Planchadora</a:t>
                      </a:r>
                      <a:endParaRPr lang="es-EC" sz="1000" dirty="0">
                        <a:latin typeface="+mj-lt"/>
                        <a:ea typeface="Times New Roman"/>
                      </a:endParaRPr>
                    </a:p>
                    <a:p>
                      <a:pPr algn="just">
                        <a:spcBef>
                          <a:spcPts val="1200"/>
                        </a:spcBef>
                        <a:spcAft>
                          <a:spcPts val="0"/>
                        </a:spcAft>
                      </a:pPr>
                      <a:r>
                        <a:rPr lang="es-EC" sz="1150" dirty="0">
                          <a:latin typeface="+mj-lt"/>
                          <a:ea typeface="Times New Roman"/>
                        </a:rPr>
                        <a:t>Martillos</a:t>
                      </a:r>
                      <a:endParaRPr lang="es-EC" sz="1000" dirty="0">
                        <a:latin typeface="+mj-lt"/>
                        <a:ea typeface="Times New Roman"/>
                      </a:endParaRPr>
                    </a:p>
                    <a:p>
                      <a:pPr algn="just">
                        <a:spcBef>
                          <a:spcPts val="1200"/>
                        </a:spcBef>
                        <a:spcAft>
                          <a:spcPts val="0"/>
                        </a:spcAft>
                      </a:pPr>
                      <a:r>
                        <a:rPr lang="es-EC" sz="1150" dirty="0">
                          <a:latin typeface="+mj-lt"/>
                          <a:ea typeface="Times New Roman"/>
                        </a:rPr>
                        <a:t>Máquina de Hormado</a:t>
                      </a:r>
                      <a:endParaRPr lang="es-EC" sz="1000" dirty="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816">
                <a:tc>
                  <a:txBody>
                    <a:bodyPr/>
                    <a:lstStyle/>
                    <a:p>
                      <a:pPr marL="342900" lvl="0" indent="-342900" algn="just">
                        <a:lnSpc>
                          <a:spcPct val="115000"/>
                        </a:lnSpc>
                        <a:spcBef>
                          <a:spcPts val="1200"/>
                        </a:spcBef>
                        <a:spcAft>
                          <a:spcPts val="0"/>
                        </a:spcAft>
                        <a:buFont typeface="+mj-lt"/>
                        <a:buNone/>
                      </a:pPr>
                      <a:r>
                        <a:rPr lang="es-EC" sz="1150" dirty="0" smtClean="0">
                          <a:latin typeface="+mj-lt"/>
                          <a:ea typeface="Times New Roman"/>
                        </a:rPr>
                        <a:t>5. TINTURADO</a:t>
                      </a:r>
                      <a:endParaRPr lang="es-EC" sz="1000" dirty="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200"/>
                        </a:spcBef>
                        <a:spcAft>
                          <a:spcPts val="0"/>
                        </a:spcAft>
                      </a:pPr>
                      <a:r>
                        <a:rPr lang="es-EC" sz="1150">
                          <a:latin typeface="+mj-lt"/>
                          <a:ea typeface="Times New Roman"/>
                        </a:rPr>
                        <a:t>Máquina de Pintura</a:t>
                      </a:r>
                      <a:endParaRPr lang="es-EC" sz="100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3885">
                <a:tc>
                  <a:txBody>
                    <a:bodyPr/>
                    <a:lstStyle/>
                    <a:p>
                      <a:pPr marL="457200" algn="just">
                        <a:spcBef>
                          <a:spcPts val="1200"/>
                        </a:spcBef>
                        <a:spcAft>
                          <a:spcPts val="0"/>
                        </a:spcAft>
                      </a:pPr>
                      <a:endParaRPr lang="es-EC" sz="1150" dirty="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Bef>
                          <a:spcPts val="1200"/>
                        </a:spcBef>
                        <a:spcAft>
                          <a:spcPts val="0"/>
                        </a:spcAft>
                      </a:pPr>
                      <a:r>
                        <a:rPr lang="es-EC" sz="1150" b="1" dirty="0">
                          <a:latin typeface="+mj-lt"/>
                          <a:ea typeface="Times New Roman"/>
                        </a:rPr>
                        <a:t>Otros Materiales</a:t>
                      </a:r>
                      <a:endParaRPr lang="es-EC" sz="1000" dirty="0">
                        <a:latin typeface="+mj-lt"/>
                        <a:ea typeface="Times New Roman"/>
                      </a:endParaRPr>
                    </a:p>
                    <a:p>
                      <a:pPr algn="just">
                        <a:spcAft>
                          <a:spcPts val="0"/>
                        </a:spcAft>
                      </a:pPr>
                      <a:r>
                        <a:rPr lang="es-EC" sz="1150" dirty="0">
                          <a:latin typeface="+mj-lt"/>
                          <a:ea typeface="Times New Roman"/>
                        </a:rPr>
                        <a:t>Bancos, tijeras Especiales</a:t>
                      </a:r>
                      <a:endParaRPr lang="es-EC" sz="1000" dirty="0">
                        <a:latin typeface="+mj-lt"/>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9" name="8 Tabla"/>
          <p:cNvGraphicFramePr>
            <a:graphicFrameLocks noGrp="1"/>
          </p:cNvGraphicFramePr>
          <p:nvPr/>
        </p:nvGraphicFramePr>
        <p:xfrm>
          <a:off x="4286250" y="3143250"/>
          <a:ext cx="4572000" cy="714375"/>
        </p:xfrm>
        <a:graphic>
          <a:graphicData uri="http://schemas.openxmlformats.org/drawingml/2006/table">
            <a:tbl>
              <a:tblPr/>
              <a:tblGrid>
                <a:gridCol w="672802"/>
                <a:gridCol w="760121"/>
                <a:gridCol w="760121"/>
                <a:gridCol w="760121"/>
                <a:gridCol w="826709"/>
                <a:gridCol w="792158"/>
              </a:tblGrid>
              <a:tr h="251289">
                <a:tc gridSpan="6">
                  <a:txBody>
                    <a:bodyPr/>
                    <a:lstStyle/>
                    <a:p>
                      <a:pPr algn="ctr">
                        <a:spcAft>
                          <a:spcPts val="0"/>
                        </a:spcAft>
                      </a:pPr>
                      <a:r>
                        <a:rPr lang="es-EC" sz="1150" b="1" dirty="0">
                          <a:solidFill>
                            <a:schemeClr val="bg1"/>
                          </a:solidFill>
                          <a:latin typeface="+mj-lt"/>
                          <a:ea typeface="Times New Roman"/>
                        </a:rPr>
                        <a:t>AÑOS</a:t>
                      </a:r>
                      <a:endParaRPr lang="es-EC" sz="1000" b="1" dirty="0">
                        <a:solidFill>
                          <a:schemeClr val="bg1"/>
                        </a:solidFill>
                        <a:latin typeface="+mj-lt"/>
                        <a:ea typeface="Times New Roman"/>
                      </a:endParaRPr>
                    </a:p>
                  </a:txBody>
                  <a:tcPr marL="44450" marR="444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1"/>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226161">
                <a:tc>
                  <a:txBody>
                    <a:bodyPr/>
                    <a:lstStyle/>
                    <a:p>
                      <a:pPr algn="ctr">
                        <a:spcAft>
                          <a:spcPts val="0"/>
                        </a:spcAft>
                      </a:pPr>
                      <a:r>
                        <a:rPr lang="es-EC" sz="1150" b="1">
                          <a:solidFill>
                            <a:schemeClr val="bg1"/>
                          </a:solidFill>
                          <a:latin typeface="+mj-lt"/>
                          <a:ea typeface="Times New Roman"/>
                        </a:rPr>
                        <a:t>1</a:t>
                      </a:r>
                      <a:endParaRPr lang="es-EC" sz="1000" b="1">
                        <a:solidFill>
                          <a:schemeClr val="bg1"/>
                        </a:solidFill>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spcAft>
                          <a:spcPts val="0"/>
                        </a:spcAft>
                      </a:pPr>
                      <a:r>
                        <a:rPr lang="es-EC" sz="1150" b="1">
                          <a:solidFill>
                            <a:schemeClr val="bg1"/>
                          </a:solidFill>
                          <a:latin typeface="+mj-lt"/>
                          <a:ea typeface="Times New Roman"/>
                        </a:rPr>
                        <a:t>2</a:t>
                      </a:r>
                      <a:endParaRPr lang="es-EC" sz="1000" b="1">
                        <a:solidFill>
                          <a:schemeClr val="bg1"/>
                        </a:solidFill>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spcAft>
                          <a:spcPts val="0"/>
                        </a:spcAft>
                      </a:pPr>
                      <a:r>
                        <a:rPr lang="es-EC" sz="1150" b="1">
                          <a:solidFill>
                            <a:schemeClr val="bg1"/>
                          </a:solidFill>
                          <a:latin typeface="+mj-lt"/>
                          <a:ea typeface="Times New Roman"/>
                        </a:rPr>
                        <a:t>3</a:t>
                      </a:r>
                      <a:endParaRPr lang="es-EC" sz="1000" b="1">
                        <a:solidFill>
                          <a:schemeClr val="bg1"/>
                        </a:solidFill>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spcAft>
                          <a:spcPts val="0"/>
                        </a:spcAft>
                      </a:pPr>
                      <a:r>
                        <a:rPr lang="es-EC" sz="1150" b="1">
                          <a:solidFill>
                            <a:schemeClr val="bg1"/>
                          </a:solidFill>
                          <a:latin typeface="+mj-lt"/>
                          <a:ea typeface="Times New Roman"/>
                        </a:rPr>
                        <a:t>4</a:t>
                      </a:r>
                      <a:endParaRPr lang="es-EC" sz="1000" b="1">
                        <a:solidFill>
                          <a:schemeClr val="bg1"/>
                        </a:solidFill>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spcAft>
                          <a:spcPts val="0"/>
                        </a:spcAft>
                      </a:pPr>
                      <a:r>
                        <a:rPr lang="es-EC" sz="1150" b="1">
                          <a:solidFill>
                            <a:schemeClr val="bg1"/>
                          </a:solidFill>
                          <a:latin typeface="+mj-lt"/>
                          <a:ea typeface="Times New Roman"/>
                        </a:rPr>
                        <a:t>5</a:t>
                      </a:r>
                      <a:endParaRPr lang="es-EC" sz="1000" b="1">
                        <a:solidFill>
                          <a:schemeClr val="bg1"/>
                        </a:solidFill>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spcAft>
                          <a:spcPts val="0"/>
                        </a:spcAft>
                      </a:pPr>
                      <a:r>
                        <a:rPr lang="es-EC" sz="1150" b="1" dirty="0">
                          <a:solidFill>
                            <a:schemeClr val="bg1"/>
                          </a:solidFill>
                          <a:latin typeface="+mj-lt"/>
                          <a:ea typeface="Times New Roman"/>
                        </a:rPr>
                        <a:t>TOTAL</a:t>
                      </a:r>
                      <a:endParaRPr lang="es-EC" sz="1000" b="1" dirty="0">
                        <a:solidFill>
                          <a:schemeClr val="bg1"/>
                        </a:solidFill>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236930">
                <a:tc>
                  <a:txBody>
                    <a:bodyPr/>
                    <a:lstStyle/>
                    <a:p>
                      <a:pPr algn="ctr">
                        <a:spcAft>
                          <a:spcPts val="0"/>
                        </a:spcAft>
                      </a:pPr>
                      <a:r>
                        <a:rPr lang="es-EC" sz="1150" dirty="0">
                          <a:latin typeface="+mj-lt"/>
                          <a:ea typeface="Times New Roman"/>
                        </a:rPr>
                        <a:t>$ 0,00</a:t>
                      </a:r>
                      <a:endParaRPr lang="es-EC" sz="10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50" dirty="0">
                          <a:latin typeface="+mj-lt"/>
                          <a:ea typeface="Times New Roman"/>
                        </a:rPr>
                        <a:t>$ 500,00</a:t>
                      </a:r>
                      <a:endParaRPr lang="es-EC" sz="10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50">
                          <a:latin typeface="+mj-lt"/>
                          <a:ea typeface="Times New Roman"/>
                        </a:rPr>
                        <a:t>$ 750,00</a:t>
                      </a:r>
                      <a:endParaRPr lang="es-EC" sz="10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50">
                          <a:latin typeface="+mj-lt"/>
                          <a:ea typeface="Times New Roman"/>
                        </a:rPr>
                        <a:t>$ 400,00</a:t>
                      </a:r>
                      <a:endParaRPr lang="es-EC" sz="10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50">
                          <a:latin typeface="+mj-lt"/>
                          <a:ea typeface="Times New Roman"/>
                        </a:rPr>
                        <a:t>$ 3.000,00</a:t>
                      </a:r>
                      <a:endParaRPr lang="es-EC" sz="100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s-EC" sz="1150" dirty="0">
                          <a:solidFill>
                            <a:srgbClr val="000000"/>
                          </a:solidFill>
                          <a:latin typeface="+mj-lt"/>
                          <a:ea typeface="Times New Roman"/>
                        </a:rPr>
                        <a:t>$ 4.650,00</a:t>
                      </a:r>
                      <a:endParaRPr lang="es-EC" sz="100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8CCE4"/>
                    </a:solidFill>
                  </a:tcPr>
                </a:tc>
              </a:tr>
            </a:tbl>
          </a:graphicData>
        </a:graphic>
      </p:graphicFrame>
      <p:sp>
        <p:nvSpPr>
          <p:cNvPr id="100356" name="Rectangle 4"/>
          <p:cNvSpPr>
            <a:spLocks noChangeArrowheads="1"/>
          </p:cNvSpPr>
          <p:nvPr/>
        </p:nvSpPr>
        <p:spPr bwMode="auto">
          <a:xfrm>
            <a:off x="4357688" y="2786063"/>
            <a:ext cx="4214812" cy="338137"/>
          </a:xfrm>
          <a:prstGeom prst="rect">
            <a:avLst/>
          </a:prstGeom>
          <a:noFill/>
          <a:ln w="9525">
            <a:noFill/>
            <a:miter lim="800000"/>
            <a:headEnd/>
            <a:tailEnd/>
          </a:ln>
          <a:effectLst/>
        </p:spPr>
        <p:txBody>
          <a:bodyPr anchor="ctr">
            <a:spAutoFit/>
          </a:bodyPr>
          <a:lstStyle/>
          <a:p>
            <a:pPr indent="449263" algn="ctr" eaLnBrk="0" hangingPunct="0">
              <a:defRPr/>
            </a:pPr>
            <a:r>
              <a:rPr lang="es-EC" sz="1600" b="1" dirty="0">
                <a:latin typeface="+mj-lt"/>
                <a:ea typeface="Times New Roman" pitchFamily="18" charset="0"/>
              </a:rPr>
              <a:t>Mantenimiento de Maquinarias y Equipos</a:t>
            </a:r>
            <a:endParaRPr lang="es-EC" sz="1600" dirty="0">
              <a:latin typeface="+mj-lt"/>
            </a:endParaRPr>
          </a:p>
        </p:txBody>
      </p:sp>
      <p:sp>
        <p:nvSpPr>
          <p:cNvPr id="11" name="Rectangle 1"/>
          <p:cNvSpPr>
            <a:spLocks noChangeArrowheads="1"/>
          </p:cNvSpPr>
          <p:nvPr/>
        </p:nvSpPr>
        <p:spPr bwMode="auto">
          <a:xfrm>
            <a:off x="4357688" y="3948113"/>
            <a:ext cx="4354512" cy="338137"/>
          </a:xfrm>
          <a:prstGeom prst="rect">
            <a:avLst/>
          </a:prstGeom>
          <a:noFill/>
          <a:ln w="9525">
            <a:noFill/>
            <a:miter lim="800000"/>
            <a:headEnd/>
            <a:tailEnd/>
          </a:ln>
          <a:effectLst/>
        </p:spPr>
        <p:txBody>
          <a:bodyPr anchor="ctr">
            <a:spAutoFit/>
          </a:bodyPr>
          <a:lstStyle/>
          <a:p>
            <a:pPr indent="449263" eaLnBrk="0" hangingPunct="0">
              <a:defRPr/>
            </a:pPr>
            <a:r>
              <a:rPr lang="es-EC" sz="1600" b="1" dirty="0">
                <a:latin typeface="+mj-lt"/>
                <a:ea typeface="Times New Roman" pitchFamily="18" charset="0"/>
              </a:rPr>
              <a:t>Producción anual estimada de Sombreros</a:t>
            </a:r>
            <a:endParaRPr lang="es-EC" sz="1600" dirty="0">
              <a:latin typeface="+mj-lt"/>
            </a:endParaRPr>
          </a:p>
        </p:txBody>
      </p:sp>
      <p:graphicFrame>
        <p:nvGraphicFramePr>
          <p:cNvPr id="12" name="11 Tabla"/>
          <p:cNvGraphicFramePr>
            <a:graphicFrameLocks noGrp="1"/>
          </p:cNvGraphicFramePr>
          <p:nvPr/>
        </p:nvGraphicFramePr>
        <p:xfrm>
          <a:off x="4214813" y="4286250"/>
          <a:ext cx="4643437" cy="1428750"/>
        </p:xfrm>
        <a:graphic>
          <a:graphicData uri="http://schemas.openxmlformats.org/drawingml/2006/table">
            <a:tbl>
              <a:tblPr/>
              <a:tblGrid>
                <a:gridCol w="1591029"/>
                <a:gridCol w="979751"/>
                <a:gridCol w="912083"/>
                <a:gridCol w="1160575"/>
              </a:tblGrid>
              <a:tr h="793418">
                <a:tc>
                  <a:txBody>
                    <a:bodyPr/>
                    <a:lstStyle/>
                    <a:p>
                      <a:pPr algn="ctr">
                        <a:spcAft>
                          <a:spcPts val="0"/>
                        </a:spcAft>
                      </a:pPr>
                      <a:r>
                        <a:rPr lang="es-EC" sz="1150" b="1" dirty="0">
                          <a:solidFill>
                            <a:schemeClr val="bg1"/>
                          </a:solidFill>
                          <a:latin typeface="+mj-lt"/>
                          <a:ea typeface="Times New Roman"/>
                        </a:rPr>
                        <a:t>Producción</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spcAft>
                          <a:spcPts val="0"/>
                        </a:spcAft>
                      </a:pPr>
                      <a:r>
                        <a:rPr lang="es-EC" sz="1150" b="1">
                          <a:solidFill>
                            <a:schemeClr val="bg1"/>
                          </a:solidFill>
                          <a:latin typeface="+mj-lt"/>
                          <a:ea typeface="Times New Roman"/>
                        </a:rPr>
                        <a:t>Producción de</a:t>
                      </a:r>
                      <a:br>
                        <a:rPr lang="es-EC" sz="1150" b="1">
                          <a:solidFill>
                            <a:schemeClr val="bg1"/>
                          </a:solidFill>
                          <a:latin typeface="+mj-lt"/>
                          <a:ea typeface="Times New Roman"/>
                        </a:rPr>
                      </a:br>
                      <a:r>
                        <a:rPr lang="es-EC" sz="1150" b="1">
                          <a:solidFill>
                            <a:schemeClr val="bg1"/>
                          </a:solidFill>
                          <a:latin typeface="+mj-lt"/>
                          <a:ea typeface="Times New Roman"/>
                        </a:rPr>
                        <a:t>Sombreros Trimestrales</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spcAft>
                          <a:spcPts val="0"/>
                        </a:spcAft>
                      </a:pPr>
                      <a:r>
                        <a:rPr lang="es-EC" sz="1150" b="1" dirty="0">
                          <a:solidFill>
                            <a:schemeClr val="bg1"/>
                          </a:solidFill>
                          <a:latin typeface="+mj-lt"/>
                          <a:ea typeface="Times New Roman"/>
                        </a:rPr>
                        <a:t>Número de Trimestres de Producción</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c>
                  <a:txBody>
                    <a:bodyPr/>
                    <a:lstStyle/>
                    <a:p>
                      <a:pPr algn="ctr">
                        <a:spcAft>
                          <a:spcPts val="0"/>
                        </a:spcAft>
                      </a:pPr>
                      <a:r>
                        <a:rPr lang="es-EC" sz="1150" b="1" dirty="0">
                          <a:solidFill>
                            <a:schemeClr val="bg1"/>
                          </a:solidFill>
                          <a:latin typeface="+mj-lt"/>
                          <a:ea typeface="Times New Roman"/>
                        </a:rPr>
                        <a:t>Producción de Sombreros de</a:t>
                      </a:r>
                      <a:br>
                        <a:rPr lang="es-EC" sz="1150" b="1" dirty="0">
                          <a:solidFill>
                            <a:schemeClr val="bg1"/>
                          </a:solidFill>
                          <a:latin typeface="+mj-lt"/>
                          <a:ea typeface="Times New Roman"/>
                        </a:rPr>
                      </a:br>
                      <a:r>
                        <a:rPr lang="es-EC" sz="1150" b="1" dirty="0">
                          <a:solidFill>
                            <a:schemeClr val="bg1"/>
                          </a:solidFill>
                          <a:latin typeface="+mj-lt"/>
                          <a:ea typeface="Times New Roman"/>
                        </a:rPr>
                        <a:t>Paja Toquilla Anual</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solidFill>
                  </a:tcPr>
                </a:tc>
              </a:tr>
              <a:tr h="396709">
                <a:tc>
                  <a:txBody>
                    <a:bodyPr/>
                    <a:lstStyle/>
                    <a:p>
                      <a:pPr algn="ctr">
                        <a:spcAft>
                          <a:spcPts val="0"/>
                        </a:spcAft>
                      </a:pPr>
                      <a:r>
                        <a:rPr lang="es-EC" sz="1150" dirty="0">
                          <a:latin typeface="+mj-lt"/>
                          <a:ea typeface="Times New Roman"/>
                        </a:rPr>
                        <a:t>Sombreros de Paja Toquilla</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1150">
                          <a:latin typeface="+mj-lt"/>
                          <a:ea typeface="Times New Roman"/>
                        </a:rPr>
                        <a:t>15000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1150">
                          <a:latin typeface="+mj-lt"/>
                          <a:ea typeface="Times New Roman"/>
                        </a:rPr>
                        <a:t>4</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spcAft>
                          <a:spcPts val="0"/>
                        </a:spcAft>
                      </a:pPr>
                      <a:r>
                        <a:rPr lang="es-EC" sz="1150">
                          <a:latin typeface="+mj-lt"/>
                          <a:ea typeface="Times New Roman"/>
                        </a:rPr>
                        <a:t>60000</a:t>
                      </a: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238633">
                <a:tc>
                  <a:txBody>
                    <a:bodyPr/>
                    <a:lstStyle/>
                    <a:p>
                      <a:pPr algn="ctr">
                        <a:spcAft>
                          <a:spcPts val="0"/>
                        </a:spcAft>
                      </a:pPr>
                      <a:r>
                        <a:rPr lang="es-EC" sz="1150" b="1">
                          <a:latin typeface="+mj-lt"/>
                          <a:ea typeface="Times New Roman"/>
                        </a:rPr>
                        <a:t>Total</a:t>
                      </a:r>
                      <a:endParaRPr lang="es-EC" sz="115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spcAft>
                          <a:spcPts val="0"/>
                        </a:spcAft>
                      </a:pPr>
                      <a:r>
                        <a:rPr lang="es-EC" sz="1150" b="1">
                          <a:latin typeface="+mj-lt"/>
                          <a:ea typeface="Times New Roman"/>
                        </a:rPr>
                        <a:t>15000</a:t>
                      </a:r>
                      <a:endParaRPr lang="es-EC" sz="115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spcAft>
                          <a:spcPts val="0"/>
                        </a:spcAft>
                      </a:pPr>
                      <a:r>
                        <a:rPr lang="es-EC" sz="1150" b="1">
                          <a:latin typeface="+mj-lt"/>
                          <a:ea typeface="Times New Roman"/>
                        </a:rPr>
                        <a:t>4</a:t>
                      </a:r>
                      <a:endParaRPr lang="es-EC" sz="115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algn="ctr">
                        <a:spcAft>
                          <a:spcPts val="0"/>
                        </a:spcAft>
                      </a:pPr>
                      <a:r>
                        <a:rPr lang="es-EC" sz="1150" b="1" dirty="0">
                          <a:latin typeface="+mj-lt"/>
                          <a:ea typeface="Times New Roman"/>
                        </a:rPr>
                        <a:t>60000</a:t>
                      </a:r>
                      <a:endParaRPr lang="es-EC" sz="1150" dirty="0">
                        <a:latin typeface="+mj-lt"/>
                        <a:ea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bl>
          </a:graphicData>
        </a:graphic>
      </p:graphicFrame>
      <p:pic>
        <p:nvPicPr>
          <p:cNvPr id="45137" name="Picture 3" descr="C:\Users\usuario\Pictures\Galería multimedia de Microsoft\j0438431.jpg"/>
          <p:cNvPicPr>
            <a:picLocks noChangeAspect="1" noChangeArrowheads="1"/>
          </p:cNvPicPr>
          <p:nvPr/>
        </p:nvPicPr>
        <p:blipFill>
          <a:blip r:embed="rId3"/>
          <a:srcRect/>
          <a:stretch>
            <a:fillRect/>
          </a:stretch>
        </p:blipFill>
        <p:spPr bwMode="auto">
          <a:xfrm>
            <a:off x="8143875" y="5848350"/>
            <a:ext cx="714375" cy="795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1 Título"/>
          <p:cNvSpPr>
            <a:spLocks noGrp="1"/>
          </p:cNvSpPr>
          <p:nvPr>
            <p:ph type="title"/>
          </p:nvPr>
        </p:nvSpPr>
        <p:spPr>
          <a:xfrm>
            <a:off x="428625" y="-71438"/>
            <a:ext cx="8229600" cy="571501"/>
          </a:xfrm>
        </p:spPr>
        <p:txBody>
          <a:bodyPr/>
          <a:lstStyle/>
          <a:p>
            <a:r>
              <a:rPr lang="es-EC" sz="2400" u="sng" smtClean="0"/>
              <a:t>Estado de Resultado de las Actividadesde CANUE Toquihats </a:t>
            </a:r>
          </a:p>
        </p:txBody>
      </p:sp>
      <p:graphicFrame>
        <p:nvGraphicFramePr>
          <p:cNvPr id="4" name="3 Tabla"/>
          <p:cNvGraphicFramePr>
            <a:graphicFrameLocks noGrp="1"/>
          </p:cNvGraphicFramePr>
          <p:nvPr/>
        </p:nvGraphicFramePr>
        <p:xfrm>
          <a:off x="428625" y="642938"/>
          <a:ext cx="8286750" cy="6096000"/>
        </p:xfrm>
        <a:graphic>
          <a:graphicData uri="http://schemas.openxmlformats.org/drawingml/2006/table">
            <a:tbl>
              <a:tblPr/>
              <a:tblGrid>
                <a:gridCol w="942284"/>
                <a:gridCol w="1699632"/>
                <a:gridCol w="1012734"/>
                <a:gridCol w="977510"/>
                <a:gridCol w="933476"/>
                <a:gridCol w="907057"/>
                <a:gridCol w="907057"/>
                <a:gridCol w="907057"/>
              </a:tblGrid>
              <a:tr h="150641">
                <a:tc gridSpan="8">
                  <a:txBody>
                    <a:bodyPr/>
                    <a:lstStyle/>
                    <a:p>
                      <a:pPr algn="ctr" fontAlgn="b"/>
                      <a:r>
                        <a:rPr lang="es-EC" sz="1000" b="1" i="0" u="none" strike="noStrike" dirty="0">
                          <a:solidFill>
                            <a:srgbClr val="000000"/>
                          </a:solidFill>
                          <a:latin typeface="Arial"/>
                        </a:rPr>
                        <a:t>ESTADO DE RESULTADOS PROYECTADOS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17892">
                <a:tc gridSpan="2">
                  <a:txBody>
                    <a:bodyPr/>
                    <a:lstStyle/>
                    <a:p>
                      <a:pPr algn="ctr" fontAlgn="b"/>
                      <a:r>
                        <a:rPr lang="es-EC" sz="1000" b="0"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gridSpan="6">
                  <a:txBody>
                    <a:bodyPr/>
                    <a:lstStyle/>
                    <a:p>
                      <a:pPr algn="ctr" fontAlgn="ctr"/>
                      <a:r>
                        <a:rPr lang="es-EC" sz="1000" b="0" i="0" u="none" strike="noStrike">
                          <a:solidFill>
                            <a:srgbClr val="000000"/>
                          </a:solidFill>
                          <a:latin typeface="Arial"/>
                        </a:rPr>
                        <a:t>AÑOS</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144091">
                <a:tc>
                  <a:txBody>
                    <a:bodyPr/>
                    <a:lstStyle/>
                    <a:p>
                      <a:pPr algn="l" fontAlgn="b"/>
                      <a:r>
                        <a:rPr lang="es-EC" sz="1000" b="1"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l" fontAlgn="b"/>
                      <a:r>
                        <a:rPr lang="es-EC" sz="1000" b="1" i="0" u="none" strike="noStrike">
                          <a:solidFill>
                            <a:srgbClr val="000000"/>
                          </a:solidFill>
                          <a:latin typeface="Arial"/>
                        </a:rPr>
                        <a:t> </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b"/>
                      <a:r>
                        <a:rPr lang="es-EC" sz="1000" b="1" i="0" u="none" strike="noStrike">
                          <a:solidFill>
                            <a:srgbClr val="000000"/>
                          </a:solidFill>
                          <a:latin typeface="Arial"/>
                        </a:rPr>
                        <a:t>0</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b"/>
                      <a:r>
                        <a:rPr lang="es-EC" sz="1000" b="1" i="0" u="none" strike="noStrike">
                          <a:solidFill>
                            <a:srgbClr val="000000"/>
                          </a:solidFill>
                          <a:latin typeface="Arial"/>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b"/>
                      <a:r>
                        <a:rPr lang="es-EC" sz="1000" b="1" i="0" u="none" strike="noStrike">
                          <a:solidFill>
                            <a:srgbClr val="000000"/>
                          </a:solidFill>
                          <a:latin typeface="Arial"/>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b"/>
                      <a:r>
                        <a:rPr lang="es-EC" sz="1000" b="1" i="0" u="none" strike="noStrike">
                          <a:solidFill>
                            <a:srgbClr val="000000"/>
                          </a:solidFill>
                          <a:latin typeface="Arial"/>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b"/>
                      <a:r>
                        <a:rPr lang="es-EC" sz="1000" b="1" i="0" u="none" strike="noStrike">
                          <a:solidFill>
                            <a:srgbClr val="000000"/>
                          </a:solidFill>
                          <a:latin typeface="Arial"/>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fontAlgn="b"/>
                      <a:r>
                        <a:rPr lang="es-EC" sz="1000" b="1" i="0" u="none" strike="noStrike">
                          <a:solidFill>
                            <a:srgbClr val="000000"/>
                          </a:solidFill>
                          <a:latin typeface="Arial"/>
                        </a:rPr>
                        <a:t>5</a:t>
                      </a:r>
                    </a:p>
                  </a:txBody>
                  <a:tcPr marL="0" marR="0" marT="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r>
              <a:tr h="111344">
                <a:tc gridSpan="2">
                  <a:txBody>
                    <a:bodyPr/>
                    <a:lstStyle/>
                    <a:p>
                      <a:pPr algn="l" fontAlgn="b"/>
                      <a:r>
                        <a:rPr lang="es-EC" sz="1000" b="0" i="0" u="none" strike="noStrike">
                          <a:solidFill>
                            <a:srgbClr val="000000"/>
                          </a:solidFill>
                          <a:latin typeface="Arial"/>
                        </a:rPr>
                        <a:t>INVERSION INICIAL</a:t>
                      </a:r>
                    </a:p>
                  </a:txBody>
                  <a:tcPr marL="0" marR="0" marT="0" marB="0" anchor="b">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C"/>
                    </a:p>
                  </a:txBody>
                  <a:tcPr/>
                </a:tc>
                <a:tc>
                  <a:txBody>
                    <a:bodyPr/>
                    <a:lstStyle/>
                    <a:p>
                      <a:pPr algn="r" fontAlgn="b"/>
                      <a:r>
                        <a:rPr lang="es-EC" sz="1000" b="0" i="0" u="none" strike="noStrike">
                          <a:solidFill>
                            <a:srgbClr val="000000"/>
                          </a:solidFill>
                          <a:latin typeface="Arial"/>
                        </a:rPr>
                        <a:t>$ 254.565,00</a:t>
                      </a:r>
                    </a:p>
                  </a:txBody>
                  <a:tcPr marL="0" marR="0" marT="0" marB="0" anchor="b">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11344">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a:txBody>
                    <a:bodyPr/>
                    <a:lstStyle/>
                    <a:p>
                      <a:pPr algn="l" fontAlgn="b"/>
                      <a:r>
                        <a:rPr lang="es-EC" sz="1000" b="0" i="0" u="none" strike="noStrike">
                          <a:solidFill>
                            <a:srgbClr val="000000"/>
                          </a:solidFill>
                          <a:latin typeface="Arial"/>
                        </a:rPr>
                        <a:t>Ventas</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$ 1.500.000,00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$ 1.800.000,00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$ 2.160.000,00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$ 2.592.000,00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$ 3.110.400,00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11344">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44091">
                <a:tc gridSpan="2">
                  <a:txBody>
                    <a:bodyPr/>
                    <a:lstStyle/>
                    <a:p>
                      <a:pPr algn="l" fontAlgn="b"/>
                      <a:r>
                        <a:rPr lang="es-EC" sz="1000" b="0" i="0" u="none" strike="noStrike">
                          <a:solidFill>
                            <a:srgbClr val="000000"/>
                          </a:solidFill>
                          <a:latin typeface="Arial"/>
                        </a:rPr>
                        <a:t>Costo de Producción</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C"/>
                    </a:p>
                  </a:txBody>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$ 1.215.827,68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$ 1.398.201,83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$ 1.607.932,10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$ 1.849.121,92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$ 2.126.490,21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4091">
                <a:tc gridSpan="2">
                  <a:txBody>
                    <a:bodyPr/>
                    <a:lstStyle/>
                    <a:p>
                      <a:pPr algn="l" fontAlgn="b"/>
                      <a:r>
                        <a:rPr lang="es-EC" sz="1000" b="0" i="0" u="none" strike="noStrike">
                          <a:solidFill>
                            <a:srgbClr val="000000"/>
                          </a:solidFill>
                          <a:latin typeface="Arial"/>
                        </a:rPr>
                        <a:t>UTILIDAD BRUTA</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C"/>
                    </a:p>
                  </a:txBody>
                  <a:tcPr/>
                </a:tc>
                <a:tc>
                  <a:txBody>
                    <a:bodyPr/>
                    <a:lstStyle/>
                    <a:p>
                      <a:pPr algn="l" fontAlgn="b"/>
                      <a:endParaRPr lang="es-EC" sz="10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$ 284.172,32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0" i="0" u="none" strike="noStrike">
                          <a:solidFill>
                            <a:srgbClr val="000000"/>
                          </a:solidFill>
                          <a:latin typeface="Arial"/>
                        </a:rPr>
                        <a:t>$ 401.798,17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0" i="0" u="none" strike="noStrike">
                          <a:solidFill>
                            <a:srgbClr val="000000"/>
                          </a:solidFill>
                          <a:latin typeface="Arial"/>
                        </a:rPr>
                        <a:t>$ 552.067,90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0" i="0" u="none" strike="noStrike">
                          <a:solidFill>
                            <a:srgbClr val="000000"/>
                          </a:solidFill>
                          <a:latin typeface="Arial"/>
                        </a:rPr>
                        <a:t>$ 742.878,08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0" i="0" u="none" strike="noStrike">
                          <a:solidFill>
                            <a:srgbClr val="000000"/>
                          </a:solidFill>
                          <a:latin typeface="Arial"/>
                        </a:rPr>
                        <a:t>$ 983.909,79</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r>
              <a:tr h="111344">
                <a:tc gridSpan="2">
                  <a:txBody>
                    <a:bodyPr/>
                    <a:lstStyle/>
                    <a:p>
                      <a:pPr algn="l" fontAlgn="b"/>
                      <a:r>
                        <a:rPr lang="es-EC" sz="1000" b="0" i="0" u="none" strike="noStrike">
                          <a:solidFill>
                            <a:srgbClr val="000000"/>
                          </a:solidFill>
                          <a:latin typeface="Arial"/>
                        </a:rPr>
                        <a:t>GASTOS ADMINISTRATIVOS Y VENTAS</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C"/>
                    </a:p>
                  </a:txBody>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Sueldos</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$ 198.600,00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$ 208.530,00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$ 218.956,50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$ 229.904,33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$ 241.399,54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Suministros de Oficina</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$ 1.000,08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$ 1.000,08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$ 1.000,08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$ 1.000,08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$ 1.000,08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Servicios Basicos</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$ 2.103,70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$ 2.208,88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$ 2.319,33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$ 2.435,29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$ 2.557,06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Mantenimiento de Vehiculo</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$ 3.036,00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$ 3.187,80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$ 3.347,19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$ 3.514,55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$ 3.690,28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20755">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Mantenimiento de maquinarias</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$ 500,00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$ 750,00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$ 400,00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Depreciaciones</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$ 24.761,29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$ 24.761,29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$ 24.761,29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$ 24.761,29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$ 24.761,29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Amortizaciones</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$ 6.600,00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$ 6.600,00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$ 6.600,00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$ 6.600,00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$ 6.600,00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Gastos Varios</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$ 3.150,00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$ 3.307,50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$ 3.472,88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$ 3.646,52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Gastos Logisticos</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$ 30.000,00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$ 31.500,00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$ 33.075,00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$ 34.728,75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$ 36.465,19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gridSpan="2">
                  <a:txBody>
                    <a:bodyPr/>
                    <a:lstStyle/>
                    <a:p>
                      <a:pPr algn="l" fontAlgn="b"/>
                      <a:r>
                        <a:rPr lang="es-EC" sz="1000" b="0" i="0" u="none" strike="noStrike">
                          <a:solidFill>
                            <a:srgbClr val="000000"/>
                          </a:solidFill>
                          <a:latin typeface="Arial"/>
                        </a:rPr>
                        <a:t>Total Gastos Administrativos y Ventas</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a:txBody>
                    <a:bodyPr/>
                    <a:lstStyle/>
                    <a:p>
                      <a:pPr algn="r" fontAlgn="b"/>
                      <a:r>
                        <a:rPr lang="es-EC" sz="1000" b="1" i="0" u="none" strike="noStrike">
                          <a:solidFill>
                            <a:srgbClr val="000000"/>
                          </a:solidFill>
                          <a:latin typeface="Arial"/>
                        </a:rPr>
                        <a:t>$ 269.101,06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$ 281.438,05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$ 294.116,88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$ 306.817,16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$ 323.119,95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17892">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4091">
                <a:tc gridSpan="2">
                  <a:txBody>
                    <a:bodyPr/>
                    <a:lstStyle/>
                    <a:p>
                      <a:pPr algn="l" fontAlgn="b"/>
                      <a:r>
                        <a:rPr lang="es-EC" sz="1000" b="0" i="0" u="none" strike="noStrike">
                          <a:solidFill>
                            <a:srgbClr val="000000"/>
                          </a:solidFill>
                          <a:latin typeface="Arial"/>
                        </a:rPr>
                        <a:t>UTILIDAD OPERATIVA</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C"/>
                    </a:p>
                  </a:txBody>
                  <a:tcPr/>
                </a:tc>
                <a:tc>
                  <a:txBody>
                    <a:bodyPr/>
                    <a:lstStyle/>
                    <a:p>
                      <a:pPr algn="l" fontAlgn="b"/>
                      <a:endParaRPr lang="es-EC" sz="10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$ 15.071,26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$ 120.360,12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$ 257.951,01</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$ 436.060,92</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$ 660.789,85</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r>
              <a:tr h="111344">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Gastos Financieros</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11344">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gridSpan="2">
                  <a:txBody>
                    <a:bodyPr/>
                    <a:lstStyle/>
                    <a:p>
                      <a:pPr algn="l" fontAlgn="b"/>
                      <a:r>
                        <a:rPr lang="es-EC" sz="1000" b="0" i="0" u="none" strike="noStrike">
                          <a:solidFill>
                            <a:srgbClr val="000000"/>
                          </a:solidFill>
                          <a:latin typeface="Arial"/>
                        </a:rPr>
                        <a:t>UTILIDAD ANTES DE PART. DE TRABAJ.</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C"/>
                    </a:p>
                  </a:txBody>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$ 15.071,26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$ 120.360,12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$ 257.951,01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$ 436.060,92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$ 660.789,85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gridSpan="2">
                  <a:txBody>
                    <a:bodyPr/>
                    <a:lstStyle/>
                    <a:p>
                      <a:pPr algn="l" fontAlgn="b"/>
                      <a:r>
                        <a:rPr lang="es-EC" sz="1000" b="0" i="0" u="none" strike="noStrike">
                          <a:solidFill>
                            <a:srgbClr val="000000"/>
                          </a:solidFill>
                          <a:latin typeface="Arial"/>
                        </a:rPr>
                        <a:t>PARTICIPACION DE TRABAJADORES 15%</a:t>
                      </a: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hMerge="1">
                  <a:txBody>
                    <a:bodyPr/>
                    <a:lstStyle/>
                    <a:p>
                      <a:endParaRPr lang="es-EC"/>
                    </a:p>
                  </a:txBody>
                  <a:tcPr/>
                </a:tc>
                <a:tc>
                  <a:txBody>
                    <a:bodyPr/>
                    <a:lstStyle/>
                    <a:p>
                      <a:pPr algn="r" fontAlgn="b"/>
                      <a:r>
                        <a:rPr lang="es-EC" sz="1000" b="0" i="0" u="none" strike="noStrike">
                          <a:solidFill>
                            <a:srgbClr val="000000"/>
                          </a:solidFill>
                          <a:latin typeface="Arial"/>
                        </a:rPr>
                        <a:t>$ 2.260,69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$ 18.054,02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$ 38.692,65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$ 65.409,14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$ 99.118,48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220755">
                <a:tc gridSpan="2">
                  <a:txBody>
                    <a:bodyPr/>
                    <a:lstStyle/>
                    <a:p>
                      <a:pPr algn="l" fontAlgn="b"/>
                      <a:r>
                        <a:rPr lang="es-EC" sz="1000" b="0" i="0" u="none" strike="noStrike">
                          <a:solidFill>
                            <a:srgbClr val="000000"/>
                          </a:solidFill>
                          <a:latin typeface="Arial"/>
                        </a:rPr>
                        <a:t>UTILIDAD ANTES DEL IMPUESTO A LA RENTA</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C"/>
                    </a:p>
                  </a:txBody>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$ 12.810,57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$ 102.306,10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$ 219.258,36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$ 370.651,78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$ 561.671,37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RESERVA LEGAL</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44091">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r>
                        <a:rPr lang="es-EC" sz="1000" b="0" i="0" u="none" strike="noStrike">
                          <a:solidFill>
                            <a:srgbClr val="000000"/>
                          </a:solidFill>
                          <a:latin typeface="Arial"/>
                        </a:rPr>
                        <a:t>IMPUESTO A LA RENTA</a:t>
                      </a: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$ 0,00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44091">
                <a:tc>
                  <a:txBody>
                    <a:bodyPr/>
                    <a:lstStyle/>
                    <a:p>
                      <a:pPr algn="l" fontAlgn="b"/>
                      <a:r>
                        <a:rPr lang="es-EC" sz="1000" b="0" i="0" u="none" strike="noStrike">
                          <a:solidFill>
                            <a:srgbClr val="000000"/>
                          </a:solidFill>
                          <a:latin typeface="Arial"/>
                        </a:rPr>
                        <a:t>UTILIDAD NETA </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$ 12.810,57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$ 102.306,10</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$ 219.258,36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$ 370.651,78</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$ 561.671,37</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r>
              <a:tr h="137543">
                <a:tc>
                  <a:txBody>
                    <a:bodyPr/>
                    <a:lstStyle/>
                    <a:p>
                      <a:pPr algn="l" fontAlgn="b"/>
                      <a:r>
                        <a:rPr lang="es-EC" sz="1000" b="0" i="0" u="none" strike="noStrike">
                          <a:solidFill>
                            <a:srgbClr val="000000"/>
                          </a:solidFill>
                          <a:latin typeface="Arial"/>
                        </a:rPr>
                        <a:t>(+) Depreciacion</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$ 24.761,29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s-EC" sz="1000" b="0" i="0" u="none" strike="noStrike">
                          <a:solidFill>
                            <a:srgbClr val="000000"/>
                          </a:solidFill>
                          <a:latin typeface="Arial"/>
                        </a:rPr>
                        <a:t>$ 24.761,29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s-EC" sz="1000" b="0" i="0" u="none" strike="noStrike">
                          <a:solidFill>
                            <a:srgbClr val="000000"/>
                          </a:solidFill>
                          <a:latin typeface="Arial"/>
                        </a:rPr>
                        <a:t>$ 24.761,29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s-EC" sz="1000" b="0" i="0" u="none" strike="noStrike">
                          <a:solidFill>
                            <a:srgbClr val="000000"/>
                          </a:solidFill>
                          <a:latin typeface="Arial"/>
                        </a:rPr>
                        <a:t>$ 24.761,29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fontAlgn="b"/>
                      <a:r>
                        <a:rPr lang="es-EC" sz="1000" b="0" i="0" u="none" strike="noStrike">
                          <a:solidFill>
                            <a:srgbClr val="000000"/>
                          </a:solidFill>
                          <a:latin typeface="Arial"/>
                        </a:rPr>
                        <a:t>$ 24.761,29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37543">
                <a:tc>
                  <a:txBody>
                    <a:bodyPr/>
                    <a:lstStyle/>
                    <a:p>
                      <a:pPr algn="l" fontAlgn="b"/>
                      <a:r>
                        <a:rPr lang="es-EC" sz="1000" b="0" i="0" u="none" strike="noStrike">
                          <a:solidFill>
                            <a:srgbClr val="000000"/>
                          </a:solidFill>
                          <a:latin typeface="Arial"/>
                        </a:rPr>
                        <a:t>(+) Amortizacion</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a:noFill/>
                    </a:lnR>
                    <a:lnT>
                      <a:noFill/>
                    </a:lnT>
                    <a:lnB>
                      <a:noFill/>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$ 6.600,00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$ 6.600,00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$ 6.600,00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$ 6.600,00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0" i="0" u="none" strike="noStrike">
                          <a:solidFill>
                            <a:srgbClr val="000000"/>
                          </a:solidFill>
                          <a:latin typeface="Arial"/>
                        </a:rPr>
                        <a:t>$ 6.600,00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37543">
                <a:tc gridSpan="2">
                  <a:txBody>
                    <a:bodyPr/>
                    <a:lstStyle/>
                    <a:p>
                      <a:pPr algn="l" fontAlgn="b"/>
                      <a:r>
                        <a:rPr lang="es-EC" sz="1000" b="0" i="0" u="none" strike="noStrike">
                          <a:solidFill>
                            <a:srgbClr val="000000"/>
                          </a:solidFill>
                          <a:latin typeface="Arial"/>
                        </a:rPr>
                        <a:t>UTILIDAD LIQUIDA</a:t>
                      </a:r>
                    </a:p>
                  </a:txBody>
                  <a:tcPr marL="0" marR="0" marT="0" marB="0" anchor="b">
                    <a:lnL w="6350" cap="flat" cmpd="sng" algn="ctr">
                      <a:solidFill>
                        <a:srgbClr val="000000"/>
                      </a:solidFill>
                      <a:prstDash val="solid"/>
                      <a:round/>
                      <a:headEnd type="none" w="med" len="med"/>
                      <a:tailEnd type="none" w="med" len="med"/>
                    </a:lnL>
                    <a:lnR>
                      <a:noFill/>
                    </a:lnR>
                    <a:lnT>
                      <a:noFill/>
                    </a:lnT>
                    <a:lnB>
                      <a:noFill/>
                    </a:lnB>
                  </a:tcPr>
                </a:tc>
                <a:tc hMerge="1">
                  <a:txBody>
                    <a:bodyPr/>
                    <a:lstStyle/>
                    <a:p>
                      <a:endParaRPr lang="es-EC"/>
                    </a:p>
                  </a:txBody>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$ 44.171,86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$ 133.667,39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$ 250.619,65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$ 402.013,07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r" fontAlgn="b"/>
                      <a:r>
                        <a:rPr lang="es-EC" sz="1000" b="1" i="0" u="none" strike="noStrike">
                          <a:solidFill>
                            <a:srgbClr val="000000"/>
                          </a:solidFill>
                          <a:latin typeface="Arial"/>
                        </a:rPr>
                        <a:t>$ 593.032,65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r>
              <a:tr h="117892">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1000" b="0" i="0" u="none" strike="noStrike">
                        <a:solidFill>
                          <a:srgbClr val="000000"/>
                        </a:solidFill>
                        <a:latin typeface="Arial"/>
                      </a:endParaRPr>
                    </a:p>
                  </a:txBody>
                  <a:tcPr marL="0" marR="0" marT="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s-EC" sz="1000" b="0" i="0" u="none" strike="noStrike">
                        <a:solidFill>
                          <a:srgbClr val="000000"/>
                        </a:solidFill>
                        <a:latin typeface="Arial"/>
                      </a:endParaRPr>
                    </a:p>
                  </a:txBody>
                  <a:tcPr marL="0" marR="0" marT="0"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s-EC" sz="1000" b="0"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144091">
                <a:tc gridSpan="2">
                  <a:txBody>
                    <a:bodyPr/>
                    <a:lstStyle/>
                    <a:p>
                      <a:pPr algn="l" fontAlgn="b"/>
                      <a:r>
                        <a:rPr lang="es-EC" sz="1000" b="0" i="0" u="none" strike="noStrike">
                          <a:solidFill>
                            <a:srgbClr val="000000"/>
                          </a:solidFill>
                          <a:latin typeface="Arial"/>
                        </a:rPr>
                        <a:t>FLUJO DE EFECTIVO</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s-EC"/>
                    </a:p>
                  </a:txBody>
                  <a:tcPr/>
                </a:tc>
                <a:tc>
                  <a:txBody>
                    <a:bodyPr/>
                    <a:lstStyle/>
                    <a:p>
                      <a:pPr algn="r" fontAlgn="b"/>
                      <a:r>
                        <a:rPr lang="es-EC" sz="1000" b="0" i="0" u="none" strike="noStrike">
                          <a:solidFill>
                            <a:srgbClr val="000000"/>
                          </a:solidFill>
                          <a:latin typeface="Arial"/>
                        </a:rPr>
                        <a:t>-$ 254.565,00</a:t>
                      </a:r>
                    </a:p>
                  </a:txBody>
                  <a:tcPr marL="0" marR="0" marT="0" marB="0" anchor="b">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$ 44.171,86</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$ 133.667,39</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$ 250.619,65</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$ 402.013,07</a:t>
                      </a: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c>
                  <a:txBody>
                    <a:bodyPr/>
                    <a:lstStyle/>
                    <a:p>
                      <a:pPr algn="r" fontAlgn="b"/>
                      <a:r>
                        <a:rPr lang="es-EC" sz="1000" b="1" i="0" u="none" strike="noStrike">
                          <a:solidFill>
                            <a:srgbClr val="000000"/>
                          </a:solidFill>
                          <a:latin typeface="Arial"/>
                        </a:rPr>
                        <a:t>$ 593.032,65</a:t>
                      </a:r>
                    </a:p>
                  </a:txBody>
                  <a:tcPr marL="0" marR="0" marT="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66"/>
                    </a:solidFill>
                  </a:tcPr>
                </a:tc>
              </a:tr>
              <a:tr h="111344">
                <a:tc>
                  <a:txBody>
                    <a:bodyPr/>
                    <a:lstStyle/>
                    <a:p>
                      <a:pPr algn="l" fontAlgn="b"/>
                      <a:r>
                        <a:rPr lang="es-EC" sz="10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C" sz="1000" b="1" i="0" u="none" strike="noStrike">
                          <a:solidFill>
                            <a:srgbClr val="000000"/>
                          </a:solidFill>
                          <a:latin typeface="Arial"/>
                        </a:rPr>
                        <a:t> </a:t>
                      </a: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C" sz="1000" b="1" i="0" u="none" strike="noStrike">
                          <a:solidFill>
                            <a:srgbClr val="000000"/>
                          </a:solidFill>
                          <a:latin typeface="Arial"/>
                        </a:rPr>
                        <a:t> </a:t>
                      </a: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C" sz="10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C" sz="10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C" sz="10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C" sz="1000" b="1" i="0" u="none" strike="noStrike">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s-EC" sz="1000" b="1" i="0" u="none" strike="noStrike" dirty="0">
                          <a:solidFill>
                            <a:srgbClr val="000000"/>
                          </a:solidFill>
                          <a:latin typeface="Arial"/>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33 Rectángulo redondeado"/>
          <p:cNvSpPr/>
          <p:nvPr/>
        </p:nvSpPr>
        <p:spPr>
          <a:xfrm>
            <a:off x="5761038" y="2357438"/>
            <a:ext cx="2714625" cy="335756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sp>
        <p:nvSpPr>
          <p:cNvPr id="33" name="32 Rectángulo redondeado"/>
          <p:cNvSpPr/>
          <p:nvPr/>
        </p:nvSpPr>
        <p:spPr>
          <a:xfrm>
            <a:off x="285750" y="2286000"/>
            <a:ext cx="3071813" cy="33575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p>
        </p:txBody>
      </p:sp>
      <p:sp>
        <p:nvSpPr>
          <p:cNvPr id="2050" name="1 Título"/>
          <p:cNvSpPr>
            <a:spLocks noGrp="1"/>
          </p:cNvSpPr>
          <p:nvPr>
            <p:ph type="ctrTitle"/>
          </p:nvPr>
        </p:nvSpPr>
        <p:spPr>
          <a:xfrm>
            <a:off x="285720" y="244440"/>
            <a:ext cx="8072494" cy="755668"/>
          </a:xfrm>
        </p:spPr>
        <p:txBody>
          <a:bodyPr/>
          <a:lstStyle/>
          <a:p>
            <a:pPr>
              <a:defRPr/>
            </a:pPr>
            <a:r>
              <a:rPr lang="es-EC" sz="2400" i="1" dirty="0" smtClean="0">
                <a:solidFill>
                  <a:schemeClr val="accent1"/>
                </a:solidFill>
              </a:rPr>
              <a:t>Análisis de los Beneficios para la Empresa Exportadora CANUE</a:t>
            </a:r>
          </a:p>
        </p:txBody>
      </p:sp>
      <p:sp>
        <p:nvSpPr>
          <p:cNvPr id="47109" name="2 Subtítulo"/>
          <p:cNvSpPr>
            <a:spLocks noGrp="1"/>
          </p:cNvSpPr>
          <p:nvPr>
            <p:ph type="subTitle" idx="1"/>
          </p:nvPr>
        </p:nvSpPr>
        <p:spPr>
          <a:xfrm>
            <a:off x="571500" y="1214438"/>
            <a:ext cx="7786688" cy="857250"/>
          </a:xfrm>
        </p:spPr>
        <p:txBody>
          <a:bodyPr/>
          <a:lstStyle/>
          <a:p>
            <a:pPr marR="0" algn="just"/>
            <a:r>
              <a:rPr lang="es-EC" sz="1600" smtClean="0">
                <a:solidFill>
                  <a:schemeClr val="bg1"/>
                </a:solidFill>
                <a:latin typeface="Calibri" pitchFamily="34" charset="0"/>
                <a:cs typeface="Arial" pitchFamily="34" charset="0"/>
              </a:rPr>
              <a:t>En el Año 3 se realiza un mantenimiento y evaluación de las maquinarias. A su vez se importa un repuesto X para la máquina A proveniente del extranjero valorado en USD 500 para arreglo de la misma con el fin de optimizar el uso de dicha máquina.</a:t>
            </a:r>
          </a:p>
        </p:txBody>
      </p:sp>
      <p:sp>
        <p:nvSpPr>
          <p:cNvPr id="47110" name="4 CuadroTexto"/>
          <p:cNvSpPr txBox="1">
            <a:spLocks noChangeArrowheads="1"/>
          </p:cNvSpPr>
          <p:nvPr/>
        </p:nvSpPr>
        <p:spPr bwMode="auto">
          <a:xfrm>
            <a:off x="1143000" y="2286000"/>
            <a:ext cx="1428750" cy="738188"/>
          </a:xfrm>
          <a:prstGeom prst="rect">
            <a:avLst/>
          </a:prstGeom>
          <a:noFill/>
          <a:ln w="9525">
            <a:noFill/>
            <a:miter lim="800000"/>
            <a:headEnd/>
            <a:tailEnd/>
          </a:ln>
        </p:spPr>
        <p:txBody>
          <a:bodyPr anchor="ctr">
            <a:spAutoFit/>
          </a:bodyPr>
          <a:lstStyle/>
          <a:p>
            <a:pPr algn="ctr" eaLnBrk="0" hangingPunct="0">
              <a:spcBef>
                <a:spcPct val="20000"/>
              </a:spcBef>
              <a:buClr>
                <a:srgbClr val="0BD0D9"/>
              </a:buClr>
              <a:buSzPct val="95000"/>
            </a:pPr>
            <a:r>
              <a:rPr lang="es-EC" sz="1400" b="1">
                <a:solidFill>
                  <a:schemeClr val="bg1"/>
                </a:solidFill>
              </a:rPr>
              <a:t>TERRITORIO  NACIONAL ADUANERO</a:t>
            </a:r>
          </a:p>
        </p:txBody>
      </p:sp>
      <p:sp>
        <p:nvSpPr>
          <p:cNvPr id="47111" name="8 CuadroTexto"/>
          <p:cNvSpPr txBox="1">
            <a:spLocks noChangeArrowheads="1"/>
          </p:cNvSpPr>
          <p:nvPr/>
        </p:nvSpPr>
        <p:spPr bwMode="auto">
          <a:xfrm>
            <a:off x="6500813" y="2476500"/>
            <a:ext cx="1428750" cy="523875"/>
          </a:xfrm>
          <a:prstGeom prst="rect">
            <a:avLst/>
          </a:prstGeom>
          <a:noFill/>
          <a:ln w="9525">
            <a:noFill/>
            <a:miter lim="800000"/>
            <a:headEnd/>
            <a:tailEnd/>
          </a:ln>
        </p:spPr>
        <p:txBody>
          <a:bodyPr anchor="ctr">
            <a:spAutoFit/>
          </a:bodyPr>
          <a:lstStyle/>
          <a:p>
            <a:pPr algn="ctr" eaLnBrk="0" hangingPunct="0">
              <a:spcBef>
                <a:spcPct val="20000"/>
              </a:spcBef>
              <a:buClr>
                <a:srgbClr val="0BD0D9"/>
              </a:buClr>
              <a:buSzPct val="95000"/>
            </a:pPr>
            <a:r>
              <a:rPr lang="es-EC" sz="1400" b="1">
                <a:solidFill>
                  <a:schemeClr val="bg1"/>
                </a:solidFill>
              </a:rPr>
              <a:t>TERRITORIO FRANCO</a:t>
            </a:r>
          </a:p>
        </p:txBody>
      </p:sp>
      <p:sp>
        <p:nvSpPr>
          <p:cNvPr id="47112" name="9 CuadroTexto"/>
          <p:cNvSpPr txBox="1">
            <a:spLocks noChangeArrowheads="1"/>
          </p:cNvSpPr>
          <p:nvPr/>
        </p:nvSpPr>
        <p:spPr bwMode="auto">
          <a:xfrm>
            <a:off x="6143625" y="3201988"/>
            <a:ext cx="1928813" cy="522287"/>
          </a:xfrm>
          <a:prstGeom prst="rect">
            <a:avLst/>
          </a:prstGeom>
          <a:solidFill>
            <a:srgbClr val="00FF99"/>
          </a:solidFill>
          <a:ln w="28575">
            <a:solidFill>
              <a:schemeClr val="bg1"/>
            </a:solidFill>
            <a:miter lim="800000"/>
            <a:headEnd/>
            <a:tailEnd/>
          </a:ln>
        </p:spPr>
        <p:txBody>
          <a:bodyPr>
            <a:spAutoFit/>
          </a:bodyPr>
          <a:lstStyle/>
          <a:p>
            <a:pPr algn="ctr" eaLnBrk="0" hangingPunct="0">
              <a:spcBef>
                <a:spcPct val="20000"/>
              </a:spcBef>
              <a:buClr>
                <a:srgbClr val="0BD0D9"/>
              </a:buClr>
              <a:buSzPct val="95000"/>
            </a:pPr>
            <a:r>
              <a:rPr lang="es-EC" sz="1400" b="1">
                <a:solidFill>
                  <a:schemeClr val="bg1"/>
                </a:solidFill>
                <a:cs typeface="Times New Roman" pitchFamily="18" charset="0"/>
              </a:rPr>
              <a:t>LIBRE DE GRAVÁMENES</a:t>
            </a:r>
          </a:p>
        </p:txBody>
      </p:sp>
      <p:sp>
        <p:nvSpPr>
          <p:cNvPr id="13" name="12 Rectángulo redondeado"/>
          <p:cNvSpPr/>
          <p:nvPr/>
        </p:nvSpPr>
        <p:spPr>
          <a:xfrm>
            <a:off x="6143625" y="3929063"/>
            <a:ext cx="1928813" cy="785812"/>
          </a:xfrm>
          <a:prstGeom prst="round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s-EC" sz="1600" dirty="0">
                <a:solidFill>
                  <a:schemeClr val="tx1"/>
                </a:solidFill>
                <a:latin typeface="Calibri" pitchFamily="34" charset="0"/>
              </a:rPr>
              <a:t>RECAPITALIZAR en:</a:t>
            </a:r>
            <a:endParaRPr lang="es-EC" sz="1600" dirty="0">
              <a:solidFill>
                <a:schemeClr val="tx1"/>
              </a:solidFill>
              <a:latin typeface="+mj-lt"/>
            </a:endParaRPr>
          </a:p>
          <a:p>
            <a:pPr algn="ctr" fontAlgn="auto">
              <a:spcBef>
                <a:spcPts val="0"/>
              </a:spcBef>
              <a:spcAft>
                <a:spcPts val="0"/>
              </a:spcAft>
              <a:buFontTx/>
              <a:buChar char="-"/>
              <a:defRPr/>
            </a:pPr>
            <a:r>
              <a:rPr lang="es-EC" sz="1600" dirty="0">
                <a:solidFill>
                  <a:schemeClr val="tx1"/>
                </a:solidFill>
                <a:latin typeface="+mj-lt"/>
              </a:rPr>
              <a:t>Tecnología</a:t>
            </a:r>
          </a:p>
          <a:p>
            <a:pPr algn="ctr" fontAlgn="auto">
              <a:spcBef>
                <a:spcPts val="0"/>
              </a:spcBef>
              <a:spcAft>
                <a:spcPts val="0"/>
              </a:spcAft>
              <a:buFontTx/>
              <a:buChar char="-"/>
              <a:defRPr/>
            </a:pPr>
            <a:r>
              <a:rPr lang="es-EC" sz="1600" dirty="0">
                <a:solidFill>
                  <a:schemeClr val="tx1"/>
                </a:solidFill>
                <a:latin typeface="+mj-lt"/>
              </a:rPr>
              <a:t> Mano de Obra</a:t>
            </a:r>
          </a:p>
        </p:txBody>
      </p:sp>
      <p:graphicFrame>
        <p:nvGraphicFramePr>
          <p:cNvPr id="14" name="13 Tabla"/>
          <p:cNvGraphicFramePr>
            <a:graphicFrameLocks noGrp="1"/>
          </p:cNvGraphicFramePr>
          <p:nvPr/>
        </p:nvGraphicFramePr>
        <p:xfrm>
          <a:off x="428625" y="3214688"/>
          <a:ext cx="2786063" cy="1566862"/>
        </p:xfrm>
        <a:graphic>
          <a:graphicData uri="http://schemas.openxmlformats.org/drawingml/2006/table">
            <a:tbl>
              <a:tblPr/>
              <a:tblGrid>
                <a:gridCol w="1387704"/>
                <a:gridCol w="1398378"/>
              </a:tblGrid>
              <a:tr h="357190">
                <a:tc gridSpan="2">
                  <a:txBody>
                    <a:bodyPr/>
                    <a:lstStyle/>
                    <a:p>
                      <a:pPr algn="ctr">
                        <a:lnSpc>
                          <a:spcPct val="115000"/>
                        </a:lnSpc>
                        <a:spcAft>
                          <a:spcPts val="0"/>
                        </a:spcAft>
                      </a:pPr>
                      <a:r>
                        <a:rPr lang="es-EC" sz="1200" b="1" dirty="0" smtClean="0">
                          <a:solidFill>
                            <a:schemeClr val="tx1"/>
                          </a:solidFill>
                          <a:latin typeface="Arial" pitchFamily="34" charset="0"/>
                          <a:ea typeface="Times New Roman"/>
                          <a:cs typeface="Arial" pitchFamily="34" charset="0"/>
                        </a:rPr>
                        <a:t>IMPUESTOS</a:t>
                      </a:r>
                      <a:r>
                        <a:rPr lang="es-EC" sz="1200" b="1" baseline="0" dirty="0" smtClean="0">
                          <a:solidFill>
                            <a:schemeClr val="tx1"/>
                          </a:solidFill>
                          <a:latin typeface="Arial" pitchFamily="34" charset="0"/>
                          <a:ea typeface="Times New Roman"/>
                          <a:cs typeface="Arial" pitchFamily="34" charset="0"/>
                        </a:rPr>
                        <a:t> A LA IMPORTACIÓN</a:t>
                      </a:r>
                      <a:endParaRPr lang="es-EC" sz="1200" b="1" dirty="0">
                        <a:solidFill>
                          <a:schemeClr val="tx1"/>
                        </a:solidFill>
                        <a:latin typeface="Arial" pitchFamily="34" charset="0"/>
                        <a:ea typeface="Times New Roman"/>
                        <a:cs typeface="Arial" pitchFamily="34" charset="0"/>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noFill/>
                  </a:tcPr>
                </a:tc>
                <a:tc hMerge="1">
                  <a:txBody>
                    <a:bodyPr/>
                    <a:lstStyle/>
                    <a:p>
                      <a:pPr algn="ctr">
                        <a:lnSpc>
                          <a:spcPct val="115000"/>
                        </a:lnSpc>
                        <a:spcAft>
                          <a:spcPts val="0"/>
                        </a:spcAft>
                      </a:pPr>
                      <a:endParaRPr lang="es-EC" sz="1000" dirty="0">
                        <a:latin typeface="Times New Roman"/>
                        <a:ea typeface="Times New Roman"/>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0FF59D"/>
                    </a:solidFill>
                  </a:tcPr>
                </a:tc>
              </a:tr>
              <a:tr h="357190">
                <a:tc>
                  <a:txBody>
                    <a:bodyPr/>
                    <a:lstStyle/>
                    <a:p>
                      <a:pPr algn="ctr">
                        <a:lnSpc>
                          <a:spcPct val="115000"/>
                        </a:lnSpc>
                        <a:spcAft>
                          <a:spcPts val="0"/>
                        </a:spcAft>
                      </a:pPr>
                      <a:r>
                        <a:rPr lang="es-EC" sz="1150" b="1" dirty="0" smtClean="0">
                          <a:solidFill>
                            <a:schemeClr val="tx1"/>
                          </a:solidFill>
                          <a:latin typeface="Arial"/>
                          <a:ea typeface="Times New Roman"/>
                          <a:cs typeface="Times New Roman"/>
                        </a:rPr>
                        <a:t>DETALLE </a:t>
                      </a:r>
                      <a:r>
                        <a:rPr lang="es-EC" sz="1150" b="1" dirty="0">
                          <a:solidFill>
                            <a:schemeClr val="tx1"/>
                          </a:solidFill>
                          <a:latin typeface="Arial"/>
                          <a:ea typeface="Times New Roman"/>
                          <a:cs typeface="Times New Roman"/>
                        </a:rPr>
                        <a:t>DE IMPUESTO</a:t>
                      </a:r>
                      <a:endParaRPr lang="es-EC" sz="1000" dirty="0">
                        <a:solidFill>
                          <a:schemeClr val="tx1"/>
                        </a:solidFill>
                        <a:latin typeface="Times New Roman"/>
                        <a:ea typeface="Times New Roman"/>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150" b="1" dirty="0">
                          <a:solidFill>
                            <a:schemeClr val="tx1"/>
                          </a:solidFill>
                          <a:latin typeface="Arial"/>
                          <a:ea typeface="Times New Roman"/>
                          <a:cs typeface="Times New Roman"/>
                        </a:rPr>
                        <a:t>PORCENTAJE</a:t>
                      </a:r>
                      <a:endParaRPr lang="es-EC" sz="1000" dirty="0">
                        <a:solidFill>
                          <a:schemeClr val="tx1"/>
                        </a:solidFill>
                        <a:latin typeface="Times New Roman"/>
                        <a:ea typeface="Times New Roman"/>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noFill/>
                  </a:tcPr>
                </a:tc>
              </a:tr>
              <a:tr h="535785">
                <a:tc>
                  <a:txBody>
                    <a:bodyPr/>
                    <a:lstStyle/>
                    <a:p>
                      <a:pPr>
                        <a:lnSpc>
                          <a:spcPct val="115000"/>
                        </a:lnSpc>
                        <a:spcAft>
                          <a:spcPts val="0"/>
                        </a:spcAft>
                      </a:pPr>
                      <a:r>
                        <a:rPr lang="en-US" sz="1150" dirty="0">
                          <a:solidFill>
                            <a:schemeClr val="tx1"/>
                          </a:solidFill>
                          <a:latin typeface="Arial"/>
                          <a:ea typeface="Times New Roman"/>
                          <a:cs typeface="Times New Roman"/>
                        </a:rPr>
                        <a:t>AD VALOREM</a:t>
                      </a:r>
                      <a:endParaRPr lang="es-EC" sz="1000" dirty="0">
                        <a:solidFill>
                          <a:schemeClr val="tx1"/>
                        </a:solidFill>
                        <a:latin typeface="Times New Roman"/>
                        <a:ea typeface="Times New Roman"/>
                        <a:cs typeface="Times New Roman"/>
                      </a:endParaRPr>
                    </a:p>
                    <a:p>
                      <a:pPr>
                        <a:lnSpc>
                          <a:spcPct val="115000"/>
                        </a:lnSpc>
                        <a:spcAft>
                          <a:spcPts val="0"/>
                        </a:spcAft>
                      </a:pPr>
                      <a:r>
                        <a:rPr lang="en-US" sz="1150" dirty="0">
                          <a:solidFill>
                            <a:schemeClr val="tx1"/>
                          </a:solidFill>
                          <a:latin typeface="Arial"/>
                          <a:ea typeface="Times New Roman"/>
                          <a:cs typeface="Times New Roman"/>
                        </a:rPr>
                        <a:t>FODINFA</a:t>
                      </a:r>
                      <a:endParaRPr lang="es-EC" sz="1000" dirty="0">
                        <a:solidFill>
                          <a:schemeClr val="tx1"/>
                        </a:solidFill>
                        <a:latin typeface="Times New Roman"/>
                        <a:ea typeface="Times New Roman"/>
                        <a:cs typeface="Times New Roman"/>
                      </a:endParaRPr>
                    </a:p>
                    <a:p>
                      <a:pPr>
                        <a:lnSpc>
                          <a:spcPct val="115000"/>
                        </a:lnSpc>
                        <a:spcAft>
                          <a:spcPts val="0"/>
                        </a:spcAft>
                      </a:pPr>
                      <a:r>
                        <a:rPr lang="en-US" sz="1150" dirty="0">
                          <a:solidFill>
                            <a:schemeClr val="tx1"/>
                          </a:solidFill>
                          <a:latin typeface="Arial"/>
                          <a:ea typeface="Times New Roman"/>
                          <a:cs typeface="Times New Roman"/>
                        </a:rPr>
                        <a:t>F.O.B.</a:t>
                      </a:r>
                      <a:endParaRPr lang="es-EC" sz="1000" dirty="0">
                        <a:solidFill>
                          <a:schemeClr val="tx1"/>
                        </a:solidFill>
                        <a:latin typeface="Times New Roman"/>
                        <a:ea typeface="Times New Roman"/>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1150" dirty="0">
                          <a:solidFill>
                            <a:schemeClr val="tx1"/>
                          </a:solidFill>
                          <a:latin typeface="Arial"/>
                          <a:ea typeface="Times New Roman"/>
                          <a:cs typeface="Times New Roman"/>
                        </a:rPr>
                        <a:t>25%</a:t>
                      </a:r>
                      <a:endParaRPr lang="es-EC" sz="1000" dirty="0">
                        <a:solidFill>
                          <a:schemeClr val="tx1"/>
                        </a:solidFill>
                        <a:latin typeface="Times New Roman"/>
                        <a:ea typeface="Times New Roman"/>
                        <a:cs typeface="Times New Roman"/>
                      </a:endParaRPr>
                    </a:p>
                    <a:p>
                      <a:pPr algn="ctr">
                        <a:lnSpc>
                          <a:spcPct val="115000"/>
                        </a:lnSpc>
                        <a:spcAft>
                          <a:spcPts val="0"/>
                        </a:spcAft>
                      </a:pPr>
                      <a:r>
                        <a:rPr lang="es-EC" sz="1150" dirty="0">
                          <a:solidFill>
                            <a:schemeClr val="tx1"/>
                          </a:solidFill>
                          <a:latin typeface="Arial"/>
                          <a:ea typeface="Times New Roman"/>
                          <a:cs typeface="Times New Roman"/>
                        </a:rPr>
                        <a:t>12%</a:t>
                      </a:r>
                      <a:endParaRPr lang="es-EC" sz="1000" dirty="0">
                        <a:solidFill>
                          <a:schemeClr val="tx1"/>
                        </a:solidFill>
                        <a:latin typeface="Times New Roman"/>
                        <a:ea typeface="Times New Roman"/>
                        <a:cs typeface="Times New Roman"/>
                      </a:endParaRPr>
                    </a:p>
                    <a:p>
                      <a:pPr algn="ctr">
                        <a:lnSpc>
                          <a:spcPct val="115000"/>
                        </a:lnSpc>
                        <a:spcAft>
                          <a:spcPts val="0"/>
                        </a:spcAft>
                      </a:pPr>
                      <a:r>
                        <a:rPr lang="es-EC" sz="1150" dirty="0">
                          <a:solidFill>
                            <a:schemeClr val="tx1"/>
                          </a:solidFill>
                          <a:latin typeface="Arial"/>
                          <a:ea typeface="Times New Roman"/>
                          <a:cs typeface="Times New Roman"/>
                        </a:rPr>
                        <a:t>0,5%</a:t>
                      </a:r>
                      <a:endParaRPr lang="es-EC" sz="1000" dirty="0">
                        <a:solidFill>
                          <a:schemeClr val="tx1"/>
                        </a:solidFill>
                        <a:latin typeface="Times New Roman"/>
                        <a:ea typeface="Times New Roman"/>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8595">
                <a:tc>
                  <a:txBody>
                    <a:bodyPr/>
                    <a:lstStyle/>
                    <a:p>
                      <a:pPr algn="ctr">
                        <a:lnSpc>
                          <a:spcPct val="115000"/>
                        </a:lnSpc>
                        <a:spcAft>
                          <a:spcPts val="0"/>
                        </a:spcAft>
                      </a:pPr>
                      <a:r>
                        <a:rPr lang="es-EC" sz="1150" b="1" dirty="0">
                          <a:solidFill>
                            <a:schemeClr val="tx1"/>
                          </a:solidFill>
                          <a:latin typeface="Arial"/>
                          <a:ea typeface="Times New Roman"/>
                          <a:cs typeface="Times New Roman"/>
                        </a:rPr>
                        <a:t>TOTAL</a:t>
                      </a:r>
                      <a:endParaRPr lang="es-EC" sz="1000" dirty="0">
                        <a:solidFill>
                          <a:schemeClr val="tx1"/>
                        </a:solidFill>
                        <a:latin typeface="Times New Roman"/>
                        <a:ea typeface="Times New Roman"/>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noFill/>
                  </a:tcPr>
                </a:tc>
                <a:tc>
                  <a:txBody>
                    <a:bodyPr/>
                    <a:lstStyle/>
                    <a:p>
                      <a:pPr algn="ctr">
                        <a:lnSpc>
                          <a:spcPct val="115000"/>
                        </a:lnSpc>
                        <a:spcAft>
                          <a:spcPts val="0"/>
                        </a:spcAft>
                      </a:pPr>
                      <a:r>
                        <a:rPr lang="es-EC" sz="1150" b="1" dirty="0">
                          <a:solidFill>
                            <a:schemeClr val="tx1"/>
                          </a:solidFill>
                          <a:latin typeface="Arial"/>
                          <a:ea typeface="Times New Roman"/>
                          <a:cs typeface="Times New Roman"/>
                        </a:rPr>
                        <a:t>37,50%</a:t>
                      </a:r>
                      <a:endParaRPr lang="es-EC" sz="1000" dirty="0">
                        <a:solidFill>
                          <a:schemeClr val="tx1"/>
                        </a:solidFill>
                        <a:latin typeface="Times New Roman"/>
                        <a:ea typeface="Times New Roman"/>
                        <a:cs typeface="Times New Roman"/>
                      </a:endParaRPr>
                    </a:p>
                  </a:txBody>
                  <a:tcPr marL="68580" marR="68580" marT="0" marB="0"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noFill/>
                  </a:tcPr>
                </a:tc>
              </a:tr>
            </a:tbl>
          </a:graphicData>
        </a:graphic>
      </p:graphicFrame>
      <p:sp>
        <p:nvSpPr>
          <p:cNvPr id="7" name="6 Triángulo isósceles"/>
          <p:cNvSpPr/>
          <p:nvPr/>
        </p:nvSpPr>
        <p:spPr>
          <a:xfrm>
            <a:off x="3571875" y="2928938"/>
            <a:ext cx="2000250" cy="78581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C" sz="1100" dirty="0"/>
              <a:t>$187.50</a:t>
            </a:r>
          </a:p>
          <a:p>
            <a:pPr algn="ctr" fontAlgn="auto">
              <a:spcBef>
                <a:spcPts val="0"/>
              </a:spcBef>
              <a:spcAft>
                <a:spcPts val="0"/>
              </a:spcAft>
              <a:defRPr/>
            </a:pPr>
            <a:r>
              <a:rPr lang="es-EC" sz="1100" dirty="0"/>
              <a:t>Derechos Arancelarios</a:t>
            </a:r>
          </a:p>
          <a:p>
            <a:pPr algn="ctr" fontAlgn="auto">
              <a:spcBef>
                <a:spcPts val="0"/>
              </a:spcBef>
              <a:spcAft>
                <a:spcPts val="0"/>
              </a:spcAft>
              <a:defRPr/>
            </a:pPr>
            <a:endParaRPr lang="es-EC" sz="1100" dirty="0"/>
          </a:p>
        </p:txBody>
      </p:sp>
      <p:cxnSp>
        <p:nvCxnSpPr>
          <p:cNvPr id="20" name="19 Conector curvado"/>
          <p:cNvCxnSpPr/>
          <p:nvPr/>
        </p:nvCxnSpPr>
        <p:spPr>
          <a:xfrm flipV="1">
            <a:off x="3286125" y="3786188"/>
            <a:ext cx="785813" cy="571500"/>
          </a:xfrm>
          <a:prstGeom prst="curvedConnector3">
            <a:avLst>
              <a:gd name="adj1" fmla="val 99168"/>
            </a:avLst>
          </a:prstGeom>
          <a:ln>
            <a:solidFill>
              <a:srgbClr val="FFC000"/>
            </a:solidFill>
            <a:tailEnd type="arrow"/>
          </a:ln>
        </p:spPr>
        <p:style>
          <a:lnRef idx="3">
            <a:schemeClr val="accent1"/>
          </a:lnRef>
          <a:fillRef idx="0">
            <a:schemeClr val="accent1"/>
          </a:fillRef>
          <a:effectRef idx="2">
            <a:schemeClr val="accent1"/>
          </a:effectRef>
          <a:fontRef idx="minor">
            <a:schemeClr val="tx1"/>
          </a:fontRef>
        </p:style>
      </p:cxnSp>
      <p:pic>
        <p:nvPicPr>
          <p:cNvPr id="47132" name="Picture 1" descr="E:\zf\euros.jpg"/>
          <p:cNvPicPr>
            <a:picLocks noChangeAspect="1" noChangeArrowheads="1"/>
          </p:cNvPicPr>
          <p:nvPr/>
        </p:nvPicPr>
        <p:blipFill>
          <a:blip r:embed="rId2"/>
          <a:srcRect/>
          <a:stretch>
            <a:fillRect/>
          </a:stretch>
        </p:blipFill>
        <p:spPr bwMode="auto">
          <a:xfrm>
            <a:off x="3986213" y="4267200"/>
            <a:ext cx="1371600" cy="1019175"/>
          </a:xfrm>
          <a:prstGeom prst="rect">
            <a:avLst/>
          </a:prstGeom>
          <a:noFill/>
          <a:ln w="9525">
            <a:noFill/>
            <a:miter lim="800000"/>
            <a:headEnd/>
            <a:tailEnd/>
          </a:ln>
        </p:spPr>
      </p:pic>
      <p:cxnSp>
        <p:nvCxnSpPr>
          <p:cNvPr id="22" name="21 Conector curvado"/>
          <p:cNvCxnSpPr/>
          <p:nvPr/>
        </p:nvCxnSpPr>
        <p:spPr>
          <a:xfrm rot="16200000" flipH="1">
            <a:off x="5322099" y="3893347"/>
            <a:ext cx="642941" cy="571504"/>
          </a:xfrm>
          <a:prstGeom prst="curvedConnector3">
            <a:avLst>
              <a:gd name="adj1" fmla="val 100078"/>
            </a:avLst>
          </a:prstGeom>
          <a:ln>
            <a:solidFill>
              <a:srgbClr val="FFC000"/>
            </a:solidFill>
            <a:tailEnd type="arrow"/>
          </a:ln>
          <a:scene3d>
            <a:camera prst="orthographicFront">
              <a:rot lat="0" lon="21299999" rev="0"/>
            </a:camera>
            <a:lightRig rig="threePt" dir="t"/>
          </a:scene3d>
        </p:spPr>
        <p:style>
          <a:lnRef idx="3">
            <a:schemeClr val="accent1"/>
          </a:lnRef>
          <a:fillRef idx="0">
            <a:schemeClr val="accent1"/>
          </a:fillRef>
          <a:effectRef idx="2">
            <a:schemeClr val="accent1"/>
          </a:effectRef>
          <a:fontRef idx="minor">
            <a:schemeClr val="tx1"/>
          </a:fontRef>
        </p:style>
      </p:cxnSp>
      <p:sp>
        <p:nvSpPr>
          <p:cNvPr id="27" name="26 Distinto de"/>
          <p:cNvSpPr/>
          <p:nvPr/>
        </p:nvSpPr>
        <p:spPr>
          <a:xfrm>
            <a:off x="4143375" y="2286000"/>
            <a:ext cx="1071563" cy="642938"/>
          </a:xfrm>
          <a:prstGeom prst="mathNotEqual">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s-EC">
              <a:solidFill>
                <a:schemeClr val="tx1"/>
              </a:solidFill>
            </a:endParaRPr>
          </a:p>
        </p:txBody>
      </p:sp>
      <p:sp>
        <p:nvSpPr>
          <p:cNvPr id="47135" name="29 CuadroTexto"/>
          <p:cNvSpPr txBox="1">
            <a:spLocks noChangeArrowheads="1"/>
          </p:cNvSpPr>
          <p:nvPr/>
        </p:nvSpPr>
        <p:spPr bwMode="auto">
          <a:xfrm>
            <a:off x="1000125" y="4967288"/>
            <a:ext cx="1500188" cy="523875"/>
          </a:xfrm>
          <a:prstGeom prst="rect">
            <a:avLst/>
          </a:prstGeom>
          <a:noFill/>
          <a:ln w="9525">
            <a:noFill/>
            <a:miter lim="800000"/>
            <a:headEnd/>
            <a:tailEnd/>
          </a:ln>
        </p:spPr>
        <p:txBody>
          <a:bodyPr>
            <a:spAutoFit/>
          </a:bodyPr>
          <a:lstStyle/>
          <a:p>
            <a:pPr algn="ctr"/>
            <a:r>
              <a:rPr lang="es-EC" sz="1400">
                <a:solidFill>
                  <a:schemeClr val="bg1"/>
                </a:solidFill>
              </a:rPr>
              <a:t>SALARIOS</a:t>
            </a:r>
          </a:p>
          <a:p>
            <a:pPr algn="ctr"/>
            <a:r>
              <a:rPr lang="es-EC" sz="1400" b="1"/>
              <a:t>$ 220</a:t>
            </a:r>
          </a:p>
        </p:txBody>
      </p:sp>
      <p:sp>
        <p:nvSpPr>
          <p:cNvPr id="47136" name="30 CuadroTexto"/>
          <p:cNvSpPr txBox="1">
            <a:spLocks noChangeArrowheads="1"/>
          </p:cNvSpPr>
          <p:nvPr/>
        </p:nvSpPr>
        <p:spPr bwMode="auto">
          <a:xfrm>
            <a:off x="6357938" y="5000625"/>
            <a:ext cx="1500187" cy="523875"/>
          </a:xfrm>
          <a:prstGeom prst="rect">
            <a:avLst/>
          </a:prstGeom>
          <a:noFill/>
          <a:ln w="9525">
            <a:noFill/>
            <a:miter lim="800000"/>
            <a:headEnd/>
            <a:tailEnd/>
          </a:ln>
        </p:spPr>
        <p:txBody>
          <a:bodyPr>
            <a:spAutoFit/>
          </a:bodyPr>
          <a:lstStyle/>
          <a:p>
            <a:pPr algn="ctr"/>
            <a:r>
              <a:rPr lang="es-EC" sz="1400">
                <a:solidFill>
                  <a:schemeClr val="bg1"/>
                </a:solidFill>
              </a:rPr>
              <a:t>SALARIOS</a:t>
            </a:r>
          </a:p>
          <a:p>
            <a:pPr algn="ctr"/>
            <a:r>
              <a:rPr lang="es-EC" sz="1400" b="1"/>
              <a:t>$310</a:t>
            </a:r>
          </a:p>
        </p:txBody>
      </p:sp>
      <p:sp>
        <p:nvSpPr>
          <p:cNvPr id="47137" name="2 Marcador de contenido"/>
          <p:cNvSpPr txBox="1">
            <a:spLocks/>
          </p:cNvSpPr>
          <p:nvPr/>
        </p:nvSpPr>
        <p:spPr bwMode="auto">
          <a:xfrm>
            <a:off x="1143000" y="5715000"/>
            <a:ext cx="7358063" cy="857250"/>
          </a:xfrm>
          <a:prstGeom prst="rect">
            <a:avLst/>
          </a:prstGeom>
          <a:noFill/>
          <a:ln w="9525">
            <a:noFill/>
            <a:miter lim="800000"/>
            <a:headEnd/>
            <a:tailEnd/>
          </a:ln>
        </p:spPr>
        <p:txBody>
          <a:bodyPr lIns="0" rIns="18288" anchor="ctr"/>
          <a:lstStyle/>
          <a:p>
            <a:pPr algn="just" eaLnBrk="0" hangingPunct="0">
              <a:spcBef>
                <a:spcPct val="20000"/>
              </a:spcBef>
              <a:buClr>
                <a:srgbClr val="0BD0D9"/>
              </a:buClr>
              <a:buSzPct val="95000"/>
              <a:buFont typeface="Wingdings 2" pitchFamily="18" charset="2"/>
              <a:buNone/>
            </a:pPr>
            <a:r>
              <a:rPr lang="es-ES" sz="1200">
                <a:solidFill>
                  <a:srgbClr val="C00000"/>
                </a:solidFill>
                <a:latin typeface="Calibri" pitchFamily="34" charset="0"/>
              </a:rPr>
              <a:t>Exonerada por Ley de los siguientes impuestos:</a:t>
            </a:r>
          </a:p>
          <a:p>
            <a:pPr algn="just" eaLnBrk="0" hangingPunct="0">
              <a:spcBef>
                <a:spcPct val="20000"/>
              </a:spcBef>
              <a:buClr>
                <a:srgbClr val="0BD0D9"/>
              </a:buClr>
              <a:buSzPct val="95000"/>
              <a:buFont typeface="Arial" pitchFamily="34" charset="0"/>
              <a:buChar char="•"/>
            </a:pPr>
            <a:r>
              <a:rPr lang="es-ES" sz="1200">
                <a:solidFill>
                  <a:srgbClr val="C00000"/>
                </a:solidFill>
                <a:latin typeface="Calibri" pitchFamily="34" charset="0"/>
              </a:rPr>
              <a:t>Tributarios: Impuesto al Valor Agregado (I.V.A.), Impuesto a la Renta, Impuesto a los Consumos Especiales (I.C.E.)</a:t>
            </a:r>
            <a:endParaRPr lang="es-EC" sz="1200">
              <a:solidFill>
                <a:srgbClr val="C00000"/>
              </a:solidFill>
              <a:latin typeface="Calibri" pitchFamily="34" charset="0"/>
            </a:endParaRPr>
          </a:p>
          <a:p>
            <a:pPr algn="just" eaLnBrk="0" hangingPunct="0">
              <a:spcBef>
                <a:spcPct val="20000"/>
              </a:spcBef>
              <a:buClr>
                <a:srgbClr val="0BD0D9"/>
              </a:buClr>
              <a:buSzPct val="95000"/>
              <a:buFont typeface="Arial" pitchFamily="34" charset="0"/>
              <a:buChar char="•"/>
            </a:pPr>
            <a:r>
              <a:rPr lang="es-ES" sz="1200">
                <a:solidFill>
                  <a:srgbClr val="C00000"/>
                </a:solidFill>
                <a:latin typeface="Calibri" pitchFamily="34" charset="0"/>
              </a:rPr>
              <a:t>Arancelarios: Ad Valorem, F.O.B., FODINFA, otros</a:t>
            </a:r>
            <a:endParaRPr lang="es-EC" sz="1200">
              <a:solidFill>
                <a:srgbClr val="C00000"/>
              </a:solidFill>
              <a:latin typeface="Calibri" pitchFamily="34" charset="0"/>
            </a:endParaRPr>
          </a:p>
          <a:p>
            <a:pPr algn="just" eaLnBrk="0" hangingPunct="0">
              <a:spcBef>
                <a:spcPct val="20000"/>
              </a:spcBef>
              <a:buClr>
                <a:srgbClr val="0BD0D9"/>
              </a:buClr>
              <a:buSzPct val="95000"/>
              <a:buFont typeface="Arial" pitchFamily="34" charset="0"/>
              <a:buChar char="•"/>
            </a:pPr>
            <a:r>
              <a:rPr lang="es-ES" sz="1200">
                <a:solidFill>
                  <a:srgbClr val="C00000"/>
                </a:solidFill>
                <a:latin typeface="Calibri" pitchFamily="34" charset="0"/>
              </a:rPr>
              <a:t>Municipales: Impuesto de Patente, </a:t>
            </a:r>
            <a:r>
              <a:rPr lang="es-EC" sz="1200">
                <a:solidFill>
                  <a:srgbClr val="C00000"/>
                </a:solidFill>
                <a:latin typeface="Calibri" pitchFamily="34" charset="0"/>
              </a:rPr>
              <a:t>El impuesto de 1,5/1.000 sobre activos totales (pagados anualmente)</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Título"/>
          <p:cNvSpPr>
            <a:spLocks noGrp="1"/>
          </p:cNvSpPr>
          <p:nvPr>
            <p:ph type="title"/>
          </p:nvPr>
        </p:nvSpPr>
        <p:spPr>
          <a:xfrm>
            <a:off x="428625" y="500063"/>
            <a:ext cx="8229600" cy="1143000"/>
          </a:xfrm>
        </p:spPr>
        <p:txBody>
          <a:bodyPr/>
          <a:lstStyle/>
          <a:p>
            <a:r>
              <a:rPr lang="es-EC" sz="3200" b="1" u="sng" smtClean="0"/>
              <a:t>Análisis de Rentabilidad Obtenida por </a:t>
            </a:r>
            <a:br>
              <a:rPr lang="es-EC" sz="3200" b="1" u="sng" smtClean="0"/>
            </a:br>
            <a:r>
              <a:rPr lang="es-EC" sz="3200" b="1" u="sng" smtClean="0"/>
              <a:t>CANUE TOQUIHATS (Método TIR y VAN)</a:t>
            </a:r>
          </a:p>
        </p:txBody>
      </p:sp>
      <p:sp>
        <p:nvSpPr>
          <p:cNvPr id="6" name="5 CuadroTexto"/>
          <p:cNvSpPr txBox="1"/>
          <p:nvPr/>
        </p:nvSpPr>
        <p:spPr>
          <a:xfrm>
            <a:off x="357188" y="2214563"/>
            <a:ext cx="2857500" cy="3416300"/>
          </a:xfrm>
          <a:prstGeom prst="rect">
            <a:avLst/>
          </a:prstGeom>
          <a:noFill/>
        </p:spPr>
        <p:txBody>
          <a:bodyPr>
            <a:spAutoFit/>
          </a:bodyPr>
          <a:lstStyle/>
          <a:p>
            <a:pPr algn="just">
              <a:defRPr/>
            </a:pPr>
            <a:r>
              <a:rPr lang="es-ES_tradnl" sz="1200" i="1" u="sng" dirty="0">
                <a:latin typeface="+mj-lt"/>
              </a:rPr>
              <a:t>Valor Actual Neto (VAN)</a:t>
            </a:r>
          </a:p>
          <a:p>
            <a:pPr algn="just">
              <a:defRPr/>
            </a:pPr>
            <a:endParaRPr lang="es-EC" sz="1200" dirty="0">
              <a:latin typeface="+mj-lt"/>
            </a:endParaRPr>
          </a:p>
          <a:p>
            <a:pPr algn="just">
              <a:defRPr/>
            </a:pPr>
            <a:r>
              <a:rPr lang="es-ES_tradnl" sz="1200" dirty="0">
                <a:latin typeface="+mj-lt"/>
              </a:rPr>
              <a:t>Se considera la evaluación de factibilidad y rentabilidad del proyecto por medio del Valor Actual Neto (VAN). El criterio de evaluación financiera nos indica, que si el VAN es positivo el proyecto es factible y es recomendable invertir, caso contrario si el VAN es negativo el proyecto no es rentable por lo tanto no es recomendable invertir en el negocio.</a:t>
            </a:r>
            <a:endParaRPr lang="es-EC" sz="1200" dirty="0">
              <a:latin typeface="+mj-lt"/>
            </a:endParaRPr>
          </a:p>
          <a:p>
            <a:pPr algn="just">
              <a:defRPr/>
            </a:pPr>
            <a:r>
              <a:rPr lang="es-ES_tradnl" sz="1200" dirty="0">
                <a:latin typeface="+mj-lt"/>
              </a:rPr>
              <a:t>En el caso de la inversión para el proyecto de CANUE TOQUIHATS, se considera como factible, ya que el VAN obtenido es positivo, con un valor de $ 254.565,00, cumpliendo por supuesto con los objetivos principales al instalarse una empresa dentro de territorio franco.</a:t>
            </a:r>
            <a:endParaRPr lang="es-EC" sz="1200" dirty="0">
              <a:latin typeface="+mj-lt"/>
            </a:endParaRPr>
          </a:p>
        </p:txBody>
      </p:sp>
      <p:graphicFrame>
        <p:nvGraphicFramePr>
          <p:cNvPr id="7" name="6 Tabla"/>
          <p:cNvGraphicFramePr>
            <a:graphicFrameLocks noGrp="1"/>
          </p:cNvGraphicFramePr>
          <p:nvPr/>
        </p:nvGraphicFramePr>
        <p:xfrm>
          <a:off x="3857625" y="2214563"/>
          <a:ext cx="4610100" cy="914400"/>
        </p:xfrm>
        <a:graphic>
          <a:graphicData uri="http://schemas.openxmlformats.org/drawingml/2006/table">
            <a:tbl>
              <a:tblPr/>
              <a:tblGrid>
                <a:gridCol w="1737995"/>
                <a:gridCol w="941705"/>
                <a:gridCol w="1929765"/>
              </a:tblGrid>
              <a:tr h="95885">
                <a:tc gridSpan="3">
                  <a:txBody>
                    <a:bodyPr/>
                    <a:lstStyle/>
                    <a:p>
                      <a:pPr algn="ctr">
                        <a:spcAft>
                          <a:spcPts val="0"/>
                        </a:spcAft>
                        <a:tabLst>
                          <a:tab pos="5581015" algn="l"/>
                        </a:tabLst>
                      </a:pPr>
                      <a:r>
                        <a:rPr lang="es-EC" sz="1200" b="1" dirty="0">
                          <a:latin typeface="Arial"/>
                          <a:ea typeface="Times New Roman"/>
                          <a:cs typeface="Times New Roman"/>
                        </a:rPr>
                        <a:t>ANALISIS DE RENTABILIDAD DEL PROYECTO CANUE</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hMerge="1">
                  <a:txBody>
                    <a:bodyPr/>
                    <a:lstStyle/>
                    <a:p>
                      <a:endParaRPr lang="es-EC"/>
                    </a:p>
                  </a:txBody>
                  <a:tcPr/>
                </a:tc>
                <a:tc hMerge="1">
                  <a:txBody>
                    <a:bodyPr/>
                    <a:lstStyle/>
                    <a:p>
                      <a:endParaRPr lang="es-EC"/>
                    </a:p>
                  </a:txBody>
                  <a:tcPr/>
                </a:tc>
              </a:tr>
              <a:tr h="153035">
                <a:tc>
                  <a:txBody>
                    <a:bodyPr/>
                    <a:lstStyle/>
                    <a:p>
                      <a:pPr algn="ctr">
                        <a:spcAft>
                          <a:spcPts val="0"/>
                        </a:spcAft>
                        <a:tabLst>
                          <a:tab pos="5581015" algn="l"/>
                        </a:tabLst>
                      </a:pPr>
                      <a:r>
                        <a:rPr lang="es-EC" sz="1200" b="1">
                          <a:latin typeface="Arial"/>
                          <a:ea typeface="Times New Roman"/>
                          <a:cs typeface="Times New Roman"/>
                        </a:rPr>
                        <a:t>INVERSION INICIAL</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endParaRPr lang="es-EC" sz="1100">
                        <a:latin typeface="Calibri"/>
                        <a:ea typeface="Times New Roman"/>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c>
                  <a:txBody>
                    <a:bodyPr/>
                    <a:lstStyle/>
                    <a:p>
                      <a:pPr algn="ctr">
                        <a:spcAft>
                          <a:spcPts val="0"/>
                        </a:spcAft>
                        <a:tabLst>
                          <a:tab pos="5581015" algn="l"/>
                        </a:tabLst>
                      </a:pPr>
                      <a:r>
                        <a:rPr lang="es-EC" sz="1200">
                          <a:latin typeface="Arial"/>
                          <a:ea typeface="Times New Roman"/>
                          <a:cs typeface="Times New Roman"/>
                        </a:rPr>
                        <a:t>$ 254.565,00</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66"/>
                    </a:solidFill>
                  </a:tcPr>
                </a:tc>
              </a:tr>
              <a:tr h="95885">
                <a:tc>
                  <a:txBody>
                    <a:bodyPr/>
                    <a:lstStyle/>
                    <a:p>
                      <a:pPr>
                        <a:spcAft>
                          <a:spcPts val="0"/>
                        </a:spcAft>
                        <a:tabLst>
                          <a:tab pos="5581015" algn="l"/>
                        </a:tabLst>
                      </a:pPr>
                      <a:r>
                        <a:rPr lang="es-EC" sz="1200">
                          <a:latin typeface="Arial"/>
                          <a:ea typeface="Times New Roman"/>
                          <a:cs typeface="Times New Roman"/>
                        </a:rPr>
                        <a:t>Tasa de Descuento</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endParaRPr lang="es-EC" sz="1100">
                        <a:latin typeface="Calibri"/>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spcAft>
                          <a:spcPts val="0"/>
                        </a:spcAft>
                        <a:tabLst>
                          <a:tab pos="5581015" algn="l"/>
                        </a:tabLst>
                      </a:pPr>
                      <a:r>
                        <a:rPr lang="es-EC" sz="1200">
                          <a:latin typeface="Arial"/>
                          <a:ea typeface="Times New Roman"/>
                          <a:cs typeface="Times New Roman"/>
                        </a:rPr>
                        <a:t>5,56%</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95885">
                <a:tc>
                  <a:txBody>
                    <a:bodyPr/>
                    <a:lstStyle/>
                    <a:p>
                      <a:pPr>
                        <a:spcAft>
                          <a:spcPts val="0"/>
                        </a:spcAft>
                        <a:tabLst>
                          <a:tab pos="5581015" algn="l"/>
                        </a:tabLst>
                      </a:pPr>
                      <a:r>
                        <a:rPr lang="es-EC" sz="1200">
                          <a:latin typeface="Arial"/>
                          <a:ea typeface="Times New Roman"/>
                          <a:cs typeface="Times New Roman"/>
                        </a:rPr>
                        <a:t>VAN</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endParaRPr lang="es-EC" sz="1100">
                        <a:latin typeface="Calibri"/>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spcAft>
                          <a:spcPts val="0"/>
                        </a:spcAft>
                        <a:tabLst>
                          <a:tab pos="5581015" algn="l"/>
                        </a:tabLst>
                      </a:pPr>
                      <a:r>
                        <a:rPr lang="es-EC" sz="1200">
                          <a:latin typeface="Arial"/>
                          <a:ea typeface="Times New Roman"/>
                          <a:cs typeface="Times New Roman"/>
                        </a:rPr>
                        <a:t>$ 896.541,02</a:t>
                      </a:r>
                      <a:endParaRPr lang="es-EC" sz="10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r>
              <a:tr h="102235">
                <a:tc>
                  <a:txBody>
                    <a:bodyPr/>
                    <a:lstStyle/>
                    <a:p>
                      <a:pPr>
                        <a:spcAft>
                          <a:spcPts val="0"/>
                        </a:spcAft>
                        <a:tabLst>
                          <a:tab pos="5581015" algn="l"/>
                        </a:tabLst>
                      </a:pPr>
                      <a:r>
                        <a:rPr lang="es-EC" sz="1200">
                          <a:latin typeface="Arial"/>
                          <a:ea typeface="Times New Roman"/>
                          <a:cs typeface="Times New Roman"/>
                        </a:rPr>
                        <a:t>TIR</a:t>
                      </a:r>
                      <a:endParaRPr lang="es-EC" sz="10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spcAft>
                          <a:spcPts val="0"/>
                        </a:spcAft>
                        <a:tabLst>
                          <a:tab pos="5581015" algn="l"/>
                        </a:tabLst>
                      </a:pPr>
                      <a:r>
                        <a:rPr lang="es-EC" sz="1200">
                          <a:latin typeface="Arial"/>
                          <a:ea typeface="Times New Roman"/>
                          <a:cs typeface="Times New Roman"/>
                        </a:rPr>
                        <a:t> </a:t>
                      </a:r>
                      <a:endParaRPr lang="es-EC" sz="1000">
                        <a:latin typeface="Times New Roman"/>
                        <a:ea typeface="Times New Roman"/>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tabLst>
                          <a:tab pos="5581015" algn="l"/>
                        </a:tabLst>
                      </a:pPr>
                      <a:r>
                        <a:rPr lang="es-EC" sz="1200" dirty="0">
                          <a:latin typeface="Arial"/>
                          <a:ea typeface="Times New Roman"/>
                          <a:cs typeface="Times New Roman"/>
                        </a:rPr>
                        <a:t>61%</a:t>
                      </a:r>
                      <a:endParaRPr lang="es-EC" sz="10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
        <p:nvSpPr>
          <p:cNvPr id="8" name="7 CuadroTexto"/>
          <p:cNvSpPr txBox="1"/>
          <p:nvPr/>
        </p:nvSpPr>
        <p:spPr>
          <a:xfrm>
            <a:off x="3643313" y="3786188"/>
            <a:ext cx="4929187" cy="1754187"/>
          </a:xfrm>
          <a:prstGeom prst="rect">
            <a:avLst/>
          </a:prstGeom>
          <a:noFill/>
        </p:spPr>
        <p:txBody>
          <a:bodyPr>
            <a:spAutoFit/>
          </a:bodyPr>
          <a:lstStyle/>
          <a:p>
            <a:pPr algn="just">
              <a:defRPr/>
            </a:pPr>
            <a:r>
              <a:rPr lang="es-ES_tradnl" sz="1200" i="1" u="sng" dirty="0">
                <a:latin typeface="+mj-lt"/>
              </a:rPr>
              <a:t>Tasa Interna de Retorno (TIR)</a:t>
            </a:r>
          </a:p>
          <a:p>
            <a:pPr algn="just">
              <a:defRPr/>
            </a:pPr>
            <a:endParaRPr lang="es-EC" sz="1200" dirty="0">
              <a:latin typeface="+mj-lt"/>
            </a:endParaRPr>
          </a:p>
          <a:p>
            <a:pPr algn="just">
              <a:defRPr/>
            </a:pPr>
            <a:r>
              <a:rPr lang="es-ES_tradnl" sz="1200" dirty="0">
                <a:latin typeface="+mj-lt"/>
              </a:rPr>
              <a:t>Al considerar otro indicador financiero como la tasa interna de retorno (TIR), va a permitir conocer si el proyecto es rentable o no, según su criterio de evaluación; y nos indica que si el TIR es superior al Costo de Oportunidad la Tasa de Interés del mercado el proyecto es rentable, caso contrario el proyecto no es rentable.</a:t>
            </a:r>
            <a:endParaRPr lang="es-EC" sz="1200" dirty="0">
              <a:latin typeface="+mj-lt"/>
            </a:endParaRPr>
          </a:p>
          <a:p>
            <a:pPr algn="just">
              <a:defRPr/>
            </a:pPr>
            <a:r>
              <a:rPr lang="es-ES_tradnl" sz="1200" dirty="0">
                <a:latin typeface="+mj-lt"/>
              </a:rPr>
              <a:t>Para el caso de nuestro proyecto el TIR del 61%, esto quiere decir que el proyecto es rentable, si es recomendable invertir en el negocio.</a:t>
            </a:r>
            <a:endParaRPr lang="es-EC" sz="1200" dirty="0">
              <a:latin typeface="+mj-lt"/>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00088" y="357188"/>
            <a:ext cx="6872287" cy="581025"/>
          </a:xfrm>
        </p:spPr>
        <p:txBody>
          <a:bodyPr/>
          <a:lstStyle/>
          <a:p>
            <a:pPr>
              <a:defRPr/>
            </a:pPr>
            <a:r>
              <a:rPr lang="es-ES" sz="3200" b="1" i="1" dirty="0" smtClean="0">
                <a:solidFill>
                  <a:schemeClr val="accent1"/>
                </a:solidFill>
                <a:effectLst>
                  <a:outerShdw blurRad="38100" dist="25400" dir="5400000" algn="tl" rotWithShape="0">
                    <a:srgbClr val="000000">
                      <a:alpha val="43000"/>
                    </a:srgbClr>
                  </a:outerShdw>
                </a:effectLst>
              </a:rPr>
              <a:t>Análisis de los beneficios para el Estado</a:t>
            </a:r>
            <a:endParaRPr lang="es-EC" sz="3200" dirty="0"/>
          </a:p>
        </p:txBody>
      </p:sp>
      <p:sp>
        <p:nvSpPr>
          <p:cNvPr id="4" name="3 Rectángulo"/>
          <p:cNvSpPr/>
          <p:nvPr/>
        </p:nvSpPr>
        <p:spPr>
          <a:xfrm>
            <a:off x="428625" y="4714875"/>
            <a:ext cx="2190750" cy="1292225"/>
          </a:xfrm>
          <a:prstGeom prst="rect">
            <a:avLst/>
          </a:prstGeom>
        </p:spPr>
        <p:txBody>
          <a:bodyPr wrap="none" anchor="ctr">
            <a:spAutoFit/>
          </a:bodyPr>
          <a:lstStyle/>
          <a:p>
            <a:pPr algn="just">
              <a:defRPr/>
            </a:pPr>
            <a:r>
              <a:rPr lang="es-EC" sz="1500" dirty="0">
                <a:latin typeface="+mj-lt"/>
              </a:rPr>
              <a:t>AÑO 3:</a:t>
            </a:r>
          </a:p>
          <a:p>
            <a:pPr algn="just">
              <a:defRPr/>
            </a:pPr>
            <a:r>
              <a:rPr lang="es-EC" sz="1500" dirty="0">
                <a:latin typeface="+mj-lt"/>
              </a:rPr>
              <a:t>↑ Mano de Obra del 29%</a:t>
            </a:r>
          </a:p>
          <a:p>
            <a:pPr algn="just">
              <a:defRPr/>
            </a:pPr>
            <a:endParaRPr lang="es-EC" sz="1500" dirty="0">
              <a:latin typeface="+mj-lt"/>
            </a:endParaRPr>
          </a:p>
          <a:p>
            <a:pPr algn="just">
              <a:defRPr/>
            </a:pPr>
            <a:r>
              <a:rPr lang="es-EC" sz="1500" dirty="0">
                <a:latin typeface="+mj-lt"/>
              </a:rPr>
              <a:t>Gastos administrativos de</a:t>
            </a:r>
          </a:p>
          <a:p>
            <a:pPr algn="just">
              <a:defRPr/>
            </a:pPr>
            <a:r>
              <a:rPr lang="es-EC" sz="1500" dirty="0">
                <a:latin typeface="+mj-lt"/>
              </a:rPr>
              <a:t>$ 294.116,88</a:t>
            </a:r>
          </a:p>
        </p:txBody>
      </p:sp>
      <p:sp>
        <p:nvSpPr>
          <p:cNvPr id="5" name="4 Rectángulo"/>
          <p:cNvSpPr/>
          <p:nvPr/>
        </p:nvSpPr>
        <p:spPr>
          <a:xfrm>
            <a:off x="2857500" y="4737100"/>
            <a:ext cx="2214563" cy="1477963"/>
          </a:xfrm>
          <a:prstGeom prst="rect">
            <a:avLst/>
          </a:prstGeom>
        </p:spPr>
        <p:txBody>
          <a:bodyPr anchor="ctr">
            <a:spAutoFit/>
          </a:bodyPr>
          <a:lstStyle/>
          <a:p>
            <a:pPr algn="just">
              <a:defRPr/>
            </a:pPr>
            <a:r>
              <a:rPr lang="es-EC" sz="1500" dirty="0">
                <a:latin typeface="+mj-lt"/>
              </a:rPr>
              <a:t>AÑO 4:</a:t>
            </a:r>
          </a:p>
          <a:p>
            <a:pPr algn="just">
              <a:defRPr/>
            </a:pPr>
            <a:r>
              <a:rPr lang="es-EC" sz="1500" dirty="0">
                <a:latin typeface="+mj-lt"/>
              </a:rPr>
              <a:t>↑ Mano de Obra del 31%</a:t>
            </a:r>
          </a:p>
          <a:p>
            <a:pPr algn="just">
              <a:defRPr/>
            </a:pPr>
            <a:endParaRPr lang="es-EC" sz="1500" dirty="0">
              <a:latin typeface="+mj-lt"/>
            </a:endParaRPr>
          </a:p>
          <a:p>
            <a:pPr algn="just">
              <a:defRPr/>
            </a:pPr>
            <a:r>
              <a:rPr lang="es-EC" sz="1500" dirty="0">
                <a:latin typeface="+mj-lt"/>
              </a:rPr>
              <a:t>↑ unidades exportadas</a:t>
            </a:r>
          </a:p>
          <a:p>
            <a:pPr algn="just">
              <a:defRPr/>
            </a:pPr>
            <a:endParaRPr lang="es-EC" sz="1500" dirty="0">
              <a:latin typeface="+mj-lt"/>
            </a:endParaRPr>
          </a:p>
          <a:p>
            <a:pPr algn="just">
              <a:defRPr/>
            </a:pPr>
            <a:r>
              <a:rPr lang="es-EC" sz="1500" dirty="0">
                <a:latin typeface="+mj-lt"/>
              </a:rPr>
              <a:t>- Recapitalización</a:t>
            </a:r>
          </a:p>
        </p:txBody>
      </p:sp>
      <p:sp>
        <p:nvSpPr>
          <p:cNvPr id="97281" name="Rectangle 1"/>
          <p:cNvSpPr>
            <a:spLocks noChangeArrowheads="1"/>
          </p:cNvSpPr>
          <p:nvPr/>
        </p:nvSpPr>
        <p:spPr bwMode="auto">
          <a:xfrm>
            <a:off x="428625" y="1071563"/>
            <a:ext cx="3857625" cy="3416300"/>
          </a:xfrm>
          <a:prstGeom prst="rect">
            <a:avLst/>
          </a:prstGeom>
          <a:noFill/>
          <a:ln w="9525">
            <a:noFill/>
            <a:miter lim="800000"/>
            <a:headEnd/>
            <a:tailEnd/>
          </a:ln>
          <a:effectLst/>
        </p:spPr>
        <p:txBody>
          <a:bodyPr anchor="ctr">
            <a:spAutoFit/>
          </a:bodyPr>
          <a:lstStyle/>
          <a:p>
            <a:pPr algn="just" eaLnBrk="0" hangingPunct="0">
              <a:defRPr/>
            </a:pPr>
            <a:r>
              <a:rPr lang="es-ES" i="1" dirty="0">
                <a:latin typeface="+mj-lt"/>
                <a:ea typeface="Times New Roman" pitchFamily="18" charset="0"/>
              </a:rPr>
              <a:t>Estado se beneficiaría </a:t>
            </a:r>
            <a:r>
              <a:rPr lang="es-ES" b="1" i="1" dirty="0">
                <a:latin typeface="+mj-lt"/>
                <a:ea typeface="Times New Roman" pitchFamily="18" charset="0"/>
              </a:rPr>
              <a:t>directamente </a:t>
            </a:r>
            <a:r>
              <a:rPr lang="es-ES" i="1" dirty="0">
                <a:latin typeface="+mj-lt"/>
                <a:ea typeface="Times New Roman" pitchFamily="18" charset="0"/>
              </a:rPr>
              <a:t>al:</a:t>
            </a:r>
            <a:endParaRPr lang="es-EC" i="1" dirty="0">
              <a:latin typeface="+mj-lt"/>
            </a:endParaRPr>
          </a:p>
          <a:p>
            <a:pPr algn="just" eaLnBrk="0" hangingPunct="0">
              <a:buFontTx/>
              <a:buChar char="•"/>
              <a:defRPr/>
            </a:pPr>
            <a:r>
              <a:rPr lang="es-ES" i="1" dirty="0">
                <a:latin typeface="+mj-lt"/>
                <a:ea typeface="Times New Roman" pitchFamily="18" charset="0"/>
              </a:rPr>
              <a:t> Disminuir la tasa de desempleo, gracias a la contratación de mano de obra para laborar en la Empresa,</a:t>
            </a:r>
            <a:endParaRPr lang="es-EC" i="1" dirty="0">
              <a:latin typeface="+mj-lt"/>
              <a:ea typeface="Times New Roman" pitchFamily="18" charset="0"/>
            </a:endParaRPr>
          </a:p>
          <a:p>
            <a:pPr algn="just" eaLnBrk="0" hangingPunct="0">
              <a:buFontTx/>
              <a:buChar char="•"/>
              <a:defRPr/>
            </a:pPr>
            <a:r>
              <a:rPr lang="es-ES" i="1" dirty="0">
                <a:latin typeface="+mj-lt"/>
                <a:ea typeface="Times New Roman" pitchFamily="18" charset="0"/>
              </a:rPr>
              <a:t> Incrementarse la transferencia tecnológica, </a:t>
            </a:r>
            <a:endParaRPr lang="es-EC" i="1" dirty="0">
              <a:latin typeface="+mj-lt"/>
              <a:ea typeface="Times New Roman" pitchFamily="18" charset="0"/>
            </a:endParaRPr>
          </a:p>
          <a:p>
            <a:pPr algn="just" eaLnBrk="0" hangingPunct="0">
              <a:buFontTx/>
              <a:buChar char="•"/>
              <a:defRPr/>
            </a:pPr>
            <a:r>
              <a:rPr lang="es-ES" i="1" dirty="0">
                <a:latin typeface="+mj-lt"/>
                <a:ea typeface="Times New Roman" pitchFamily="18" charset="0"/>
              </a:rPr>
              <a:t> Fomentarse las exportaciones de bienes (que tanta falta le hace en estos momentos de competitividad, al País) </a:t>
            </a:r>
            <a:endParaRPr lang="es-EC" i="1" dirty="0">
              <a:latin typeface="+mj-lt"/>
              <a:ea typeface="Times New Roman" pitchFamily="18" charset="0"/>
            </a:endParaRPr>
          </a:p>
          <a:p>
            <a:pPr algn="just" eaLnBrk="0" hangingPunct="0">
              <a:buFontTx/>
              <a:buChar char="•"/>
              <a:defRPr/>
            </a:pPr>
            <a:r>
              <a:rPr lang="es-ES" i="1" dirty="0">
                <a:latin typeface="+mj-lt"/>
                <a:ea typeface="Times New Roman" pitchFamily="18" charset="0"/>
              </a:rPr>
              <a:t> Apoyar el desarrollo de las Zonas deprimididas del País, en este caso alrededores de Manta.</a:t>
            </a:r>
            <a:endParaRPr lang="es-EC" i="1" dirty="0">
              <a:latin typeface="+mj-lt"/>
            </a:endParaRPr>
          </a:p>
        </p:txBody>
      </p:sp>
      <p:sp>
        <p:nvSpPr>
          <p:cNvPr id="8" name="7 CuadroTexto"/>
          <p:cNvSpPr txBox="1"/>
          <p:nvPr/>
        </p:nvSpPr>
        <p:spPr>
          <a:xfrm>
            <a:off x="5000625" y="1071563"/>
            <a:ext cx="3857625" cy="3692525"/>
          </a:xfrm>
          <a:prstGeom prst="rect">
            <a:avLst/>
          </a:prstGeom>
          <a:noFill/>
        </p:spPr>
        <p:txBody>
          <a:bodyPr>
            <a:spAutoFit/>
          </a:bodyPr>
          <a:lstStyle/>
          <a:p>
            <a:pPr algn="just">
              <a:defRPr/>
            </a:pPr>
            <a:r>
              <a:rPr lang="es-EC" b="1" i="1" dirty="0">
                <a:latin typeface="+mj-lt"/>
              </a:rPr>
              <a:t>Beneficios generados por otras actividades relacionadas a la Empresa </a:t>
            </a:r>
            <a:r>
              <a:rPr lang="es-EC" i="1" dirty="0">
                <a:latin typeface="+mj-lt"/>
              </a:rPr>
              <a:t>entre los que se enfatizan aquellos causados por actividades:</a:t>
            </a:r>
          </a:p>
          <a:p>
            <a:pPr algn="just">
              <a:buFont typeface="Wingdings" pitchFamily="2" charset="2"/>
              <a:buChar char="§"/>
              <a:defRPr/>
            </a:pPr>
            <a:r>
              <a:rPr lang="es-EC" i="1" dirty="0">
                <a:latin typeface="+mj-lt"/>
              </a:rPr>
              <a:t> Portuarias y de transporte, </a:t>
            </a:r>
          </a:p>
          <a:p>
            <a:pPr algn="just">
              <a:buFont typeface="Wingdings" pitchFamily="2" charset="2"/>
              <a:buChar char="§"/>
              <a:defRPr/>
            </a:pPr>
            <a:r>
              <a:rPr lang="es-EC" i="1" dirty="0">
                <a:latin typeface="+mj-lt"/>
              </a:rPr>
              <a:t> Bancarias y de seguros, </a:t>
            </a:r>
          </a:p>
          <a:p>
            <a:pPr algn="just">
              <a:buFont typeface="Wingdings" pitchFamily="2" charset="2"/>
              <a:buChar char="§"/>
              <a:defRPr/>
            </a:pPr>
            <a:r>
              <a:rPr lang="es-EC" i="1" dirty="0">
                <a:latin typeface="+mj-lt"/>
              </a:rPr>
              <a:t> Mano de obra y servicios profesionales </a:t>
            </a:r>
          </a:p>
          <a:p>
            <a:pPr algn="just">
              <a:buFont typeface="Wingdings" pitchFamily="2" charset="2"/>
              <a:buChar char="§"/>
              <a:defRPr/>
            </a:pPr>
            <a:r>
              <a:rPr lang="es-EC" i="1" dirty="0">
                <a:latin typeface="+mj-lt"/>
              </a:rPr>
              <a:t> Comunicaciones,</a:t>
            </a:r>
          </a:p>
          <a:p>
            <a:pPr algn="just">
              <a:buFont typeface="Wingdings" pitchFamily="2" charset="2"/>
              <a:buChar char="§"/>
              <a:defRPr/>
            </a:pPr>
            <a:r>
              <a:rPr lang="es-EC" i="1" dirty="0">
                <a:latin typeface="+mj-lt"/>
              </a:rPr>
              <a:t> Fabril (por el suministro de insumos nacionales a las actividades industriales y de valor agregado).</a:t>
            </a:r>
          </a:p>
          <a:p>
            <a:pPr algn="just">
              <a:defRPr/>
            </a:pPr>
            <a:endParaRPr lang="es-EC" i="1" dirty="0">
              <a:latin typeface="+mj-l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2 Marcador de contenido"/>
          <p:cNvSpPr>
            <a:spLocks noGrp="1"/>
          </p:cNvSpPr>
          <p:nvPr>
            <p:ph idx="1"/>
          </p:nvPr>
        </p:nvSpPr>
        <p:spPr>
          <a:xfrm>
            <a:off x="842963" y="1365250"/>
            <a:ext cx="6143625" cy="4500563"/>
          </a:xfrm>
        </p:spPr>
        <p:txBody>
          <a:bodyPr/>
          <a:lstStyle/>
          <a:p>
            <a:pPr eaLnBrk="1" hangingPunct="1">
              <a:defRPr/>
            </a:pPr>
            <a:r>
              <a:rPr lang="es-EC" sz="2000" dirty="0" smtClean="0">
                <a:latin typeface="+mj-lt"/>
              </a:rPr>
              <a:t>Seguridad cambiaria </a:t>
            </a:r>
          </a:p>
          <a:p>
            <a:pPr eaLnBrk="1" hangingPunct="1">
              <a:defRPr/>
            </a:pPr>
            <a:r>
              <a:rPr lang="es-EC" sz="2000" dirty="0" smtClean="0">
                <a:latin typeface="+mj-lt"/>
              </a:rPr>
              <a:t>Libre movilización de Capitales </a:t>
            </a:r>
          </a:p>
          <a:p>
            <a:pPr eaLnBrk="1" hangingPunct="1">
              <a:defRPr/>
            </a:pPr>
            <a:r>
              <a:rPr lang="es-EC" sz="2000" dirty="0" smtClean="0">
                <a:latin typeface="+mj-lt"/>
              </a:rPr>
              <a:t>Acceso directo al comercio regional andino </a:t>
            </a:r>
          </a:p>
          <a:p>
            <a:pPr eaLnBrk="1" hangingPunct="1">
              <a:defRPr/>
            </a:pPr>
            <a:r>
              <a:rPr lang="es-EC" sz="2000" dirty="0" smtClean="0">
                <a:latin typeface="+mj-lt"/>
              </a:rPr>
              <a:t>Legislación favorable para la inversión </a:t>
            </a:r>
          </a:p>
          <a:p>
            <a:pPr eaLnBrk="1" hangingPunct="1">
              <a:defRPr/>
            </a:pPr>
            <a:r>
              <a:rPr lang="es-EC" sz="2000" dirty="0" smtClean="0">
                <a:latin typeface="+mj-lt"/>
              </a:rPr>
              <a:t>Biodiversidad única</a:t>
            </a:r>
          </a:p>
          <a:p>
            <a:pPr eaLnBrk="1" hangingPunct="1">
              <a:defRPr/>
            </a:pPr>
            <a:r>
              <a:rPr lang="es-EC" sz="2000" dirty="0" smtClean="0">
                <a:latin typeface="+mj-lt"/>
              </a:rPr>
              <a:t>Población joven</a:t>
            </a:r>
          </a:p>
          <a:p>
            <a:pPr eaLnBrk="1" hangingPunct="1">
              <a:defRPr/>
            </a:pPr>
            <a:r>
              <a:rPr lang="es-EC" sz="2000" dirty="0" smtClean="0">
                <a:latin typeface="+mj-lt"/>
              </a:rPr>
              <a:t>Disponibilidad de Mano de Obra</a:t>
            </a:r>
          </a:p>
          <a:p>
            <a:pPr eaLnBrk="1" hangingPunct="1">
              <a:defRPr/>
            </a:pPr>
            <a:r>
              <a:rPr lang="es-EC" sz="2000" dirty="0" smtClean="0">
                <a:latin typeface="+mj-lt"/>
              </a:rPr>
              <a:t>Mesas de Diálogo Nacional</a:t>
            </a:r>
          </a:p>
          <a:p>
            <a:pPr eaLnBrk="1" hangingPunct="1">
              <a:defRPr/>
            </a:pPr>
            <a:r>
              <a:rPr lang="es-EC" sz="2000" dirty="0" smtClean="0">
                <a:latin typeface="+mj-lt"/>
              </a:rPr>
              <a:t>Constitución Política</a:t>
            </a:r>
          </a:p>
          <a:p>
            <a:pPr eaLnBrk="1" hangingPunct="1">
              <a:defRPr/>
            </a:pPr>
            <a:r>
              <a:rPr lang="es-EC" sz="2000" dirty="0" smtClean="0">
                <a:latin typeface="+mj-lt"/>
              </a:rPr>
              <a:t>Red solidaria con sectores vulnerables</a:t>
            </a:r>
          </a:p>
          <a:p>
            <a:pPr eaLnBrk="1" hangingPunct="1">
              <a:defRPr/>
            </a:pPr>
            <a:r>
              <a:rPr lang="es-EC" sz="2000" dirty="0" smtClean="0">
                <a:latin typeface="+mj-lt"/>
              </a:rPr>
              <a:t>Presencia del país en el proceso de integración</a:t>
            </a:r>
          </a:p>
          <a:p>
            <a:pPr eaLnBrk="1" hangingPunct="1">
              <a:defRPr/>
            </a:pPr>
            <a:r>
              <a:rPr lang="es-EC" sz="2000" dirty="0" smtClean="0">
                <a:latin typeface="+mj-lt"/>
              </a:rPr>
              <a:t>Inversión en obras de infraestructura</a:t>
            </a:r>
          </a:p>
        </p:txBody>
      </p:sp>
      <p:sp>
        <p:nvSpPr>
          <p:cNvPr id="50179" name="1 Título"/>
          <p:cNvSpPr>
            <a:spLocks noGrp="1"/>
          </p:cNvSpPr>
          <p:nvPr>
            <p:ph type="title"/>
          </p:nvPr>
        </p:nvSpPr>
        <p:spPr>
          <a:xfrm>
            <a:off x="885825" y="500063"/>
            <a:ext cx="5186363" cy="652462"/>
          </a:xfrm>
        </p:spPr>
        <p:txBody>
          <a:bodyPr/>
          <a:lstStyle/>
          <a:p>
            <a:pPr marL="342900" indent="-342900" eaLnBrk="1" hangingPunct="1"/>
            <a:r>
              <a:rPr lang="es-EC" sz="3200" b="1" u="sng" smtClean="0"/>
              <a:t>¿Por qué invertir en Ecuador?</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Título"/>
          <p:cNvSpPr>
            <a:spLocks noGrp="1"/>
          </p:cNvSpPr>
          <p:nvPr>
            <p:ph type="title"/>
          </p:nvPr>
        </p:nvSpPr>
        <p:spPr>
          <a:xfrm>
            <a:off x="428625" y="866775"/>
            <a:ext cx="2900363" cy="490538"/>
          </a:xfrm>
        </p:spPr>
        <p:txBody>
          <a:bodyPr/>
          <a:lstStyle/>
          <a:p>
            <a:pPr eaLnBrk="1" hangingPunct="1"/>
            <a:r>
              <a:rPr lang="es-EC" sz="3200" b="1" smtClean="0"/>
              <a:t>Conclusiones</a:t>
            </a:r>
          </a:p>
        </p:txBody>
      </p:sp>
      <p:sp>
        <p:nvSpPr>
          <p:cNvPr id="56323" name="2 Marcador de contenido"/>
          <p:cNvSpPr>
            <a:spLocks noGrp="1"/>
          </p:cNvSpPr>
          <p:nvPr>
            <p:ph idx="1"/>
          </p:nvPr>
        </p:nvSpPr>
        <p:spPr>
          <a:xfrm>
            <a:off x="357188" y="1571625"/>
            <a:ext cx="8401050" cy="5000625"/>
          </a:xfrm>
        </p:spPr>
        <p:txBody>
          <a:bodyPr/>
          <a:lstStyle/>
          <a:p>
            <a:pPr algn="just" eaLnBrk="1" hangingPunct="1">
              <a:defRPr/>
            </a:pPr>
            <a:r>
              <a:rPr lang="es-EC" sz="2000" dirty="0" smtClean="0">
                <a:latin typeface="+mj-lt"/>
              </a:rPr>
              <a:t>El aprovechamiento de las Zonas Francas en el Ecuador contribuye al desarrollo y crecimiento económico del país fomentando la inversión.</a:t>
            </a:r>
          </a:p>
          <a:p>
            <a:pPr algn="just" eaLnBrk="1" hangingPunct="1">
              <a:defRPr/>
            </a:pPr>
            <a:r>
              <a:rPr lang="es-EC" sz="2000" dirty="0" smtClean="0">
                <a:latin typeface="+mj-lt"/>
              </a:rPr>
              <a:t>Las actividades desarrolladas en zonas francas, sean estas industriales, comerciales y/o de servicios, deben estar orientadas principalmente hacia el exterior (territorio extra – aduanal) y no al mercado nacional de los países.</a:t>
            </a:r>
          </a:p>
          <a:p>
            <a:pPr algn="just" eaLnBrk="1" hangingPunct="1">
              <a:defRPr/>
            </a:pPr>
            <a:r>
              <a:rPr lang="es-EC" sz="2000" dirty="0" smtClean="0">
                <a:latin typeface="+mj-lt"/>
              </a:rPr>
              <a:t>Para incentivar la inversión extranjera en Zonas Francas se debe ofrecer a los inversionistas un ambiente de negocios internacionalmente competitivo.</a:t>
            </a:r>
          </a:p>
          <a:p>
            <a:pPr algn="just" eaLnBrk="1" hangingPunct="1">
              <a:defRPr/>
            </a:pPr>
            <a:r>
              <a:rPr lang="es-EC" sz="2000" dirty="0" smtClean="0">
                <a:latin typeface="+mj-lt"/>
              </a:rPr>
              <a:t>El sacrificio fiscal que un Estado realiza para atraer inversión, no es perjudicial si se aplica correctamente.</a:t>
            </a:r>
          </a:p>
          <a:p>
            <a:pPr algn="just" eaLnBrk="1" hangingPunct="1">
              <a:defRPr/>
            </a:pPr>
            <a:r>
              <a:rPr lang="es-EC" sz="2000" dirty="0" smtClean="0">
                <a:latin typeface="+mj-lt"/>
              </a:rPr>
              <a:t>El óptimo desempeño de las Zonas Francas y el aporte que éstas brinden al país, dependerá del soporte otorgado al régimen por parte del Gobierno, los controles adoptados por los organismos responsables de su funcionamiento y de las condiciones ofrecidas a los inversionistas.</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Título"/>
          <p:cNvSpPr>
            <a:spLocks noGrp="1"/>
          </p:cNvSpPr>
          <p:nvPr>
            <p:ph type="title"/>
          </p:nvPr>
        </p:nvSpPr>
        <p:spPr>
          <a:xfrm>
            <a:off x="500063" y="9525"/>
            <a:ext cx="3400425" cy="704850"/>
          </a:xfrm>
        </p:spPr>
        <p:txBody>
          <a:bodyPr/>
          <a:lstStyle/>
          <a:p>
            <a:pPr eaLnBrk="1" hangingPunct="1"/>
            <a:r>
              <a:rPr lang="es-EC" sz="3200" b="1" smtClean="0"/>
              <a:t>Recomendaciones</a:t>
            </a:r>
            <a:endParaRPr lang="es-EC" sz="3200" smtClean="0"/>
          </a:p>
        </p:txBody>
      </p:sp>
      <p:sp>
        <p:nvSpPr>
          <p:cNvPr id="57347" name="2 Marcador de contenido"/>
          <p:cNvSpPr>
            <a:spLocks noGrp="1"/>
          </p:cNvSpPr>
          <p:nvPr>
            <p:ph idx="1"/>
          </p:nvPr>
        </p:nvSpPr>
        <p:spPr>
          <a:xfrm>
            <a:off x="428625" y="857250"/>
            <a:ext cx="8429625" cy="5857875"/>
          </a:xfrm>
        </p:spPr>
        <p:txBody>
          <a:bodyPr/>
          <a:lstStyle/>
          <a:p>
            <a:pPr algn="just" eaLnBrk="1" hangingPunct="1">
              <a:defRPr/>
            </a:pPr>
            <a:r>
              <a:rPr lang="es-EC" sz="1800" dirty="0" smtClean="0">
                <a:latin typeface="+mj-lt"/>
              </a:rPr>
              <a:t>Ecuador debe especializar sus Zonas Francas para atraer mayor inversión extranjera (Parques Industriales).</a:t>
            </a:r>
          </a:p>
          <a:p>
            <a:pPr algn="just" eaLnBrk="1" hangingPunct="1">
              <a:defRPr/>
            </a:pPr>
            <a:endParaRPr lang="es-EC" sz="1800" dirty="0" smtClean="0">
              <a:latin typeface="+mj-lt"/>
            </a:endParaRPr>
          </a:p>
          <a:p>
            <a:pPr algn="just" eaLnBrk="1" hangingPunct="1">
              <a:defRPr/>
            </a:pPr>
            <a:endParaRPr lang="es-EC" sz="1800" dirty="0" smtClean="0">
              <a:latin typeface="+mj-lt"/>
            </a:endParaRPr>
          </a:p>
          <a:p>
            <a:pPr algn="just" eaLnBrk="1" hangingPunct="1">
              <a:defRPr/>
            </a:pPr>
            <a:endParaRPr lang="es-EC" sz="1800" dirty="0" smtClean="0">
              <a:latin typeface="+mj-lt"/>
            </a:endParaRPr>
          </a:p>
          <a:p>
            <a:pPr algn="just" eaLnBrk="1" hangingPunct="1">
              <a:defRPr/>
            </a:pPr>
            <a:endParaRPr lang="es-EC" sz="1800" dirty="0" smtClean="0">
              <a:latin typeface="+mj-lt"/>
            </a:endParaRPr>
          </a:p>
          <a:p>
            <a:pPr algn="just" eaLnBrk="1" hangingPunct="1">
              <a:defRPr/>
            </a:pPr>
            <a:endParaRPr lang="es-EC" sz="1800" dirty="0" smtClean="0">
              <a:latin typeface="+mj-lt"/>
            </a:endParaRPr>
          </a:p>
          <a:p>
            <a:pPr algn="just" eaLnBrk="1" hangingPunct="1">
              <a:defRPr/>
            </a:pPr>
            <a:endParaRPr lang="es-EC" sz="1800" dirty="0" smtClean="0">
              <a:latin typeface="+mj-lt"/>
            </a:endParaRPr>
          </a:p>
          <a:p>
            <a:pPr algn="just" eaLnBrk="1" hangingPunct="1">
              <a:defRPr/>
            </a:pPr>
            <a:endParaRPr lang="es-EC" sz="1800" dirty="0" smtClean="0">
              <a:latin typeface="+mj-lt"/>
            </a:endParaRPr>
          </a:p>
          <a:p>
            <a:pPr algn="just" eaLnBrk="1" hangingPunct="1">
              <a:buFont typeface="Wingdings 2" pitchFamily="18" charset="2"/>
              <a:buNone/>
              <a:defRPr/>
            </a:pPr>
            <a:endParaRPr lang="es-EC" sz="1800" dirty="0" smtClean="0">
              <a:latin typeface="+mj-lt"/>
            </a:endParaRPr>
          </a:p>
          <a:p>
            <a:pPr algn="just" eaLnBrk="1" hangingPunct="1">
              <a:defRPr/>
            </a:pPr>
            <a:r>
              <a:rPr lang="es-EC" sz="1800" dirty="0" smtClean="0">
                <a:latin typeface="+mj-lt"/>
              </a:rPr>
              <a:t>El País debe ofrecer procedimientos ágiles, que sean acordes con las necesidades comerciales, y que no estén supeditados a pasos burocráticos que perjudican la competitividad.</a:t>
            </a:r>
          </a:p>
          <a:p>
            <a:pPr algn="just" eaLnBrk="1" hangingPunct="1">
              <a:defRPr/>
            </a:pPr>
            <a:r>
              <a:rPr lang="es-EC" sz="1800" dirty="0" smtClean="0">
                <a:latin typeface="+mj-lt"/>
              </a:rPr>
              <a:t>Se debe precautelar la seguridad jurídica, que brinde un ambiente de confianza a las empresas que se instalarán bajo este esquema (ZF).</a:t>
            </a:r>
          </a:p>
          <a:p>
            <a:pPr algn="just">
              <a:defRPr/>
            </a:pPr>
            <a:r>
              <a:rPr lang="es-EC" sz="1800" dirty="0" smtClean="0">
                <a:latin typeface="+mj-lt"/>
              </a:rPr>
              <a:t>Convertir a este Régimen especial en una política de estado, con el compromiso de todos las entidades involucradas. </a:t>
            </a:r>
          </a:p>
          <a:p>
            <a:pPr algn="just">
              <a:defRPr/>
            </a:pPr>
            <a:r>
              <a:rPr lang="es-EC" sz="1800" dirty="0" smtClean="0">
                <a:latin typeface="+mj-lt"/>
              </a:rPr>
              <a:t>Implementar una estrategia nacional de gestión logística.</a:t>
            </a:r>
          </a:p>
          <a:p>
            <a:pPr algn="just" eaLnBrk="1" hangingPunct="1">
              <a:defRPr/>
            </a:pPr>
            <a:endParaRPr lang="es-EC" sz="1800" dirty="0" smtClean="0">
              <a:latin typeface="+mj-lt"/>
            </a:endParaRPr>
          </a:p>
          <a:p>
            <a:pPr algn="just" eaLnBrk="1" hangingPunct="1">
              <a:defRPr/>
            </a:pPr>
            <a:endParaRPr lang="es-EC" sz="1800" dirty="0" smtClean="0">
              <a:latin typeface="+mj-lt"/>
            </a:endParaRPr>
          </a:p>
        </p:txBody>
      </p:sp>
      <p:pic>
        <p:nvPicPr>
          <p:cNvPr id="52228" name="3 Imagen" descr="2_es.jpg"/>
          <p:cNvPicPr>
            <a:picLocks noChangeAspect="1"/>
          </p:cNvPicPr>
          <p:nvPr/>
        </p:nvPicPr>
        <p:blipFill>
          <a:blip r:embed="rId2"/>
          <a:srcRect/>
          <a:stretch>
            <a:fillRect/>
          </a:stretch>
        </p:blipFill>
        <p:spPr bwMode="auto">
          <a:xfrm>
            <a:off x="7715250" y="5910263"/>
            <a:ext cx="1428750" cy="947737"/>
          </a:xfrm>
          <a:prstGeom prst="rect">
            <a:avLst/>
          </a:prstGeom>
          <a:noFill/>
          <a:ln w="9525">
            <a:noFill/>
            <a:miter lim="800000"/>
            <a:headEnd/>
            <a:tailEnd/>
          </a:ln>
        </p:spPr>
      </p:pic>
      <p:pic>
        <p:nvPicPr>
          <p:cNvPr id="52229" name="4 Imagen" descr="call.jpg"/>
          <p:cNvPicPr>
            <a:picLocks noChangeAspect="1"/>
          </p:cNvPicPr>
          <p:nvPr/>
        </p:nvPicPr>
        <p:blipFill>
          <a:blip r:embed="rId3"/>
          <a:srcRect t="29167"/>
          <a:stretch>
            <a:fillRect/>
          </a:stretch>
        </p:blipFill>
        <p:spPr bwMode="auto">
          <a:xfrm>
            <a:off x="1071563" y="1571625"/>
            <a:ext cx="2286000" cy="1214438"/>
          </a:xfrm>
          <a:prstGeom prst="rect">
            <a:avLst/>
          </a:prstGeom>
          <a:noFill/>
          <a:ln w="9525">
            <a:noFill/>
            <a:miter lim="800000"/>
            <a:headEnd/>
            <a:tailEnd/>
          </a:ln>
        </p:spPr>
      </p:pic>
      <p:pic>
        <p:nvPicPr>
          <p:cNvPr id="52230" name="6 Imagen" descr="descarga corpaq.jpg"/>
          <p:cNvPicPr>
            <a:picLocks noChangeAspect="1"/>
          </p:cNvPicPr>
          <p:nvPr/>
        </p:nvPicPr>
        <p:blipFill>
          <a:blip r:embed="rId4"/>
          <a:srcRect/>
          <a:stretch>
            <a:fillRect/>
          </a:stretch>
        </p:blipFill>
        <p:spPr bwMode="auto">
          <a:xfrm>
            <a:off x="6500813" y="1857375"/>
            <a:ext cx="2000250" cy="1800225"/>
          </a:xfrm>
          <a:prstGeom prst="rect">
            <a:avLst/>
          </a:prstGeom>
          <a:noFill/>
          <a:ln w="9525">
            <a:noFill/>
            <a:miter lim="800000"/>
            <a:headEnd/>
            <a:tailEnd/>
          </a:ln>
        </p:spPr>
      </p:pic>
      <p:pic>
        <p:nvPicPr>
          <p:cNvPr id="52231" name="7 Imagen" descr="zona%20franca289.jpg"/>
          <p:cNvPicPr>
            <a:picLocks noChangeAspect="1"/>
          </p:cNvPicPr>
          <p:nvPr/>
        </p:nvPicPr>
        <p:blipFill>
          <a:blip r:embed="rId5"/>
          <a:srcRect t="19231"/>
          <a:stretch>
            <a:fillRect/>
          </a:stretch>
        </p:blipFill>
        <p:spPr bwMode="auto">
          <a:xfrm>
            <a:off x="4572000" y="1500188"/>
            <a:ext cx="2222500" cy="1200150"/>
          </a:xfrm>
          <a:prstGeom prst="rect">
            <a:avLst/>
          </a:prstGeom>
          <a:noFill/>
          <a:ln w="9525">
            <a:noFill/>
            <a:miter lim="800000"/>
            <a:headEnd/>
            <a:tailEnd/>
          </a:ln>
        </p:spPr>
      </p:pic>
      <p:pic>
        <p:nvPicPr>
          <p:cNvPr id="52232" name="5 Imagen" descr="2298305_0.jpg"/>
          <p:cNvPicPr>
            <a:picLocks noChangeAspect="1"/>
          </p:cNvPicPr>
          <p:nvPr/>
        </p:nvPicPr>
        <p:blipFill>
          <a:blip r:embed="rId6"/>
          <a:srcRect r="6451"/>
          <a:stretch>
            <a:fillRect/>
          </a:stretch>
        </p:blipFill>
        <p:spPr bwMode="auto">
          <a:xfrm>
            <a:off x="3000375" y="2286000"/>
            <a:ext cx="1928813" cy="1365250"/>
          </a:xfrm>
          <a:prstGeom prst="rect">
            <a:avLst/>
          </a:prstGeom>
          <a:noFill/>
          <a:ln w="9525">
            <a:noFill/>
            <a:miter lim="800000"/>
            <a:headEnd/>
            <a:tailEnd/>
          </a:ln>
        </p:spPr>
      </p:pic>
      <p:pic>
        <p:nvPicPr>
          <p:cNvPr id="52233" name="8 Imagen" descr="3_es.jpg"/>
          <p:cNvPicPr>
            <a:picLocks noChangeAspect="1"/>
          </p:cNvPicPr>
          <p:nvPr/>
        </p:nvPicPr>
        <p:blipFill>
          <a:blip r:embed="rId7"/>
          <a:srcRect b="13333"/>
          <a:stretch>
            <a:fillRect/>
          </a:stretch>
        </p:blipFill>
        <p:spPr bwMode="auto">
          <a:xfrm>
            <a:off x="642938" y="2643188"/>
            <a:ext cx="1346200" cy="928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500188"/>
            <a:ext cx="8229600" cy="4389437"/>
          </a:xfrm>
        </p:spPr>
        <p:txBody>
          <a:bodyPr/>
          <a:lstStyle/>
          <a:p>
            <a:pPr marL="274320" indent="-274320" eaLnBrk="1" fontAlgn="auto" hangingPunct="1">
              <a:spcAft>
                <a:spcPts val="0"/>
              </a:spcAft>
              <a:buClr>
                <a:schemeClr val="accent3"/>
              </a:buClr>
              <a:buFont typeface="Wingdings 2"/>
              <a:buNone/>
              <a:defRPr/>
            </a:pPr>
            <a:r>
              <a:rPr lang="es-EC" sz="2400" dirty="0" smtClean="0">
                <a:latin typeface="+mj-lt"/>
              </a:rPr>
              <a:t>Factores elementales pendientes de mejoramiento para el régimen:</a:t>
            </a:r>
          </a:p>
          <a:p>
            <a:pPr marL="640080" lvl="1" indent="-246888" algn="just" eaLnBrk="1" fontAlgn="auto" hangingPunct="1">
              <a:spcAft>
                <a:spcPts val="0"/>
              </a:spcAft>
              <a:buFont typeface="Wingdings 2"/>
              <a:buBlip>
                <a:blip r:embed="rId2"/>
              </a:buBlip>
              <a:defRPr/>
            </a:pPr>
            <a:r>
              <a:rPr lang="es-EC" sz="2000" dirty="0" smtClean="0">
                <a:latin typeface="+mj-lt"/>
              </a:rPr>
              <a:t>Vías y medios de comunicación desarrollados, </a:t>
            </a:r>
          </a:p>
          <a:p>
            <a:pPr marL="640080" lvl="1" indent="-246888" algn="just" eaLnBrk="1" fontAlgn="auto" hangingPunct="1">
              <a:spcAft>
                <a:spcPts val="0"/>
              </a:spcAft>
              <a:buFont typeface="Wingdings 2"/>
              <a:buBlip>
                <a:blip r:embed="rId2"/>
              </a:buBlip>
              <a:defRPr/>
            </a:pPr>
            <a:r>
              <a:rPr lang="es-EC" sz="2000" dirty="0" smtClean="0">
                <a:latin typeface="+mj-lt"/>
              </a:rPr>
              <a:t>Mecanismos de facilitación del comercio a través de: procedimientos aduaneros simplificados, controles eficientes, libre movilidad de capitales, etc.</a:t>
            </a:r>
          </a:p>
          <a:p>
            <a:pPr marL="640080" lvl="1" indent="-246888" algn="just" eaLnBrk="1" fontAlgn="auto" hangingPunct="1">
              <a:spcAft>
                <a:spcPts val="0"/>
              </a:spcAft>
              <a:buFont typeface="Wingdings 2"/>
              <a:buBlip>
                <a:blip r:embed="rId2"/>
              </a:buBlip>
              <a:defRPr/>
            </a:pPr>
            <a:r>
              <a:rPr lang="es-EC" sz="2000" dirty="0" smtClean="0">
                <a:latin typeface="+mj-lt"/>
              </a:rPr>
              <a:t>Ágil movimiento de bienes de doble vía entre Zonas Francas y el Territorio Aduanero Nacional.</a:t>
            </a:r>
          </a:p>
          <a:p>
            <a:pPr>
              <a:defRPr/>
            </a:pPr>
            <a:endParaRPr lang="es-EC" dirty="0">
              <a:latin typeface="+mj-lt"/>
            </a:endParaRPr>
          </a:p>
        </p:txBody>
      </p:sp>
      <p:sp>
        <p:nvSpPr>
          <p:cNvPr id="53251" name="1 Título"/>
          <p:cNvSpPr>
            <a:spLocks noGrp="1"/>
          </p:cNvSpPr>
          <p:nvPr>
            <p:ph type="title"/>
          </p:nvPr>
        </p:nvSpPr>
        <p:spPr>
          <a:xfrm>
            <a:off x="457200" y="704850"/>
            <a:ext cx="8229600" cy="652463"/>
          </a:xfrm>
        </p:spPr>
        <p:txBody>
          <a:bodyPr/>
          <a:lstStyle/>
          <a:p>
            <a:pPr eaLnBrk="1" hangingPunct="1"/>
            <a:r>
              <a:rPr lang="es-EC" sz="3200" b="1" smtClean="0"/>
              <a:t>Recomendaciones</a:t>
            </a:r>
            <a:endParaRPr lang="es-EC" sz="320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 descr="C:\Program Files\Microsoft Office\MEDIA\CAGCAT10\j0297749.wmf"/>
          <p:cNvPicPr>
            <a:picLocks noChangeAspect="1" noChangeArrowheads="1"/>
          </p:cNvPicPr>
          <p:nvPr/>
        </p:nvPicPr>
        <p:blipFill>
          <a:blip r:embed="rId2"/>
          <a:srcRect/>
          <a:stretch>
            <a:fillRect/>
          </a:stretch>
        </p:blipFill>
        <p:spPr bwMode="auto">
          <a:xfrm>
            <a:off x="6864350" y="714375"/>
            <a:ext cx="1851025" cy="1214438"/>
          </a:xfrm>
          <a:prstGeom prst="rect">
            <a:avLst/>
          </a:prstGeom>
          <a:noFill/>
          <a:ln w="9525">
            <a:noFill/>
            <a:miter lim="800000"/>
            <a:headEnd/>
            <a:tailEnd/>
          </a:ln>
        </p:spPr>
      </p:pic>
      <p:sp>
        <p:nvSpPr>
          <p:cNvPr id="2" name="1 Título"/>
          <p:cNvSpPr>
            <a:spLocks noGrp="1"/>
          </p:cNvSpPr>
          <p:nvPr>
            <p:ph type="ctrTitle"/>
          </p:nvPr>
        </p:nvSpPr>
        <p:spPr>
          <a:xfrm>
            <a:off x="6143636" y="0"/>
            <a:ext cx="2857520" cy="642942"/>
          </a:xfrm>
          <a:effectLst>
            <a:outerShdw blurRad="50800" dist="50800" dir="5400000" algn="ctr" rotWithShape="0">
              <a:schemeClr val="accent5">
                <a:lumMod val="50000"/>
              </a:schemeClr>
            </a:outerShdw>
          </a:effectLst>
        </p:spPr>
        <p:txBody>
          <a:bodyPr/>
          <a:lstStyle/>
          <a:p>
            <a:pPr algn="l" eaLnBrk="1" fontAlgn="auto" hangingPunct="1">
              <a:spcAft>
                <a:spcPts val="0"/>
              </a:spcAft>
              <a:defRPr/>
            </a:pPr>
            <a:r>
              <a:rPr lang="es-EC" sz="4000" dirty="0" smtClean="0">
                <a:solidFill>
                  <a:schemeClr val="accent1">
                    <a:lumMod val="75000"/>
                  </a:schemeClr>
                </a:solidFill>
                <a:effectLst/>
              </a:rPr>
              <a:t>Zona Franca</a:t>
            </a:r>
            <a:endParaRPr lang="es-EC" sz="4000" dirty="0">
              <a:solidFill>
                <a:schemeClr val="accent1">
                  <a:lumMod val="75000"/>
                </a:schemeClr>
              </a:solidFill>
              <a:effectLst/>
            </a:endParaRPr>
          </a:p>
        </p:txBody>
      </p:sp>
      <p:sp>
        <p:nvSpPr>
          <p:cNvPr id="9220" name="2 Subtítulo"/>
          <p:cNvSpPr>
            <a:spLocks noGrp="1"/>
          </p:cNvSpPr>
          <p:nvPr>
            <p:ph type="subTitle" idx="1"/>
          </p:nvPr>
        </p:nvSpPr>
        <p:spPr>
          <a:xfrm>
            <a:off x="285750" y="1643063"/>
            <a:ext cx="8572500" cy="4500562"/>
          </a:xfrm>
        </p:spPr>
        <p:txBody>
          <a:bodyPr/>
          <a:lstStyle/>
          <a:p>
            <a:pPr marR="0" algn="l" eaLnBrk="1" hangingPunct="1">
              <a:lnSpc>
                <a:spcPct val="90000"/>
              </a:lnSpc>
              <a:buFont typeface="Wingdings" pitchFamily="2" charset="2"/>
              <a:buChar char="ü"/>
            </a:pPr>
            <a:endParaRPr lang="es-EC" sz="2000" smtClean="0">
              <a:solidFill>
                <a:schemeClr val="bg1"/>
              </a:solidFill>
              <a:latin typeface="Calibri" pitchFamily="34" charset="0"/>
            </a:endParaRPr>
          </a:p>
          <a:p>
            <a:pPr marR="0" algn="just" eaLnBrk="1" hangingPunct="1">
              <a:lnSpc>
                <a:spcPct val="90000"/>
              </a:lnSpc>
            </a:pPr>
            <a:r>
              <a:rPr lang="es-EC" sz="2400" smtClean="0">
                <a:solidFill>
                  <a:schemeClr val="bg1"/>
                </a:solidFill>
                <a:latin typeface="Calibri" pitchFamily="34" charset="0"/>
              </a:rPr>
              <a:t>Área de territorio delimitada y autorizada, sujeta a regímenes especiales por ley, en materia laboral, tributaria, cambiaria, financiera, de comercio exterior, aduanas y tratamiento de capitales.</a:t>
            </a:r>
          </a:p>
          <a:p>
            <a:pPr marR="0" algn="just" eaLnBrk="1" hangingPunct="1">
              <a:lnSpc>
                <a:spcPct val="90000"/>
              </a:lnSpc>
            </a:pPr>
            <a:endParaRPr lang="es-EC" sz="2400" smtClean="0">
              <a:solidFill>
                <a:schemeClr val="bg1"/>
              </a:solidFill>
              <a:latin typeface="Calibri" pitchFamily="34" charset="0"/>
            </a:endParaRPr>
          </a:p>
          <a:p>
            <a:pPr marR="0" algn="just" eaLnBrk="1" hangingPunct="1">
              <a:lnSpc>
                <a:spcPct val="90000"/>
              </a:lnSpc>
            </a:pPr>
            <a:endParaRPr lang="es-EC" sz="2400" smtClean="0">
              <a:solidFill>
                <a:schemeClr val="bg1"/>
              </a:solidFill>
              <a:latin typeface="Calibri" pitchFamily="34" charset="0"/>
            </a:endParaRPr>
          </a:p>
          <a:p>
            <a:pPr marR="0" algn="just" eaLnBrk="1" hangingPunct="1">
              <a:lnSpc>
                <a:spcPct val="90000"/>
              </a:lnSpc>
            </a:pPr>
            <a:r>
              <a:rPr lang="es-EC" sz="2400" smtClean="0">
                <a:solidFill>
                  <a:schemeClr val="bg1"/>
                </a:solidFill>
                <a:latin typeface="Calibri" pitchFamily="34" charset="0"/>
              </a:rPr>
              <a:t>Las mercancías que ingresan a las áreas de Zona Franca aún no han ingresado al territorio aduanero del país donde se ubica esta zona.</a:t>
            </a:r>
            <a:r>
              <a:rPr lang="es-EC" sz="2400" smtClean="0"/>
              <a:t> </a:t>
            </a:r>
            <a:r>
              <a:rPr lang="es-EC" sz="2400" smtClean="0">
                <a:solidFill>
                  <a:schemeClr val="bg1"/>
                </a:solidFill>
                <a:latin typeface="Calibri" pitchFamily="34" charset="0"/>
              </a:rPr>
              <a:t>Siendo normalmente utilizadas para realizar procesos de importación de materias primas e insumos para reconvertirlas en productos finales e interiorizarlas al territorio donde se encuentra el régimen especial.</a:t>
            </a:r>
          </a:p>
          <a:p>
            <a:pPr marR="0" algn="just" eaLnBrk="1" hangingPunct="1">
              <a:lnSpc>
                <a:spcPct val="90000"/>
              </a:lnSpc>
            </a:pPr>
            <a:endParaRPr lang="es-EC" sz="2400" smtClean="0">
              <a:solidFill>
                <a:schemeClr val="bg1"/>
              </a:solidFill>
              <a:latin typeface="Calibri" pitchFamily="34" charset="0"/>
            </a:endParaRPr>
          </a:p>
          <a:p>
            <a:pPr marR="0" eaLnBrk="1" hangingPunct="1">
              <a:lnSpc>
                <a:spcPct val="90000"/>
              </a:lnSpc>
            </a:pPr>
            <a:endParaRPr lang="es-EC" smtClean="0"/>
          </a:p>
        </p:txBody>
      </p:sp>
      <p:sp>
        <p:nvSpPr>
          <p:cNvPr id="4" name="1 Título"/>
          <p:cNvSpPr txBox="1">
            <a:spLocks/>
          </p:cNvSpPr>
          <p:nvPr/>
        </p:nvSpPr>
        <p:spPr>
          <a:xfrm>
            <a:off x="285720" y="1142984"/>
            <a:ext cx="2857520" cy="642942"/>
          </a:xfrm>
          <a:prstGeom prst="rect">
            <a:avLst/>
          </a:prstGeom>
          <a:ln>
            <a:noFill/>
          </a:ln>
        </p:spPr>
        <p:txBody>
          <a:bodyPr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fontAlgn="auto">
              <a:spcAft>
                <a:spcPts val="0"/>
              </a:spcAft>
              <a:defRPr/>
            </a:pPr>
            <a:r>
              <a:rPr lang="es-EC" sz="2900" b="1" u="sng" dirty="0">
                <a:solidFill>
                  <a:schemeClr val="accent1">
                    <a:lumMod val="75000"/>
                  </a:schemeClr>
                </a:solidFill>
                <a:latin typeface="+mj-lt"/>
                <a:ea typeface="+mj-ea"/>
                <a:cs typeface="+mj-cs"/>
              </a:rPr>
              <a:t>Definición</a:t>
            </a:r>
            <a:r>
              <a:rPr lang="es-EC" sz="2900" b="1" dirty="0">
                <a:solidFill>
                  <a:schemeClr val="accent1">
                    <a:lumMod val="75000"/>
                  </a:schemeClr>
                </a:solidFill>
                <a:latin typeface="+mj-lt"/>
                <a:ea typeface="+mj-ea"/>
                <a:cs typeface="+mj-cs"/>
              </a:rPr>
              <a:t>.-</a:t>
            </a:r>
          </a:p>
        </p:txBody>
      </p:sp>
      <p:sp>
        <p:nvSpPr>
          <p:cNvPr id="5" name="1 Título"/>
          <p:cNvSpPr txBox="1">
            <a:spLocks/>
          </p:cNvSpPr>
          <p:nvPr/>
        </p:nvSpPr>
        <p:spPr>
          <a:xfrm>
            <a:off x="357158" y="3071810"/>
            <a:ext cx="5072098" cy="642942"/>
          </a:xfrm>
          <a:prstGeom prst="rect">
            <a:avLst/>
          </a:prstGeom>
          <a:ln>
            <a:noFill/>
          </a:ln>
        </p:spPr>
        <p:txBody>
          <a:bodyPr lIns="0" tIns="0" rIns="18288" bIns="0" anchor="b">
            <a:normAutofit/>
            <a:scene3d>
              <a:camera prst="orthographicFront"/>
              <a:lightRig rig="freezing" dir="t">
                <a:rot lat="0" lon="0" rev="5640000"/>
              </a:lightRig>
            </a:scene3d>
            <a:sp3d prstMaterial="flat">
              <a:bevelT w="38100" h="38100"/>
              <a:contourClr>
                <a:schemeClr val="tx2"/>
              </a:contourClr>
            </a:sp3d>
          </a:bodyPr>
          <a:lstStyle/>
          <a:p>
            <a:pPr fontAlgn="auto">
              <a:spcAft>
                <a:spcPts val="0"/>
              </a:spcAft>
              <a:defRPr/>
            </a:pPr>
            <a:r>
              <a:rPr lang="es-EC" sz="2900" b="1" u="sng" dirty="0">
                <a:solidFill>
                  <a:schemeClr val="accent1">
                    <a:lumMod val="75000"/>
                  </a:schemeClr>
                </a:solidFill>
                <a:latin typeface="+mj-lt"/>
                <a:ea typeface="+mj-ea"/>
                <a:cs typeface="+mj-cs"/>
              </a:rPr>
              <a:t>Principio de Extraterritorialidad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57188"/>
            <a:ext cx="8686800" cy="1143000"/>
          </a:xfrm>
        </p:spPr>
        <p:txBody>
          <a:bodyPr>
            <a:noAutofit/>
          </a:bodyPr>
          <a:lstStyle/>
          <a:p>
            <a:pPr eaLnBrk="1" fontAlgn="auto" hangingPunct="1">
              <a:spcAft>
                <a:spcPts val="0"/>
              </a:spcAft>
              <a:defRPr/>
            </a:pPr>
            <a:r>
              <a:rPr lang="es-EC" sz="4000" b="1" u="sng" dirty="0" smtClean="0">
                <a:solidFill>
                  <a:schemeClr val="accent1">
                    <a:lumMod val="75000"/>
                  </a:schemeClr>
                </a:solidFill>
              </a:rPr>
              <a:t>Objetivos de la Zona Franca</a:t>
            </a:r>
            <a:endParaRPr lang="es-EC" sz="4000" b="1" u="sng" dirty="0">
              <a:solidFill>
                <a:schemeClr val="accent1">
                  <a:lumMod val="75000"/>
                </a:schemeClr>
              </a:solidFill>
            </a:endParaRPr>
          </a:p>
        </p:txBody>
      </p:sp>
      <p:sp>
        <p:nvSpPr>
          <p:cNvPr id="3" name="2 Marcador de contenido"/>
          <p:cNvSpPr>
            <a:spLocks noGrp="1"/>
          </p:cNvSpPr>
          <p:nvPr>
            <p:ph idx="1"/>
          </p:nvPr>
        </p:nvSpPr>
        <p:spPr>
          <a:xfrm>
            <a:off x="457200" y="1968500"/>
            <a:ext cx="8229600" cy="4389438"/>
          </a:xfrm>
        </p:spPr>
        <p:txBody>
          <a:bodyPr>
            <a:normAutofit/>
          </a:bodyPr>
          <a:lstStyle/>
          <a:p>
            <a:pPr marL="274320" indent="-274320" eaLnBrk="1" fontAlgn="auto" hangingPunct="1">
              <a:spcAft>
                <a:spcPts val="0"/>
              </a:spcAft>
              <a:buClr>
                <a:srgbClr val="00B050"/>
              </a:buClr>
              <a:buFont typeface="Wingdings" pitchFamily="2" charset="2"/>
              <a:buChar char="§"/>
              <a:defRPr/>
            </a:pPr>
            <a:r>
              <a:rPr lang="es-EC" sz="2400" dirty="0">
                <a:latin typeface="+mj-lt"/>
              </a:rPr>
              <a:t>Promover el empleo</a:t>
            </a:r>
          </a:p>
          <a:p>
            <a:pPr marL="274320" indent="-274320" eaLnBrk="1" fontAlgn="auto" hangingPunct="1">
              <a:spcAft>
                <a:spcPts val="0"/>
              </a:spcAft>
              <a:buClr>
                <a:srgbClr val="00B050"/>
              </a:buClr>
              <a:buFont typeface="Wingdings" pitchFamily="2" charset="2"/>
              <a:buChar char="§"/>
              <a:defRPr/>
            </a:pPr>
            <a:r>
              <a:rPr lang="es-EC" sz="2400" dirty="0">
                <a:latin typeface="+mj-lt"/>
              </a:rPr>
              <a:t>La transferencia tecnológica</a:t>
            </a:r>
          </a:p>
          <a:p>
            <a:pPr marL="274320" indent="-274320" eaLnBrk="1" fontAlgn="auto" hangingPunct="1">
              <a:spcAft>
                <a:spcPts val="0"/>
              </a:spcAft>
              <a:buClr>
                <a:srgbClr val="00B050"/>
              </a:buClr>
              <a:buFont typeface="Wingdings" pitchFamily="2" charset="2"/>
              <a:buChar char="§"/>
              <a:defRPr/>
            </a:pPr>
            <a:r>
              <a:rPr lang="es-EC" sz="2400" dirty="0">
                <a:latin typeface="+mj-lt"/>
              </a:rPr>
              <a:t>La atracción y utilización de inversión extranjera</a:t>
            </a:r>
          </a:p>
          <a:p>
            <a:pPr marL="274320" indent="-274320" eaLnBrk="1" fontAlgn="auto" hangingPunct="1">
              <a:spcAft>
                <a:spcPts val="0"/>
              </a:spcAft>
              <a:buClr>
                <a:srgbClr val="00B050"/>
              </a:buClr>
              <a:buFont typeface="Wingdings" pitchFamily="2" charset="2"/>
              <a:buChar char="§"/>
              <a:defRPr/>
            </a:pPr>
            <a:r>
              <a:rPr lang="es-EC" sz="2400" dirty="0">
                <a:latin typeface="+mj-lt"/>
              </a:rPr>
              <a:t>La exportación de bienes y servicios</a:t>
            </a:r>
          </a:p>
          <a:p>
            <a:pPr marL="274320" indent="-274320" eaLnBrk="1" fontAlgn="auto" hangingPunct="1">
              <a:spcAft>
                <a:spcPts val="0"/>
              </a:spcAft>
              <a:buClr>
                <a:srgbClr val="00B050"/>
              </a:buClr>
              <a:buFont typeface="Wingdings" pitchFamily="2" charset="2"/>
              <a:buChar char="§"/>
              <a:defRPr/>
            </a:pPr>
            <a:r>
              <a:rPr lang="es-EC" sz="2400" dirty="0">
                <a:latin typeface="+mj-lt"/>
              </a:rPr>
              <a:t>La generación de divisas</a:t>
            </a:r>
          </a:p>
          <a:p>
            <a:pPr marL="274320" indent="-274320" eaLnBrk="1" fontAlgn="auto" hangingPunct="1">
              <a:spcAft>
                <a:spcPts val="0"/>
              </a:spcAft>
              <a:buClr>
                <a:srgbClr val="00B050"/>
              </a:buClr>
              <a:buFont typeface="Wingdings" pitchFamily="2" charset="2"/>
              <a:buChar char="§"/>
              <a:defRPr/>
            </a:pPr>
            <a:r>
              <a:rPr lang="es-EC" sz="2400" dirty="0">
                <a:latin typeface="+mj-lt"/>
              </a:rPr>
              <a:t>El apoyo a zonas deprimidas del país</a:t>
            </a:r>
          </a:p>
          <a:p>
            <a:pPr marL="274320" indent="-274320" eaLnBrk="1" fontAlgn="auto" hangingPunct="1">
              <a:spcAft>
                <a:spcPts val="0"/>
              </a:spcAft>
              <a:buClr>
                <a:schemeClr val="accent3"/>
              </a:buClr>
              <a:buFont typeface="Wingdings 2"/>
              <a:buChar char=""/>
              <a:defRPr/>
            </a:pPr>
            <a:endParaRPr lang="es-EC" dirty="0"/>
          </a:p>
        </p:txBody>
      </p:sp>
      <p:pic>
        <p:nvPicPr>
          <p:cNvPr id="10244" name="Picture 1"/>
          <p:cNvPicPr>
            <a:picLocks noChangeAspect="1" noChangeArrowheads="1"/>
          </p:cNvPicPr>
          <p:nvPr/>
        </p:nvPicPr>
        <p:blipFill>
          <a:blip r:embed="rId2"/>
          <a:srcRect/>
          <a:stretch>
            <a:fillRect/>
          </a:stretch>
        </p:blipFill>
        <p:spPr bwMode="auto">
          <a:xfrm>
            <a:off x="6500813" y="3613150"/>
            <a:ext cx="2271712" cy="1744663"/>
          </a:xfrm>
          <a:prstGeom prst="rect">
            <a:avLst/>
          </a:prstGeom>
          <a:noFill/>
          <a:ln w="9525">
            <a:noFill/>
            <a:miter lim="800000"/>
            <a:headEnd/>
            <a:tailEnd/>
          </a:ln>
        </p:spPr>
      </p:pic>
      <p:pic>
        <p:nvPicPr>
          <p:cNvPr id="10245" name="Picture 2"/>
          <p:cNvPicPr>
            <a:picLocks noChangeAspect="1" noChangeArrowheads="1"/>
          </p:cNvPicPr>
          <p:nvPr/>
        </p:nvPicPr>
        <p:blipFill>
          <a:blip r:embed="rId3"/>
          <a:srcRect/>
          <a:stretch>
            <a:fillRect/>
          </a:stretch>
        </p:blipFill>
        <p:spPr bwMode="auto">
          <a:xfrm>
            <a:off x="6143625" y="1143000"/>
            <a:ext cx="2600325" cy="2600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214313" y="928688"/>
            <a:ext cx="6286500" cy="857250"/>
          </a:xfrm>
        </p:spPr>
        <p:txBody>
          <a:bodyPr anchor="ctr"/>
          <a:lstStyle/>
          <a:p>
            <a:pPr eaLnBrk="1" hangingPunct="1">
              <a:defRPr/>
            </a:pPr>
            <a:r>
              <a:rPr lang="es-ES_tradnl" sz="3400" b="1" u="sng" dirty="0" smtClean="0">
                <a:solidFill>
                  <a:schemeClr val="bg2">
                    <a:lumMod val="25000"/>
                  </a:schemeClr>
                </a:solidFill>
              </a:rPr>
              <a:t>¿Quiénes intervienen en las</a:t>
            </a:r>
            <a:br>
              <a:rPr lang="es-ES_tradnl" sz="3400" b="1" u="sng" dirty="0" smtClean="0">
                <a:solidFill>
                  <a:schemeClr val="bg2">
                    <a:lumMod val="25000"/>
                  </a:schemeClr>
                </a:solidFill>
              </a:rPr>
            </a:br>
            <a:r>
              <a:rPr lang="es-ES_tradnl" sz="3400" b="1" u="sng" dirty="0" smtClean="0">
                <a:solidFill>
                  <a:schemeClr val="bg2">
                    <a:lumMod val="25000"/>
                  </a:schemeClr>
                </a:solidFill>
              </a:rPr>
              <a:t>ZONAS</a:t>
            </a:r>
            <a:r>
              <a:rPr lang="es-EC" sz="3400" b="1" u="sng" dirty="0" smtClean="0">
                <a:solidFill>
                  <a:schemeClr val="bg2">
                    <a:lumMod val="25000"/>
                  </a:schemeClr>
                </a:solidFill>
              </a:rPr>
              <a:t> FRANCAS?</a:t>
            </a:r>
          </a:p>
        </p:txBody>
      </p:sp>
      <p:sp>
        <p:nvSpPr>
          <p:cNvPr id="5" name="4 CuadroTexto"/>
          <p:cNvSpPr txBox="1"/>
          <p:nvPr/>
        </p:nvSpPr>
        <p:spPr>
          <a:xfrm>
            <a:off x="285750" y="2487613"/>
            <a:ext cx="2286000" cy="369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fontAlgn="auto">
              <a:spcBef>
                <a:spcPts val="0"/>
              </a:spcBef>
              <a:spcAft>
                <a:spcPts val="0"/>
              </a:spcAft>
              <a:defRPr/>
            </a:pPr>
            <a:r>
              <a:rPr lang="es-EC" dirty="0"/>
              <a:t>ADMINISTRADORA</a:t>
            </a:r>
          </a:p>
        </p:txBody>
      </p:sp>
      <p:sp>
        <p:nvSpPr>
          <p:cNvPr id="6" name="5 CuadroTexto"/>
          <p:cNvSpPr txBox="1"/>
          <p:nvPr/>
        </p:nvSpPr>
        <p:spPr>
          <a:xfrm>
            <a:off x="3000375" y="2500313"/>
            <a:ext cx="1428750" cy="3698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ctr" fontAlgn="auto">
              <a:spcBef>
                <a:spcPts val="0"/>
              </a:spcBef>
              <a:spcAft>
                <a:spcPts val="0"/>
              </a:spcAft>
              <a:defRPr/>
            </a:pPr>
            <a:r>
              <a:rPr lang="es-EC" dirty="0"/>
              <a:t>USUARIA</a:t>
            </a:r>
          </a:p>
        </p:txBody>
      </p:sp>
      <p:sp>
        <p:nvSpPr>
          <p:cNvPr id="7" name="6 CuadroTexto"/>
          <p:cNvSpPr txBox="1"/>
          <p:nvPr/>
        </p:nvSpPr>
        <p:spPr>
          <a:xfrm>
            <a:off x="519113" y="3675063"/>
            <a:ext cx="3214687" cy="17541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lgn="just" fontAlgn="auto">
              <a:spcBef>
                <a:spcPts val="0"/>
              </a:spcBef>
              <a:spcAft>
                <a:spcPts val="0"/>
              </a:spcAft>
              <a:defRPr/>
            </a:pPr>
            <a:r>
              <a:rPr lang="es-EC" dirty="0"/>
              <a:t>Producción y comercialización de bienes para la exportación o reexportación, así como a la prestación de servicios vinculados con el comercio internacional</a:t>
            </a:r>
          </a:p>
        </p:txBody>
      </p:sp>
      <p:sp>
        <p:nvSpPr>
          <p:cNvPr id="8" name="7 Elipse"/>
          <p:cNvSpPr/>
          <p:nvPr/>
        </p:nvSpPr>
        <p:spPr>
          <a:xfrm>
            <a:off x="3929063" y="3143250"/>
            <a:ext cx="2428875" cy="1143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C" dirty="0"/>
              <a:t>DESARROLLO DEL PAÍS</a:t>
            </a:r>
          </a:p>
        </p:txBody>
      </p:sp>
      <p:sp>
        <p:nvSpPr>
          <p:cNvPr id="9" name="8 Flecha abajo"/>
          <p:cNvSpPr/>
          <p:nvPr/>
        </p:nvSpPr>
        <p:spPr>
          <a:xfrm rot="19794423">
            <a:off x="1249363" y="2974975"/>
            <a:ext cx="500062" cy="428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10" name="9 Flecha abajo"/>
          <p:cNvSpPr/>
          <p:nvPr/>
        </p:nvSpPr>
        <p:spPr>
          <a:xfrm rot="1471334">
            <a:off x="3036888" y="3013075"/>
            <a:ext cx="500062" cy="428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12" name="11 Flecha curvada hacia arriba"/>
          <p:cNvSpPr/>
          <p:nvPr/>
        </p:nvSpPr>
        <p:spPr>
          <a:xfrm rot="19045187">
            <a:off x="3924300" y="4495800"/>
            <a:ext cx="1593850" cy="782638"/>
          </a:xfrm>
          <a:prstGeom prst="curvedUpArrow">
            <a:avLst>
              <a:gd name="adj1" fmla="val 62993"/>
              <a:gd name="adj2" fmla="val 101839"/>
              <a:gd name="adj3" fmla="val 58299"/>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solidFill>
                <a:schemeClr val="tx1"/>
              </a:solidFill>
            </a:endParaRPr>
          </a:p>
        </p:txBody>
      </p:sp>
      <p:sp>
        <p:nvSpPr>
          <p:cNvPr id="13" name="12 Cruz"/>
          <p:cNvSpPr/>
          <p:nvPr/>
        </p:nvSpPr>
        <p:spPr>
          <a:xfrm>
            <a:off x="2714625" y="2571750"/>
            <a:ext cx="142875" cy="142875"/>
          </a:xfrm>
          <a:prstGeom prst="plus">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14" name="13 Esquina doblada"/>
          <p:cNvSpPr/>
          <p:nvPr/>
        </p:nvSpPr>
        <p:spPr>
          <a:xfrm>
            <a:off x="6429375" y="1714500"/>
            <a:ext cx="2428875" cy="4071938"/>
          </a:xfrm>
          <a:prstGeom prst="foldedCorne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pic>
        <p:nvPicPr>
          <p:cNvPr id="11276" name="Picture 2" descr="Ver imagen en tamaño completo">
            <a:hlinkClick r:id="rId3"/>
          </p:cNvPr>
          <p:cNvPicPr>
            <a:picLocks noChangeAspect="1" noChangeArrowheads="1"/>
          </p:cNvPicPr>
          <p:nvPr/>
        </p:nvPicPr>
        <p:blipFill>
          <a:blip r:embed="rId4"/>
          <a:srcRect/>
          <a:stretch>
            <a:fillRect/>
          </a:stretch>
        </p:blipFill>
        <p:spPr bwMode="auto">
          <a:xfrm>
            <a:off x="6572250" y="1949450"/>
            <a:ext cx="1009650" cy="850900"/>
          </a:xfrm>
          <a:prstGeom prst="rect">
            <a:avLst/>
          </a:prstGeom>
          <a:noFill/>
          <a:ln w="9525">
            <a:noFill/>
            <a:miter lim="800000"/>
            <a:headEnd/>
            <a:tailEnd/>
          </a:ln>
        </p:spPr>
      </p:pic>
      <p:pic>
        <p:nvPicPr>
          <p:cNvPr id="11277" name="Picture 4" descr="http://www.corpaq.com/images/content/fotos/foto_zonafranca1_1.jpg"/>
          <p:cNvPicPr>
            <a:picLocks noChangeAspect="1" noChangeArrowheads="1"/>
          </p:cNvPicPr>
          <p:nvPr/>
        </p:nvPicPr>
        <p:blipFill>
          <a:blip r:embed="rId5"/>
          <a:srcRect/>
          <a:stretch>
            <a:fillRect/>
          </a:stretch>
        </p:blipFill>
        <p:spPr bwMode="auto">
          <a:xfrm>
            <a:off x="7643813" y="1943100"/>
            <a:ext cx="1111250" cy="1117600"/>
          </a:xfrm>
          <a:prstGeom prst="rect">
            <a:avLst/>
          </a:prstGeom>
          <a:noFill/>
          <a:ln w="9525">
            <a:noFill/>
            <a:miter lim="800000"/>
            <a:headEnd/>
            <a:tailEnd/>
          </a:ln>
        </p:spPr>
      </p:pic>
      <p:pic>
        <p:nvPicPr>
          <p:cNvPr id="11278" name="Picture 6" descr="http://www.corpaq.com/images/content/fotos/foto_zonafranca1_2.jpg"/>
          <p:cNvPicPr>
            <a:picLocks noChangeAspect="1" noChangeArrowheads="1"/>
          </p:cNvPicPr>
          <p:nvPr/>
        </p:nvPicPr>
        <p:blipFill>
          <a:blip r:embed="rId6"/>
          <a:srcRect/>
          <a:stretch>
            <a:fillRect/>
          </a:stretch>
        </p:blipFill>
        <p:spPr bwMode="auto">
          <a:xfrm>
            <a:off x="6572250" y="2949575"/>
            <a:ext cx="1000125" cy="1004888"/>
          </a:xfrm>
          <a:prstGeom prst="rect">
            <a:avLst/>
          </a:prstGeom>
          <a:noFill/>
          <a:ln w="9525">
            <a:noFill/>
            <a:miter lim="800000"/>
            <a:headEnd/>
            <a:tailEnd/>
          </a:ln>
        </p:spPr>
      </p:pic>
      <p:pic>
        <p:nvPicPr>
          <p:cNvPr id="11279" name="Picture 8" descr="Mas información">
            <a:hlinkClick r:id="rId7"/>
          </p:cNvPr>
          <p:cNvPicPr>
            <a:picLocks noChangeAspect="1" noChangeArrowheads="1"/>
          </p:cNvPicPr>
          <p:nvPr/>
        </p:nvPicPr>
        <p:blipFill>
          <a:blip r:embed="rId8"/>
          <a:srcRect/>
          <a:stretch>
            <a:fillRect/>
          </a:stretch>
        </p:blipFill>
        <p:spPr bwMode="auto">
          <a:xfrm>
            <a:off x="7681913" y="3143250"/>
            <a:ext cx="1000125" cy="785813"/>
          </a:xfrm>
          <a:prstGeom prst="rect">
            <a:avLst/>
          </a:prstGeom>
          <a:noFill/>
          <a:ln w="9525">
            <a:noFill/>
            <a:miter lim="800000"/>
            <a:headEnd/>
            <a:tailEnd/>
          </a:ln>
        </p:spPr>
      </p:pic>
      <p:pic>
        <p:nvPicPr>
          <p:cNvPr id="11280" name="Picture 9"/>
          <p:cNvPicPr>
            <a:picLocks noChangeAspect="1" noChangeArrowheads="1"/>
          </p:cNvPicPr>
          <p:nvPr/>
        </p:nvPicPr>
        <p:blipFill>
          <a:blip r:embed="rId9"/>
          <a:srcRect l="19922" t="64687" r="63086" b="19376"/>
          <a:stretch>
            <a:fillRect/>
          </a:stretch>
        </p:blipFill>
        <p:spPr bwMode="auto">
          <a:xfrm>
            <a:off x="6572250" y="4065588"/>
            <a:ext cx="2117725" cy="1357312"/>
          </a:xfrm>
          <a:prstGeom prst="rect">
            <a:avLst/>
          </a:prstGeom>
          <a:noFill/>
          <a:ln w="9525">
            <a:noFill/>
            <a:miter lim="800000"/>
            <a:headEnd/>
            <a:tailEnd/>
          </a:ln>
        </p:spPr>
      </p:pic>
      <p:sp>
        <p:nvSpPr>
          <p:cNvPr id="17" name="1 Título"/>
          <p:cNvSpPr txBox="1">
            <a:spLocks/>
          </p:cNvSpPr>
          <p:nvPr/>
        </p:nvSpPr>
        <p:spPr>
          <a:xfrm>
            <a:off x="6572250" y="0"/>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1" descr="C:\Program Files\Microsoft Office\MEDIA\CAGCAT10\j0285360.wmf"/>
          <p:cNvPicPr>
            <a:picLocks noChangeAspect="1" noChangeArrowheads="1"/>
          </p:cNvPicPr>
          <p:nvPr/>
        </p:nvPicPr>
        <p:blipFill>
          <a:blip r:embed="rId3"/>
          <a:srcRect/>
          <a:stretch>
            <a:fillRect/>
          </a:stretch>
        </p:blipFill>
        <p:spPr bwMode="auto">
          <a:xfrm>
            <a:off x="455613" y="4683125"/>
            <a:ext cx="1473200" cy="1817688"/>
          </a:xfrm>
          <a:prstGeom prst="rect">
            <a:avLst/>
          </a:prstGeom>
          <a:noFill/>
          <a:ln w="9525">
            <a:noFill/>
            <a:miter lim="800000"/>
            <a:headEnd/>
            <a:tailEnd/>
          </a:ln>
        </p:spPr>
      </p:pic>
      <p:pic>
        <p:nvPicPr>
          <p:cNvPr id="17410" name="Picture 2" descr="C:\Program Files\Microsoft Office\MEDIA\CAGCAT10\j0297551.wmf"/>
          <p:cNvPicPr>
            <a:picLocks noChangeAspect="1" noChangeArrowheads="1"/>
          </p:cNvPicPr>
          <p:nvPr/>
        </p:nvPicPr>
        <p:blipFill>
          <a:blip r:embed="rId4"/>
          <a:srcRect/>
          <a:stretch>
            <a:fillRect/>
          </a:stretch>
        </p:blipFill>
        <p:spPr bwMode="auto">
          <a:xfrm>
            <a:off x="7877473" y="857232"/>
            <a:ext cx="1195121" cy="1823314"/>
          </a:xfrm>
          <a:prstGeom prst="rect">
            <a:avLst/>
          </a:prstGeom>
          <a:noFill/>
          <a:effectLst>
            <a:innerShdw blurRad="63500" dist="50800" dir="13500000">
              <a:prstClr val="black">
                <a:alpha val="50000"/>
              </a:prstClr>
            </a:innerShdw>
          </a:effectLst>
        </p:spPr>
      </p:pic>
      <p:sp>
        <p:nvSpPr>
          <p:cNvPr id="3" name="2 Marcador de contenido"/>
          <p:cNvSpPr>
            <a:spLocks noGrp="1"/>
          </p:cNvSpPr>
          <p:nvPr>
            <p:ph idx="1"/>
          </p:nvPr>
        </p:nvSpPr>
        <p:spPr>
          <a:xfrm>
            <a:off x="285750" y="1143000"/>
            <a:ext cx="7500938" cy="3357563"/>
          </a:xfrm>
        </p:spPr>
        <p:txBody>
          <a:bodyPr>
            <a:normAutofit fontScale="77500" lnSpcReduction="20000"/>
          </a:bodyPr>
          <a:lstStyle/>
          <a:p>
            <a:pPr marL="274320" indent="-274320" eaLnBrk="1" fontAlgn="auto" hangingPunct="1">
              <a:spcAft>
                <a:spcPts val="0"/>
              </a:spcAft>
              <a:buClr>
                <a:schemeClr val="accent3"/>
              </a:buClr>
              <a:buFont typeface="Wingdings 2"/>
              <a:buBlip>
                <a:blip r:embed="rId5"/>
              </a:buBlip>
              <a:defRPr/>
            </a:pPr>
            <a:r>
              <a:rPr lang="es-EC" b="1" i="1" dirty="0" smtClean="0">
                <a:latin typeface="+mj-lt"/>
              </a:rPr>
              <a:t>De acuerdo a la Actividad:</a:t>
            </a:r>
            <a:endParaRPr lang="es-EC" dirty="0" smtClean="0">
              <a:latin typeface="+mj-lt"/>
            </a:endParaRPr>
          </a:p>
          <a:p>
            <a:pPr marL="640080" lvl="1" indent="-246888" eaLnBrk="1" fontAlgn="auto" hangingPunct="1">
              <a:spcAft>
                <a:spcPts val="0"/>
              </a:spcAft>
              <a:buClr>
                <a:srgbClr val="002060"/>
              </a:buClr>
              <a:buFont typeface="SimSun" pitchFamily="2" charset="-122"/>
              <a:buChar char="*"/>
              <a:defRPr/>
            </a:pPr>
            <a:r>
              <a:rPr lang="es-EC" i="1" u="sng" dirty="0" smtClean="0">
                <a:latin typeface="+mj-lt"/>
              </a:rPr>
              <a:t>Comerciales</a:t>
            </a:r>
            <a:r>
              <a:rPr lang="es-EC" i="1" dirty="0" smtClean="0">
                <a:latin typeface="+mj-lt"/>
              </a:rPr>
              <a:t>:  </a:t>
            </a:r>
            <a:r>
              <a:rPr lang="es-EC" dirty="0" smtClean="0">
                <a:latin typeface="+mj-lt"/>
              </a:rPr>
              <a:t> Productos terminados en la ZF para la exportación.</a:t>
            </a:r>
          </a:p>
          <a:p>
            <a:pPr marL="640080" lvl="1" indent="-246888" eaLnBrk="1" fontAlgn="auto" hangingPunct="1">
              <a:spcAft>
                <a:spcPts val="0"/>
              </a:spcAft>
              <a:buClr>
                <a:srgbClr val="002060"/>
              </a:buClr>
              <a:buFont typeface="SimSun" pitchFamily="2" charset="-122"/>
              <a:buChar char="*"/>
              <a:defRPr/>
            </a:pPr>
            <a:r>
              <a:rPr lang="es-EC" i="1" u="sng" dirty="0" smtClean="0">
                <a:latin typeface="+mj-lt"/>
              </a:rPr>
              <a:t>Industriales</a:t>
            </a:r>
            <a:r>
              <a:rPr lang="es-EC" i="1" dirty="0" smtClean="0">
                <a:latin typeface="+mj-lt"/>
              </a:rPr>
              <a:t>:</a:t>
            </a:r>
            <a:r>
              <a:rPr lang="es-EC" dirty="0" smtClean="0">
                <a:latin typeface="+mj-lt"/>
              </a:rPr>
              <a:t>    Joyerías (India), aceite y gas, electrónica, textiles, etc.</a:t>
            </a:r>
          </a:p>
          <a:p>
            <a:pPr marL="627063" lvl="1" indent="-233363" eaLnBrk="1" fontAlgn="auto" hangingPunct="1">
              <a:spcAft>
                <a:spcPts val="0"/>
              </a:spcAft>
              <a:buClr>
                <a:srgbClr val="002060"/>
              </a:buClr>
              <a:buFont typeface="SimSun" pitchFamily="2" charset="-122"/>
              <a:buChar char="*"/>
              <a:defRPr/>
            </a:pPr>
            <a:r>
              <a:rPr lang="es-EC" i="1" u="sng" dirty="0" smtClean="0">
                <a:latin typeface="+mj-lt"/>
              </a:rPr>
              <a:t>Turísticas</a:t>
            </a:r>
            <a:r>
              <a:rPr lang="es-EC" i="1" dirty="0" smtClean="0">
                <a:latin typeface="+mj-lt"/>
              </a:rPr>
              <a:t>:</a:t>
            </a:r>
            <a:r>
              <a:rPr lang="es-EC" dirty="0" smtClean="0">
                <a:latin typeface="+mj-lt"/>
              </a:rPr>
              <a:t>       Turismo Médico (Argentina, Costa Rica, El Salvador, Brasil, Canadá)</a:t>
            </a:r>
          </a:p>
          <a:p>
            <a:pPr marL="640080" lvl="1" indent="-246888" eaLnBrk="1" fontAlgn="auto" hangingPunct="1">
              <a:spcAft>
                <a:spcPts val="0"/>
              </a:spcAft>
              <a:buClr>
                <a:srgbClr val="002060"/>
              </a:buClr>
              <a:buFont typeface="SimSun" pitchFamily="2" charset="-122"/>
              <a:buChar char="*"/>
              <a:defRPr/>
            </a:pPr>
            <a:r>
              <a:rPr lang="es-EC" i="1" u="sng" dirty="0" smtClean="0">
                <a:latin typeface="+mj-lt"/>
              </a:rPr>
              <a:t>Servicios</a:t>
            </a:r>
            <a:r>
              <a:rPr lang="es-EC" i="1" dirty="0" smtClean="0">
                <a:latin typeface="+mj-lt"/>
              </a:rPr>
              <a:t>:         </a:t>
            </a:r>
            <a:r>
              <a:rPr lang="es-EC" dirty="0" smtClean="0">
                <a:latin typeface="+mj-lt"/>
              </a:rPr>
              <a:t>Zonamérica (Call Centers), Z F- Colonia (S. Logísticos, Bancarios y financieros, almacenamiento y depósito), etc.</a:t>
            </a:r>
          </a:p>
          <a:p>
            <a:pPr marL="640080" lvl="1" indent="-246888" eaLnBrk="1" fontAlgn="auto" hangingPunct="1">
              <a:spcAft>
                <a:spcPts val="0"/>
              </a:spcAft>
              <a:buClr>
                <a:srgbClr val="002060"/>
              </a:buClr>
              <a:buFont typeface="Wingdings 2" pitchFamily="18" charset="2"/>
              <a:buNone/>
              <a:defRPr/>
            </a:pPr>
            <a:endParaRPr lang="es-EC" dirty="0" smtClean="0">
              <a:latin typeface="+mj-lt"/>
            </a:endParaRPr>
          </a:p>
          <a:p>
            <a:pPr marL="640080" lvl="1" indent="-246888" eaLnBrk="1" fontAlgn="auto" hangingPunct="1">
              <a:spcAft>
                <a:spcPts val="0"/>
              </a:spcAft>
              <a:buClr>
                <a:srgbClr val="002060"/>
              </a:buClr>
              <a:buFont typeface="Wingdings 2" pitchFamily="18" charset="2"/>
              <a:buBlip>
                <a:blip r:embed="rId5"/>
              </a:buBlip>
              <a:defRPr/>
            </a:pPr>
            <a:r>
              <a:rPr lang="es-EC" sz="2600" b="1" i="1" dirty="0" smtClean="0">
                <a:latin typeface="+mj-lt"/>
              </a:rPr>
              <a:t>De acuerdo al Tamaño:</a:t>
            </a:r>
          </a:p>
          <a:p>
            <a:pPr marL="1188720" lvl="3" indent="519113" eaLnBrk="1" fontAlgn="auto" hangingPunct="1">
              <a:spcAft>
                <a:spcPts val="0"/>
              </a:spcAft>
              <a:buClr>
                <a:srgbClr val="002060"/>
              </a:buClr>
              <a:buFont typeface="SimSun" pitchFamily="2" charset="-122"/>
              <a:buChar char="*"/>
              <a:defRPr/>
            </a:pPr>
            <a:r>
              <a:rPr lang="es-EC" dirty="0" smtClean="0">
                <a:latin typeface="+mj-lt"/>
              </a:rPr>
              <a:t>Áreas amplias: 	abarcan 30000 Km</a:t>
            </a:r>
            <a:r>
              <a:rPr lang="es-EC" baseline="30000" dirty="0" smtClean="0">
                <a:latin typeface="+mj-lt"/>
              </a:rPr>
              <a:t>2</a:t>
            </a:r>
            <a:r>
              <a:rPr lang="es-EC" dirty="0" smtClean="0">
                <a:latin typeface="+mj-lt"/>
              </a:rPr>
              <a:t> - Ej.: China</a:t>
            </a:r>
          </a:p>
          <a:p>
            <a:pPr marL="1188720" lvl="3" indent="519113" eaLnBrk="1" fontAlgn="auto" hangingPunct="1">
              <a:spcAft>
                <a:spcPts val="0"/>
              </a:spcAft>
              <a:buClr>
                <a:srgbClr val="002060"/>
              </a:buClr>
              <a:buFont typeface="SimSun" pitchFamily="2" charset="-122"/>
              <a:buChar char="*"/>
              <a:defRPr/>
            </a:pPr>
            <a:r>
              <a:rPr lang="es-EC" dirty="0" smtClean="0">
                <a:latin typeface="+mj-lt"/>
              </a:rPr>
              <a:t>Áreas pequeñas:	 10 Km</a:t>
            </a:r>
            <a:r>
              <a:rPr lang="es-EC" baseline="30000" dirty="0" smtClean="0">
                <a:latin typeface="+mj-lt"/>
              </a:rPr>
              <a:t>2</a:t>
            </a:r>
            <a:r>
              <a:rPr lang="es-EC" dirty="0" smtClean="0">
                <a:latin typeface="+mj-lt"/>
              </a:rPr>
              <a:t> – Ej.: Zonas Francas Comunes</a:t>
            </a:r>
            <a:r>
              <a:rPr lang="es-EC" baseline="30000" dirty="0" smtClean="0">
                <a:latin typeface="+mj-lt"/>
              </a:rPr>
              <a:t> </a:t>
            </a:r>
            <a:endParaRPr lang="es-EC" dirty="0" smtClean="0">
              <a:latin typeface="+mj-lt"/>
            </a:endParaRPr>
          </a:p>
          <a:p>
            <a:pPr marL="1188720" lvl="3" indent="519113" eaLnBrk="1" fontAlgn="auto" hangingPunct="1">
              <a:spcAft>
                <a:spcPts val="0"/>
              </a:spcAft>
              <a:buClr>
                <a:srgbClr val="002060"/>
              </a:buClr>
              <a:buFont typeface="SimSun" pitchFamily="2" charset="-122"/>
              <a:buChar char="*"/>
              <a:defRPr/>
            </a:pPr>
            <a:r>
              <a:rPr lang="es-EC" dirty="0" smtClean="0">
                <a:latin typeface="+mj-lt"/>
              </a:rPr>
              <a:t>Zonas Francas especializadas.</a:t>
            </a:r>
            <a:endParaRPr lang="es-EC" dirty="0">
              <a:latin typeface="+mj-lt"/>
            </a:endParaRPr>
          </a:p>
        </p:txBody>
      </p:sp>
      <p:sp>
        <p:nvSpPr>
          <p:cNvPr id="4" name="1 Título"/>
          <p:cNvSpPr>
            <a:spLocks noGrp="1"/>
          </p:cNvSpPr>
          <p:nvPr>
            <p:ph type="title"/>
          </p:nvPr>
        </p:nvSpPr>
        <p:spPr>
          <a:xfrm>
            <a:off x="428625" y="285750"/>
            <a:ext cx="8229600" cy="652463"/>
          </a:xfrm>
        </p:spPr>
        <p:txBody>
          <a:bodyPr anchor="ctr">
            <a:normAutofit/>
          </a:bodyPr>
          <a:lstStyle/>
          <a:p>
            <a:pPr algn="ctr" eaLnBrk="1" fontAlgn="auto" hangingPunct="1">
              <a:spcAft>
                <a:spcPts val="0"/>
              </a:spcAft>
              <a:defRPr/>
            </a:pPr>
            <a:r>
              <a:rPr lang="es-EC" sz="3200" b="1" u="sng" cap="all" dirty="0" smtClean="0"/>
              <a:t>Tipos de Zonas Francas </a:t>
            </a:r>
            <a:endParaRPr lang="es-EC" sz="3200" dirty="0"/>
          </a:p>
        </p:txBody>
      </p:sp>
      <p:sp>
        <p:nvSpPr>
          <p:cNvPr id="6" name="1 Título"/>
          <p:cNvSpPr txBox="1">
            <a:spLocks/>
          </p:cNvSpPr>
          <p:nvPr/>
        </p:nvSpPr>
        <p:spPr bwMode="auto">
          <a:xfrm>
            <a:off x="3286125" y="4572000"/>
            <a:ext cx="5072063" cy="347663"/>
          </a:xfrm>
          <a:prstGeom prst="rect">
            <a:avLst/>
          </a:prstGeom>
          <a:noFill/>
          <a:ln w="9525">
            <a:noFill/>
            <a:miter lim="800000"/>
            <a:headEnd/>
            <a:tailEnd/>
          </a:ln>
        </p:spPr>
        <p:txBody>
          <a:bodyPr lIns="0" rIns="0" bIns="0" anchor="ctr"/>
          <a:lstStyle/>
          <a:p>
            <a:pPr>
              <a:defRPr/>
            </a:pPr>
            <a:r>
              <a:rPr lang="es-EC" sz="2100" b="1" u="sng" dirty="0">
                <a:solidFill>
                  <a:schemeClr val="tx2"/>
                </a:solidFill>
                <a:latin typeface="+mj-lt"/>
                <a:ea typeface="+mj-ea"/>
                <a:cs typeface="+mj-cs"/>
              </a:rPr>
              <a:t>FIGURAS SIMILARES AL RÉGIMEN FRANCO</a:t>
            </a:r>
            <a:endParaRPr lang="es-EC" sz="2100" dirty="0">
              <a:solidFill>
                <a:schemeClr val="tx2"/>
              </a:solidFill>
              <a:latin typeface="+mj-lt"/>
              <a:ea typeface="+mj-ea"/>
              <a:cs typeface="+mj-cs"/>
            </a:endParaRPr>
          </a:p>
        </p:txBody>
      </p:sp>
      <p:sp>
        <p:nvSpPr>
          <p:cNvPr id="7" name="2 Marcador de contenido"/>
          <p:cNvSpPr txBox="1">
            <a:spLocks/>
          </p:cNvSpPr>
          <p:nvPr/>
        </p:nvSpPr>
        <p:spPr bwMode="auto">
          <a:xfrm>
            <a:off x="2571736" y="5072074"/>
            <a:ext cx="6143668" cy="1357322"/>
          </a:xfrm>
          <a:prstGeom prst="rect">
            <a:avLst/>
          </a:prstGeom>
          <a:noFill/>
          <a:ln w="9525">
            <a:noFill/>
            <a:miter lim="800000"/>
            <a:headEnd/>
            <a:tailEnd/>
          </a:ln>
        </p:spPr>
        <p:txBody>
          <a:bodyPr numCol="2"/>
          <a:lstStyle/>
          <a:p>
            <a:pPr marL="640080" lvl="1" indent="-246888" fontAlgn="auto">
              <a:spcBef>
                <a:spcPct val="20000"/>
              </a:spcBef>
              <a:spcAft>
                <a:spcPts val="0"/>
              </a:spcAft>
              <a:buClr>
                <a:schemeClr val="accent1"/>
              </a:buClr>
              <a:buSzPct val="85000"/>
              <a:buFont typeface="Wingdings 2"/>
              <a:buBlip>
                <a:blip r:embed="rId6"/>
              </a:buBlip>
              <a:defRPr/>
            </a:pPr>
            <a:r>
              <a:rPr lang="es-EC" sz="1400" dirty="0">
                <a:latin typeface="+mj-lt"/>
                <a:cs typeface="+mn-cs"/>
              </a:rPr>
              <a:t>Zonas Económicas Especiales</a:t>
            </a:r>
          </a:p>
          <a:p>
            <a:pPr marL="640080" lvl="1" indent="-246888" fontAlgn="auto">
              <a:spcBef>
                <a:spcPct val="20000"/>
              </a:spcBef>
              <a:spcAft>
                <a:spcPts val="0"/>
              </a:spcAft>
              <a:buClr>
                <a:schemeClr val="accent1"/>
              </a:buClr>
              <a:buSzPct val="85000"/>
              <a:buFont typeface="Wingdings 2"/>
              <a:buBlip>
                <a:blip r:embed="rId6"/>
              </a:buBlip>
              <a:defRPr/>
            </a:pPr>
            <a:r>
              <a:rPr lang="es-EC" sz="1400" dirty="0">
                <a:latin typeface="+mj-lt"/>
                <a:cs typeface="+mn-cs"/>
              </a:rPr>
              <a:t>Parques Industriales</a:t>
            </a:r>
          </a:p>
          <a:p>
            <a:pPr marL="640080" lvl="1" indent="-246888" fontAlgn="auto">
              <a:spcBef>
                <a:spcPct val="20000"/>
              </a:spcBef>
              <a:spcAft>
                <a:spcPts val="0"/>
              </a:spcAft>
              <a:buClr>
                <a:schemeClr val="accent1"/>
              </a:buClr>
              <a:buSzPct val="85000"/>
              <a:buFont typeface="Wingdings 2"/>
              <a:buBlip>
                <a:blip r:embed="rId6"/>
              </a:buBlip>
              <a:defRPr/>
            </a:pPr>
            <a:r>
              <a:rPr lang="es-EC" sz="1400" dirty="0">
                <a:latin typeface="+mj-lt"/>
                <a:cs typeface="+mn-cs"/>
              </a:rPr>
              <a:t>Puertos Libres</a:t>
            </a:r>
          </a:p>
          <a:p>
            <a:pPr marL="640080" lvl="1" indent="-246888" fontAlgn="auto">
              <a:spcBef>
                <a:spcPct val="20000"/>
              </a:spcBef>
              <a:spcAft>
                <a:spcPts val="0"/>
              </a:spcAft>
              <a:buClr>
                <a:schemeClr val="accent1"/>
              </a:buClr>
              <a:buSzPct val="85000"/>
              <a:buFont typeface="Wingdings 2"/>
              <a:buBlip>
                <a:blip r:embed="rId6"/>
              </a:buBlip>
              <a:defRPr/>
            </a:pPr>
            <a:r>
              <a:rPr lang="es-EC" sz="1400" dirty="0">
                <a:latin typeface="+mj-lt"/>
                <a:cs typeface="+mn-cs"/>
              </a:rPr>
              <a:t>Zonas Libres Especiales</a:t>
            </a:r>
          </a:p>
          <a:p>
            <a:pPr marL="640080" lvl="1" indent="-246888" fontAlgn="auto">
              <a:spcBef>
                <a:spcPct val="20000"/>
              </a:spcBef>
              <a:spcAft>
                <a:spcPts val="0"/>
              </a:spcAft>
              <a:buClr>
                <a:schemeClr val="accent1"/>
              </a:buClr>
              <a:buSzPct val="85000"/>
              <a:buFont typeface="Wingdings 2"/>
              <a:buBlip>
                <a:blip r:embed="rId6"/>
              </a:buBlip>
              <a:defRPr/>
            </a:pPr>
            <a:r>
              <a:rPr lang="es-EC" sz="1400" dirty="0">
                <a:latin typeface="+mj-lt"/>
                <a:cs typeface="+mn-cs"/>
              </a:rPr>
              <a:t>Depósitos aduaneros</a:t>
            </a:r>
          </a:p>
          <a:p>
            <a:pPr marL="640080" lvl="1" indent="-246888" fontAlgn="auto">
              <a:spcBef>
                <a:spcPct val="20000"/>
              </a:spcBef>
              <a:spcAft>
                <a:spcPts val="0"/>
              </a:spcAft>
              <a:buClr>
                <a:schemeClr val="accent1"/>
              </a:buClr>
              <a:buSzPct val="85000"/>
              <a:buFont typeface="Wingdings 2"/>
              <a:buBlip>
                <a:blip r:embed="rId6"/>
              </a:buBlip>
              <a:defRPr/>
            </a:pPr>
            <a:r>
              <a:rPr lang="es-EC" sz="1400" dirty="0">
                <a:latin typeface="+mj-lt"/>
                <a:cs typeface="+mn-cs"/>
              </a:rPr>
              <a:t>Zonas de Tránsito</a:t>
            </a:r>
          </a:p>
          <a:p>
            <a:pPr marL="640080" lvl="1" indent="-246888" fontAlgn="auto">
              <a:spcBef>
                <a:spcPct val="20000"/>
              </a:spcBef>
              <a:spcAft>
                <a:spcPts val="0"/>
              </a:spcAft>
              <a:buClr>
                <a:schemeClr val="accent1"/>
              </a:buClr>
              <a:buSzPct val="85000"/>
              <a:buFont typeface="Wingdings 2"/>
              <a:buBlip>
                <a:blip r:embed="rId6"/>
              </a:buBlip>
              <a:defRPr/>
            </a:pPr>
            <a:r>
              <a:rPr lang="es-EC" sz="1400" dirty="0">
                <a:latin typeface="+mj-lt"/>
                <a:cs typeface="+mn-cs"/>
              </a:rPr>
              <a:t>Instalaciones especiales con privilegios aduaneros</a:t>
            </a:r>
          </a:p>
          <a:p>
            <a:pPr marL="640080" lvl="1" indent="-246888" fontAlgn="auto">
              <a:spcBef>
                <a:spcPct val="20000"/>
              </a:spcBef>
              <a:spcAft>
                <a:spcPts val="0"/>
              </a:spcAft>
              <a:buClr>
                <a:schemeClr val="accent1"/>
              </a:buClr>
              <a:buSzPct val="85000"/>
              <a:buFont typeface="Wingdings 2"/>
              <a:buBlip>
                <a:blip r:embed="rId6"/>
              </a:buBlip>
              <a:defRPr/>
            </a:pPr>
            <a:r>
              <a:rPr lang="es-EC" sz="1400" dirty="0" err="1">
                <a:latin typeface="+mj-lt"/>
                <a:cs typeface="+mn-cs"/>
              </a:rPr>
              <a:t>Duty</a:t>
            </a:r>
            <a:r>
              <a:rPr lang="es-EC" sz="1400" dirty="0">
                <a:latin typeface="+mj-lt"/>
                <a:cs typeface="+mn-cs"/>
              </a:rPr>
              <a:t> Free Aeroportuario</a:t>
            </a:r>
            <a:endParaRPr lang="es-EC" sz="1400" dirty="0">
              <a:latin typeface="+mn-lt"/>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2 Marcador de contenido"/>
          <p:cNvSpPr>
            <a:spLocks noGrp="1"/>
          </p:cNvSpPr>
          <p:nvPr>
            <p:ph idx="1"/>
          </p:nvPr>
        </p:nvSpPr>
        <p:spPr>
          <a:xfrm>
            <a:off x="0" y="1000125"/>
            <a:ext cx="8643938" cy="5072063"/>
          </a:xfrm>
        </p:spPr>
        <p:txBody>
          <a:bodyPr>
            <a:normAutofit/>
          </a:bodyPr>
          <a:lstStyle/>
          <a:p>
            <a:pPr marL="514350" indent="-514350" algn="just" eaLnBrk="1" fontAlgn="auto" hangingPunct="1">
              <a:spcAft>
                <a:spcPts val="0"/>
              </a:spcAft>
              <a:buClr>
                <a:srgbClr val="C00000"/>
              </a:buClr>
              <a:buFont typeface="Wingdings 2" pitchFamily="18" charset="2"/>
              <a:buNone/>
              <a:defRPr/>
            </a:pPr>
            <a:r>
              <a:rPr lang="es-EC" sz="2400" b="1" dirty="0" smtClean="0">
                <a:latin typeface="+mj-lt"/>
              </a:rPr>
              <a:t>	</a:t>
            </a:r>
            <a:r>
              <a:rPr lang="es-EC" sz="2400" b="1" u="sng" dirty="0" smtClean="0">
                <a:solidFill>
                  <a:schemeClr val="tx2"/>
                </a:solidFill>
                <a:latin typeface="+mj-lt"/>
              </a:rPr>
              <a:t>Modalidades de inversión extranjera en las Zonas Francas  </a:t>
            </a:r>
          </a:p>
          <a:p>
            <a:pPr lvl="2" eaLnBrk="1" hangingPunct="1">
              <a:lnSpc>
                <a:spcPct val="80000"/>
              </a:lnSpc>
              <a:buFont typeface="Wingdings 2" pitchFamily="18" charset="2"/>
              <a:buBlip>
                <a:blip r:embed="rId2"/>
              </a:buBlip>
              <a:defRPr/>
            </a:pPr>
            <a:r>
              <a:rPr lang="es-EC" sz="1600" dirty="0" smtClean="0">
                <a:latin typeface="+mj-lt"/>
              </a:rPr>
              <a:t>Exportación</a:t>
            </a:r>
          </a:p>
          <a:p>
            <a:pPr lvl="2" eaLnBrk="1" hangingPunct="1">
              <a:lnSpc>
                <a:spcPct val="80000"/>
              </a:lnSpc>
              <a:buFont typeface="Wingdings 2" pitchFamily="18" charset="2"/>
              <a:buBlip>
                <a:blip r:embed="rId2"/>
              </a:buBlip>
              <a:defRPr/>
            </a:pPr>
            <a:r>
              <a:rPr lang="es-EC" sz="1600" dirty="0" smtClean="0">
                <a:latin typeface="+mj-lt"/>
              </a:rPr>
              <a:t>Licencia </a:t>
            </a:r>
          </a:p>
          <a:p>
            <a:pPr lvl="2" eaLnBrk="1" hangingPunct="1">
              <a:lnSpc>
                <a:spcPct val="80000"/>
              </a:lnSpc>
              <a:buFont typeface="Wingdings 2" pitchFamily="18" charset="2"/>
              <a:buBlip>
                <a:blip r:embed="rId2"/>
              </a:buBlip>
              <a:defRPr/>
            </a:pPr>
            <a:r>
              <a:rPr lang="es-EC" sz="1600" dirty="0" smtClean="0">
                <a:latin typeface="+mj-lt"/>
              </a:rPr>
              <a:t>Franquicia</a:t>
            </a:r>
          </a:p>
          <a:p>
            <a:pPr lvl="2" eaLnBrk="1" hangingPunct="1">
              <a:lnSpc>
                <a:spcPct val="80000"/>
              </a:lnSpc>
              <a:buFont typeface="Wingdings 2" pitchFamily="18" charset="2"/>
              <a:buBlip>
                <a:blip r:embed="rId2"/>
              </a:buBlip>
              <a:defRPr/>
            </a:pPr>
            <a:r>
              <a:rPr lang="es-EC" sz="1600" dirty="0" smtClean="0">
                <a:latin typeface="+mj-lt"/>
              </a:rPr>
              <a:t>Joint Venture (Empresa Conjunta – Alianza Estratégica)</a:t>
            </a:r>
          </a:p>
          <a:p>
            <a:pPr lvl="2" eaLnBrk="1" hangingPunct="1">
              <a:lnSpc>
                <a:spcPct val="80000"/>
              </a:lnSpc>
              <a:buFont typeface="Wingdings 2" pitchFamily="18" charset="2"/>
              <a:buBlip>
                <a:blip r:embed="rId2"/>
              </a:buBlip>
              <a:defRPr/>
            </a:pPr>
            <a:r>
              <a:rPr lang="es-EC" sz="1600" dirty="0" smtClean="0">
                <a:latin typeface="+mj-lt"/>
              </a:rPr>
              <a:t>Contratos de Administración </a:t>
            </a:r>
          </a:p>
          <a:p>
            <a:pPr lvl="2" eaLnBrk="1" hangingPunct="1">
              <a:lnSpc>
                <a:spcPct val="80000"/>
              </a:lnSpc>
              <a:buFont typeface="Wingdings 2" pitchFamily="18" charset="2"/>
              <a:buNone/>
              <a:defRPr/>
            </a:pPr>
            <a:endParaRPr lang="es-EC" sz="1600" b="1" dirty="0" smtClean="0">
              <a:latin typeface="+mj-lt"/>
            </a:endParaRPr>
          </a:p>
          <a:p>
            <a:pPr lvl="2" eaLnBrk="1" hangingPunct="1">
              <a:lnSpc>
                <a:spcPct val="80000"/>
              </a:lnSpc>
              <a:buFont typeface="Wingdings 2" pitchFamily="18" charset="2"/>
              <a:buNone/>
              <a:defRPr/>
            </a:pPr>
            <a:r>
              <a:rPr lang="es-EC" sz="2400" b="1" u="sng" dirty="0" smtClean="0">
                <a:solidFill>
                  <a:schemeClr val="tx2"/>
                </a:solidFill>
                <a:latin typeface="+mj-lt"/>
              </a:rPr>
              <a:t>Principales conductores del Éxito del Régimen Franco</a:t>
            </a:r>
            <a:endParaRPr lang="es-EC" sz="2400" u="sng" dirty="0" smtClean="0">
              <a:solidFill>
                <a:schemeClr val="tx2"/>
              </a:solidFill>
              <a:latin typeface="+mj-lt"/>
            </a:endParaRPr>
          </a:p>
          <a:p>
            <a:pPr lvl="2" eaLnBrk="1" hangingPunct="1">
              <a:lnSpc>
                <a:spcPct val="80000"/>
              </a:lnSpc>
              <a:buFont typeface="Wingdings 2" pitchFamily="18" charset="2"/>
              <a:buNone/>
              <a:defRPr/>
            </a:pPr>
            <a:endParaRPr lang="es-EC" sz="1600" dirty="0" smtClean="0">
              <a:latin typeface="+mj-lt"/>
            </a:endParaRPr>
          </a:p>
          <a:p>
            <a:pPr marL="640080" lvl="1" indent="-246888" algn="just" eaLnBrk="1" fontAlgn="auto" hangingPunct="1">
              <a:spcAft>
                <a:spcPts val="0"/>
              </a:spcAft>
              <a:buFont typeface="Wingdings 2"/>
              <a:buBlip>
                <a:blip r:embed="rId3"/>
              </a:buBlip>
              <a:defRPr/>
            </a:pPr>
            <a:r>
              <a:rPr lang="es-EC" sz="1600" i="1" u="sng" dirty="0" smtClean="0">
                <a:latin typeface="+mj-lt"/>
              </a:rPr>
              <a:t>Marco legal</a:t>
            </a:r>
            <a:r>
              <a:rPr lang="es-EC" sz="1600" dirty="0" smtClean="0">
                <a:latin typeface="+mj-lt"/>
              </a:rPr>
              <a:t>.- Es el tratamiento tributario y arancelario que se le da a las actividades desarrolladas en las zonas francas</a:t>
            </a:r>
          </a:p>
          <a:p>
            <a:pPr marL="640080" lvl="1" indent="-246888" algn="just" eaLnBrk="1" fontAlgn="auto" hangingPunct="1">
              <a:spcAft>
                <a:spcPts val="0"/>
              </a:spcAft>
              <a:buFont typeface="Wingdings 2"/>
              <a:buBlip>
                <a:blip r:embed="rId3"/>
              </a:buBlip>
              <a:defRPr/>
            </a:pPr>
            <a:r>
              <a:rPr lang="es-EC" sz="1600" i="1" u="sng" dirty="0" smtClean="0">
                <a:latin typeface="+mj-lt"/>
              </a:rPr>
              <a:t>Facilitación aduanera</a:t>
            </a:r>
            <a:r>
              <a:rPr lang="es-EC" sz="1600" i="1" dirty="0" smtClean="0">
                <a:latin typeface="+mj-lt"/>
              </a:rPr>
              <a:t>.-</a:t>
            </a:r>
            <a:r>
              <a:rPr lang="es-EC" sz="1600" dirty="0" smtClean="0">
                <a:latin typeface="+mj-lt"/>
              </a:rPr>
              <a:t> se refiere a la fluidez de los procedimientos utilizados para el movimiento de las mercaderías.</a:t>
            </a:r>
          </a:p>
          <a:p>
            <a:pPr marL="640080" lvl="1" indent="-246888" algn="just" eaLnBrk="1" fontAlgn="auto" hangingPunct="1">
              <a:spcAft>
                <a:spcPts val="0"/>
              </a:spcAft>
              <a:buFont typeface="Wingdings 2"/>
              <a:buBlip>
                <a:blip r:embed="rId3"/>
              </a:buBlip>
              <a:defRPr/>
            </a:pPr>
            <a:r>
              <a:rPr lang="es-EC" sz="1600" i="1" u="sng" dirty="0" smtClean="0">
                <a:latin typeface="+mj-lt"/>
              </a:rPr>
              <a:t>Promoción a nivel país</a:t>
            </a:r>
            <a:r>
              <a:rPr lang="es-EC" sz="1600" i="1" dirty="0" smtClean="0">
                <a:latin typeface="+mj-lt"/>
              </a:rPr>
              <a:t>.- </a:t>
            </a:r>
            <a:r>
              <a:rPr lang="es-EC" sz="1600" dirty="0" smtClean="0">
                <a:latin typeface="+mj-lt"/>
              </a:rPr>
              <a:t>Señala el esfuerzo que han realizado los gobiernos para dar a conocer el régimen franco a nivel nacional e internacional</a:t>
            </a:r>
          </a:p>
          <a:p>
            <a:pPr marL="640080" lvl="1" indent="-246888" algn="just" eaLnBrk="1" fontAlgn="auto" hangingPunct="1">
              <a:spcAft>
                <a:spcPts val="0"/>
              </a:spcAft>
              <a:buFont typeface="Wingdings 2"/>
              <a:buBlip>
                <a:blip r:embed="rId3"/>
              </a:buBlip>
              <a:defRPr/>
            </a:pPr>
            <a:r>
              <a:rPr lang="es-EC" sz="1600" i="1" u="sng" dirty="0" smtClean="0">
                <a:latin typeface="+mj-lt"/>
              </a:rPr>
              <a:t>Modelo de negocio</a:t>
            </a:r>
            <a:r>
              <a:rPr lang="es-EC" sz="1600" i="1" dirty="0" smtClean="0">
                <a:latin typeface="+mj-lt"/>
              </a:rPr>
              <a:t>.- </a:t>
            </a:r>
            <a:r>
              <a:rPr lang="es-EC" sz="1600" dirty="0" smtClean="0">
                <a:latin typeface="+mj-lt"/>
              </a:rPr>
              <a:t>Proporciona información de las capacidades del inversor para desarrollar un emprendimiento con éxito, identificando mercados atractivos y ofreciendo servicios de clase mundial. </a:t>
            </a:r>
          </a:p>
          <a:p>
            <a:pPr marL="274320" indent="-274320" eaLnBrk="1" fontAlgn="auto" hangingPunct="1">
              <a:spcAft>
                <a:spcPts val="0"/>
              </a:spcAft>
              <a:buClr>
                <a:schemeClr val="accent3"/>
              </a:buClr>
              <a:buFont typeface="Wingdings 2"/>
              <a:buNone/>
              <a:defRPr/>
            </a:pPr>
            <a:endParaRPr lang="es-EC" sz="1600" dirty="0" smtClean="0">
              <a:latin typeface="+mj-lt"/>
            </a:endParaRPr>
          </a:p>
          <a:p>
            <a:pPr marL="274320" indent="-274320" algn="just" eaLnBrk="1" fontAlgn="auto" hangingPunct="1">
              <a:spcAft>
                <a:spcPts val="0"/>
              </a:spcAft>
              <a:buClr>
                <a:schemeClr val="accent3"/>
              </a:buClr>
              <a:buFont typeface="Wingdings 2"/>
              <a:buNone/>
              <a:defRPr/>
            </a:pPr>
            <a:endParaRPr lang="es-EC" sz="1600" dirty="0">
              <a:latin typeface="+mj-lt"/>
            </a:endParaRPr>
          </a:p>
        </p:txBody>
      </p:sp>
      <p:sp>
        <p:nvSpPr>
          <p:cNvPr id="5" name="1 Título"/>
          <p:cNvSpPr txBox="1">
            <a:spLocks/>
          </p:cNvSpPr>
          <p:nvPr/>
        </p:nvSpPr>
        <p:spPr>
          <a:xfrm>
            <a:off x="6286500" y="0"/>
            <a:ext cx="2857500" cy="642938"/>
          </a:xfrm>
          <a:prstGeom prst="rect">
            <a:avLst/>
          </a:prstGeom>
          <a:effectLst>
            <a:outerShdw blurRad="50800" dist="50800" dir="5400000" algn="ctr" rotWithShape="0">
              <a:schemeClr val="accent5">
                <a:lumMod val="50000"/>
              </a:schemeClr>
            </a:outerShdw>
          </a:effectLst>
        </p:spPr>
        <p:txBody>
          <a:bodyPr lIns="0" rIns="0" bIns="0" anchor="b">
            <a:normAutofit lnSpcReduction="10000"/>
          </a:bodyPr>
          <a:lstStyle/>
          <a:p>
            <a:pPr fontAlgn="auto">
              <a:spcAft>
                <a:spcPts val="0"/>
              </a:spcAft>
              <a:defRPr/>
            </a:pPr>
            <a:r>
              <a:rPr lang="es-EC" sz="4000" dirty="0">
                <a:solidFill>
                  <a:schemeClr val="accent1">
                    <a:lumMod val="75000"/>
                  </a:schemeClr>
                </a:solidFill>
                <a:latin typeface="+mj-lt"/>
                <a:ea typeface="+mj-ea"/>
                <a:cs typeface="+mj-cs"/>
              </a:rPr>
              <a:t>Zona Franca</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2863</TotalTime>
  <Words>4961</Words>
  <Application>Microsoft Office PowerPoint</Application>
  <PresentationFormat>Presentación en pantalla (4:3)</PresentationFormat>
  <Paragraphs>1249</Paragraphs>
  <Slides>48</Slides>
  <Notes>12</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48</vt:i4>
      </vt:variant>
    </vt:vector>
  </HeadingPairs>
  <TitlesOfParts>
    <vt:vector size="58" baseType="lpstr">
      <vt:lpstr>Arial</vt:lpstr>
      <vt:lpstr>Calibri</vt:lpstr>
      <vt:lpstr>Constantia</vt:lpstr>
      <vt:lpstr>Wingdings 2</vt:lpstr>
      <vt:lpstr>Wingdings</vt:lpstr>
      <vt:lpstr>SimSun</vt:lpstr>
      <vt:lpstr>Times New Roman</vt:lpstr>
      <vt:lpstr>Symbol</vt:lpstr>
      <vt:lpstr>+mj-lt</vt:lpstr>
      <vt:lpstr>Flujo</vt:lpstr>
      <vt:lpstr>ZONAS FRANCAS COMO MECANISMO DE INCENTIVO PARA LA INVERSIÓN EN EL ECUADOR</vt:lpstr>
      <vt:lpstr>Ecuador: País de Inversión</vt:lpstr>
      <vt:lpstr>Ecuador:  Generalidades</vt:lpstr>
      <vt:lpstr>Diapositiva 4</vt:lpstr>
      <vt:lpstr>Zona Franca</vt:lpstr>
      <vt:lpstr>Objetivos de la Zona Franca</vt:lpstr>
      <vt:lpstr>¿Quiénes intervienen en las ZONAS FRANCAS?</vt:lpstr>
      <vt:lpstr>Tipos de Zonas Francas </vt:lpstr>
      <vt:lpstr>Diapositiva 9</vt:lpstr>
      <vt:lpstr>¿Cómo Interactúan las Zonas Francas en la Economía Internacional?</vt:lpstr>
      <vt:lpstr>   ZONAS FRANCAS EN EL MUNDO </vt:lpstr>
      <vt:lpstr>Empleos causados por Empresas Instaladas en Zonas Francas a nivel mundial</vt:lpstr>
      <vt:lpstr>Diapositiva 13</vt:lpstr>
      <vt:lpstr>Diapositiva 14</vt:lpstr>
      <vt:lpstr>Diapositiva 15</vt:lpstr>
      <vt:lpstr>Diapositiva 16</vt:lpstr>
      <vt:lpstr>Principio de Extraterritorialidad</vt:lpstr>
      <vt:lpstr>Diapositiva 18</vt:lpstr>
      <vt:lpstr>Importaciones hacia Zonas Francas desde el extranjero</vt:lpstr>
      <vt:lpstr>Principales destinos salida mercadería a territorio extranjero desde Zonas Francas (2004-2007)</vt:lpstr>
      <vt:lpstr>Importaciones a las Zonas Francas desde Territorio Nacional</vt:lpstr>
      <vt:lpstr>ÁMBITO TRIBUTARIO</vt:lpstr>
      <vt:lpstr>Ejemplo: Funcionamiento de las Zonas Francas en una Economía</vt:lpstr>
      <vt:lpstr>ÁMBITO CAMBIARIO Y FINANCIERO</vt:lpstr>
      <vt:lpstr>Estadísticas de Inversión en Zonas Francas</vt:lpstr>
      <vt:lpstr> ÁMBITO LABORAL</vt:lpstr>
      <vt:lpstr>Generación de Empleo en las Zonas Francas en Operación </vt:lpstr>
      <vt:lpstr>Generación de Empleo en las Zonas Francas en Construcción</vt:lpstr>
      <vt:lpstr> Actividades más desarrolladas en el Ecuador. </vt:lpstr>
      <vt:lpstr>Diapositiva 30</vt:lpstr>
      <vt:lpstr>Diapositiva 31</vt:lpstr>
      <vt:lpstr>Ventajas de invertir en zona franca</vt:lpstr>
      <vt:lpstr>Desventajas de invertir en zona franca</vt:lpstr>
      <vt:lpstr>ALTERNATIVAS PARA OPTIMIZAR EL USO DE   ZONAS FRANCAS EN EL ECUADOR </vt:lpstr>
      <vt:lpstr>Diapositiva 35</vt:lpstr>
      <vt:lpstr>Logística: objetivos</vt:lpstr>
      <vt:lpstr>Diapositiva 37</vt:lpstr>
      <vt:lpstr>CASO DE APLICACIÓN  Instalación de la Exportadora CANUE TOQUIHATS S.A. en una Zona Franca del Ecuador</vt:lpstr>
      <vt:lpstr>Instalación de la Exportadora CANUE TOQUIHATS S.A. en una Zona Franca del Ecuador</vt:lpstr>
      <vt:lpstr>Diapositiva 40</vt:lpstr>
      <vt:lpstr>Estado de Resultado de las Actividadesde CANUE Toquihats </vt:lpstr>
      <vt:lpstr>Análisis de los Beneficios para la Empresa Exportadora CANUE</vt:lpstr>
      <vt:lpstr>Análisis de Rentabilidad Obtenida por  CANUE TOQUIHATS (Método TIR y VAN)</vt:lpstr>
      <vt:lpstr>Análisis de los beneficios para el Estado</vt:lpstr>
      <vt:lpstr>¿Por qué invertir en Ecuador?</vt:lpstr>
      <vt:lpstr>Conclusiones</vt:lpstr>
      <vt:lpstr>Recomendaciones</vt:lpstr>
      <vt:lpstr>Recomendaciones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usuario</dc:creator>
  <cp:lastModifiedBy>Administrador</cp:lastModifiedBy>
  <cp:revision>331</cp:revision>
  <dcterms:created xsi:type="dcterms:W3CDTF">2009-08-24T22:14:51Z</dcterms:created>
  <dcterms:modified xsi:type="dcterms:W3CDTF">2009-11-10T16:50:50Z</dcterms:modified>
</cp:coreProperties>
</file>