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0">
  <p:sldMasterIdLst>
    <p:sldMasterId id="2147483648" r:id="rId1"/>
  </p:sldMasterIdLst>
  <p:sldIdLst>
    <p:sldId id="282" r:id="rId2"/>
    <p:sldId id="258" r:id="rId3"/>
    <p:sldId id="261" r:id="rId4"/>
    <p:sldId id="263" r:id="rId5"/>
    <p:sldId id="264" r:id="rId6"/>
    <p:sldId id="280" r:id="rId7"/>
    <p:sldId id="265" r:id="rId8"/>
    <p:sldId id="279" r:id="rId9"/>
    <p:sldId id="267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B04DB-CCC8-42D4-9C01-E567129248EF}" type="datetimeFigureOut">
              <a:rPr lang="fr-FR"/>
              <a:pPr>
                <a:defRPr/>
              </a:pPr>
              <a:t>13/11/2009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CF485-C19D-4DD2-B753-CE5B3E69AB11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6D6EF-67FF-4884-AC10-BF721B75B78D}" type="datetimeFigureOut">
              <a:rPr lang="fr-FR"/>
              <a:pPr>
                <a:defRPr/>
              </a:pPr>
              <a:t>13/11/2009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067ED-6BBF-4542-B83F-BF7D1E6AC5D3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24903-9337-4D05-B830-2DAB16452FEF}" type="datetimeFigureOut">
              <a:rPr lang="fr-FR"/>
              <a:pPr>
                <a:defRPr/>
              </a:pPr>
              <a:t>13/11/2009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D110A-EF0F-412A-B95E-5D667453405E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6CC23-7887-430F-BB33-5724859E74C5}" type="datetimeFigureOut">
              <a:rPr lang="fr-FR"/>
              <a:pPr>
                <a:defRPr/>
              </a:pPr>
              <a:t>13/11/2009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21F44-E92B-450B-9589-E1C15548F202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6206D-5EDB-42C6-AE10-2011298BBDE3}" type="datetimeFigureOut">
              <a:rPr lang="fr-FR"/>
              <a:pPr>
                <a:defRPr/>
              </a:pPr>
              <a:t>13/11/2009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E4D6D-40C5-4510-84F6-6EB4E7334267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1F277-D697-4566-8E57-D7F2C0136F3A}" type="datetimeFigureOut">
              <a:rPr lang="fr-FR"/>
              <a:pPr>
                <a:defRPr/>
              </a:pPr>
              <a:t>13/11/2009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8C057-6C64-41B4-BFA8-AAE91D441447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206C2-1618-4910-820F-65E6323628A6}" type="datetimeFigureOut">
              <a:rPr lang="fr-FR"/>
              <a:pPr>
                <a:defRPr/>
              </a:pPr>
              <a:t>13/11/2009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AEE5A-6AAA-4377-B5C1-980D7662BB64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6CABE-64D7-4544-B9C7-2E68A2561ED6}" type="datetimeFigureOut">
              <a:rPr lang="fr-FR"/>
              <a:pPr>
                <a:defRPr/>
              </a:pPr>
              <a:t>13/11/2009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C6825-4F83-4649-80E8-2C5C061C8A35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DAD3B-D930-4C6C-8AFE-DD0224F10C06}" type="datetimeFigureOut">
              <a:rPr lang="fr-FR"/>
              <a:pPr>
                <a:defRPr/>
              </a:pPr>
              <a:t>13/11/2009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2D3B2-20E9-4B97-90A0-8675000A89D9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B5A48-7581-4C48-B4F8-A9076924B26D}" type="datetimeFigureOut">
              <a:rPr lang="fr-FR"/>
              <a:pPr>
                <a:defRPr/>
              </a:pPr>
              <a:t>13/11/2009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732F2-C039-4090-B66E-6C9B5943249A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6D379-DFF7-4F8A-879E-40DD3E70EE09}" type="datetimeFigureOut">
              <a:rPr lang="fr-FR"/>
              <a:pPr>
                <a:defRPr/>
              </a:pPr>
              <a:t>13/11/2009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0AB2F-CEE9-4D5D-A7AF-F3EE80D66978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400D269-49DC-400C-BFCE-05CF70BC3670}" type="datetimeFigureOut">
              <a:rPr lang="fr-FR"/>
              <a:pPr>
                <a:defRPr/>
              </a:pPr>
              <a:t>13/11/2009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C0B99A-1E51-40A8-B9D8-CA140E17C1AF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1130300"/>
            <a:ext cx="7772400" cy="1470025"/>
          </a:xfrm>
        </p:spPr>
        <p:txBody>
          <a:bodyPr/>
          <a:lstStyle/>
          <a:p>
            <a:r>
              <a:rPr lang="fr-CA" dirty="0" smtClean="0">
                <a:solidFill>
                  <a:schemeClr val="bg1"/>
                </a:solidFill>
              </a:rPr>
              <a:t>WIKI</a:t>
            </a:r>
            <a:r>
              <a:rPr lang="fr-CA" dirty="0" smtClean="0">
                <a:solidFill>
                  <a:schemeClr val="bg1"/>
                </a:solidFill>
                <a:latin typeface="Consolas" pitchFamily="49" charset="0"/>
              </a:rPr>
              <a:t>Grep</a:t>
            </a:r>
            <a:endParaRPr lang="fr-FR" dirty="0" smtClean="0">
              <a:solidFill>
                <a:schemeClr val="bg1"/>
              </a:solidFill>
              <a:latin typeface="Consolas" pitchFamily="49" charset="0"/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1371600" y="2105025"/>
            <a:ext cx="6400800" cy="1752600"/>
          </a:xfrm>
        </p:spPr>
        <p:txBody>
          <a:bodyPr/>
          <a:lstStyle/>
          <a:p>
            <a:r>
              <a:rPr lang="fr-CA" dirty="0" err="1" smtClean="0">
                <a:solidFill>
                  <a:schemeClr val="bg1"/>
                </a:solidFill>
              </a:rPr>
              <a:t>Búsquedas</a:t>
            </a:r>
            <a:r>
              <a:rPr lang="fr-CA" dirty="0" smtClean="0">
                <a:solidFill>
                  <a:schemeClr val="bg1"/>
                </a:solidFill>
              </a:rPr>
              <a:t> </a:t>
            </a:r>
            <a:r>
              <a:rPr lang="fr-CA" dirty="0" err="1" smtClean="0">
                <a:solidFill>
                  <a:schemeClr val="bg1"/>
                </a:solidFill>
              </a:rPr>
              <a:t>avanzadas</a:t>
            </a:r>
            <a:r>
              <a:rPr lang="fr-CA" dirty="0" smtClean="0">
                <a:solidFill>
                  <a:schemeClr val="bg1"/>
                </a:solidFill>
              </a:rPr>
              <a:t> en la Wikipedia</a:t>
            </a:r>
            <a:endParaRPr lang="fr-FR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Diagrama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del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Algoritmo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MapReduce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1745" name="Picture 1" descr="Diseñ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714488"/>
            <a:ext cx="6929486" cy="4754807"/>
          </a:xfrm>
          <a:prstGeom prst="rect">
            <a:avLst/>
          </a:prstGeom>
          <a:solidFill>
            <a:srgbClr val="FFFFFF"/>
          </a:solidFill>
          <a:ln w="9525">
            <a:solidFill>
              <a:srgbClr val="D8D8D8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Pseudocódigo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MapReduce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1142976" y="2214554"/>
            <a:ext cx="7000924" cy="3786214"/>
          </a:xfrm>
          <a:prstGeom prst="rect">
            <a:avLst/>
          </a:prstGeom>
          <a:solidFill>
            <a:srgbClr val="FFFFFF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GrepMapper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(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docid,wikipediaPages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)-&gt;[(match,[docid,1])]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GrepReducer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(match,[docid1,docid2,docid1…])-&gt;[(match,[docid1,n1]),                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(match,[docid2,n3]),…..]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SortMapper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(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docid,n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) -&gt; [(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n,docid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)]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SortReducer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(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n,docid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) -&gt;  [(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docid,n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)]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Diseño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la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Interfaz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8673" name="Picture 1" descr="resultad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843338"/>
            <a:ext cx="7281889" cy="4378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48" y="2857496"/>
            <a:ext cx="7900988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Resultados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Patrones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Búsqueda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57224" y="1968501"/>
            <a:ext cx="7829576" cy="1460499"/>
          </a:xfrm>
        </p:spPr>
        <p:txBody>
          <a:bodyPr rtlCol="0">
            <a:noAutofit/>
          </a:bodyPr>
          <a:lstStyle/>
          <a:p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 seleccionó tres expresiones regulares</a:t>
            </a:r>
          </a:p>
          <a:p>
            <a:pPr lvl="1"/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Interpretados usando el paquete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java.util.regex</a:t>
            </a:r>
            <a:endParaRPr lang="fr-FR" dirty="0" err="1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357290" y="3643314"/>
          <a:ext cx="6643734" cy="2315434"/>
        </p:xfrm>
        <a:graphic>
          <a:graphicData uri="http://schemas.openxmlformats.org/drawingml/2006/table">
            <a:tbl>
              <a:tblPr/>
              <a:tblGrid>
                <a:gridCol w="368855"/>
                <a:gridCol w="2338109"/>
                <a:gridCol w="2337240"/>
                <a:gridCol w="1599530"/>
              </a:tblGrid>
              <a:tr h="263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#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latin typeface="Arial"/>
                          <a:ea typeface="Times New Roman"/>
                          <a:cs typeface="Times New Roman"/>
                        </a:rPr>
                        <a:t>Expresión 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Descripción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Coincidencias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96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“(\\d\\d\\d\\d)-(\\d\\d\\d\\d)”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Hallar fechas dentro de un rango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Antonio Lucio Vivaldi (1678)-(1741)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526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“[^\\s]*(less|ness|able)”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Hallar palabras con los sufijos </a:t>
                      </a: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less</a:t>
                      </a: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ness</a:t>
                      </a: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 y </a:t>
                      </a: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able</a:t>
                      </a: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Sleepless</a:t>
                      </a: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capable</a:t>
                      </a: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greatness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“(.)(.).\\2\\1”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Hallar palabras palíndromas de 5 letras 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latin typeface="Arial"/>
                          <a:ea typeface="Times New Roman"/>
                          <a:cs typeface="Times New Roman"/>
                        </a:rPr>
                        <a:t>Radar, kayak, </a:t>
                      </a:r>
                      <a:r>
                        <a:rPr lang="es-EC" sz="1400" dirty="0" err="1">
                          <a:latin typeface="Arial"/>
                          <a:ea typeface="Times New Roman"/>
                          <a:cs typeface="Times New Roman"/>
                        </a:rPr>
                        <a:t>level</a:t>
                      </a:r>
                      <a:r>
                        <a:rPr lang="es-EC" sz="14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Resultados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42910" y="2143116"/>
          <a:ext cx="8001055" cy="1760903"/>
        </p:xfrm>
        <a:graphic>
          <a:graphicData uri="http://schemas.openxmlformats.org/drawingml/2006/table">
            <a:tbl>
              <a:tblPr/>
              <a:tblGrid>
                <a:gridCol w="1327734"/>
                <a:gridCol w="1097408"/>
                <a:gridCol w="1680356"/>
                <a:gridCol w="1845458"/>
                <a:gridCol w="632682"/>
                <a:gridCol w="1417417"/>
              </a:tblGrid>
              <a:tr h="642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Expresión</a:t>
                      </a:r>
                      <a:endParaRPr lang="es-ES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# </a:t>
                      </a:r>
                      <a:r>
                        <a:rPr lang="es-ES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nodos</a:t>
                      </a:r>
                      <a:endParaRPr lang="es-ES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# de </a:t>
                      </a:r>
                      <a:r>
                        <a:rPr lang="es-ES" sz="1800" b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Mappers</a:t>
                      </a:r>
                      <a:endParaRPr lang="es-ES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#  de </a:t>
                      </a:r>
                      <a:r>
                        <a:rPr lang="es-ES" sz="1800" b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Reducers</a:t>
                      </a:r>
                      <a:endParaRPr lang="es-ES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GB </a:t>
                      </a:r>
                      <a:endParaRPr lang="es-ES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Tiempo Ejecución</a:t>
                      </a:r>
                      <a:endParaRPr lang="es-ES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es-ES" sz="2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 min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372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es-ES" sz="2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 min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es-ES" sz="2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 min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3 Tabla"/>
          <p:cNvGraphicFramePr>
            <a:graphicFrameLocks noGrp="1"/>
          </p:cNvGraphicFramePr>
          <p:nvPr/>
        </p:nvGraphicFramePr>
        <p:xfrm>
          <a:off x="1928794" y="4286256"/>
          <a:ext cx="6643734" cy="2315434"/>
        </p:xfrm>
        <a:graphic>
          <a:graphicData uri="http://schemas.openxmlformats.org/drawingml/2006/table">
            <a:tbl>
              <a:tblPr/>
              <a:tblGrid>
                <a:gridCol w="368855"/>
                <a:gridCol w="2338109"/>
                <a:gridCol w="2337240"/>
                <a:gridCol w="1599530"/>
              </a:tblGrid>
              <a:tr h="263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#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latin typeface="Arial"/>
                          <a:ea typeface="Times New Roman"/>
                          <a:cs typeface="Times New Roman"/>
                        </a:rPr>
                        <a:t>Expresión 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Descripción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Coincidencias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96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“(\\d\\d\\d\\d)-(\\d\\d\\d\\d)”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Hallar fechas dentro de un rango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Antonio Lucio Vivaldi (1678)-(1741)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526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“[^\\s]*(less|ness|able)”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Hallar palabras con los sufijos </a:t>
                      </a: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less</a:t>
                      </a: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ness</a:t>
                      </a: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 y </a:t>
                      </a: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able</a:t>
                      </a: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Sleepless</a:t>
                      </a: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capable</a:t>
                      </a: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, greatness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“(.)(.).\\2\\1”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Hallar palabras palíndromas de 5 letras 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latin typeface="Arial"/>
                          <a:ea typeface="Times New Roman"/>
                          <a:cs typeface="Times New Roman"/>
                        </a:rPr>
                        <a:t>Radar, kayak, </a:t>
                      </a:r>
                      <a:r>
                        <a:rPr lang="es-EC" sz="1400" dirty="0" err="1">
                          <a:latin typeface="Arial"/>
                          <a:ea typeface="Times New Roman"/>
                          <a:cs typeface="Times New Roman"/>
                        </a:rPr>
                        <a:t>level</a:t>
                      </a:r>
                      <a:r>
                        <a:rPr lang="es-EC" sz="14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rot="16200000" flipV="1">
            <a:off x="571472" y="3214686"/>
            <a:ext cx="1714512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6200000" flipV="1">
            <a:off x="357158" y="3857628"/>
            <a:ext cx="2071702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V="1">
            <a:off x="214282" y="4429132"/>
            <a:ext cx="2428892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Análisis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Comparativo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57224" y="5040334"/>
            <a:ext cx="7829576" cy="1889128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Wikigrep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es capaz de procesar las 3 consultas anteriores en un tiempo de 10 minutos para un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dataset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23 GB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Tiempo puede ser reducido a menos de 5 minutos si se utiliza un clúster EC2 (en lugar de EMR) ya que al usar EMR se debe levantar y bajar el clúster por cada consulta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357290" y="1928802"/>
          <a:ext cx="7000925" cy="2804160"/>
        </p:xfrm>
        <a:graphic>
          <a:graphicData uri="http://schemas.openxmlformats.org/drawingml/2006/table">
            <a:tbl>
              <a:tblPr/>
              <a:tblGrid>
                <a:gridCol w="2377110"/>
                <a:gridCol w="1061876"/>
                <a:gridCol w="2109778"/>
                <a:gridCol w="1452161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>
                          <a:latin typeface="Arial"/>
                          <a:ea typeface="Times New Roman"/>
                          <a:cs typeface="Times New Roman"/>
                        </a:rPr>
                        <a:t>Expresión</a:t>
                      </a:r>
                      <a:endParaRPr lang="es-E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Times New Roman"/>
                        </a:rPr>
                        <a:t>Google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 err="1">
                          <a:latin typeface="Arial"/>
                          <a:ea typeface="Times New Roman"/>
                          <a:cs typeface="Times New Roman"/>
                        </a:rPr>
                        <a:t>Wikipedia</a:t>
                      </a:r>
                      <a:r>
                        <a:rPr lang="es-ES" sz="1600" b="1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ES" sz="1600" b="1" dirty="0" err="1">
                          <a:latin typeface="Arial"/>
                          <a:ea typeface="Times New Roman"/>
                          <a:cs typeface="Times New Roman"/>
                        </a:rPr>
                        <a:t>Search</a:t>
                      </a:r>
                      <a:endParaRPr lang="es-E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latin typeface="Arial"/>
                          <a:ea typeface="Times New Roman"/>
                          <a:cs typeface="Times New Roman"/>
                        </a:rPr>
                        <a:t>Wikigrep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Times New Roman"/>
                        </a:rPr>
                        <a:t>“(\\d\\d\\d\\d)-(\\d\\d\\d\\d)”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Times New Roman"/>
                        </a:rPr>
                        <a:t>No es posible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Times New Roman"/>
                        </a:rPr>
                        <a:t>No es posible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Times New Roman"/>
                        </a:rPr>
                        <a:t>Si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Times New Roman"/>
                        </a:rPr>
                        <a:t>“[^\\s]*(</a:t>
                      </a:r>
                      <a:r>
                        <a:rPr lang="es-ES" sz="1600" dirty="0" err="1">
                          <a:latin typeface="Arial"/>
                          <a:ea typeface="Times New Roman"/>
                          <a:cs typeface="Times New Roman"/>
                        </a:rPr>
                        <a:t>less|ness|able</a:t>
                      </a:r>
                      <a:r>
                        <a:rPr lang="es-ES" sz="1600" dirty="0">
                          <a:latin typeface="Arial"/>
                          <a:ea typeface="Times New Roman"/>
                          <a:cs typeface="Times New Roman"/>
                        </a:rPr>
                        <a:t>)”</a:t>
                      </a:r>
                      <a:endParaRPr lang="es-E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Times New Roman"/>
                        </a:rPr>
                        <a:t>No es posible</a:t>
                      </a:r>
                      <a:endParaRPr lang="es-E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Times New Roman"/>
                        </a:rPr>
                        <a:t>Es posible por el uso de wildcards  ejm: *less, *ness, *able lo que representa un total de 3 consultas 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Times New Roman"/>
                        </a:rPr>
                        <a:t>Si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Times New Roman"/>
                        </a:rPr>
                        <a:t>“(.)(.).\\2\\1”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Times New Roman"/>
                        </a:rPr>
                        <a:t>No es posible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latin typeface="Arial"/>
                          <a:ea typeface="Times New Roman"/>
                          <a:cs typeface="Times New Roman"/>
                        </a:rPr>
                        <a:t>No es posible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Arial"/>
                          <a:ea typeface="Times New Roman"/>
                          <a:cs typeface="Times New Roman"/>
                        </a:rPr>
                        <a:t>Si </a:t>
                      </a:r>
                      <a:endParaRPr lang="es-E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48" y="2786058"/>
            <a:ext cx="7900988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Conclusiones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y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Recomendaciones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Conclusiones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68500"/>
            <a:ext cx="8229600" cy="452596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 uso de computación distribuida se vuelve cada vez más popular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Sin embargo, subir los datos a la nube es aún un problema 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Limitaciones como el ancho de banda del usuario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 trabajar con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clústers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para el procesamiento masivo de datos, se puede llegar a reducir los tiempos de procesamiento de los mismos considerablemente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 nuestro caso, búsquedas tomaron menos de 15 minutos vs. un grep tradicional que hubiera tomado varias horas de procesamiento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Conclusiones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68500"/>
            <a:ext cx="8229600" cy="4525963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 desarrollo del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Wikigrep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distribuido fue un éxito y atribuimos este suceso ha distintas razones: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 diseño de la solución usando como EMR facilita levantar un clúster EC2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 librería cloud9 que facilito el uso y manipulación de los artículos de la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Wikipedia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 optimización realizada mediante la investigación en el uso del número adecuado de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mappers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y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reducers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Uso de expresiones regulares permite buscar patrones exactos en un documento y su buen uso puede llegar a ser una gran herramienta para el usuario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Servicios de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cloud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computing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facilitan el desarrollo de herramientas de este tipo, a bajo costo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Introducción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68500"/>
            <a:ext cx="8229600" cy="4603772"/>
          </a:xfrm>
        </p:spPr>
        <p:txBody>
          <a:bodyPr rtlCol="0">
            <a:normAutofit fontScale="85000" lnSpcReduction="10000"/>
          </a:bodyPr>
          <a:lstStyle/>
          <a:p>
            <a:pPr algn="just">
              <a:lnSpc>
                <a:spcPct val="110000"/>
              </a:lnSpc>
            </a:pP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Wikipedia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enciclopedia libre</a:t>
            </a:r>
          </a:p>
          <a:p>
            <a:pPr lvl="1" algn="just">
              <a:lnSpc>
                <a:spcPct val="110000"/>
              </a:lnSpc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Entre los 10 sitios más visitados en Internet (Alexa.com)</a:t>
            </a:r>
          </a:p>
          <a:p>
            <a:pPr lvl="1" algn="just">
              <a:lnSpc>
                <a:spcPct val="110000"/>
              </a:lnSpc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Crecimiento exponencial</a:t>
            </a:r>
          </a:p>
          <a:p>
            <a:pPr lvl="1" algn="just">
              <a:lnSpc>
                <a:spcPct val="110000"/>
              </a:lnSpc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Actualmente: cerca de dos millones de artículos</a:t>
            </a:r>
          </a:p>
          <a:p>
            <a:pPr lvl="2" algn="just">
              <a:lnSpc>
                <a:spcPct val="110000"/>
              </a:lnSpc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Formato XML; llegan a pesar hasta 1TB</a:t>
            </a:r>
          </a:p>
          <a:p>
            <a:pPr>
              <a:lnSpc>
                <a:spcPct val="110000"/>
              </a:lnSpc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Motores de búsqueda Web tradicionales no permiten búsquedas basadas en expresiones regulares</a:t>
            </a:r>
          </a:p>
          <a:p>
            <a:pPr lvl="1">
              <a:lnSpc>
                <a:spcPct val="110000"/>
              </a:lnSpc>
            </a:pP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Consumen muchos recursos</a:t>
            </a:r>
            <a:endParaRPr lang="es-EC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lnSpc>
                <a:spcPct val="110000"/>
              </a:lnSpc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Problema: Imposible realizar búsquedas avanzadas (basadas en expresiones regulares) en la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Wikipedia</a:t>
            </a:r>
            <a:endParaRPr lang="es-EC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fontAlgn="auto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Recomendaciones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68500"/>
            <a:ext cx="8229600" cy="452596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Recomendamos el uso de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datasets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la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Wikipedia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comprimidos mejorando así los tiempos transmisión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 momento, EMR no soporta el uso de los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dataset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públicos de la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Wikipedia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(disponibles de manera gratuita gracias a Amazon), por lo que podría usarse EC2 que sí los soporta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Evitaría subir los datos a S3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Utilizar algún algoritmo como Page Rank que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ordernar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los resultados en base a relevancia, importancia, etc.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1130300"/>
            <a:ext cx="7772400" cy="1470025"/>
          </a:xfrm>
        </p:spPr>
        <p:txBody>
          <a:bodyPr/>
          <a:lstStyle/>
          <a:p>
            <a:r>
              <a:rPr lang="fr-CA" dirty="0" smtClean="0">
                <a:solidFill>
                  <a:schemeClr val="bg1"/>
                </a:solidFill>
              </a:rPr>
              <a:t>¿</a:t>
            </a:r>
            <a:r>
              <a:rPr lang="fr-CA" dirty="0" err="1" smtClean="0">
                <a:solidFill>
                  <a:schemeClr val="bg1"/>
                </a:solidFill>
              </a:rPr>
              <a:t>Preguntas</a:t>
            </a:r>
            <a:r>
              <a:rPr lang="fr-CA" dirty="0" smtClean="0">
                <a:solidFill>
                  <a:schemeClr val="bg1"/>
                </a:solidFill>
              </a:rPr>
              <a:t>?</a:t>
            </a:r>
            <a:endParaRPr lang="fr-FR" dirty="0" smtClean="0">
              <a:solidFill>
                <a:schemeClr val="bg1"/>
              </a:solidFill>
              <a:latin typeface="Consolas" pitchFamily="49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Objetivos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68500"/>
            <a:ext cx="8229600" cy="452596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Utilizar técnicas de procesamiento masivo de datos para realizar búsquedas avanzadas de texto dentro de documentos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Utilizar expresiones regulares para la búsqueda de texto dentro de documentos y de esta manera mostrar resultados más precisos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Diseñar una interfaz Web que permita ingresar búsquedas basadas en expresiones regulares, y muestre los resultados obtenidos del procesamiento masivo de la misma, de una manera entendible al usuario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Dataset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la Wikipedia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928662" y="1928802"/>
            <a:ext cx="6237310" cy="4484687"/>
            <a:chOff x="-2143172" y="1928802"/>
            <a:chExt cx="6237310" cy="4484687"/>
          </a:xfrm>
        </p:grpSpPr>
        <p:pic>
          <p:nvPicPr>
            <p:cNvPr id="1741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t="27390" r="75414" b="8099"/>
            <a:stretch>
              <a:fillRect/>
            </a:stretch>
          </p:blipFill>
          <p:spPr bwMode="auto">
            <a:xfrm>
              <a:off x="1071538" y="1928802"/>
              <a:ext cx="3022600" cy="44846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</p:pic>
        <p:cxnSp>
          <p:nvCxnSpPr>
            <p:cNvPr id="6" name="Straight Arrow Connector 5"/>
            <p:cNvCxnSpPr/>
            <p:nvPr/>
          </p:nvCxnSpPr>
          <p:spPr>
            <a:xfrm flipV="1">
              <a:off x="714348" y="2571744"/>
              <a:ext cx="642942" cy="7143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-1071602" y="2214554"/>
              <a:ext cx="228601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Mantiene historial completo de las revisiones</a:t>
              </a:r>
              <a:endParaRPr lang="en-US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642942" y="4467769"/>
              <a:ext cx="85722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-2143172" y="4148744"/>
              <a:ext cx="314330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La entidad </a:t>
              </a:r>
              <a:r>
                <a:rPr lang="es-ES" dirty="0" smtClean="0"/>
                <a:t>&lt;</a:t>
              </a:r>
              <a:r>
                <a:rPr lang="es-ES" dirty="0" err="1" smtClean="0"/>
                <a:t>text</a:t>
              </a:r>
              <a:r>
                <a:rPr lang="es-ES" dirty="0" smtClean="0"/>
                <a:t>&gt; .. &lt;/</a:t>
              </a:r>
              <a:r>
                <a:rPr lang="es-ES" dirty="0" err="1" smtClean="0"/>
                <a:t>text</a:t>
              </a:r>
              <a:r>
                <a:rPr lang="es-ES" dirty="0" smtClean="0"/>
                <a:t>&gt; contiene el contenido de los artículos</a:t>
              </a:r>
              <a:endParaRPr lang="en-US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500034" y="3357562"/>
              <a:ext cx="1928826" cy="28575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-1428792" y="3282735"/>
              <a:ext cx="22860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Links representados por [[</a:t>
              </a:r>
              <a:r>
                <a:rPr lang="es-MX" dirty="0" err="1" smtClean="0"/>
                <a:t>destination</a:t>
              </a:r>
              <a:r>
                <a:rPr lang="es-MX" dirty="0" smtClean="0"/>
                <a:t>]]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24" y="3000372"/>
            <a:ext cx="7900988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Diseño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implementación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714356"/>
            <a:ext cx="7901014" cy="1143000"/>
          </a:xfrm>
        </p:spPr>
        <p:txBody>
          <a:bodyPr/>
          <a:lstStyle/>
          <a:p>
            <a:pPr algn="l"/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Herramientas utilizadas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3425"/>
            <a:ext cx="8229600" cy="4525963"/>
          </a:xfrm>
        </p:spPr>
        <p:txBody>
          <a:bodyPr/>
          <a:lstStyle/>
          <a:p>
            <a:r>
              <a:rPr lang="es-MX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Hadoop</a:t>
            </a:r>
            <a:endParaRPr lang="es-MX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Procesamiento distribuido</a:t>
            </a:r>
          </a:p>
          <a:p>
            <a:pPr lvl="1"/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Gracias a </a:t>
            </a:r>
            <a:r>
              <a:rPr lang="es-MX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grant</a:t>
            </a: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Amazon Web </a:t>
            </a:r>
            <a:r>
              <a:rPr lang="es-MX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Services</a:t>
            </a: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posible levantar </a:t>
            </a:r>
            <a:r>
              <a:rPr lang="es-MX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clústers</a:t>
            </a: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bajo demanda usando los siguientes </a:t>
            </a:r>
            <a:r>
              <a:rPr lang="es-MX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serivicios</a:t>
            </a: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 lvl="2"/>
            <a:r>
              <a:rPr lang="es-MX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Elastic</a:t>
            </a: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MapReduce</a:t>
            </a: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(EMR), o</a:t>
            </a:r>
          </a:p>
          <a:p>
            <a:pPr lvl="2"/>
            <a:r>
              <a:rPr lang="es-MX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Elastic</a:t>
            </a: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Computing Cloud (EC2)</a:t>
            </a:r>
          </a:p>
          <a:p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AWS Simple Storage </a:t>
            </a:r>
            <a:r>
              <a:rPr lang="es-MX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Service</a:t>
            </a: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(S3)</a:t>
            </a:r>
          </a:p>
          <a:p>
            <a:pPr lvl="1"/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Almacenamiento escalable de datos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Análisis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las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alternativas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1714488"/>
            <a:ext cx="8186766" cy="153193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Los costos detallados en esta tabla fueron obtenidos de la Calculadora de Costos AWS, y están actualizados al 25 de agosto de 2009.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500166" y="3500438"/>
          <a:ext cx="6072230" cy="2560320"/>
        </p:xfrm>
        <a:graphic>
          <a:graphicData uri="http://schemas.openxmlformats.org/drawingml/2006/table">
            <a:tbl>
              <a:tblPr/>
              <a:tblGrid>
                <a:gridCol w="5000660"/>
                <a:gridCol w="107157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kern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Número de Gigabytes almacenados en S3:</a:t>
                      </a:r>
                      <a:endParaRPr lang="es-ES" sz="1400" b="1" u="none" kern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kern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Costo por instancia en EC2</a:t>
                      </a:r>
                      <a:endParaRPr lang="es-ES" sz="1400" b="1" u="none" kern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kern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</a:t>
                      </a:r>
                      <a:endParaRPr lang="es-ES" sz="1400" b="1" u="none" kern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kern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Recargo por uso de Elastic MapReduce, por hora*instancia</a:t>
                      </a:r>
                      <a:endParaRPr lang="es-ES" sz="1400" b="1" u="none" kern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0,03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kern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Data transfer in estimado (en GB)</a:t>
                      </a:r>
                      <a:endParaRPr lang="es-ES" sz="1400" b="1" u="none" kern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kern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Data transfer out estimado (en GB)</a:t>
                      </a:r>
                      <a:endParaRPr lang="es-ES" sz="1400" b="1" u="none" kern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kern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400" b="1" u="none" kern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ES" sz="1400" b="0" u="none" kern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Duración de una consulta</a:t>
                      </a:r>
                      <a:endParaRPr lang="es-ES" sz="1400" b="1" u="none" kern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Análisis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las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alternativas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.)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8130" name="Picture 2" descr="grafico comparativ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167117"/>
            <a:ext cx="7894394" cy="37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Diagrama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la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solución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0721" name="Picture 1" descr="Diseñ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928802"/>
            <a:ext cx="7178423" cy="4286254"/>
          </a:xfrm>
          <a:prstGeom prst="rect">
            <a:avLst/>
          </a:prstGeom>
          <a:noFill/>
          <a:ln w="9525">
            <a:solidFill>
              <a:srgbClr val="D8D8D8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119</Template>
  <TotalTime>106</TotalTime>
  <Words>953</Words>
  <Application>Microsoft Office PowerPoint</Application>
  <PresentationFormat>Presentación en pantalla (4:3)</PresentationFormat>
  <Paragraphs>157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119</vt:lpstr>
      <vt:lpstr>WIKIGrep</vt:lpstr>
      <vt:lpstr>Introducción</vt:lpstr>
      <vt:lpstr>Objetivos</vt:lpstr>
      <vt:lpstr>Dataset de la Wikipedia</vt:lpstr>
      <vt:lpstr>Diseño e implementación</vt:lpstr>
      <vt:lpstr>Herramientas utilizadas</vt:lpstr>
      <vt:lpstr>Análisis de las alternativas</vt:lpstr>
      <vt:lpstr>Análisis de las alternativas (cont.)</vt:lpstr>
      <vt:lpstr>Diagrama de la solución</vt:lpstr>
      <vt:lpstr>Diagrama del Algoritmo MapReduce</vt:lpstr>
      <vt:lpstr>Pseudocódigo MapReduce</vt:lpstr>
      <vt:lpstr>Diseño de la Interfaz</vt:lpstr>
      <vt:lpstr>Resultados</vt:lpstr>
      <vt:lpstr>Patrones de Búsqueda</vt:lpstr>
      <vt:lpstr>Resultados</vt:lpstr>
      <vt:lpstr>Análisis Comparativo</vt:lpstr>
      <vt:lpstr>Conclusiones y Recomendaciones</vt:lpstr>
      <vt:lpstr>Conclusiones</vt:lpstr>
      <vt:lpstr>Conclusiones</vt:lpstr>
      <vt:lpstr>Recomendaciones</vt:lpstr>
      <vt:lpstr>¿Preguntas?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WIKIGrep</dc:title>
  <dc:creator>irene</dc:creator>
  <cp:lastModifiedBy>kenjjime</cp:lastModifiedBy>
  <cp:revision>17</cp:revision>
  <dcterms:created xsi:type="dcterms:W3CDTF">2009-09-23T00:00:07Z</dcterms:created>
  <dcterms:modified xsi:type="dcterms:W3CDTF">2009-11-13T14:57:23Z</dcterms:modified>
</cp:coreProperties>
</file>