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 autoAdjust="0"/>
    <p:restoredTop sz="94660" autoAdjust="0"/>
  </p:normalViewPr>
  <p:slideViewPr>
    <p:cSldViewPr>
      <p:cViewPr varScale="1">
        <p:scale>
          <a:sx n="103" d="100"/>
          <a:sy n="103" d="100"/>
        </p:scale>
        <p:origin x="-1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83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AD9229A-0460-4BCC-855F-C7C0579B100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A80FDF-D53C-49FC-BFB0-1448641E610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771AC5-2989-4260-9C15-2B7CEF718058}" type="slidenum">
              <a:rPr lang="es-ES_tradnl" smtClean="0"/>
              <a:pPr/>
              <a:t>1</a:t>
            </a:fld>
            <a:endParaRPr lang="es-ES_tradnl" smtClean="0"/>
          </a:p>
        </p:txBody>
      </p:sp>
      <p:sp>
        <p:nvSpPr>
          <p:cNvPr id="61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717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037039-34EA-4184-9BF5-F84857553538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77CECE8-8B14-406E-9BC8-DC757AC3203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E92AA-1BE3-42B1-A728-35E3147F577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92938" y="609600"/>
            <a:ext cx="1949450" cy="54514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97538" cy="54514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1716E9-3EC3-48E5-92C5-851D22047E4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169988" y="1946275"/>
            <a:ext cx="7772400" cy="4114800"/>
          </a:xfrm>
        </p:spPr>
        <p:txBody>
          <a:bodyPr/>
          <a:lstStyle/>
          <a:p>
            <a:pPr lvl="0"/>
            <a:endParaRPr lang="es-US" noProof="0" smtClean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1CB0C-6B5D-4F3F-9E0E-135E833A004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A8041-F3FC-42A3-A84D-A8F7BEA93F2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7E314-6874-454E-B9B0-3911031A33B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DBDD7-F62A-46FC-A105-BE56ED4CDB4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0C775-9C95-4CD7-979C-541E43108C5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6C05D-A1CE-4B86-AD27-F31DBE9BF2D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F6A6E-EDD7-41F4-9C34-6B726169B8F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D0E63-043F-424E-A0C8-C27DB3F3E98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30695-83AE-491F-A05C-68C7E4269A7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US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F161C1F0-14AF-4494-8632-05D05236EF7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9988" y="1946275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6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space.espol.edu.ec/browse?type=author&amp;value=Marcillo%20Morla,%20Fabricio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609600"/>
            <a:ext cx="7772400" cy="1676400"/>
          </a:xfrm>
        </p:spPr>
        <p:txBody>
          <a:bodyPr/>
          <a:lstStyle/>
          <a:p>
            <a:pPr eaLnBrk="1" hangingPunct="1"/>
            <a:r>
              <a:rPr lang="es-ES_tradnl" dirty="0" smtClean="0"/>
              <a:t>Administración </a:t>
            </a:r>
            <a:r>
              <a:rPr lang="es-ES_tradnl" dirty="0" smtClean="0"/>
              <a:t>de Empresas </a:t>
            </a:r>
            <a:r>
              <a:rPr lang="es-ES_tradnl" dirty="0" smtClean="0"/>
              <a:t>Acuícolas I – Clase 1</a:t>
            </a:r>
            <a:endParaRPr lang="es-ES_tradnl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3076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4"/>
              </a:rPr>
              <a:t>barcillo@gmail.com</a:t>
            </a:r>
            <a:endParaRPr lang="en-US"/>
          </a:p>
          <a:p>
            <a:r>
              <a:rPr lang="en-US"/>
              <a:t>(593-9) 4194239</a:t>
            </a:r>
          </a:p>
          <a:p>
            <a:endParaRPr lang="es-ES"/>
          </a:p>
        </p:txBody>
      </p:sp>
      <p:pic>
        <p:nvPicPr>
          <p:cNvPr id="3078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Funciones Del Empresario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458200" cy="4953000"/>
          </a:xfrm>
        </p:spPr>
        <p:txBody>
          <a:bodyPr/>
          <a:lstStyle/>
          <a:p>
            <a:pPr algn="just"/>
            <a:r>
              <a:rPr lang="es-ES_tradnl" sz="2400">
                <a:latin typeface="Arial" charset="0"/>
              </a:rPr>
              <a:t>Asunción de riesgos.</a:t>
            </a:r>
          </a:p>
          <a:p>
            <a:pPr algn="just"/>
            <a:r>
              <a:rPr lang="es-ES_tradnl" sz="2400">
                <a:latin typeface="Arial" charset="0"/>
              </a:rPr>
              <a:t>Creatividad o innovación.</a:t>
            </a:r>
          </a:p>
          <a:p>
            <a:pPr algn="just"/>
            <a:r>
              <a:rPr lang="es-ES_tradnl" sz="2400">
                <a:latin typeface="Arial" charset="0"/>
              </a:rPr>
              <a:t>Decisiones fundamentales y finales.</a:t>
            </a:r>
          </a:p>
          <a:p>
            <a:pPr algn="just"/>
            <a:r>
              <a:rPr lang="es-ES_tradnl" sz="2400">
                <a:latin typeface="Arial" charset="0"/>
              </a:rPr>
              <a:t>Designación de funcionarios.</a:t>
            </a:r>
          </a:p>
          <a:p>
            <a:pPr algn="just"/>
            <a:r>
              <a:rPr lang="es-ES_tradnl" sz="2400">
                <a:latin typeface="Arial" charset="0"/>
              </a:rPr>
              <a:t>Delegación.</a:t>
            </a:r>
          </a:p>
          <a:p>
            <a:pPr algn="just"/>
            <a:r>
              <a:rPr lang="es-ES_tradnl" sz="2400">
                <a:latin typeface="Arial" charset="0"/>
              </a:rPr>
              <a:t>Fijación de los grandes objetivos y políticas.</a:t>
            </a:r>
          </a:p>
          <a:p>
            <a:pPr algn="just"/>
            <a:r>
              <a:rPr lang="es-ES_tradnl" sz="2400">
                <a:latin typeface="Arial" charset="0"/>
              </a:rPr>
              <a:t>Control.</a:t>
            </a:r>
          </a:p>
          <a:p>
            <a:pPr algn="just"/>
            <a:r>
              <a:rPr lang="es-ES_tradnl" sz="2400">
                <a:latin typeface="Arial" charset="0"/>
              </a:rPr>
              <a:t>Aprobación de los lineamientos generales de la organización o empresa.</a:t>
            </a:r>
          </a:p>
          <a:p>
            <a:pPr algn="just"/>
            <a:r>
              <a:rPr lang="es-ES_tradnl" sz="2400">
                <a:latin typeface="Arial" charset="0"/>
              </a:rPr>
              <a:t>Ser líder.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Fines De La Empresa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458200" cy="4953000"/>
          </a:xfrm>
        </p:spPr>
        <p:txBody>
          <a:bodyPr/>
          <a:lstStyle/>
          <a:p>
            <a:pPr algn="just"/>
            <a:r>
              <a:rPr lang="es-ES_tradnl" sz="2400">
                <a:latin typeface="Arial" charset="0"/>
              </a:rPr>
              <a:t>Empresa privada:</a:t>
            </a:r>
          </a:p>
          <a:p>
            <a:pPr lvl="1" algn="just"/>
            <a:r>
              <a:rPr lang="es-ES_tradnl" sz="2000">
                <a:latin typeface="Arial" charset="0"/>
              </a:rPr>
              <a:t>Busca la obtención de un beneficio económico mediante la satisfacción de alguna necesidad de orden general o social.</a:t>
            </a:r>
          </a:p>
          <a:p>
            <a:pPr algn="just"/>
            <a:r>
              <a:rPr lang="es-ES_tradnl" sz="2400">
                <a:latin typeface="Arial" charset="0"/>
              </a:rPr>
              <a:t>Empresa pública:</a:t>
            </a:r>
          </a:p>
          <a:p>
            <a:pPr lvl="1" algn="just"/>
            <a:r>
              <a:rPr lang="es-ES_tradnl" sz="2000">
                <a:latin typeface="Arial" charset="0"/>
              </a:rPr>
              <a:t>Tiene como fin satisfacer una necesidad de carácter general o social, pudiendo obtener o no beneficios.</a:t>
            </a:r>
          </a:p>
          <a:p>
            <a:pPr algn="just"/>
            <a:r>
              <a:rPr lang="es-ES_tradnl" sz="2400">
                <a:latin typeface="Arial" charset="0"/>
              </a:rPr>
              <a:t>Finalidades subjetivas del empresario.</a:t>
            </a:r>
          </a:p>
          <a:p>
            <a:pPr algn="just"/>
            <a:r>
              <a:rPr lang="es-ES_tradnl" sz="2400">
                <a:latin typeface="Arial" charset="0"/>
              </a:rPr>
              <a:t>Finalidades de otros elementos.</a:t>
            </a:r>
          </a:p>
          <a:p>
            <a:pPr lvl="1" algn="just"/>
            <a:endParaRPr lang="es-ES_tradnl" sz="2000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Administración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458200" cy="4953000"/>
          </a:xfrm>
        </p:spPr>
        <p:txBody>
          <a:bodyPr/>
          <a:lstStyle/>
          <a:p>
            <a:pPr algn="just"/>
            <a:r>
              <a:rPr lang="es-ES_tradnl" sz="2400">
                <a:latin typeface="Arial" charset="0"/>
              </a:rPr>
              <a:t>Conjunto sistemático de reglas para lograr la máxima eficiencia en las formas de estructurar y manejar un organismo social.</a:t>
            </a:r>
          </a:p>
          <a:p>
            <a:pPr algn="just"/>
            <a:r>
              <a:rPr lang="es-ES_tradnl" sz="2400">
                <a:latin typeface="Arial" charset="0"/>
              </a:rPr>
              <a:t>Administración es la técnica de la coordinación.</a:t>
            </a:r>
          </a:p>
          <a:p>
            <a:pPr algn="just"/>
            <a:r>
              <a:rPr lang="es-ES_tradnl" sz="2400">
                <a:latin typeface="Arial" charset="0"/>
              </a:rPr>
              <a:t>Administración es la técnica que busca lograr resultados de máxima eficiencia en la coordinación de las cosas y personas que integran una empresa.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077200" cy="1143000"/>
          </a:xfrm>
        </p:spPr>
        <p:txBody>
          <a:bodyPr/>
          <a:lstStyle/>
          <a:p>
            <a:r>
              <a:rPr lang="es-ES_tradnl" sz="3600">
                <a:latin typeface="Arial" charset="0"/>
              </a:rPr>
              <a:t>Funciones De La Administración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458200" cy="54864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_tradnl" sz="2000">
                <a:latin typeface="Arial" charset="0"/>
                <a:cs typeface="Times New Roman" pitchFamily="18" charset="0"/>
              </a:rPr>
              <a:t>Planeación: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  <a:cs typeface="Times New Roman" pitchFamily="18" charset="0"/>
              </a:rPr>
              <a:t>Objetivos generales y específicos.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  <a:cs typeface="Times New Roman" pitchFamily="18" charset="0"/>
              </a:rPr>
              <a:t>Planeación estratégica.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  <a:cs typeface="Times New Roman" pitchFamily="18" charset="0"/>
              </a:rPr>
              <a:t>Planeación operativa.</a:t>
            </a:r>
          </a:p>
          <a:p>
            <a:pPr algn="just">
              <a:lnSpc>
                <a:spcPct val="90000"/>
              </a:lnSpc>
            </a:pPr>
            <a:r>
              <a:rPr lang="es-ES_tradnl" sz="2000">
                <a:latin typeface="Arial" charset="0"/>
                <a:cs typeface="Times New Roman" pitchFamily="18" charset="0"/>
              </a:rPr>
              <a:t>Organización: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  <a:cs typeface="Times New Roman" pitchFamily="18" charset="0"/>
              </a:rPr>
              <a:t>Formación de equipos.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  <a:cs typeface="Times New Roman" pitchFamily="18" charset="0"/>
              </a:rPr>
              <a:t>Delegar responsabilidades.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  <a:cs typeface="Times New Roman" pitchFamily="18" charset="0"/>
              </a:rPr>
              <a:t>Determinar relaciones.</a:t>
            </a:r>
          </a:p>
          <a:p>
            <a:pPr algn="just">
              <a:lnSpc>
                <a:spcPct val="90000"/>
              </a:lnSpc>
            </a:pPr>
            <a:r>
              <a:rPr lang="es-ES_tradnl" sz="2000">
                <a:latin typeface="Arial" charset="0"/>
                <a:cs typeface="Times New Roman" pitchFamily="18" charset="0"/>
              </a:rPr>
              <a:t>Dirección: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  <a:cs typeface="Times New Roman" pitchFamily="18" charset="0"/>
              </a:rPr>
              <a:t>Motivación.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  <a:cs typeface="Times New Roman" pitchFamily="18" charset="0"/>
              </a:rPr>
              <a:t>Clima organizacional.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  <a:cs typeface="Times New Roman" pitchFamily="18" charset="0"/>
              </a:rPr>
              <a:t>Desarrollo del personal.</a:t>
            </a:r>
          </a:p>
          <a:p>
            <a:pPr algn="just">
              <a:lnSpc>
                <a:spcPct val="90000"/>
              </a:lnSpc>
            </a:pPr>
            <a:r>
              <a:rPr lang="es-ES_tradnl" sz="2000">
                <a:latin typeface="Arial" charset="0"/>
                <a:cs typeface="Times New Roman" pitchFamily="18" charset="0"/>
              </a:rPr>
              <a:t>Evaluación: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  <a:cs typeface="Times New Roman" pitchFamily="18" charset="0"/>
              </a:rPr>
              <a:t>Supervisión.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  <a:cs typeface="Times New Roman" pitchFamily="18" charset="0"/>
              </a:rPr>
              <a:t>Control.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  <a:cs typeface="Times New Roman" pitchFamily="18" charset="0"/>
              </a:rPr>
              <a:t>Seguimiento.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077200" cy="1143000"/>
          </a:xfrm>
        </p:spPr>
        <p:txBody>
          <a:bodyPr/>
          <a:lstStyle/>
          <a:p>
            <a:r>
              <a:rPr lang="es-ES_tradnl" sz="3600">
                <a:latin typeface="Arial" charset="0"/>
              </a:rPr>
              <a:t>Elementos Del Proceso Administrativo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458200" cy="4953000"/>
          </a:xfrm>
        </p:spPr>
        <p:txBody>
          <a:bodyPr/>
          <a:lstStyle/>
          <a:p>
            <a:pPr algn="just"/>
            <a:r>
              <a:rPr lang="es-ES_tradnl" sz="2400">
                <a:latin typeface="Arial" charset="0"/>
              </a:rPr>
              <a:t>Previsión: responde a la pregunta </a:t>
            </a:r>
            <a:r>
              <a:rPr lang="es-ES_tradnl" sz="2400">
                <a:latin typeface="Arial" charset="0"/>
                <a:cs typeface="Times New Roman" pitchFamily="18" charset="0"/>
              </a:rPr>
              <a:t>¿</a:t>
            </a:r>
            <a:r>
              <a:rPr lang="es-ES_tradnl" sz="2400">
                <a:latin typeface="Arial" charset="0"/>
              </a:rPr>
              <a:t>qué puede hacerse?</a:t>
            </a:r>
          </a:p>
          <a:p>
            <a:pPr algn="just"/>
            <a:r>
              <a:rPr lang="es-ES_tradnl" sz="2400">
                <a:latin typeface="Arial" charset="0"/>
              </a:rPr>
              <a:t>Planeación: responde a la pregunta </a:t>
            </a:r>
            <a:r>
              <a:rPr lang="es-ES_tradnl" sz="2400">
                <a:latin typeface="Arial" charset="0"/>
                <a:cs typeface="Times New Roman" pitchFamily="18" charset="0"/>
              </a:rPr>
              <a:t>¿qué se va a hacer?</a:t>
            </a:r>
          </a:p>
          <a:p>
            <a:pPr algn="just"/>
            <a:r>
              <a:rPr lang="es-ES_tradnl" sz="2400">
                <a:latin typeface="Arial" charset="0"/>
                <a:cs typeface="Times New Roman" pitchFamily="18" charset="0"/>
              </a:rPr>
              <a:t>Organización: </a:t>
            </a:r>
            <a:r>
              <a:rPr lang="es-ES_tradnl" sz="2400">
                <a:latin typeface="Arial" charset="0"/>
              </a:rPr>
              <a:t>responde a la pregunta </a:t>
            </a:r>
            <a:r>
              <a:rPr lang="es-ES_tradnl" sz="2400">
                <a:latin typeface="Arial" charset="0"/>
                <a:cs typeface="Times New Roman" pitchFamily="18" charset="0"/>
              </a:rPr>
              <a:t>¿cómo se va a hacer?</a:t>
            </a:r>
          </a:p>
          <a:p>
            <a:pPr algn="just"/>
            <a:r>
              <a:rPr lang="es-ES_tradnl" sz="2400">
                <a:latin typeface="Arial" charset="0"/>
                <a:cs typeface="Times New Roman" pitchFamily="18" charset="0"/>
              </a:rPr>
              <a:t>Integración: </a:t>
            </a:r>
            <a:r>
              <a:rPr lang="es-ES_tradnl" sz="2400">
                <a:latin typeface="Arial" charset="0"/>
              </a:rPr>
              <a:t>responde a la pregunta </a:t>
            </a:r>
            <a:r>
              <a:rPr lang="es-ES_tradnl" sz="2400">
                <a:latin typeface="Arial" charset="0"/>
                <a:cs typeface="Times New Roman" pitchFamily="18" charset="0"/>
              </a:rPr>
              <a:t>¿con qué se va a hacer?</a:t>
            </a:r>
          </a:p>
          <a:p>
            <a:pPr algn="just"/>
            <a:r>
              <a:rPr lang="es-ES_tradnl" sz="2400">
                <a:latin typeface="Arial" charset="0"/>
                <a:cs typeface="Times New Roman" pitchFamily="18" charset="0"/>
              </a:rPr>
              <a:t>Dirección: se refiere al problema: ver que se haga.</a:t>
            </a:r>
          </a:p>
          <a:p>
            <a:pPr algn="just"/>
            <a:r>
              <a:rPr lang="es-ES_tradnl" sz="2400">
                <a:latin typeface="Arial" charset="0"/>
                <a:cs typeface="Times New Roman" pitchFamily="18" charset="0"/>
              </a:rPr>
              <a:t>Control: </a:t>
            </a:r>
            <a:r>
              <a:rPr lang="es-ES_tradnl" sz="2400">
                <a:latin typeface="Arial" charset="0"/>
              </a:rPr>
              <a:t>investiga en concreto </a:t>
            </a:r>
            <a:r>
              <a:rPr lang="es-ES_tradnl" sz="2400">
                <a:latin typeface="Arial" charset="0"/>
                <a:cs typeface="Times New Roman" pitchFamily="18" charset="0"/>
              </a:rPr>
              <a:t>¿cómo se ha realizado?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s-ES_tradnl">
                <a:latin typeface="Arial" charset="0"/>
              </a:rPr>
              <a:t>Perfil Organizacional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447800"/>
            <a:ext cx="4267200" cy="5181600"/>
          </a:xfrm>
        </p:spPr>
        <p:txBody>
          <a:bodyPr/>
          <a:lstStyle/>
          <a:p>
            <a:r>
              <a:rPr lang="es-ES_tradnl" sz="2000">
                <a:latin typeface="Arial" charset="0"/>
              </a:rPr>
              <a:t>Orientación: control.</a:t>
            </a:r>
          </a:p>
          <a:p>
            <a:r>
              <a:rPr lang="es-ES_tradnl" sz="2000">
                <a:latin typeface="Arial" charset="0"/>
              </a:rPr>
              <a:t>Jerárquica.</a:t>
            </a:r>
          </a:p>
          <a:p>
            <a:r>
              <a:rPr lang="es-ES_tradnl" sz="2000">
                <a:latin typeface="Arial" charset="0"/>
              </a:rPr>
              <a:t>Si funciona déjelo.</a:t>
            </a:r>
          </a:p>
          <a:p>
            <a:r>
              <a:rPr lang="es-ES_tradnl" sz="2000">
                <a:latin typeface="Arial" charset="0"/>
              </a:rPr>
              <a:t>Reactiva.</a:t>
            </a:r>
          </a:p>
          <a:p>
            <a:r>
              <a:rPr lang="es-ES_tradnl" sz="2000">
                <a:latin typeface="Arial" charset="0"/>
              </a:rPr>
              <a:t>Planeación/decisión central.</a:t>
            </a:r>
          </a:p>
          <a:p>
            <a:r>
              <a:rPr lang="es-ES_tradnl" sz="2000">
                <a:latin typeface="Arial" charset="0"/>
              </a:rPr>
              <a:t>Alta gerencia: piensa.</a:t>
            </a:r>
          </a:p>
          <a:p>
            <a:r>
              <a:rPr lang="es-ES_tradnl" sz="2000">
                <a:latin typeface="Arial" charset="0"/>
              </a:rPr>
              <a:t>Gerencia media: controla.</a:t>
            </a:r>
          </a:p>
          <a:p>
            <a:r>
              <a:rPr lang="es-ES_tradnl" sz="2000">
                <a:latin typeface="Arial" charset="0"/>
              </a:rPr>
              <a:t>RRHH desvinculado estrategia.</a:t>
            </a:r>
          </a:p>
          <a:p>
            <a:r>
              <a:rPr lang="es-ES_tradnl" sz="2000">
                <a:latin typeface="Arial" charset="0"/>
              </a:rPr>
              <a:t>Sist. Info. Desintegrados.</a:t>
            </a:r>
          </a:p>
          <a:p>
            <a:r>
              <a:rPr lang="es-ES_tradnl" sz="2000">
                <a:latin typeface="Arial" charset="0"/>
              </a:rPr>
              <a:t>Personas: costo variable.</a:t>
            </a:r>
          </a:p>
          <a:p>
            <a:r>
              <a:rPr lang="es-ES_tradnl" sz="2000">
                <a:latin typeface="Arial" charset="0"/>
              </a:rPr>
              <a:t>Poca recapacitación de personal.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524000"/>
            <a:ext cx="4191000" cy="5105400"/>
          </a:xfrm>
        </p:spPr>
        <p:txBody>
          <a:bodyPr/>
          <a:lstStyle/>
          <a:p>
            <a:r>
              <a:rPr lang="es-ES_tradnl" sz="2000">
                <a:latin typeface="Arial" charset="0"/>
              </a:rPr>
              <a:t>Orientación: compromiso.</a:t>
            </a:r>
          </a:p>
          <a:p>
            <a:r>
              <a:rPr lang="es-ES_tradnl" sz="2000">
                <a:latin typeface="Arial" charset="0"/>
              </a:rPr>
              <a:t>Plana, flexible y matricial.</a:t>
            </a:r>
          </a:p>
          <a:p>
            <a:r>
              <a:rPr lang="es-ES_tradnl" sz="2000">
                <a:latin typeface="Arial" charset="0"/>
              </a:rPr>
              <a:t>Si no está roto, rómpalo.</a:t>
            </a:r>
          </a:p>
          <a:p>
            <a:r>
              <a:rPr lang="es-ES_tradnl" sz="2000">
                <a:latin typeface="Arial" charset="0"/>
              </a:rPr>
              <a:t>Proactiva.</a:t>
            </a:r>
          </a:p>
          <a:p>
            <a:r>
              <a:rPr lang="es-ES_tradnl" sz="2000">
                <a:latin typeface="Arial" charset="0"/>
              </a:rPr>
              <a:t>Pensamiento Estrat todo nivel.</a:t>
            </a:r>
          </a:p>
          <a:p>
            <a:r>
              <a:rPr lang="es-ES_tradnl" sz="2000">
                <a:latin typeface="Arial" charset="0"/>
              </a:rPr>
              <a:t>Desarrollo empresa=personas.</a:t>
            </a:r>
          </a:p>
          <a:p>
            <a:r>
              <a:rPr lang="es-ES_tradnl" sz="2000">
                <a:latin typeface="Arial" charset="0"/>
              </a:rPr>
              <a:t>Desarrollo personal L/P.</a:t>
            </a:r>
          </a:p>
          <a:p>
            <a:r>
              <a:rPr lang="es-ES_tradnl" sz="2000">
                <a:latin typeface="Arial" charset="0"/>
              </a:rPr>
              <a:t>RRHH integrado a estrategia.</a:t>
            </a:r>
          </a:p>
          <a:p>
            <a:r>
              <a:rPr lang="es-ES_tradnl" sz="2000">
                <a:latin typeface="Arial" charset="0"/>
              </a:rPr>
              <a:t>Sist. Info. Integrado.</a:t>
            </a:r>
          </a:p>
          <a:p>
            <a:r>
              <a:rPr lang="es-ES_tradnl" sz="2000">
                <a:latin typeface="Arial" charset="0"/>
              </a:rPr>
              <a:t>Personas: inversión.</a:t>
            </a:r>
          </a:p>
          <a:p>
            <a:r>
              <a:rPr lang="es-ES_tradnl" sz="2000">
                <a:latin typeface="Arial" charset="0"/>
              </a:rPr>
              <a:t>Recapacitación continua.</a:t>
            </a:r>
          </a:p>
          <a:p>
            <a:r>
              <a:rPr lang="es-ES_tradnl" sz="2000">
                <a:latin typeface="Arial" charset="0"/>
              </a:rPr>
              <a:t>Enfoque: servicio clientes.</a:t>
            </a:r>
          </a:p>
          <a:p>
            <a:pPr lvl="1"/>
            <a:r>
              <a:rPr lang="es-ES_tradnl" sz="1800">
                <a:latin typeface="Arial" charset="0"/>
              </a:rPr>
              <a:t>Hacia afuera / mirando adentro.</a:t>
            </a:r>
          </a:p>
          <a:p>
            <a:endParaRPr lang="es-ES_tradnl" sz="2000">
              <a:latin typeface="Arial" charset="0"/>
            </a:endParaRPr>
          </a:p>
          <a:p>
            <a:pPr>
              <a:buFontTx/>
              <a:buNone/>
            </a:pPr>
            <a:endParaRPr lang="es-ES_tradnl" sz="2000">
              <a:latin typeface="Arial" charset="0"/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762000" y="9906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>
                <a:latin typeface="Arial" charset="0"/>
              </a:rPr>
              <a:t>40s – 80’s</a:t>
            </a:r>
            <a:endParaRPr lang="es-ES_tradnl" b="1" u="sng">
              <a:latin typeface="Arial" charset="0"/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5257800" y="9906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u="sng">
                <a:latin typeface="Arial" charset="0"/>
              </a:rPr>
              <a:t>80’s…</a:t>
            </a:r>
            <a:endParaRPr lang="es-ES_tradnl" b="1" u="sng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52400"/>
            <a:ext cx="7772400" cy="1143000"/>
          </a:xfrm>
        </p:spPr>
        <p:txBody>
          <a:bodyPr/>
          <a:lstStyle/>
          <a:p>
            <a:r>
              <a:rPr lang="es-ES_tradnl" sz="3600">
                <a:latin typeface="Arial" charset="0"/>
              </a:rPr>
              <a:t>Nueva Cultura</a:t>
            </a:r>
          </a:p>
        </p:txBody>
      </p:sp>
      <p:graphicFrame>
        <p:nvGraphicFramePr>
          <p:cNvPr id="17474" name="Group 66"/>
          <p:cNvGraphicFramePr>
            <a:graphicFrameLocks noGrp="1"/>
          </p:cNvGraphicFramePr>
          <p:nvPr>
            <p:ph type="tbl" idx="1"/>
          </p:nvPr>
        </p:nvGraphicFramePr>
        <p:xfrm>
          <a:off x="304800" y="990600"/>
          <a:ext cx="8610600" cy="4754880"/>
        </p:xfrm>
        <a:graphic>
          <a:graphicData uri="http://schemas.openxmlformats.org/drawingml/2006/table">
            <a:tbl>
              <a:tblPr/>
              <a:tblGrid>
                <a:gridCol w="2870200"/>
                <a:gridCol w="2870200"/>
                <a:gridCol w="2870200"/>
              </a:tblGrid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Tema</a:t>
                      </a:r>
                      <a:endParaRPr kumimoji="0" lang="es-ES_tradnl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</a:t>
                      </a:r>
                      <a:endParaRPr kumimoji="0" lang="es-ES_tradnl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Hacia</a:t>
                      </a:r>
                      <a:endParaRPr kumimoji="0" lang="es-ES_tradnl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Errores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¿</a:t>
                      </a: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Quien?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¿</a:t>
                      </a: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 que?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Errores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Arreglar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Prevenir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Horizonte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Corto Plazo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Largo Plazo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Logros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Costos / Programación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Satisfacción Cliente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Capacitación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Costo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Inversión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Mediciones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Control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Oportunidad Desarrollo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Negociación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Precio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Precio / Calidad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Cambio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Resistencia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Bienvenido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Papel de Gerencia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Solucción Problemas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Mejoramiento contínuo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Flujo Información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Vertical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Horizontal y vertical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Exito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Logros objetivos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Siempre mejor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077200" cy="1143000"/>
          </a:xfrm>
        </p:spPr>
        <p:txBody>
          <a:bodyPr/>
          <a:lstStyle/>
          <a:p>
            <a:r>
              <a:rPr lang="es-ES_tradnl" sz="3600">
                <a:latin typeface="Arial" charset="0"/>
              </a:rPr>
              <a:t>Para Pensar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458200" cy="4876800"/>
          </a:xfrm>
        </p:spPr>
        <p:txBody>
          <a:bodyPr/>
          <a:lstStyle/>
          <a:p>
            <a:pPr algn="just"/>
            <a:r>
              <a:rPr lang="es-ES_tradnl" sz="2800">
                <a:latin typeface="Arial" charset="0"/>
                <a:cs typeface="Times New Roman" pitchFamily="18" charset="0"/>
              </a:rPr>
              <a:t>Nuestro sistema prevaleciente de administración ha destruido a nuestra gente. (W.E. Deming).</a:t>
            </a:r>
          </a:p>
          <a:p>
            <a:pPr algn="just"/>
            <a:r>
              <a:rPr lang="es-ES_tradnl" sz="2800">
                <a:latin typeface="Arial" charset="0"/>
                <a:cs typeface="Times New Roman" pitchFamily="18" charset="0"/>
              </a:rPr>
              <a:t>El Lider malvado es aquel a quien la gente desprecia.</a:t>
            </a:r>
          </a:p>
          <a:p>
            <a:pPr algn="just"/>
            <a:r>
              <a:rPr lang="es-ES_tradnl" sz="2800">
                <a:latin typeface="Arial" charset="0"/>
                <a:cs typeface="Times New Roman" pitchFamily="18" charset="0"/>
              </a:rPr>
              <a:t>El buen lider es aquel a quien la gente reverencia.</a:t>
            </a:r>
          </a:p>
          <a:p>
            <a:pPr algn="just"/>
            <a:r>
              <a:rPr lang="es-ES_tradnl" sz="2800">
                <a:latin typeface="Arial" charset="0"/>
                <a:cs typeface="Times New Roman" pitchFamily="18" charset="0"/>
              </a:rPr>
              <a:t>El gran Lider es aquel con que la gente dice: “lo hicimos nosotros mismos</a:t>
            </a:r>
            <a:r>
              <a:rPr lang="en-US" sz="2800">
                <a:latin typeface="Arial" charset="0"/>
                <a:cs typeface="Times New Roman" pitchFamily="18" charset="0"/>
              </a:rPr>
              <a:t>”</a:t>
            </a:r>
            <a:r>
              <a:rPr lang="es-ES_tradnl" sz="2800">
                <a:latin typeface="Arial" charset="0"/>
                <a:cs typeface="Times New Roman" pitchFamily="18" charset="0"/>
              </a:rPr>
              <a:t>. (Lao Tsu).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>
              <a:defRPr/>
            </a:pPr>
            <a:r>
              <a:rPr lang="es-EC" dirty="0" smtClean="0"/>
              <a:t>Guayaquil, 1966.</a:t>
            </a:r>
          </a:p>
          <a:p>
            <a:pPr algn="r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>
              <a:defRPr/>
            </a:pPr>
            <a:r>
              <a:rPr lang="es-EC" dirty="0" smtClean="0"/>
              <a:t>Profesor ESPOL desde el 2001.</a:t>
            </a:r>
          </a:p>
          <a:p>
            <a:pPr algn="r">
              <a:defRPr/>
            </a:pPr>
            <a:r>
              <a:rPr lang="es-EC" dirty="0" smtClean="0"/>
              <a:t>20 años experiencia profesional: </a:t>
            </a:r>
          </a:p>
          <a:p>
            <a:pPr lvl="1" algn="r">
              <a:defRPr/>
            </a:pPr>
            <a:r>
              <a:rPr lang="es-EC" dirty="0" smtClean="0"/>
              <a:t>Producción.</a:t>
            </a:r>
          </a:p>
          <a:p>
            <a:pPr lvl="1" algn="r">
              <a:defRPr/>
            </a:pPr>
            <a:r>
              <a:rPr lang="es-EC" dirty="0" smtClean="0"/>
              <a:t>Administración.</a:t>
            </a:r>
          </a:p>
          <a:p>
            <a:pPr lvl="1" algn="r">
              <a:defRPr/>
            </a:pPr>
            <a:r>
              <a:rPr lang="es-EC" dirty="0" smtClean="0"/>
              <a:t>Finanzas.</a:t>
            </a:r>
          </a:p>
          <a:p>
            <a:pPr lvl="1" algn="r">
              <a:defRPr/>
            </a:pPr>
            <a:r>
              <a:rPr lang="es-EC" dirty="0" smtClean="0"/>
              <a:t>Investigación.</a:t>
            </a:r>
          </a:p>
          <a:p>
            <a:pPr lvl="1" algn="r">
              <a:defRPr/>
            </a:pPr>
            <a:r>
              <a:rPr lang="es-EC" dirty="0" smtClean="0"/>
              <a:t>Consultorías.</a:t>
            </a:r>
          </a:p>
        </p:txBody>
      </p:sp>
      <p:pic>
        <p:nvPicPr>
          <p:cNvPr id="4100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US" dirty="0">
                <a:latin typeface="+mn-lt"/>
                <a:hlinkClick r:id="rId4"/>
              </a:rPr>
              <a:t>Otras Publicaciones del mismo autor en Repositorio ESPOL</a:t>
            </a:r>
            <a:endParaRPr lang="es-US" dirty="0"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Que Espera Ud. De Este Curso?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382000" cy="50292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Llegar a conseguir las bases para tomar decisiones y enfrentar los problemas en un medio competitivo.</a:t>
            </a:r>
          </a:p>
          <a:p>
            <a:pPr algn="just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Adentrarnos de lleno al campo de la administración.</a:t>
            </a:r>
          </a:p>
          <a:p>
            <a:pPr algn="just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Satisfacer mi curiosidad sobre el tema, </a:t>
            </a:r>
            <a:r>
              <a:rPr lang="es-ES_tradnl" sz="2400" u="sng">
                <a:latin typeface="Arial" charset="0"/>
              </a:rPr>
              <a:t>aprobarlo con un buen promedio</a:t>
            </a:r>
            <a:r>
              <a:rPr lang="es-ES_tradnl" sz="2400">
                <a:latin typeface="Arial" charset="0"/>
              </a:rPr>
              <a:t> y aprovechar conocimientos adquiridos.</a:t>
            </a:r>
          </a:p>
          <a:p>
            <a:pPr algn="just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Administrar nuestros propios bienes.</a:t>
            </a:r>
          </a:p>
          <a:p>
            <a:pPr algn="just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Aprender lo suficiente de administración para en algún momento administrar una empresa acuícola.</a:t>
            </a:r>
          </a:p>
          <a:p>
            <a:pPr algn="just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Ser capaz de dirigir una empresa.</a:t>
            </a:r>
          </a:p>
          <a:p>
            <a:pPr algn="just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Simplemente acumular mas conocimientos.</a:t>
            </a:r>
          </a:p>
          <a:p>
            <a:pPr algn="just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Aprender las herramientas básicas de administración.</a:t>
            </a:r>
          </a:p>
          <a:p>
            <a:pPr algn="just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Saber administración porque se muy poco.</a:t>
            </a:r>
            <a:endParaRPr lang="es-ES_tradnl" sz="2400" u="sng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Que Espera Ud. De Este Curso?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763000" cy="45720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Aprender a organizar mejor una empresa con los conocimientos para dar el paso clave requerido.</a:t>
            </a:r>
          </a:p>
          <a:p>
            <a:pPr algn="just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Aprender lo indispensable para entender los aspectos </a:t>
            </a:r>
            <a:r>
              <a:rPr lang="es-ES_tradnl" sz="2400" u="sng">
                <a:latin typeface="Arial" charset="0"/>
              </a:rPr>
              <a:t>económicos</a:t>
            </a:r>
            <a:r>
              <a:rPr lang="es-ES_tradnl" sz="2400">
                <a:latin typeface="Arial" charset="0"/>
              </a:rPr>
              <a:t> de las actividades acuícolas.</a:t>
            </a:r>
          </a:p>
          <a:p>
            <a:pPr algn="just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Que proporcionen </a:t>
            </a:r>
            <a:r>
              <a:rPr lang="es-ES_tradnl" sz="2400" u="sng">
                <a:latin typeface="Arial" charset="0"/>
              </a:rPr>
              <a:t>todas</a:t>
            </a:r>
            <a:r>
              <a:rPr lang="es-ES_tradnl" sz="2400">
                <a:latin typeface="Arial" charset="0"/>
              </a:rPr>
              <a:t> las herramientas administrativas.</a:t>
            </a:r>
          </a:p>
          <a:p>
            <a:pPr algn="just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Reforzar todo, bases </a:t>
            </a:r>
            <a:r>
              <a:rPr lang="es-ES_tradnl" sz="2400" u="sng">
                <a:latin typeface="Arial" charset="0"/>
              </a:rPr>
              <a:t>economía/contabilidad</a:t>
            </a:r>
            <a:r>
              <a:rPr lang="es-ES_tradnl" sz="2400">
                <a:latin typeface="Arial" charset="0"/>
              </a:rPr>
              <a:t> paupérrimas.</a:t>
            </a:r>
          </a:p>
          <a:p>
            <a:pPr algn="just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Que comparta las claves de administración </a:t>
            </a:r>
            <a:r>
              <a:rPr lang="es-ES_tradnl" sz="2400" u="sng">
                <a:latin typeface="Arial" charset="0"/>
              </a:rPr>
              <a:t>sin tanta lata</a:t>
            </a:r>
            <a:r>
              <a:rPr lang="es-ES_tradnl" sz="2400">
                <a:latin typeface="Arial" charset="0"/>
              </a:rPr>
              <a:t>.</a:t>
            </a:r>
          </a:p>
          <a:p>
            <a:pPr algn="just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Desenvolverme en situaciones </a:t>
            </a:r>
            <a:r>
              <a:rPr lang="es-ES_tradnl" sz="2400" u="sng">
                <a:latin typeface="Arial" charset="0"/>
              </a:rPr>
              <a:t>financieras</a:t>
            </a:r>
            <a:r>
              <a:rPr lang="es-ES_tradnl" sz="2400">
                <a:latin typeface="Arial" charset="0"/>
              </a:rPr>
              <a:t> y manejar una empresa y tomar decisiones.</a:t>
            </a:r>
          </a:p>
          <a:p>
            <a:pPr algn="just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Administrar personal o empresas. Muy importante saber manejar personal. Poder dar ordenes y que estas se cumplan.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Expectativas Del Curso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458200" cy="4572000"/>
          </a:xfrm>
        </p:spPr>
        <p:txBody>
          <a:bodyPr/>
          <a:lstStyle/>
          <a:p>
            <a:pPr algn="just"/>
            <a:r>
              <a:rPr lang="es-ES_tradnl" sz="2000">
                <a:latin typeface="Arial" charset="0"/>
              </a:rPr>
              <a:t>Administración no es sinónimo de contabilidad/ economía ni finanzas.</a:t>
            </a:r>
          </a:p>
          <a:p>
            <a:pPr algn="just"/>
            <a:r>
              <a:rPr lang="es-ES_tradnl" sz="2000">
                <a:latin typeface="Arial" charset="0"/>
              </a:rPr>
              <a:t>Contabilidad: cuentas de la empresa. Enfoque fiscal.</a:t>
            </a:r>
          </a:p>
          <a:p>
            <a:pPr algn="just"/>
            <a:r>
              <a:rPr lang="es-ES_tradnl" sz="2000">
                <a:latin typeface="Arial" charset="0"/>
              </a:rPr>
              <a:t>Economía. Afecta a la administración pero no es administración:</a:t>
            </a:r>
          </a:p>
          <a:p>
            <a:pPr lvl="1" algn="just"/>
            <a:r>
              <a:rPr lang="es-ES_tradnl" sz="2000">
                <a:latin typeface="Arial" charset="0"/>
              </a:rPr>
              <a:t>Macroeconomía: manejo de cuentas del país.</a:t>
            </a:r>
          </a:p>
          <a:p>
            <a:pPr lvl="1" algn="just"/>
            <a:r>
              <a:rPr lang="es-ES_tradnl" sz="2000">
                <a:latin typeface="Arial" charset="0"/>
              </a:rPr>
              <a:t>Microeconomía :economía de la empresa.</a:t>
            </a:r>
          </a:p>
          <a:p>
            <a:pPr algn="just"/>
            <a:r>
              <a:rPr lang="es-ES_tradnl" sz="2000">
                <a:latin typeface="Arial" charset="0"/>
              </a:rPr>
              <a:t>Finanzas: rentabilidad y flujo de efectivo.</a:t>
            </a:r>
          </a:p>
          <a:p>
            <a:pPr algn="just"/>
            <a:r>
              <a:rPr lang="es-ES_tradnl" sz="2000">
                <a:latin typeface="Arial" charset="0"/>
              </a:rPr>
              <a:t>Estas son herramientas de la administración, pero no las mas importantes.</a:t>
            </a:r>
          </a:p>
          <a:p>
            <a:pPr algn="just"/>
            <a:r>
              <a:rPr lang="es-ES_tradnl" sz="2000">
                <a:latin typeface="Arial" charset="0"/>
              </a:rPr>
              <a:t>Administración: manejo de los recursos de la empresa:</a:t>
            </a:r>
          </a:p>
          <a:p>
            <a:pPr lvl="1" algn="just"/>
            <a:r>
              <a:rPr lang="es-ES_tradnl" sz="2000">
                <a:latin typeface="Arial" charset="0"/>
              </a:rPr>
              <a:t>Bienes materiales.</a:t>
            </a:r>
          </a:p>
          <a:p>
            <a:pPr lvl="1" algn="just"/>
            <a:r>
              <a:rPr lang="es-ES_tradnl" sz="2000">
                <a:latin typeface="Arial" charset="0"/>
              </a:rPr>
              <a:t>Sistemas / operaciones.</a:t>
            </a:r>
          </a:p>
          <a:p>
            <a:pPr lvl="1" algn="just"/>
            <a:r>
              <a:rPr lang="es-ES_tradnl" sz="2000" b="1">
                <a:latin typeface="Arial" charset="0"/>
              </a:rPr>
              <a:t>Personas.</a:t>
            </a:r>
            <a:endParaRPr lang="es-ES_tradnl" sz="2000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Expectativas Del Curso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458200" cy="49530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Adm. Emp. II: herramientas numéricas de administración financiera.</a:t>
            </a:r>
          </a:p>
          <a:p>
            <a:pPr algn="just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Adm. Emp. I: “lata” : más importante que números.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“Lata” debe de tener lógica y ser probada.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“Lata” debe dar resultados visibles y mesurables.</a:t>
            </a:r>
          </a:p>
          <a:p>
            <a:pPr algn="just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Buscamos en este curso (A. De E. I):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Más que dar herramientas / claves / secretos: dar criterios.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Cambiar forma de pensar sobre administración.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“Romper paradigmas”. </a:t>
            </a:r>
            <a:r>
              <a:rPr lang="es-ES_tradnl" sz="2000" u="sng">
                <a:latin typeface="Arial" charset="0"/>
              </a:rPr>
              <a:t>Ya no son</a:t>
            </a:r>
            <a:r>
              <a:rPr lang="es-ES_tradnl" sz="2000">
                <a:latin typeface="Arial" charset="0"/>
              </a:rPr>
              <a:t> paradigmas. Son dogmas.</a:t>
            </a:r>
          </a:p>
          <a:p>
            <a:pPr algn="just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No podemos “enseñar” todo.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Contreras O. (1954): “eso se aprende en la calle en la cantina“ (100 amigos.- J9).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Trespatines J.C. (1956): “la universidad de la Ví-da.”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Nivelación De Conocimientos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458200" cy="49530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Balance general: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Estado financiero de </a:t>
            </a:r>
            <a:r>
              <a:rPr lang="es-ES_tradnl" sz="2000" u="sng">
                <a:latin typeface="Arial" charset="0"/>
              </a:rPr>
              <a:t>situación</a:t>
            </a:r>
            <a:r>
              <a:rPr lang="es-ES_tradnl" sz="2000">
                <a:latin typeface="Arial" charset="0"/>
              </a:rPr>
              <a:t>. Fotografía de la empresa.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Que recursos tiene la empresa y como los financió.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Consta de Activo, Pasivo y Patrimonio.</a:t>
            </a:r>
          </a:p>
          <a:p>
            <a:pPr algn="just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Valor Actual: VF * 1/(1+r)</a:t>
            </a:r>
            <a:r>
              <a:rPr lang="es-ES_tradnl" sz="2400" baseline="30000">
                <a:latin typeface="Arial" charset="0"/>
              </a:rPr>
              <a:t>t</a:t>
            </a:r>
            <a:r>
              <a:rPr lang="es-ES_tradnl" sz="2400">
                <a:latin typeface="Arial" charset="0"/>
              </a:rPr>
              <a:t>: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Indica cuanto vale en este momento la expectativa de tener una cantidad de dinero en el futuro.</a:t>
            </a:r>
          </a:p>
          <a:p>
            <a:pPr algn="just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Utilidad vs. Rentabilidad: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Utilidad: diferencia </a:t>
            </a:r>
            <a:r>
              <a:rPr lang="es-ES_tradnl" sz="2000" b="1">
                <a:latin typeface="Arial" charset="0"/>
              </a:rPr>
              <a:t>contable</a:t>
            </a:r>
            <a:r>
              <a:rPr lang="es-ES_tradnl" sz="2000">
                <a:latin typeface="Arial" charset="0"/>
              </a:rPr>
              <a:t> entre ventas y costo venta.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Rentabilidad: relación entre Ingresos, egresos y tiempo.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Rentabilidad mas importante.</a:t>
            </a:r>
          </a:p>
          <a:p>
            <a:pPr algn="just">
              <a:lnSpc>
                <a:spcPct val="90000"/>
              </a:lnSpc>
            </a:pPr>
            <a:r>
              <a:rPr lang="es-ES_tradnl" sz="2400">
                <a:latin typeface="Arial" charset="0"/>
              </a:rPr>
              <a:t>Costo: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Producción: Al momento que se consume el recurso.</a:t>
            </a:r>
          </a:p>
          <a:p>
            <a:pPr lvl="1" algn="just">
              <a:lnSpc>
                <a:spcPct val="90000"/>
              </a:lnSpc>
            </a:pPr>
            <a:r>
              <a:rPr lang="es-ES_tradnl" sz="2000">
                <a:latin typeface="Arial" charset="0"/>
              </a:rPr>
              <a:t>Venta: al momento que el costo pasa de inventario a P&amp;G.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Nivelación De Conocimientos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458200" cy="4953000"/>
          </a:xfrm>
        </p:spPr>
        <p:txBody>
          <a:bodyPr/>
          <a:lstStyle/>
          <a:p>
            <a:pPr algn="just"/>
            <a:r>
              <a:rPr lang="es-ES_tradnl" sz="2400">
                <a:latin typeface="Arial" charset="0"/>
              </a:rPr>
              <a:t>Costo vs. Egreso:</a:t>
            </a:r>
          </a:p>
          <a:p>
            <a:pPr lvl="1" algn="just"/>
            <a:r>
              <a:rPr lang="es-ES_tradnl" sz="2000">
                <a:latin typeface="Arial" charset="0"/>
              </a:rPr>
              <a:t>Costo: asiento contable.</a:t>
            </a:r>
          </a:p>
          <a:p>
            <a:pPr lvl="1" algn="just"/>
            <a:r>
              <a:rPr lang="es-ES_tradnl" sz="2000">
                <a:latin typeface="Arial" charset="0"/>
              </a:rPr>
              <a:t>Egreso: desembolso de dinero.</a:t>
            </a:r>
          </a:p>
          <a:p>
            <a:pPr lvl="1" algn="just"/>
            <a:r>
              <a:rPr lang="es-ES_tradnl" sz="2000">
                <a:latin typeface="Arial" charset="0"/>
              </a:rPr>
              <a:t>Costo no influye en rentabilidad, egreso si.</a:t>
            </a:r>
          </a:p>
          <a:p>
            <a:pPr algn="just"/>
            <a:r>
              <a:rPr lang="es-ES_tradnl" sz="2400">
                <a:latin typeface="Arial" charset="0"/>
              </a:rPr>
              <a:t>Costo de oportunidad: costo de no tener el dinero en el presente. Relacionado con tasa de interés.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s-ES_tradnl" sz="4000">
                <a:latin typeface="Arial" charset="0"/>
              </a:rPr>
              <a:t>Empresa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458200" cy="4953000"/>
          </a:xfrm>
        </p:spPr>
        <p:txBody>
          <a:bodyPr/>
          <a:lstStyle/>
          <a:p>
            <a:pPr algn="just"/>
            <a:r>
              <a:rPr lang="es-ES_tradnl" sz="2400">
                <a:latin typeface="Arial" charset="0"/>
              </a:rPr>
              <a:t>Empresa: grupo de </a:t>
            </a:r>
            <a:r>
              <a:rPr lang="es-ES_tradnl" sz="2400" u="sng">
                <a:latin typeface="Arial" charset="0"/>
              </a:rPr>
              <a:t>gente</a:t>
            </a:r>
            <a:r>
              <a:rPr lang="es-ES_tradnl" sz="2400">
                <a:latin typeface="Arial" charset="0"/>
              </a:rPr>
              <a:t> reunida con un fin común.</a:t>
            </a:r>
          </a:p>
          <a:p>
            <a:pPr algn="just"/>
            <a:r>
              <a:rPr lang="es-ES_tradnl" sz="2400">
                <a:latin typeface="Arial" charset="0"/>
              </a:rPr>
              <a:t>Elementos de la empresa:</a:t>
            </a:r>
          </a:p>
          <a:p>
            <a:pPr lvl="1" algn="just"/>
            <a:r>
              <a:rPr lang="es-ES_tradnl" sz="2000">
                <a:latin typeface="Arial" charset="0"/>
              </a:rPr>
              <a:t>Bienes materiales.</a:t>
            </a:r>
          </a:p>
          <a:p>
            <a:pPr lvl="1" algn="just"/>
            <a:r>
              <a:rPr lang="es-ES_tradnl" sz="2000">
                <a:latin typeface="Arial" charset="0"/>
              </a:rPr>
              <a:t>Hombres.</a:t>
            </a:r>
          </a:p>
          <a:p>
            <a:pPr lvl="1" algn="just"/>
            <a:r>
              <a:rPr lang="es-ES_tradnl" sz="2000">
                <a:latin typeface="Arial" charset="0"/>
              </a:rPr>
              <a:t>Sistemas.</a:t>
            </a:r>
          </a:p>
          <a:p>
            <a:pPr algn="just"/>
            <a:r>
              <a:rPr lang="es-ES_tradnl" sz="2400">
                <a:latin typeface="Arial" charset="0"/>
              </a:rPr>
              <a:t>La unidad de la empresa esta dada por:</a:t>
            </a:r>
          </a:p>
          <a:p>
            <a:pPr lvl="1" algn="just"/>
            <a:r>
              <a:rPr lang="es-ES_tradnl" sz="2000">
                <a:latin typeface="Arial" charset="0"/>
              </a:rPr>
              <a:t>Aspecto económico.</a:t>
            </a:r>
          </a:p>
          <a:p>
            <a:pPr lvl="1" algn="just"/>
            <a:r>
              <a:rPr lang="es-ES_tradnl" sz="2000">
                <a:latin typeface="Arial" charset="0"/>
              </a:rPr>
              <a:t>Aspecto jurídico.</a:t>
            </a:r>
          </a:p>
          <a:p>
            <a:pPr lvl="1" algn="just"/>
            <a:r>
              <a:rPr lang="es-ES_tradnl" sz="2000">
                <a:latin typeface="Arial" charset="0"/>
              </a:rPr>
              <a:t>Aspecto administrativo.</a:t>
            </a:r>
          </a:p>
          <a:p>
            <a:pPr lvl="1" algn="just"/>
            <a:r>
              <a:rPr lang="es-ES_tradnl" sz="2000">
                <a:latin typeface="Arial" charset="0"/>
              </a:rPr>
              <a:t>Aspecto sociológica.</a:t>
            </a:r>
          </a:p>
          <a:p>
            <a:pPr algn="just"/>
            <a:r>
              <a:rPr lang="es-ES_tradnl" sz="2400">
                <a:latin typeface="Arial" charset="0"/>
              </a:rPr>
              <a:t>El empresario debe de asegurar que estos aspectos creen unidad en la empresa.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3362</TotalTime>
  <Words>1228</Words>
  <Application>Microsoft Office PowerPoint</Application>
  <PresentationFormat>Presentación en pantalla (4:3)</PresentationFormat>
  <Paragraphs>206</Paragraphs>
  <Slides>17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1" baseType="lpstr">
      <vt:lpstr>Times New Roman</vt:lpstr>
      <vt:lpstr>Arial</vt:lpstr>
      <vt:lpstr>Wingdings</vt:lpstr>
      <vt:lpstr>Azure</vt:lpstr>
      <vt:lpstr>Administración de Empresas Acuícolas I – Clase 1</vt:lpstr>
      <vt:lpstr>Fabrizio Marcillo Morla</vt:lpstr>
      <vt:lpstr>Que Espera Ud. De Este Curso?</vt:lpstr>
      <vt:lpstr>Que Espera Ud. De Este Curso? </vt:lpstr>
      <vt:lpstr>Expectativas Del Curso</vt:lpstr>
      <vt:lpstr>Expectativas Del Curso</vt:lpstr>
      <vt:lpstr>Nivelación De Conocimientos</vt:lpstr>
      <vt:lpstr>Nivelación De Conocimientos</vt:lpstr>
      <vt:lpstr>Empresa</vt:lpstr>
      <vt:lpstr>Funciones Del Empresario</vt:lpstr>
      <vt:lpstr>Fines De La Empresa</vt:lpstr>
      <vt:lpstr>Administración</vt:lpstr>
      <vt:lpstr>Funciones De La Administración</vt:lpstr>
      <vt:lpstr>Elementos Del Proceso Administrativo</vt:lpstr>
      <vt:lpstr>Perfil Organizacional</vt:lpstr>
      <vt:lpstr>Nueva Cultura</vt:lpstr>
      <vt:lpstr>Para Pensar</vt:lpstr>
    </vt:vector>
  </TitlesOfParts>
  <Company>Barcillo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Barcillo Barzinister</dc:creator>
  <cp:lastModifiedBy>Administrador</cp:lastModifiedBy>
  <cp:revision>543</cp:revision>
  <cp:lastPrinted>1601-01-01T00:00:00Z</cp:lastPrinted>
  <dcterms:created xsi:type="dcterms:W3CDTF">2002-07-19T11:47:45Z</dcterms:created>
  <dcterms:modified xsi:type="dcterms:W3CDTF">2010-01-18T15:34:52Z</dcterms:modified>
</cp:coreProperties>
</file>