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EFDBA4-327E-4597-8BFC-3FC712A6209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4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5B18C8-EBB6-4099-97C5-519497D6153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FD9E0-F707-429B-A07C-E6C0CF2A3F9D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DBAD2-E6B8-4853-8243-F839495EACBE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56C5B-E552-460D-8ADA-3C7A07A56F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6F565-2AA2-4738-B44B-AA29F935A72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2F0CD-7112-43BB-B4AC-AC4925ECF9A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7E290-334E-4A17-B88A-7F1885D918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23202-4BF3-434F-9F12-80AEA62E004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A15-99B4-42A1-A578-268CAD3E05C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85E3F-F978-4645-98D4-26448D522F4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0682A-F605-4047-B8CD-D97EFCEBF5E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325F9-44C2-4DC2-8D7E-7C9228D2423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7D020-9BFE-44A8-9A00-D5D356CB8B2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D1CCA-04D2-44CB-AC16-4002F3D3AE2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ECD00-0119-47C6-B0DB-3F61A13E88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E6D61A2-2DAF-45F4-AA63-18FD125B3C1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dirty="0" smtClean="0"/>
              <a:t>Administración de Empresas Acuícolas I – Clase 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Canal Preferido?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229600" cy="51054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Todos pensamos que nuestro canal favorito es el mejor.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No podemos hacer que la gente nos responda, pero usando su canal hay mas probabilidad de que lo haga.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Informativo: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Orientados por resultados.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Prefieren reconocimiento de su desempeño.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Emotivo / Confortador: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Prefieren saber si son gustados.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Ser gustados como persona por ser y no por hacer.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Comunicador efectivo es el que reconoce el canal preferido del otro y lo usa para hablarle.</a:t>
            </a:r>
          </a:p>
          <a:p>
            <a:pPr marL="609600" indent="-609600">
              <a:lnSpc>
                <a:spcPct val="90000"/>
              </a:lnSpc>
            </a:pPr>
            <a:endParaRPr lang="es-ES_tradnl" sz="2800">
              <a:latin typeface="Arial" charset="0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8518525" y="6248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Niveles De Comunicación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229600" cy="51054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Cuando funcionamos bien.</a:t>
            </a:r>
          </a:p>
          <a:p>
            <a:pPr marL="609600" indent="-609600"/>
            <a:endParaRPr lang="es-ES_tradnl">
              <a:latin typeface="Arial" charset="0"/>
            </a:endParaRPr>
          </a:p>
          <a:p>
            <a:pPr marL="609600" indent="-609600"/>
            <a:r>
              <a:rPr lang="es-ES_tradnl">
                <a:latin typeface="Arial" charset="0"/>
              </a:rPr>
              <a:t>Nivel 1: Abierto a comunicación solo en el canal preferido.</a:t>
            </a:r>
          </a:p>
          <a:p>
            <a:pPr marL="609600" indent="-609600"/>
            <a:r>
              <a:rPr lang="es-ES_tradnl">
                <a:latin typeface="Arial" charset="0"/>
              </a:rPr>
              <a:t>Nivel 2: Además del canal preferido usa otro canal (segundo preferido).</a:t>
            </a:r>
          </a:p>
          <a:p>
            <a:pPr marL="609600" indent="-609600"/>
            <a:r>
              <a:rPr lang="es-ES_tradnl">
                <a:latin typeface="Arial" charset="0"/>
              </a:rPr>
              <a:t>Nivel 3: Puede comunicarse en su canal primario, secundario y terciario.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10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Comportamientos Inefectivos</a:t>
            </a:r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>
                <a:latin typeface="Arial" charset="0"/>
              </a:rPr>
              <a:t>A.- Exageración en el pensamiento (hablar mas de la cuenta):</a:t>
            </a:r>
          </a:p>
          <a:p>
            <a:pPr lvl="1">
              <a:lnSpc>
                <a:spcPct val="90000"/>
              </a:lnSpc>
            </a:pPr>
            <a:r>
              <a:rPr lang="es-ES_tradnl">
                <a:latin typeface="Arial" charset="0"/>
              </a:rPr>
              <a:t>Exageraciones perfeccionistas</a:t>
            </a:r>
          </a:p>
          <a:p>
            <a:pPr lvl="1">
              <a:lnSpc>
                <a:spcPct val="90000"/>
              </a:lnSpc>
            </a:pPr>
            <a:r>
              <a:rPr lang="es-ES_tradnl">
                <a:latin typeface="Arial" charset="0"/>
              </a:rPr>
              <a:t>Exageraciones complacientes</a:t>
            </a:r>
          </a:p>
          <a:p>
            <a:pPr lvl="1">
              <a:lnSpc>
                <a:spcPct val="90000"/>
              </a:lnSpc>
            </a:pPr>
            <a:r>
              <a:rPr lang="es-ES_tradnl">
                <a:latin typeface="Arial" charset="0"/>
              </a:rPr>
              <a:t>Exageraciones rígidas</a:t>
            </a:r>
          </a:p>
          <a:p>
            <a:pPr lvl="1">
              <a:lnSpc>
                <a:spcPct val="90000"/>
              </a:lnSpc>
            </a:pPr>
            <a:r>
              <a:rPr lang="es-ES_tradnl">
                <a:latin typeface="Arial" charset="0"/>
              </a:rPr>
              <a:t>Exageraciones de esfuerzo</a:t>
            </a:r>
          </a:p>
          <a:p>
            <a:pPr lvl="1">
              <a:lnSpc>
                <a:spcPct val="90000"/>
              </a:lnSpc>
            </a:pPr>
            <a:r>
              <a:rPr lang="es-ES_tradnl">
                <a:latin typeface="Arial" charset="0"/>
              </a:rPr>
              <a:t>Exageraciones de apuro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s-ES_tradnl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>
                <a:latin typeface="Arial" charset="0"/>
              </a:rPr>
              <a:t>Estas exageraciones llevan a:</a:t>
            </a:r>
          </a:p>
        </p:txBody>
      </p:sp>
      <p:sp>
        <p:nvSpPr>
          <p:cNvPr id="15365" name="Text Box 1029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11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B.- Triangulo Dramático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r>
              <a:rPr lang="es-ES_tradnl" sz="2800">
                <a:latin typeface="Arial" charset="0"/>
              </a:rPr>
              <a:t>Exageración en las emociones:</a:t>
            </a:r>
          </a:p>
          <a:p>
            <a:endParaRPr lang="es-ES_tradnl">
              <a:latin typeface="Arial" charset="0"/>
            </a:endParaRPr>
          </a:p>
          <a:p>
            <a:endParaRPr lang="es-ES_tradnl">
              <a:latin typeface="Arial" charset="0"/>
            </a:endParaRPr>
          </a:p>
          <a:p>
            <a:endParaRPr lang="es-ES_tradnl">
              <a:latin typeface="Arial" charset="0"/>
            </a:endParaRPr>
          </a:p>
          <a:p>
            <a:endParaRPr lang="es-ES_tradnl">
              <a:latin typeface="Arial" charset="0"/>
            </a:endParaRPr>
          </a:p>
          <a:p>
            <a:endParaRPr lang="es-ES_tradnl">
              <a:latin typeface="Arial" charset="0"/>
            </a:endParaRPr>
          </a:p>
          <a:p>
            <a:r>
              <a:rPr lang="es-ES_tradnl" sz="2800">
                <a:latin typeface="Arial" charset="0"/>
              </a:rPr>
              <a:t>No responsabilizarse</a:t>
            </a:r>
          </a:p>
          <a:p>
            <a:r>
              <a:rPr lang="es-ES_tradnl" sz="2800">
                <a:latin typeface="Arial" charset="0"/>
              </a:rPr>
              <a:t>Responsabilizarse demasiado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12</a:t>
            </a:r>
            <a:endParaRPr lang="es-ES_tradnl"/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 rot="10794644">
            <a:off x="2590800" y="2360613"/>
            <a:ext cx="4038600" cy="20574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055813" y="1905000"/>
            <a:ext cx="1830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P</a:t>
            </a:r>
            <a:r>
              <a:rPr lang="en-US">
                <a:latin typeface="Arial" charset="0"/>
              </a:rPr>
              <a:t>erseguidor</a:t>
            </a:r>
            <a:endParaRPr lang="es-ES_tradnl">
              <a:latin typeface="Arial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475413" y="1905000"/>
            <a:ext cx="1389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S</a:t>
            </a:r>
            <a:r>
              <a:rPr lang="en-US">
                <a:latin typeface="Arial" charset="0"/>
              </a:rPr>
              <a:t>alvador</a:t>
            </a:r>
            <a:endParaRPr lang="es-ES_tradnl">
              <a:latin typeface="Arial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029200" y="4038600"/>
            <a:ext cx="118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V</a:t>
            </a:r>
            <a:r>
              <a:rPr lang="en-US">
                <a:latin typeface="Arial" charset="0"/>
              </a:rPr>
              <a:t>ictima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Exageraciones Perfeccionistas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153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No está dada por la necesidad de hacer algo perfecto si no por el miedo a equivocarse.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Se alarga mas de la cuenta.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Da muchas explicaciones.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Usa palabras difíciles.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Usa palabras terminadas en “…mente”.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Repite mucho lo mismo.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Usa mucho la palabra “pero”.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Nunca está contento con nada.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Se viste muy elegante.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Se demora en responder (se rasca la cabeza).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13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Exageraciones Perfeccionistas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153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Se creen mucho.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Dice: “A mi, personalmente..”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Demora mucho en decidir, siempre le falta información.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Causa mal humor porque siempre encuentra defectos.</a:t>
            </a:r>
          </a:p>
          <a:p>
            <a:pPr>
              <a:lnSpc>
                <a:spcPct val="90000"/>
              </a:lnSpc>
            </a:pPr>
            <a:r>
              <a:rPr lang="es-ES_tradnl" sz="2800" u="sng">
                <a:latin typeface="Arial" charset="0"/>
              </a:rPr>
              <a:t>Cree</a:t>
            </a:r>
            <a:r>
              <a:rPr lang="es-ES_tradnl" sz="2800">
                <a:latin typeface="Arial" charset="0"/>
              </a:rPr>
              <a:t> que no deja menor duda de lo que dice.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Siempre cree que todo lo que hizo pudo estar mejor.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Se dirige a otros para alabar, pero lo daña diciendo que pudo ser mejor y/o encontrando fallas.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14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Exageraciones Complacientes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534400" cy="5029200"/>
          </a:xfrm>
        </p:spPr>
        <p:txBody>
          <a:bodyPr/>
          <a:lstStyle/>
          <a:p>
            <a:r>
              <a:rPr lang="es-ES_tradnl" sz="2800">
                <a:latin typeface="Arial" charset="0"/>
              </a:rPr>
              <a:t>Parte del miedo a que no le quieran o a no ser aceptado.</a:t>
            </a:r>
          </a:p>
          <a:p>
            <a:r>
              <a:rPr lang="es-ES_tradnl" sz="2800">
                <a:latin typeface="Arial" charset="0"/>
              </a:rPr>
              <a:t>Le sonríen a todos y mueven la cabeza.</a:t>
            </a:r>
          </a:p>
          <a:p>
            <a:r>
              <a:rPr lang="es-ES_tradnl" sz="2800">
                <a:latin typeface="Arial" charset="0"/>
              </a:rPr>
              <a:t>Quiere complacer a todos.</a:t>
            </a:r>
          </a:p>
          <a:p>
            <a:r>
              <a:rPr lang="es-ES_tradnl" sz="2800">
                <a:latin typeface="Arial" charset="0"/>
              </a:rPr>
              <a:t>Repiten mucho las palabras de ruego y lloro.</a:t>
            </a:r>
          </a:p>
          <a:p>
            <a:r>
              <a:rPr lang="es-ES_tradnl" sz="2800">
                <a:latin typeface="Arial" charset="0"/>
              </a:rPr>
              <a:t>Tiene miedo al NO, dice si cuando debe decir no.</a:t>
            </a:r>
          </a:p>
          <a:p>
            <a:r>
              <a:rPr lang="es-ES_tradnl" sz="2800">
                <a:latin typeface="Arial" charset="0"/>
              </a:rPr>
              <a:t>Se siente responsable de como se siente el otro.</a:t>
            </a:r>
          </a:p>
          <a:p>
            <a:r>
              <a:rPr lang="es-ES_tradnl" sz="2800">
                <a:latin typeface="Arial" charset="0"/>
              </a:rPr>
              <a:t>Excesivamente “educado”.</a:t>
            </a:r>
          </a:p>
          <a:p>
            <a:r>
              <a:rPr lang="es-ES_tradnl" sz="2800">
                <a:latin typeface="Arial" charset="0"/>
              </a:rPr>
              <a:t>Usa muchos los diminutivos.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15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Exageraciones Complacientes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800600"/>
          </a:xfrm>
        </p:spPr>
        <p:txBody>
          <a:bodyPr/>
          <a:lstStyle/>
          <a:p>
            <a:r>
              <a:rPr lang="es-ES_tradnl" sz="2800">
                <a:latin typeface="Arial" charset="0"/>
              </a:rPr>
              <a:t>Nunca discute.</a:t>
            </a:r>
          </a:p>
          <a:p>
            <a:r>
              <a:rPr lang="es-ES_tradnl" sz="2800">
                <a:latin typeface="Arial" charset="0"/>
              </a:rPr>
              <a:t>Es muy “democrático”.</a:t>
            </a:r>
          </a:p>
          <a:p>
            <a:r>
              <a:rPr lang="es-ES_tradnl" sz="2800">
                <a:latin typeface="Arial" charset="0"/>
              </a:rPr>
              <a:t>Quiere la aprobación de los otros.</a:t>
            </a:r>
          </a:p>
          <a:p>
            <a:r>
              <a:rPr lang="es-ES_tradnl" sz="2800">
                <a:latin typeface="Arial" charset="0"/>
              </a:rPr>
              <a:t>Trata de adivinar los deseos del otro.</a:t>
            </a:r>
          </a:p>
          <a:p>
            <a:r>
              <a:rPr lang="es-ES_tradnl" sz="2800">
                <a:latin typeface="Arial" charset="0"/>
              </a:rPr>
              <a:t>Espera que los otros se comporten así.</a:t>
            </a:r>
          </a:p>
          <a:p>
            <a:r>
              <a:rPr lang="es-ES_tradnl" sz="2800">
                <a:latin typeface="Arial" charset="0"/>
              </a:rPr>
              <a:t>No pueden dar ordenes directas.</a:t>
            </a:r>
          </a:p>
          <a:p>
            <a:r>
              <a:rPr lang="es-ES_tradnl" sz="2800">
                <a:latin typeface="Arial" charset="0"/>
              </a:rPr>
              <a:t>Dicen: “talvez, tu sabes, mas o menos”o “ok, ok, podrías tu?, quisiera que tu..” </a:t>
            </a:r>
          </a:p>
          <a:p>
            <a:endParaRPr lang="es-ES_tradnl" sz="2800">
              <a:latin typeface="Arial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16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Exageraciones Rígidas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Tiene miedo a sentir.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Habla en monosílabos.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Anda con cara rígida, serio, frunce de bravo.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El deber y la disciplina es todo.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Piensa que los sentimientos son malos.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Habla en 3a persona o voz pasiva (se dice…).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Se muestra como estoico.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Tono falta de emotividad.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No pide ayuda, se las arregla solo o se aguanta.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No quiere que la otra persona muestre emoción.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17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Exageraciones De Esfuerzo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610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Tiene miedo a no poder.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Se frunce de cansancio o esfuerzo.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Cree que lo mas importante es el esfuerzo.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Usa muchas muletillas “o sea”, “voy a intentarlo”, “es difícil”.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Empieza muchas cosas y no termina ninguna.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Se complica mucho y le ve problemas a todo.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Todo lo ve por el lado difícil.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Busca hacer mas de lo que puede.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Confunde esfuerzo con resultado.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Da muchos rodeos.</a:t>
            </a:r>
          </a:p>
          <a:p>
            <a:pPr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Dice mucho “no se”, “no puedo”.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18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dirty="0" smtClean="0"/>
              <a:t>Producción.</a:t>
            </a:r>
          </a:p>
          <a:p>
            <a:pPr lvl="1" algn="r">
              <a:defRPr/>
            </a:pPr>
            <a:r>
              <a:rPr lang="es-EC" dirty="0" smtClean="0"/>
              <a:t>Administración.</a:t>
            </a:r>
          </a:p>
          <a:p>
            <a:pPr lvl="1" algn="r">
              <a:defRPr/>
            </a:pPr>
            <a:r>
              <a:rPr lang="es-EC" dirty="0" smtClean="0"/>
              <a:t>Finanzas.</a:t>
            </a:r>
          </a:p>
          <a:p>
            <a:pPr lvl="1" algn="r">
              <a:defRPr/>
            </a:pPr>
            <a:r>
              <a:rPr lang="es-EC" dirty="0" smtClean="0"/>
              <a:t>Investigación.</a:t>
            </a:r>
          </a:p>
          <a:p>
            <a:pPr lvl="1" algn="r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Exageraciones de Apuro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10600" cy="5410200"/>
          </a:xfrm>
        </p:spPr>
        <p:txBody>
          <a:bodyPr/>
          <a:lstStyle/>
          <a:p>
            <a:r>
              <a:rPr lang="es-ES_tradnl" sz="2800">
                <a:latin typeface="Arial" charset="0"/>
              </a:rPr>
              <a:t>Tiene miedo a no terminar a tiempo.</a:t>
            </a:r>
          </a:p>
          <a:p>
            <a:r>
              <a:rPr lang="es-ES_tradnl" sz="2800">
                <a:latin typeface="Arial" charset="0"/>
              </a:rPr>
              <a:t>Está acelerado.</a:t>
            </a:r>
          </a:p>
          <a:p>
            <a:r>
              <a:rPr lang="es-ES_tradnl" sz="2800">
                <a:latin typeface="Arial" charset="0"/>
              </a:rPr>
              <a:t>Nunca le alcanza el tiempo.Habla muy rápido.</a:t>
            </a:r>
          </a:p>
          <a:p>
            <a:r>
              <a:rPr lang="es-ES_tradnl" sz="2800">
                <a:latin typeface="Arial" charset="0"/>
              </a:rPr>
              <a:t>Va mas rápido que la otra gente, por lo que el resto no le entiende.</a:t>
            </a:r>
          </a:p>
          <a:p>
            <a:r>
              <a:rPr lang="es-ES_tradnl" sz="2800">
                <a:latin typeface="Arial" charset="0"/>
              </a:rPr>
              <a:t>Apura a todos.</a:t>
            </a:r>
          </a:p>
          <a:p>
            <a:r>
              <a:rPr lang="es-ES_tradnl" sz="2800">
                <a:latin typeface="Arial" charset="0"/>
              </a:rPr>
              <a:t>Interrumpe a todos en media frase.</a:t>
            </a:r>
          </a:p>
          <a:p>
            <a:endParaRPr lang="es-ES_tradnl" sz="2800">
              <a:latin typeface="Arial" charset="0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19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latin typeface="Arial" charset="0"/>
              </a:rPr>
              <a:t>Triangulo Dramático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20</a:t>
            </a:r>
            <a:endParaRPr lang="es-ES_tradnl"/>
          </a:p>
        </p:txBody>
      </p:sp>
      <p:graphicFrame>
        <p:nvGraphicFramePr>
          <p:cNvPr id="31776" name="Group 32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114801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Otros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Perseguidor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OK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Ok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Salvador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OK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Ok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Victima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Ok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Ok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Correcto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OK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OK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Canales De Comunicación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229600" cy="51054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Para comunicarse, ambos deben de estar en la misma frecuencia.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Cuando la gente se comunica lo hace en uno de los 5 canales: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EMOTIVO.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COMFORTADOR.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INFORMATIVO.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DIRECTIVO.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INTERVENTIVO.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La comunicación ocurre solamente si hay una oferta y una aceptación en el mismo canal.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518525" y="6248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  <a:endParaRPr lang="es-ES_tradnl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1" name="Oval 19"/>
          <p:cNvSpPr>
            <a:spLocks noChangeArrowheads="1"/>
          </p:cNvSpPr>
          <p:nvPr/>
        </p:nvSpPr>
        <p:spPr bwMode="auto">
          <a:xfrm>
            <a:off x="8001000" y="3048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5410200" cy="838200"/>
          </a:xfrm>
        </p:spPr>
        <p:txBody>
          <a:bodyPr/>
          <a:lstStyle/>
          <a:p>
            <a:pPr algn="l"/>
            <a:r>
              <a:rPr lang="es-ES_tradnl" sz="3600">
                <a:latin typeface="Arial" charset="0"/>
              </a:rPr>
              <a:t>Canal 1.- Interventivo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819400"/>
            <a:ext cx="8610600" cy="3657600"/>
          </a:xfrm>
        </p:spPr>
        <p:txBody>
          <a:bodyPr/>
          <a:lstStyle/>
          <a:p>
            <a:pPr marL="609600" indent="-609600"/>
            <a:r>
              <a:rPr lang="es-ES_tradnl" sz="2400">
                <a:latin typeface="Arial" charset="0"/>
              </a:rPr>
              <a:t>Invita a pasar de </a:t>
            </a:r>
            <a:r>
              <a:rPr lang="es-ES_tradnl" sz="2400" u="sng">
                <a:latin typeface="Arial" charset="0"/>
              </a:rPr>
              <a:t>uno de los 3 grados de incomunicación</a:t>
            </a:r>
            <a:r>
              <a:rPr lang="es-ES_tradnl" sz="2400">
                <a:latin typeface="Arial" charset="0"/>
              </a:rPr>
              <a:t> a un canal de comunicación.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Oferta del protector con ordenes a sentidos del otro.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Sensor o parte del otro que siente los sentidos básicos acepta oferta.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Util cuando personas se están saliendo de control.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Util en negociaciones o para capataces / enfermeras.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No es usado frecuentemente, solo en emergencias.</a:t>
            </a:r>
          </a:p>
          <a:p>
            <a:pPr marL="609600" indent="-609600">
              <a:buFontTx/>
              <a:buNone/>
            </a:pPr>
            <a:endParaRPr lang="es-ES_tradnl" sz="2400">
              <a:latin typeface="Arial" charset="0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8518525" y="6248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</a:t>
            </a:r>
            <a:endParaRPr lang="es-ES_tradnl"/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5181600" y="762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5334000" y="381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flipH="1">
            <a:off x="5257800" y="381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>
            <a:off x="5486400" y="381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5715000" y="381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 flipH="1">
            <a:off x="5638800" y="381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5867400" y="381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7924800" y="228600"/>
            <a:ext cx="6858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5486400" y="685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7924800" y="38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>
            <a:off x="8305800" y="38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7772400" y="762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>
            <a:off x="6248400" y="53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15" name="Text Box 23"/>
          <p:cNvSpPr txBox="1">
            <a:spLocks noChangeArrowheads="1"/>
          </p:cNvSpPr>
          <p:nvPr/>
        </p:nvSpPr>
        <p:spPr bwMode="auto">
          <a:xfrm>
            <a:off x="3962400" y="685800"/>
            <a:ext cx="1420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Protector</a:t>
            </a:r>
            <a:endParaRPr lang="es-ES_tradnl">
              <a:latin typeface="Arial" charset="0"/>
            </a:endParaRPr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6705600" y="609600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Sensor</a:t>
            </a:r>
            <a:endParaRPr lang="es-ES_tradnl">
              <a:latin typeface="Arial" charset="0"/>
            </a:endParaRPr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>
            <a:off x="6248400" y="381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3818" name="Text Box 26"/>
          <p:cNvSpPr txBox="1">
            <a:spLocks noChangeArrowheads="1"/>
          </p:cNvSpPr>
          <p:nvPr/>
        </p:nvSpPr>
        <p:spPr bwMode="auto">
          <a:xfrm>
            <a:off x="4319588" y="1279525"/>
            <a:ext cx="16240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Cálmate</a:t>
            </a:r>
          </a:p>
          <a:p>
            <a:r>
              <a:rPr lang="en-US" sz="2000">
                <a:latin typeface="Arial" charset="0"/>
              </a:rPr>
              <a:t>Mírame</a:t>
            </a:r>
          </a:p>
          <a:p>
            <a:r>
              <a:rPr lang="en-US" sz="2000">
                <a:latin typeface="Arial" charset="0"/>
              </a:rPr>
              <a:t>Detente</a:t>
            </a:r>
          </a:p>
          <a:p>
            <a:r>
              <a:rPr lang="en-US" sz="2000">
                <a:latin typeface="Arial" charset="0"/>
              </a:rPr>
              <a:t>Párame bola</a:t>
            </a:r>
            <a:endParaRPr lang="es-ES_tradnl" sz="2000">
              <a:latin typeface="Arial" charset="0"/>
            </a:endParaRPr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6910388" y="1295400"/>
            <a:ext cx="111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UUuhhh</a:t>
            </a:r>
            <a:endParaRPr lang="es-ES_tradnl" sz="2000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10200" cy="685800"/>
          </a:xfrm>
        </p:spPr>
        <p:txBody>
          <a:bodyPr/>
          <a:lstStyle/>
          <a:p>
            <a:pPr algn="l"/>
            <a:r>
              <a:rPr lang="es-ES_tradnl" sz="3200">
                <a:latin typeface="Arial" charset="0"/>
              </a:rPr>
              <a:t>Canal 2.- Directivo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3276600"/>
            <a:ext cx="8991600" cy="3429000"/>
          </a:xfrm>
        </p:spPr>
        <p:txBody>
          <a:bodyPr/>
          <a:lstStyle/>
          <a:p>
            <a:pPr marL="609600" indent="-609600"/>
            <a:r>
              <a:rPr lang="es-ES_tradnl" sz="2400">
                <a:latin typeface="Arial" charset="0"/>
              </a:rPr>
              <a:t>Es una oferta del director aceptada por el computador.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Para estar en parte directora de personalidad:dar orden a parte pensante de otra (computador).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No involucra un superior y un inferior, sino que involucra pensamiento para responder (autoridad pero igualdad).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Se escucha la orden, se piensa la orden, y se responde.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El que acepta no siente que se está abusando de el.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Funciona como una computadora.</a:t>
            </a:r>
          </a:p>
          <a:p>
            <a:pPr marL="609600" indent="-609600"/>
            <a:endParaRPr lang="es-ES_tradnl" sz="2400">
              <a:latin typeface="Arial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8518525" y="6248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3</a:t>
            </a:r>
            <a:endParaRPr lang="es-ES_tradnl"/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2624138" y="609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2776538" y="91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2928938" y="914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3157538" y="91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 flipH="1">
            <a:off x="3081338" y="914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2928938" y="121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5367338" y="914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5748338" y="914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33" name="Oval 17"/>
          <p:cNvSpPr>
            <a:spLocks noChangeArrowheads="1"/>
          </p:cNvSpPr>
          <p:nvPr/>
        </p:nvSpPr>
        <p:spPr bwMode="auto">
          <a:xfrm>
            <a:off x="5214938" y="609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3690938" y="106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1143000" y="838200"/>
            <a:ext cx="1252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Director</a:t>
            </a:r>
            <a:endParaRPr lang="es-ES_tradnl">
              <a:latin typeface="Arial" charset="0"/>
            </a:endParaRP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6281738" y="838200"/>
            <a:ext cx="1863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Computador</a:t>
            </a:r>
            <a:endParaRPr lang="es-ES_tradnl">
              <a:latin typeface="Arial" charset="0"/>
            </a:endParaRPr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>
            <a:off x="3690938" y="914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304800" y="1508125"/>
            <a:ext cx="51355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Haga 5 copias.</a:t>
            </a:r>
          </a:p>
          <a:p>
            <a:r>
              <a:rPr lang="en-US" sz="2000">
                <a:latin typeface="Arial" charset="0"/>
              </a:rPr>
              <a:t>Dile a Rigoleto que su orden llegó.</a:t>
            </a:r>
          </a:p>
          <a:p>
            <a:r>
              <a:rPr lang="en-US" sz="2000">
                <a:latin typeface="Arial" charset="0"/>
              </a:rPr>
              <a:t>Digame que puesto ocupaba anteriormente.</a:t>
            </a:r>
          </a:p>
          <a:p>
            <a:r>
              <a:rPr lang="en-US" sz="2000">
                <a:latin typeface="Arial" charset="0"/>
              </a:rPr>
              <a:t>Dame 3 razones x q’ es una buena idea.</a:t>
            </a:r>
            <a:endParaRPr lang="es-ES_tradnl" sz="2000">
              <a:latin typeface="Arial" charset="0"/>
            </a:endParaRPr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5410200" y="1508125"/>
            <a:ext cx="3327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Esta bien.</a:t>
            </a:r>
          </a:p>
          <a:p>
            <a:r>
              <a:rPr lang="en-US" sz="2000">
                <a:latin typeface="Arial" charset="0"/>
              </a:rPr>
              <a:t>Ok.</a:t>
            </a:r>
          </a:p>
          <a:p>
            <a:r>
              <a:rPr lang="en-US" sz="2000">
                <a:latin typeface="Arial" charset="0"/>
              </a:rPr>
              <a:t>Era jefe tecnico.</a:t>
            </a:r>
          </a:p>
          <a:p>
            <a:r>
              <a:rPr lang="en-US" sz="2000">
                <a:latin typeface="Arial" charset="0"/>
              </a:rPr>
              <a:t>Es barato, rápido y efectivo.</a:t>
            </a:r>
            <a:endParaRPr lang="es-ES_tradnl" sz="2000">
              <a:latin typeface="Arial" charset="0"/>
            </a:endParaRPr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>
            <a:off x="5519738" y="121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10200" cy="685800"/>
          </a:xfrm>
        </p:spPr>
        <p:txBody>
          <a:bodyPr/>
          <a:lstStyle/>
          <a:p>
            <a:pPr algn="l"/>
            <a:r>
              <a:rPr lang="es-ES_tradnl" sz="3200">
                <a:latin typeface="Arial" charset="0"/>
              </a:rPr>
              <a:t>Canal 3.- Informativo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90800"/>
            <a:ext cx="8991600" cy="4114800"/>
          </a:xfrm>
        </p:spPr>
        <p:txBody>
          <a:bodyPr/>
          <a:lstStyle/>
          <a:p>
            <a:pPr marL="609600" indent="-609600"/>
            <a:r>
              <a:rPr lang="es-ES_tradnl" sz="2400">
                <a:latin typeface="Arial" charset="0"/>
              </a:rPr>
              <a:t>Es un intercambio de información entre 2 partes pensantes.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No hay sentimientos involucrados.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Las preguntas son respondidas </a:t>
            </a:r>
            <a:r>
              <a:rPr lang="es-ES_tradnl" sz="2400" u="sng">
                <a:latin typeface="Arial" charset="0"/>
              </a:rPr>
              <a:t>directamente</a:t>
            </a:r>
            <a:r>
              <a:rPr lang="es-ES_tradnl" sz="2400">
                <a:latin typeface="Arial" charset="0"/>
              </a:rPr>
              <a:t>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Uno de los canales mas importantes en negocios: intercambio de ideas y datos.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No todos responden al pensamiento como el principal motivante de una comunicación.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Algunas personas requieren canales que involucren sentimientos para ser efectivos en su vida personal y de trabajo.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8518525" y="6248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4</a:t>
            </a:r>
            <a:endParaRPr lang="es-ES_tradnl"/>
          </a:p>
        </p:txBody>
      </p:sp>
      <p:sp>
        <p:nvSpPr>
          <p:cNvPr id="35845" name="Oval 5"/>
          <p:cNvSpPr>
            <a:spLocks noChangeArrowheads="1"/>
          </p:cNvSpPr>
          <p:nvPr/>
        </p:nvSpPr>
        <p:spPr bwMode="auto">
          <a:xfrm>
            <a:off x="2624138" y="609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2776538" y="91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3157538" y="91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2928938" y="121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>
            <a:off x="5367338" y="914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5748338" y="914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5214938" y="609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3690938" y="106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533400" y="838200"/>
            <a:ext cx="1863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Computador</a:t>
            </a:r>
            <a:endParaRPr lang="es-ES_tradnl">
              <a:latin typeface="Arial" charset="0"/>
            </a:endParaRP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6281738" y="838200"/>
            <a:ext cx="1863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Computador</a:t>
            </a:r>
            <a:endParaRPr lang="es-ES_tradnl">
              <a:latin typeface="Arial" charset="0"/>
            </a:endParaRPr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>
            <a:off x="3690938" y="914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304800" y="1508125"/>
            <a:ext cx="33718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Puedes hacer 5 copias?</a:t>
            </a:r>
          </a:p>
          <a:p>
            <a:r>
              <a:rPr lang="en-US" sz="2000">
                <a:latin typeface="Arial" charset="0"/>
              </a:rPr>
              <a:t>Cual fue su puesto anterior?</a:t>
            </a:r>
          </a:p>
          <a:p>
            <a:r>
              <a:rPr lang="en-US" sz="2000">
                <a:latin typeface="Arial" charset="0"/>
              </a:rPr>
              <a:t>Que hora es?</a:t>
            </a:r>
            <a:endParaRPr lang="es-ES_tradnl" sz="2000">
              <a:latin typeface="Arial" charset="0"/>
            </a:endParaRP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5410200" y="1508125"/>
            <a:ext cx="16081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Si.</a:t>
            </a:r>
          </a:p>
          <a:p>
            <a:r>
              <a:rPr lang="en-US" sz="2000">
                <a:latin typeface="Arial" charset="0"/>
              </a:rPr>
              <a:t>Jefe tecnico.</a:t>
            </a:r>
          </a:p>
          <a:p>
            <a:r>
              <a:rPr lang="en-US" sz="2000">
                <a:latin typeface="Arial" charset="0"/>
              </a:rPr>
              <a:t>7:45 pm</a:t>
            </a:r>
            <a:endParaRPr lang="es-ES_tradnl" sz="2000">
              <a:latin typeface="Arial" charset="0"/>
            </a:endParaRPr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>
            <a:off x="5519738" y="121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3" name="Oval 19"/>
          <p:cNvSpPr>
            <a:spLocks noChangeArrowheads="1"/>
          </p:cNvSpPr>
          <p:nvPr/>
        </p:nvSpPr>
        <p:spPr bwMode="auto">
          <a:xfrm>
            <a:off x="2819400" y="1371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2743200" y="1295400"/>
            <a:ext cx="6858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885" name="Oval 21"/>
          <p:cNvSpPr>
            <a:spLocks noChangeArrowheads="1"/>
          </p:cNvSpPr>
          <p:nvPr/>
        </p:nvSpPr>
        <p:spPr bwMode="auto">
          <a:xfrm>
            <a:off x="5410200" y="1371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5334000" y="1295400"/>
            <a:ext cx="6858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5410200" cy="685800"/>
          </a:xfrm>
        </p:spPr>
        <p:txBody>
          <a:bodyPr/>
          <a:lstStyle/>
          <a:p>
            <a:pPr algn="l"/>
            <a:r>
              <a:rPr lang="es-ES_tradnl" sz="3200">
                <a:latin typeface="Arial" charset="0"/>
              </a:rPr>
              <a:t>Canal 4.- Confortador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8991600" cy="3276600"/>
          </a:xfrm>
        </p:spPr>
        <p:txBody>
          <a:bodyPr/>
          <a:lstStyle/>
          <a:p>
            <a:pPr marL="609600" indent="-609600"/>
            <a:r>
              <a:rPr lang="es-ES_tradnl" sz="2400">
                <a:latin typeface="Arial" charset="0"/>
              </a:rPr>
              <a:t>Este canal tiene una oferta de la parte Confortadora de nosotros. La parte preocupada, confortadora y afectiva.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La aceptación complementaria viene dad por la parte Emotiva de la otra persona. La parte autentica, natural, jovial, juguetona.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8518525" y="6248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5</a:t>
            </a:r>
            <a:endParaRPr lang="es-ES_tradnl"/>
          </a:p>
        </p:txBody>
      </p:sp>
      <p:sp>
        <p:nvSpPr>
          <p:cNvPr id="36869" name="Oval 5"/>
          <p:cNvSpPr>
            <a:spLocks noChangeArrowheads="1"/>
          </p:cNvSpPr>
          <p:nvPr/>
        </p:nvSpPr>
        <p:spPr bwMode="auto">
          <a:xfrm>
            <a:off x="2624138" y="1143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875" name="Oval 11"/>
          <p:cNvSpPr>
            <a:spLocks noChangeArrowheads="1"/>
          </p:cNvSpPr>
          <p:nvPr/>
        </p:nvSpPr>
        <p:spPr bwMode="auto">
          <a:xfrm>
            <a:off x="5214938" y="1143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3690938" y="1600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533400" y="1371600"/>
            <a:ext cx="1795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Confortador</a:t>
            </a:r>
            <a:endParaRPr lang="es-ES_tradnl">
              <a:latin typeface="Arial" charset="0"/>
            </a:endParaRP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6281738" y="1371600"/>
            <a:ext cx="1982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Emocionador</a:t>
            </a:r>
            <a:endParaRPr lang="es-ES_tradnl">
              <a:latin typeface="Arial" charset="0"/>
            </a:endParaRPr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>
            <a:off x="3690938" y="1447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304800" y="2270125"/>
            <a:ext cx="38925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José, te aprecio verdaderamente</a:t>
            </a:r>
          </a:p>
          <a:p>
            <a:r>
              <a:rPr lang="en-US" sz="2000">
                <a:latin typeface="Arial" charset="0"/>
              </a:rPr>
              <a:t> y me alegro que estés </a:t>
            </a:r>
          </a:p>
          <a:p>
            <a:r>
              <a:rPr lang="en-US" sz="2000">
                <a:latin typeface="Arial" charset="0"/>
              </a:rPr>
              <a:t>con nosotros.</a:t>
            </a:r>
            <a:endParaRPr lang="es-ES_tradnl" sz="2000">
              <a:latin typeface="Arial" charset="0"/>
            </a:endParaRP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5410200" y="2270125"/>
            <a:ext cx="2663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Muchas gracias</a:t>
            </a:r>
          </a:p>
          <a:p>
            <a:r>
              <a:rPr lang="en-US" sz="2000">
                <a:latin typeface="Arial" charset="0"/>
              </a:rPr>
              <a:t>a mi también </a:t>
            </a:r>
          </a:p>
          <a:p>
            <a:r>
              <a:rPr lang="en-US" sz="2000">
                <a:latin typeface="Arial" charset="0"/>
              </a:rPr>
              <a:t>me agrada estar aquí.</a:t>
            </a:r>
            <a:endParaRPr lang="es-ES_tradnl" sz="2000">
              <a:latin typeface="Arial" charset="0"/>
            </a:endParaRP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2743200" y="1295400"/>
            <a:ext cx="304800" cy="228600"/>
            <a:chOff x="4368" y="144"/>
            <a:chExt cx="192" cy="144"/>
          </a:xfrm>
        </p:grpSpPr>
        <p:sp>
          <p:nvSpPr>
            <p:cNvPr id="36887" name="Oval 23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888" name="Rectangle 24"/>
            <p:cNvSpPr>
              <a:spLocks noChangeArrowheads="1"/>
            </p:cNvSpPr>
            <p:nvPr/>
          </p:nvSpPr>
          <p:spPr bwMode="auto">
            <a:xfrm>
              <a:off x="4368" y="144"/>
              <a:ext cx="192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5410200" y="1371600"/>
            <a:ext cx="304800" cy="304800"/>
            <a:chOff x="4368" y="144"/>
            <a:chExt cx="192" cy="192"/>
          </a:xfrm>
        </p:grpSpPr>
        <p:sp>
          <p:nvSpPr>
            <p:cNvPr id="36891" name="Oval 27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892" name="Rectangle 28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715000" y="1371600"/>
            <a:ext cx="304800" cy="304800"/>
            <a:chOff x="4368" y="144"/>
            <a:chExt cx="192" cy="192"/>
          </a:xfrm>
        </p:grpSpPr>
        <p:sp>
          <p:nvSpPr>
            <p:cNvPr id="36894" name="Oval 30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895" name="Rectangle 31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3048000" y="1295400"/>
            <a:ext cx="304800" cy="228600"/>
            <a:chOff x="4368" y="144"/>
            <a:chExt cx="192" cy="144"/>
          </a:xfrm>
        </p:grpSpPr>
        <p:sp>
          <p:nvSpPr>
            <p:cNvPr id="36899" name="Oval 35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900" name="Rectangle 36"/>
            <p:cNvSpPr>
              <a:spLocks noChangeArrowheads="1"/>
            </p:cNvSpPr>
            <p:nvPr/>
          </p:nvSpPr>
          <p:spPr bwMode="auto">
            <a:xfrm>
              <a:off x="4368" y="144"/>
              <a:ext cx="192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Oval 4"/>
          <p:cNvSpPr>
            <a:spLocks noChangeArrowheads="1"/>
          </p:cNvSpPr>
          <p:nvPr/>
        </p:nvSpPr>
        <p:spPr bwMode="auto">
          <a:xfrm>
            <a:off x="5410200" y="1371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5334000" y="1295400"/>
            <a:ext cx="6858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5410200" cy="685800"/>
          </a:xfrm>
        </p:spPr>
        <p:txBody>
          <a:bodyPr/>
          <a:lstStyle/>
          <a:p>
            <a:pPr algn="l"/>
            <a:r>
              <a:rPr lang="es-ES_tradnl" sz="3200">
                <a:latin typeface="Arial" charset="0"/>
              </a:rPr>
              <a:t>Canal 5.- Emotivo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8991600" cy="3276600"/>
          </a:xfrm>
        </p:spPr>
        <p:txBody>
          <a:bodyPr/>
          <a:lstStyle/>
          <a:p>
            <a:pPr marL="609600" indent="-609600"/>
            <a:r>
              <a:rPr lang="es-ES_tradnl" sz="2400">
                <a:latin typeface="Arial" charset="0"/>
              </a:rPr>
              <a:t>Es el canal de mayor “recompensa”.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Es un intercambio de sentimientos.</a:t>
            </a:r>
          </a:p>
          <a:p>
            <a:pPr marL="609600" indent="-609600"/>
            <a:r>
              <a:rPr lang="es-ES_tradnl" sz="2400">
                <a:latin typeface="Arial" charset="0"/>
              </a:rPr>
              <a:t>Cada uno busca a su Emocionador confortándose a si mismo primero para sentir con otros.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8518525" y="6248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6</a:t>
            </a:r>
            <a:endParaRPr lang="es-ES_tradnl"/>
          </a:p>
        </p:txBody>
      </p:sp>
      <p:sp>
        <p:nvSpPr>
          <p:cNvPr id="37898" name="Oval 10"/>
          <p:cNvSpPr>
            <a:spLocks noChangeArrowheads="1"/>
          </p:cNvSpPr>
          <p:nvPr/>
        </p:nvSpPr>
        <p:spPr bwMode="auto">
          <a:xfrm>
            <a:off x="5214938" y="1143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3690938" y="1600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533400" y="1371600"/>
            <a:ext cx="1982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Emocionador</a:t>
            </a:r>
            <a:endParaRPr lang="es-ES_tradnl">
              <a:latin typeface="Arial" charset="0"/>
            </a:endParaRP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6281738" y="1371600"/>
            <a:ext cx="1982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Emocionador</a:t>
            </a:r>
            <a:endParaRPr lang="es-ES_tradnl">
              <a:latin typeface="Arial" charset="0"/>
            </a:endParaRPr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>
            <a:off x="3690938" y="1447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304800" y="2270125"/>
            <a:ext cx="34845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Me gusta trabajar contigo</a:t>
            </a:r>
          </a:p>
          <a:p>
            <a:r>
              <a:rPr lang="en-US" sz="2000">
                <a:latin typeface="Arial" charset="0"/>
              </a:rPr>
              <a:t>Me gusta todo lo que hicimos</a:t>
            </a:r>
          </a:p>
          <a:p>
            <a:r>
              <a:rPr lang="en-US" sz="2000">
                <a:latin typeface="Arial" charset="0"/>
              </a:rPr>
              <a:t>Y todo lo que nos divertimos</a:t>
            </a:r>
            <a:endParaRPr lang="es-ES_tradnl" sz="2000">
              <a:latin typeface="Arial" charset="0"/>
            </a:endParaRP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5410200" y="2270125"/>
            <a:ext cx="2157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Me gusta trabajar</a:t>
            </a:r>
          </a:p>
          <a:p>
            <a:r>
              <a:rPr lang="en-US" sz="2000">
                <a:latin typeface="Arial" charset="0"/>
              </a:rPr>
              <a:t>Contigo tambien</a:t>
            </a:r>
            <a:endParaRPr lang="es-ES_tradnl" sz="2000">
              <a:latin typeface="Arial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410200" y="1371600"/>
            <a:ext cx="304800" cy="304800"/>
            <a:chOff x="4368" y="144"/>
            <a:chExt cx="192" cy="192"/>
          </a:xfrm>
        </p:grpSpPr>
        <p:sp>
          <p:nvSpPr>
            <p:cNvPr id="37909" name="Oval 21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910" name="Rectangle 22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715000" y="1371600"/>
            <a:ext cx="304800" cy="304800"/>
            <a:chOff x="4368" y="144"/>
            <a:chExt cx="192" cy="192"/>
          </a:xfrm>
        </p:grpSpPr>
        <p:sp>
          <p:nvSpPr>
            <p:cNvPr id="37912" name="Oval 24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913" name="Rectangle 25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7917" name="Oval 29"/>
          <p:cNvSpPr>
            <a:spLocks noChangeArrowheads="1"/>
          </p:cNvSpPr>
          <p:nvPr/>
        </p:nvSpPr>
        <p:spPr bwMode="auto">
          <a:xfrm>
            <a:off x="2862263" y="1371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2786063" y="1295400"/>
            <a:ext cx="6858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7919" name="Oval 31"/>
          <p:cNvSpPr>
            <a:spLocks noChangeArrowheads="1"/>
          </p:cNvSpPr>
          <p:nvPr/>
        </p:nvSpPr>
        <p:spPr bwMode="auto">
          <a:xfrm>
            <a:off x="2667000" y="1143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2862263" y="1371600"/>
            <a:ext cx="304800" cy="304800"/>
            <a:chOff x="4368" y="144"/>
            <a:chExt cx="192" cy="192"/>
          </a:xfrm>
        </p:grpSpPr>
        <p:sp>
          <p:nvSpPr>
            <p:cNvPr id="37921" name="Oval 33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922" name="Rectangle 34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3167063" y="1371600"/>
            <a:ext cx="304800" cy="304800"/>
            <a:chOff x="4368" y="144"/>
            <a:chExt cx="192" cy="192"/>
          </a:xfrm>
        </p:grpSpPr>
        <p:sp>
          <p:nvSpPr>
            <p:cNvPr id="37924" name="Oval 36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925" name="Rectangle 37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Canal Preferido?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229600" cy="51054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Todos tienen un canal preferido.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A veces cuando no se ofrece este canal a una persona, esta se “incomunicará” sin quererlo. Se meterá en uno de los grados de “incomunicación”.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Decir la misma cosa pero de distinta forma puede causar comunicación o incomunicación dependiendo a quien se dirige uno.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¿Sabe Cual es su canal preferido?</a:t>
            </a:r>
          </a:p>
          <a:p>
            <a:pPr marL="609600" indent="-609600">
              <a:lnSpc>
                <a:spcPct val="90000"/>
              </a:lnSpc>
            </a:pPr>
            <a:endParaRPr lang="es-ES_tradnl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endParaRPr lang="es-ES_tradnl">
              <a:latin typeface="Arial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8518525" y="6248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7</a:t>
            </a:r>
            <a:endParaRPr lang="es-ES_tradnl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3359</TotalTime>
  <Words>1349</Words>
  <Application>Microsoft Office PowerPoint</Application>
  <PresentationFormat>Presentación en pantalla (4:3)</PresentationFormat>
  <Paragraphs>237</Paragraphs>
  <Slides>21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5" baseType="lpstr">
      <vt:lpstr>Times New Roman</vt:lpstr>
      <vt:lpstr>Arial</vt:lpstr>
      <vt:lpstr>Wingdings</vt:lpstr>
      <vt:lpstr>Azure</vt:lpstr>
      <vt:lpstr>Administración de Empresas Acuícolas I – Clase 3</vt:lpstr>
      <vt:lpstr>Fabrizio Marcillo Morla</vt:lpstr>
      <vt:lpstr>Canales De Comunicación</vt:lpstr>
      <vt:lpstr>Canal 1.- Interventivo</vt:lpstr>
      <vt:lpstr>Canal 2.- Directivo</vt:lpstr>
      <vt:lpstr>Canal 3.- Informativo</vt:lpstr>
      <vt:lpstr>Canal 4.- Confortador</vt:lpstr>
      <vt:lpstr>Canal 5.- Emotivo</vt:lpstr>
      <vt:lpstr>Canal Preferido?</vt:lpstr>
      <vt:lpstr>Canal Preferido?</vt:lpstr>
      <vt:lpstr>Niveles De Comunicación</vt:lpstr>
      <vt:lpstr>Comportamientos Inefectivos</vt:lpstr>
      <vt:lpstr>B.- Triangulo Dramático</vt:lpstr>
      <vt:lpstr>Exageraciones Perfeccionistas</vt:lpstr>
      <vt:lpstr>Exageraciones Perfeccionistas</vt:lpstr>
      <vt:lpstr>Exageraciones Complacientes</vt:lpstr>
      <vt:lpstr>Exageraciones Complacientes</vt:lpstr>
      <vt:lpstr>Exageraciones Rígidas</vt:lpstr>
      <vt:lpstr>Exageraciones De Esfuerzo</vt:lpstr>
      <vt:lpstr>Exageraciones de Apuro</vt:lpstr>
      <vt:lpstr>Triangulo Dramático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546</cp:revision>
  <cp:lastPrinted>1601-01-01T00:00:00Z</cp:lastPrinted>
  <dcterms:created xsi:type="dcterms:W3CDTF">2002-07-19T11:47:45Z</dcterms:created>
  <dcterms:modified xsi:type="dcterms:W3CDTF">2010-01-18T15:44:40Z</dcterms:modified>
</cp:coreProperties>
</file>