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8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8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4.xml"/><Relationship Id="rId2" Type="http://schemas.openxmlformats.org/officeDocument/2006/relationships/slide" Target="slides/slide11.xml"/><Relationship Id="rId1" Type="http://schemas.openxmlformats.org/officeDocument/2006/relationships/slide" Target="slides/slide1.xml"/><Relationship Id="rId5" Type="http://schemas.openxmlformats.org/officeDocument/2006/relationships/slide" Target="slides/slide26.xml"/><Relationship Id="rId4" Type="http://schemas.openxmlformats.org/officeDocument/2006/relationships/slide" Target="slides/slide2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BEFDBA4-327E-4597-8BFC-3FC712A6209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48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C5B18C8-EBB6-4099-97C5-519497D6153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FD9E0-F707-429B-A07C-E6C0CF2A3F9D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215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6DBAD2-E6B8-4853-8243-F839495EACBE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756C5B-E552-460D-8ADA-3C7A07A56F6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6F565-2AA2-4738-B44B-AA29F935A72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2F0CD-7112-43BB-B4AC-AC4925ECF9A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es-U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7E290-334E-4A17-B88A-7F1885D918B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23202-4BF3-434F-9F12-80AEA62E004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0A15-99B4-42A1-A578-268CAD3E05C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85E3F-F978-4645-98D4-26448D522F4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0682A-F605-4047-B8CD-D97EFCEBF5E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325F9-44C2-4DC2-8D7E-7C9228D2423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7D020-9BFE-44A8-9A00-D5D356CB8B2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D1CCA-04D2-44CB-AC16-4002F3D3AE2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ECD00-0119-47C6-B0DB-3F61A13E881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7E6D61A2-2DAF-45F4-AA63-18FD125B3C1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value=Marcillo%20Morla,%20Fabricio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dirty="0" smtClean="0"/>
              <a:t>Administración de Empresas Acuícolas I – </a:t>
            </a:r>
            <a:r>
              <a:rPr lang="es-ES_tradnl" smtClean="0"/>
              <a:t>Clase </a:t>
            </a:r>
            <a:r>
              <a:rPr lang="es-ES_tradnl" dirty="0" smtClean="0"/>
              <a:t>5</a:t>
            </a:r>
            <a:endParaRPr lang="es-ES_tradnl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Determinar Area De Contacto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Como se comunican inicialmente.</a:t>
            </a:r>
          </a:p>
          <a:p>
            <a:pPr marL="609600" indent="-609600"/>
            <a:r>
              <a:rPr lang="es-ES_tradnl">
                <a:latin typeface="Arial" charset="0"/>
              </a:rPr>
              <a:t>3 areas de contacto:</a:t>
            </a:r>
          </a:p>
          <a:p>
            <a:pPr marL="990600" lvl="1" indent="-533400"/>
            <a:r>
              <a:rPr lang="es-ES_tradnl">
                <a:latin typeface="Arial" charset="0"/>
              </a:rPr>
              <a:t>Pensamientos.“Yo pienso”, “¿qué crees?”</a:t>
            </a:r>
          </a:p>
          <a:p>
            <a:pPr marL="990600" lvl="1" indent="-533400"/>
            <a:r>
              <a:rPr lang="es-ES_tradnl">
                <a:latin typeface="Arial" charset="0"/>
              </a:rPr>
              <a:t>Sentimientos. “Está bonito”, “me gusta” </a:t>
            </a:r>
            <a:r>
              <a:rPr lang="es-ES_tradnl">
                <a:latin typeface="Wingdings" pitchFamily="2" charset="2"/>
              </a:rPr>
              <a:t>J</a:t>
            </a:r>
            <a:r>
              <a:rPr lang="es-ES_tradnl">
                <a:latin typeface="Arial" charset="0"/>
              </a:rPr>
              <a:t>.</a:t>
            </a:r>
          </a:p>
          <a:p>
            <a:pPr marL="990600" lvl="1" indent="-533400"/>
            <a:r>
              <a:rPr lang="es-ES_tradnl">
                <a:latin typeface="Arial" charset="0"/>
              </a:rPr>
              <a:t>Acciones.</a:t>
            </a:r>
          </a:p>
          <a:p>
            <a:pPr marL="1371600" lvl="2" indent="-457200"/>
            <a:r>
              <a:rPr lang="es-ES_tradnl">
                <a:latin typeface="Arial" charset="0"/>
              </a:rPr>
              <a:t>Inacción. Se queda callado.</a:t>
            </a:r>
          </a:p>
          <a:p>
            <a:pPr marL="1371600" lvl="2" indent="-457200"/>
            <a:r>
              <a:rPr lang="es-ES_tradnl">
                <a:latin typeface="Arial" charset="0"/>
              </a:rPr>
              <a:t>Reacción. Actuar o sobre actuar.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8</a:t>
            </a:r>
            <a:endParaRPr lang="es-ES_tradnl">
              <a:latin typeface="Arial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33400" y="4267200"/>
            <a:ext cx="8077200" cy="2370138"/>
            <a:chOff x="336" y="1675"/>
            <a:chExt cx="5088" cy="1493"/>
          </a:xfrm>
        </p:grpSpPr>
        <p:sp>
          <p:nvSpPr>
            <p:cNvPr id="68614" name="Line 6"/>
            <p:cNvSpPr>
              <a:spLocks noChangeShapeType="1"/>
            </p:cNvSpPr>
            <p:nvPr/>
          </p:nvSpPr>
          <p:spPr bwMode="auto">
            <a:xfrm>
              <a:off x="2688" y="1680"/>
              <a:ext cx="0" cy="14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68615" name="Line 7"/>
            <p:cNvSpPr>
              <a:spLocks noChangeShapeType="1"/>
            </p:cNvSpPr>
            <p:nvPr/>
          </p:nvSpPr>
          <p:spPr bwMode="auto">
            <a:xfrm>
              <a:off x="1488" y="2352"/>
              <a:ext cx="2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68616" name="Text Box 8"/>
            <p:cNvSpPr txBox="1">
              <a:spLocks noChangeArrowheads="1"/>
            </p:cNvSpPr>
            <p:nvPr/>
          </p:nvSpPr>
          <p:spPr bwMode="auto">
            <a:xfrm>
              <a:off x="2798" y="1675"/>
              <a:ext cx="7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Arial" charset="0"/>
                </a:rPr>
                <a:t>Activo</a:t>
              </a:r>
            </a:p>
          </p:txBody>
        </p:sp>
        <p:sp>
          <p:nvSpPr>
            <p:cNvPr id="68617" name="Text Box 9"/>
            <p:cNvSpPr txBox="1">
              <a:spLocks noChangeArrowheads="1"/>
            </p:cNvSpPr>
            <p:nvPr/>
          </p:nvSpPr>
          <p:spPr bwMode="auto">
            <a:xfrm>
              <a:off x="2894" y="2880"/>
              <a:ext cx="7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Arial" charset="0"/>
                </a:rPr>
                <a:t>Pasivo</a:t>
              </a:r>
            </a:p>
          </p:txBody>
        </p:sp>
        <p:sp>
          <p:nvSpPr>
            <p:cNvPr id="68618" name="Text Box 10"/>
            <p:cNvSpPr txBox="1">
              <a:spLocks noChangeArrowheads="1"/>
            </p:cNvSpPr>
            <p:nvPr/>
          </p:nvSpPr>
          <p:spPr bwMode="auto">
            <a:xfrm>
              <a:off x="4128" y="2208"/>
              <a:ext cx="129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Arial" charset="0"/>
                </a:rPr>
                <a:t>Alejamiento</a:t>
              </a:r>
            </a:p>
          </p:txBody>
        </p:sp>
        <p:sp>
          <p:nvSpPr>
            <p:cNvPr id="68619" name="Text Box 11"/>
            <p:cNvSpPr txBox="1">
              <a:spLocks noChangeArrowheads="1"/>
            </p:cNvSpPr>
            <p:nvPr/>
          </p:nvSpPr>
          <p:spPr bwMode="auto">
            <a:xfrm>
              <a:off x="336" y="2064"/>
              <a:ext cx="129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Arial" charset="0"/>
                </a:rPr>
                <a:t>Acercamiento</a:t>
              </a:r>
            </a:p>
          </p:txBody>
        </p:sp>
      </p:grpSp>
      <p:sp>
        <p:nvSpPr>
          <p:cNvPr id="68620" name="Text Box 12"/>
          <p:cNvSpPr txBox="1">
            <a:spLocks noChangeArrowheads="1"/>
          </p:cNvSpPr>
          <p:nvPr/>
        </p:nvSpPr>
        <p:spPr bwMode="auto">
          <a:xfrm rot="1535208">
            <a:off x="5410200" y="4359275"/>
            <a:ext cx="2117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Pensamientos</a:t>
            </a:r>
          </a:p>
        </p:txBody>
      </p:sp>
      <p:sp>
        <p:nvSpPr>
          <p:cNvPr id="68621" name="Text Box 13"/>
          <p:cNvSpPr txBox="1">
            <a:spLocks noChangeArrowheads="1"/>
          </p:cNvSpPr>
          <p:nvPr/>
        </p:nvSpPr>
        <p:spPr bwMode="auto">
          <a:xfrm rot="-1038290">
            <a:off x="2497138" y="4343400"/>
            <a:ext cx="1693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Emociones</a:t>
            </a:r>
          </a:p>
        </p:txBody>
      </p:sp>
      <p:sp>
        <p:nvSpPr>
          <p:cNvPr id="68622" name="Text Box 14"/>
          <p:cNvSpPr txBox="1">
            <a:spLocks noChangeArrowheads="1"/>
          </p:cNvSpPr>
          <p:nvPr/>
        </p:nvSpPr>
        <p:spPr bwMode="auto">
          <a:xfrm rot="1286071">
            <a:off x="2667000" y="5715000"/>
            <a:ext cx="1457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Reacción</a:t>
            </a:r>
          </a:p>
        </p:txBody>
      </p:sp>
      <p:sp>
        <p:nvSpPr>
          <p:cNvPr id="68623" name="Text Box 15"/>
          <p:cNvSpPr txBox="1">
            <a:spLocks noChangeArrowheads="1"/>
          </p:cNvSpPr>
          <p:nvPr/>
        </p:nvSpPr>
        <p:spPr bwMode="auto">
          <a:xfrm rot="-1038290">
            <a:off x="5486400" y="5715000"/>
            <a:ext cx="132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Inacción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Tipos de Personalidad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5943600"/>
          </a:xfrm>
        </p:spPr>
        <p:txBody>
          <a:bodyPr/>
          <a:lstStyle/>
          <a:p>
            <a:pPr marL="609600" indent="-609600"/>
            <a:endParaRPr lang="en-US">
              <a:latin typeface="Arial" charset="0"/>
            </a:endParaRP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9</a:t>
            </a:r>
            <a:endParaRPr lang="es-ES_tradnl">
              <a:latin typeface="Arial" charset="0"/>
            </a:endParaRPr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4267200" y="152400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0663" name="Line 7"/>
          <p:cNvSpPr>
            <a:spLocks noChangeShapeType="1"/>
          </p:cNvSpPr>
          <p:nvPr/>
        </p:nvSpPr>
        <p:spPr bwMode="auto">
          <a:xfrm flipV="1">
            <a:off x="533400" y="3429000"/>
            <a:ext cx="739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0672" name="Text Box 16"/>
          <p:cNvSpPr txBox="1">
            <a:spLocks noChangeArrowheads="1"/>
          </p:cNvSpPr>
          <p:nvPr/>
        </p:nvSpPr>
        <p:spPr bwMode="auto">
          <a:xfrm>
            <a:off x="1371600" y="19812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Emotivos</a:t>
            </a:r>
          </a:p>
        </p:txBody>
      </p:sp>
      <p:sp>
        <p:nvSpPr>
          <p:cNvPr id="70673" name="Text Box 17"/>
          <p:cNvSpPr txBox="1">
            <a:spLocks noChangeArrowheads="1"/>
          </p:cNvSpPr>
          <p:nvPr/>
        </p:nvSpPr>
        <p:spPr bwMode="auto">
          <a:xfrm>
            <a:off x="1066800" y="40386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Originales</a:t>
            </a:r>
          </a:p>
        </p:txBody>
      </p:sp>
      <p:sp>
        <p:nvSpPr>
          <p:cNvPr id="70675" name="Text Box 19"/>
          <p:cNvSpPr txBox="1">
            <a:spLocks noChangeArrowheads="1"/>
          </p:cNvSpPr>
          <p:nvPr/>
        </p:nvSpPr>
        <p:spPr bwMode="auto">
          <a:xfrm>
            <a:off x="5334000" y="2057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Pensadores</a:t>
            </a:r>
          </a:p>
        </p:txBody>
      </p:sp>
      <p:sp>
        <p:nvSpPr>
          <p:cNvPr id="70677" name="Text Box 21"/>
          <p:cNvSpPr txBox="1">
            <a:spLocks noChangeArrowheads="1"/>
          </p:cNvSpPr>
          <p:nvPr/>
        </p:nvSpPr>
        <p:spPr bwMode="auto">
          <a:xfrm>
            <a:off x="5334000" y="41910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Tranquilos</a:t>
            </a:r>
          </a:p>
        </p:txBody>
      </p:sp>
      <p:sp>
        <p:nvSpPr>
          <p:cNvPr id="70678" name="Text Box 22"/>
          <p:cNvSpPr txBox="1">
            <a:spLocks noChangeArrowheads="1"/>
          </p:cNvSpPr>
          <p:nvPr/>
        </p:nvSpPr>
        <p:spPr bwMode="auto">
          <a:xfrm>
            <a:off x="5257800" y="31242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Persistentes</a:t>
            </a:r>
          </a:p>
        </p:txBody>
      </p:sp>
      <p:sp>
        <p:nvSpPr>
          <p:cNvPr id="70680" name="Text Box 24"/>
          <p:cNvSpPr txBox="1">
            <a:spLocks noChangeArrowheads="1"/>
          </p:cNvSpPr>
          <p:nvPr/>
        </p:nvSpPr>
        <p:spPr bwMode="auto">
          <a:xfrm>
            <a:off x="1600200" y="3200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Promotores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Pensador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Área de contacto: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Mi nombre es... Donde quiere que me siente?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Hola, mi nombre es ... como te llamas? A que te dedicas?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Fuerza de carácter, cualidades: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Lógicos, responsables, organizados.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25% población USA.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25% mujeres, 75% hombres.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Expresión: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Líneas expresión en frente, se rasca la cabeza.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Visten muy bien según ocasión, nítidos, odian desorden.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Oficina /hogar organizados /ordenados, muestran títulos.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Habilidades: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Capta hechos, los ordena y sintetiza rápidamente.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10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Pensador</a:t>
            </a:r>
          </a:p>
        </p:txBody>
      </p:sp>
      <p:sp>
        <p:nvSpPr>
          <p:cNvPr id="7270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Percepción y modo de contacto:</a:t>
            </a:r>
          </a:p>
          <a:p>
            <a:pPr marL="1371600" lvl="2" indent="-457200"/>
            <a:r>
              <a:rPr lang="es-ES_tradnl">
                <a:latin typeface="Arial" charset="0"/>
              </a:rPr>
              <a:t>Piensa y pone en orden sus ideas.</a:t>
            </a:r>
          </a:p>
          <a:p>
            <a:pPr marL="1371600" lvl="2" indent="-457200"/>
            <a:r>
              <a:rPr lang="es-ES_tradnl">
                <a:latin typeface="Arial" charset="0"/>
              </a:rPr>
              <a:t>Nivel 1 computador / informativo.</a:t>
            </a:r>
          </a:p>
          <a:p>
            <a:pPr marL="1371600" lvl="2" indent="-457200"/>
            <a:r>
              <a:rPr lang="es-ES_tradnl">
                <a:latin typeface="Arial" charset="0"/>
              </a:rPr>
              <a:t>Nivel 2 Emocionador/ emotivo, confortador/confortador.</a:t>
            </a:r>
          </a:p>
          <a:p>
            <a:pPr marL="1371600" lvl="2" indent="-457200"/>
            <a:r>
              <a:rPr lang="es-ES_tradnl">
                <a:latin typeface="Arial" charset="0"/>
              </a:rPr>
              <a:t>Nivel 3 director/directivo.</a:t>
            </a:r>
          </a:p>
          <a:p>
            <a:pPr marL="609600" indent="-609600"/>
            <a:r>
              <a:rPr lang="es-ES_tradnl">
                <a:latin typeface="Arial" charset="0"/>
              </a:rPr>
              <a:t>Necesidades psicológicas:</a:t>
            </a:r>
          </a:p>
          <a:p>
            <a:pPr marL="1371600" lvl="2" indent="-457200"/>
            <a:r>
              <a:rPr lang="es-ES_tradnl">
                <a:latin typeface="Arial" charset="0"/>
              </a:rPr>
              <a:t>Reconozcan el pensamiento y logros.</a:t>
            </a:r>
          </a:p>
          <a:p>
            <a:pPr marL="1371600" lvl="2" indent="-457200"/>
            <a:r>
              <a:rPr lang="es-ES_tradnl">
                <a:latin typeface="Arial" charset="0"/>
              </a:rPr>
              <a:t>Reconozcan lo responsable que es y duro que trabaja.</a:t>
            </a:r>
          </a:p>
          <a:p>
            <a:pPr marL="1371600" lvl="2" indent="-457200"/>
            <a:r>
              <a:rPr lang="es-ES_tradnl">
                <a:latin typeface="Arial" charset="0"/>
              </a:rPr>
              <a:t>Necesita saber plazos de tiempo.</a:t>
            </a:r>
          </a:p>
          <a:p>
            <a:pPr marL="609600" indent="-609600"/>
            <a:r>
              <a:rPr lang="es-ES_tradnl">
                <a:latin typeface="Arial" charset="0"/>
              </a:rPr>
              <a:t>Secuencia de conflicto:</a:t>
            </a:r>
          </a:p>
          <a:p>
            <a:pPr marL="1371600" lvl="2" indent="-457200"/>
            <a:r>
              <a:rPr lang="es-ES_tradnl">
                <a:latin typeface="Arial" charset="0"/>
              </a:rPr>
              <a:t>Perfeccionista.</a:t>
            </a:r>
          </a:p>
          <a:p>
            <a:pPr marL="1371600" lvl="2" indent="-457200"/>
            <a:r>
              <a:rPr lang="es-ES_tradnl">
                <a:latin typeface="Arial" charset="0"/>
              </a:rPr>
              <a:t>Perseguidor.</a:t>
            </a:r>
          </a:p>
        </p:txBody>
      </p:sp>
      <p:sp>
        <p:nvSpPr>
          <p:cNvPr id="72708" name="Text Box 1028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11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Emotivos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Área de contacto: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Muestran primero sus sentimientos.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Wow! Me alegro de estar aquí, la estoy pasando muy bien.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Fuerza de carácter, cualidades: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Gente compasiva que puede sentir, cálidos.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30% población USA.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75% mujeres, 25% hombres.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Expresión: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Líneas sobre los ojos.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Usan mucho maquillaje y arreglan mucho, visten para otros, buena combinación colores, armonioso, acicalados.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Oficina /hogar cálido, muy cómodo, flores, acogedor, color suave, música relajante.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Habilidades: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Alimentar, criar niños, fuerza en querer a la gente, buenos para armonía.</a:t>
            </a:r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12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Emotivos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Percepción y modo de contacto:</a:t>
            </a:r>
          </a:p>
          <a:p>
            <a:pPr marL="1371600" lvl="2" indent="-457200"/>
            <a:r>
              <a:rPr lang="es-ES_tradnl">
                <a:latin typeface="Arial" charset="0"/>
              </a:rPr>
              <a:t>Siente y percibe a otros basados en sus sentimientos.</a:t>
            </a:r>
          </a:p>
          <a:p>
            <a:pPr marL="1371600" lvl="2" indent="-457200"/>
            <a:r>
              <a:rPr lang="es-ES_tradnl">
                <a:latin typeface="Arial" charset="0"/>
              </a:rPr>
              <a:t>Nivel 1 confortador/confortador, Emocionador/ emotivo.</a:t>
            </a:r>
          </a:p>
          <a:p>
            <a:pPr marL="1371600" lvl="2" indent="-457200"/>
            <a:r>
              <a:rPr lang="es-ES_tradnl">
                <a:latin typeface="Arial" charset="0"/>
              </a:rPr>
              <a:t>Nivel 2 computador / informativo.</a:t>
            </a:r>
          </a:p>
          <a:p>
            <a:pPr marL="1371600" lvl="2" indent="-457200"/>
            <a:r>
              <a:rPr lang="es-ES_tradnl">
                <a:latin typeface="Arial" charset="0"/>
              </a:rPr>
              <a:t>Nivel 3 director/directivo.</a:t>
            </a:r>
          </a:p>
          <a:p>
            <a:pPr marL="609600" indent="-609600"/>
            <a:r>
              <a:rPr lang="es-ES_tradnl">
                <a:latin typeface="Arial" charset="0"/>
              </a:rPr>
              <a:t>Necesidades psicológicas:</a:t>
            </a:r>
          </a:p>
          <a:p>
            <a:pPr marL="1371600" lvl="2" indent="-457200"/>
            <a:r>
              <a:rPr lang="es-ES_tradnl">
                <a:latin typeface="Arial" charset="0"/>
              </a:rPr>
              <a:t>Reconocido como persona.</a:t>
            </a:r>
          </a:p>
          <a:p>
            <a:pPr marL="1371600" lvl="2" indent="-457200"/>
            <a:r>
              <a:rPr lang="es-ES_tradnl">
                <a:latin typeface="Arial" charset="0"/>
              </a:rPr>
              <a:t>Lo quieran por lo que es y no por lo que tiene o hace.</a:t>
            </a:r>
          </a:p>
          <a:p>
            <a:pPr marL="1371600" lvl="2" indent="-457200"/>
            <a:r>
              <a:rPr lang="es-ES_tradnl">
                <a:latin typeface="Arial" charset="0"/>
              </a:rPr>
              <a:t>Que escuchen sus sentimientos.</a:t>
            </a:r>
          </a:p>
          <a:p>
            <a:pPr marL="609600" indent="-609600"/>
            <a:r>
              <a:rPr lang="es-ES_tradnl">
                <a:latin typeface="Arial" charset="0"/>
              </a:rPr>
              <a:t>Secuencia de conflicto:</a:t>
            </a:r>
          </a:p>
          <a:p>
            <a:pPr marL="1371600" lvl="2" indent="-457200"/>
            <a:r>
              <a:rPr lang="es-ES_tradnl">
                <a:latin typeface="Arial" charset="0"/>
              </a:rPr>
              <a:t>Complaciente.</a:t>
            </a:r>
          </a:p>
          <a:p>
            <a:pPr marL="1371600" lvl="2" indent="-457200"/>
            <a:r>
              <a:rPr lang="es-ES_tradnl">
                <a:latin typeface="Arial" charset="0"/>
              </a:rPr>
              <a:t>Victima.</a:t>
            </a:r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13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Persistentes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Área de contacto: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Muestran primero sus pensamientos.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Una vez que alguien inicia la conversación ellos responden con pensamiento.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Fuerza de carácter, cualidades: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Dedicados, comprometidos, gustan conversar uno a uno.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10% población USA.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25% mujeres, 75% hombres.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Expresión: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Mirada muy penetrante, líneas en centro de frente.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Visten conservadoramente, 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Muebles antiguos, decoración oriental, colecciones.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Habilidades: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Formula opiniones, juicios de valores.</a:t>
            </a:r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14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Persistentes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Percepción y modo de contacto:</a:t>
            </a:r>
          </a:p>
          <a:p>
            <a:pPr marL="1371600" lvl="2" indent="-457200"/>
            <a:r>
              <a:rPr lang="es-ES_tradnl">
                <a:latin typeface="Arial" charset="0"/>
              </a:rPr>
              <a:t>Primero juzga y luego califica.</a:t>
            </a:r>
          </a:p>
          <a:p>
            <a:pPr marL="1371600" lvl="2" indent="-457200"/>
            <a:r>
              <a:rPr lang="es-ES_tradnl">
                <a:latin typeface="Arial" charset="0"/>
              </a:rPr>
              <a:t>Nivel 1 Computador.</a:t>
            </a:r>
          </a:p>
          <a:p>
            <a:pPr marL="1371600" lvl="2" indent="-457200"/>
            <a:r>
              <a:rPr lang="es-ES_tradnl">
                <a:latin typeface="Arial" charset="0"/>
              </a:rPr>
              <a:t>Nivel 2 Confortador / Emotivo.</a:t>
            </a:r>
          </a:p>
          <a:p>
            <a:pPr marL="1371600" lvl="2" indent="-457200"/>
            <a:r>
              <a:rPr lang="es-ES_tradnl">
                <a:latin typeface="Arial" charset="0"/>
              </a:rPr>
              <a:t>Nivel 3 Director.</a:t>
            </a:r>
          </a:p>
          <a:p>
            <a:pPr marL="609600" indent="-609600"/>
            <a:r>
              <a:rPr lang="es-ES_tradnl">
                <a:latin typeface="Arial" charset="0"/>
              </a:rPr>
              <a:t>Necesidades psicológicas:</a:t>
            </a:r>
          </a:p>
          <a:p>
            <a:pPr marL="1371600" lvl="2" indent="-457200"/>
            <a:r>
              <a:rPr lang="es-ES_tradnl">
                <a:latin typeface="Arial" charset="0"/>
              </a:rPr>
              <a:t>Reconocido por sus convicciones.</a:t>
            </a:r>
          </a:p>
          <a:p>
            <a:pPr marL="1371600" lvl="2" indent="-457200"/>
            <a:r>
              <a:rPr lang="es-ES_tradnl">
                <a:latin typeface="Arial" charset="0"/>
              </a:rPr>
              <a:t>Que se escuche sus opiniones y reconozca sus logros.</a:t>
            </a:r>
          </a:p>
          <a:p>
            <a:pPr marL="609600" indent="-609600"/>
            <a:r>
              <a:rPr lang="es-ES_tradnl">
                <a:latin typeface="Arial" charset="0"/>
              </a:rPr>
              <a:t>Secuencia de conflicto:</a:t>
            </a:r>
          </a:p>
          <a:p>
            <a:pPr marL="1371600" lvl="2" indent="-457200"/>
            <a:r>
              <a:rPr lang="es-ES_tradnl">
                <a:latin typeface="Arial" charset="0"/>
              </a:rPr>
              <a:t>Perfeccionista subrayando los defectos.</a:t>
            </a:r>
          </a:p>
          <a:p>
            <a:pPr marL="1371600" lvl="2" indent="-457200"/>
            <a:r>
              <a:rPr lang="es-ES_tradnl">
                <a:latin typeface="Arial" charset="0"/>
              </a:rPr>
              <a:t>Perseguidor.</a:t>
            </a: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15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Tranquilos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Área de contacto: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Ni pensamiento ni emoción. Inacción.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Se sienta pasivo y paciente bacilando su dato.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Fuerza de carácter, cualidades: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Riqueza imaginativa calmados, reflectivos.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10% población USA.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60% mujeres, 40% hombres.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Expresión: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Cara tranquila, sin arrugas, pocas líneas.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Poco o ningún maquillaje, pelo natural, visten cómodos según clima.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Oficina /hogar sin adornos, funcional.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Habilidades: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Creativos, hábiles con manos o cerebro.</a:t>
            </a: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16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Tranquilos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Percepción y modo de contacto:</a:t>
            </a:r>
          </a:p>
          <a:p>
            <a:pPr marL="1371600" lvl="2" indent="-457200"/>
            <a:r>
              <a:rPr lang="es-ES_tradnl">
                <a:latin typeface="Arial" charset="0"/>
              </a:rPr>
              <a:t>Motivado por la acción de otra persona.</a:t>
            </a:r>
          </a:p>
          <a:p>
            <a:pPr marL="1371600" lvl="2" indent="-457200"/>
            <a:r>
              <a:rPr lang="es-ES_tradnl">
                <a:latin typeface="Arial" charset="0"/>
              </a:rPr>
              <a:t>Nivel 1 Directivo.</a:t>
            </a:r>
          </a:p>
          <a:p>
            <a:pPr marL="1371600" lvl="2" indent="-457200"/>
            <a:r>
              <a:rPr lang="es-ES_tradnl">
                <a:latin typeface="Arial" charset="0"/>
              </a:rPr>
              <a:t>Nivel 2 computador</a:t>
            </a:r>
          </a:p>
          <a:p>
            <a:pPr marL="1371600" lvl="2" indent="-457200"/>
            <a:r>
              <a:rPr lang="es-ES_tradnl">
                <a:latin typeface="Arial" charset="0"/>
              </a:rPr>
              <a:t>Nivel 3 Confortador / Emotivo.</a:t>
            </a:r>
          </a:p>
          <a:p>
            <a:pPr marL="609600" indent="-609600"/>
            <a:r>
              <a:rPr lang="es-ES_tradnl">
                <a:latin typeface="Arial" charset="0"/>
              </a:rPr>
              <a:t>Necesidades psicológicas:</a:t>
            </a:r>
          </a:p>
          <a:p>
            <a:pPr marL="1371600" lvl="2" indent="-457200"/>
            <a:r>
              <a:rPr lang="es-ES_tradnl">
                <a:latin typeface="Arial" charset="0"/>
              </a:rPr>
              <a:t>Disponer de tiempo y espacio propio. Independencia.</a:t>
            </a:r>
          </a:p>
          <a:p>
            <a:pPr marL="1371600" lvl="2" indent="-457200"/>
            <a:r>
              <a:rPr lang="es-ES_tradnl">
                <a:latin typeface="Arial" charset="0"/>
              </a:rPr>
              <a:t>Requieren de dirección y estructuración de su tiempo.</a:t>
            </a:r>
          </a:p>
          <a:p>
            <a:pPr marL="609600" indent="-609600"/>
            <a:r>
              <a:rPr lang="es-ES_tradnl">
                <a:latin typeface="Arial" charset="0"/>
              </a:rPr>
              <a:t>Secuencia de conflicto:</a:t>
            </a:r>
          </a:p>
          <a:p>
            <a:pPr marL="1371600" lvl="2" indent="-457200"/>
            <a:r>
              <a:rPr lang="es-ES_tradnl">
                <a:latin typeface="Arial" charset="0"/>
              </a:rPr>
              <a:t>Complaciente / Rigido.</a:t>
            </a:r>
          </a:p>
          <a:p>
            <a:pPr marL="1371600" lvl="2" indent="-457200"/>
            <a:r>
              <a:rPr lang="es-ES_tradnl">
                <a:latin typeface="Arial" charset="0"/>
              </a:rPr>
              <a:t>Victima.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17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defRPr/>
            </a:pPr>
            <a:r>
              <a:rPr lang="es-EC" dirty="0" smtClean="0"/>
              <a:t>Guayaquil, 1966.</a:t>
            </a:r>
          </a:p>
          <a:p>
            <a:pPr algn="r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defRPr/>
            </a:pPr>
            <a:r>
              <a:rPr lang="es-EC" dirty="0" smtClean="0"/>
              <a:t>Profesor ESPOL desde el 2001.</a:t>
            </a:r>
          </a:p>
          <a:p>
            <a:pPr algn="r"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defRPr/>
            </a:pPr>
            <a:r>
              <a:rPr lang="es-EC" dirty="0" smtClean="0"/>
              <a:t>Producción.</a:t>
            </a:r>
          </a:p>
          <a:p>
            <a:pPr lvl="1" algn="r">
              <a:defRPr/>
            </a:pPr>
            <a:r>
              <a:rPr lang="es-EC" dirty="0" smtClean="0"/>
              <a:t>Administración.</a:t>
            </a:r>
          </a:p>
          <a:p>
            <a:pPr lvl="1" algn="r">
              <a:defRPr/>
            </a:pPr>
            <a:r>
              <a:rPr lang="es-EC" dirty="0" smtClean="0"/>
              <a:t>Finanzas.</a:t>
            </a:r>
          </a:p>
          <a:p>
            <a:pPr lvl="1" algn="r">
              <a:defRPr/>
            </a:pPr>
            <a:r>
              <a:rPr lang="es-EC" dirty="0" smtClean="0"/>
              <a:t>Investigación.</a:t>
            </a:r>
          </a:p>
          <a:p>
            <a:pPr lvl="1" algn="r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US" dirty="0">
                <a:latin typeface="+mn-lt"/>
                <a:hlinkClick r:id="rId4"/>
              </a:rPr>
              <a:t>Otras Publicaciones del mismo autor en Repositorio ESPOL</a:t>
            </a:r>
            <a:endParaRPr lang="es-US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Originales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 sz="2800">
                <a:latin typeface="Arial" charset="0"/>
              </a:rPr>
              <a:t>Área de contacto: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Ni con pensamiento ni sentimiento, reaccionan con comportamientos y acciones.</a:t>
            </a:r>
          </a:p>
          <a:p>
            <a:pPr marL="609600" indent="-609600"/>
            <a:r>
              <a:rPr lang="es-ES_tradnl" sz="2800">
                <a:latin typeface="Arial" charset="0"/>
              </a:rPr>
              <a:t>Fuerza de carácter, cualidades: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Espontáneos, creativos, juguetones.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20% población USA.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60% mujeres, 40% hombres.</a:t>
            </a:r>
          </a:p>
          <a:p>
            <a:pPr marL="609600" indent="-609600"/>
            <a:r>
              <a:rPr lang="es-ES_tradnl" sz="2800">
                <a:latin typeface="Arial" charset="0"/>
              </a:rPr>
              <a:t>Expresión: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Parpadean mucho, tienen líneas alrededor de boca y ojos.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Se visten para llamar atención.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Oficina estimulante, afiches, luces, sonidos.</a:t>
            </a:r>
          </a:p>
          <a:p>
            <a:pPr marL="609600" indent="-609600"/>
            <a:r>
              <a:rPr lang="es-ES_tradnl" sz="2800">
                <a:latin typeface="Arial" charset="0"/>
              </a:rPr>
              <a:t>Habilidades: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Gozar, bromear, quiere ser centro de atención.</a:t>
            </a: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18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Originales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Percepción y modo de contacto:</a:t>
            </a:r>
          </a:p>
          <a:p>
            <a:pPr marL="1371600" lvl="2" indent="-457200"/>
            <a:r>
              <a:rPr lang="es-ES_tradnl">
                <a:latin typeface="Arial" charset="0"/>
              </a:rPr>
              <a:t>Reacciona con aprobación o desaprobación.</a:t>
            </a:r>
          </a:p>
          <a:p>
            <a:pPr marL="1371600" lvl="2" indent="-457200"/>
            <a:r>
              <a:rPr lang="es-ES_tradnl">
                <a:latin typeface="Arial" charset="0"/>
              </a:rPr>
              <a:t>Nivel 1 Reacciones: Emotivo.</a:t>
            </a:r>
          </a:p>
          <a:p>
            <a:pPr marL="1371600" lvl="2" indent="-457200"/>
            <a:r>
              <a:rPr lang="es-ES_tradnl">
                <a:latin typeface="Arial" charset="0"/>
              </a:rPr>
              <a:t>Nivel 2 Emociones: Confortador.</a:t>
            </a:r>
          </a:p>
          <a:p>
            <a:pPr marL="1371600" lvl="2" indent="-457200"/>
            <a:r>
              <a:rPr lang="es-ES_tradnl">
                <a:latin typeface="Arial" charset="0"/>
              </a:rPr>
              <a:t>Nivel 3 Pensamientos: Computador/director.</a:t>
            </a:r>
          </a:p>
          <a:p>
            <a:pPr marL="609600" indent="-609600"/>
            <a:r>
              <a:rPr lang="es-ES_tradnl">
                <a:latin typeface="Arial" charset="0"/>
              </a:rPr>
              <a:t>Necesidades psicológicas:</a:t>
            </a:r>
          </a:p>
          <a:p>
            <a:pPr marL="1371600" lvl="2" indent="-457200"/>
            <a:r>
              <a:rPr lang="es-ES_tradnl">
                <a:latin typeface="Arial" charset="0"/>
              </a:rPr>
              <a:t>Quiere estar con mucha gente y ser centro de atención.</a:t>
            </a:r>
          </a:p>
          <a:p>
            <a:pPr marL="1371600" lvl="2" indent="-457200"/>
            <a:r>
              <a:rPr lang="es-ES_tradnl">
                <a:latin typeface="Arial" charset="0"/>
              </a:rPr>
              <a:t>Necesitan estar activos.</a:t>
            </a:r>
          </a:p>
          <a:p>
            <a:pPr marL="1371600" lvl="2" indent="-457200"/>
            <a:r>
              <a:rPr lang="es-ES_tradnl">
                <a:latin typeface="Arial" charset="0"/>
              </a:rPr>
              <a:t>Que se aprecie su creatividad.</a:t>
            </a:r>
          </a:p>
          <a:p>
            <a:pPr marL="609600" indent="-609600"/>
            <a:r>
              <a:rPr lang="es-ES_tradnl">
                <a:latin typeface="Arial" charset="0"/>
              </a:rPr>
              <a:t>Secuencia de conflicto:</a:t>
            </a:r>
          </a:p>
          <a:p>
            <a:pPr marL="1371600" lvl="2" indent="-457200"/>
            <a:r>
              <a:rPr lang="es-ES_tradnl">
                <a:latin typeface="Arial" charset="0"/>
              </a:rPr>
              <a:t>Esfuerzo.</a:t>
            </a:r>
          </a:p>
          <a:p>
            <a:pPr marL="1371600" lvl="2" indent="-457200"/>
            <a:r>
              <a:rPr lang="es-ES_tradnl">
                <a:latin typeface="Arial" charset="0"/>
              </a:rPr>
              <a:t>Perseguidor / Salvador.</a:t>
            </a: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19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Promotores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 sz="2800">
                <a:latin typeface="Arial" charset="0"/>
              </a:rPr>
              <a:t>Área de contacto: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Adaptan su comportamiento a la ocasión.</a:t>
            </a:r>
          </a:p>
          <a:p>
            <a:pPr marL="609600" indent="-609600"/>
            <a:r>
              <a:rPr lang="es-ES_tradnl" sz="2800">
                <a:latin typeface="Arial" charset="0"/>
              </a:rPr>
              <a:t>Fuerza de carácter, cualidades: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Animados, son los mas proclives a la inmoralidad.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5% población USA.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40% mujeres, 60% hombres.</a:t>
            </a:r>
          </a:p>
          <a:p>
            <a:pPr marL="609600" indent="-609600"/>
            <a:r>
              <a:rPr lang="es-ES_tradnl" sz="2800">
                <a:latin typeface="Arial" charset="0"/>
              </a:rPr>
              <a:t>Expresión: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Mucha expresión corporal.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Viste con ropa elegante y joyas vistosas.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Oficina /casa excesivamente lujosas, ostentoso, exhibe trofeos.</a:t>
            </a:r>
          </a:p>
          <a:p>
            <a:pPr marL="609600" indent="-609600"/>
            <a:r>
              <a:rPr lang="es-ES_tradnl" sz="2800">
                <a:latin typeface="Arial" charset="0"/>
              </a:rPr>
              <a:t>Habilidades: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Firmes y directivos.</a:t>
            </a: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20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Promotores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Percepción y modo de contacto:</a:t>
            </a:r>
          </a:p>
          <a:p>
            <a:pPr marL="1371600" lvl="2" indent="-457200">
              <a:lnSpc>
                <a:spcPct val="90000"/>
              </a:lnSpc>
            </a:pPr>
            <a:r>
              <a:rPr lang="es-ES_tradnl">
                <a:latin typeface="Arial" charset="0"/>
              </a:rPr>
              <a:t>La acción.</a:t>
            </a:r>
          </a:p>
          <a:p>
            <a:pPr marL="1371600" lvl="2" indent="-457200">
              <a:lnSpc>
                <a:spcPct val="90000"/>
              </a:lnSpc>
            </a:pPr>
            <a:r>
              <a:rPr lang="es-ES_tradnl">
                <a:latin typeface="Arial" charset="0"/>
              </a:rPr>
              <a:t>Nivel 1 Director.</a:t>
            </a:r>
          </a:p>
          <a:p>
            <a:pPr marL="1371600" lvl="2" indent="-457200">
              <a:lnSpc>
                <a:spcPct val="90000"/>
              </a:lnSpc>
            </a:pPr>
            <a:r>
              <a:rPr lang="es-ES_tradnl">
                <a:latin typeface="Arial" charset="0"/>
              </a:rPr>
              <a:t>Nivel 2 Emotivo / Confortador.</a:t>
            </a:r>
          </a:p>
          <a:p>
            <a:pPr marL="1371600" lvl="2" indent="-457200">
              <a:lnSpc>
                <a:spcPct val="90000"/>
              </a:lnSpc>
            </a:pPr>
            <a:r>
              <a:rPr lang="es-ES_tradnl">
                <a:latin typeface="Arial" charset="0"/>
              </a:rPr>
              <a:t>Nivel 3 Computador.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Necesidades psicológicas:</a:t>
            </a:r>
          </a:p>
          <a:p>
            <a:pPr marL="1371600" lvl="2" indent="-457200">
              <a:lnSpc>
                <a:spcPct val="90000"/>
              </a:lnSpc>
            </a:pPr>
            <a:r>
              <a:rPr lang="es-ES_tradnl">
                <a:latin typeface="Arial" charset="0"/>
              </a:rPr>
              <a:t>El reto, salir triunfante.</a:t>
            </a:r>
          </a:p>
          <a:p>
            <a:pPr marL="1371600" lvl="2" indent="-457200">
              <a:lnSpc>
                <a:spcPct val="90000"/>
              </a:lnSpc>
            </a:pPr>
            <a:r>
              <a:rPr lang="es-ES_tradnl">
                <a:latin typeface="Arial" charset="0"/>
              </a:rPr>
              <a:t>Requiere exigencias, diversión, emociones.</a:t>
            </a:r>
          </a:p>
          <a:p>
            <a:pPr marL="1371600" lvl="2" indent="-457200">
              <a:lnSpc>
                <a:spcPct val="90000"/>
              </a:lnSpc>
            </a:pPr>
            <a:r>
              <a:rPr lang="es-ES_tradnl">
                <a:latin typeface="Arial" charset="0"/>
              </a:rPr>
              <a:t>Necesita supervisión consistente con direcciones explicitas.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Secuencia de conflicto:</a:t>
            </a:r>
          </a:p>
          <a:p>
            <a:pPr marL="1371600" lvl="2" indent="-457200">
              <a:lnSpc>
                <a:spcPct val="90000"/>
              </a:lnSpc>
            </a:pPr>
            <a:r>
              <a:rPr lang="es-ES_tradnl">
                <a:latin typeface="Arial" charset="0"/>
              </a:rPr>
              <a:t>Esfuerzo/ Complaciente Se hace a un lado.</a:t>
            </a:r>
          </a:p>
          <a:p>
            <a:pPr marL="1371600" lvl="2" indent="-457200">
              <a:lnSpc>
                <a:spcPct val="90000"/>
              </a:lnSpc>
            </a:pPr>
            <a:r>
              <a:rPr lang="es-ES_tradnl">
                <a:latin typeface="Arial" charset="0"/>
              </a:rPr>
              <a:t>Perseguidor / Victima.</a:t>
            </a:r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21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Personalidad Y Necesidades</a:t>
            </a:r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22</a:t>
            </a:r>
            <a:endParaRPr lang="es-ES_tradnl">
              <a:latin typeface="Arial" charset="0"/>
            </a:endParaRPr>
          </a:p>
        </p:txBody>
      </p:sp>
      <p:graphicFrame>
        <p:nvGraphicFramePr>
          <p:cNvPr id="84098" name="Group 130"/>
          <p:cNvGraphicFramePr>
            <a:graphicFrameLocks noGrp="1"/>
          </p:cNvGraphicFramePr>
          <p:nvPr>
            <p:ph type="tbl" idx="1"/>
          </p:nvPr>
        </p:nvGraphicFramePr>
        <p:xfrm>
          <a:off x="76200" y="1143000"/>
          <a:ext cx="8915400" cy="4892040"/>
        </p:xfrm>
        <a:graphic>
          <a:graphicData uri="http://schemas.openxmlformats.org/drawingml/2006/table">
            <a:tbl>
              <a:tblPr/>
              <a:tblGrid>
                <a:gridCol w="1662113"/>
                <a:gridCol w="3352800"/>
                <a:gridCol w="1751012"/>
                <a:gridCol w="2149475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Tipo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Necesidades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Buscan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Ofrecerles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Emotivos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Sentirse Reconocidos y tratados personalmente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Querido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Afecto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Pensadores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Tener información y ser tratados profesionalmente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Razonado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Información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Persistentes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Además de lo anterior confianza y seguridad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Creído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Seguridad y opiniones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Tranquilos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Información, sugerencias y recomendaciones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Dirección / Independen.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Instrucciones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Originales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Mucha gente y mucha estimulación.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Festejado / atendidos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Oportunidades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Promotores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Alto riesgo, y la emoción de “todo o nada”.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dirigido a algo excitante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Retos, desafíos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Reconocimientos</a:t>
            </a: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23</a:t>
            </a:r>
            <a:endParaRPr lang="es-ES_tradnl">
              <a:latin typeface="Arial" charset="0"/>
            </a:endParaRPr>
          </a:p>
        </p:txBody>
      </p:sp>
      <p:graphicFrame>
        <p:nvGraphicFramePr>
          <p:cNvPr id="86069" name="Group 53"/>
          <p:cNvGraphicFramePr>
            <a:graphicFrameLocks noGrp="1"/>
          </p:cNvGraphicFramePr>
          <p:nvPr>
            <p:ph type="tbl" idx="1"/>
          </p:nvPr>
        </p:nvGraphicFramePr>
        <p:xfrm>
          <a:off x="671513" y="1743075"/>
          <a:ext cx="7634287" cy="4450080"/>
        </p:xfrm>
        <a:graphic>
          <a:graphicData uri="http://schemas.openxmlformats.org/drawingml/2006/table">
            <a:tbl>
              <a:tblPr/>
              <a:tblGrid>
                <a:gridCol w="2147887"/>
                <a:gridCol w="54864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 la persona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Estoy orgulloso de ti, realmente te aprecio.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Del trabajo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Tu trabajo es excelente, te felicito.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 la opinión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Tu opinión es muy importante para nosotros.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 la dirección e independencia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Estas son sus obligaciones y usted las hará como quiera y cuando quiera siempre que las cumpla.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 la atención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Eres super, me encantan tus ocurrencias.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 la acción y del reto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 trabajo que tiene que hacer es... Ud. va a llegar a donde nadie ha llegado.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Señales De Comportamiento Inefectivo Bajo Tensión Normal</a:t>
            </a: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24</a:t>
            </a:r>
            <a:endParaRPr lang="es-ES_tradnl">
              <a:latin typeface="Arial" charset="0"/>
            </a:endParaRPr>
          </a:p>
        </p:txBody>
      </p:sp>
      <p:graphicFrame>
        <p:nvGraphicFramePr>
          <p:cNvPr id="87095" name="Group 55"/>
          <p:cNvGraphicFramePr>
            <a:graphicFrameLocks noGrp="1"/>
          </p:cNvGraphicFramePr>
          <p:nvPr>
            <p:ph type="tbl" idx="1"/>
          </p:nvPr>
        </p:nvGraphicFramePr>
        <p:xfrm>
          <a:off x="228600" y="1666875"/>
          <a:ext cx="8686800" cy="4175760"/>
        </p:xfrm>
        <a:graphic>
          <a:graphicData uri="http://schemas.openxmlformats.org/drawingml/2006/table">
            <a:tbl>
              <a:tblPr/>
              <a:tblGrid>
                <a:gridCol w="2133600"/>
                <a:gridCol w="65532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Emotivos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son lo suficientemente asertivos. Desean exageradamente complacer.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Pensadores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 muestran exageradamente perfeccionistas.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Persistentes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 perfeccionismo y la rigidez aparecen en que señalan excesivamente lo incorrecto mas que lo correcto.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Tranquilos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 muestran rígidos y muy reservados.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Originales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 esfuerzan mucho, cambian mucho sus decisiones, empiezan pero no terminan lo empezado.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Promotores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Apurados, rígidos, no respaldan adecuadamente a sus subordinados.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Contacto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Estimulación pertinente y adecuada que construye la vida.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El ser humano no puede vivir sin contacto, muere física o psicológicamente.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Cuando no tenemos buenos contactos o buenas comunicaciones buscamos encuentros negativos.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Cada uno de nosotros vemos y tratamos a los demas como nos vemos y tratamos a nosotros.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Tipos de contactos: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Fisicos o verbales.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Agradables o desagradables.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Condicionados (hace) o incondicionados (es).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Verdaderos o falsos.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Autocontacto o heterocontacto.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Descalificación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Estimulación no pertinente y exagerada destructora de la vida.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Grandiosidad: exageración / no pertinente.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Supuesto :las personas no son iguales por lo que no merecen el mismo respeto.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Ejemplos: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No mirar ojos o mirar al frente al hablar a otra persona.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No contestar directamente a lo que se pregunta.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No contestar un saludo.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Manipulaciones a través de sentim. exagerados: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Gritar.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Tirar las cosas.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Culpar a otros de lo que me pasa.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Burlarse.</a:t>
            </a: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Emociones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Pasos de una emoción:</a:t>
            </a:r>
          </a:p>
          <a:p>
            <a:pPr marL="990600" lvl="1" indent="-533400"/>
            <a:r>
              <a:rPr lang="es-ES_tradnl">
                <a:latin typeface="Arial" charset="0"/>
              </a:rPr>
              <a:t>Acción fisiológica endocrina.</a:t>
            </a:r>
          </a:p>
          <a:p>
            <a:pPr marL="990600" lvl="1" indent="-533400"/>
            <a:r>
              <a:rPr lang="es-ES_tradnl">
                <a:latin typeface="Arial" charset="0"/>
              </a:rPr>
              <a:t>Darse cuenta.</a:t>
            </a:r>
          </a:p>
          <a:p>
            <a:pPr marL="990600" lvl="1" indent="-533400"/>
            <a:r>
              <a:rPr lang="es-ES_tradnl">
                <a:latin typeface="Arial" charset="0"/>
              </a:rPr>
              <a:t>Manifestaciones físicas involuntarias.</a:t>
            </a:r>
          </a:p>
          <a:p>
            <a:pPr marL="990600" lvl="1" indent="-533400"/>
            <a:r>
              <a:rPr lang="es-ES_tradnl">
                <a:latin typeface="Arial" charset="0"/>
              </a:rPr>
              <a:t>Acción consciente.</a:t>
            </a:r>
          </a:p>
          <a:p>
            <a:pPr marL="609600" indent="-609600"/>
            <a:r>
              <a:rPr lang="es-ES_tradnl">
                <a:latin typeface="Arial" charset="0"/>
              </a:rPr>
              <a:t>Controlar una emoción: controlar las acciones concientes de la emoción.</a:t>
            </a:r>
          </a:p>
          <a:p>
            <a:pPr marL="609600" indent="-609600"/>
            <a:r>
              <a:rPr lang="es-ES_tradnl">
                <a:latin typeface="Arial" charset="0"/>
              </a:rPr>
              <a:t>Tanta culpa tiene el que descalifica a otro como el que se deja descalificar.</a:t>
            </a:r>
          </a:p>
          <a:p>
            <a:pPr marL="609600" indent="-609600"/>
            <a:endParaRPr lang="es-ES_tradnl">
              <a:latin typeface="Arial" charset="0"/>
            </a:endParaRP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3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Confrontación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Confrontación </a:t>
            </a:r>
            <a:r>
              <a:rPr lang="es-ES_tradnl">
                <a:latin typeface="Symbol" pitchFamily="18" charset="2"/>
              </a:rPr>
              <a:t>¹ </a:t>
            </a:r>
            <a:r>
              <a:rPr lang="es-ES_tradnl">
                <a:latin typeface="Arial" charset="0"/>
              </a:rPr>
              <a:t>avasallar.</a:t>
            </a:r>
          </a:p>
          <a:p>
            <a:pPr marL="609600" indent="-609600"/>
            <a:r>
              <a:rPr lang="es-ES_tradnl">
                <a:latin typeface="Arial" charset="0"/>
              </a:rPr>
              <a:t>Se confronta a una persona para corregir y cambie no para que se desahogue el jefe.</a:t>
            </a:r>
          </a:p>
          <a:p>
            <a:pPr marL="609600" indent="-609600"/>
            <a:r>
              <a:rPr lang="es-ES_tradnl">
                <a:latin typeface="Arial" charset="0"/>
              </a:rPr>
              <a:t>Pasos para corregir:</a:t>
            </a:r>
          </a:p>
          <a:p>
            <a:pPr marL="990600" lvl="1" indent="-533400"/>
            <a:r>
              <a:rPr lang="es-ES_tradnl">
                <a:latin typeface="Arial" charset="0"/>
              </a:rPr>
              <a:t>Señalar en concreto que se ha hecho mal.</a:t>
            </a:r>
          </a:p>
          <a:p>
            <a:pPr marL="990600" lvl="1" indent="-533400"/>
            <a:r>
              <a:rPr lang="es-ES_tradnl">
                <a:latin typeface="Arial" charset="0"/>
              </a:rPr>
              <a:t>Señalar en concreto como quiero que se haga.</a:t>
            </a:r>
          </a:p>
          <a:p>
            <a:pPr marL="990600" lvl="1" indent="-533400"/>
            <a:r>
              <a:rPr lang="es-ES_tradnl">
                <a:latin typeface="Arial" charset="0"/>
              </a:rPr>
              <a:t>Contar con la capacidad del subordinado.</a:t>
            </a:r>
          </a:p>
          <a:p>
            <a:pPr marL="1371600" lvl="2" indent="-457200"/>
            <a:r>
              <a:rPr lang="es-ES_tradnl">
                <a:latin typeface="Arial" charset="0"/>
              </a:rPr>
              <a:t>Esto corresponde a que puede cambiar y hacerlo bien, sino puede ¿para que lo corrijo?</a:t>
            </a:r>
          </a:p>
          <a:p>
            <a:pPr marL="609600" indent="-609600"/>
            <a:r>
              <a:rPr lang="es-ES_tradnl">
                <a:latin typeface="Arial" charset="0"/>
              </a:rPr>
              <a:t>Hay que ser como un entrenador: corregir, indicar como mejorar malo y alabar lo bueno.</a:t>
            </a:r>
          </a:p>
          <a:p>
            <a:pPr marL="609600" indent="-609600"/>
            <a:endParaRPr lang="es-ES_tradnl">
              <a:latin typeface="Arial" charset="0"/>
            </a:endParaRPr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4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Diagnostico De Personalidad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Sirve para saber que canal prefiere otra persona.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Si descubrimos cual es su canal preferido tendremos mas oportunidades de comunicarnos con el usando este canal.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También nos indica como se incomunica, sus habilidades y necesidades psicológicas.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6 patrones de personalidad: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Pensador.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Emotivos.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Tranquilos.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Originales.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Persistentes.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Promotores.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5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Determinar Cuadrante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/>
            <a:endParaRPr lang="es-ES_tradnl">
              <a:latin typeface="Arial" charset="0"/>
            </a:endParaRPr>
          </a:p>
          <a:p>
            <a:pPr marL="609600" indent="-609600"/>
            <a:endParaRPr lang="es-ES_tradnl">
              <a:latin typeface="Arial" charset="0"/>
            </a:endParaRPr>
          </a:p>
          <a:p>
            <a:pPr marL="609600" indent="-609600"/>
            <a:endParaRPr lang="es-ES_tradnl">
              <a:latin typeface="Arial" charset="0"/>
            </a:endParaRPr>
          </a:p>
          <a:p>
            <a:pPr marL="609600" indent="-609600"/>
            <a:endParaRPr lang="es-ES_tradnl">
              <a:latin typeface="Arial" charset="0"/>
            </a:endParaRPr>
          </a:p>
          <a:p>
            <a:pPr marL="609600" indent="-609600"/>
            <a:endParaRPr lang="es-ES_tradnl">
              <a:latin typeface="Arial" charset="0"/>
            </a:endParaRPr>
          </a:p>
          <a:p>
            <a:pPr marL="609600" indent="-609600"/>
            <a:r>
              <a:rPr lang="es-ES_tradnl">
                <a:latin typeface="Arial" charset="0"/>
              </a:rPr>
              <a:t>Vertical:involucra goles.</a:t>
            </a:r>
          </a:p>
          <a:p>
            <a:pPr marL="1371600" lvl="2" indent="-457200"/>
            <a:r>
              <a:rPr lang="es-ES_tradnl">
                <a:latin typeface="Arial" charset="0"/>
              </a:rPr>
              <a:t>Activo : habla primero, auto motivado.</a:t>
            </a:r>
          </a:p>
          <a:p>
            <a:pPr marL="1371600" lvl="2" indent="-457200"/>
            <a:r>
              <a:rPr lang="es-ES_tradnl">
                <a:latin typeface="Arial" charset="0"/>
              </a:rPr>
              <a:t>Pasivo: habla después, no automotivado.</a:t>
            </a:r>
          </a:p>
          <a:p>
            <a:pPr marL="609600" indent="-609600"/>
            <a:r>
              <a:rPr lang="es-ES_tradnl">
                <a:latin typeface="Arial" charset="0"/>
              </a:rPr>
              <a:t>Horizontal: involucra personas.</a:t>
            </a:r>
          </a:p>
          <a:p>
            <a:pPr marL="1371600" lvl="2" indent="-457200"/>
            <a:r>
              <a:rPr lang="es-ES_tradnl">
                <a:latin typeface="Arial" charset="0"/>
              </a:rPr>
              <a:t>Acercamiento: gusta estar con muchos.</a:t>
            </a:r>
          </a:p>
          <a:p>
            <a:pPr marL="1371600" lvl="2" indent="-457200"/>
            <a:r>
              <a:rPr lang="es-ES_tradnl">
                <a:latin typeface="Arial" charset="0"/>
              </a:rPr>
              <a:t>Acercamiento: gusta estar con uno pocos.</a:t>
            </a: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6</a:t>
            </a:r>
            <a:endParaRPr lang="es-ES_tradnl">
              <a:latin typeface="Arial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533400" y="609600"/>
            <a:ext cx="8077200" cy="2370138"/>
            <a:chOff x="336" y="1675"/>
            <a:chExt cx="5088" cy="1493"/>
          </a:xfrm>
        </p:grpSpPr>
        <p:sp>
          <p:nvSpPr>
            <p:cNvPr id="66565" name="Line 5"/>
            <p:cNvSpPr>
              <a:spLocks noChangeShapeType="1"/>
            </p:cNvSpPr>
            <p:nvPr/>
          </p:nvSpPr>
          <p:spPr bwMode="auto">
            <a:xfrm>
              <a:off x="2688" y="1680"/>
              <a:ext cx="0" cy="14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66566" name="Line 6"/>
            <p:cNvSpPr>
              <a:spLocks noChangeShapeType="1"/>
            </p:cNvSpPr>
            <p:nvPr/>
          </p:nvSpPr>
          <p:spPr bwMode="auto">
            <a:xfrm>
              <a:off x="1488" y="2352"/>
              <a:ext cx="2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66567" name="Text Box 7"/>
            <p:cNvSpPr txBox="1">
              <a:spLocks noChangeArrowheads="1"/>
            </p:cNvSpPr>
            <p:nvPr/>
          </p:nvSpPr>
          <p:spPr bwMode="auto">
            <a:xfrm>
              <a:off x="2798" y="1675"/>
              <a:ext cx="7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Arial" charset="0"/>
                </a:rPr>
                <a:t>Activo</a:t>
              </a:r>
            </a:p>
          </p:txBody>
        </p:sp>
        <p:sp>
          <p:nvSpPr>
            <p:cNvPr id="66568" name="Text Box 8"/>
            <p:cNvSpPr txBox="1">
              <a:spLocks noChangeArrowheads="1"/>
            </p:cNvSpPr>
            <p:nvPr/>
          </p:nvSpPr>
          <p:spPr bwMode="auto">
            <a:xfrm>
              <a:off x="2894" y="2880"/>
              <a:ext cx="7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Arial" charset="0"/>
                </a:rPr>
                <a:t>Pasivo</a:t>
              </a:r>
            </a:p>
          </p:txBody>
        </p:sp>
        <p:sp>
          <p:nvSpPr>
            <p:cNvPr id="66569" name="Text Box 9"/>
            <p:cNvSpPr txBox="1">
              <a:spLocks noChangeArrowheads="1"/>
            </p:cNvSpPr>
            <p:nvPr/>
          </p:nvSpPr>
          <p:spPr bwMode="auto">
            <a:xfrm>
              <a:off x="4128" y="2208"/>
              <a:ext cx="129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Arial" charset="0"/>
                </a:rPr>
                <a:t>Alejamiento</a:t>
              </a:r>
            </a:p>
          </p:txBody>
        </p:sp>
        <p:sp>
          <p:nvSpPr>
            <p:cNvPr id="66570" name="Text Box 10"/>
            <p:cNvSpPr txBox="1">
              <a:spLocks noChangeArrowheads="1"/>
            </p:cNvSpPr>
            <p:nvPr/>
          </p:nvSpPr>
          <p:spPr bwMode="auto">
            <a:xfrm>
              <a:off x="336" y="2064"/>
              <a:ext cx="129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Arial" charset="0"/>
                </a:rPr>
                <a:t>Acercamiento</a:t>
              </a:r>
            </a:p>
          </p:txBody>
        </p:sp>
      </p:grp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Determinar Cuadrante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Activo /acercamiento:</a:t>
            </a:r>
          </a:p>
          <a:p>
            <a:pPr marL="1371600" lvl="2" indent="-4572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Fiesta: se acerca a la gente, inicia conversación y disfruta / arma grupos.</a:t>
            </a:r>
          </a:p>
          <a:p>
            <a:pPr marL="1371600" lvl="2" indent="-4572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Trabajo: prefiere trabajo en grupo, proyectos que relacione con otros, excitantes y con reto.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Activo / alejamiento:</a:t>
            </a:r>
          </a:p>
          <a:p>
            <a:pPr marL="1371600" lvl="2" indent="-4572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Fiesta: habla de temas intelectuales, se toma un trago solo viendo el patio o revisando los discos.</a:t>
            </a:r>
          </a:p>
          <a:p>
            <a:pPr marL="1371600" lvl="2" indent="-4572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Trabajo: trabaja bien solo, pero es motivado por las metas.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Pasivo /acercamiento:</a:t>
            </a:r>
          </a:p>
          <a:p>
            <a:pPr marL="1371600" lvl="2" indent="-4572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Fiesta: le gusta festejar y andar con gente pero puede necesitar mucha atención.</a:t>
            </a:r>
          </a:p>
          <a:p>
            <a:pPr marL="1371600" lvl="2" indent="-4572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Trabajo: disfruta de los grupos pero trabaja mejor cuando se le da un reto creativo.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Pasivo /alejamiento:</a:t>
            </a:r>
          </a:p>
          <a:p>
            <a:pPr marL="1371600" lvl="2" indent="-4572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Fiesta: llega sin bulla, se queda solo pensando en sus cosas.</a:t>
            </a:r>
          </a:p>
          <a:p>
            <a:pPr marL="1371600" lvl="2" indent="-4572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Trabajo: prefiere que se le de un trabajo y se lo deje solo hacerlo.</a:t>
            </a: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7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3362</TotalTime>
  <Words>1889</Words>
  <Application>Microsoft Office PowerPoint</Application>
  <PresentationFormat>Presentación en pantalla (4:3)</PresentationFormat>
  <Paragraphs>359</Paragraphs>
  <Slides>26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0" baseType="lpstr">
      <vt:lpstr>Times New Roman</vt:lpstr>
      <vt:lpstr>Arial</vt:lpstr>
      <vt:lpstr>Wingdings</vt:lpstr>
      <vt:lpstr>Azure</vt:lpstr>
      <vt:lpstr>Administración de Empresas Acuícolas I – Clase 5</vt:lpstr>
      <vt:lpstr>Fabrizio Marcillo Morla</vt:lpstr>
      <vt:lpstr>Contacto</vt:lpstr>
      <vt:lpstr>Descalificación</vt:lpstr>
      <vt:lpstr>Emociones</vt:lpstr>
      <vt:lpstr>Confrontación</vt:lpstr>
      <vt:lpstr>Diagnostico De Personalidad</vt:lpstr>
      <vt:lpstr>Determinar Cuadrante</vt:lpstr>
      <vt:lpstr>Determinar Cuadrante</vt:lpstr>
      <vt:lpstr>Determinar Area De Contacto</vt:lpstr>
      <vt:lpstr>Tipos de Personalidad</vt:lpstr>
      <vt:lpstr>Pensador</vt:lpstr>
      <vt:lpstr>Pensador</vt:lpstr>
      <vt:lpstr>Emotivos</vt:lpstr>
      <vt:lpstr>Emotivos</vt:lpstr>
      <vt:lpstr>Persistentes</vt:lpstr>
      <vt:lpstr>Persistentes</vt:lpstr>
      <vt:lpstr>Tranquilos</vt:lpstr>
      <vt:lpstr>Tranquilos</vt:lpstr>
      <vt:lpstr>Originales</vt:lpstr>
      <vt:lpstr>Originales</vt:lpstr>
      <vt:lpstr>Promotores</vt:lpstr>
      <vt:lpstr>Promotores</vt:lpstr>
      <vt:lpstr>Personalidad Y Necesidades</vt:lpstr>
      <vt:lpstr>Reconocimientos</vt:lpstr>
      <vt:lpstr>Señales De Comportamiento Inefectivo Bajo Tensión Normal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Administrador</cp:lastModifiedBy>
  <cp:revision>548</cp:revision>
  <cp:lastPrinted>1601-01-01T00:00:00Z</cp:lastPrinted>
  <dcterms:created xsi:type="dcterms:W3CDTF">2002-07-19T11:47:45Z</dcterms:created>
  <dcterms:modified xsi:type="dcterms:W3CDTF">2010-01-18T15:47:42Z</dcterms:modified>
</cp:coreProperties>
</file>