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1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EFDBA4-327E-4597-8BFC-3FC712A620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5B18C8-EBB6-4099-97C5-519497D615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4FD9E0-F707-429B-A07C-E6C0CF2A3F9D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DBAD2-E6B8-4853-8243-F839495EACBE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56C5B-E552-460D-8ADA-3C7A07A56F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F565-2AA2-4738-B44B-AA29F935A7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2F0CD-7112-43BB-B4AC-AC4925ECF9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7E290-334E-4A17-B88A-7F1885D918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23202-4BF3-434F-9F12-80AEA62E00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A15-99B4-42A1-A578-268CAD3E05C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5E3F-F978-4645-98D4-26448D522F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0682A-F605-4047-B8CD-D97EFCEBF5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325F9-44C2-4DC2-8D7E-7C9228D242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D020-9BFE-44A8-9A00-D5D356CB8B2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CA-04D2-44CB-AC16-4002F3D3AE2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CD00-0119-47C6-B0DB-3F61A13E88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E6D61A2-2DAF-45F4-AA63-18FD125B3C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de Empresas Acuícolas I – </a:t>
            </a:r>
            <a:r>
              <a:rPr lang="es-ES_tradnl" smtClean="0"/>
              <a:t>Clase </a:t>
            </a:r>
            <a:r>
              <a:rPr lang="es-ES_tradnl" smtClean="0"/>
              <a:t>7</a:t>
            </a:r>
            <a:endParaRPr lang="es-ES_tradnl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Volumen De Producción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3 preguntas:</a:t>
            </a:r>
          </a:p>
          <a:p>
            <a:pPr marL="990600" lvl="1" indent="-533400"/>
            <a:r>
              <a:rPr lang="es-ES_tradnl">
                <a:latin typeface="Arial" charset="0"/>
              </a:rPr>
              <a:t>Cuanta Capacidad se necesita?</a:t>
            </a:r>
          </a:p>
          <a:p>
            <a:pPr marL="990600" lvl="1" indent="-533400"/>
            <a:r>
              <a:rPr lang="es-ES_tradnl">
                <a:latin typeface="Arial" charset="0"/>
              </a:rPr>
              <a:t>Cuando se la necesita?</a:t>
            </a:r>
          </a:p>
          <a:p>
            <a:pPr marL="990600" lvl="1" indent="-533400"/>
            <a:r>
              <a:rPr lang="es-ES_tradnl">
                <a:latin typeface="Arial" charset="0"/>
              </a:rPr>
              <a:t>Donde se la necesita?</a:t>
            </a:r>
          </a:p>
          <a:p>
            <a:pPr marL="609600" indent="-609600"/>
            <a:r>
              <a:rPr lang="es-ES_tradnl">
                <a:latin typeface="Arial" charset="0"/>
              </a:rPr>
              <a:t>Se determina con base en plan de ventas.</a:t>
            </a:r>
          </a:p>
          <a:p>
            <a:pPr marL="609600" indent="-609600"/>
            <a:r>
              <a:rPr lang="es-ES_tradnl">
                <a:latin typeface="Arial" charset="0"/>
              </a:rPr>
              <a:t>Determina requerimientos de:</a:t>
            </a:r>
          </a:p>
          <a:p>
            <a:pPr marL="990600" lvl="1" indent="-533400"/>
            <a:r>
              <a:rPr lang="es-ES_tradnl">
                <a:latin typeface="Arial" charset="0"/>
              </a:rPr>
              <a:t>Materia prima.</a:t>
            </a:r>
          </a:p>
          <a:p>
            <a:pPr marL="990600" lvl="1" indent="-533400"/>
            <a:r>
              <a:rPr lang="es-ES_tradnl">
                <a:latin typeface="Arial" charset="0"/>
              </a:rPr>
              <a:t>Mano de Obra.</a:t>
            </a:r>
          </a:p>
          <a:p>
            <a:pPr marL="990600" lvl="1" indent="-533400"/>
            <a:r>
              <a:rPr lang="es-ES_tradnl">
                <a:latin typeface="Arial" charset="0"/>
              </a:rPr>
              <a:t>Inventario de producto terminado.</a:t>
            </a:r>
          </a:p>
          <a:p>
            <a:pPr marL="609600" indent="-609600"/>
            <a:r>
              <a:rPr lang="es-ES_tradnl">
                <a:latin typeface="Arial" charset="0"/>
              </a:rPr>
              <a:t>Métodos matemáticos: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Método Maxi-Min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Escogemos la peor situación para cada alternativa</a:t>
            </a:r>
          </a:p>
          <a:p>
            <a:pPr marL="609600" indent="-609600"/>
            <a:r>
              <a:rPr lang="es-ES_tradnl">
                <a:latin typeface="Arial" charset="0"/>
              </a:rPr>
              <a:t>Escogemos la mejor alternativa de los peores.</a:t>
            </a: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117819" name="Group 59"/>
          <p:cNvGraphicFramePr>
            <a:graphicFrameLocks noGrp="1"/>
          </p:cNvGraphicFramePr>
          <p:nvPr/>
        </p:nvGraphicFramePr>
        <p:xfrm>
          <a:off x="304800" y="2965450"/>
          <a:ext cx="8286750" cy="2749551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  <a:gridCol w="165735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Método Maxi-Max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Escogemos la mejor situación para cada alternativa</a:t>
            </a:r>
          </a:p>
          <a:p>
            <a:pPr marL="609600" indent="-609600"/>
            <a:r>
              <a:rPr lang="es-ES_tradnl">
                <a:latin typeface="Arial" charset="0"/>
              </a:rPr>
              <a:t>Escogemos la mejor alternativa de los mejores.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119813" name="Group 5"/>
          <p:cNvGraphicFramePr>
            <a:graphicFrameLocks noGrp="1"/>
          </p:cNvGraphicFramePr>
          <p:nvPr/>
        </p:nvGraphicFramePr>
        <p:xfrm>
          <a:off x="304800" y="2965450"/>
          <a:ext cx="8286750" cy="2749551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  <a:gridCol w="165735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Método Hurwicks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Calculamos el valor esperado por probabilidad de cada situación y escogemos el mayor.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11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118837" name="Group 53"/>
          <p:cNvGraphicFramePr>
            <a:graphicFrameLocks noGrp="1"/>
          </p:cNvGraphicFramePr>
          <p:nvPr/>
        </p:nvGraphicFramePr>
        <p:xfrm>
          <a:off x="381000" y="2500313"/>
          <a:ext cx="8286750" cy="3290889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  <a:gridCol w="1657350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Prob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5.80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6.35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Método Savage O Mínimo Regret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Busca el “menos peor” comparativo.</a:t>
            </a:r>
          </a:p>
          <a:p>
            <a:pPr marL="1371600" lvl="2" indent="-457200"/>
            <a:r>
              <a:rPr lang="es-ES_tradnl">
                <a:latin typeface="Arial" charset="0"/>
              </a:rPr>
              <a:t>No optimiza, sino que es conservador.</a:t>
            </a:r>
          </a:p>
          <a:p>
            <a:pPr marL="1371600" lvl="2" indent="-457200"/>
            <a:r>
              <a:rPr lang="es-ES_tradnl">
                <a:latin typeface="Arial" charset="0"/>
              </a:rPr>
              <a:t>Para cada estado escogemos el valor mayor y para cada alternativa ponemos la diferencia con este.</a:t>
            </a:r>
          </a:p>
          <a:p>
            <a:pPr marL="1371600" lvl="2" indent="-457200"/>
            <a:r>
              <a:rPr lang="es-ES_tradnl">
                <a:latin typeface="Arial" charset="0"/>
              </a:rPr>
              <a:t>De cada alternativa escojo la mayor diferencia.</a:t>
            </a:r>
          </a:p>
          <a:p>
            <a:pPr marL="1371600" lvl="2" indent="-457200"/>
            <a:r>
              <a:rPr lang="es-ES_tradnl">
                <a:latin typeface="Arial" charset="0"/>
              </a:rPr>
              <a:t>Escojo la alternativa con menor diferencia maxima.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12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120882" name="Group 50"/>
          <p:cNvGraphicFramePr>
            <a:graphicFrameLocks noGrp="1"/>
          </p:cNvGraphicFramePr>
          <p:nvPr/>
        </p:nvGraphicFramePr>
        <p:xfrm>
          <a:off x="381000" y="3490913"/>
          <a:ext cx="8286750" cy="2757489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  <a:gridCol w="1657350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10-8=2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9-7=2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7-4=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10-10=0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9-0=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7-4=3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9-9=0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7-5=2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 4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10-5=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9-6=3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7-7=0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Control De Calidad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Elaborar producto de acuerdo a especificaciones de diseño</a:t>
            </a:r>
            <a:r>
              <a:rPr lang="es-ES_tradnl">
                <a:latin typeface="Arial" charset="0"/>
              </a:rPr>
              <a:t>.</a:t>
            </a:r>
            <a:endParaRPr lang="en-U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Fijación de estándares de calidad.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 Puntos donde debe medirse la calidad: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Recepción de materias primas.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E</a:t>
            </a:r>
            <a:r>
              <a:rPr lang="es-ES_tradnl">
                <a:latin typeface="Arial" charset="0"/>
              </a:rPr>
              <a:t>ntrada de materiales al proceso.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A</a:t>
            </a:r>
            <a:r>
              <a:rPr lang="es-ES_tradnl">
                <a:latin typeface="Arial" charset="0"/>
              </a:rPr>
              <a:t>l final del proceso.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Medición.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Control de calidad o calidad total?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Calidad Total es hacer las cosas bien la primera vez y todas las veces.</a:t>
            </a:r>
            <a:endParaRPr lang="es-ES_tradnl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Control De Calidad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Elaborar producto de acuerdo a especificaciones de diseño</a:t>
            </a:r>
            <a:r>
              <a:rPr lang="es-ES_tradnl">
                <a:latin typeface="Arial" charset="0"/>
              </a:rPr>
              <a:t>.</a:t>
            </a:r>
            <a:endParaRPr lang="en-US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Fijación de estándares de calidad.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 Puntos donde debe medirse la calidad: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Recepción de materias primas.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E</a:t>
            </a:r>
            <a:r>
              <a:rPr lang="es-ES_tradnl">
                <a:latin typeface="Arial" charset="0"/>
              </a:rPr>
              <a:t>ntrada de materiales al proceso.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A</a:t>
            </a:r>
            <a:r>
              <a:rPr lang="es-ES_tradnl">
                <a:latin typeface="Arial" charset="0"/>
              </a:rPr>
              <a:t>l final del proceso.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Medición.</a:t>
            </a:r>
            <a:endParaRPr lang="en-US">
              <a:latin typeface="Arial" charset="0"/>
            </a:endParaRPr>
          </a:p>
          <a:p>
            <a:pPr marL="990600" lvl="1" indent="-533400">
              <a:lnSpc>
                <a:spcPct val="90000"/>
              </a:lnSpc>
            </a:pPr>
            <a:r>
              <a:rPr lang="en-US">
                <a:latin typeface="Arial" charset="0"/>
              </a:rPr>
              <a:t>Control de calidad o calidad total?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latin typeface="Arial" charset="0"/>
              </a:rPr>
              <a:t>Calidad Total es hacer las cosas bien la primera vez y todas las veces.</a:t>
            </a:r>
            <a:endParaRPr lang="es-ES_tradnl">
              <a:latin typeface="Arial" charset="0"/>
            </a:endParaRPr>
          </a:p>
          <a:p>
            <a:pPr marL="609600" indent="-609600">
              <a:lnSpc>
                <a:spcPct val="90000"/>
              </a:lnSpc>
            </a:pPr>
            <a:endParaRPr lang="es-ES_tradnl">
              <a:latin typeface="Arial" charset="0"/>
            </a:endParaRP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sz="4000">
                <a:latin typeface="Arial" charset="0"/>
              </a:rPr>
              <a:t>Cadena De Producción</a:t>
            </a:r>
            <a:br>
              <a:rPr lang="en-US" sz="4000">
                <a:latin typeface="Arial" charset="0"/>
              </a:rPr>
            </a:br>
            <a:r>
              <a:rPr lang="en-US" sz="4000">
                <a:latin typeface="Arial" charset="0"/>
              </a:rPr>
              <a:t>Cadena De Valor</a:t>
            </a:r>
            <a:endParaRPr lang="es-ES_tradnl" sz="4000">
              <a:latin typeface="Arial" charset="0"/>
            </a:endParaRP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15</a:t>
            </a:r>
            <a:endParaRPr lang="es-ES_tradnl">
              <a:latin typeface="Arial" charset="0"/>
            </a:endParaRP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1143000" y="1600200"/>
            <a:ext cx="2057400" cy="466725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latin typeface="Arial" charset="0"/>
              </a:rPr>
              <a:t>Proveedores</a:t>
            </a: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1219200" y="3114675"/>
            <a:ext cx="1752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Proceso 1</a:t>
            </a:r>
            <a:endParaRPr lang="es-ES_tradnl">
              <a:latin typeface="Arial" charset="0"/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1219200" y="3952875"/>
            <a:ext cx="1752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Proceso 2</a:t>
            </a:r>
            <a:endParaRPr lang="es-ES_tradnl">
              <a:latin typeface="Arial" charset="0"/>
            </a:endParaRP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3505200" y="2286000"/>
            <a:ext cx="2514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Dpto. Compras</a:t>
            </a:r>
            <a:endParaRPr lang="es-ES_tradnl">
              <a:latin typeface="Arial" charset="0"/>
            </a:endParaRPr>
          </a:p>
        </p:txBody>
      </p: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3352800" y="3124200"/>
            <a:ext cx="3124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Dpto. Administrativo</a:t>
            </a:r>
            <a:endParaRPr lang="es-ES_tradnl">
              <a:latin typeface="Arial" charset="0"/>
            </a:endParaRPr>
          </a:p>
        </p:txBody>
      </p:sp>
      <p:sp>
        <p:nvSpPr>
          <p:cNvPr id="123914" name="Text Box 10"/>
          <p:cNvSpPr txBox="1">
            <a:spLocks noChangeArrowheads="1"/>
          </p:cNvSpPr>
          <p:nvPr/>
        </p:nvSpPr>
        <p:spPr bwMode="auto">
          <a:xfrm>
            <a:off x="3505200" y="3952875"/>
            <a:ext cx="2514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Dpto. Financiero</a:t>
            </a:r>
            <a:endParaRPr lang="es-ES_tradnl">
              <a:latin typeface="Arial" charset="0"/>
            </a:endParaRP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3505200" y="4714875"/>
            <a:ext cx="25146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Dpto. Ventas</a:t>
            </a:r>
            <a:endParaRPr lang="es-ES_tradnl">
              <a:latin typeface="Arial" charset="0"/>
            </a:endParaRPr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1143000" y="5476875"/>
            <a:ext cx="2057400" cy="466725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Clientes</a:t>
            </a:r>
            <a:endParaRPr lang="es-ES_tradnl">
              <a:latin typeface="Arial" charset="0"/>
            </a:endParaRP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1219200" y="2352675"/>
            <a:ext cx="1752600" cy="466725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 M.P.</a:t>
            </a:r>
            <a:endParaRPr lang="es-ES_tradnl">
              <a:latin typeface="Arial" charset="0"/>
            </a:endParaRP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1219200" y="4638675"/>
            <a:ext cx="1752600" cy="466725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charset="0"/>
              </a:rPr>
              <a:t>P.T.</a:t>
            </a:r>
            <a:endParaRPr lang="es-ES_tradnl">
              <a:latin typeface="Arial" charset="0"/>
            </a:endParaRPr>
          </a:p>
        </p:txBody>
      </p:sp>
      <p:sp>
        <p:nvSpPr>
          <p:cNvPr id="123919" name="Line 15"/>
          <p:cNvSpPr>
            <a:spLocks noChangeShapeType="1"/>
          </p:cNvSpPr>
          <p:nvPr/>
        </p:nvSpPr>
        <p:spPr bwMode="auto">
          <a:xfrm>
            <a:off x="21336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0" name="Line 16"/>
          <p:cNvSpPr>
            <a:spLocks noChangeShapeType="1"/>
          </p:cNvSpPr>
          <p:nvPr/>
        </p:nvSpPr>
        <p:spPr bwMode="auto">
          <a:xfrm>
            <a:off x="2133600" y="2895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1" name="Line 17"/>
          <p:cNvSpPr>
            <a:spLocks noChangeShapeType="1"/>
          </p:cNvSpPr>
          <p:nvPr/>
        </p:nvSpPr>
        <p:spPr bwMode="auto">
          <a:xfrm>
            <a:off x="2133600" y="3581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2" name="Line 18"/>
          <p:cNvSpPr>
            <a:spLocks noChangeShapeType="1"/>
          </p:cNvSpPr>
          <p:nvPr/>
        </p:nvSpPr>
        <p:spPr bwMode="auto">
          <a:xfrm>
            <a:off x="21336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3" name="Line 19"/>
          <p:cNvSpPr>
            <a:spLocks noChangeShapeType="1"/>
          </p:cNvSpPr>
          <p:nvPr/>
        </p:nvSpPr>
        <p:spPr bwMode="auto">
          <a:xfrm>
            <a:off x="2133600" y="5105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4" name="Line 20"/>
          <p:cNvSpPr>
            <a:spLocks noChangeShapeType="1"/>
          </p:cNvSpPr>
          <p:nvPr/>
        </p:nvSpPr>
        <p:spPr bwMode="auto">
          <a:xfrm flipH="1" flipV="1">
            <a:off x="2209800" y="22098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5" name="Line 21"/>
          <p:cNvSpPr>
            <a:spLocks noChangeShapeType="1"/>
          </p:cNvSpPr>
          <p:nvPr/>
        </p:nvSpPr>
        <p:spPr bwMode="auto">
          <a:xfrm flipH="1">
            <a:off x="2209800" y="4953000"/>
            <a:ext cx="1295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6" name="Line 22"/>
          <p:cNvSpPr>
            <a:spLocks noChangeShapeType="1"/>
          </p:cNvSpPr>
          <p:nvPr/>
        </p:nvSpPr>
        <p:spPr bwMode="auto">
          <a:xfrm>
            <a:off x="3124200" y="2667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 flipH="1">
            <a:off x="3200400" y="3276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928" name="Line 24"/>
          <p:cNvSpPr>
            <a:spLocks noChangeShapeType="1"/>
          </p:cNvSpPr>
          <p:nvPr/>
        </p:nvSpPr>
        <p:spPr bwMode="auto">
          <a:xfrm flipH="1">
            <a:off x="32004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Decisiones En Sistemas Productivos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Decisiones básicas:</a:t>
            </a:r>
          </a:p>
          <a:p>
            <a:pPr marL="990600" lvl="1" indent="-533400"/>
            <a:r>
              <a:rPr lang="es-ES_tradnl">
                <a:latin typeface="Arial" charset="0"/>
              </a:rPr>
              <a:t>Localización de la planta.</a:t>
            </a:r>
          </a:p>
          <a:p>
            <a:pPr marL="990600" lvl="1" indent="-533400"/>
            <a:r>
              <a:rPr lang="es-ES_tradnl">
                <a:latin typeface="Arial" charset="0"/>
              </a:rPr>
              <a:t>Distribución de la planta.</a:t>
            </a:r>
          </a:p>
          <a:p>
            <a:pPr marL="990600" lvl="1" indent="-533400"/>
            <a:r>
              <a:rPr lang="es-ES_tradnl">
                <a:latin typeface="Arial" charset="0"/>
              </a:rPr>
              <a:t>Adquisición de materia prima.</a:t>
            </a:r>
          </a:p>
          <a:p>
            <a:pPr marL="990600" lvl="1" indent="-533400"/>
            <a:r>
              <a:rPr lang="es-ES_tradnl">
                <a:latin typeface="Arial" charset="0"/>
              </a:rPr>
              <a:t>Manejo de inventarios.</a:t>
            </a:r>
          </a:p>
          <a:p>
            <a:pPr marL="990600" lvl="1" indent="-533400"/>
            <a:r>
              <a:rPr lang="es-ES_tradnl">
                <a:latin typeface="Arial" charset="0"/>
              </a:rPr>
              <a:t>Volumen de producción.</a:t>
            </a:r>
          </a:p>
          <a:p>
            <a:pPr marL="990600" lvl="1" indent="-533400"/>
            <a:r>
              <a:rPr lang="es-ES_tradnl">
                <a:latin typeface="Arial" charset="0"/>
              </a:rPr>
              <a:t>Control de calidad.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Localización De La Planta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Macroubicación y Microubicación.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Factores a Considerar: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Abastecimiento de agua.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Energía eléctrica y gas.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Proximidad de materia prima.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Ubicación del Mercado.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Localización de competidores.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Transporte.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Disponibilidad de materia prima.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Infraestructura de escuelas, hospitales.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Costo del terreno.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Condiciones impositivas / legales.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Distribución Física De La Planta</a:t>
            </a:r>
          </a:p>
        </p:txBody>
      </p:sp>
      <p:sp>
        <p:nvSpPr>
          <p:cNvPr id="1064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Crear infraestructura para transporte, transformación y almacenaje de insumos.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Aspectos a considerar: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Tipos de producto o servicio.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Equipo requerido.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Conocimiento del proceso.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Volumen de insumos y/o de artículos terminados.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Condiciones de seguridad y salud industrial.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Area, equipo e instalaciones disponibles.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Proyectos de crecimiento o expansión.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Tipos de distribución de plantas: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Distribución por proceso: Flujo continuo.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Distribución por producto: Flujo intermitente.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Distribución por proyecto: un solo producto.</a:t>
            </a:r>
          </a:p>
        </p:txBody>
      </p:sp>
      <p:sp>
        <p:nvSpPr>
          <p:cNvPr id="106500" name="Text Box 1028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Compra De Materia Prima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Políticas de compra: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Producción o compra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Comprar por contrato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Funciones de compra: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Especificaciones de lo que se va a comprar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Detectar cuándo se necesita la materia prima y activar la compra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Cómo elegir al proveedor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La orden de compra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Seguimiento de la compra</a:t>
            </a:r>
          </a:p>
          <a:p>
            <a:pPr marL="609600" indent="-609600">
              <a:lnSpc>
                <a:spcPct val="90000"/>
              </a:lnSpc>
            </a:pPr>
            <a:r>
              <a:rPr lang="es-ES_tradnl">
                <a:latin typeface="Arial" charset="0"/>
              </a:rPr>
              <a:t>Clasificación y evaluación de proveedores: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>
                <a:latin typeface="Arial" charset="0"/>
              </a:rPr>
              <a:t>Catálogo de proveedores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4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810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Control De Inventarios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Manejar materiales para saber cuando y cuanto  comprar o mandar a producir más. Objetivo: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Mantener nivel de inventario, para que exista disponibilidad al necesitárselo, pero no exceso.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Tipos de inventario: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Materia prima : Balanceado en bodega, repuestos, Diesel.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Productos en proceso: Camarones o peces en piscinas.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Producto terminado: Camarón empacado para la venta.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>
                <a:latin typeface="Arial" charset="0"/>
              </a:rPr>
              <a:t>Administración inventarios: reducir costos inventarios: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 de compra.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 de ordenar.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 de conservación y mantenimiento.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 por deterioro o pérdida.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Costos de stock o faltante.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 financiero o de oportunidad.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8915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Costo De Un Pedido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/>
            <a:r>
              <a:rPr lang="es-ES_tradnl">
                <a:latin typeface="Arial" charset="0"/>
              </a:rPr>
              <a:t>Costo de un pedido:</a:t>
            </a:r>
          </a:p>
          <a:p>
            <a:pPr marL="609600" indent="-609600"/>
            <a:endParaRPr lang="es-ES_tradnl">
              <a:latin typeface="Arial" charset="0"/>
            </a:endParaRPr>
          </a:p>
          <a:p>
            <a:pPr marL="609600" indent="-609600"/>
            <a:endParaRPr lang="es-ES_tradnl">
              <a:latin typeface="Arial" charset="0"/>
            </a:endParaRPr>
          </a:p>
          <a:p>
            <a:pPr marL="990600" lvl="1" indent="-533400"/>
            <a:r>
              <a:rPr lang="es-ES_tradnl">
                <a:latin typeface="Arial" charset="0"/>
              </a:rPr>
              <a:t>Costo del dinero: iC Q/2 (I= costo oport, Q= ctdad)</a:t>
            </a:r>
          </a:p>
          <a:p>
            <a:pPr marL="990600" lvl="1" indent="-533400"/>
            <a:r>
              <a:rPr lang="es-ES_tradnl">
                <a:latin typeface="Arial" charset="0"/>
              </a:rPr>
              <a:t>Costo de poner una orden: S D/Q (S= costo cada pedido, D=Demanda periodo)</a:t>
            </a:r>
          </a:p>
          <a:p>
            <a:pPr marL="990600" lvl="1" indent="-533400"/>
            <a:r>
              <a:rPr lang="es-ES_tradnl">
                <a:latin typeface="Arial" charset="0"/>
              </a:rPr>
              <a:t>Costo unitario: C</a:t>
            </a:r>
          </a:p>
          <a:p>
            <a:pPr marL="990600" lvl="1" indent="-533400"/>
            <a:r>
              <a:rPr lang="es-ES_tradnl">
                <a:latin typeface="Arial" charset="0"/>
              </a:rPr>
              <a:t>Costo de información :I</a:t>
            </a:r>
          </a:p>
          <a:p>
            <a:pPr marL="990600" lvl="1" indent="-533400"/>
            <a:r>
              <a:rPr lang="es-ES_tradnl">
                <a:latin typeface="Arial" charset="0"/>
              </a:rPr>
              <a:t>Costo de Bodegaje:Kb</a:t>
            </a:r>
          </a:p>
          <a:p>
            <a:pPr marL="609600" indent="-609600"/>
            <a:r>
              <a:rPr lang="es-ES_tradnl">
                <a:latin typeface="Arial" charset="0"/>
              </a:rPr>
              <a:t>Se minimiza: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  <a:endParaRPr lang="es-ES_tradnl">
              <a:latin typeface="Arial" charset="0"/>
            </a:endParaRPr>
          </a:p>
        </p:txBody>
      </p:sp>
      <p:graphicFrame>
        <p:nvGraphicFramePr>
          <p:cNvPr id="110597" name="Object 5"/>
          <p:cNvGraphicFramePr>
            <a:graphicFrameLocks noChangeAspect="1"/>
          </p:cNvGraphicFramePr>
          <p:nvPr/>
        </p:nvGraphicFramePr>
        <p:xfrm>
          <a:off x="4989513" y="4876800"/>
          <a:ext cx="2900362" cy="1638300"/>
        </p:xfrm>
        <a:graphic>
          <a:graphicData uri="http://schemas.openxmlformats.org/presentationml/2006/ole">
            <p:oleObj spid="_x0000_s36866" name="Equation" r:id="rId3" imgW="787320" imgH="444240" progId="Equation.3">
              <p:embed/>
            </p:oleObj>
          </a:graphicData>
        </a:graphic>
      </p:graphicFrame>
      <p:graphicFrame>
        <p:nvGraphicFramePr>
          <p:cNvPr id="110598" name="Object 6"/>
          <p:cNvGraphicFramePr>
            <a:graphicFrameLocks noChangeAspect="1"/>
          </p:cNvGraphicFramePr>
          <p:nvPr/>
        </p:nvGraphicFramePr>
        <p:xfrm>
          <a:off x="1828800" y="1143000"/>
          <a:ext cx="5608638" cy="1260475"/>
        </p:xfrm>
        <a:graphic>
          <a:graphicData uri="http://schemas.openxmlformats.org/presentationml/2006/ole">
            <p:oleObj spid="_x0000_s36867" name="Equation" r:id="rId4" imgW="1866600" imgH="419040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Costo De Un Pedido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8518525" y="6246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  <a:endParaRPr lang="es-ES_tradnl">
              <a:latin typeface="Arial" charset="0"/>
            </a:endParaRPr>
          </a:p>
        </p:txBody>
      </p:sp>
      <p:sp>
        <p:nvSpPr>
          <p:cNvPr id="111623" name="Line 7"/>
          <p:cNvSpPr>
            <a:spLocks noChangeShapeType="1"/>
          </p:cNvSpPr>
          <p:nvPr/>
        </p:nvSpPr>
        <p:spPr bwMode="auto">
          <a:xfrm>
            <a:off x="685800" y="18288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685800" y="61722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 flipV="1">
            <a:off x="685800" y="3124200"/>
            <a:ext cx="62484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27" name="Arc 11"/>
          <p:cNvSpPr>
            <a:spLocks/>
          </p:cNvSpPr>
          <p:nvPr/>
        </p:nvSpPr>
        <p:spPr bwMode="auto">
          <a:xfrm rot="10608140">
            <a:off x="990600" y="2362200"/>
            <a:ext cx="6477000" cy="3810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1628" name="Freeform 12"/>
          <p:cNvSpPr>
            <a:spLocks/>
          </p:cNvSpPr>
          <p:nvPr/>
        </p:nvSpPr>
        <p:spPr bwMode="auto">
          <a:xfrm>
            <a:off x="1066800" y="1600200"/>
            <a:ext cx="7162800" cy="21844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1248" y="1344"/>
              </a:cxn>
              <a:cxn ang="0">
                <a:pos x="3888" y="336"/>
              </a:cxn>
              <a:cxn ang="0">
                <a:pos x="4512" y="0"/>
              </a:cxn>
            </a:cxnLst>
            <a:rect l="0" t="0" r="r" b="b"/>
            <a:pathLst>
              <a:path w="4512" h="1376">
                <a:moveTo>
                  <a:pt x="0" y="144"/>
                </a:moveTo>
                <a:cubicBezTo>
                  <a:pt x="300" y="728"/>
                  <a:pt x="600" y="1312"/>
                  <a:pt x="1248" y="1344"/>
                </a:cubicBezTo>
                <a:cubicBezTo>
                  <a:pt x="1896" y="1376"/>
                  <a:pt x="3344" y="560"/>
                  <a:pt x="3888" y="336"/>
                </a:cubicBezTo>
                <a:cubicBezTo>
                  <a:pt x="4432" y="112"/>
                  <a:pt x="4472" y="56"/>
                  <a:pt x="451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30" name="Line 14"/>
          <p:cNvSpPr>
            <a:spLocks noChangeShapeType="1"/>
          </p:cNvSpPr>
          <p:nvPr/>
        </p:nvSpPr>
        <p:spPr bwMode="auto">
          <a:xfrm>
            <a:off x="2819400" y="3810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2422525" y="6288088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Q*</a:t>
            </a:r>
            <a:endParaRPr lang="es-ES_tradnl">
              <a:latin typeface="Arial" charset="0"/>
            </a:endParaRP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6553200" y="3505200"/>
            <a:ext cx="96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iCQ/2</a:t>
            </a:r>
            <a:endParaRPr lang="es-ES_tradnl">
              <a:latin typeface="Arial" charset="0"/>
            </a:endParaRP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7391400" y="54102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SD/Q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3371</TotalTime>
  <Words>929</Words>
  <Application>Microsoft Office PowerPoint</Application>
  <PresentationFormat>Presentación en pantalla (4:3)</PresentationFormat>
  <Paragraphs>262</Paragraphs>
  <Slides>17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Times New Roman</vt:lpstr>
      <vt:lpstr>Arial</vt:lpstr>
      <vt:lpstr>Wingdings</vt:lpstr>
      <vt:lpstr>Azure</vt:lpstr>
      <vt:lpstr>Microsoft Equation 3.0</vt:lpstr>
      <vt:lpstr>Administración de Empresas Acuícolas I – Clase 7</vt:lpstr>
      <vt:lpstr>Fabrizio Marcillo Morla</vt:lpstr>
      <vt:lpstr>Decisiones En Sistemas Productivos</vt:lpstr>
      <vt:lpstr>Localización De La Planta</vt:lpstr>
      <vt:lpstr>Distribución Física De La Planta</vt:lpstr>
      <vt:lpstr>Compra De Materia Prima</vt:lpstr>
      <vt:lpstr>Control De Inventarios</vt:lpstr>
      <vt:lpstr>Costo De Un Pedido</vt:lpstr>
      <vt:lpstr>Costo De Un Pedido</vt:lpstr>
      <vt:lpstr>Volumen De Producción</vt:lpstr>
      <vt:lpstr>Método Maxi-Min</vt:lpstr>
      <vt:lpstr>Método Maxi-Max</vt:lpstr>
      <vt:lpstr>Método Hurwicks</vt:lpstr>
      <vt:lpstr>Método Savage O Mínimo Regret</vt:lpstr>
      <vt:lpstr>Control De Calidad</vt:lpstr>
      <vt:lpstr>Control De Calidad</vt:lpstr>
      <vt:lpstr>Cadena De Producción Cadena De Valor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550</cp:revision>
  <cp:lastPrinted>1601-01-01T00:00:00Z</cp:lastPrinted>
  <dcterms:created xsi:type="dcterms:W3CDTF">2002-07-19T11:47:45Z</dcterms:created>
  <dcterms:modified xsi:type="dcterms:W3CDTF">2010-01-18T15:56:20Z</dcterms:modified>
</cp:coreProperties>
</file>