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autoAdjust="0"/>
  </p:normalViewPr>
  <p:slideViewPr>
    <p:cSldViewPr>
      <p:cViewPr varScale="1">
        <p:scale>
          <a:sx n="104" d="100"/>
          <a:sy n="104" d="100"/>
        </p:scale>
        <p:origin x="-84" y="-11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58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BEFDBA4-327E-4597-8BFC-3FC712A62095}"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048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5B18C8-EBB6-4099-97C5-519497D61531}"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D04FD9E0-F707-429B-A07C-E6C0CF2A3F9D}" type="slidenum">
              <a:rPr lang="es-ES_tradnl" smtClean="0"/>
              <a:pPr/>
              <a:t>1</a:t>
            </a:fld>
            <a:endParaRPr lang="es-ES_tradnl" smtClean="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p:spPr>
        <p:txBody>
          <a:bodyPr/>
          <a:lstStyle/>
          <a:p>
            <a:endParaRPr lang="es-US" smtClean="0"/>
          </a:p>
        </p:txBody>
      </p:sp>
      <p:sp>
        <p:nvSpPr>
          <p:cNvPr id="22532" name="3 Marcador de número de diapositiva"/>
          <p:cNvSpPr>
            <a:spLocks noGrp="1"/>
          </p:cNvSpPr>
          <p:nvPr>
            <p:ph type="sldNum" sz="quarter" idx="5"/>
          </p:nvPr>
        </p:nvSpPr>
        <p:spPr>
          <a:noFill/>
        </p:spPr>
        <p:txBody>
          <a:bodyPr/>
          <a:lstStyle/>
          <a:p>
            <a:fld id="{ED6DBAD2-E6B8-4853-8243-F839495EACBE}"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a:solidFill>
                  <a:srgbClr val="FFFFFF"/>
                </a:solidFill>
              </a:defRPr>
            </a:lvl1pPr>
          </a:lstStyle>
          <a:p>
            <a:pPr>
              <a:defRPr/>
            </a:pPr>
            <a:fld id="{3C756C5B-E552-460D-8ADA-3C7A07A56F63}"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B276F565-2AA2-4738-B44B-AA29F935A726}"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AEC2F0CD-7112-43BB-B4AC-AC4925ECF9A6}"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abla"/>
          <p:cNvSpPr>
            <a:spLocks noGrp="1"/>
          </p:cNvSpPr>
          <p:nvPr>
            <p:ph type="tbl" idx="1"/>
          </p:nvPr>
        </p:nvSpPr>
        <p:spPr>
          <a:xfrm>
            <a:off x="1169988" y="1946275"/>
            <a:ext cx="7772400" cy="4114800"/>
          </a:xfrm>
        </p:spPr>
        <p:txBody>
          <a:bodyPr/>
          <a:lstStyle/>
          <a:p>
            <a:pPr lvl="0"/>
            <a:endParaRPr lang="es-U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97B7E290-334E-4A17-B88A-7F1885D918B3}"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04723202-4BF3-434F-9F12-80AEA62E004F}" type="slidenum">
              <a:rPr lang="es-ES_tradnl"/>
              <a:pPr>
                <a:defRPr/>
              </a:pPr>
              <a:t>‹Nº›</a:t>
            </a:fld>
            <a:endParaRPr lang="es-ES_trad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F8440A15-99B4-42A1-A578-268CAD3E05CC}"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01A85E3F-F978-4645-98D4-26448D522F47}"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AD70682A-F605-4047-B8CD-D97EFCEBF5E7}"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3A5325F9-44C2-4DC2-8D7E-7C9228D24230}"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C457D020-9BFE-44A8-9A00-D5D356CB8B2D}"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935D1CCA-04D2-44CB-AC16-4002F3D3AE22}"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5E3ECD00-0119-47C6-B0DB-3F61A13E881B}"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mn-lt"/>
              </a:defRPr>
            </a:lvl1pPr>
          </a:lstStyle>
          <a:p>
            <a:pPr>
              <a:defRPr/>
            </a:pPr>
            <a:fld id="{7E6D61A2-2DAF-45F4-AA63-18FD125B3C17}"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39"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dirty="0" smtClean="0"/>
              <a:t>Administración de Empresas Acuícolas I – </a:t>
            </a:r>
            <a:r>
              <a:rPr lang="es-ES_tradnl" smtClean="0"/>
              <a:t>Clase </a:t>
            </a:r>
            <a:r>
              <a:rPr lang="es-ES_tradnl" smtClean="0"/>
              <a:t>8</a:t>
            </a:r>
            <a:endParaRPr lang="es-ES_tradnl" dirty="0"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762000" y="-304800"/>
            <a:ext cx="7772400" cy="1143000"/>
          </a:xfrm>
        </p:spPr>
        <p:txBody>
          <a:bodyPr/>
          <a:lstStyle/>
          <a:p>
            <a:r>
              <a:rPr lang="es-ES_tradnl">
                <a:latin typeface="Arial" charset="0"/>
              </a:rPr>
              <a:t>Control Gerencial</a:t>
            </a:r>
          </a:p>
        </p:txBody>
      </p:sp>
      <p:sp>
        <p:nvSpPr>
          <p:cNvPr id="110595" name="Rectangle 3"/>
          <p:cNvSpPr>
            <a:spLocks noGrp="1" noChangeArrowheads="1"/>
          </p:cNvSpPr>
          <p:nvPr>
            <p:ph type="body" idx="1"/>
          </p:nvPr>
        </p:nvSpPr>
        <p:spPr>
          <a:xfrm>
            <a:off x="0" y="685800"/>
            <a:ext cx="9144000" cy="5867400"/>
          </a:xfrm>
        </p:spPr>
        <p:txBody>
          <a:bodyPr/>
          <a:lstStyle/>
          <a:p>
            <a:pPr marL="609600" indent="-609600"/>
            <a:r>
              <a:rPr lang="es-ES_tradnl" sz="2800">
                <a:latin typeface="Arial" charset="0"/>
              </a:rPr>
              <a:t>Proceso por el que los gerentes aseguran de obtener y usar efectiva y eficazmente los recursos en consecución de los fines de la organización.</a:t>
            </a:r>
          </a:p>
          <a:p>
            <a:pPr marL="990600" lvl="1" indent="-533400"/>
            <a:r>
              <a:rPr lang="es-ES_tradnl" sz="2400">
                <a:latin typeface="Arial" charset="0"/>
              </a:rPr>
              <a:t>Proceso: SCG consiste de un proceso y una  estructura.</a:t>
            </a:r>
          </a:p>
          <a:p>
            <a:pPr marL="1371600" lvl="2" indent="-457200"/>
            <a:r>
              <a:rPr lang="es-ES_tradnl" sz="2000">
                <a:latin typeface="Arial" charset="0"/>
              </a:rPr>
              <a:t>Proceso es conjunto de acciones que se suscitan.</a:t>
            </a:r>
          </a:p>
          <a:p>
            <a:pPr marL="1371600" lvl="2" indent="-457200"/>
            <a:r>
              <a:rPr lang="es-ES_tradnl" sz="2000">
                <a:latin typeface="Arial" charset="0"/>
              </a:rPr>
              <a:t>Estructura está compuesta por los arreglos organizacionales y los marcos informativos.</a:t>
            </a:r>
          </a:p>
          <a:p>
            <a:pPr marL="990600" lvl="1" indent="-533400"/>
            <a:r>
              <a:rPr lang="es-ES_tradnl" sz="2400">
                <a:latin typeface="Arial" charset="0"/>
              </a:rPr>
              <a:t>Gerentes: SCG es para uso de gerentes e involucra la interacción de un gerente con otro. Gerentes línea son puntos centrales en CG, juicios se incorporan a planes, influyen en los demás,y su rendimiento es el que se mide. Departamento de control (staff) recoge, procesa, compara y presenta información, pero gerentes de línea toman las decisiones. CG es el control de los gerentes sobre los demás gerentes.</a:t>
            </a:r>
          </a:p>
        </p:txBody>
      </p:sp>
      <p:sp>
        <p:nvSpPr>
          <p:cNvPr id="110596"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8</a:t>
            </a:r>
            <a:endParaRPr lang="es-ES_tradnl"/>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762000" y="-304800"/>
            <a:ext cx="7772400" cy="1143000"/>
          </a:xfrm>
        </p:spPr>
        <p:txBody>
          <a:bodyPr/>
          <a:lstStyle/>
          <a:p>
            <a:r>
              <a:rPr lang="es-ES_tradnl">
                <a:latin typeface="Arial" charset="0"/>
              </a:rPr>
              <a:t>Control Gerencial</a:t>
            </a:r>
          </a:p>
        </p:txBody>
      </p:sp>
      <p:sp>
        <p:nvSpPr>
          <p:cNvPr id="111619" name="Rectangle 3"/>
          <p:cNvSpPr>
            <a:spLocks noGrp="1" noChangeArrowheads="1"/>
          </p:cNvSpPr>
          <p:nvPr>
            <p:ph type="body" idx="1"/>
          </p:nvPr>
        </p:nvSpPr>
        <p:spPr>
          <a:xfrm>
            <a:off x="0" y="685800"/>
            <a:ext cx="9144000" cy="5486400"/>
          </a:xfrm>
        </p:spPr>
        <p:txBody>
          <a:bodyPr/>
          <a:lstStyle/>
          <a:p>
            <a:pPr marL="990600" lvl="1" indent="-533400">
              <a:lnSpc>
                <a:spcPct val="90000"/>
              </a:lnSpc>
            </a:pPr>
            <a:r>
              <a:rPr lang="es-ES_tradnl">
                <a:latin typeface="Arial" charset="0"/>
              </a:rPr>
              <a:t>Fines: Los fines de una organización se fijan en el proceso de planeación estratégica. En el proceso de CG estos se toman como dados, aunque información del CG puede influir en fines. CG pretende facilitar el conseguir estos fines.</a:t>
            </a:r>
          </a:p>
          <a:p>
            <a:pPr marL="990600" lvl="1" indent="-533400">
              <a:lnSpc>
                <a:spcPct val="90000"/>
              </a:lnSpc>
            </a:pPr>
            <a:r>
              <a:rPr lang="es-ES_tradnl">
                <a:latin typeface="Arial" charset="0"/>
              </a:rPr>
              <a:t>Eficiencia y Efectividad: Efectividad es lograr los resultados. Eficiencia es la cantidad de producto resultante por unidad de recurso. No son sinónimos.</a:t>
            </a:r>
          </a:p>
          <a:p>
            <a:pPr marL="990600" lvl="1" indent="-533400">
              <a:lnSpc>
                <a:spcPct val="90000"/>
              </a:lnSpc>
            </a:pPr>
            <a:r>
              <a:rPr lang="es-ES_tradnl">
                <a:latin typeface="Arial" charset="0"/>
              </a:rPr>
              <a:t>Recursos: Todo requiere recursos. Los gerentes son responsables de conseguirlos y su uso.</a:t>
            </a:r>
          </a:p>
          <a:p>
            <a:pPr marL="990600" lvl="1" indent="-533400">
              <a:lnSpc>
                <a:spcPct val="90000"/>
              </a:lnSpc>
            </a:pPr>
            <a:r>
              <a:rPr lang="es-ES_tradnl">
                <a:latin typeface="Arial" charset="0"/>
              </a:rPr>
              <a:t>Aseguranza: No en función de que ellos hacen el trabajo, sino que velan por que otros lo hagan.</a:t>
            </a:r>
          </a:p>
        </p:txBody>
      </p:sp>
      <p:sp>
        <p:nvSpPr>
          <p:cNvPr id="11162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9</a:t>
            </a:r>
            <a:endParaRPr lang="es-ES_tradnl"/>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762000" y="-304800"/>
            <a:ext cx="7772400" cy="1143000"/>
          </a:xfrm>
        </p:spPr>
        <p:txBody>
          <a:bodyPr/>
          <a:lstStyle/>
          <a:p>
            <a:r>
              <a:rPr lang="es-ES_tradnl">
                <a:latin typeface="Arial" charset="0"/>
              </a:rPr>
              <a:t>Características de SCG</a:t>
            </a:r>
          </a:p>
        </p:txBody>
      </p:sp>
      <p:sp>
        <p:nvSpPr>
          <p:cNvPr id="112643" name="Rectangle 3"/>
          <p:cNvSpPr>
            <a:spLocks noGrp="1" noChangeArrowheads="1"/>
          </p:cNvSpPr>
          <p:nvPr>
            <p:ph type="body" idx="1"/>
          </p:nvPr>
        </p:nvSpPr>
        <p:spPr>
          <a:xfrm>
            <a:off x="0" y="685800"/>
            <a:ext cx="9144000" cy="5486400"/>
          </a:xfrm>
        </p:spPr>
        <p:txBody>
          <a:bodyPr/>
          <a:lstStyle/>
          <a:p>
            <a:pPr marL="609600" indent="-609600">
              <a:lnSpc>
                <a:spcPct val="90000"/>
              </a:lnSpc>
            </a:pPr>
            <a:r>
              <a:rPr lang="es-ES_tradnl" sz="2800">
                <a:latin typeface="Arial" charset="0"/>
              </a:rPr>
              <a:t>Enfoca su atención en programas y centros de responsabilidad.</a:t>
            </a:r>
          </a:p>
          <a:p>
            <a:pPr marL="609600" indent="-609600">
              <a:lnSpc>
                <a:spcPct val="90000"/>
              </a:lnSpc>
            </a:pPr>
            <a:r>
              <a:rPr lang="es-ES_tradnl" sz="2800">
                <a:latin typeface="Arial" charset="0"/>
              </a:rPr>
              <a:t>Compara información planificada con real</a:t>
            </a:r>
          </a:p>
          <a:p>
            <a:pPr marL="609600" indent="-609600">
              <a:lnSpc>
                <a:spcPct val="90000"/>
              </a:lnSpc>
            </a:pPr>
            <a:r>
              <a:rPr lang="es-ES_tradnl" sz="2800">
                <a:latin typeface="Arial" charset="0"/>
              </a:rPr>
              <a:t>Es un sistema total. Abarca todos las areas de la compañía. Es necesario esto para poder coordinarlas.</a:t>
            </a:r>
          </a:p>
          <a:p>
            <a:pPr marL="609600" indent="-609600">
              <a:lnSpc>
                <a:spcPct val="90000"/>
              </a:lnSpc>
            </a:pPr>
            <a:r>
              <a:rPr lang="es-ES_tradnl" sz="2800">
                <a:latin typeface="Arial" charset="0"/>
              </a:rPr>
              <a:t>Montado alrededor de estructura financiera, aunque medidas de eficiencia no monetarias son importantes también.</a:t>
            </a:r>
          </a:p>
          <a:p>
            <a:pPr marL="609600" indent="-609600">
              <a:lnSpc>
                <a:spcPct val="90000"/>
              </a:lnSpc>
            </a:pPr>
            <a:r>
              <a:rPr lang="es-ES_tradnl" sz="2800">
                <a:latin typeface="Arial" charset="0"/>
              </a:rPr>
              <a:t>Rítmico. Tiene calendario fijo.</a:t>
            </a:r>
          </a:p>
          <a:p>
            <a:pPr marL="609600" indent="-609600">
              <a:lnSpc>
                <a:spcPct val="90000"/>
              </a:lnSpc>
            </a:pPr>
            <a:r>
              <a:rPr lang="es-ES_tradnl" sz="2800">
                <a:latin typeface="Arial" charset="0"/>
              </a:rPr>
              <a:t>Coordinado e integrado. Información debe cuadrar, no importa como se la presente.</a:t>
            </a:r>
          </a:p>
        </p:txBody>
      </p:sp>
      <p:sp>
        <p:nvSpPr>
          <p:cNvPr id="112644"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10</a:t>
            </a:r>
            <a:endParaRPr lang="es-ES_tradnl"/>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762000" y="-304800"/>
            <a:ext cx="7772400" cy="1143000"/>
          </a:xfrm>
        </p:spPr>
        <p:txBody>
          <a:bodyPr/>
          <a:lstStyle/>
          <a:p>
            <a:r>
              <a:rPr lang="en-US">
                <a:latin typeface="Arial" charset="0"/>
              </a:rPr>
              <a:t>Control Operativo</a:t>
            </a:r>
            <a:endParaRPr lang="es-ES_tradnl">
              <a:latin typeface="Arial" charset="0"/>
            </a:endParaRPr>
          </a:p>
        </p:txBody>
      </p:sp>
      <p:sp>
        <p:nvSpPr>
          <p:cNvPr id="113667" name="Rectangle 3"/>
          <p:cNvSpPr>
            <a:spLocks noGrp="1" noChangeArrowheads="1"/>
          </p:cNvSpPr>
          <p:nvPr>
            <p:ph type="body" idx="1"/>
          </p:nvPr>
        </p:nvSpPr>
        <p:spPr>
          <a:xfrm>
            <a:off x="0" y="685800"/>
            <a:ext cx="9144000" cy="5486400"/>
          </a:xfrm>
        </p:spPr>
        <p:txBody>
          <a:bodyPr/>
          <a:lstStyle/>
          <a:p>
            <a:pPr marL="609600" indent="-609600"/>
            <a:r>
              <a:rPr lang="en-US">
                <a:latin typeface="Arial" charset="0"/>
              </a:rPr>
              <a:t>Es el proceso de asegurar que las tareas específicas se lleven a cabo efectíva y eficazmente.</a:t>
            </a:r>
          </a:p>
          <a:p>
            <a:pPr marL="990600" lvl="1" indent="-533400"/>
            <a:r>
              <a:rPr lang="en-US">
                <a:latin typeface="Arial" charset="0"/>
              </a:rPr>
              <a:t>Se concentra en tareas individuales de un centro.</a:t>
            </a:r>
          </a:p>
          <a:p>
            <a:pPr marL="990600" lvl="1" indent="-533400"/>
            <a:r>
              <a:rPr lang="en-US">
                <a:latin typeface="Arial" charset="0"/>
              </a:rPr>
              <a:t>Busca administrar procesos específicos en vez de como un todo.</a:t>
            </a:r>
          </a:p>
          <a:p>
            <a:pPr marL="990600" lvl="1" indent="-533400"/>
            <a:r>
              <a:rPr lang="en-US">
                <a:latin typeface="Arial" charset="0"/>
              </a:rPr>
              <a:t>Busca principalmente optimizar relacion producto / insumo (eficacia).</a:t>
            </a:r>
            <a:endParaRPr lang="es-ES_tradnl">
              <a:latin typeface="Arial" charset="0"/>
            </a:endParaRPr>
          </a:p>
        </p:txBody>
      </p:sp>
      <p:sp>
        <p:nvSpPr>
          <p:cNvPr id="113668"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11</a:t>
            </a:r>
            <a:endParaRPr lang="es-ES_tradnl"/>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685800" y="-304800"/>
            <a:ext cx="7772400" cy="1143000"/>
          </a:xfrm>
        </p:spPr>
        <p:txBody>
          <a:bodyPr/>
          <a:lstStyle/>
          <a:p>
            <a:r>
              <a:rPr lang="en-US">
                <a:latin typeface="Arial" charset="0"/>
              </a:rPr>
              <a:t>Control Operativo</a:t>
            </a:r>
            <a:endParaRPr lang="es-ES_tradnl">
              <a:latin typeface="Arial" charset="0"/>
            </a:endParaRPr>
          </a:p>
        </p:txBody>
      </p:sp>
      <p:sp>
        <p:nvSpPr>
          <p:cNvPr id="114692"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12</a:t>
            </a:r>
            <a:endParaRPr lang="es-ES_tradnl"/>
          </a:p>
        </p:txBody>
      </p:sp>
      <p:graphicFrame>
        <p:nvGraphicFramePr>
          <p:cNvPr id="114754" name="Group 66"/>
          <p:cNvGraphicFramePr>
            <a:graphicFrameLocks noGrp="1"/>
          </p:cNvGraphicFramePr>
          <p:nvPr>
            <p:ph type="tbl" idx="1"/>
          </p:nvPr>
        </p:nvGraphicFramePr>
        <p:xfrm>
          <a:off x="152400" y="701675"/>
          <a:ext cx="8839200" cy="5622928"/>
        </p:xfrm>
        <a:graphic>
          <a:graphicData uri="http://schemas.openxmlformats.org/drawingml/2006/table">
            <a:tbl>
              <a:tblPr/>
              <a:tblGrid>
                <a:gridCol w="2946400"/>
                <a:gridCol w="2946400"/>
                <a:gridCol w="2946400"/>
              </a:tblGrid>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1" i="0" u="none" strike="noStrike" cap="none" normalizeH="0" baseline="0" smtClean="0">
                          <a:ln>
                            <a:noFill/>
                          </a:ln>
                          <a:solidFill>
                            <a:schemeClr val="tx1"/>
                          </a:solidFill>
                          <a:effectLst/>
                          <a:latin typeface="Arial" charset="0"/>
                        </a:rPr>
                        <a:t>Característica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1" i="0" u="none" strike="noStrike" cap="none" normalizeH="0" baseline="0" smtClean="0">
                          <a:ln>
                            <a:noFill/>
                          </a:ln>
                          <a:solidFill>
                            <a:schemeClr val="tx1"/>
                          </a:solidFill>
                          <a:effectLst/>
                          <a:latin typeface="Arial" charset="0"/>
                        </a:rPr>
                        <a:t>Control Gerencial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1" i="0" u="none" strike="noStrike" cap="none" normalizeH="0" baseline="0" smtClean="0">
                          <a:ln>
                            <a:noFill/>
                          </a:ln>
                          <a:solidFill>
                            <a:schemeClr val="tx1"/>
                          </a:solidFill>
                          <a:effectLst/>
                          <a:latin typeface="Arial" charset="0"/>
                        </a:rPr>
                        <a:t>Control Operativo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Enfoque de Actividad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Operación Completa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Una sola tarea o área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Juicio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Relativamente mucho. Decisiones Subjetivas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Relativamente Poco. Depende de Reglas.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Naturaleza de la Estructura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Psicológica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Racional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Naturaleza de la información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Integrada: información financiera en todo, aproximaciones aceptables, futura e histórica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Confeccionada a medida para la operacion, a menudo no financiera, precisa en tiempo real.</a:t>
                      </a:r>
                      <a:endParaRPr kumimoji="0" lang="es-ES_tradnl"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Personas involucradas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Gerencia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Supervisores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Actividad mental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Administrativa, persuasiva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Sigue instrucciones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Fuente Disciplinaria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Psicología Social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Economía. Ingeniería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Horizonte Temporal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Semanas, meses, años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Día a día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Tipo de Costos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Discrecionales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charset="0"/>
                        </a:rPr>
                        <a:t>Elaborados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762000" y="-304800"/>
            <a:ext cx="7772400" cy="1143000"/>
          </a:xfrm>
        </p:spPr>
        <p:txBody>
          <a:bodyPr/>
          <a:lstStyle/>
          <a:p>
            <a:r>
              <a:rPr lang="en-US">
                <a:latin typeface="Arial" charset="0"/>
              </a:rPr>
              <a:t>Procesos De SCG</a:t>
            </a:r>
            <a:endParaRPr lang="es-ES_tradnl">
              <a:latin typeface="Arial" charset="0"/>
            </a:endParaRPr>
          </a:p>
        </p:txBody>
      </p:sp>
      <p:sp>
        <p:nvSpPr>
          <p:cNvPr id="116739" name="Rectangle 3"/>
          <p:cNvSpPr>
            <a:spLocks noGrp="1" noChangeArrowheads="1"/>
          </p:cNvSpPr>
          <p:nvPr>
            <p:ph type="body" idx="1"/>
          </p:nvPr>
        </p:nvSpPr>
        <p:spPr>
          <a:xfrm>
            <a:off x="0" y="685800"/>
            <a:ext cx="9144000" cy="5486400"/>
          </a:xfrm>
        </p:spPr>
        <p:txBody>
          <a:bodyPr/>
          <a:lstStyle/>
          <a:p>
            <a:pPr marL="609600" indent="-609600">
              <a:lnSpc>
                <a:spcPct val="90000"/>
              </a:lnSpc>
            </a:pPr>
            <a:r>
              <a:rPr lang="en-US" sz="2800">
                <a:latin typeface="Arial" charset="0"/>
              </a:rPr>
              <a:t>Programación</a:t>
            </a:r>
          </a:p>
          <a:p>
            <a:pPr marL="990600" lvl="1" indent="-533400">
              <a:lnSpc>
                <a:spcPct val="90000"/>
              </a:lnSpc>
            </a:pPr>
            <a:r>
              <a:rPr lang="en-US" sz="2400">
                <a:latin typeface="Arial" charset="0"/>
              </a:rPr>
              <a:t>Decidir sobre los programas a emprender y los recursos aproximados a asignar a c/u.</a:t>
            </a:r>
          </a:p>
          <a:p>
            <a:pPr marL="609600" indent="-609600">
              <a:lnSpc>
                <a:spcPct val="90000"/>
              </a:lnSpc>
            </a:pPr>
            <a:r>
              <a:rPr lang="en-US" sz="2800">
                <a:latin typeface="Arial" charset="0"/>
              </a:rPr>
              <a:t>Presupuestación</a:t>
            </a:r>
          </a:p>
          <a:p>
            <a:pPr marL="990600" lvl="1" indent="-533400">
              <a:lnSpc>
                <a:spcPct val="90000"/>
              </a:lnSpc>
            </a:pPr>
            <a:r>
              <a:rPr lang="en-US" sz="2400">
                <a:latin typeface="Arial" charset="0"/>
              </a:rPr>
              <a:t>Plan expresado en términos cuantitativos para un periodo específico. Cada programa se traduce al ámbito de responsabilidad de cada gerente.</a:t>
            </a:r>
          </a:p>
          <a:p>
            <a:pPr marL="609600" indent="-609600">
              <a:lnSpc>
                <a:spcPct val="90000"/>
              </a:lnSpc>
            </a:pPr>
            <a:r>
              <a:rPr lang="en-US" sz="2800">
                <a:latin typeface="Arial" charset="0"/>
              </a:rPr>
              <a:t>Operación y Contabilidad</a:t>
            </a:r>
          </a:p>
          <a:p>
            <a:pPr marL="990600" lvl="1" indent="-533400">
              <a:lnSpc>
                <a:spcPct val="90000"/>
              </a:lnSpc>
            </a:pPr>
            <a:r>
              <a:rPr lang="en-US" sz="2400">
                <a:latin typeface="Arial" charset="0"/>
              </a:rPr>
              <a:t>Durante el periodo de operaciones se lleva registro de los recursos usados (costos) y de los ingresos.</a:t>
            </a:r>
          </a:p>
          <a:p>
            <a:pPr marL="609600" indent="-609600">
              <a:lnSpc>
                <a:spcPct val="90000"/>
              </a:lnSpc>
            </a:pPr>
            <a:r>
              <a:rPr lang="en-US" sz="2800">
                <a:latin typeface="Arial" charset="0"/>
              </a:rPr>
              <a:t>Informes y Análisis</a:t>
            </a:r>
          </a:p>
          <a:p>
            <a:pPr marL="990600" lvl="1" indent="-533400">
              <a:lnSpc>
                <a:spcPct val="90000"/>
              </a:lnSpc>
            </a:pPr>
            <a:r>
              <a:rPr lang="en-US" sz="2400">
                <a:latin typeface="Arial" charset="0"/>
              </a:rPr>
              <a:t>Información presentrada comparada con presupuesto.  Se intente explicar diferencias entre real y presupuesto. Gerentes deben de decidir acción a tomar de necesitarse.</a:t>
            </a:r>
            <a:endParaRPr lang="es-ES_tradnl" sz="2400">
              <a:latin typeface="Arial" charset="0"/>
            </a:endParaRPr>
          </a:p>
        </p:txBody>
      </p:sp>
      <p:sp>
        <p:nvSpPr>
          <p:cNvPr id="116740"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13</a:t>
            </a:r>
            <a:endParaRPr lang="es-ES_tradnl"/>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762000" y="-304800"/>
            <a:ext cx="7772400" cy="1143000"/>
          </a:xfrm>
        </p:spPr>
        <p:txBody>
          <a:bodyPr/>
          <a:lstStyle/>
          <a:p>
            <a:r>
              <a:rPr lang="es-ES_tradnl">
                <a:latin typeface="Arial" charset="0"/>
              </a:rPr>
              <a:t>Control</a:t>
            </a:r>
          </a:p>
        </p:txBody>
      </p:sp>
      <p:sp>
        <p:nvSpPr>
          <p:cNvPr id="55299" name="Rectangle 3"/>
          <p:cNvSpPr>
            <a:spLocks noGrp="1" noChangeArrowheads="1"/>
          </p:cNvSpPr>
          <p:nvPr>
            <p:ph type="body" idx="1"/>
          </p:nvPr>
        </p:nvSpPr>
        <p:spPr>
          <a:xfrm>
            <a:off x="0" y="685800"/>
            <a:ext cx="9144000" cy="5943600"/>
          </a:xfrm>
        </p:spPr>
        <p:txBody>
          <a:bodyPr/>
          <a:lstStyle/>
          <a:p>
            <a:pPr marL="609600" indent="-609600"/>
            <a:r>
              <a:rPr lang="es-ES_tradnl">
                <a:latin typeface="Arial" charset="0"/>
              </a:rPr>
              <a:t>Una empresa debe de estar encaminada por donde sus dirigentes quieren que vaya. Para eso es indispensable tener </a:t>
            </a:r>
            <a:r>
              <a:rPr lang="es-ES_tradnl" b="1">
                <a:latin typeface="Arial" charset="0"/>
              </a:rPr>
              <a:t>control</a:t>
            </a:r>
            <a:r>
              <a:rPr lang="es-ES_tradnl">
                <a:latin typeface="Arial" charset="0"/>
              </a:rPr>
              <a:t> de ella.</a:t>
            </a:r>
            <a:endParaRPr lang="en-US">
              <a:latin typeface="Arial" charset="0"/>
            </a:endParaRPr>
          </a:p>
          <a:p>
            <a:pPr marL="609600" indent="-609600"/>
            <a:r>
              <a:rPr lang="en-US">
                <a:latin typeface="Arial" charset="0"/>
              </a:rPr>
              <a:t>El Control Gerencial es distinto de otros procesos de  planificacion y control que existen en la empresa.</a:t>
            </a:r>
            <a:endParaRPr lang="es-ES_tradnl">
              <a:latin typeface="Arial" charset="0"/>
            </a:endParaRPr>
          </a:p>
        </p:txBody>
      </p:sp>
      <p:sp>
        <p:nvSpPr>
          <p:cNvPr id="5530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1</a:t>
            </a:r>
            <a:endParaRPr lang="es-ES_tradnl"/>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762000" y="-304800"/>
            <a:ext cx="7772400" cy="1143000"/>
          </a:xfrm>
        </p:spPr>
        <p:txBody>
          <a:bodyPr/>
          <a:lstStyle/>
          <a:p>
            <a:r>
              <a:rPr lang="es-ES_tradnl">
                <a:latin typeface="Arial" charset="0"/>
              </a:rPr>
              <a:t>Elementos Sistema Control</a:t>
            </a:r>
          </a:p>
        </p:txBody>
      </p:sp>
      <p:sp>
        <p:nvSpPr>
          <p:cNvPr id="104451" name="Rectangle 3"/>
          <p:cNvSpPr>
            <a:spLocks noGrp="1" noChangeArrowheads="1"/>
          </p:cNvSpPr>
          <p:nvPr>
            <p:ph type="body" idx="1"/>
          </p:nvPr>
        </p:nvSpPr>
        <p:spPr>
          <a:xfrm>
            <a:off x="0" y="685800"/>
            <a:ext cx="9144000" cy="5943600"/>
          </a:xfrm>
        </p:spPr>
        <p:txBody>
          <a:bodyPr/>
          <a:lstStyle/>
          <a:p>
            <a:pPr marL="609600" indent="-609600"/>
            <a:r>
              <a:rPr lang="es-ES_tradnl">
                <a:latin typeface="Arial" charset="0"/>
              </a:rPr>
              <a:t>Detector. </a:t>
            </a:r>
          </a:p>
          <a:p>
            <a:pPr marL="990600" lvl="1" indent="-533400"/>
            <a:r>
              <a:rPr lang="es-ES_tradnl">
                <a:latin typeface="Arial" charset="0"/>
              </a:rPr>
              <a:t>Dispositivo de medición del parámetro controlado.</a:t>
            </a:r>
          </a:p>
          <a:p>
            <a:pPr marL="609600" indent="-609600"/>
            <a:r>
              <a:rPr lang="es-ES_tradnl">
                <a:latin typeface="Arial" charset="0"/>
              </a:rPr>
              <a:t>Selector. </a:t>
            </a:r>
          </a:p>
          <a:p>
            <a:pPr marL="990600" lvl="1" indent="-533400"/>
            <a:r>
              <a:rPr lang="es-ES_tradnl">
                <a:latin typeface="Arial" charset="0"/>
              </a:rPr>
              <a:t>Mecanismo para comparar valor real con el valor esperado.</a:t>
            </a:r>
          </a:p>
          <a:p>
            <a:pPr marL="609600" indent="-609600"/>
            <a:r>
              <a:rPr lang="es-ES_tradnl">
                <a:latin typeface="Arial" charset="0"/>
              </a:rPr>
              <a:t>Efector. </a:t>
            </a:r>
          </a:p>
          <a:p>
            <a:pPr marL="990600" lvl="1" indent="-533400"/>
            <a:r>
              <a:rPr lang="es-ES_tradnl">
                <a:latin typeface="Arial" charset="0"/>
              </a:rPr>
              <a:t>Dispositivo para alterar comportamiento si es preciso.</a:t>
            </a:r>
          </a:p>
          <a:p>
            <a:pPr marL="609600" indent="-609600"/>
            <a:r>
              <a:rPr lang="es-ES_tradnl">
                <a:latin typeface="Arial" charset="0"/>
              </a:rPr>
              <a:t>Comunicador. </a:t>
            </a:r>
          </a:p>
          <a:p>
            <a:pPr marL="990600" lvl="1" indent="-533400"/>
            <a:r>
              <a:rPr lang="es-ES_tradnl">
                <a:latin typeface="Arial" charset="0"/>
              </a:rPr>
              <a:t>Medio para pasar información entre los dispositivos anteriores.</a:t>
            </a:r>
          </a:p>
        </p:txBody>
      </p:sp>
      <p:sp>
        <p:nvSpPr>
          <p:cNvPr id="104452"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2</a:t>
            </a:r>
            <a:endParaRPr lang="es-ES_tradnl"/>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762000" y="-304800"/>
            <a:ext cx="7772400" cy="1143000"/>
          </a:xfrm>
        </p:spPr>
        <p:txBody>
          <a:bodyPr/>
          <a:lstStyle/>
          <a:p>
            <a:r>
              <a:rPr lang="es-ES_tradnl">
                <a:latin typeface="Arial" charset="0"/>
              </a:rPr>
              <a:t>Ejemplo: Termostato a/c</a:t>
            </a:r>
          </a:p>
        </p:txBody>
      </p:sp>
      <p:sp>
        <p:nvSpPr>
          <p:cNvPr id="105475"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a:latin typeface="Arial" charset="0"/>
              </a:rPr>
              <a:t>Detector. </a:t>
            </a:r>
          </a:p>
          <a:p>
            <a:pPr marL="990600" lvl="1" indent="-533400">
              <a:lnSpc>
                <a:spcPct val="90000"/>
              </a:lnSpc>
            </a:pPr>
            <a:r>
              <a:rPr lang="es-ES_tradnl">
                <a:latin typeface="Arial" charset="0"/>
              </a:rPr>
              <a:t>Termómetro. Mide TºC actual cuarto.</a:t>
            </a:r>
          </a:p>
          <a:p>
            <a:pPr marL="609600" indent="-609600">
              <a:lnSpc>
                <a:spcPct val="90000"/>
              </a:lnSpc>
            </a:pPr>
            <a:r>
              <a:rPr lang="es-ES_tradnl">
                <a:latin typeface="Arial" charset="0"/>
              </a:rPr>
              <a:t>Selector. </a:t>
            </a:r>
          </a:p>
          <a:p>
            <a:pPr marL="990600" lvl="1" indent="-533400">
              <a:lnSpc>
                <a:spcPct val="90000"/>
              </a:lnSpc>
            </a:pPr>
            <a:r>
              <a:rPr lang="es-ES_tradnl">
                <a:latin typeface="Arial" charset="0"/>
              </a:rPr>
              <a:t>Termostato compara TºC actual con la TºC seleccionada en la perilla.</a:t>
            </a:r>
          </a:p>
          <a:p>
            <a:pPr marL="990600" lvl="1" indent="-533400">
              <a:lnSpc>
                <a:spcPct val="90000"/>
              </a:lnSpc>
            </a:pPr>
            <a:r>
              <a:rPr lang="es-ES_tradnl">
                <a:latin typeface="Arial" charset="0"/>
              </a:rPr>
              <a:t>Si TºC actual &lt; TºC Perilla  enciende compresor.</a:t>
            </a:r>
          </a:p>
          <a:p>
            <a:pPr marL="990600" lvl="1" indent="-533400">
              <a:lnSpc>
                <a:spcPct val="90000"/>
              </a:lnSpc>
            </a:pPr>
            <a:r>
              <a:rPr lang="es-ES_tradnl">
                <a:latin typeface="Arial" charset="0"/>
              </a:rPr>
              <a:t>Si TºC actual &gt; TºC Perilla  apaga compresor.</a:t>
            </a:r>
          </a:p>
          <a:p>
            <a:pPr marL="609600" indent="-609600">
              <a:lnSpc>
                <a:spcPct val="90000"/>
              </a:lnSpc>
            </a:pPr>
            <a:r>
              <a:rPr lang="es-ES_tradnl">
                <a:latin typeface="Arial" charset="0"/>
              </a:rPr>
              <a:t>Efector. </a:t>
            </a:r>
          </a:p>
          <a:p>
            <a:pPr marL="990600" lvl="1" indent="-533400">
              <a:lnSpc>
                <a:spcPct val="90000"/>
              </a:lnSpc>
            </a:pPr>
            <a:r>
              <a:rPr lang="es-ES_tradnl">
                <a:latin typeface="Arial" charset="0"/>
              </a:rPr>
              <a:t>Compresor enfría el aire pasante.</a:t>
            </a:r>
          </a:p>
          <a:p>
            <a:pPr marL="609600" indent="-609600">
              <a:lnSpc>
                <a:spcPct val="90000"/>
              </a:lnSpc>
            </a:pPr>
            <a:r>
              <a:rPr lang="es-ES_tradnl">
                <a:latin typeface="Arial" charset="0"/>
              </a:rPr>
              <a:t>Comunicador. </a:t>
            </a:r>
          </a:p>
          <a:p>
            <a:pPr marL="990600" lvl="1" indent="-533400">
              <a:lnSpc>
                <a:spcPct val="90000"/>
              </a:lnSpc>
            </a:pPr>
            <a:r>
              <a:rPr lang="es-ES_tradnl">
                <a:latin typeface="Arial" charset="0"/>
              </a:rPr>
              <a:t>Los circuitos eléctricos que comunican el termómetro con la perilla y el compresor.</a:t>
            </a:r>
          </a:p>
        </p:txBody>
      </p:sp>
      <p:sp>
        <p:nvSpPr>
          <p:cNvPr id="105476"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3</a:t>
            </a:r>
            <a:endParaRPr lang="es-ES_tradnl"/>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762000" y="-304800"/>
            <a:ext cx="7772400" cy="1143000"/>
          </a:xfrm>
        </p:spPr>
        <p:txBody>
          <a:bodyPr/>
          <a:lstStyle/>
          <a:p>
            <a:r>
              <a:rPr lang="es-ES_tradnl">
                <a:latin typeface="Arial" charset="0"/>
              </a:rPr>
              <a:t>Ejemplo: Conductor Auto</a:t>
            </a:r>
          </a:p>
        </p:txBody>
      </p:sp>
      <p:sp>
        <p:nvSpPr>
          <p:cNvPr id="106499" name="Rectangle 3"/>
          <p:cNvSpPr>
            <a:spLocks noGrp="1" noChangeArrowheads="1"/>
          </p:cNvSpPr>
          <p:nvPr>
            <p:ph type="body" idx="1"/>
          </p:nvPr>
        </p:nvSpPr>
        <p:spPr>
          <a:xfrm>
            <a:off x="0" y="685800"/>
            <a:ext cx="9144000" cy="5943600"/>
          </a:xfrm>
        </p:spPr>
        <p:txBody>
          <a:bodyPr/>
          <a:lstStyle/>
          <a:p>
            <a:pPr marL="609600" indent="-609600"/>
            <a:r>
              <a:rPr lang="es-ES_tradnl" sz="2800">
                <a:latin typeface="Arial" charset="0"/>
              </a:rPr>
              <a:t>Carretera con límite 100 kph.</a:t>
            </a:r>
          </a:p>
          <a:p>
            <a:pPr marL="609600" indent="-609600"/>
            <a:r>
              <a:rPr lang="es-ES_tradnl" sz="2800">
                <a:latin typeface="Arial" charset="0"/>
              </a:rPr>
              <a:t>Detector. </a:t>
            </a:r>
          </a:p>
          <a:p>
            <a:pPr marL="990600" lvl="1" indent="-533400"/>
            <a:r>
              <a:rPr lang="es-ES_tradnl" sz="2400">
                <a:latin typeface="Arial" charset="0"/>
              </a:rPr>
              <a:t>Velocímetro. Mide velocidad auto.</a:t>
            </a:r>
          </a:p>
          <a:p>
            <a:pPr marL="609600" indent="-609600"/>
            <a:r>
              <a:rPr lang="es-ES_tradnl" sz="2800">
                <a:latin typeface="Arial" charset="0"/>
              </a:rPr>
              <a:t>Selector. </a:t>
            </a:r>
          </a:p>
          <a:p>
            <a:pPr marL="990600" lvl="1" indent="-533400"/>
            <a:r>
              <a:rPr lang="es-ES_tradnl" sz="2400">
                <a:latin typeface="Arial" charset="0"/>
              </a:rPr>
              <a:t>Cerebro compara la velocidad actual con límite.</a:t>
            </a:r>
          </a:p>
          <a:p>
            <a:pPr marL="990600" lvl="1" indent="-533400"/>
            <a:r>
              <a:rPr lang="es-ES_tradnl" sz="2400">
                <a:latin typeface="Arial" charset="0"/>
              </a:rPr>
              <a:t>Si velocidad actual &lt; 100 kph pie pisa acelerador.</a:t>
            </a:r>
          </a:p>
          <a:p>
            <a:pPr marL="990600" lvl="1" indent="-533400"/>
            <a:r>
              <a:rPr lang="es-ES_tradnl" sz="2400">
                <a:latin typeface="Arial" charset="0"/>
              </a:rPr>
              <a:t>Si velocidad &gt; 100 kph pie suelta acelerador y pisa freno.</a:t>
            </a:r>
          </a:p>
          <a:p>
            <a:pPr marL="609600" indent="-609600"/>
            <a:r>
              <a:rPr lang="es-ES_tradnl" sz="2800">
                <a:latin typeface="Arial" charset="0"/>
              </a:rPr>
              <a:t>Efectores. </a:t>
            </a:r>
          </a:p>
          <a:p>
            <a:pPr marL="990600" lvl="1" indent="-533400"/>
            <a:r>
              <a:rPr lang="es-ES_tradnl" sz="2400">
                <a:latin typeface="Arial" charset="0"/>
              </a:rPr>
              <a:t>Acelerador aumenta velocidad de auto.</a:t>
            </a:r>
          </a:p>
          <a:p>
            <a:pPr marL="990600" lvl="1" indent="-533400"/>
            <a:r>
              <a:rPr lang="es-ES_tradnl" sz="2400">
                <a:latin typeface="Arial" charset="0"/>
              </a:rPr>
              <a:t>Freno disminuye velocidad de auto.</a:t>
            </a:r>
          </a:p>
          <a:p>
            <a:pPr marL="609600" indent="-609600"/>
            <a:r>
              <a:rPr lang="es-ES_tradnl" sz="2800">
                <a:latin typeface="Arial" charset="0"/>
              </a:rPr>
              <a:t>Comunicador. </a:t>
            </a:r>
          </a:p>
          <a:p>
            <a:pPr marL="990600" lvl="1" indent="-533400"/>
            <a:r>
              <a:rPr lang="es-ES_tradnl" sz="2400">
                <a:latin typeface="Arial" charset="0"/>
              </a:rPr>
              <a:t>Sistema nervios permite ver velocímetro y controla pies.</a:t>
            </a:r>
          </a:p>
        </p:txBody>
      </p:sp>
      <p:sp>
        <p:nvSpPr>
          <p:cNvPr id="10650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4</a:t>
            </a:r>
            <a:endParaRPr lang="es-ES_tradnl"/>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762000" y="-304800"/>
            <a:ext cx="7772400" cy="1143000"/>
          </a:xfrm>
        </p:spPr>
        <p:txBody>
          <a:bodyPr/>
          <a:lstStyle/>
          <a:p>
            <a:r>
              <a:rPr lang="es-ES_tradnl">
                <a:latin typeface="Arial" charset="0"/>
              </a:rPr>
              <a:t>Control En Organizaciones</a:t>
            </a:r>
          </a:p>
        </p:txBody>
      </p:sp>
      <p:sp>
        <p:nvSpPr>
          <p:cNvPr id="107523" name="Rectangle 3"/>
          <p:cNvSpPr>
            <a:spLocks noGrp="1" noChangeArrowheads="1"/>
          </p:cNvSpPr>
          <p:nvPr>
            <p:ph type="body" idx="1"/>
          </p:nvPr>
        </p:nvSpPr>
        <p:spPr>
          <a:xfrm>
            <a:off x="0" y="685800"/>
            <a:ext cx="9144000" cy="5943600"/>
          </a:xfrm>
        </p:spPr>
        <p:txBody>
          <a:bodyPr/>
          <a:lstStyle/>
          <a:p>
            <a:pPr marL="609600" indent="-609600"/>
            <a:r>
              <a:rPr lang="es-ES_tradnl" sz="2800">
                <a:latin typeface="Arial" charset="0"/>
              </a:rPr>
              <a:t>Tiene mismos elementos, pero hay diferencias:</a:t>
            </a:r>
          </a:p>
          <a:p>
            <a:pPr marL="990600" lvl="1" indent="-533400"/>
            <a:r>
              <a:rPr lang="es-ES_tradnl" sz="2400">
                <a:latin typeface="Arial" charset="0"/>
              </a:rPr>
              <a:t>Estándar viene de planificación. Decide que debe hacerse. Control compara real vs. Presupuestado. Estrecha conexión entre planeación y control. Pueden considerarse 2 como un solo proceso.</a:t>
            </a:r>
          </a:p>
          <a:p>
            <a:pPr marL="990600" lvl="1" indent="-533400"/>
            <a:r>
              <a:rPr lang="es-ES_tradnl" sz="2400">
                <a:latin typeface="Arial" charset="0"/>
              </a:rPr>
              <a:t>No es automático. Personas deciden si hay diferencia con estándar. Acción a tomarse depende de decisión de personas.</a:t>
            </a:r>
          </a:p>
          <a:p>
            <a:pPr marL="990600" lvl="1" indent="-533400"/>
            <a:r>
              <a:rPr lang="es-ES_tradnl" sz="2400">
                <a:latin typeface="Arial" charset="0"/>
              </a:rPr>
              <a:t>Resultados de acción no son precisos. </a:t>
            </a:r>
          </a:p>
          <a:p>
            <a:pPr marL="990600" lvl="1" indent="-533400"/>
            <a:r>
              <a:rPr lang="es-ES_tradnl" sz="2400">
                <a:latin typeface="Arial" charset="0"/>
              </a:rPr>
              <a:t>Mayor coordinación. Sistema de control debe asegurar que cada parte organización en armonía con las otras.</a:t>
            </a:r>
          </a:p>
          <a:p>
            <a:pPr marL="990600" lvl="1" indent="-533400"/>
            <a:r>
              <a:rPr lang="es-ES_tradnl" sz="2400">
                <a:latin typeface="Arial" charset="0"/>
              </a:rPr>
              <a:t>No depende mayormente de ente regulador externo. Mayor parte es </a:t>
            </a:r>
            <a:r>
              <a:rPr lang="es-ES_tradnl" sz="2400" b="1">
                <a:latin typeface="Arial" charset="0"/>
              </a:rPr>
              <a:t>autocontrol</a:t>
            </a:r>
            <a:r>
              <a:rPr lang="es-ES_tradnl" sz="2400">
                <a:latin typeface="Arial" charset="0"/>
              </a:rPr>
              <a:t>. </a:t>
            </a:r>
          </a:p>
        </p:txBody>
      </p:sp>
      <p:sp>
        <p:nvSpPr>
          <p:cNvPr id="107524"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5</a:t>
            </a:r>
            <a:endParaRPr lang="es-ES_tradnl"/>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81000" y="-228600"/>
            <a:ext cx="8534400" cy="1143000"/>
          </a:xfrm>
        </p:spPr>
        <p:txBody>
          <a:bodyPr/>
          <a:lstStyle/>
          <a:p>
            <a:r>
              <a:rPr lang="es-ES_tradnl" sz="4000">
                <a:latin typeface="Arial" charset="0"/>
              </a:rPr>
              <a:t>Funciones Control Organizaciones</a:t>
            </a:r>
          </a:p>
        </p:txBody>
      </p:sp>
      <p:sp>
        <p:nvSpPr>
          <p:cNvPr id="108547" name="Rectangle 3"/>
          <p:cNvSpPr>
            <a:spLocks noGrp="1" noChangeArrowheads="1"/>
          </p:cNvSpPr>
          <p:nvPr>
            <p:ph type="body" idx="1"/>
          </p:nvPr>
        </p:nvSpPr>
        <p:spPr>
          <a:xfrm>
            <a:off x="0" y="685800"/>
            <a:ext cx="9144000" cy="5943600"/>
          </a:xfrm>
        </p:spPr>
        <p:txBody>
          <a:bodyPr/>
          <a:lstStyle/>
          <a:p>
            <a:pPr marL="609600" indent="-609600">
              <a:buFontTx/>
              <a:buAutoNum type="arabicPeriod"/>
            </a:pPr>
            <a:r>
              <a:rPr lang="es-ES_tradnl" b="1">
                <a:latin typeface="Arial" charset="0"/>
              </a:rPr>
              <a:t>Planificar</a:t>
            </a:r>
            <a:r>
              <a:rPr lang="es-ES_tradnl">
                <a:latin typeface="Arial" charset="0"/>
              </a:rPr>
              <a:t> lo que hace la organización.</a:t>
            </a:r>
          </a:p>
          <a:p>
            <a:pPr marL="609600" indent="-609600">
              <a:buFontTx/>
              <a:buAutoNum type="arabicPeriod"/>
            </a:pPr>
            <a:r>
              <a:rPr lang="es-ES_tradnl" b="1">
                <a:latin typeface="Arial" charset="0"/>
              </a:rPr>
              <a:t>Coordinar</a:t>
            </a:r>
            <a:r>
              <a:rPr lang="es-ES_tradnl">
                <a:latin typeface="Arial" charset="0"/>
              </a:rPr>
              <a:t> actividades de diversas partes.</a:t>
            </a:r>
          </a:p>
          <a:p>
            <a:pPr marL="609600" indent="-609600">
              <a:buFontTx/>
              <a:buAutoNum type="arabicPeriod"/>
            </a:pPr>
            <a:r>
              <a:rPr lang="es-ES_tradnl" b="1">
                <a:latin typeface="Arial" charset="0"/>
              </a:rPr>
              <a:t>Comunicar</a:t>
            </a:r>
            <a:r>
              <a:rPr lang="es-ES_tradnl">
                <a:latin typeface="Arial" charset="0"/>
              </a:rPr>
              <a:t> información.</a:t>
            </a:r>
          </a:p>
          <a:p>
            <a:pPr marL="609600" indent="-609600">
              <a:buFontTx/>
              <a:buAutoNum type="arabicPeriod"/>
            </a:pPr>
            <a:r>
              <a:rPr lang="es-ES_tradnl" b="1">
                <a:latin typeface="Arial" charset="0"/>
              </a:rPr>
              <a:t>Evaluar</a:t>
            </a:r>
            <a:r>
              <a:rPr lang="es-ES_tradnl">
                <a:latin typeface="Arial" charset="0"/>
              </a:rPr>
              <a:t> información y decidir acciones a tomar si es necesario. (4 pasos sencillos).</a:t>
            </a:r>
          </a:p>
          <a:p>
            <a:pPr marL="609600" indent="-609600">
              <a:buFontTx/>
              <a:buAutoNum type="arabicPeriod"/>
            </a:pPr>
            <a:r>
              <a:rPr lang="es-ES_tradnl" b="1">
                <a:latin typeface="Arial" charset="0"/>
              </a:rPr>
              <a:t>Influir</a:t>
            </a:r>
            <a:r>
              <a:rPr lang="es-ES_tradnl">
                <a:latin typeface="Arial" charset="0"/>
              </a:rPr>
              <a:t> en comportamiento de las personas.</a:t>
            </a:r>
          </a:p>
          <a:p>
            <a:pPr marL="609600" indent="-609600">
              <a:buFontTx/>
              <a:buAutoNum type="arabicPeriod"/>
            </a:pPr>
            <a:r>
              <a:rPr lang="es-ES_tradnl" b="1">
                <a:latin typeface="Arial" charset="0"/>
              </a:rPr>
              <a:t>Procesar información</a:t>
            </a:r>
            <a:r>
              <a:rPr lang="es-ES_tradnl">
                <a:latin typeface="Arial" charset="0"/>
              </a:rPr>
              <a:t> usada en demás funciones.</a:t>
            </a:r>
          </a:p>
        </p:txBody>
      </p:sp>
      <p:sp>
        <p:nvSpPr>
          <p:cNvPr id="108548"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6</a:t>
            </a:r>
            <a:endParaRPr lang="es-ES_tradnl"/>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762000" y="-304800"/>
            <a:ext cx="7772400" cy="1143000"/>
          </a:xfrm>
        </p:spPr>
        <p:txBody>
          <a:bodyPr/>
          <a:lstStyle/>
          <a:p>
            <a:r>
              <a:rPr lang="es-ES_tradnl">
                <a:latin typeface="Arial" charset="0"/>
              </a:rPr>
              <a:t>Sistemas De Información</a:t>
            </a:r>
          </a:p>
        </p:txBody>
      </p:sp>
      <p:sp>
        <p:nvSpPr>
          <p:cNvPr id="109571" name="Rectangle 3"/>
          <p:cNvSpPr>
            <a:spLocks noGrp="1" noChangeArrowheads="1"/>
          </p:cNvSpPr>
          <p:nvPr>
            <p:ph type="body" idx="1"/>
          </p:nvPr>
        </p:nvSpPr>
        <p:spPr>
          <a:xfrm>
            <a:off x="0" y="381000"/>
            <a:ext cx="9144000" cy="2895600"/>
          </a:xfrm>
        </p:spPr>
        <p:txBody>
          <a:bodyPr/>
          <a:lstStyle/>
          <a:p>
            <a:pPr marL="609600" indent="-609600"/>
            <a:r>
              <a:rPr lang="es-ES_tradnl" sz="2800">
                <a:latin typeface="Arial" charset="0"/>
              </a:rPr>
              <a:t>Todas las actividades que tienen que ver con flujo sistemático de </a:t>
            </a:r>
            <a:r>
              <a:rPr lang="es-ES_tradnl" sz="2800" b="1">
                <a:latin typeface="Arial" charset="0"/>
              </a:rPr>
              <a:t>información</a:t>
            </a:r>
            <a:r>
              <a:rPr lang="es-ES_tradnl" sz="2800">
                <a:latin typeface="Arial" charset="0"/>
              </a:rPr>
              <a:t> en compañía.</a:t>
            </a:r>
          </a:p>
          <a:p>
            <a:pPr marL="609600" indent="-609600"/>
            <a:r>
              <a:rPr lang="es-ES_tradnl" sz="2800">
                <a:latin typeface="Arial" charset="0"/>
              </a:rPr>
              <a:t>Planificación y control parte de sistema. Clasifica en:</a:t>
            </a:r>
          </a:p>
          <a:p>
            <a:pPr marL="990600" lvl="1" indent="-533400"/>
            <a:r>
              <a:rPr lang="es-ES_tradnl" sz="2400">
                <a:latin typeface="Arial" charset="0"/>
              </a:rPr>
              <a:t>Planificación estratégica.</a:t>
            </a:r>
          </a:p>
          <a:p>
            <a:pPr marL="990600" lvl="1" indent="-533400"/>
            <a:r>
              <a:rPr lang="es-ES_tradnl" sz="2400">
                <a:latin typeface="Arial" charset="0"/>
              </a:rPr>
              <a:t>Control gerencial.</a:t>
            </a:r>
          </a:p>
          <a:p>
            <a:pPr marL="990600" lvl="1" indent="-533400"/>
            <a:r>
              <a:rPr lang="es-ES_tradnl" sz="2400">
                <a:latin typeface="Arial" charset="0"/>
              </a:rPr>
              <a:t>Control operativo.</a:t>
            </a:r>
          </a:p>
        </p:txBody>
      </p:sp>
      <p:sp>
        <p:nvSpPr>
          <p:cNvPr id="109572"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7</a:t>
            </a:r>
            <a:endParaRPr lang="es-ES_tradnl"/>
          </a:p>
        </p:txBody>
      </p:sp>
      <p:sp>
        <p:nvSpPr>
          <p:cNvPr id="109573" name="Text Box 5"/>
          <p:cNvSpPr txBox="1">
            <a:spLocks noChangeArrowheads="1"/>
          </p:cNvSpPr>
          <p:nvPr/>
        </p:nvSpPr>
        <p:spPr bwMode="auto">
          <a:xfrm>
            <a:off x="609600" y="3276600"/>
            <a:ext cx="7050088" cy="466725"/>
          </a:xfrm>
          <a:prstGeom prst="rect">
            <a:avLst/>
          </a:prstGeom>
          <a:noFill/>
          <a:ln w="9525">
            <a:solidFill>
              <a:schemeClr val="tx1"/>
            </a:solidFill>
            <a:miter lim="800000"/>
            <a:headEnd/>
            <a:tailEnd/>
          </a:ln>
          <a:effectLst/>
        </p:spPr>
        <p:txBody>
          <a:bodyPr wrap="none">
            <a:spAutoFit/>
          </a:bodyPr>
          <a:lstStyle/>
          <a:p>
            <a:r>
              <a:rPr lang="es-ES_tradnl" b="1"/>
              <a:t>Sistemas de información en las organizaciones</a:t>
            </a:r>
          </a:p>
        </p:txBody>
      </p:sp>
      <p:sp>
        <p:nvSpPr>
          <p:cNvPr id="109574" name="Text Box 6"/>
          <p:cNvSpPr txBox="1">
            <a:spLocks noChangeArrowheads="1"/>
          </p:cNvSpPr>
          <p:nvPr/>
        </p:nvSpPr>
        <p:spPr bwMode="auto">
          <a:xfrm>
            <a:off x="1143000" y="3810000"/>
            <a:ext cx="3213100" cy="466725"/>
          </a:xfrm>
          <a:prstGeom prst="rect">
            <a:avLst/>
          </a:prstGeom>
          <a:noFill/>
          <a:ln w="9525">
            <a:solidFill>
              <a:schemeClr val="tx1"/>
            </a:solidFill>
            <a:miter lim="800000"/>
            <a:headEnd/>
            <a:tailEnd/>
          </a:ln>
          <a:effectLst/>
        </p:spPr>
        <p:txBody>
          <a:bodyPr wrap="none">
            <a:spAutoFit/>
          </a:bodyPr>
          <a:lstStyle/>
          <a:p>
            <a:r>
              <a:rPr lang="es-ES_tradnl"/>
              <a:t>Planificación y Control</a:t>
            </a:r>
          </a:p>
        </p:txBody>
      </p:sp>
      <p:sp>
        <p:nvSpPr>
          <p:cNvPr id="109575" name="Text Box 7"/>
          <p:cNvSpPr txBox="1">
            <a:spLocks noChangeArrowheads="1"/>
          </p:cNvSpPr>
          <p:nvPr/>
        </p:nvSpPr>
        <p:spPr bwMode="auto">
          <a:xfrm>
            <a:off x="1981200" y="4352925"/>
            <a:ext cx="2792413" cy="406400"/>
          </a:xfrm>
          <a:prstGeom prst="rect">
            <a:avLst/>
          </a:prstGeom>
          <a:noFill/>
          <a:ln w="9525">
            <a:solidFill>
              <a:schemeClr val="tx1"/>
            </a:solidFill>
            <a:miter lim="800000"/>
            <a:headEnd/>
            <a:tailEnd/>
          </a:ln>
          <a:effectLst/>
        </p:spPr>
        <p:txBody>
          <a:bodyPr wrap="none">
            <a:spAutoFit/>
          </a:bodyPr>
          <a:lstStyle/>
          <a:p>
            <a:r>
              <a:rPr lang="es-ES_tradnl" sz="2000"/>
              <a:t>Planeación Estratégica</a:t>
            </a:r>
          </a:p>
        </p:txBody>
      </p:sp>
      <p:sp>
        <p:nvSpPr>
          <p:cNvPr id="109576" name="Text Box 8"/>
          <p:cNvSpPr txBox="1">
            <a:spLocks noChangeArrowheads="1"/>
          </p:cNvSpPr>
          <p:nvPr/>
        </p:nvSpPr>
        <p:spPr bwMode="auto">
          <a:xfrm>
            <a:off x="1981200" y="4810125"/>
            <a:ext cx="2170113" cy="406400"/>
          </a:xfrm>
          <a:prstGeom prst="rect">
            <a:avLst/>
          </a:prstGeom>
          <a:noFill/>
          <a:ln w="9525">
            <a:solidFill>
              <a:schemeClr val="tx1"/>
            </a:solidFill>
            <a:miter lim="800000"/>
            <a:headEnd/>
            <a:tailEnd/>
          </a:ln>
          <a:effectLst/>
        </p:spPr>
        <p:txBody>
          <a:bodyPr wrap="none">
            <a:spAutoFit/>
          </a:bodyPr>
          <a:lstStyle/>
          <a:p>
            <a:r>
              <a:rPr lang="es-ES_tradnl" sz="2000"/>
              <a:t>Control Gerencial</a:t>
            </a:r>
          </a:p>
        </p:txBody>
      </p:sp>
      <p:sp>
        <p:nvSpPr>
          <p:cNvPr id="109577" name="Text Box 9"/>
          <p:cNvSpPr txBox="1">
            <a:spLocks noChangeArrowheads="1"/>
          </p:cNvSpPr>
          <p:nvPr/>
        </p:nvSpPr>
        <p:spPr bwMode="auto">
          <a:xfrm>
            <a:off x="1981200" y="5305425"/>
            <a:ext cx="2182813" cy="406400"/>
          </a:xfrm>
          <a:prstGeom prst="rect">
            <a:avLst/>
          </a:prstGeom>
          <a:noFill/>
          <a:ln w="9525">
            <a:solidFill>
              <a:schemeClr val="tx1"/>
            </a:solidFill>
            <a:miter lim="800000"/>
            <a:headEnd/>
            <a:tailEnd/>
          </a:ln>
          <a:effectLst/>
        </p:spPr>
        <p:txBody>
          <a:bodyPr wrap="none">
            <a:spAutoFit/>
          </a:bodyPr>
          <a:lstStyle/>
          <a:p>
            <a:r>
              <a:rPr lang="es-ES_tradnl" sz="2000"/>
              <a:t>Control Operativo</a:t>
            </a:r>
          </a:p>
        </p:txBody>
      </p:sp>
      <p:sp>
        <p:nvSpPr>
          <p:cNvPr id="109578" name="Text Box 10"/>
          <p:cNvSpPr txBox="1">
            <a:spLocks noChangeArrowheads="1"/>
          </p:cNvSpPr>
          <p:nvPr/>
        </p:nvSpPr>
        <p:spPr bwMode="auto">
          <a:xfrm>
            <a:off x="1219200" y="5791200"/>
            <a:ext cx="4025900" cy="466725"/>
          </a:xfrm>
          <a:prstGeom prst="rect">
            <a:avLst/>
          </a:prstGeom>
          <a:noFill/>
          <a:ln w="9525">
            <a:solidFill>
              <a:schemeClr val="tx1"/>
            </a:solidFill>
            <a:miter lim="800000"/>
            <a:headEnd/>
            <a:tailEnd/>
          </a:ln>
          <a:effectLst/>
        </p:spPr>
        <p:txBody>
          <a:bodyPr wrap="none">
            <a:spAutoFit/>
          </a:bodyPr>
          <a:lstStyle/>
          <a:p>
            <a:r>
              <a:rPr lang="es-ES_tradnl"/>
              <a:t>Información de Operaciones</a:t>
            </a:r>
          </a:p>
        </p:txBody>
      </p:sp>
      <p:sp>
        <p:nvSpPr>
          <p:cNvPr id="109579" name="Text Box 11"/>
          <p:cNvSpPr txBox="1">
            <a:spLocks noChangeArrowheads="1"/>
          </p:cNvSpPr>
          <p:nvPr/>
        </p:nvSpPr>
        <p:spPr bwMode="auto">
          <a:xfrm>
            <a:off x="1219200" y="6324600"/>
            <a:ext cx="3402013" cy="466725"/>
          </a:xfrm>
          <a:prstGeom prst="rect">
            <a:avLst/>
          </a:prstGeom>
          <a:noFill/>
          <a:ln w="9525">
            <a:solidFill>
              <a:schemeClr val="tx1"/>
            </a:solidFill>
            <a:miter lim="800000"/>
            <a:headEnd/>
            <a:tailEnd/>
          </a:ln>
          <a:effectLst/>
        </p:spPr>
        <p:txBody>
          <a:bodyPr wrap="none">
            <a:spAutoFit/>
          </a:bodyPr>
          <a:lstStyle/>
          <a:p>
            <a:r>
              <a:rPr lang="es-ES_tradnl"/>
              <a:t>Contabilidad Financiera</a:t>
            </a:r>
          </a:p>
        </p:txBody>
      </p:sp>
      <p:sp>
        <p:nvSpPr>
          <p:cNvPr id="109580" name="Line 12"/>
          <p:cNvSpPr>
            <a:spLocks noChangeShapeType="1"/>
          </p:cNvSpPr>
          <p:nvPr/>
        </p:nvSpPr>
        <p:spPr bwMode="auto">
          <a:xfrm>
            <a:off x="762000" y="3733800"/>
            <a:ext cx="0" cy="2819400"/>
          </a:xfrm>
          <a:prstGeom prst="line">
            <a:avLst/>
          </a:prstGeom>
          <a:noFill/>
          <a:ln w="9525">
            <a:solidFill>
              <a:schemeClr val="tx1"/>
            </a:solidFill>
            <a:round/>
            <a:headEnd/>
            <a:tailEnd/>
          </a:ln>
          <a:effectLst/>
        </p:spPr>
        <p:txBody>
          <a:bodyPr/>
          <a:lstStyle/>
          <a:p>
            <a:endParaRPr lang="es-ES"/>
          </a:p>
        </p:txBody>
      </p:sp>
      <p:sp>
        <p:nvSpPr>
          <p:cNvPr id="109581" name="Line 13"/>
          <p:cNvSpPr>
            <a:spLocks noChangeShapeType="1"/>
          </p:cNvSpPr>
          <p:nvPr/>
        </p:nvSpPr>
        <p:spPr bwMode="auto">
          <a:xfrm>
            <a:off x="762000" y="6553200"/>
            <a:ext cx="457200" cy="0"/>
          </a:xfrm>
          <a:prstGeom prst="line">
            <a:avLst/>
          </a:prstGeom>
          <a:noFill/>
          <a:ln w="9525">
            <a:solidFill>
              <a:schemeClr val="tx1"/>
            </a:solidFill>
            <a:round/>
            <a:headEnd/>
            <a:tailEnd/>
          </a:ln>
          <a:effectLst/>
        </p:spPr>
        <p:txBody>
          <a:bodyPr/>
          <a:lstStyle/>
          <a:p>
            <a:endParaRPr lang="es-ES"/>
          </a:p>
        </p:txBody>
      </p:sp>
      <p:sp>
        <p:nvSpPr>
          <p:cNvPr id="109582" name="Line 14"/>
          <p:cNvSpPr>
            <a:spLocks noChangeShapeType="1"/>
          </p:cNvSpPr>
          <p:nvPr/>
        </p:nvSpPr>
        <p:spPr bwMode="auto">
          <a:xfrm>
            <a:off x="762000" y="6019800"/>
            <a:ext cx="457200" cy="0"/>
          </a:xfrm>
          <a:prstGeom prst="line">
            <a:avLst/>
          </a:prstGeom>
          <a:noFill/>
          <a:ln w="9525">
            <a:solidFill>
              <a:schemeClr val="tx1"/>
            </a:solidFill>
            <a:round/>
            <a:headEnd/>
            <a:tailEnd/>
          </a:ln>
          <a:effectLst/>
        </p:spPr>
        <p:txBody>
          <a:bodyPr/>
          <a:lstStyle/>
          <a:p>
            <a:endParaRPr lang="es-ES"/>
          </a:p>
        </p:txBody>
      </p:sp>
      <p:sp>
        <p:nvSpPr>
          <p:cNvPr id="109583" name="Line 15"/>
          <p:cNvSpPr>
            <a:spLocks noChangeShapeType="1"/>
          </p:cNvSpPr>
          <p:nvPr/>
        </p:nvSpPr>
        <p:spPr bwMode="auto">
          <a:xfrm>
            <a:off x="762000" y="4038600"/>
            <a:ext cx="381000" cy="0"/>
          </a:xfrm>
          <a:prstGeom prst="line">
            <a:avLst/>
          </a:prstGeom>
          <a:noFill/>
          <a:ln w="9525">
            <a:solidFill>
              <a:schemeClr val="tx1"/>
            </a:solidFill>
            <a:round/>
            <a:headEnd/>
            <a:tailEnd/>
          </a:ln>
          <a:effectLst/>
        </p:spPr>
        <p:txBody>
          <a:bodyPr/>
          <a:lstStyle/>
          <a:p>
            <a:endParaRPr lang="es-ES"/>
          </a:p>
        </p:txBody>
      </p:sp>
      <p:sp>
        <p:nvSpPr>
          <p:cNvPr id="109584" name="Line 16"/>
          <p:cNvSpPr>
            <a:spLocks noChangeShapeType="1"/>
          </p:cNvSpPr>
          <p:nvPr/>
        </p:nvSpPr>
        <p:spPr bwMode="auto">
          <a:xfrm>
            <a:off x="1600200" y="4267200"/>
            <a:ext cx="0" cy="1219200"/>
          </a:xfrm>
          <a:prstGeom prst="line">
            <a:avLst/>
          </a:prstGeom>
          <a:noFill/>
          <a:ln w="9525">
            <a:solidFill>
              <a:schemeClr val="tx1"/>
            </a:solidFill>
            <a:round/>
            <a:headEnd/>
            <a:tailEnd/>
          </a:ln>
          <a:effectLst/>
        </p:spPr>
        <p:txBody>
          <a:bodyPr/>
          <a:lstStyle/>
          <a:p>
            <a:endParaRPr lang="es-ES"/>
          </a:p>
        </p:txBody>
      </p:sp>
      <p:sp>
        <p:nvSpPr>
          <p:cNvPr id="109585" name="Line 17"/>
          <p:cNvSpPr>
            <a:spLocks noChangeShapeType="1"/>
          </p:cNvSpPr>
          <p:nvPr/>
        </p:nvSpPr>
        <p:spPr bwMode="auto">
          <a:xfrm>
            <a:off x="1600200" y="5486400"/>
            <a:ext cx="381000" cy="0"/>
          </a:xfrm>
          <a:prstGeom prst="line">
            <a:avLst/>
          </a:prstGeom>
          <a:noFill/>
          <a:ln w="9525">
            <a:solidFill>
              <a:schemeClr val="tx1"/>
            </a:solidFill>
            <a:round/>
            <a:headEnd/>
            <a:tailEnd/>
          </a:ln>
          <a:effectLst/>
        </p:spPr>
        <p:txBody>
          <a:bodyPr/>
          <a:lstStyle/>
          <a:p>
            <a:endParaRPr lang="es-ES"/>
          </a:p>
        </p:txBody>
      </p:sp>
      <p:sp>
        <p:nvSpPr>
          <p:cNvPr id="109586" name="Line 18"/>
          <p:cNvSpPr>
            <a:spLocks noChangeShapeType="1"/>
          </p:cNvSpPr>
          <p:nvPr/>
        </p:nvSpPr>
        <p:spPr bwMode="auto">
          <a:xfrm>
            <a:off x="1600200" y="5029200"/>
            <a:ext cx="381000" cy="0"/>
          </a:xfrm>
          <a:prstGeom prst="line">
            <a:avLst/>
          </a:prstGeom>
          <a:noFill/>
          <a:ln w="9525">
            <a:solidFill>
              <a:schemeClr val="tx1"/>
            </a:solidFill>
            <a:round/>
            <a:headEnd/>
            <a:tailEnd/>
          </a:ln>
          <a:effectLst/>
        </p:spPr>
        <p:txBody>
          <a:bodyPr/>
          <a:lstStyle/>
          <a:p>
            <a:endParaRPr lang="es-ES"/>
          </a:p>
        </p:txBody>
      </p:sp>
      <p:sp>
        <p:nvSpPr>
          <p:cNvPr id="109587" name="Line 19"/>
          <p:cNvSpPr>
            <a:spLocks noChangeShapeType="1"/>
          </p:cNvSpPr>
          <p:nvPr/>
        </p:nvSpPr>
        <p:spPr bwMode="auto">
          <a:xfrm>
            <a:off x="1600200" y="4572000"/>
            <a:ext cx="381000" cy="0"/>
          </a:xfrm>
          <a:prstGeom prst="line">
            <a:avLst/>
          </a:prstGeom>
          <a:noFill/>
          <a:ln w="9525">
            <a:solidFill>
              <a:schemeClr val="tx1"/>
            </a:solidFill>
            <a:round/>
            <a:headEnd/>
            <a:tailEnd/>
          </a:ln>
          <a:effectLst/>
        </p:spPr>
        <p:txBody>
          <a:bodyPr/>
          <a:lstStyle/>
          <a:p>
            <a:endParaRPr lang="es-ES"/>
          </a:p>
        </p:txBody>
      </p:sp>
      <p:sp>
        <p:nvSpPr>
          <p:cNvPr id="109588" name="Text Box 20"/>
          <p:cNvSpPr txBox="1">
            <a:spLocks noChangeArrowheads="1"/>
          </p:cNvSpPr>
          <p:nvPr/>
        </p:nvSpPr>
        <p:spPr bwMode="auto">
          <a:xfrm rot="-5398825">
            <a:off x="5414168" y="4949032"/>
            <a:ext cx="2652713" cy="831850"/>
          </a:xfrm>
          <a:prstGeom prst="rect">
            <a:avLst/>
          </a:prstGeom>
          <a:noFill/>
          <a:ln w="9525">
            <a:solidFill>
              <a:schemeClr val="tx1"/>
            </a:solidFill>
            <a:miter lim="800000"/>
            <a:headEnd/>
            <a:tailEnd/>
          </a:ln>
          <a:effectLst/>
        </p:spPr>
        <p:txBody>
          <a:bodyPr wrap="none">
            <a:spAutoFit/>
          </a:bodyPr>
          <a:lstStyle/>
          <a:p>
            <a:pPr algn="ctr"/>
            <a:r>
              <a:rPr lang="es-ES_tradnl"/>
              <a:t>Procesamiento de</a:t>
            </a:r>
          </a:p>
          <a:p>
            <a:pPr algn="ctr"/>
            <a:r>
              <a:rPr lang="es-ES_tradnl"/>
              <a:t>la Información</a:t>
            </a:r>
          </a:p>
        </p:txBody>
      </p:sp>
      <p:sp>
        <p:nvSpPr>
          <p:cNvPr id="109589" name="Line 21"/>
          <p:cNvSpPr>
            <a:spLocks noChangeShapeType="1"/>
          </p:cNvSpPr>
          <p:nvPr/>
        </p:nvSpPr>
        <p:spPr bwMode="auto">
          <a:xfrm>
            <a:off x="6858000" y="3733800"/>
            <a:ext cx="0" cy="304800"/>
          </a:xfrm>
          <a:prstGeom prst="line">
            <a:avLst/>
          </a:prstGeom>
          <a:noFill/>
          <a:ln w="9525">
            <a:solidFill>
              <a:schemeClr val="tx1"/>
            </a:solidFill>
            <a:round/>
            <a:headEnd/>
            <a:tailEnd/>
          </a:ln>
          <a:effectLst/>
        </p:spPr>
        <p:txBody>
          <a:bodyPr/>
          <a:lstStyle/>
          <a:p>
            <a:endParaRPr lang="es-ES"/>
          </a:p>
        </p:txBody>
      </p:sp>
      <p:sp>
        <p:nvSpPr>
          <p:cNvPr id="109590" name="Line 22"/>
          <p:cNvSpPr>
            <a:spLocks noChangeShapeType="1"/>
          </p:cNvSpPr>
          <p:nvPr/>
        </p:nvSpPr>
        <p:spPr bwMode="auto">
          <a:xfrm flipH="1">
            <a:off x="5334000" y="6019800"/>
            <a:ext cx="990600" cy="0"/>
          </a:xfrm>
          <a:prstGeom prst="line">
            <a:avLst/>
          </a:prstGeom>
          <a:noFill/>
          <a:ln w="9525">
            <a:solidFill>
              <a:schemeClr val="tx1"/>
            </a:solidFill>
            <a:round/>
            <a:headEnd/>
            <a:tailEnd type="triangle" w="med" len="med"/>
          </a:ln>
          <a:effectLst/>
        </p:spPr>
        <p:txBody>
          <a:bodyPr/>
          <a:lstStyle/>
          <a:p>
            <a:endParaRPr lang="es-ES"/>
          </a:p>
        </p:txBody>
      </p:sp>
      <p:sp>
        <p:nvSpPr>
          <p:cNvPr id="109591" name="Line 23"/>
          <p:cNvSpPr>
            <a:spLocks noChangeShapeType="1"/>
          </p:cNvSpPr>
          <p:nvPr/>
        </p:nvSpPr>
        <p:spPr bwMode="auto">
          <a:xfrm flipH="1">
            <a:off x="5334000" y="6553200"/>
            <a:ext cx="990600" cy="0"/>
          </a:xfrm>
          <a:prstGeom prst="line">
            <a:avLst/>
          </a:prstGeom>
          <a:noFill/>
          <a:ln w="9525">
            <a:solidFill>
              <a:schemeClr val="tx1"/>
            </a:solidFill>
            <a:round/>
            <a:headEnd/>
            <a:tailEnd type="triangle" w="med" len="med"/>
          </a:ln>
          <a:effectLst/>
        </p:spPr>
        <p:txBody>
          <a:bodyPr/>
          <a:lstStyle/>
          <a:p>
            <a:endParaRPr lang="es-ES"/>
          </a:p>
        </p:txBody>
      </p:sp>
      <p:sp>
        <p:nvSpPr>
          <p:cNvPr id="109592" name="Line 24"/>
          <p:cNvSpPr>
            <a:spLocks noChangeShapeType="1"/>
          </p:cNvSpPr>
          <p:nvPr/>
        </p:nvSpPr>
        <p:spPr bwMode="auto">
          <a:xfrm flipH="1">
            <a:off x="5334000" y="5486400"/>
            <a:ext cx="990600" cy="0"/>
          </a:xfrm>
          <a:prstGeom prst="line">
            <a:avLst/>
          </a:prstGeom>
          <a:noFill/>
          <a:ln w="9525">
            <a:solidFill>
              <a:schemeClr val="tx1"/>
            </a:solidFill>
            <a:round/>
            <a:headEnd/>
            <a:tailEnd type="triangle" w="med" len="med"/>
          </a:ln>
          <a:effectLst/>
        </p:spPr>
        <p:txBody>
          <a:bodyPr/>
          <a:lstStyle/>
          <a:p>
            <a:endParaRPr lang="es-ES"/>
          </a:p>
        </p:txBody>
      </p:sp>
      <p:sp>
        <p:nvSpPr>
          <p:cNvPr id="109593" name="Line 25"/>
          <p:cNvSpPr>
            <a:spLocks noChangeShapeType="1"/>
          </p:cNvSpPr>
          <p:nvPr/>
        </p:nvSpPr>
        <p:spPr bwMode="auto">
          <a:xfrm flipH="1">
            <a:off x="5334000" y="5105400"/>
            <a:ext cx="990600" cy="0"/>
          </a:xfrm>
          <a:prstGeom prst="line">
            <a:avLst/>
          </a:prstGeom>
          <a:noFill/>
          <a:ln w="9525">
            <a:solidFill>
              <a:schemeClr val="tx1"/>
            </a:solidFill>
            <a:round/>
            <a:headEnd/>
            <a:tailEnd type="triangle" w="med" len="med"/>
          </a:ln>
          <a:effectLst/>
        </p:spPr>
        <p:txBody>
          <a:bodyPr/>
          <a:lstStyle/>
          <a:p>
            <a:endParaRPr lang="es-ES"/>
          </a:p>
        </p:txBody>
      </p:sp>
      <p:sp>
        <p:nvSpPr>
          <p:cNvPr id="109594" name="Line 26"/>
          <p:cNvSpPr>
            <a:spLocks noChangeShapeType="1"/>
          </p:cNvSpPr>
          <p:nvPr/>
        </p:nvSpPr>
        <p:spPr bwMode="auto">
          <a:xfrm flipH="1">
            <a:off x="5334000" y="4572000"/>
            <a:ext cx="990600" cy="0"/>
          </a:xfrm>
          <a:prstGeom prst="line">
            <a:avLst/>
          </a:prstGeom>
          <a:noFill/>
          <a:ln w="9525">
            <a:solidFill>
              <a:schemeClr val="tx1"/>
            </a:solidFill>
            <a:round/>
            <a:headEnd/>
            <a:tailEnd type="triangle" w="med" len="med"/>
          </a:ln>
          <a:effectLst/>
        </p:spPr>
        <p:txBody>
          <a:bodyPr/>
          <a:lstStyle/>
          <a:p>
            <a:endParaRPr lang="es-ES"/>
          </a:p>
        </p:txBody>
      </p:sp>
      <p:sp>
        <p:nvSpPr>
          <p:cNvPr id="109595" name="Line 27"/>
          <p:cNvSpPr>
            <a:spLocks noChangeShapeType="1"/>
          </p:cNvSpPr>
          <p:nvPr/>
        </p:nvSpPr>
        <p:spPr bwMode="auto">
          <a:xfrm flipH="1">
            <a:off x="5334000" y="4038600"/>
            <a:ext cx="990600" cy="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3374</TotalTime>
  <Words>1097</Words>
  <Application>Microsoft Office PowerPoint</Application>
  <PresentationFormat>Presentación en pantalla (4:3)</PresentationFormat>
  <Paragraphs>159</Paragraphs>
  <Slides>15</Slides>
  <Notes>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Times New Roman</vt:lpstr>
      <vt:lpstr>Arial</vt:lpstr>
      <vt:lpstr>Wingdings</vt:lpstr>
      <vt:lpstr>Azure</vt:lpstr>
      <vt:lpstr>Administración de Empresas Acuícolas I – Clase 8</vt:lpstr>
      <vt:lpstr>Fabrizio Marcillo Morla</vt:lpstr>
      <vt:lpstr>Control</vt:lpstr>
      <vt:lpstr>Elementos Sistema Control</vt:lpstr>
      <vt:lpstr>Ejemplo: Termostato a/c</vt:lpstr>
      <vt:lpstr>Ejemplo: Conductor Auto</vt:lpstr>
      <vt:lpstr>Control En Organizaciones</vt:lpstr>
      <vt:lpstr>Funciones Control Organizaciones</vt:lpstr>
      <vt:lpstr>Sistemas De Información</vt:lpstr>
      <vt:lpstr>Control Gerencial</vt:lpstr>
      <vt:lpstr>Control Gerencial</vt:lpstr>
      <vt:lpstr>Características de SCG</vt:lpstr>
      <vt:lpstr>Control Operativo</vt:lpstr>
      <vt:lpstr>Control Operativo</vt:lpstr>
      <vt:lpstr>Procesos De SCG</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551</cp:revision>
  <cp:lastPrinted>1601-01-01T00:00:00Z</cp:lastPrinted>
  <dcterms:created xsi:type="dcterms:W3CDTF">2002-07-19T11:47:45Z</dcterms:created>
  <dcterms:modified xsi:type="dcterms:W3CDTF">2010-01-18T15:59:58Z</dcterms:modified>
</cp:coreProperties>
</file>