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8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3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BEFDBA4-327E-4597-8BFC-3FC712A6209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4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5B18C8-EBB6-4099-97C5-519497D6153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FD9E0-F707-429B-A07C-E6C0CF2A3F9D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6DBAD2-E6B8-4853-8243-F839495EACBE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756C5B-E552-460D-8ADA-3C7A07A56F6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6F565-2AA2-4738-B44B-AA29F935A72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2F0CD-7112-43BB-B4AC-AC4925ECF9A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7E290-334E-4A17-B88A-7F1885D918B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23202-4BF3-434F-9F12-80AEA62E004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A15-99B4-42A1-A578-268CAD3E05C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85E3F-F978-4645-98D4-26448D522F4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0682A-F605-4047-B8CD-D97EFCEBF5E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325F9-44C2-4DC2-8D7E-7C9228D2423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7D020-9BFE-44A8-9A00-D5D356CB8B2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D1CCA-04D2-44CB-AC16-4002F3D3AE2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ECD00-0119-47C6-B0DB-3F61A13E881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E6D61A2-2DAF-45F4-AA63-18FD125B3C1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value=Marcillo%20Morla,%20Fabricio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dirty="0" smtClean="0"/>
              <a:t>Administración de Empresas Acuícolas I – </a:t>
            </a:r>
            <a:r>
              <a:rPr lang="es-ES_tradnl" smtClean="0"/>
              <a:t>Clase </a:t>
            </a:r>
            <a:r>
              <a:rPr lang="es-ES_tradnl" smtClean="0"/>
              <a:t>12</a:t>
            </a:r>
            <a:endParaRPr lang="es-ES_tradnl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Requisitos Liderazgo Total Costos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43000"/>
            <a:ext cx="4191000" cy="4953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sz="2400" b="1">
                <a:latin typeface="Arial" charset="0"/>
              </a:rPr>
              <a:t>Habilidades y recursos necesarios</a:t>
            </a:r>
            <a:r>
              <a:rPr lang="es-ES_tradnl" sz="2400">
                <a:latin typeface="Arial" charset="0"/>
              </a:rPr>
              <a:t>:</a:t>
            </a:r>
          </a:p>
          <a:p>
            <a:pPr marL="609600" indent="-609600"/>
            <a:r>
              <a:rPr lang="es-ES_tradnl" sz="2400">
                <a:latin typeface="Arial" charset="0"/>
              </a:rPr>
              <a:t>Inversión constante de capital y acceso al capital.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Habilidad en ingeniería del proceso.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Supervisión intensa de MO.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Productos diseñados para facilitar su fabricación.</a:t>
            </a:r>
          </a:p>
        </p:txBody>
      </p:sp>
      <p:sp>
        <p:nvSpPr>
          <p:cNvPr id="1833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143000"/>
            <a:ext cx="4648200" cy="5029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2400" b="1">
                <a:latin typeface="Arial" charset="0"/>
              </a:rPr>
              <a:t>Requisitos organizacionales comunes</a:t>
            </a:r>
            <a:r>
              <a:rPr lang="es-ES_tradnl" sz="2400">
                <a:latin typeface="Arial" charset="0"/>
              </a:rPr>
              <a:t>:</a:t>
            </a:r>
          </a:p>
          <a:p>
            <a:r>
              <a:rPr lang="es-ES_tradnl" sz="2400">
                <a:latin typeface="Arial" charset="0"/>
              </a:rPr>
              <a:t>Rígido control de costos.</a:t>
            </a:r>
          </a:p>
          <a:p>
            <a:r>
              <a:rPr lang="es-ES_tradnl" sz="2400">
                <a:latin typeface="Arial" charset="0"/>
              </a:rPr>
              <a:t>Reportes de control frecuentes y detallados.</a:t>
            </a:r>
          </a:p>
          <a:p>
            <a:r>
              <a:rPr lang="es-ES_tradnl" sz="2400">
                <a:latin typeface="Arial" charset="0"/>
              </a:rPr>
              <a:t>Organización y responsabilidades estructuradas.</a:t>
            </a:r>
          </a:p>
          <a:p>
            <a:r>
              <a:rPr lang="es-ES_tradnl" sz="2400">
                <a:latin typeface="Arial" charset="0"/>
              </a:rPr>
              <a:t>Incentivos basados en alcanzar objetivos estrictamente cuantitativos.</a:t>
            </a:r>
          </a:p>
          <a:p>
            <a:endParaRPr lang="en-US"/>
          </a:p>
        </p:txBody>
      </p:sp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Requisitos Diferenciación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43000"/>
            <a:ext cx="4191000" cy="4953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sz="2000" b="1">
                <a:latin typeface="Arial" charset="0"/>
              </a:rPr>
              <a:t>Habilidades y recursos necesarios</a:t>
            </a:r>
            <a:r>
              <a:rPr lang="es-ES_tradnl" sz="2000">
                <a:latin typeface="Arial" charset="0"/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Fuerte habilidad de comercialización.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Ingeniería del producto.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Instinto creativo.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Fuerte capacidad de investigación básica.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Reputación empresarial de liderazgo tecnológico y calidad.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Larga tradición en el sector o habilidades derivadas de otros negocios.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Fuerte cooperación en canales de distribución.</a:t>
            </a:r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143000"/>
            <a:ext cx="4648200" cy="5029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2400" b="1">
                <a:latin typeface="Arial" charset="0"/>
              </a:rPr>
              <a:t>Requisitos organizacionales comunes</a:t>
            </a:r>
            <a:r>
              <a:rPr lang="es-ES_tradnl" sz="2400">
                <a:latin typeface="Arial" charset="0"/>
              </a:rPr>
              <a:t>:</a:t>
            </a:r>
          </a:p>
          <a:p>
            <a:r>
              <a:rPr lang="es-ES_tradnl" sz="2400">
                <a:latin typeface="Arial" charset="0"/>
              </a:rPr>
              <a:t>Fuerte coordinación entre R&amp;D, desarrollo de producto y comercialización</a:t>
            </a:r>
          </a:p>
          <a:p>
            <a:r>
              <a:rPr lang="es-ES_tradnl" sz="2400">
                <a:latin typeface="Arial" charset="0"/>
              </a:rPr>
              <a:t>Mediciones e incentivos subjetivos en vez de medidas cuantitativas</a:t>
            </a:r>
          </a:p>
          <a:p>
            <a:r>
              <a:rPr lang="es-ES_tradnl" sz="2400">
                <a:latin typeface="Arial" charset="0"/>
              </a:rPr>
              <a:t>Fuerte motivación para atraer trabajadores altamente capaces, creativos o científicos</a:t>
            </a:r>
            <a:endParaRPr lang="en-US"/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9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Requisitos Enfoque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43000"/>
            <a:ext cx="4191000" cy="4953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sz="2400" b="1">
                <a:latin typeface="Arial" charset="0"/>
              </a:rPr>
              <a:t>Habilidades y recursos necesarios</a:t>
            </a:r>
            <a:r>
              <a:rPr lang="es-ES_tradnl" sz="2400">
                <a:latin typeface="Arial" charset="0"/>
              </a:rPr>
              <a:t>:</a:t>
            </a:r>
          </a:p>
          <a:p>
            <a:pPr marL="609600" indent="-609600"/>
            <a:r>
              <a:rPr lang="es-ES_tradnl" sz="2400">
                <a:latin typeface="Arial" charset="0"/>
              </a:rPr>
              <a:t>Combinación de la anteriores, dirigidas al objetivo estratégico particular.</a:t>
            </a:r>
          </a:p>
        </p:txBody>
      </p:sp>
      <p:sp>
        <p:nvSpPr>
          <p:cNvPr id="1873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143000"/>
            <a:ext cx="4648200" cy="5029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2400" b="1">
                <a:latin typeface="Arial" charset="0"/>
              </a:rPr>
              <a:t>Requisitos organizacionales comunes</a:t>
            </a:r>
            <a:r>
              <a:rPr lang="es-ES_tradnl" sz="2400">
                <a:latin typeface="Arial" charset="0"/>
              </a:rPr>
              <a:t>: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s-ES_tradnl" sz="2400">
                <a:latin typeface="Arial" charset="0"/>
              </a:rPr>
              <a:t>Combinación de la anteriores, dirigidas al objetivo estratégico particular</a:t>
            </a:r>
            <a:endParaRPr lang="en-US" sz="2400">
              <a:latin typeface="Arial" charset="0"/>
            </a:endParaRPr>
          </a:p>
        </p:txBody>
      </p:sp>
      <p:sp>
        <p:nvSpPr>
          <p:cNvPr id="187397" name="Text Box 5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10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-304800"/>
            <a:ext cx="97536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Posicionamiento A La Mitad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 sz="2800">
                <a:latin typeface="Arial" charset="0"/>
              </a:rPr>
              <a:t>Empresa posicionada en la mitad en situación estratégica muy mala.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Tiene casi garantizado rendimientos bajos.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Pierden los clientes de gran volumen que exigen precios bajos o pierden margen por bajar precios para igualarse a la competencia.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Pierden los negocios de alto margen por no estar diferenciados o enfocados a especialidades.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Es probable que tenga cultura organizacional borrosa y conflictos en su estructura y sistemas de motivación.</a:t>
            </a:r>
          </a:p>
          <a:p>
            <a:pPr marL="609600" indent="-609600"/>
            <a:endParaRPr lang="es-ES_tradnl" sz="2800">
              <a:latin typeface="Arial" charset="0"/>
            </a:endParaRPr>
          </a:p>
        </p:txBody>
      </p:sp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11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-304800"/>
            <a:ext cx="97536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Riesgos Liderazgo En Costos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Pone cargas sobre empresa: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Reinversión en equipo moderno.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Desechar implacablemente activos obsoletos.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Evitar proliferación de líneas de productos.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Estar alerta a mejores tecnológicas.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Riesgos: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Cambio tecnológico que nulifique experiencia.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Aprendizaje rápido de recién llegados o seguidores.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Incapacidad para ver cambio requerido en producto o comercialización por estar atento solo al costo.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Inflación en costos que estreche capacidad de mantener diferencial de precios para compensar imagen de competidores.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Ejemplos : Ford en 1920’s y Sharp.</a:t>
            </a:r>
          </a:p>
        </p:txBody>
      </p:sp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12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-304800"/>
            <a:ext cx="97536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Desventajas Diferenciación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 sz="2800">
                <a:latin typeface="Arial" charset="0"/>
              </a:rPr>
              <a:t>Diferencial de costo muy alta para que diferenciación mantenga lealtad de marca.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Si empresa descuida costos, competidor de bajo precio puede avanzar.</a:t>
            </a:r>
          </a:p>
          <a:p>
            <a:pPr marL="990600" lvl="1" indent="-533400"/>
            <a:r>
              <a:rPr lang="es-ES_tradnl" sz="2400">
                <a:latin typeface="Arial" charset="0"/>
              </a:rPr>
              <a:t>Diferenciación solo soportará hasta cierto límite diferencia de precios.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Decae necesidad del comprador por el factor diferenciante.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Imitación limita diferenciación percibida, común cuando el sector industrial madura.</a:t>
            </a:r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8305800" y="6246813"/>
            <a:ext cx="871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12+1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-304800"/>
            <a:ext cx="97536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Desventajas Enfoque O Alta Segmentación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 sz="2800">
                <a:latin typeface="Arial" charset="0"/>
              </a:rPr>
              <a:t>Diferencial de costo entre competidores que van al mercado en general y empresa enfocada se amplía, eliminando ventajas en costo o compensando la diferenciación logrados en servir un segmento.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Competidores encuentran sub mercados dentro del segmento objetivo estratégico y dejan fuera de foco a la empresa concentrada en ese segmento.</a:t>
            </a:r>
          </a:p>
          <a:p>
            <a:pPr marL="609600" indent="-609600"/>
            <a:r>
              <a:rPr lang="es-ES_tradnl" sz="2800">
                <a:latin typeface="Arial" charset="0"/>
              </a:rPr>
              <a:t>Cambia la necesidad de diferencias en los productos o servicios deseados por ese segmento.</a:t>
            </a:r>
          </a:p>
        </p:txBody>
      </p:sp>
      <p:sp>
        <p:nvSpPr>
          <p:cNvPr id="18125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14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dirty="0" smtClean="0"/>
              <a:t>Producción.</a:t>
            </a:r>
          </a:p>
          <a:p>
            <a:pPr lvl="1" algn="r">
              <a:defRPr/>
            </a:pPr>
            <a:r>
              <a:rPr lang="es-EC" dirty="0" smtClean="0"/>
              <a:t>Administración.</a:t>
            </a:r>
          </a:p>
          <a:p>
            <a:pPr lvl="1" algn="r">
              <a:defRPr/>
            </a:pPr>
            <a:r>
              <a:rPr lang="es-EC" dirty="0" smtClean="0"/>
              <a:t>Finanzas.</a:t>
            </a:r>
          </a:p>
          <a:p>
            <a:pPr lvl="1" algn="r">
              <a:defRPr/>
            </a:pPr>
            <a:r>
              <a:rPr lang="es-EC" dirty="0" smtClean="0"/>
              <a:t>Investigación.</a:t>
            </a:r>
          </a:p>
          <a:p>
            <a:pPr lvl="1" algn="r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Estrategias Competitivas Genéricas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38100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Al enfrentarse a las 5 FC hay 3 estrategias genéricas de éxito potencial para desempeñarse mejor que otras empresas del sector: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sz="2400">
                <a:latin typeface="Arial" charset="0"/>
              </a:rPr>
              <a:t>Liderazgo general en costos.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sz="2400">
                <a:latin typeface="Arial" charset="0"/>
              </a:rPr>
              <a:t>Diferenciación.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sz="2400">
                <a:latin typeface="Arial" charset="0"/>
              </a:rPr>
              <a:t>Enfoque o alta segmentación.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En ocasiones empresa puede seguir mas de una estrategia como su objetivo principal, aunque raramente esto es posible.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Implementación de EG requiere de compromiso y apoyo total de de los elementos de organización que se diluirán si existe mas de un objetivo primario.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EG son tácticas para superar desempeño de competidores en un SI, lo cual puede ser elevados rendimientos o simplemente supervivencia.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-304800"/>
            <a:ext cx="97536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Liderazgo General En Costos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34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Bajo costo con relación a competidores.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Requiere de: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Construcción agresiva de instalaciones capaces de producir grandes volúmenes en forma eficiente.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Reducción de costos basados en experiencia.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Rígidos controles de costos indirectos.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Evitar cuentas marginales.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Minimización de costos en areas como R&amp;D, servicio, fuerza de venta y publicidad.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Fuerte atención administrativa al control de costos.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Con bajos costos se logra rendimientos mayores al promedio del SI, a pesar de competencia.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Da defensa contra rivalidad de competidores, ya que puede tener rendimientos con precios en los que los otros pierden.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Defiende de compradores poderosos, que solo pueden bajar precios hasta los del que le sigue en eficiencia.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Defensa contra proveedores poderosos, dando mas flexibilidad para enfrentar aumentos de costos de insumos.</a:t>
            </a:r>
          </a:p>
        </p:txBody>
      </p:sp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-304800"/>
            <a:ext cx="97536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Liderazgo General En Costos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Factores necesarios para esta estrategia ponen barreras de ingreso en economías de escala o ventajas de costo.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Por lo general pone en ventaja frente a posibles sustitutos.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Protege a empresa de 5 FC.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Negociación solo puede bajar utilidades hasta que competidor siguiente pierda.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Competidores menos eficientes serán primeros en sufrir ante presiones competitivas.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Alcanzar esta posición suele / puede requerir: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Alta participación mercado y otras ventajas: acceso favorable a MP.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Diseño de producto para facilitar fabricación.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Amplias líneas de productos relacionados para regar costos.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Servir a todos los grupos de clientes importantes para tener volumen.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Inversión fuerte de capital inicial en equipo.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Precios agresivos y perdidas iniciales para captar mercado, lo que puede reducir costos mas.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Una vez lograda, esta posición da altas utilidades lo que permite reinvertir en instalaciones para mantener liderazgo de costos.</a:t>
            </a:r>
          </a:p>
        </p:txBody>
      </p:sp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3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-304800"/>
            <a:ext cx="97536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Diferenciación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Crear algo que sea percibido en el mercado como único: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Diseño o imagen de marca (mercedes, Armani, Lexus).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Tecnología (Sony en tv, Bosé en parlantes).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Características muy particulares (Jean –Air en estufas).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Servicio al cliente (Caterpillar, Crown Cork).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Cadena de distribuidores (Caterpillar, coca cola).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Calidad (Caterpillar, mercedes).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No permite ignorar costos, sino que estos no son objetivo estratégico primordial.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Si se logra es una estrategia para tener rendimientos mayores al promedio del sector, al crear una posición defendible: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Aislamiento de rivalidad debido a lealtad de cliente a marca y menor sensibilidad al precio.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Proporciona barrera de ingreso.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Márgenes elevados permiten tratar con poder de proveedor.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Reduce poder del comprador al no tener este alternativas similares.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Mejor posicionada frente a posibles sustitutos.</a:t>
            </a: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4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-304800"/>
            <a:ext cx="97536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Enfoque O Alta Segmentación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Enfocarse sobre grupo de compradores en particular o en segmento de línea de productos o mercado geográfico.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Se concentra en servir muy bien a un objetivo en particular a diferencia de otras 2 estrategias: buscan todo el mercado.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Estrategia basada en premisa que de esta forma puede servir a estos con mas eficacia o efectividad que los que compiten en forma general.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De esta forma logra diferenciación al satisfacer mejor necesidades de un grupo, o costos inferiores para este, o ambos.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 pesar de que no logra diferenciación o bajo costo en todo el mercado lo hace para su mercado objetivo.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De esta forma puede defenderse de fuerzas competitivas como con las otras estrategias, además se puede buscar objetivos menos vulnerables a los sustitutos o donde la competencia sea mas débil.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Enfoque implica trueque entre rentabilidad y volumen.</a:t>
            </a:r>
          </a:p>
        </p:txBody>
      </p:sp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5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-304800"/>
            <a:ext cx="97536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3 Estrategias Genéricas</a:t>
            </a:r>
          </a:p>
        </p:txBody>
      </p:sp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6</a:t>
            </a:r>
            <a:endParaRPr lang="es-ES_tradnl"/>
          </a:p>
        </p:txBody>
      </p:sp>
      <p:graphicFrame>
        <p:nvGraphicFramePr>
          <p:cNvPr id="182332" name="Group 60"/>
          <p:cNvGraphicFramePr>
            <a:graphicFrameLocks noGrp="1"/>
          </p:cNvGraphicFramePr>
          <p:nvPr/>
        </p:nvGraphicFramePr>
        <p:xfrm>
          <a:off x="762000" y="2009775"/>
          <a:ext cx="7848600" cy="4093464"/>
        </p:xfrm>
        <a:graphic>
          <a:graphicData uri="http://schemas.openxmlformats.org/drawingml/2006/table">
            <a:tbl>
              <a:tblPr/>
              <a:tblGrid>
                <a:gridCol w="1676400"/>
                <a:gridCol w="3200400"/>
                <a:gridCol w="29718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Exclusividad percibida por Cliente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Posición de Costo Bajo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Todo un Sector Industrial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DIFERENCIACION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LIDERATO GENERAL EN COSTOS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Solo un Segmento Particular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ENFOQUE O ALTA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SEGMENTACION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2301" name="Text Box 29"/>
          <p:cNvSpPr txBox="1">
            <a:spLocks noChangeArrowheads="1"/>
          </p:cNvSpPr>
          <p:nvPr/>
        </p:nvSpPr>
        <p:spPr bwMode="auto">
          <a:xfrm>
            <a:off x="3276600" y="1066800"/>
            <a:ext cx="3789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/>
              <a:t>VENTAJA ESTRATEGICA</a:t>
            </a:r>
          </a:p>
        </p:txBody>
      </p:sp>
      <p:sp>
        <p:nvSpPr>
          <p:cNvPr id="182302" name="Text Box 30"/>
          <p:cNvSpPr txBox="1">
            <a:spLocks noChangeArrowheads="1"/>
          </p:cNvSpPr>
          <p:nvPr/>
        </p:nvSpPr>
        <p:spPr bwMode="auto">
          <a:xfrm rot="-5423282">
            <a:off x="-1520825" y="3654425"/>
            <a:ext cx="395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/>
              <a:t>OBJETIVO ESTRATEGICO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-304800"/>
            <a:ext cx="97536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Ejemplos Estrategias Genéricas</a:t>
            </a:r>
          </a:p>
        </p:txBody>
      </p:sp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7</a:t>
            </a:r>
            <a:endParaRPr lang="es-ES_tradnl"/>
          </a:p>
        </p:txBody>
      </p:sp>
      <p:graphicFrame>
        <p:nvGraphicFramePr>
          <p:cNvPr id="190468" name="Group 4"/>
          <p:cNvGraphicFramePr>
            <a:graphicFrameLocks noGrp="1"/>
          </p:cNvGraphicFramePr>
          <p:nvPr/>
        </p:nvGraphicFramePr>
        <p:xfrm>
          <a:off x="762000" y="1371600"/>
          <a:ext cx="7848600" cy="4093464"/>
        </p:xfrm>
        <a:graphic>
          <a:graphicData uri="http://schemas.openxmlformats.org/drawingml/2006/table">
            <a:tbl>
              <a:tblPr/>
              <a:tblGrid>
                <a:gridCol w="1676400"/>
                <a:gridCol w="3200400"/>
                <a:gridCol w="29718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Exclusividad percibida por Cliente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Posición de Costo Bajo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Todo un Sector Industrial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Mercedes Benz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Lexus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Toyota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G.M.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Solo un Segmento Particular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Land Rover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Andino, Condor </a:t>
                      </a:r>
                      <a:r>
                        <a:rPr kumimoji="0" lang="es-ES_tradnl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et 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0492" name="Text Box 28"/>
          <p:cNvSpPr txBox="1">
            <a:spLocks noChangeArrowheads="1"/>
          </p:cNvSpPr>
          <p:nvPr/>
        </p:nvSpPr>
        <p:spPr bwMode="auto">
          <a:xfrm>
            <a:off x="3276600" y="762000"/>
            <a:ext cx="3789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/>
              <a:t>VENTAJA ESTRATEGICA</a:t>
            </a:r>
          </a:p>
        </p:txBody>
      </p:sp>
      <p:sp>
        <p:nvSpPr>
          <p:cNvPr id="190493" name="Text Box 29"/>
          <p:cNvSpPr txBox="1">
            <a:spLocks noChangeArrowheads="1"/>
          </p:cNvSpPr>
          <p:nvPr/>
        </p:nvSpPr>
        <p:spPr bwMode="auto">
          <a:xfrm rot="-5423282">
            <a:off x="-1520825" y="3121025"/>
            <a:ext cx="395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/>
              <a:t>OBJETIVO ESTRATEGICO</a:t>
            </a:r>
          </a:p>
        </p:txBody>
      </p:sp>
      <p:sp>
        <p:nvSpPr>
          <p:cNvPr id="190494" name="Rectangle 30"/>
          <p:cNvSpPr>
            <a:spLocks noChangeArrowheads="1"/>
          </p:cNvSpPr>
          <p:nvPr/>
        </p:nvSpPr>
        <p:spPr bwMode="auto">
          <a:xfrm>
            <a:off x="2819400" y="5638800"/>
            <a:ext cx="442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3600">
                <a:solidFill>
                  <a:schemeClr val="tx2"/>
                </a:solidFill>
              </a:rPr>
              <a:t>Fiat???, Chrysler???</a:t>
            </a:r>
            <a:endParaRPr lang="en-US" sz="36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3390</TotalTime>
  <Words>1343</Words>
  <Application>Microsoft Office PowerPoint</Application>
  <PresentationFormat>Presentación en pantalla (4:3)</PresentationFormat>
  <Paragraphs>181</Paragraphs>
  <Slides>16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Times New Roman</vt:lpstr>
      <vt:lpstr>Arial</vt:lpstr>
      <vt:lpstr>Wingdings</vt:lpstr>
      <vt:lpstr>Azure</vt:lpstr>
      <vt:lpstr>Administración de Empresas Acuícolas I – Clase 12</vt:lpstr>
      <vt:lpstr>Fabrizio Marcillo Morla</vt:lpstr>
      <vt:lpstr>Estrategias Competitivas Genéricas</vt:lpstr>
      <vt:lpstr>Liderazgo General En Costos</vt:lpstr>
      <vt:lpstr>Liderazgo General En Costos</vt:lpstr>
      <vt:lpstr>Diferenciación</vt:lpstr>
      <vt:lpstr>Enfoque O Alta Segmentación</vt:lpstr>
      <vt:lpstr>3 Estrategias Genéricas</vt:lpstr>
      <vt:lpstr>Ejemplos Estrategias Genéricas</vt:lpstr>
      <vt:lpstr>Requisitos Liderazgo Total Costos</vt:lpstr>
      <vt:lpstr>Requisitos Diferenciación</vt:lpstr>
      <vt:lpstr>Requisitos Enfoque</vt:lpstr>
      <vt:lpstr>Posicionamiento A La Mitad</vt:lpstr>
      <vt:lpstr>Riesgos Liderazgo En Costos</vt:lpstr>
      <vt:lpstr>Desventajas Diferenciación</vt:lpstr>
      <vt:lpstr>Desventajas Enfoque O Alta Segmentación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556</cp:revision>
  <cp:lastPrinted>1601-01-01T00:00:00Z</cp:lastPrinted>
  <dcterms:created xsi:type="dcterms:W3CDTF">2002-07-19T11:47:45Z</dcterms:created>
  <dcterms:modified xsi:type="dcterms:W3CDTF">2010-01-18T16:15:40Z</dcterms:modified>
</cp:coreProperties>
</file>