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0" r:id="rId1"/>
  </p:sldMasterIdLst>
  <p:notesMasterIdLst>
    <p:notesMasterId r:id="rId30"/>
  </p:notesMasterIdLst>
  <p:sldIdLst>
    <p:sldId id="256" r:id="rId2"/>
    <p:sldId id="257" r:id="rId3"/>
    <p:sldId id="270" r:id="rId4"/>
    <p:sldId id="271" r:id="rId5"/>
    <p:sldId id="272" r:id="rId6"/>
    <p:sldId id="273" r:id="rId7"/>
    <p:sldId id="274" r:id="rId8"/>
    <p:sldId id="275" r:id="rId9"/>
    <p:sldId id="278" r:id="rId10"/>
    <p:sldId id="281" r:id="rId11"/>
    <p:sldId id="284" r:id="rId12"/>
    <p:sldId id="306" r:id="rId13"/>
    <p:sldId id="290" r:id="rId14"/>
    <p:sldId id="293" r:id="rId15"/>
    <p:sldId id="294" r:id="rId16"/>
    <p:sldId id="295" r:id="rId17"/>
    <p:sldId id="296" r:id="rId18"/>
    <p:sldId id="298" r:id="rId19"/>
    <p:sldId id="260" r:id="rId20"/>
    <p:sldId id="262" r:id="rId21"/>
    <p:sldId id="305" r:id="rId22"/>
    <p:sldId id="299" r:id="rId23"/>
    <p:sldId id="269" r:id="rId24"/>
    <p:sldId id="300" r:id="rId25"/>
    <p:sldId id="304" r:id="rId26"/>
    <p:sldId id="302" r:id="rId27"/>
    <p:sldId id="303" r:id="rId28"/>
    <p:sldId id="307"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AA503A-9117-48E5-9D8A-D1056392E310}" type="datetimeFigureOut">
              <a:rPr lang="es-ES" smtClean="0"/>
              <a:t>25/10/2009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410547-68CE-4BA5-A287-D54486730119}" type="slidenum">
              <a:rPr lang="es-ES" smtClean="0"/>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En este script se crea un archivo .</a:t>
            </a:r>
            <a:r>
              <a:rPr lang="es-ES" dirty="0" err="1" smtClean="0"/>
              <a:t>call</a:t>
            </a:r>
            <a:r>
              <a:rPr lang="es-ES" dirty="0" smtClean="0"/>
              <a:t> en el que se concatena información necesaria para hacer la llamada, una vez concatenado esta información se lo mueve al directorio /</a:t>
            </a:r>
            <a:r>
              <a:rPr lang="es-ES" dirty="0" err="1" smtClean="0"/>
              <a:t>var</a:t>
            </a:r>
            <a:r>
              <a:rPr lang="es-ES" dirty="0" smtClean="0"/>
              <a:t>/</a:t>
            </a:r>
            <a:r>
              <a:rPr lang="es-ES" dirty="0" err="1" smtClean="0"/>
              <a:t>spool</a:t>
            </a:r>
            <a:r>
              <a:rPr lang="es-ES" dirty="0" smtClean="0"/>
              <a:t>/</a:t>
            </a:r>
            <a:r>
              <a:rPr lang="es-ES" dirty="0" err="1" smtClean="0"/>
              <a:t>asterisk</a:t>
            </a:r>
            <a:r>
              <a:rPr lang="es-ES" dirty="0" smtClean="0"/>
              <a:t>/</a:t>
            </a:r>
            <a:r>
              <a:rPr lang="es-ES" dirty="0" err="1" smtClean="0"/>
              <a:t>outgoing</a:t>
            </a:r>
            <a:r>
              <a:rPr lang="es-ES" dirty="0" smtClean="0"/>
              <a:t>/, en este directorio </a:t>
            </a:r>
            <a:r>
              <a:rPr lang="es-ES" dirty="0" err="1" smtClean="0"/>
              <a:t>Asterisk</a:t>
            </a:r>
            <a:r>
              <a:rPr lang="es-ES" dirty="0" smtClean="0"/>
              <a:t> estará verificando a cada momento si hay un archivo nuevo o no para poder realizar la respectiva llamada.</a:t>
            </a:r>
            <a:endParaRPr lang="es-ES" dirty="0"/>
          </a:p>
        </p:txBody>
      </p:sp>
      <p:sp>
        <p:nvSpPr>
          <p:cNvPr id="4" name="3 Marcador de número de diapositiva"/>
          <p:cNvSpPr>
            <a:spLocks noGrp="1"/>
          </p:cNvSpPr>
          <p:nvPr>
            <p:ph type="sldNum" sz="quarter" idx="10"/>
          </p:nvPr>
        </p:nvSpPr>
        <p:spPr/>
        <p:txBody>
          <a:bodyPr/>
          <a:lstStyle/>
          <a:p>
            <a:fld id="{E5410547-68CE-4BA5-A287-D54486730119}" type="slidenum">
              <a:rPr lang="es-ES" smtClean="0"/>
              <a:t>13</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B50583F6-1105-4BFB-A706-7C954F14AEDF}" type="datetimeFigureOut">
              <a:rPr lang="en-US" smtClean="0"/>
              <a:pPr/>
              <a:t>10/25/2009</a:t>
            </a:fld>
            <a:endParaRPr lang="en-U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n-U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2B9C9F5D-E9C4-4FB8-9520-F916B0B3C338}"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50583F6-1105-4BFB-A706-7C954F14AEDF}" type="datetimeFigureOut">
              <a:rPr lang="en-US" smtClean="0"/>
              <a:pPr/>
              <a:t>10/25/2009</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2B9C9F5D-E9C4-4FB8-9520-F916B0B3C338}"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50583F6-1105-4BFB-A706-7C954F14AEDF}" type="datetimeFigureOut">
              <a:rPr lang="en-US" smtClean="0"/>
              <a:pPr/>
              <a:t>10/25/2009</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2B9C9F5D-E9C4-4FB8-9520-F916B0B3C338}"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B50583F6-1105-4BFB-A706-7C954F14AEDF}" type="datetimeFigureOut">
              <a:rPr lang="en-US" smtClean="0"/>
              <a:pPr/>
              <a:t>10/25/2009</a:t>
            </a:fld>
            <a:endParaRPr lang="en-US"/>
          </a:p>
        </p:txBody>
      </p:sp>
      <p:sp>
        <p:nvSpPr>
          <p:cNvPr id="9" name="8 Marcador de número de diapositiva"/>
          <p:cNvSpPr>
            <a:spLocks noGrp="1"/>
          </p:cNvSpPr>
          <p:nvPr>
            <p:ph type="sldNum" sz="quarter" idx="15"/>
          </p:nvPr>
        </p:nvSpPr>
        <p:spPr/>
        <p:txBody>
          <a:bodyPr rtlCol="0"/>
          <a:lstStyle/>
          <a:p>
            <a:fld id="{2B9C9F5D-E9C4-4FB8-9520-F916B0B3C338}" type="slidenum">
              <a:rPr lang="en-US" smtClean="0"/>
              <a:pPr/>
              <a:t>‹Nº›</a:t>
            </a:fld>
            <a:endParaRPr lang="en-US"/>
          </a:p>
        </p:txBody>
      </p:sp>
      <p:sp>
        <p:nvSpPr>
          <p:cNvPr id="10" name="9 Marcador de pie de página"/>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B50583F6-1105-4BFB-A706-7C954F14AEDF}" type="datetimeFigureOut">
              <a:rPr lang="en-US" smtClean="0"/>
              <a:pPr/>
              <a:t>10/25/2009</a:t>
            </a:fld>
            <a:endParaRPr lang="en-U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n-U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2B9C9F5D-E9C4-4FB8-9520-F916B0B3C338}"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B50583F6-1105-4BFB-A706-7C954F14AEDF}" type="datetimeFigureOut">
              <a:rPr lang="en-US" smtClean="0"/>
              <a:pPr/>
              <a:t>10/25/2009</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2B9C9F5D-E9C4-4FB8-9520-F916B0B3C338}" type="slidenum">
              <a:rPr lang="en-US" smtClean="0"/>
              <a:pPr/>
              <a:t>‹Nº›</a:t>
            </a:fld>
            <a:endParaRPr lang="en-U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B50583F6-1105-4BFB-A706-7C954F14AEDF}" type="datetimeFigureOut">
              <a:rPr lang="en-US" smtClean="0"/>
              <a:pPr/>
              <a:t>10/25/2009</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2B9C9F5D-E9C4-4FB8-9520-F916B0B3C338}" type="slidenum">
              <a:rPr lang="en-US" smtClean="0"/>
              <a:pPr/>
              <a:t>‹Nº›</a:t>
            </a:fld>
            <a:endParaRPr lang="en-U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B50583F6-1105-4BFB-A706-7C954F14AEDF}" type="datetimeFigureOut">
              <a:rPr lang="en-US" smtClean="0"/>
              <a:pPr/>
              <a:t>10/25/2009</a:t>
            </a:fld>
            <a:endParaRPr lang="en-US"/>
          </a:p>
        </p:txBody>
      </p:sp>
      <p:sp>
        <p:nvSpPr>
          <p:cNvPr id="7" name="6 Marcador de número de diapositiva"/>
          <p:cNvSpPr>
            <a:spLocks noGrp="1"/>
          </p:cNvSpPr>
          <p:nvPr>
            <p:ph type="sldNum" sz="quarter" idx="11"/>
          </p:nvPr>
        </p:nvSpPr>
        <p:spPr/>
        <p:txBody>
          <a:bodyPr rtlCol="0"/>
          <a:lstStyle/>
          <a:p>
            <a:fld id="{2B9C9F5D-E9C4-4FB8-9520-F916B0B3C338}" type="slidenum">
              <a:rPr lang="en-US" smtClean="0"/>
              <a:pPr/>
              <a:t>‹Nº›</a:t>
            </a:fld>
            <a:endParaRPr lang="en-US"/>
          </a:p>
        </p:txBody>
      </p:sp>
      <p:sp>
        <p:nvSpPr>
          <p:cNvPr id="8" name="7 Marcador de pie de página"/>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50583F6-1105-4BFB-A706-7C954F14AEDF}" type="datetimeFigureOut">
              <a:rPr lang="en-US" smtClean="0"/>
              <a:pPr/>
              <a:t>10/25/2009</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2B9C9F5D-E9C4-4FB8-9520-F916B0B3C338}"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B50583F6-1105-4BFB-A706-7C954F14AEDF}" type="datetimeFigureOut">
              <a:rPr lang="en-US" smtClean="0"/>
              <a:pPr/>
              <a:t>10/25/2009</a:t>
            </a:fld>
            <a:endParaRPr lang="en-US"/>
          </a:p>
        </p:txBody>
      </p:sp>
      <p:sp>
        <p:nvSpPr>
          <p:cNvPr id="22" name="21 Marcador de número de diapositiva"/>
          <p:cNvSpPr>
            <a:spLocks noGrp="1"/>
          </p:cNvSpPr>
          <p:nvPr>
            <p:ph type="sldNum" sz="quarter" idx="15"/>
          </p:nvPr>
        </p:nvSpPr>
        <p:spPr/>
        <p:txBody>
          <a:bodyPr rtlCol="0"/>
          <a:lstStyle/>
          <a:p>
            <a:fld id="{2B9C9F5D-E9C4-4FB8-9520-F916B0B3C338}" type="slidenum">
              <a:rPr lang="en-US" smtClean="0"/>
              <a:pPr/>
              <a:t>‹Nº›</a:t>
            </a:fld>
            <a:endParaRPr lang="en-US"/>
          </a:p>
        </p:txBody>
      </p:sp>
      <p:sp>
        <p:nvSpPr>
          <p:cNvPr id="23" name="22 Marcador de pie de página"/>
          <p:cNvSpPr>
            <a:spLocks noGrp="1"/>
          </p:cNvSpPr>
          <p:nvPr>
            <p:ph type="ftr" sz="quarter" idx="16"/>
          </p:nvPr>
        </p:nvSpPr>
        <p:spPr/>
        <p:txBody>
          <a:bodyPr rtlCol="0"/>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B50583F6-1105-4BFB-A706-7C954F14AEDF}" type="datetimeFigureOut">
              <a:rPr lang="en-US" smtClean="0"/>
              <a:pPr/>
              <a:t>10/25/2009</a:t>
            </a:fld>
            <a:endParaRPr lang="en-US"/>
          </a:p>
        </p:txBody>
      </p:sp>
      <p:sp>
        <p:nvSpPr>
          <p:cNvPr id="18" name="17 Marcador de número de diapositiva"/>
          <p:cNvSpPr>
            <a:spLocks noGrp="1"/>
          </p:cNvSpPr>
          <p:nvPr>
            <p:ph type="sldNum" sz="quarter" idx="11"/>
          </p:nvPr>
        </p:nvSpPr>
        <p:spPr/>
        <p:txBody>
          <a:bodyPr rtlCol="0"/>
          <a:lstStyle/>
          <a:p>
            <a:fld id="{2B9C9F5D-E9C4-4FB8-9520-F916B0B3C338}" type="slidenum">
              <a:rPr lang="en-US" smtClean="0"/>
              <a:pPr/>
              <a:t>‹Nº›</a:t>
            </a:fld>
            <a:endParaRPr lang="en-US"/>
          </a:p>
        </p:txBody>
      </p:sp>
      <p:sp>
        <p:nvSpPr>
          <p:cNvPr id="21" name="20 Marcador de pie de página"/>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50583F6-1105-4BFB-A706-7C954F14AEDF}" type="datetimeFigureOut">
              <a:rPr lang="en-US" smtClean="0"/>
              <a:pPr/>
              <a:t>10/25/2009</a:t>
            </a:fld>
            <a:endParaRPr lang="en-U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B9C9F5D-E9C4-4FB8-9520-F916B0B3C338}"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C:\Documents%20and%20Settings\estudiante\Escritorio\Sustentaci&#243;n\Video\Proyecto_Tesis_Oct%2023.wmv"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0" y="2362200"/>
            <a:ext cx="6172200" cy="1894362"/>
          </a:xfrm>
        </p:spPr>
        <p:txBody>
          <a:bodyPr>
            <a:noAutofit/>
          </a:bodyPr>
          <a:lstStyle/>
          <a:p>
            <a:pPr algn="ctr"/>
            <a:r>
              <a:rPr lang="es-ES" sz="4800" dirty="0" smtClean="0">
                <a:latin typeface="Britannic Bold" pitchFamily="34" charset="0"/>
              </a:rPr>
              <a:t>Implementación de un Sistema </a:t>
            </a:r>
            <a:r>
              <a:rPr lang="es-ES" sz="4800" dirty="0" smtClean="0">
                <a:latin typeface="Britannic Bold" pitchFamily="34" charset="0"/>
              </a:rPr>
              <a:t>de </a:t>
            </a:r>
            <a:r>
              <a:rPr lang="es-ES" sz="4800" dirty="0" smtClean="0">
                <a:latin typeface="Britannic Bold" pitchFamily="34" charset="0"/>
              </a:rPr>
              <a:t>Vigilancia </a:t>
            </a:r>
            <a:r>
              <a:rPr lang="es-ES" sz="4800" dirty="0" smtClean="0">
                <a:latin typeface="Britannic Bold" pitchFamily="34" charset="0"/>
              </a:rPr>
              <a:t>utilizando una web </a:t>
            </a:r>
            <a:r>
              <a:rPr lang="es-ES" sz="4800" dirty="0" err="1" smtClean="0">
                <a:latin typeface="Britannic Bold" pitchFamily="34" charset="0"/>
              </a:rPr>
              <a:t>cam</a:t>
            </a:r>
            <a:r>
              <a:rPr lang="es-ES" sz="4800" dirty="0" smtClean="0">
                <a:latin typeface="Britannic Bold" pitchFamily="34" charset="0"/>
              </a:rPr>
              <a:t>, </a:t>
            </a:r>
            <a:r>
              <a:rPr lang="es-ES" sz="4800" dirty="0" err="1" smtClean="0">
                <a:latin typeface="Britannic Bold" pitchFamily="34" charset="0"/>
              </a:rPr>
              <a:t>Asterisk</a:t>
            </a:r>
            <a:r>
              <a:rPr lang="es-ES" sz="4800" dirty="0" smtClean="0">
                <a:latin typeface="Britannic Bold" pitchFamily="34" charset="0"/>
              </a:rPr>
              <a:t> y </a:t>
            </a:r>
            <a:r>
              <a:rPr lang="es-ES" sz="4800" dirty="0" smtClean="0">
                <a:latin typeface="Britannic Bold" pitchFamily="34" charset="0"/>
              </a:rPr>
              <a:t>teléfonos </a:t>
            </a:r>
            <a:r>
              <a:rPr lang="es-ES" sz="4800" dirty="0" err="1" smtClean="0">
                <a:latin typeface="Britannic Bold" pitchFamily="34" charset="0"/>
              </a:rPr>
              <a:t>Grandstream</a:t>
            </a:r>
            <a:r>
              <a:rPr lang="es-ES" sz="4800" dirty="0" smtClean="0">
                <a:latin typeface="Britannic Bold" pitchFamily="34" charset="0"/>
              </a:rPr>
              <a:t> </a:t>
            </a:r>
            <a:endParaRPr lang="en-US" sz="4800" dirty="0">
              <a:latin typeface="Britannic Bold" pitchFamily="34" charset="0"/>
            </a:endParaRPr>
          </a:p>
        </p:txBody>
      </p:sp>
      <p:sp>
        <p:nvSpPr>
          <p:cNvPr id="3" name="2 Subtítulo"/>
          <p:cNvSpPr>
            <a:spLocks noGrp="1"/>
          </p:cNvSpPr>
          <p:nvPr>
            <p:ph type="subTitle" idx="1"/>
          </p:nvPr>
        </p:nvSpPr>
        <p:spPr>
          <a:xfrm>
            <a:off x="2286000" y="4800600"/>
            <a:ext cx="6172200" cy="1371600"/>
          </a:xfrm>
        </p:spPr>
        <p:txBody>
          <a:bodyPr>
            <a:normAutofit lnSpcReduction="10000"/>
          </a:bodyPr>
          <a:lstStyle/>
          <a:p>
            <a:endParaRPr lang="en-US" dirty="0" smtClean="0"/>
          </a:p>
          <a:p>
            <a:r>
              <a:rPr lang="en-US" sz="3200" dirty="0" smtClean="0">
                <a:latin typeface="Eras Demi ITC" pitchFamily="34" charset="0"/>
              </a:rPr>
              <a:t>Alexander  </a:t>
            </a:r>
            <a:r>
              <a:rPr lang="en-US" sz="3200" dirty="0" err="1" smtClean="0">
                <a:latin typeface="Eras Demi ITC" pitchFamily="34" charset="0"/>
              </a:rPr>
              <a:t>Toala</a:t>
            </a:r>
            <a:r>
              <a:rPr lang="en-US" sz="3200" dirty="0" smtClean="0">
                <a:latin typeface="Eras Demi ITC" pitchFamily="34" charset="0"/>
              </a:rPr>
              <a:t> </a:t>
            </a:r>
            <a:r>
              <a:rPr lang="en-US" sz="3200" dirty="0" smtClean="0">
                <a:latin typeface="Eras Demi ITC" pitchFamily="34" charset="0"/>
              </a:rPr>
              <a:t>P</a:t>
            </a:r>
            <a:r>
              <a:rPr lang="en-US" sz="3200" dirty="0" smtClean="0">
                <a:latin typeface="Eras Demi ITC" pitchFamily="34" charset="0"/>
              </a:rPr>
              <a:t>az</a:t>
            </a:r>
            <a:endParaRPr lang="en-US" sz="3200" dirty="0" smtClean="0">
              <a:latin typeface="Eras Demi ITC" pitchFamily="34" charset="0"/>
            </a:endParaRPr>
          </a:p>
          <a:p>
            <a:r>
              <a:rPr lang="en-US" sz="3200" dirty="0" smtClean="0">
                <a:latin typeface="Eras Demi ITC" pitchFamily="34" charset="0"/>
              </a:rPr>
              <a:t>Orlando </a:t>
            </a:r>
            <a:r>
              <a:rPr lang="en-US" sz="3200" dirty="0" err="1" smtClean="0">
                <a:latin typeface="Eras Demi ITC" pitchFamily="34" charset="0"/>
              </a:rPr>
              <a:t>Zambrano</a:t>
            </a:r>
            <a:r>
              <a:rPr lang="en-US" sz="3200" dirty="0" smtClean="0">
                <a:latin typeface="Eras Demi ITC" pitchFamily="34" charset="0"/>
              </a:rPr>
              <a:t> </a:t>
            </a:r>
            <a:r>
              <a:rPr lang="en-US" sz="3200" dirty="0" smtClean="0">
                <a:latin typeface="Eras Demi ITC" pitchFamily="34" charset="0"/>
              </a:rPr>
              <a:t>Romero</a:t>
            </a:r>
            <a:endParaRPr lang="en-US" sz="3200" dirty="0">
              <a:latin typeface="Eras Demi ITC"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err="1" smtClean="0">
                <a:latin typeface="Lucida Sans" pitchFamily="34" charset="0"/>
              </a:rPr>
              <a:t>Componentes</a:t>
            </a:r>
            <a:r>
              <a:rPr lang="en-US" sz="3600" b="1" dirty="0" smtClean="0">
                <a:latin typeface="Lucida Sans" pitchFamily="34" charset="0"/>
              </a:rPr>
              <a:t> del </a:t>
            </a:r>
            <a:r>
              <a:rPr lang="en-US" sz="3600" b="1" dirty="0" err="1" smtClean="0">
                <a:latin typeface="Lucida Sans" pitchFamily="34" charset="0"/>
              </a:rPr>
              <a:t>Proyecto</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a:bodyPr>
          <a:lstStyle/>
          <a:p>
            <a:pPr algn="just"/>
            <a:r>
              <a:rPr lang="es-ES" sz="2800" b="1" dirty="0" err="1" smtClean="0">
                <a:latin typeface="Lucida Sans" pitchFamily="34" charset="0"/>
              </a:rPr>
              <a:t>Asterisk</a:t>
            </a:r>
            <a:endParaRPr lang="es-ES" sz="2800" b="1" dirty="0" smtClean="0">
              <a:latin typeface="Lucida Sans" pitchFamily="34" charset="0"/>
            </a:endParaRPr>
          </a:p>
          <a:p>
            <a:pPr algn="just">
              <a:buNone/>
            </a:pPr>
            <a:r>
              <a:rPr lang="es-ES" dirty="0" smtClean="0"/>
              <a:t>	</a:t>
            </a:r>
            <a:r>
              <a:rPr lang="es-ES" dirty="0" smtClean="0">
                <a:latin typeface="Arial" pitchFamily="34" charset="0"/>
                <a:cs typeface="Arial" pitchFamily="34" charset="0"/>
              </a:rPr>
              <a:t>Es una aplicación de software libre (bajo licencia GPL) que proporciona funcionalidades de una central telefónica (PBX). Como cualquier PBX, se puede conectar un número determinado de teléfonos para hacer llamadas entre sí e incluso conectar a un proveedor de </a:t>
            </a:r>
            <a:r>
              <a:rPr lang="es-ES" dirty="0" err="1" smtClean="0">
                <a:latin typeface="Arial" pitchFamily="34" charset="0"/>
                <a:cs typeface="Arial" pitchFamily="34" charset="0"/>
              </a:rPr>
              <a:t>VoIP</a:t>
            </a:r>
            <a:r>
              <a:rPr lang="es-ES" dirty="0" smtClean="0">
                <a:latin typeface="Arial" pitchFamily="34" charset="0"/>
                <a:cs typeface="Arial" pitchFamily="34" charset="0"/>
              </a:rPr>
              <a:t>.</a:t>
            </a:r>
          </a:p>
          <a:p>
            <a:pPr algn="just">
              <a:buNone/>
            </a:pPr>
            <a:r>
              <a:rPr lang="es-ES" dirty="0" smtClean="0"/>
              <a:t>	</a:t>
            </a:r>
          </a:p>
          <a:p>
            <a:pPr algn="just">
              <a:buNone/>
            </a:pPr>
            <a:r>
              <a:rPr lang="es-ES" dirty="0" smtClean="0">
                <a:latin typeface="Arial" pitchFamily="34" charset="0"/>
                <a:cs typeface="Arial" pitchFamily="34" charset="0"/>
              </a:rPr>
              <a:t>	Lo </a:t>
            </a:r>
            <a:r>
              <a:rPr lang="es-ES" dirty="0" smtClean="0">
                <a:latin typeface="Arial" pitchFamily="34" charset="0"/>
                <a:cs typeface="Arial" pitchFamily="34" charset="0"/>
              </a:rPr>
              <a:t>más interesante de </a:t>
            </a:r>
            <a:r>
              <a:rPr lang="es-ES" dirty="0" err="1" smtClean="0">
                <a:latin typeface="Arial" pitchFamily="34" charset="0"/>
                <a:cs typeface="Arial" pitchFamily="34" charset="0"/>
              </a:rPr>
              <a:t>Asterisk</a:t>
            </a:r>
            <a:r>
              <a:rPr lang="es-ES" dirty="0" smtClean="0">
                <a:latin typeface="Arial" pitchFamily="34" charset="0"/>
                <a:cs typeface="Arial" pitchFamily="34" charset="0"/>
              </a:rPr>
              <a:t> es que soporta muchos protocolos </a:t>
            </a:r>
            <a:r>
              <a:rPr lang="es-ES" dirty="0" err="1" smtClean="0">
                <a:latin typeface="Arial" pitchFamily="34" charset="0"/>
                <a:cs typeface="Arial" pitchFamily="34" charset="0"/>
              </a:rPr>
              <a:t>VoIP</a:t>
            </a:r>
            <a:r>
              <a:rPr lang="es-ES" dirty="0" smtClean="0">
                <a:latin typeface="Arial" pitchFamily="34" charset="0"/>
                <a:cs typeface="Arial" pitchFamily="34" charset="0"/>
              </a:rPr>
              <a:t> como pueden ser SIP, H.323, IAX y MGCP. </a:t>
            </a:r>
            <a:endParaRPr lang="en-US" dirty="0" smtClean="0">
              <a:latin typeface="Arial" pitchFamily="34" charset="0"/>
              <a:cs typeface="Arial" pitchFamily="34" charset="0"/>
            </a:endParaRPr>
          </a:p>
          <a:p>
            <a:pPr algn="just">
              <a:buNone/>
            </a:pPr>
            <a:endParaRPr lang="en-US" dirty="0" smtClean="0"/>
          </a:p>
          <a:p>
            <a:pPr algn="just">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err="1" smtClean="0">
                <a:latin typeface="Lucida Sans" pitchFamily="34" charset="0"/>
              </a:rPr>
              <a:t>Componentes</a:t>
            </a:r>
            <a:r>
              <a:rPr lang="en-US" sz="3600" b="1" dirty="0" smtClean="0">
                <a:latin typeface="Lucida Sans" pitchFamily="34" charset="0"/>
              </a:rPr>
              <a:t> del </a:t>
            </a:r>
            <a:r>
              <a:rPr lang="en-US" sz="3600" b="1" dirty="0" err="1" smtClean="0">
                <a:latin typeface="Lucida Sans" pitchFamily="34" charset="0"/>
              </a:rPr>
              <a:t>Proyecto</a:t>
            </a:r>
            <a:endParaRPr lang="en-US" sz="3600" b="1" dirty="0">
              <a:latin typeface="Lucida Sans" pitchFamily="34" charset="0"/>
            </a:endParaRPr>
          </a:p>
        </p:txBody>
      </p:sp>
      <p:sp>
        <p:nvSpPr>
          <p:cNvPr id="3" name="2 Marcador de contenido"/>
          <p:cNvSpPr>
            <a:spLocks noGrp="1"/>
          </p:cNvSpPr>
          <p:nvPr>
            <p:ph sz="quarter" idx="1"/>
          </p:nvPr>
        </p:nvSpPr>
        <p:spPr>
          <a:xfrm>
            <a:off x="457200" y="1600200"/>
            <a:ext cx="5715000" cy="4873752"/>
          </a:xfrm>
        </p:spPr>
        <p:txBody>
          <a:bodyPr>
            <a:normAutofit lnSpcReduction="10000"/>
          </a:bodyPr>
          <a:lstStyle/>
          <a:p>
            <a:pPr algn="just"/>
            <a:r>
              <a:rPr lang="es-ES" sz="2800" b="1" dirty="0" smtClean="0">
                <a:latin typeface="Lucida Sans" pitchFamily="34" charset="0"/>
              </a:rPr>
              <a:t>Teléfono </a:t>
            </a:r>
            <a:r>
              <a:rPr lang="es-ES" sz="2800" b="1" dirty="0" err="1" smtClean="0">
                <a:latin typeface="Lucida Sans" pitchFamily="34" charset="0"/>
              </a:rPr>
              <a:t>VoIP</a:t>
            </a:r>
            <a:r>
              <a:rPr lang="es-ES" sz="2800" b="1" dirty="0" smtClean="0">
                <a:latin typeface="Lucida Sans" pitchFamily="34" charset="0"/>
              </a:rPr>
              <a:t> </a:t>
            </a:r>
            <a:r>
              <a:rPr lang="es-ES" sz="2800" b="1" dirty="0" err="1" smtClean="0">
                <a:latin typeface="Lucida Sans" pitchFamily="34" charset="0"/>
              </a:rPr>
              <a:t>GrandStream</a:t>
            </a:r>
            <a:endParaRPr lang="es-ES" sz="2800" b="1" dirty="0" smtClean="0">
              <a:latin typeface="Lucida Sans" pitchFamily="34" charset="0"/>
            </a:endParaRPr>
          </a:p>
          <a:p>
            <a:pPr algn="just">
              <a:buNone/>
            </a:pPr>
            <a:r>
              <a:rPr lang="es-ES" dirty="0" smtClean="0"/>
              <a:t>	</a:t>
            </a:r>
            <a:endParaRPr lang="es-ES" dirty="0" smtClean="0"/>
          </a:p>
          <a:p>
            <a:pPr algn="just">
              <a:buNone/>
            </a:pPr>
            <a:r>
              <a:rPr lang="es-ES" dirty="0" smtClean="0"/>
              <a:t>	</a:t>
            </a:r>
            <a:r>
              <a:rPr lang="es-ES" dirty="0" smtClean="0">
                <a:latin typeface="Arial" pitchFamily="34" charset="0"/>
                <a:cs typeface="Arial" pitchFamily="34" charset="0"/>
              </a:rPr>
              <a:t>El </a:t>
            </a:r>
            <a:r>
              <a:rPr lang="es-ES" dirty="0" smtClean="0">
                <a:latin typeface="Arial" pitchFamily="34" charset="0"/>
                <a:cs typeface="Arial" pitchFamily="34" charset="0"/>
              </a:rPr>
              <a:t>teléfono IP de </a:t>
            </a:r>
            <a:r>
              <a:rPr lang="es-ES" dirty="0" err="1" smtClean="0">
                <a:latin typeface="Arial" pitchFamily="34" charset="0"/>
                <a:cs typeface="Arial" pitchFamily="34" charset="0"/>
              </a:rPr>
              <a:t>Grandstream</a:t>
            </a:r>
            <a:r>
              <a:rPr lang="es-ES" dirty="0" smtClean="0">
                <a:latin typeface="Arial" pitchFamily="34" charset="0"/>
                <a:cs typeface="Arial" pitchFamily="34" charset="0"/>
              </a:rPr>
              <a:t> es el teléfono </a:t>
            </a:r>
            <a:r>
              <a:rPr lang="es-ES" dirty="0" err="1" smtClean="0">
                <a:latin typeface="Arial" pitchFamily="34" charset="0"/>
                <a:cs typeface="Arial" pitchFamily="34" charset="0"/>
              </a:rPr>
              <a:t>VoIP</a:t>
            </a:r>
            <a:r>
              <a:rPr lang="es-ES" dirty="0" smtClean="0">
                <a:latin typeface="Arial" pitchFamily="34" charset="0"/>
                <a:cs typeface="Arial" pitchFamily="34" charset="0"/>
              </a:rPr>
              <a:t> más premiado de internet basado en estándares abiertos de la industria. </a:t>
            </a:r>
            <a:r>
              <a:rPr lang="es-ES" dirty="0" err="1" smtClean="0">
                <a:latin typeface="Arial" pitchFamily="34" charset="0"/>
                <a:cs typeface="Arial" pitchFamily="34" charset="0"/>
              </a:rPr>
              <a:t>Construído</a:t>
            </a:r>
            <a:r>
              <a:rPr lang="es-ES" dirty="0" smtClean="0">
                <a:latin typeface="Arial" pitchFamily="34" charset="0"/>
                <a:cs typeface="Arial" pitchFamily="34" charset="0"/>
              </a:rPr>
              <a:t> sobre tecnología innovadora, el teléfono </a:t>
            </a:r>
            <a:r>
              <a:rPr lang="es-ES" dirty="0" err="1" smtClean="0">
                <a:latin typeface="Arial" pitchFamily="34" charset="0"/>
                <a:cs typeface="Arial" pitchFamily="34" charset="0"/>
              </a:rPr>
              <a:t>VoIP</a:t>
            </a:r>
            <a:r>
              <a:rPr lang="es-ES" dirty="0" smtClean="0">
                <a:latin typeface="Arial" pitchFamily="34" charset="0"/>
                <a:cs typeface="Arial" pitchFamily="34" charset="0"/>
              </a:rPr>
              <a:t> de </a:t>
            </a:r>
            <a:r>
              <a:rPr lang="es-ES" dirty="0" err="1" smtClean="0">
                <a:latin typeface="Arial" pitchFamily="34" charset="0"/>
                <a:cs typeface="Arial" pitchFamily="34" charset="0"/>
              </a:rPr>
              <a:t>Grandstream</a:t>
            </a:r>
            <a:r>
              <a:rPr lang="es-ES" dirty="0" smtClean="0">
                <a:latin typeface="Arial" pitchFamily="34" charset="0"/>
                <a:cs typeface="Arial" pitchFamily="34" charset="0"/>
              </a:rPr>
              <a:t> ofrece excelente calidad de sonido y gran funcionalidad a un precio muy competitivo</a:t>
            </a:r>
            <a:r>
              <a:rPr lang="es-ES" dirty="0" smtClean="0">
                <a:latin typeface="Arial" pitchFamily="34" charset="0"/>
                <a:cs typeface="Arial" pitchFamily="34" charset="0"/>
              </a:rPr>
              <a:t>.</a:t>
            </a:r>
          </a:p>
          <a:p>
            <a:pPr algn="just">
              <a:buNone/>
            </a:pPr>
            <a:endParaRPr lang="es-EC" dirty="0" smtClean="0"/>
          </a:p>
          <a:p>
            <a:pPr algn="just">
              <a:buNone/>
            </a:pPr>
            <a:r>
              <a:rPr lang="es-ES" dirty="0" smtClean="0"/>
              <a:t>	</a:t>
            </a:r>
            <a:endParaRPr lang="en-US" dirty="0" smtClean="0"/>
          </a:p>
          <a:p>
            <a:pPr algn="just">
              <a:buNone/>
            </a:pPr>
            <a:endParaRPr lang="en-US" dirty="0" smtClean="0"/>
          </a:p>
          <a:p>
            <a:pPr algn="just">
              <a:buNone/>
            </a:pPr>
            <a:endParaRPr lang="en-US" dirty="0"/>
          </a:p>
        </p:txBody>
      </p:sp>
      <p:pic>
        <p:nvPicPr>
          <p:cNvPr id="4" name="Imagen 7" descr="GrandstreamGXP-2000"/>
          <p:cNvPicPr>
            <a:picLocks noChangeAspect="1" noChangeArrowheads="1"/>
          </p:cNvPicPr>
          <p:nvPr/>
        </p:nvPicPr>
        <p:blipFill>
          <a:blip r:embed="rId2"/>
          <a:srcRect/>
          <a:stretch>
            <a:fillRect/>
          </a:stretch>
        </p:blipFill>
        <p:spPr bwMode="auto">
          <a:xfrm>
            <a:off x="6324600" y="2743200"/>
            <a:ext cx="21336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C" sz="4800" dirty="0" smtClean="0">
                <a:latin typeface="Britannic Bold" pitchFamily="34" charset="0"/>
              </a:rPr>
              <a:t>DESCRIPCIÓN</a:t>
            </a:r>
            <a:r>
              <a:rPr lang="es-EC" dirty="0" smtClean="0"/>
              <a:t> </a:t>
            </a:r>
            <a:r>
              <a:rPr lang="es-EC" sz="4800" dirty="0" smtClean="0">
                <a:latin typeface="Britannic Bold" pitchFamily="34" charset="0"/>
              </a:rPr>
              <a:t>DE SCRIPTS UTILIZADOS</a:t>
            </a:r>
            <a:endParaRPr lang="es-ES" sz="4800" dirty="0" smtClean="0">
              <a:latin typeface="Britannic Bold" pitchFamily="34" charset="0"/>
            </a:endParaRPr>
          </a:p>
        </p:txBody>
      </p:sp>
      <p:sp>
        <p:nvSpPr>
          <p:cNvPr id="3" name="2 Subtítulo"/>
          <p:cNvSpPr>
            <a:spLocks noGrp="1"/>
          </p:cNvSpPr>
          <p:nvPr>
            <p:ph type="subTitle" idx="1"/>
          </p:nvPr>
        </p:nvSpPr>
        <p:spPr/>
        <p:txBody>
          <a:bodyPr/>
          <a:lstStyle/>
          <a:p>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b="1" dirty="0" smtClean="0"/>
              <a:t/>
            </a:r>
            <a:br>
              <a:rPr lang="en-US" b="1" dirty="0" smtClean="0"/>
            </a:br>
            <a:r>
              <a:rPr lang="en-US" sz="4000" b="1" dirty="0" smtClean="0">
                <a:latin typeface="Lucida Sans" pitchFamily="34" charset="0"/>
              </a:rPr>
              <a:t>Script de </a:t>
            </a:r>
            <a:r>
              <a:rPr lang="en-US" sz="4000" b="1" dirty="0" err="1" smtClean="0">
                <a:latin typeface="Lucida Sans" pitchFamily="34" charset="0"/>
              </a:rPr>
              <a:t>gestión</a:t>
            </a:r>
            <a:r>
              <a:rPr lang="en-US" sz="4000" b="1" dirty="0" smtClean="0">
                <a:latin typeface="Lucida Sans" pitchFamily="34" charset="0"/>
              </a:rPr>
              <a:t> de </a:t>
            </a:r>
            <a:r>
              <a:rPr lang="en-US" sz="4000" b="1" dirty="0" err="1" smtClean="0">
                <a:latin typeface="Lucida Sans" pitchFamily="34" charset="0"/>
              </a:rPr>
              <a:t>eventos</a:t>
            </a:r>
            <a:r>
              <a:rPr lang="en-US" sz="4000" b="1" dirty="0" smtClean="0">
                <a:latin typeface="Lucida Sans" pitchFamily="34" charset="0"/>
              </a:rPr>
              <a:t> cam_event.sh</a:t>
            </a:r>
            <a:endParaRPr lang="en-US" sz="4000" b="1" dirty="0">
              <a:latin typeface="Lucida Sans" pitchFamily="34" charset="0"/>
            </a:endParaRPr>
          </a:p>
        </p:txBody>
      </p:sp>
      <p:sp>
        <p:nvSpPr>
          <p:cNvPr id="3" name="2 Marcador de contenido"/>
          <p:cNvSpPr>
            <a:spLocks noGrp="1"/>
          </p:cNvSpPr>
          <p:nvPr>
            <p:ph sz="quarter" idx="1"/>
          </p:nvPr>
        </p:nvSpPr>
        <p:spPr>
          <a:xfrm>
            <a:off x="457200" y="1600200"/>
            <a:ext cx="7467600" cy="990600"/>
          </a:xfrm>
        </p:spPr>
        <p:txBody>
          <a:bodyPr>
            <a:normAutofit lnSpcReduction="10000"/>
          </a:bodyPr>
          <a:lstStyle/>
          <a:p>
            <a:r>
              <a:rPr lang="es-ES" sz="2000" dirty="0" smtClean="0">
                <a:latin typeface="Arial" pitchFamily="34" charset="0"/>
                <a:cs typeface="Arial" pitchFamily="34" charset="0"/>
              </a:rPr>
              <a:t>Este script se encarga de realizar una llamada a través de </a:t>
            </a:r>
            <a:r>
              <a:rPr lang="es-ES" sz="2000" dirty="0" err="1" smtClean="0">
                <a:latin typeface="Arial" pitchFamily="34" charset="0"/>
                <a:cs typeface="Arial" pitchFamily="34" charset="0"/>
              </a:rPr>
              <a:t>Asterisk</a:t>
            </a:r>
            <a:r>
              <a:rPr lang="es-ES" sz="2000" dirty="0" smtClean="0">
                <a:latin typeface="Arial" pitchFamily="34" charset="0"/>
                <a:cs typeface="Arial" pitchFamily="34" charset="0"/>
              </a:rPr>
              <a:t> cuando se detecta movimiento.</a:t>
            </a:r>
            <a:r>
              <a:rPr lang="es-ES" dirty="0" smtClean="0"/>
              <a:t/>
            </a:r>
            <a:br>
              <a:rPr lang="es-ES" dirty="0" smtClean="0"/>
            </a:br>
            <a:endParaRPr lang="es-ES" dirty="0" smtClean="0"/>
          </a:p>
        </p:txBody>
      </p:sp>
      <p:sp>
        <p:nvSpPr>
          <p:cNvPr id="4" name="3 Rectángulo"/>
          <p:cNvSpPr/>
          <p:nvPr/>
        </p:nvSpPr>
        <p:spPr>
          <a:xfrm>
            <a:off x="1066800" y="2286000"/>
            <a:ext cx="6934200" cy="3970318"/>
          </a:xfrm>
          <a:prstGeom prst="rect">
            <a:avLst/>
          </a:prstGeom>
          <a:solidFill>
            <a:schemeClr val="bg1">
              <a:lumMod val="85000"/>
            </a:schemeClr>
          </a:solidFill>
        </p:spPr>
        <p:txBody>
          <a:bodyPr wrap="square">
            <a:spAutoFit/>
          </a:bodyPr>
          <a:lstStyle/>
          <a:p>
            <a:r>
              <a:rPr lang="en-US" sz="1400" dirty="0" smtClean="0">
                <a:latin typeface="Britannic Bold" pitchFamily="34" charset="0"/>
              </a:rPr>
              <a:t>#!/bin/</a:t>
            </a:r>
            <a:r>
              <a:rPr lang="en-US" sz="1400" dirty="0" err="1" smtClean="0">
                <a:latin typeface="Britannic Bold" pitchFamily="34" charset="0"/>
              </a:rPr>
              <a:t>sh</a:t>
            </a:r>
            <a:r>
              <a:rPr lang="en-US" sz="1400" dirty="0" smtClean="0">
                <a:latin typeface="Britannic Bold" pitchFamily="34" charset="0"/>
              </a:rPr>
              <a:t> </a:t>
            </a:r>
          </a:p>
          <a:p>
            <a:pPr>
              <a:buNone/>
            </a:pPr>
            <a:endParaRPr lang="en-US" sz="1400" dirty="0" smtClean="0">
              <a:latin typeface="Britannic Bold" pitchFamily="34" charset="0"/>
            </a:endParaRPr>
          </a:p>
          <a:p>
            <a:pPr>
              <a:buNone/>
            </a:pPr>
            <a:r>
              <a:rPr lang="en-US" sz="1400" dirty="0" smtClean="0">
                <a:latin typeface="Britannic Bold" pitchFamily="34" charset="0"/>
              </a:rPr>
              <a:t># </a:t>
            </a:r>
            <a:r>
              <a:rPr lang="en-US" sz="1400" dirty="0" err="1" smtClean="0">
                <a:latin typeface="Britannic Bold" pitchFamily="34" charset="0"/>
              </a:rPr>
              <a:t>primero</a:t>
            </a:r>
            <a:r>
              <a:rPr lang="en-US" sz="1400" dirty="0" smtClean="0">
                <a:latin typeface="Britannic Bold" pitchFamily="34" charset="0"/>
              </a:rPr>
              <a:t> </a:t>
            </a:r>
            <a:r>
              <a:rPr lang="en-US" sz="1400" dirty="0" err="1" smtClean="0">
                <a:latin typeface="Britannic Bold" pitchFamily="34" charset="0"/>
              </a:rPr>
              <a:t>reproducimos</a:t>
            </a:r>
            <a:r>
              <a:rPr lang="en-US" sz="1400" dirty="0" smtClean="0">
                <a:latin typeface="Britannic Bold" pitchFamily="34" charset="0"/>
              </a:rPr>
              <a:t> un </a:t>
            </a:r>
            <a:r>
              <a:rPr lang="en-US" sz="1400" dirty="0" err="1" smtClean="0">
                <a:latin typeface="Britannic Bold" pitchFamily="34" charset="0"/>
              </a:rPr>
              <a:t>fichero</a:t>
            </a:r>
            <a:r>
              <a:rPr lang="en-US" sz="1400" dirty="0" smtClean="0">
                <a:latin typeface="Britannic Bold" pitchFamily="34" charset="0"/>
              </a:rPr>
              <a:t> de audio </a:t>
            </a:r>
            <a:r>
              <a:rPr lang="en-US" sz="1400" dirty="0" err="1" smtClean="0">
                <a:latin typeface="Britannic Bold" pitchFamily="34" charset="0"/>
              </a:rPr>
              <a:t>por</a:t>
            </a:r>
            <a:r>
              <a:rPr lang="en-US" sz="1400" dirty="0" smtClean="0">
                <a:latin typeface="Britannic Bold" pitchFamily="34" charset="0"/>
              </a:rPr>
              <a:t> los </a:t>
            </a:r>
            <a:r>
              <a:rPr lang="en-US" sz="1400" dirty="0" err="1" smtClean="0">
                <a:latin typeface="Britannic Bold" pitchFamily="34" charset="0"/>
              </a:rPr>
              <a:t>altavoces</a:t>
            </a:r>
            <a:r>
              <a:rPr lang="en-US" sz="1400" dirty="0" smtClean="0">
                <a:latin typeface="Britannic Bold" pitchFamily="34" charset="0"/>
              </a:rPr>
              <a:t> </a:t>
            </a:r>
          </a:p>
          <a:p>
            <a:pPr>
              <a:buNone/>
            </a:pPr>
            <a:r>
              <a:rPr lang="en-US" sz="1400" dirty="0" smtClean="0">
                <a:latin typeface="Britannic Bold" pitchFamily="34" charset="0"/>
              </a:rPr>
              <a:t>for </a:t>
            </a:r>
            <a:r>
              <a:rPr lang="en-US" sz="1400" dirty="0" err="1" smtClean="0">
                <a:latin typeface="Britannic Bold" pitchFamily="34" charset="0"/>
              </a:rPr>
              <a:t>i</a:t>
            </a:r>
            <a:r>
              <a:rPr lang="en-US" sz="1400" dirty="0" smtClean="0">
                <a:latin typeface="Britannic Bold" pitchFamily="34" charset="0"/>
              </a:rPr>
              <a:t> in `</a:t>
            </a:r>
            <a:r>
              <a:rPr lang="en-US" sz="1400" dirty="0" err="1" smtClean="0">
                <a:latin typeface="Britannic Bold" pitchFamily="34" charset="0"/>
              </a:rPr>
              <a:t>seq</a:t>
            </a:r>
            <a:r>
              <a:rPr lang="en-US" sz="1400" dirty="0" smtClean="0">
                <a:latin typeface="Britannic Bold" pitchFamily="34" charset="0"/>
              </a:rPr>
              <a:t> 1 5` ; do play /</a:t>
            </a:r>
            <a:r>
              <a:rPr lang="en-US" sz="1400" dirty="0" err="1" smtClean="0">
                <a:latin typeface="Britannic Bold" pitchFamily="34" charset="0"/>
              </a:rPr>
              <a:t>usr</a:t>
            </a:r>
            <a:r>
              <a:rPr lang="en-US" sz="1400" dirty="0" smtClean="0">
                <a:latin typeface="Britannic Bold" pitchFamily="34" charset="0"/>
              </a:rPr>
              <a:t>/local/bin/alarma.wav ; done </a:t>
            </a:r>
          </a:p>
          <a:p>
            <a:pPr>
              <a:buNone/>
            </a:pPr>
            <a:endParaRPr lang="en-US" sz="1400" dirty="0" smtClean="0">
              <a:latin typeface="Britannic Bold" pitchFamily="34" charset="0"/>
            </a:endParaRPr>
          </a:p>
          <a:p>
            <a:pPr>
              <a:buNone/>
            </a:pPr>
            <a:r>
              <a:rPr lang="en-US" sz="1400" dirty="0" smtClean="0">
                <a:latin typeface="Britannic Bold" pitchFamily="34" charset="0"/>
              </a:rPr>
              <a:t># </a:t>
            </a:r>
            <a:r>
              <a:rPr lang="en-US" sz="1400" dirty="0" smtClean="0">
                <a:latin typeface="Britannic Bold" pitchFamily="34" charset="0"/>
              </a:rPr>
              <a:t>y </a:t>
            </a:r>
            <a:r>
              <a:rPr lang="en-US" sz="1400" dirty="0" err="1" smtClean="0">
                <a:latin typeface="Britannic Bold" pitchFamily="34" charset="0"/>
              </a:rPr>
              <a:t>luego</a:t>
            </a:r>
            <a:r>
              <a:rPr lang="en-US" sz="1400" dirty="0" smtClean="0">
                <a:latin typeface="Britannic Bold" pitchFamily="34" charset="0"/>
              </a:rPr>
              <a:t> </a:t>
            </a:r>
            <a:r>
              <a:rPr lang="en-US" sz="1400" dirty="0" err="1" smtClean="0">
                <a:latin typeface="Britannic Bold" pitchFamily="34" charset="0"/>
              </a:rPr>
              <a:t>efectuamos</a:t>
            </a:r>
            <a:r>
              <a:rPr lang="en-US" sz="1400" dirty="0" smtClean="0">
                <a:latin typeface="Britannic Bold" pitchFamily="34" charset="0"/>
              </a:rPr>
              <a:t> la </a:t>
            </a:r>
            <a:r>
              <a:rPr lang="en-US" sz="1400" dirty="0" err="1" smtClean="0">
                <a:latin typeface="Britannic Bold" pitchFamily="34" charset="0"/>
              </a:rPr>
              <a:t>llamada</a:t>
            </a:r>
            <a:r>
              <a:rPr lang="en-US" sz="1400" dirty="0" smtClean="0">
                <a:latin typeface="Britannic Bold" pitchFamily="34" charset="0"/>
              </a:rPr>
              <a:t> </a:t>
            </a:r>
          </a:p>
          <a:p>
            <a:pPr>
              <a:buNone/>
            </a:pPr>
            <a:r>
              <a:rPr lang="en-US" sz="1400" dirty="0" smtClean="0">
                <a:latin typeface="Britannic Bold" pitchFamily="34" charset="0"/>
              </a:rPr>
              <a:t>cat </a:t>
            </a:r>
            <a:r>
              <a:rPr lang="en-US" sz="1400" dirty="0" smtClean="0">
                <a:latin typeface="Britannic Bold" pitchFamily="34" charset="0"/>
              </a:rPr>
              <a:t>&lt;&lt; EOF &gt; /</a:t>
            </a:r>
            <a:r>
              <a:rPr lang="en-US" sz="1400" dirty="0" err="1" smtClean="0">
                <a:latin typeface="Britannic Bold" pitchFamily="34" charset="0"/>
              </a:rPr>
              <a:t>tmp</a:t>
            </a:r>
            <a:r>
              <a:rPr lang="en-US" sz="1400" dirty="0" smtClean="0">
                <a:latin typeface="Britannic Bold" pitchFamily="34" charset="0"/>
              </a:rPr>
              <a:t>/</a:t>
            </a:r>
            <a:r>
              <a:rPr lang="en-US" sz="1400" dirty="0" err="1" smtClean="0">
                <a:latin typeface="Britannic Bold" pitchFamily="34" charset="0"/>
              </a:rPr>
              <a:t>alarmevent.call</a:t>
            </a:r>
            <a:r>
              <a:rPr lang="en-US" sz="1400" dirty="0" smtClean="0">
                <a:latin typeface="Britannic Bold" pitchFamily="34" charset="0"/>
              </a:rPr>
              <a:t> </a:t>
            </a:r>
          </a:p>
          <a:p>
            <a:pPr>
              <a:buNone/>
            </a:pPr>
            <a:r>
              <a:rPr lang="en-US" sz="1400" dirty="0" smtClean="0">
                <a:latin typeface="Britannic Bold" pitchFamily="34" charset="0"/>
              </a:rPr>
              <a:t>Channel</a:t>
            </a:r>
            <a:r>
              <a:rPr lang="en-US" sz="1400" dirty="0" smtClean="0">
                <a:latin typeface="Britannic Bold" pitchFamily="34" charset="0"/>
              </a:rPr>
              <a:t>: SIP/5002 </a:t>
            </a:r>
          </a:p>
          <a:p>
            <a:pPr>
              <a:buNone/>
            </a:pPr>
            <a:r>
              <a:rPr lang="en-US" sz="1400" dirty="0" err="1" smtClean="0">
                <a:latin typeface="Britannic Bold" pitchFamily="34" charset="0"/>
              </a:rPr>
              <a:t>Callerid</a:t>
            </a:r>
            <a:r>
              <a:rPr lang="en-US" sz="1400" dirty="0" smtClean="0">
                <a:latin typeface="Britannic Bold" pitchFamily="34" charset="0"/>
              </a:rPr>
              <a:t>: 5002 </a:t>
            </a:r>
          </a:p>
          <a:p>
            <a:pPr>
              <a:buNone/>
            </a:pPr>
            <a:r>
              <a:rPr lang="en-US" sz="1400" dirty="0" err="1" smtClean="0">
                <a:latin typeface="Britannic Bold" pitchFamily="34" charset="0"/>
              </a:rPr>
              <a:t>MaxRetries</a:t>
            </a:r>
            <a:r>
              <a:rPr lang="en-US" sz="1400" dirty="0" smtClean="0">
                <a:latin typeface="Britannic Bold" pitchFamily="34" charset="0"/>
              </a:rPr>
              <a:t>: 2 </a:t>
            </a:r>
          </a:p>
          <a:p>
            <a:pPr>
              <a:buNone/>
            </a:pPr>
            <a:r>
              <a:rPr lang="en-US" sz="1400" dirty="0" err="1" smtClean="0">
                <a:latin typeface="Britannic Bold" pitchFamily="34" charset="0"/>
              </a:rPr>
              <a:t>RetryTime</a:t>
            </a:r>
            <a:r>
              <a:rPr lang="en-US" sz="1400" dirty="0" smtClean="0">
                <a:latin typeface="Britannic Bold" pitchFamily="34" charset="0"/>
              </a:rPr>
              <a:t>: 20</a:t>
            </a:r>
          </a:p>
          <a:p>
            <a:pPr>
              <a:buNone/>
            </a:pPr>
            <a:r>
              <a:rPr lang="en-US" sz="1400" dirty="0" err="1" smtClean="0">
                <a:latin typeface="Britannic Bold" pitchFamily="34" charset="0"/>
              </a:rPr>
              <a:t>WaitTime</a:t>
            </a:r>
            <a:r>
              <a:rPr lang="en-US" sz="1400" dirty="0" smtClean="0">
                <a:latin typeface="Britannic Bold" pitchFamily="34" charset="0"/>
              </a:rPr>
              <a:t>: 20 </a:t>
            </a:r>
          </a:p>
          <a:p>
            <a:pPr>
              <a:buNone/>
            </a:pPr>
            <a:r>
              <a:rPr lang="en-US" sz="1400" dirty="0" smtClean="0">
                <a:latin typeface="Britannic Bold" pitchFamily="34" charset="0"/>
              </a:rPr>
              <a:t>Context</a:t>
            </a:r>
            <a:r>
              <a:rPr lang="en-US" sz="1400" dirty="0" smtClean="0">
                <a:latin typeface="Britannic Bold" pitchFamily="34" charset="0"/>
              </a:rPr>
              <a:t>: </a:t>
            </a:r>
            <a:r>
              <a:rPr lang="en-US" sz="1400" dirty="0" err="1" smtClean="0">
                <a:latin typeface="Britannic Bold" pitchFamily="34" charset="0"/>
              </a:rPr>
              <a:t>mensajealarma</a:t>
            </a:r>
            <a:r>
              <a:rPr lang="en-US" sz="1400" dirty="0" smtClean="0">
                <a:latin typeface="Britannic Bold" pitchFamily="34" charset="0"/>
              </a:rPr>
              <a:t> </a:t>
            </a:r>
          </a:p>
          <a:p>
            <a:pPr>
              <a:buNone/>
            </a:pPr>
            <a:r>
              <a:rPr lang="en-US" sz="1400" dirty="0" smtClean="0">
                <a:latin typeface="Britannic Bold" pitchFamily="34" charset="0"/>
              </a:rPr>
              <a:t>Extension</a:t>
            </a:r>
            <a:r>
              <a:rPr lang="en-US" sz="1400" dirty="0" smtClean="0">
                <a:latin typeface="Britannic Bold" pitchFamily="34" charset="0"/>
              </a:rPr>
              <a:t>: s </a:t>
            </a:r>
          </a:p>
          <a:p>
            <a:pPr>
              <a:buNone/>
            </a:pPr>
            <a:r>
              <a:rPr lang="en-US" sz="1400" dirty="0" smtClean="0">
                <a:latin typeface="Britannic Bold" pitchFamily="34" charset="0"/>
              </a:rPr>
              <a:t>Priority</a:t>
            </a:r>
            <a:r>
              <a:rPr lang="en-US" sz="1400" dirty="0" smtClean="0">
                <a:latin typeface="Britannic Bold" pitchFamily="34" charset="0"/>
              </a:rPr>
              <a:t>: 1 </a:t>
            </a:r>
          </a:p>
          <a:p>
            <a:pPr>
              <a:buNone/>
            </a:pPr>
            <a:r>
              <a:rPr lang="en-US" sz="1400" dirty="0" smtClean="0">
                <a:latin typeface="Britannic Bold" pitchFamily="34" charset="0"/>
              </a:rPr>
              <a:t>EOF </a:t>
            </a:r>
            <a:endParaRPr lang="en-US" sz="1400" dirty="0" smtClean="0">
              <a:latin typeface="Britannic Bold" pitchFamily="34" charset="0"/>
            </a:endParaRPr>
          </a:p>
          <a:p>
            <a:pPr>
              <a:buNone/>
            </a:pPr>
            <a:r>
              <a:rPr lang="en-US" sz="1400" dirty="0" err="1" smtClean="0">
                <a:latin typeface="Britannic Bold" pitchFamily="34" charset="0"/>
              </a:rPr>
              <a:t>chown</a:t>
            </a:r>
            <a:r>
              <a:rPr lang="en-US" sz="1400" dirty="0" smtClean="0">
                <a:latin typeface="Britannic Bold" pitchFamily="34" charset="0"/>
              </a:rPr>
              <a:t> </a:t>
            </a:r>
            <a:r>
              <a:rPr lang="en-US" sz="1400" dirty="0" err="1" smtClean="0">
                <a:latin typeface="Britannic Bold" pitchFamily="34" charset="0"/>
              </a:rPr>
              <a:t>asterisk:asterisk</a:t>
            </a:r>
            <a:r>
              <a:rPr lang="en-US" sz="1400" dirty="0" smtClean="0">
                <a:latin typeface="Britannic Bold" pitchFamily="34" charset="0"/>
              </a:rPr>
              <a:t> /</a:t>
            </a:r>
            <a:r>
              <a:rPr lang="en-US" sz="1400" dirty="0" err="1" smtClean="0">
                <a:latin typeface="Britannic Bold" pitchFamily="34" charset="0"/>
              </a:rPr>
              <a:t>tmp</a:t>
            </a:r>
            <a:r>
              <a:rPr lang="en-US" sz="1400" dirty="0" smtClean="0">
                <a:latin typeface="Britannic Bold" pitchFamily="34" charset="0"/>
              </a:rPr>
              <a:t>/</a:t>
            </a:r>
            <a:r>
              <a:rPr lang="en-US" sz="1400" dirty="0" err="1" smtClean="0">
                <a:latin typeface="Britannic Bold" pitchFamily="34" charset="0"/>
              </a:rPr>
              <a:t>alarmevent.call</a:t>
            </a:r>
            <a:r>
              <a:rPr lang="en-US" sz="1400" dirty="0" smtClean="0">
                <a:latin typeface="Britannic Bold" pitchFamily="34" charset="0"/>
              </a:rPr>
              <a:t> </a:t>
            </a:r>
          </a:p>
          <a:p>
            <a:pPr>
              <a:buNone/>
            </a:pPr>
            <a:r>
              <a:rPr lang="en-US" sz="1400" dirty="0" err="1" smtClean="0">
                <a:latin typeface="Britannic Bold" pitchFamily="34" charset="0"/>
              </a:rPr>
              <a:t>mv</a:t>
            </a:r>
            <a:r>
              <a:rPr lang="en-US" sz="1400" dirty="0" smtClean="0">
                <a:latin typeface="Britannic Bold" pitchFamily="34" charset="0"/>
              </a:rPr>
              <a:t> </a:t>
            </a:r>
            <a:r>
              <a:rPr lang="en-US" sz="1400" dirty="0" smtClean="0">
                <a:latin typeface="Britannic Bold" pitchFamily="34" charset="0"/>
              </a:rPr>
              <a:t>/</a:t>
            </a:r>
            <a:r>
              <a:rPr lang="en-US" sz="1400" dirty="0" err="1" smtClean="0">
                <a:latin typeface="Britannic Bold" pitchFamily="34" charset="0"/>
              </a:rPr>
              <a:t>tmp</a:t>
            </a:r>
            <a:r>
              <a:rPr lang="en-US" sz="1400" dirty="0" smtClean="0">
                <a:latin typeface="Britannic Bold" pitchFamily="34" charset="0"/>
              </a:rPr>
              <a:t>/</a:t>
            </a:r>
            <a:r>
              <a:rPr lang="en-US" sz="1400" dirty="0" err="1" smtClean="0">
                <a:latin typeface="Britannic Bold" pitchFamily="34" charset="0"/>
              </a:rPr>
              <a:t>alarmevent.call</a:t>
            </a:r>
            <a:r>
              <a:rPr lang="en-US" sz="1400" dirty="0" smtClean="0">
                <a:latin typeface="Britannic Bold" pitchFamily="34" charset="0"/>
              </a:rPr>
              <a:t> /</a:t>
            </a:r>
            <a:r>
              <a:rPr lang="en-US" sz="1400" dirty="0" err="1" smtClean="0">
                <a:latin typeface="Britannic Bold" pitchFamily="34" charset="0"/>
              </a:rPr>
              <a:t>var</a:t>
            </a:r>
            <a:r>
              <a:rPr lang="en-US" sz="1400" dirty="0" smtClean="0">
                <a:latin typeface="Britannic Bold" pitchFamily="34" charset="0"/>
              </a:rPr>
              <a:t>/spool/asterisk/outgoing/</a:t>
            </a:r>
            <a:endParaRPr lang="en-US" sz="1400" dirty="0">
              <a:latin typeface="Britannic Bold"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n-US" sz="3600" b="1" dirty="0" smtClean="0">
                <a:latin typeface="Lucida Sans" pitchFamily="34" charset="0"/>
              </a:rPr>
              <a:t>Script de </a:t>
            </a:r>
            <a:r>
              <a:rPr lang="en-US" sz="3600" b="1" dirty="0" err="1" smtClean="0">
                <a:latin typeface="Lucida Sans" pitchFamily="34" charset="0"/>
              </a:rPr>
              <a:t>encendido</a:t>
            </a:r>
            <a:r>
              <a:rPr lang="en-US" sz="3600" b="1" dirty="0" smtClean="0">
                <a:latin typeface="Lucida Sans" pitchFamily="34" charset="0"/>
              </a:rPr>
              <a:t>/</a:t>
            </a:r>
            <a:r>
              <a:rPr lang="en-US" sz="3600" b="1" dirty="0" err="1" smtClean="0">
                <a:latin typeface="Lucida Sans" pitchFamily="34" charset="0"/>
              </a:rPr>
              <a:t>apagado</a:t>
            </a:r>
            <a:r>
              <a:rPr lang="en-US" sz="3600" b="1" dirty="0" smtClean="0">
                <a:latin typeface="Lucida Sans" pitchFamily="34" charset="0"/>
              </a:rPr>
              <a:t> control_motion.sh</a:t>
            </a:r>
            <a:endParaRPr lang="en-US" sz="3600" b="1" dirty="0">
              <a:latin typeface="Lucida Sans" pitchFamily="34" charset="0"/>
            </a:endParaRPr>
          </a:p>
        </p:txBody>
      </p:sp>
      <p:sp>
        <p:nvSpPr>
          <p:cNvPr id="3" name="2 Marcador de contenido"/>
          <p:cNvSpPr>
            <a:spLocks noGrp="1"/>
          </p:cNvSpPr>
          <p:nvPr>
            <p:ph sz="quarter" idx="1"/>
          </p:nvPr>
        </p:nvSpPr>
        <p:spPr>
          <a:xfrm>
            <a:off x="457200" y="1600200"/>
            <a:ext cx="7467600" cy="1066800"/>
          </a:xfrm>
        </p:spPr>
        <p:txBody>
          <a:bodyPr>
            <a:normAutofit fontScale="92500" lnSpcReduction="10000"/>
          </a:bodyPr>
          <a:lstStyle/>
          <a:p>
            <a:r>
              <a:rPr lang="en-US" sz="2600" dirty="0" smtClean="0">
                <a:latin typeface="Arial" pitchFamily="34" charset="0"/>
                <a:cs typeface="Arial" pitchFamily="34" charset="0"/>
              </a:rPr>
              <a:t>Este script </a:t>
            </a:r>
            <a:r>
              <a:rPr lang="en-US" sz="2600" dirty="0" err="1" smtClean="0">
                <a:latin typeface="Arial" pitchFamily="34" charset="0"/>
                <a:cs typeface="Arial" pitchFamily="34" charset="0"/>
              </a:rPr>
              <a:t>inicia</a:t>
            </a:r>
            <a:r>
              <a:rPr lang="en-US" sz="2600" dirty="0" smtClean="0">
                <a:latin typeface="Arial" pitchFamily="34" charset="0"/>
                <a:cs typeface="Arial" pitchFamily="34" charset="0"/>
              </a:rPr>
              <a:t> o </a:t>
            </a:r>
            <a:r>
              <a:rPr lang="en-US" sz="2600" dirty="0" err="1" smtClean="0">
                <a:latin typeface="Arial" pitchFamily="34" charset="0"/>
                <a:cs typeface="Arial" pitchFamily="34" charset="0"/>
              </a:rPr>
              <a:t>para</a:t>
            </a:r>
            <a:r>
              <a:rPr lang="en-US" sz="2600" dirty="0" smtClean="0">
                <a:latin typeface="Arial" pitchFamily="34" charset="0"/>
                <a:cs typeface="Arial" pitchFamily="34" charset="0"/>
              </a:rPr>
              <a:t> el </a:t>
            </a:r>
            <a:r>
              <a:rPr lang="en-US" sz="2600" dirty="0" err="1" smtClean="0">
                <a:latin typeface="Arial" pitchFamily="34" charset="0"/>
                <a:cs typeface="Arial" pitchFamily="34" charset="0"/>
              </a:rPr>
              <a:t>programa</a:t>
            </a:r>
            <a:r>
              <a:rPr lang="en-US" sz="2600" dirty="0" smtClean="0">
                <a:latin typeface="Arial" pitchFamily="34" charset="0"/>
                <a:cs typeface="Arial" pitchFamily="34" charset="0"/>
              </a:rPr>
              <a:t> </a:t>
            </a:r>
            <a:r>
              <a:rPr lang="en-US" sz="2600" b="1" dirty="0" smtClean="0">
                <a:latin typeface="Arial" pitchFamily="34" charset="0"/>
                <a:cs typeface="Arial" pitchFamily="34" charset="0"/>
              </a:rPr>
              <a:t>Motion</a:t>
            </a:r>
            <a:r>
              <a:rPr lang="en-US" dirty="0" smtClean="0"/>
              <a:t/>
            </a:r>
            <a:br>
              <a:rPr lang="en-US" dirty="0" smtClean="0"/>
            </a:br>
            <a:r>
              <a:rPr lang="en-US" sz="2400" dirty="0" smtClean="0"/>
              <a:t/>
            </a:r>
            <a:br>
              <a:rPr lang="en-US" sz="2400" dirty="0" smtClean="0"/>
            </a:br>
            <a:endParaRPr lang="en-US" sz="2400" dirty="0"/>
          </a:p>
        </p:txBody>
      </p:sp>
      <p:sp>
        <p:nvSpPr>
          <p:cNvPr id="4" name="3 Rectángulo"/>
          <p:cNvSpPr/>
          <p:nvPr/>
        </p:nvSpPr>
        <p:spPr>
          <a:xfrm>
            <a:off x="990600" y="2514600"/>
            <a:ext cx="6934200" cy="2893100"/>
          </a:xfrm>
          <a:prstGeom prst="rect">
            <a:avLst/>
          </a:prstGeom>
          <a:solidFill>
            <a:schemeClr val="bg1">
              <a:lumMod val="85000"/>
            </a:schemeClr>
          </a:solidFill>
        </p:spPr>
        <p:txBody>
          <a:bodyPr wrap="square">
            <a:spAutoFit/>
          </a:bodyPr>
          <a:lstStyle/>
          <a:p>
            <a:r>
              <a:rPr lang="en-US" sz="1400" dirty="0" smtClean="0">
                <a:latin typeface="Britannic Bold" pitchFamily="34" charset="0"/>
              </a:rPr>
              <a:t>#!/bin/</a:t>
            </a:r>
            <a:r>
              <a:rPr lang="en-US" sz="1400" dirty="0" err="1" smtClean="0">
                <a:latin typeface="Britannic Bold" pitchFamily="34" charset="0"/>
              </a:rPr>
              <a:t>sh</a:t>
            </a:r>
            <a:r>
              <a:rPr lang="en-US" sz="1400" dirty="0" smtClean="0">
                <a:latin typeface="Britannic Bold" pitchFamily="34" charset="0"/>
              </a:rPr>
              <a:t> </a:t>
            </a:r>
          </a:p>
          <a:p>
            <a:pPr>
              <a:buNone/>
            </a:pPr>
            <a:r>
              <a:rPr lang="en-US" sz="1400" dirty="0" smtClean="0">
                <a:latin typeface="Britannic Bold" pitchFamily="34" charset="0"/>
              </a:rPr>
              <a:t>	case $1 in </a:t>
            </a:r>
          </a:p>
          <a:p>
            <a:pPr>
              <a:buNone/>
            </a:pPr>
            <a:r>
              <a:rPr lang="en-US" sz="1400" dirty="0" smtClean="0">
                <a:latin typeface="Britannic Bold" pitchFamily="34" charset="0"/>
              </a:rPr>
              <a:t>		start) </a:t>
            </a:r>
          </a:p>
          <a:p>
            <a:pPr>
              <a:buNone/>
            </a:pPr>
            <a:r>
              <a:rPr lang="en-US" sz="1400" dirty="0" smtClean="0">
                <a:latin typeface="Britannic Bold" pitchFamily="34" charset="0"/>
              </a:rPr>
              <a:t>			</a:t>
            </a:r>
            <a:r>
              <a:rPr lang="en-US" sz="1400" dirty="0" err="1" smtClean="0">
                <a:latin typeface="Britannic Bold" pitchFamily="34" charset="0"/>
              </a:rPr>
              <a:t>sudo</a:t>
            </a:r>
            <a:r>
              <a:rPr lang="en-US" sz="1400" dirty="0" smtClean="0">
                <a:latin typeface="Britannic Bold" pitchFamily="34" charset="0"/>
              </a:rPr>
              <a:t> /</a:t>
            </a:r>
            <a:r>
              <a:rPr lang="en-US" sz="1400" dirty="0" err="1" smtClean="0">
                <a:latin typeface="Britannic Bold" pitchFamily="34" charset="0"/>
              </a:rPr>
              <a:t>usr</a:t>
            </a:r>
            <a:r>
              <a:rPr lang="en-US" sz="1400" dirty="0" smtClean="0">
                <a:latin typeface="Britannic Bold" pitchFamily="34" charset="0"/>
              </a:rPr>
              <a:t>/bin/motion </a:t>
            </a:r>
          </a:p>
          <a:p>
            <a:pPr>
              <a:buNone/>
            </a:pPr>
            <a:r>
              <a:rPr lang="en-US" sz="1400" dirty="0" smtClean="0">
                <a:latin typeface="Britannic Bold" pitchFamily="34" charset="0"/>
              </a:rPr>
              <a:t>		;; </a:t>
            </a:r>
          </a:p>
          <a:p>
            <a:pPr>
              <a:buNone/>
            </a:pPr>
            <a:r>
              <a:rPr lang="en-US" sz="1400" dirty="0" smtClean="0">
                <a:latin typeface="Britannic Bold" pitchFamily="34" charset="0"/>
              </a:rPr>
              <a:t>		stop) </a:t>
            </a:r>
          </a:p>
          <a:p>
            <a:pPr>
              <a:buNone/>
            </a:pPr>
            <a:r>
              <a:rPr lang="en-US" sz="1400" dirty="0" smtClean="0">
                <a:latin typeface="Britannic Bold" pitchFamily="34" charset="0"/>
              </a:rPr>
              <a:t>			PID=`</a:t>
            </a:r>
            <a:r>
              <a:rPr lang="en-US" sz="1400" dirty="0" err="1" smtClean="0">
                <a:latin typeface="Britannic Bold" pitchFamily="34" charset="0"/>
              </a:rPr>
              <a:t>pidof</a:t>
            </a:r>
            <a:r>
              <a:rPr lang="en-US" sz="1400" dirty="0" smtClean="0">
                <a:latin typeface="Britannic Bold" pitchFamily="34" charset="0"/>
              </a:rPr>
              <a:t> motion` </a:t>
            </a:r>
          </a:p>
          <a:p>
            <a:pPr>
              <a:buNone/>
            </a:pPr>
            <a:r>
              <a:rPr lang="en-US" sz="1400" dirty="0" smtClean="0">
                <a:latin typeface="Britannic Bold" pitchFamily="34" charset="0"/>
              </a:rPr>
              <a:t>			</a:t>
            </a:r>
            <a:r>
              <a:rPr lang="en-US" sz="1400" dirty="0" err="1" smtClean="0">
                <a:latin typeface="Britannic Bold" pitchFamily="34" charset="0"/>
              </a:rPr>
              <a:t>sudo</a:t>
            </a:r>
            <a:r>
              <a:rPr lang="en-US" sz="1400" dirty="0" smtClean="0">
                <a:latin typeface="Britannic Bold" pitchFamily="34" charset="0"/>
              </a:rPr>
              <a:t> kill $PID </a:t>
            </a:r>
          </a:p>
          <a:p>
            <a:pPr>
              <a:buNone/>
            </a:pPr>
            <a:r>
              <a:rPr lang="en-US" sz="1400" dirty="0" smtClean="0">
                <a:latin typeface="Britannic Bold" pitchFamily="34" charset="0"/>
              </a:rPr>
              <a:t>			</a:t>
            </a:r>
            <a:r>
              <a:rPr lang="en-US" sz="1400" dirty="0" err="1" smtClean="0">
                <a:latin typeface="Britannic Bold" pitchFamily="34" charset="0"/>
              </a:rPr>
              <a:t>sudo</a:t>
            </a:r>
            <a:r>
              <a:rPr lang="en-US" sz="1400" dirty="0" smtClean="0">
                <a:latin typeface="Britannic Bold" pitchFamily="34" charset="0"/>
              </a:rPr>
              <a:t> </a:t>
            </a:r>
            <a:r>
              <a:rPr lang="en-US" sz="1400" dirty="0" err="1" smtClean="0">
                <a:latin typeface="Britannic Bold" pitchFamily="34" charset="0"/>
              </a:rPr>
              <a:t>killall</a:t>
            </a:r>
            <a:r>
              <a:rPr lang="en-US" sz="1400" dirty="0" smtClean="0">
                <a:latin typeface="Britannic Bold" pitchFamily="34" charset="0"/>
              </a:rPr>
              <a:t> cam_event.sh </a:t>
            </a:r>
          </a:p>
          <a:p>
            <a:pPr>
              <a:buNone/>
            </a:pPr>
            <a:r>
              <a:rPr lang="en-US" sz="1400" dirty="0" smtClean="0">
                <a:latin typeface="Britannic Bold" pitchFamily="34" charset="0"/>
              </a:rPr>
              <a:t>			</a:t>
            </a:r>
            <a:r>
              <a:rPr lang="en-US" sz="1400" dirty="0" err="1" smtClean="0">
                <a:latin typeface="Britannic Bold" pitchFamily="34" charset="0"/>
              </a:rPr>
              <a:t>sudo</a:t>
            </a:r>
            <a:r>
              <a:rPr lang="en-US" sz="1400" dirty="0" smtClean="0">
                <a:latin typeface="Britannic Bold" pitchFamily="34" charset="0"/>
              </a:rPr>
              <a:t> </a:t>
            </a:r>
            <a:r>
              <a:rPr lang="en-US" sz="1400" dirty="0" err="1" smtClean="0">
                <a:latin typeface="Britannic Bold" pitchFamily="34" charset="0"/>
              </a:rPr>
              <a:t>rm</a:t>
            </a:r>
            <a:r>
              <a:rPr lang="en-US" sz="1400" dirty="0" smtClean="0">
                <a:latin typeface="Britannic Bold" pitchFamily="34" charset="0"/>
              </a:rPr>
              <a:t> -f /</a:t>
            </a:r>
            <a:r>
              <a:rPr lang="en-US" sz="1400" dirty="0" err="1" smtClean="0">
                <a:latin typeface="Britannic Bold" pitchFamily="34" charset="0"/>
              </a:rPr>
              <a:t>var</a:t>
            </a:r>
            <a:r>
              <a:rPr lang="en-US" sz="1400" dirty="0" smtClean="0">
                <a:latin typeface="Britannic Bold" pitchFamily="34" charset="0"/>
              </a:rPr>
              <a:t>/spool/asterisk/outgoing/</a:t>
            </a:r>
            <a:r>
              <a:rPr lang="en-US" sz="1400" dirty="0" err="1" smtClean="0">
                <a:latin typeface="Britannic Bold" pitchFamily="34" charset="0"/>
              </a:rPr>
              <a:t>alarmevent.call</a:t>
            </a:r>
            <a:r>
              <a:rPr lang="en-US" sz="1400" dirty="0" smtClean="0">
                <a:latin typeface="Britannic Bold" pitchFamily="34" charset="0"/>
              </a:rPr>
              <a:t> </a:t>
            </a:r>
          </a:p>
          <a:p>
            <a:pPr>
              <a:buNone/>
            </a:pPr>
            <a:r>
              <a:rPr lang="en-US" sz="1400" dirty="0" smtClean="0">
                <a:latin typeface="Britannic Bold" pitchFamily="34" charset="0"/>
              </a:rPr>
              <a:t>		;; </a:t>
            </a:r>
          </a:p>
          <a:p>
            <a:pPr>
              <a:buNone/>
            </a:pPr>
            <a:r>
              <a:rPr lang="en-US" sz="1400" dirty="0" smtClean="0">
                <a:latin typeface="Britannic Bold" pitchFamily="34" charset="0"/>
              </a:rPr>
              <a:t>	</a:t>
            </a:r>
            <a:r>
              <a:rPr lang="en-US" sz="1400" dirty="0" err="1" smtClean="0">
                <a:latin typeface="Britannic Bold" pitchFamily="34" charset="0"/>
              </a:rPr>
              <a:t>esac</a:t>
            </a:r>
            <a:endParaRPr lang="en-US" sz="1400" dirty="0">
              <a:latin typeface="Britannic Bold"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smtClean="0">
                <a:latin typeface="Lucida Sans" pitchFamily="34" charset="0"/>
              </a:rPr>
              <a:t>Configurando el </a:t>
            </a:r>
            <a:r>
              <a:rPr lang="es-ES" sz="3600" b="1" dirty="0" err="1" smtClean="0">
                <a:latin typeface="Lucida Sans" pitchFamily="34" charset="0"/>
              </a:rPr>
              <a:t>dialplan</a:t>
            </a:r>
            <a:r>
              <a:rPr lang="es-ES" sz="3600" b="1" dirty="0" smtClean="0">
                <a:latin typeface="Lucida Sans" pitchFamily="34" charset="0"/>
              </a:rPr>
              <a:t> de </a:t>
            </a:r>
            <a:r>
              <a:rPr lang="es-ES" sz="3600" b="1" dirty="0" err="1" smtClean="0">
                <a:latin typeface="Lucida Sans" pitchFamily="34" charset="0"/>
              </a:rPr>
              <a:t>Asterisk</a:t>
            </a:r>
            <a:endParaRPr lang="en-US" sz="3600" b="1" dirty="0">
              <a:latin typeface="Lucida Sans" pitchFamily="34" charset="0"/>
            </a:endParaRPr>
          </a:p>
        </p:txBody>
      </p:sp>
      <p:sp>
        <p:nvSpPr>
          <p:cNvPr id="3" name="2 Marcador de contenido"/>
          <p:cNvSpPr>
            <a:spLocks noGrp="1"/>
          </p:cNvSpPr>
          <p:nvPr>
            <p:ph sz="quarter" idx="1"/>
          </p:nvPr>
        </p:nvSpPr>
        <p:spPr>
          <a:xfrm>
            <a:off x="457200" y="1600200"/>
            <a:ext cx="7467600" cy="1524000"/>
          </a:xfrm>
        </p:spPr>
        <p:txBody>
          <a:bodyPr>
            <a:normAutofit fontScale="92500"/>
          </a:bodyPr>
          <a:lstStyle/>
          <a:p>
            <a:pPr algn="just"/>
            <a:r>
              <a:rPr lang="es-ES" sz="2200" dirty="0" smtClean="0"/>
              <a:t>Ahora viene la configuración de </a:t>
            </a:r>
            <a:r>
              <a:rPr lang="es-ES" sz="2200" dirty="0" err="1" smtClean="0"/>
              <a:t>Asterisk</a:t>
            </a:r>
            <a:r>
              <a:rPr lang="es-ES" sz="2200" dirty="0" smtClean="0"/>
              <a:t>. La configuración consta del comando para activar la alarma, el comando para desactivarla, y </a:t>
            </a:r>
            <a:r>
              <a:rPr lang="es-ES" sz="2200" dirty="0" smtClean="0"/>
              <a:t>la </a:t>
            </a:r>
            <a:r>
              <a:rPr lang="es-ES" sz="2200" dirty="0" err="1" smtClean="0"/>
              <a:t>extension</a:t>
            </a:r>
            <a:r>
              <a:rPr lang="es-ES" sz="2200" dirty="0" smtClean="0"/>
              <a:t> de nuestra terminal</a:t>
            </a:r>
            <a:r>
              <a:rPr lang="es-ES" sz="2200" dirty="0" smtClean="0"/>
              <a:t>.</a:t>
            </a:r>
            <a:r>
              <a:rPr lang="es-ES" sz="2200" dirty="0" smtClean="0"/>
              <a:t/>
            </a:r>
            <a:br>
              <a:rPr lang="es-ES" sz="2200" dirty="0" smtClean="0"/>
            </a:br>
            <a:r>
              <a:rPr lang="es-ES" sz="2200" dirty="0" smtClean="0"/>
              <a:t>Todo esto se configura en el archivo </a:t>
            </a:r>
            <a:r>
              <a:rPr lang="es-ES" sz="2200" dirty="0" err="1" smtClean="0"/>
              <a:t>extension.conf</a:t>
            </a:r>
            <a:endParaRPr lang="en-US" sz="2200" dirty="0" smtClean="0"/>
          </a:p>
          <a:p>
            <a:pPr>
              <a:buNone/>
            </a:pPr>
            <a:endParaRPr lang="es-ES" sz="1800" dirty="0" smtClean="0"/>
          </a:p>
          <a:p>
            <a:pPr>
              <a:buNone/>
            </a:pPr>
            <a:endParaRPr lang="en-US" sz="1800" dirty="0"/>
          </a:p>
        </p:txBody>
      </p:sp>
      <p:sp>
        <p:nvSpPr>
          <p:cNvPr id="4" name="3 Rectángulo"/>
          <p:cNvSpPr/>
          <p:nvPr/>
        </p:nvSpPr>
        <p:spPr>
          <a:xfrm>
            <a:off x="990600" y="2895600"/>
            <a:ext cx="6934200" cy="3693319"/>
          </a:xfrm>
          <a:prstGeom prst="rect">
            <a:avLst/>
          </a:prstGeom>
          <a:solidFill>
            <a:schemeClr val="bg1">
              <a:lumMod val="85000"/>
            </a:schemeClr>
          </a:solidFill>
        </p:spPr>
        <p:txBody>
          <a:bodyPr wrap="square">
            <a:spAutoFit/>
          </a:bodyPr>
          <a:lstStyle/>
          <a:p>
            <a:pPr>
              <a:buNone/>
            </a:pPr>
            <a:r>
              <a:rPr lang="en-US" dirty="0" smtClean="0">
                <a:latin typeface="Britannic Bold" pitchFamily="34" charset="0"/>
              </a:rPr>
              <a:t>[general]</a:t>
            </a:r>
            <a:br>
              <a:rPr lang="en-US" dirty="0" smtClean="0">
                <a:latin typeface="Britannic Bold" pitchFamily="34" charset="0"/>
              </a:rPr>
            </a:br>
            <a:r>
              <a:rPr lang="en-US" dirty="0" smtClean="0">
                <a:latin typeface="Britannic Bold" pitchFamily="34" charset="0"/>
              </a:rPr>
              <a:t>static=yes</a:t>
            </a:r>
            <a:br>
              <a:rPr lang="en-US" dirty="0" smtClean="0">
                <a:latin typeface="Britannic Bold" pitchFamily="34" charset="0"/>
              </a:rPr>
            </a:br>
            <a:r>
              <a:rPr lang="en-US" dirty="0" err="1" smtClean="0">
                <a:latin typeface="Britannic Bold" pitchFamily="34" charset="0"/>
              </a:rPr>
              <a:t>writeprotect</a:t>
            </a:r>
            <a:r>
              <a:rPr lang="en-US" dirty="0" smtClean="0">
                <a:latin typeface="Britannic Bold" pitchFamily="34" charset="0"/>
              </a:rPr>
              <a:t>=no</a:t>
            </a:r>
            <a:br>
              <a:rPr lang="en-US" dirty="0" smtClean="0">
                <a:latin typeface="Britannic Bold" pitchFamily="34" charset="0"/>
              </a:rPr>
            </a:br>
            <a:r>
              <a:rPr lang="en-US" dirty="0" err="1" smtClean="0">
                <a:latin typeface="Britannic Bold" pitchFamily="34" charset="0"/>
              </a:rPr>
              <a:t>autofallthrough</a:t>
            </a:r>
            <a:r>
              <a:rPr lang="en-US" dirty="0" smtClean="0">
                <a:latin typeface="Britannic Bold" pitchFamily="34" charset="0"/>
              </a:rPr>
              <a:t>=no</a:t>
            </a:r>
            <a:br>
              <a:rPr lang="en-US" dirty="0" smtClean="0">
                <a:latin typeface="Britannic Bold" pitchFamily="34" charset="0"/>
              </a:rPr>
            </a:br>
            <a:r>
              <a:rPr lang="en-US" dirty="0" err="1" smtClean="0">
                <a:latin typeface="Britannic Bold" pitchFamily="34" charset="0"/>
              </a:rPr>
              <a:t>clearglobalvars</a:t>
            </a:r>
            <a:r>
              <a:rPr lang="en-US" dirty="0" smtClean="0">
                <a:latin typeface="Britannic Bold" pitchFamily="34" charset="0"/>
              </a:rPr>
              <a:t>=no</a:t>
            </a:r>
            <a:r>
              <a:rPr lang="en-US" dirty="0" smtClean="0">
                <a:latin typeface="Britannic Bold" pitchFamily="34" charset="0"/>
              </a:rPr>
              <a:t/>
            </a:r>
            <a:br>
              <a:rPr lang="en-US" dirty="0" smtClean="0">
                <a:latin typeface="Britannic Bold" pitchFamily="34" charset="0"/>
              </a:rPr>
            </a:br>
            <a:r>
              <a:rPr lang="en-US" dirty="0" smtClean="0">
                <a:latin typeface="Britannic Bold" pitchFamily="34" charset="0"/>
              </a:rPr>
              <a:t/>
            </a:r>
            <a:br>
              <a:rPr lang="en-US" dirty="0" smtClean="0">
                <a:latin typeface="Britannic Bold" pitchFamily="34" charset="0"/>
              </a:rPr>
            </a:br>
            <a:r>
              <a:rPr lang="en-US" dirty="0" smtClean="0">
                <a:latin typeface="Britannic Bold" pitchFamily="34" charset="0"/>
              </a:rPr>
              <a:t>[</a:t>
            </a:r>
            <a:r>
              <a:rPr lang="en-US" dirty="0" err="1" smtClean="0">
                <a:latin typeface="Britannic Bold" pitchFamily="34" charset="0"/>
              </a:rPr>
              <a:t>globals</a:t>
            </a:r>
            <a:r>
              <a:rPr lang="en-US" dirty="0" smtClean="0">
                <a:latin typeface="Britannic Bold" pitchFamily="34" charset="0"/>
              </a:rPr>
              <a:t>]</a:t>
            </a:r>
            <a:br>
              <a:rPr lang="en-US" dirty="0" smtClean="0">
                <a:latin typeface="Britannic Bold" pitchFamily="34" charset="0"/>
              </a:rPr>
            </a:br>
            <a:r>
              <a:rPr lang="en-US" dirty="0" smtClean="0">
                <a:latin typeface="Britannic Bold" pitchFamily="34" charset="0"/>
              </a:rPr>
              <a:t/>
            </a:r>
            <a:br>
              <a:rPr lang="en-US" dirty="0" smtClean="0">
                <a:latin typeface="Britannic Bold" pitchFamily="34" charset="0"/>
              </a:rPr>
            </a:br>
            <a:r>
              <a:rPr lang="en-US" dirty="0" smtClean="0">
                <a:latin typeface="Britannic Bold" pitchFamily="34" charset="0"/>
              </a:rPr>
              <a:t>[incoming]</a:t>
            </a:r>
            <a:br>
              <a:rPr lang="en-US" dirty="0" smtClean="0">
                <a:latin typeface="Britannic Bold" pitchFamily="34" charset="0"/>
              </a:rPr>
            </a:br>
            <a:r>
              <a:rPr lang="en-US" dirty="0" smtClean="0">
                <a:latin typeface="Britannic Bold" pitchFamily="34" charset="0"/>
              </a:rPr>
              <a:t/>
            </a:r>
            <a:br>
              <a:rPr lang="en-US" dirty="0" smtClean="0">
                <a:latin typeface="Britannic Bold" pitchFamily="34" charset="0"/>
              </a:rPr>
            </a:br>
            <a:r>
              <a:rPr lang="en-US" dirty="0" smtClean="0">
                <a:latin typeface="Britannic Bold" pitchFamily="34" charset="0"/>
              </a:rPr>
              <a:t>[internal]</a:t>
            </a:r>
            <a:br>
              <a:rPr lang="en-US" dirty="0" smtClean="0">
                <a:latin typeface="Britannic Bold" pitchFamily="34" charset="0"/>
              </a:rPr>
            </a:br>
            <a:r>
              <a:rPr lang="en-US" dirty="0" err="1" smtClean="0">
                <a:latin typeface="Britannic Bold" pitchFamily="34" charset="0"/>
              </a:rPr>
              <a:t>exten</a:t>
            </a:r>
            <a:r>
              <a:rPr lang="en-US" dirty="0" smtClean="0">
                <a:latin typeface="Britannic Bold" pitchFamily="34" charset="0"/>
              </a:rPr>
              <a:t> =&gt; 5002,1,Dial(SIP/5002,30,r)</a:t>
            </a:r>
            <a:br>
              <a:rPr lang="en-US" dirty="0" smtClean="0">
                <a:latin typeface="Britannic Bold" pitchFamily="34" charset="0"/>
              </a:rPr>
            </a:br>
            <a:r>
              <a:rPr lang="en-US" dirty="0" err="1" smtClean="0">
                <a:latin typeface="Britannic Bold" pitchFamily="34" charset="0"/>
              </a:rPr>
              <a:t>exten</a:t>
            </a:r>
            <a:r>
              <a:rPr lang="en-US" dirty="0" smtClean="0">
                <a:latin typeface="Britannic Bold" pitchFamily="34" charset="0"/>
              </a:rPr>
              <a:t> =&gt; </a:t>
            </a:r>
            <a:r>
              <a:rPr lang="en-US" dirty="0" smtClean="0">
                <a:latin typeface="Britannic Bold" pitchFamily="34" charset="0"/>
              </a:rPr>
              <a:t>5002,2,Hangup</a:t>
            </a: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smtClean="0">
                <a:latin typeface="Lucida Sans" pitchFamily="34" charset="0"/>
              </a:rPr>
              <a:t>Cont..</a:t>
            </a:r>
            <a:endParaRPr lang="en-US" sz="3600" b="1" dirty="0">
              <a:latin typeface="Lucida Sans" pitchFamily="34" charset="0"/>
            </a:endParaRPr>
          </a:p>
        </p:txBody>
      </p:sp>
      <p:sp>
        <p:nvSpPr>
          <p:cNvPr id="4" name="3 Rectángulo"/>
          <p:cNvSpPr/>
          <p:nvPr/>
        </p:nvSpPr>
        <p:spPr>
          <a:xfrm>
            <a:off x="762000" y="1676400"/>
            <a:ext cx="7162800" cy="4247317"/>
          </a:xfrm>
          <a:prstGeom prst="rect">
            <a:avLst/>
          </a:prstGeom>
          <a:solidFill>
            <a:schemeClr val="bg1">
              <a:lumMod val="85000"/>
            </a:schemeClr>
          </a:solidFill>
        </p:spPr>
        <p:txBody>
          <a:bodyPr wrap="square">
            <a:spAutoFit/>
          </a:bodyPr>
          <a:lstStyle/>
          <a:p>
            <a:pPr>
              <a:buNone/>
            </a:pPr>
            <a:r>
              <a:rPr lang="es-ES" dirty="0" smtClean="0">
                <a:latin typeface="Britannic Bold" pitchFamily="34" charset="0"/>
              </a:rPr>
              <a:t>; aquí va la configuración para detener y activar la alarma</a:t>
            </a:r>
            <a:endParaRPr lang="en-US" dirty="0" smtClean="0">
              <a:latin typeface="Britannic Bold" pitchFamily="34" charset="0"/>
            </a:endParaRPr>
          </a:p>
          <a:p>
            <a:pPr>
              <a:buNone/>
            </a:pPr>
            <a:r>
              <a:rPr lang="en-US" dirty="0" err="1" smtClean="0">
                <a:latin typeface="Britannic Bold" pitchFamily="34" charset="0"/>
              </a:rPr>
              <a:t>exten</a:t>
            </a:r>
            <a:r>
              <a:rPr lang="en-US" dirty="0" smtClean="0">
                <a:latin typeface="Britannic Bold" pitchFamily="34" charset="0"/>
              </a:rPr>
              <a:t> =&gt; *666,1,Answer</a:t>
            </a:r>
          </a:p>
          <a:p>
            <a:pPr>
              <a:buNone/>
            </a:pPr>
            <a:r>
              <a:rPr lang="en-US" dirty="0" err="1" smtClean="0">
                <a:latin typeface="Britannic Bold" pitchFamily="34" charset="0"/>
              </a:rPr>
              <a:t>exten</a:t>
            </a:r>
            <a:r>
              <a:rPr lang="en-US" dirty="0" smtClean="0">
                <a:latin typeface="Britannic Bold" pitchFamily="34" charset="0"/>
              </a:rPr>
              <a:t> =&gt; *666,n,Wait(1)</a:t>
            </a:r>
          </a:p>
          <a:p>
            <a:pPr>
              <a:buNone/>
            </a:pPr>
            <a:r>
              <a:rPr lang="en-US" dirty="0" err="1" smtClean="0">
                <a:latin typeface="Britannic Bold" pitchFamily="34" charset="0"/>
              </a:rPr>
              <a:t>exten</a:t>
            </a:r>
            <a:r>
              <a:rPr lang="en-US" dirty="0" smtClean="0">
                <a:latin typeface="Britannic Bold" pitchFamily="34" charset="0"/>
              </a:rPr>
              <a:t> =&gt; *666,n,Playback(activated)</a:t>
            </a:r>
          </a:p>
          <a:p>
            <a:pPr>
              <a:buNone/>
            </a:pPr>
            <a:r>
              <a:rPr lang="en-US" dirty="0" err="1" smtClean="0">
                <a:latin typeface="Britannic Bold" pitchFamily="34" charset="0"/>
              </a:rPr>
              <a:t>exten</a:t>
            </a:r>
            <a:r>
              <a:rPr lang="en-US" dirty="0" smtClean="0">
                <a:latin typeface="Britannic Bold" pitchFamily="34" charset="0"/>
              </a:rPr>
              <a:t> =&gt; *666,n,Wait(120)</a:t>
            </a:r>
          </a:p>
          <a:p>
            <a:pPr>
              <a:buNone/>
            </a:pPr>
            <a:r>
              <a:rPr lang="en-US" dirty="0" err="1" smtClean="0">
                <a:latin typeface="Britannic Bold" pitchFamily="34" charset="0"/>
              </a:rPr>
              <a:t>exten</a:t>
            </a:r>
            <a:r>
              <a:rPr lang="en-US" dirty="0" smtClean="0">
                <a:latin typeface="Britannic Bold" pitchFamily="34" charset="0"/>
              </a:rPr>
              <a:t> =&gt; *666,n,System(/</a:t>
            </a:r>
            <a:r>
              <a:rPr lang="en-US" dirty="0" err="1" smtClean="0">
                <a:latin typeface="Britannic Bold" pitchFamily="34" charset="0"/>
              </a:rPr>
              <a:t>usr</a:t>
            </a:r>
            <a:r>
              <a:rPr lang="en-US" dirty="0" smtClean="0">
                <a:latin typeface="Britannic Bold" pitchFamily="34" charset="0"/>
              </a:rPr>
              <a:t>/local/bin/control_motion.sh start)</a:t>
            </a:r>
          </a:p>
          <a:p>
            <a:pPr>
              <a:buNone/>
            </a:pPr>
            <a:r>
              <a:rPr lang="en-US" dirty="0" err="1" smtClean="0">
                <a:latin typeface="Britannic Bold" pitchFamily="34" charset="0"/>
              </a:rPr>
              <a:t>exten</a:t>
            </a:r>
            <a:r>
              <a:rPr lang="en-US" dirty="0" smtClean="0">
                <a:latin typeface="Britannic Bold" pitchFamily="34" charset="0"/>
              </a:rPr>
              <a:t> =&gt; *666,n,Wait(1)</a:t>
            </a:r>
          </a:p>
          <a:p>
            <a:pPr>
              <a:buNone/>
            </a:pPr>
            <a:r>
              <a:rPr lang="en-US" dirty="0" err="1" smtClean="0">
                <a:latin typeface="Britannic Bold" pitchFamily="34" charset="0"/>
              </a:rPr>
              <a:t>exten</a:t>
            </a:r>
            <a:r>
              <a:rPr lang="en-US" dirty="0" smtClean="0">
                <a:latin typeface="Britannic Bold" pitchFamily="34" charset="0"/>
              </a:rPr>
              <a:t> =&gt; *666,n,Hangup</a:t>
            </a:r>
            <a:r>
              <a:rPr lang="en-US" dirty="0" smtClean="0">
                <a:latin typeface="Britannic Bold" pitchFamily="34" charset="0"/>
              </a:rPr>
              <a:t>()</a:t>
            </a:r>
          </a:p>
          <a:p>
            <a:r>
              <a:rPr lang="en-US" dirty="0" err="1" smtClean="0">
                <a:latin typeface="Britannic Bold" pitchFamily="34" charset="0"/>
              </a:rPr>
              <a:t>exten</a:t>
            </a:r>
            <a:r>
              <a:rPr lang="en-US" dirty="0" smtClean="0">
                <a:latin typeface="Britannic Bold" pitchFamily="34" charset="0"/>
              </a:rPr>
              <a:t> =&gt; *777,1,Answer</a:t>
            </a:r>
          </a:p>
          <a:p>
            <a:r>
              <a:rPr lang="en-US" dirty="0" err="1" smtClean="0">
                <a:latin typeface="Britannic Bold" pitchFamily="34" charset="0"/>
              </a:rPr>
              <a:t>exten</a:t>
            </a:r>
            <a:r>
              <a:rPr lang="en-US" dirty="0" smtClean="0">
                <a:latin typeface="Britannic Bold" pitchFamily="34" charset="0"/>
              </a:rPr>
              <a:t> =&gt; *777,n,Wait(1)</a:t>
            </a:r>
          </a:p>
          <a:p>
            <a:r>
              <a:rPr lang="en-US" dirty="0" err="1" smtClean="0">
                <a:latin typeface="Britannic Bold" pitchFamily="34" charset="0"/>
              </a:rPr>
              <a:t>exten</a:t>
            </a:r>
            <a:r>
              <a:rPr lang="en-US" dirty="0" smtClean="0">
                <a:latin typeface="Britannic Bold" pitchFamily="34" charset="0"/>
              </a:rPr>
              <a:t> =&gt; *777,n,System(/</a:t>
            </a:r>
            <a:r>
              <a:rPr lang="en-US" dirty="0" err="1" smtClean="0">
                <a:latin typeface="Britannic Bold" pitchFamily="34" charset="0"/>
              </a:rPr>
              <a:t>usr</a:t>
            </a:r>
            <a:r>
              <a:rPr lang="en-US" dirty="0" smtClean="0">
                <a:latin typeface="Britannic Bold" pitchFamily="34" charset="0"/>
              </a:rPr>
              <a:t>/local/bin/control_motion.sh stop)</a:t>
            </a:r>
          </a:p>
          <a:p>
            <a:r>
              <a:rPr lang="en-US" dirty="0" err="1" smtClean="0">
                <a:latin typeface="Britannic Bold" pitchFamily="34" charset="0"/>
              </a:rPr>
              <a:t>exten</a:t>
            </a:r>
            <a:r>
              <a:rPr lang="en-US" dirty="0" smtClean="0">
                <a:latin typeface="Britannic Bold" pitchFamily="34" charset="0"/>
              </a:rPr>
              <a:t> =&gt; *777,n,Playback(de-activated)</a:t>
            </a:r>
          </a:p>
          <a:p>
            <a:r>
              <a:rPr lang="en-US" dirty="0" err="1" smtClean="0">
                <a:latin typeface="Britannic Bold" pitchFamily="34" charset="0"/>
              </a:rPr>
              <a:t>exten</a:t>
            </a:r>
            <a:r>
              <a:rPr lang="en-US" dirty="0" smtClean="0">
                <a:latin typeface="Britannic Bold" pitchFamily="34" charset="0"/>
              </a:rPr>
              <a:t> =&gt; *777,n,Wait(1)</a:t>
            </a:r>
          </a:p>
          <a:p>
            <a:r>
              <a:rPr lang="en-US" dirty="0" err="1" smtClean="0">
                <a:latin typeface="Britannic Bold" pitchFamily="34" charset="0"/>
              </a:rPr>
              <a:t>exten</a:t>
            </a:r>
            <a:r>
              <a:rPr lang="en-US" dirty="0" smtClean="0">
                <a:latin typeface="Britannic Bold" pitchFamily="34" charset="0"/>
              </a:rPr>
              <a:t> =&gt; *777,n,Hangup()</a:t>
            </a:r>
          </a:p>
          <a:p>
            <a:pPr>
              <a:buNone/>
            </a:pP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smtClean="0">
                <a:latin typeface="Lucida Sans" pitchFamily="34" charset="0"/>
              </a:rPr>
              <a:t>Cont..</a:t>
            </a:r>
            <a:endParaRPr lang="en-US" sz="3600" b="1" dirty="0">
              <a:latin typeface="Lucida Sans" pitchFamily="34" charset="0"/>
            </a:endParaRPr>
          </a:p>
        </p:txBody>
      </p:sp>
      <p:sp>
        <p:nvSpPr>
          <p:cNvPr id="3" name="2 Marcador de contenido"/>
          <p:cNvSpPr>
            <a:spLocks noGrp="1"/>
          </p:cNvSpPr>
          <p:nvPr>
            <p:ph sz="quarter" idx="1"/>
          </p:nvPr>
        </p:nvSpPr>
        <p:spPr>
          <a:solidFill>
            <a:schemeClr val="bg1">
              <a:lumMod val="85000"/>
            </a:schemeClr>
          </a:solidFill>
        </p:spPr>
        <p:txBody>
          <a:bodyPr>
            <a:normAutofit lnSpcReduction="10000"/>
          </a:bodyPr>
          <a:lstStyle/>
          <a:p>
            <a:pPr>
              <a:buNone/>
            </a:pPr>
            <a:r>
              <a:rPr lang="en-US" sz="1800" dirty="0" smtClean="0">
                <a:latin typeface="Britannic Bold" pitchFamily="34" charset="0"/>
              </a:rPr>
              <a:t>	[</a:t>
            </a:r>
            <a:r>
              <a:rPr lang="en-US" sz="1800" dirty="0" err="1" smtClean="0">
                <a:latin typeface="Britannic Bold" pitchFamily="34" charset="0"/>
              </a:rPr>
              <a:t>mensajealarma</a:t>
            </a:r>
            <a:r>
              <a:rPr lang="en-US" sz="1800" dirty="0" smtClean="0">
                <a:latin typeface="Britannic Bold" pitchFamily="34" charset="0"/>
              </a:rPr>
              <a:t>]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s,1,Set(LANGUAGE()=</a:t>
            </a:r>
            <a:r>
              <a:rPr lang="en-US" sz="1800" dirty="0" err="1" smtClean="0">
                <a:latin typeface="Britannic Bold" pitchFamily="34" charset="0"/>
              </a:rPr>
              <a:t>es</a:t>
            </a:r>
            <a:r>
              <a:rPr lang="en-US" sz="1800" dirty="0" smtClean="0">
                <a:latin typeface="Britannic Bold" pitchFamily="34" charset="0"/>
              </a:rPr>
              <a:t>)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s,n,Answer</a:t>
            </a:r>
            <a:r>
              <a:rPr lang="en-US" sz="1800" dirty="0" smtClean="0">
                <a:latin typeface="Britannic Bold" pitchFamily="34" charset="0"/>
              </a:rPr>
              <a:t>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s,n,Wait</a:t>
            </a:r>
            <a:r>
              <a:rPr lang="en-US" sz="1800" dirty="0" smtClean="0">
                <a:latin typeface="Britannic Bold" pitchFamily="34" charset="0"/>
              </a:rPr>
              <a:t>(2)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s,n,Playback</a:t>
            </a:r>
            <a:r>
              <a:rPr lang="en-US" sz="1800" dirty="0" smtClean="0">
                <a:latin typeface="Britannic Bold" pitchFamily="34" charset="0"/>
              </a:rPr>
              <a:t>(activated)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s,n,Wait</a:t>
            </a:r>
            <a:r>
              <a:rPr lang="en-US" sz="1800" dirty="0" smtClean="0">
                <a:latin typeface="Britannic Bold" pitchFamily="34" charset="0"/>
              </a:rPr>
              <a:t>(1)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s,n,Playback</a:t>
            </a:r>
            <a:r>
              <a:rPr lang="en-US" sz="1800" dirty="0" smtClean="0">
                <a:latin typeface="Britannic Bold" pitchFamily="34" charset="0"/>
              </a:rPr>
              <a:t>(activated)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s,n,Wait</a:t>
            </a:r>
            <a:r>
              <a:rPr lang="en-US" sz="1800" dirty="0" smtClean="0">
                <a:latin typeface="Britannic Bold" pitchFamily="34" charset="0"/>
              </a:rPr>
              <a:t>(1)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s,n,Playback</a:t>
            </a:r>
            <a:r>
              <a:rPr lang="en-US" sz="1800" dirty="0" smtClean="0">
                <a:latin typeface="Britannic Bold" pitchFamily="34" charset="0"/>
              </a:rPr>
              <a:t>(activated)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s,n,Wait</a:t>
            </a:r>
            <a:r>
              <a:rPr lang="en-US" sz="1800" dirty="0" smtClean="0">
                <a:latin typeface="Britannic Bold" pitchFamily="34" charset="0"/>
              </a:rPr>
              <a:t>(1)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s,n,Playback</a:t>
            </a:r>
            <a:r>
              <a:rPr lang="en-US" sz="1800" dirty="0" smtClean="0">
                <a:latin typeface="Britannic Bold" pitchFamily="34" charset="0"/>
              </a:rPr>
              <a:t>(activated)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s,n,Wait</a:t>
            </a:r>
            <a:r>
              <a:rPr lang="en-US" sz="1800" dirty="0" smtClean="0">
                <a:latin typeface="Britannic Bold" pitchFamily="34" charset="0"/>
              </a:rPr>
              <a:t>(1)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s,n,Playback</a:t>
            </a:r>
            <a:r>
              <a:rPr lang="en-US" sz="1800" dirty="0" smtClean="0">
                <a:latin typeface="Britannic Bold" pitchFamily="34" charset="0"/>
              </a:rPr>
              <a:t>(activated)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s,n,Wait</a:t>
            </a:r>
            <a:r>
              <a:rPr lang="en-US" sz="1800" dirty="0" smtClean="0">
                <a:latin typeface="Britannic Bold" pitchFamily="34" charset="0"/>
              </a:rPr>
              <a:t>(1) </a:t>
            </a:r>
          </a:p>
          <a:p>
            <a:pPr>
              <a:buNone/>
            </a:pPr>
            <a:r>
              <a:rPr lang="en-US" sz="1800" dirty="0" smtClean="0">
                <a:latin typeface="Britannic Bold" pitchFamily="34" charset="0"/>
              </a:rPr>
              <a:t>	</a:t>
            </a:r>
            <a:r>
              <a:rPr lang="en-US" sz="1800" dirty="0" err="1" smtClean="0">
                <a:latin typeface="Britannic Bold" pitchFamily="34" charset="0"/>
              </a:rPr>
              <a:t>exten</a:t>
            </a:r>
            <a:r>
              <a:rPr lang="en-US" sz="1800" dirty="0" smtClean="0">
                <a:latin typeface="Britannic Bold" pitchFamily="34" charset="0"/>
              </a:rPr>
              <a:t> =&gt; </a:t>
            </a:r>
            <a:r>
              <a:rPr lang="en-US" sz="1800" dirty="0" err="1" smtClean="0">
                <a:latin typeface="Britannic Bold" pitchFamily="34" charset="0"/>
              </a:rPr>
              <a:t>s,n,Hangup</a:t>
            </a:r>
            <a:r>
              <a:rPr lang="en-US" sz="1800" dirty="0" smtClean="0">
                <a:latin typeface="Britannic Bold" pitchFamily="34" charset="0"/>
              </a:rPr>
              <a:t> </a:t>
            </a:r>
            <a:endParaRPr lang="en-US" sz="1800" dirty="0">
              <a:latin typeface="Britannic Bold"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000" b="1" dirty="0" smtClean="0">
                <a:latin typeface="Lucida Sans" pitchFamily="34" charset="0"/>
              </a:rPr>
              <a:t>C</a:t>
            </a:r>
            <a:r>
              <a:rPr lang="es-ES" sz="4000" b="1" dirty="0" smtClean="0">
                <a:latin typeface="Lucida Sans" pitchFamily="34" charset="0"/>
              </a:rPr>
              <a:t>onfiguración del archivo </a:t>
            </a:r>
            <a:r>
              <a:rPr lang="es-ES" sz="4000" b="1" dirty="0" err="1" smtClean="0">
                <a:latin typeface="Lucida Sans" pitchFamily="34" charset="0"/>
              </a:rPr>
              <a:t>sip.conf</a:t>
            </a:r>
            <a:endParaRPr lang="en-US" sz="4000" b="1" dirty="0">
              <a:latin typeface="Lucida Sans" pitchFamily="34" charset="0"/>
            </a:endParaRPr>
          </a:p>
        </p:txBody>
      </p:sp>
      <p:sp>
        <p:nvSpPr>
          <p:cNvPr id="3" name="2 Marcador de contenido"/>
          <p:cNvSpPr>
            <a:spLocks noGrp="1"/>
          </p:cNvSpPr>
          <p:nvPr>
            <p:ph sz="quarter" idx="1"/>
          </p:nvPr>
        </p:nvSpPr>
        <p:spPr>
          <a:xfrm>
            <a:off x="457200" y="1676400"/>
            <a:ext cx="8229600" cy="1066800"/>
          </a:xfrm>
        </p:spPr>
        <p:txBody>
          <a:bodyPr>
            <a:normAutofit fontScale="40000" lnSpcReduction="20000"/>
          </a:bodyPr>
          <a:lstStyle/>
          <a:p>
            <a:r>
              <a:rPr lang="es-ES" sz="4500" dirty="0" smtClean="0">
                <a:latin typeface="Arial" pitchFamily="34" charset="0"/>
                <a:cs typeface="Arial" pitchFamily="34" charset="0"/>
              </a:rPr>
              <a:t>El archivo </a:t>
            </a:r>
            <a:r>
              <a:rPr lang="es-ES" sz="4500" dirty="0" err="1" smtClean="0">
                <a:latin typeface="Arial" pitchFamily="34" charset="0"/>
                <a:cs typeface="Arial" pitchFamily="34" charset="0"/>
              </a:rPr>
              <a:t>sip.conf</a:t>
            </a:r>
            <a:r>
              <a:rPr lang="es-ES" sz="4500" dirty="0" smtClean="0">
                <a:latin typeface="Arial" pitchFamily="34" charset="0"/>
                <a:cs typeface="Arial" pitchFamily="34" charset="0"/>
              </a:rPr>
              <a:t> sirve para configurar todo lo relacionado con el protocolo SIP y añadir nuevos usuarios o conectar con proveedores SIP.</a:t>
            </a:r>
            <a:endParaRPr lang="en-US" sz="4500" dirty="0" smtClean="0">
              <a:latin typeface="Arial" pitchFamily="34" charset="0"/>
              <a:cs typeface="Arial" pitchFamily="34" charset="0"/>
            </a:endParaRPr>
          </a:p>
          <a:p>
            <a:pPr>
              <a:buNone/>
            </a:pPr>
            <a:r>
              <a:rPr lang="es-ES" sz="1800" dirty="0" smtClean="0"/>
              <a:t>	</a:t>
            </a:r>
          </a:p>
          <a:p>
            <a:pPr>
              <a:buNone/>
            </a:pPr>
            <a:r>
              <a:rPr lang="es-ES" sz="1800" dirty="0" smtClean="0"/>
              <a:t>	</a:t>
            </a:r>
            <a:endParaRPr lang="en-US" sz="1800" dirty="0" smtClean="0"/>
          </a:p>
          <a:p>
            <a:pPr>
              <a:buNone/>
            </a:pPr>
            <a:r>
              <a:rPr lang="es-ES" sz="1800" dirty="0" smtClean="0"/>
              <a:t>	</a:t>
            </a:r>
            <a:endParaRPr lang="en-US" sz="1800" dirty="0"/>
          </a:p>
        </p:txBody>
      </p:sp>
      <p:sp>
        <p:nvSpPr>
          <p:cNvPr id="4" name="3 Rectángulo"/>
          <p:cNvSpPr/>
          <p:nvPr/>
        </p:nvSpPr>
        <p:spPr>
          <a:xfrm>
            <a:off x="990600" y="2363212"/>
            <a:ext cx="6934200" cy="3046988"/>
          </a:xfrm>
          <a:prstGeom prst="rect">
            <a:avLst/>
          </a:prstGeom>
          <a:solidFill>
            <a:schemeClr val="bg1">
              <a:lumMod val="85000"/>
            </a:schemeClr>
          </a:solidFill>
        </p:spPr>
        <p:txBody>
          <a:bodyPr wrap="square">
            <a:spAutoFit/>
          </a:bodyPr>
          <a:lstStyle/>
          <a:p>
            <a:pPr>
              <a:buNone/>
            </a:pPr>
            <a:r>
              <a:rPr lang="en-US" sz="1600" dirty="0" smtClean="0">
                <a:latin typeface="Britannic Bold" pitchFamily="34" charset="0"/>
                <a:cs typeface="Arial" pitchFamily="34" charset="0"/>
              </a:rPr>
              <a:t>[general]</a:t>
            </a:r>
            <a:br>
              <a:rPr lang="en-US" sz="1600" dirty="0" smtClean="0">
                <a:latin typeface="Britannic Bold" pitchFamily="34" charset="0"/>
                <a:cs typeface="Arial" pitchFamily="34" charset="0"/>
              </a:rPr>
            </a:br>
            <a:r>
              <a:rPr lang="en-US" sz="1600" dirty="0" smtClean="0">
                <a:latin typeface="Britannic Bold" pitchFamily="34" charset="0"/>
                <a:cs typeface="Arial" pitchFamily="34" charset="0"/>
              </a:rPr>
              <a:t>context=default</a:t>
            </a:r>
            <a:br>
              <a:rPr lang="en-US" sz="1600" dirty="0" smtClean="0">
                <a:latin typeface="Britannic Bold" pitchFamily="34" charset="0"/>
                <a:cs typeface="Arial" pitchFamily="34" charset="0"/>
              </a:rPr>
            </a:br>
            <a:r>
              <a:rPr lang="en-US" sz="1600" dirty="0" err="1" smtClean="0">
                <a:latin typeface="Britannic Bold" pitchFamily="34" charset="0"/>
                <a:cs typeface="Arial" pitchFamily="34" charset="0"/>
              </a:rPr>
              <a:t>srvlookup</a:t>
            </a:r>
            <a:r>
              <a:rPr lang="en-US" sz="1600" dirty="0" smtClean="0">
                <a:latin typeface="Britannic Bold" pitchFamily="34" charset="0"/>
                <a:cs typeface="Arial" pitchFamily="34" charset="0"/>
              </a:rPr>
              <a:t>=yes</a:t>
            </a:r>
            <a:br>
              <a:rPr lang="en-US" sz="1600" dirty="0" smtClean="0">
                <a:latin typeface="Britannic Bold" pitchFamily="34" charset="0"/>
                <a:cs typeface="Arial" pitchFamily="34" charset="0"/>
              </a:rPr>
            </a:br>
            <a:r>
              <a:rPr lang="en-US" sz="1600" dirty="0" smtClean="0">
                <a:latin typeface="Britannic Bold" pitchFamily="34" charset="0"/>
                <a:cs typeface="Arial" pitchFamily="34" charset="0"/>
              </a:rPr>
              <a:t/>
            </a:r>
            <a:br>
              <a:rPr lang="en-US" sz="1600" dirty="0" smtClean="0">
                <a:latin typeface="Britannic Bold" pitchFamily="34" charset="0"/>
                <a:cs typeface="Arial" pitchFamily="34" charset="0"/>
              </a:rPr>
            </a:br>
            <a:r>
              <a:rPr lang="en-US" sz="1600" dirty="0" smtClean="0">
                <a:latin typeface="Britannic Bold" pitchFamily="34" charset="0"/>
                <a:cs typeface="Arial" pitchFamily="34" charset="0"/>
              </a:rPr>
              <a:t>[5002]</a:t>
            </a:r>
            <a:br>
              <a:rPr lang="en-US" sz="1600" dirty="0" smtClean="0">
                <a:latin typeface="Britannic Bold" pitchFamily="34" charset="0"/>
                <a:cs typeface="Arial" pitchFamily="34" charset="0"/>
              </a:rPr>
            </a:br>
            <a:r>
              <a:rPr lang="en-US" sz="1600" dirty="0" smtClean="0">
                <a:latin typeface="Britannic Bold" pitchFamily="34" charset="0"/>
                <a:cs typeface="Arial" pitchFamily="34" charset="0"/>
              </a:rPr>
              <a:t>type=friend </a:t>
            </a:r>
            <a:br>
              <a:rPr lang="en-US" sz="1600" dirty="0" smtClean="0">
                <a:latin typeface="Britannic Bold" pitchFamily="34" charset="0"/>
                <a:cs typeface="Arial" pitchFamily="34" charset="0"/>
              </a:rPr>
            </a:br>
            <a:r>
              <a:rPr lang="en-US" sz="1600" dirty="0" smtClean="0">
                <a:latin typeface="Britannic Bold" pitchFamily="34" charset="0"/>
                <a:cs typeface="Arial" pitchFamily="34" charset="0"/>
              </a:rPr>
              <a:t>secret=5002</a:t>
            </a:r>
            <a:br>
              <a:rPr lang="en-US" sz="1600" dirty="0" smtClean="0">
                <a:latin typeface="Britannic Bold" pitchFamily="34" charset="0"/>
                <a:cs typeface="Arial" pitchFamily="34" charset="0"/>
              </a:rPr>
            </a:br>
            <a:r>
              <a:rPr lang="en-US" sz="1600" dirty="0" smtClean="0">
                <a:latin typeface="Britannic Bold" pitchFamily="34" charset="0"/>
                <a:cs typeface="Arial" pitchFamily="34" charset="0"/>
              </a:rPr>
              <a:t>qualify=yes </a:t>
            </a:r>
            <a:br>
              <a:rPr lang="en-US" sz="1600" dirty="0" smtClean="0">
                <a:latin typeface="Britannic Bold" pitchFamily="34" charset="0"/>
                <a:cs typeface="Arial" pitchFamily="34" charset="0"/>
              </a:rPr>
            </a:br>
            <a:r>
              <a:rPr lang="en-US" sz="1600" dirty="0" err="1" smtClean="0">
                <a:latin typeface="Britannic Bold" pitchFamily="34" charset="0"/>
                <a:cs typeface="Arial" pitchFamily="34" charset="0"/>
              </a:rPr>
              <a:t>nat</a:t>
            </a:r>
            <a:r>
              <a:rPr lang="en-US" sz="1600" dirty="0" smtClean="0">
                <a:latin typeface="Britannic Bold" pitchFamily="34" charset="0"/>
                <a:cs typeface="Arial" pitchFamily="34" charset="0"/>
              </a:rPr>
              <a:t>=no </a:t>
            </a:r>
            <a:br>
              <a:rPr lang="en-US" sz="1600" dirty="0" smtClean="0">
                <a:latin typeface="Britannic Bold" pitchFamily="34" charset="0"/>
                <a:cs typeface="Arial" pitchFamily="34" charset="0"/>
              </a:rPr>
            </a:br>
            <a:r>
              <a:rPr lang="en-US" sz="1600" dirty="0" smtClean="0">
                <a:latin typeface="Britannic Bold" pitchFamily="34" charset="0"/>
                <a:cs typeface="Arial" pitchFamily="34" charset="0"/>
              </a:rPr>
              <a:t>host=dynamic  </a:t>
            </a:r>
            <a:br>
              <a:rPr lang="en-US" sz="1600" dirty="0" smtClean="0">
                <a:latin typeface="Britannic Bold" pitchFamily="34" charset="0"/>
                <a:cs typeface="Arial" pitchFamily="34" charset="0"/>
              </a:rPr>
            </a:br>
            <a:r>
              <a:rPr lang="en-US" sz="1600" dirty="0" err="1" smtClean="0">
                <a:latin typeface="Britannic Bold" pitchFamily="34" charset="0"/>
                <a:cs typeface="Arial" pitchFamily="34" charset="0"/>
              </a:rPr>
              <a:t>canreinvite</a:t>
            </a:r>
            <a:r>
              <a:rPr lang="en-US" sz="1600" dirty="0" smtClean="0">
                <a:latin typeface="Britannic Bold" pitchFamily="34" charset="0"/>
                <a:cs typeface="Arial" pitchFamily="34" charset="0"/>
              </a:rPr>
              <a:t>=no </a:t>
            </a:r>
            <a:br>
              <a:rPr lang="en-US" sz="1600" dirty="0" smtClean="0">
                <a:latin typeface="Britannic Bold" pitchFamily="34" charset="0"/>
                <a:cs typeface="Arial" pitchFamily="34" charset="0"/>
              </a:rPr>
            </a:br>
            <a:r>
              <a:rPr lang="en-US" sz="1600" dirty="0" smtClean="0">
                <a:latin typeface="Britannic Bold" pitchFamily="34" charset="0"/>
                <a:cs typeface="Arial" pitchFamily="34" charset="0"/>
              </a:rPr>
              <a:t>context=internal</a:t>
            </a:r>
          </a:p>
        </p:txBody>
      </p:sp>
      <p:sp>
        <p:nvSpPr>
          <p:cNvPr id="5" name="4 Rectángulo"/>
          <p:cNvSpPr/>
          <p:nvPr/>
        </p:nvSpPr>
        <p:spPr>
          <a:xfrm>
            <a:off x="838200" y="5562600"/>
            <a:ext cx="7467600" cy="646331"/>
          </a:xfrm>
          <a:prstGeom prst="rect">
            <a:avLst/>
          </a:prstGeom>
        </p:spPr>
        <p:txBody>
          <a:bodyPr wrap="square">
            <a:spAutoFit/>
          </a:bodyPr>
          <a:lstStyle/>
          <a:p>
            <a:pPr>
              <a:buNone/>
            </a:pPr>
            <a:r>
              <a:rPr lang="es-ES" dirty="0" smtClean="0"/>
              <a:t>Aquí se ha creado un proveedor que será el encargado de conectarse con el teléfono IP para manipular el sistema.</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err="1" smtClean="0">
                <a:latin typeface="Lucida Sans" pitchFamily="34" charset="0"/>
              </a:rPr>
              <a:t>Configurar</a:t>
            </a:r>
            <a:r>
              <a:rPr lang="en-US" sz="3600" b="1" dirty="0" smtClean="0">
                <a:latin typeface="Lucida Sans" pitchFamily="34" charset="0"/>
              </a:rPr>
              <a:t> motion</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fontScale="92500"/>
          </a:bodyPr>
          <a:lstStyle/>
          <a:p>
            <a:r>
              <a:rPr lang="es-ES" dirty="0" smtClean="0"/>
              <a:t>Una vez que la webcam está funcionando, editamos el fichero /</a:t>
            </a:r>
            <a:r>
              <a:rPr lang="es-ES" dirty="0" err="1" smtClean="0"/>
              <a:t>etc</a:t>
            </a:r>
            <a:r>
              <a:rPr lang="es-ES" dirty="0" smtClean="0"/>
              <a:t>/</a:t>
            </a:r>
            <a:r>
              <a:rPr lang="es-ES" dirty="0" err="1" smtClean="0"/>
              <a:t>motion</a:t>
            </a:r>
            <a:r>
              <a:rPr lang="es-ES" dirty="0" smtClean="0"/>
              <a:t>/</a:t>
            </a:r>
            <a:r>
              <a:rPr lang="es-ES" dirty="0" err="1" smtClean="0"/>
              <a:t>motion.conf</a:t>
            </a:r>
            <a:r>
              <a:rPr lang="es-ES" dirty="0" smtClean="0"/>
              <a:t> y lo dejamos  así:</a:t>
            </a:r>
            <a:br>
              <a:rPr lang="es-ES" dirty="0" smtClean="0"/>
            </a:br>
            <a:endParaRPr lang="es-ES" dirty="0" smtClean="0"/>
          </a:p>
          <a:p>
            <a:pPr>
              <a:buNone/>
            </a:pPr>
            <a:r>
              <a:rPr lang="es-ES" dirty="0" smtClean="0"/>
              <a:t>	</a:t>
            </a:r>
            <a:r>
              <a:rPr lang="en-US" b="1" dirty="0" smtClean="0"/>
              <a:t>daemon </a:t>
            </a:r>
            <a:r>
              <a:rPr lang="en-US" dirty="0" smtClean="0"/>
              <a:t>on</a:t>
            </a:r>
            <a:br>
              <a:rPr lang="en-US" dirty="0" smtClean="0"/>
            </a:br>
            <a:r>
              <a:rPr lang="en-US" b="1" dirty="0" smtClean="0"/>
              <a:t>locate</a:t>
            </a:r>
            <a:r>
              <a:rPr lang="en-US" dirty="0" smtClean="0"/>
              <a:t> on</a:t>
            </a:r>
            <a:br>
              <a:rPr lang="en-US" dirty="0" smtClean="0"/>
            </a:br>
            <a:r>
              <a:rPr lang="en-US" b="1" dirty="0" smtClean="0"/>
              <a:t>threshold </a:t>
            </a:r>
            <a:r>
              <a:rPr lang="en-US" dirty="0" smtClean="0"/>
              <a:t>5000</a:t>
            </a:r>
            <a:br>
              <a:rPr lang="en-US" dirty="0" smtClean="0"/>
            </a:br>
            <a:r>
              <a:rPr lang="en-US" b="1" dirty="0" smtClean="0"/>
              <a:t>quiet </a:t>
            </a:r>
            <a:r>
              <a:rPr lang="en-US" dirty="0" smtClean="0"/>
              <a:t>on</a:t>
            </a:r>
            <a:br>
              <a:rPr lang="en-US" dirty="0" smtClean="0"/>
            </a:br>
            <a:r>
              <a:rPr lang="en-US" b="1" dirty="0" smtClean="0"/>
              <a:t>width </a:t>
            </a:r>
            <a:r>
              <a:rPr lang="en-US" dirty="0" smtClean="0"/>
              <a:t>640</a:t>
            </a:r>
            <a:br>
              <a:rPr lang="en-US" dirty="0" smtClean="0"/>
            </a:br>
            <a:r>
              <a:rPr lang="en-US" b="1" dirty="0" smtClean="0"/>
              <a:t>height </a:t>
            </a:r>
            <a:r>
              <a:rPr lang="en-US" dirty="0" smtClean="0"/>
              <a:t>480</a:t>
            </a:r>
            <a:br>
              <a:rPr lang="en-US" dirty="0" smtClean="0"/>
            </a:br>
            <a:r>
              <a:rPr lang="en-US" b="1" dirty="0" err="1" smtClean="0"/>
              <a:t>framerate</a:t>
            </a:r>
            <a:r>
              <a:rPr lang="en-US" b="1" dirty="0" smtClean="0"/>
              <a:t> </a:t>
            </a:r>
            <a:r>
              <a:rPr lang="en-US" dirty="0" smtClean="0"/>
              <a:t>30</a:t>
            </a:r>
            <a:br>
              <a:rPr lang="en-US" dirty="0" smtClean="0"/>
            </a:br>
            <a:r>
              <a:rPr lang="en-US" b="1" dirty="0" smtClean="0"/>
              <a:t>quality </a:t>
            </a:r>
            <a:r>
              <a:rPr lang="en-US" dirty="0" smtClean="0"/>
              <a:t>85</a:t>
            </a:r>
            <a:br>
              <a:rPr lang="en-US" dirty="0" smtClean="0"/>
            </a:br>
            <a:r>
              <a:rPr lang="en-US" b="1" dirty="0" err="1" smtClean="0"/>
              <a:t>auto_brightness</a:t>
            </a:r>
            <a:r>
              <a:rPr lang="en-US" b="1" dirty="0" smtClean="0"/>
              <a:t> </a:t>
            </a:r>
            <a:r>
              <a:rPr lang="en-US" dirty="0" smtClean="0"/>
              <a:t>on</a:t>
            </a:r>
            <a:br>
              <a:rPr lang="en-US" dirty="0" smtClean="0"/>
            </a:br>
            <a:r>
              <a:rPr lang="en-US" b="1" dirty="0" err="1" smtClean="0"/>
              <a:t>noise_tune</a:t>
            </a:r>
            <a:r>
              <a:rPr lang="en-US" b="1" dirty="0" smtClean="0"/>
              <a:t> </a:t>
            </a:r>
            <a:r>
              <a:rPr lang="en-US" dirty="0" smtClean="0"/>
              <a:t>on</a:t>
            </a:r>
            <a:br>
              <a:rPr lang="en-US"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err="1" smtClean="0">
                <a:latin typeface="Lucida Sans" pitchFamily="34" charset="0"/>
              </a:rPr>
              <a:t>Objetivo</a:t>
            </a:r>
            <a:r>
              <a:rPr lang="en-US" sz="3600" b="1" dirty="0" smtClean="0">
                <a:latin typeface="Lucida Sans" pitchFamily="34" charset="0"/>
              </a:rPr>
              <a:t> </a:t>
            </a:r>
            <a:r>
              <a:rPr lang="en-US" sz="3600" b="1" dirty="0" smtClean="0">
                <a:latin typeface="Lucida Sans" pitchFamily="34" charset="0"/>
              </a:rPr>
              <a:t>General</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a:bodyPr>
          <a:lstStyle/>
          <a:p>
            <a:pPr algn="just"/>
            <a:r>
              <a:rPr lang="es-ES" sz="2800" dirty="0" smtClean="0">
                <a:latin typeface="Arial" pitchFamily="34" charset="0"/>
                <a:cs typeface="Arial" pitchFamily="34" charset="0"/>
              </a:rPr>
              <a:t>El Proyecto consiste en implementar un Sistema de Vigilancia eficaz utilizando una </a:t>
            </a:r>
            <a:r>
              <a:rPr lang="es-ES" sz="2800" dirty="0" err="1" smtClean="0">
                <a:latin typeface="Arial" pitchFamily="34" charset="0"/>
                <a:cs typeface="Arial" pitchFamily="34" charset="0"/>
              </a:rPr>
              <a:t>WebCam</a:t>
            </a:r>
            <a:r>
              <a:rPr lang="es-ES" sz="2800" dirty="0" smtClean="0">
                <a:latin typeface="Arial" pitchFamily="34" charset="0"/>
                <a:cs typeface="Arial" pitchFamily="34" charset="0"/>
              </a:rPr>
              <a:t> casera, un servidor </a:t>
            </a:r>
            <a:r>
              <a:rPr lang="es-ES" sz="2800" dirty="0" err="1" smtClean="0">
                <a:latin typeface="Arial" pitchFamily="34" charset="0"/>
                <a:cs typeface="Arial" pitchFamily="34" charset="0"/>
              </a:rPr>
              <a:t>Asterisk</a:t>
            </a:r>
            <a:r>
              <a:rPr lang="es-ES" sz="2800" dirty="0" smtClean="0">
                <a:latin typeface="Arial" pitchFamily="34" charset="0"/>
                <a:cs typeface="Arial" pitchFamily="34" charset="0"/>
              </a:rPr>
              <a:t> y teléfonos </a:t>
            </a:r>
            <a:r>
              <a:rPr lang="es-ES" sz="2800" dirty="0" err="1" smtClean="0">
                <a:latin typeface="Arial" pitchFamily="34" charset="0"/>
                <a:cs typeface="Arial" pitchFamily="34" charset="0"/>
              </a:rPr>
              <a:t>GrandStream</a:t>
            </a:r>
            <a:r>
              <a:rPr lang="es-ES" sz="2800" dirty="0" smtClean="0">
                <a:latin typeface="Arial" pitchFamily="34" charset="0"/>
                <a:cs typeface="Arial" pitchFamily="34" charset="0"/>
              </a:rPr>
              <a:t> que proporcione la información necesaria y contribuya a </a:t>
            </a:r>
            <a:r>
              <a:rPr lang="es-ES" sz="2800" dirty="0" smtClean="0">
                <a:latin typeface="Arial" pitchFamily="34" charset="0"/>
                <a:cs typeface="Arial" pitchFamily="34" charset="0"/>
              </a:rPr>
              <a:t>la Toma </a:t>
            </a:r>
            <a:r>
              <a:rPr lang="es-ES" sz="2800" dirty="0" smtClean="0">
                <a:latin typeface="Arial" pitchFamily="34" charset="0"/>
                <a:cs typeface="Arial" pitchFamily="34" charset="0"/>
              </a:rPr>
              <a:t>de Decisiones de aquel que lo implante.</a:t>
            </a:r>
            <a:endParaRPr lang="en-US" sz="2800" dirty="0" smtClean="0">
              <a:latin typeface="Arial" pitchFamily="34" charset="0"/>
              <a:cs typeface="Arial" pitchFamily="34" charset="0"/>
            </a:endParaRPr>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smtClean="0">
                <a:latin typeface="Lucida Sans" pitchFamily="34" charset="0"/>
              </a:rPr>
              <a:t>Cont..</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fontScale="92500"/>
          </a:bodyPr>
          <a:lstStyle/>
          <a:p>
            <a:pPr>
              <a:buNone/>
            </a:pPr>
            <a:r>
              <a:rPr lang="en-US" b="1" dirty="0" smtClean="0"/>
              <a:t>	brightness</a:t>
            </a:r>
            <a:r>
              <a:rPr lang="en-US" dirty="0" smtClean="0"/>
              <a:t> 0</a:t>
            </a:r>
            <a:br>
              <a:rPr lang="en-US" dirty="0" smtClean="0"/>
            </a:br>
            <a:r>
              <a:rPr lang="en-US" b="1" dirty="0" smtClean="0"/>
              <a:t>contrast</a:t>
            </a:r>
            <a:r>
              <a:rPr lang="en-US" dirty="0" smtClean="0"/>
              <a:t> 0</a:t>
            </a:r>
            <a:br>
              <a:rPr lang="en-US" dirty="0" smtClean="0"/>
            </a:br>
            <a:r>
              <a:rPr lang="en-US" b="1" dirty="0" smtClean="0"/>
              <a:t>saturation</a:t>
            </a:r>
            <a:r>
              <a:rPr lang="en-US" dirty="0" smtClean="0"/>
              <a:t> 0</a:t>
            </a:r>
            <a:br>
              <a:rPr lang="en-US" dirty="0" smtClean="0"/>
            </a:br>
            <a:r>
              <a:rPr lang="en-US" b="1" dirty="0" err="1" smtClean="0"/>
              <a:t>webcam_localhost</a:t>
            </a:r>
            <a:r>
              <a:rPr lang="en-US" dirty="0" smtClean="0"/>
              <a:t> off</a:t>
            </a:r>
            <a:br>
              <a:rPr lang="en-US" dirty="0" smtClean="0"/>
            </a:br>
            <a:r>
              <a:rPr lang="en-US" b="1" dirty="0" err="1" smtClean="0"/>
              <a:t>webcam_quality</a:t>
            </a:r>
            <a:r>
              <a:rPr lang="en-US" dirty="0" smtClean="0"/>
              <a:t> 30</a:t>
            </a:r>
            <a:br>
              <a:rPr lang="en-US" dirty="0" smtClean="0"/>
            </a:br>
            <a:r>
              <a:rPr lang="en-US" b="1" dirty="0" err="1" smtClean="0"/>
              <a:t>webcam_maxrate</a:t>
            </a:r>
            <a:r>
              <a:rPr lang="en-US" dirty="0" smtClean="0"/>
              <a:t> 1</a:t>
            </a:r>
            <a:br>
              <a:rPr lang="en-US" dirty="0" smtClean="0"/>
            </a:br>
            <a:r>
              <a:rPr lang="en-US" b="1" dirty="0" err="1" smtClean="0"/>
              <a:t>on_motion_detected</a:t>
            </a:r>
            <a:r>
              <a:rPr lang="en-US" dirty="0" smtClean="0"/>
              <a:t> /</a:t>
            </a:r>
            <a:r>
              <a:rPr lang="en-US" dirty="0" err="1" smtClean="0"/>
              <a:t>usr</a:t>
            </a:r>
            <a:r>
              <a:rPr lang="en-US" dirty="0" smtClean="0"/>
              <a:t>/local/bin/cam_event.sh</a:t>
            </a:r>
            <a:br>
              <a:rPr lang="en-US" dirty="0" smtClean="0"/>
            </a:br>
            <a:r>
              <a:rPr lang="en-US" dirty="0" err="1" smtClean="0"/>
              <a:t>t</a:t>
            </a:r>
            <a:r>
              <a:rPr lang="en-US" b="1" dirty="0" err="1" smtClean="0"/>
              <a:t>ext_right</a:t>
            </a:r>
            <a:r>
              <a:rPr lang="en-US" b="1" dirty="0" smtClean="0"/>
              <a:t> </a:t>
            </a:r>
            <a:r>
              <a:rPr lang="en-US" dirty="0" smtClean="0"/>
              <a:t>%Y-%m-%d\</a:t>
            </a:r>
            <a:r>
              <a:rPr lang="en-US" dirty="0" err="1" smtClean="0"/>
              <a:t>n%T</a:t>
            </a:r>
            <a:r>
              <a:rPr lang="en-US" dirty="0" smtClean="0"/>
              <a:t/>
            </a:r>
            <a:br>
              <a:rPr lang="en-US" dirty="0" smtClean="0"/>
            </a:br>
            <a:r>
              <a:rPr lang="en-US" b="1" dirty="0" err="1" smtClean="0"/>
              <a:t>text_left</a:t>
            </a:r>
            <a:r>
              <a:rPr lang="en-US" dirty="0" smtClean="0"/>
              <a:t> SERVITUX CAM</a:t>
            </a:r>
            <a:br>
              <a:rPr lang="en-US" dirty="0" smtClean="0"/>
            </a:br>
            <a:r>
              <a:rPr lang="en-US" b="1" dirty="0" err="1" smtClean="0"/>
              <a:t>webcam_port</a:t>
            </a:r>
            <a:r>
              <a:rPr lang="en-US" dirty="0" smtClean="0"/>
              <a:t> 9001    </a:t>
            </a:r>
            <a:br>
              <a:rPr lang="en-US" dirty="0" smtClean="0"/>
            </a:br>
            <a:r>
              <a:rPr lang="en-US" b="1" dirty="0" err="1" smtClean="0"/>
              <a:t>control_port</a:t>
            </a:r>
            <a:r>
              <a:rPr lang="en-US" dirty="0" smtClean="0"/>
              <a:t> 9000</a:t>
            </a:r>
            <a:br>
              <a:rPr lang="en-US" dirty="0" smtClean="0"/>
            </a:br>
            <a:r>
              <a:rPr lang="en-US" b="1" dirty="0" err="1" smtClean="0"/>
              <a:t>webcam_motion</a:t>
            </a:r>
            <a:r>
              <a:rPr lang="en-US" dirty="0" smtClean="0"/>
              <a:t> on</a:t>
            </a:r>
            <a:br>
              <a:rPr lang="en-US" dirty="0" smtClean="0"/>
            </a:br>
            <a:r>
              <a:rPr lang="en-US" b="1" dirty="0" err="1" smtClean="0"/>
              <a:t>minimum_motion_frames</a:t>
            </a:r>
            <a:r>
              <a:rPr lang="en-US" dirty="0" smtClean="0"/>
              <a:t> 9</a:t>
            </a:r>
            <a:br>
              <a:rPr lang="en-US" dirty="0" smtClean="0"/>
            </a:br>
            <a:r>
              <a:rPr lang="en-US" b="1" dirty="0" err="1" smtClean="0"/>
              <a:t>target_dir</a:t>
            </a:r>
            <a:r>
              <a:rPr lang="en-US" dirty="0" smtClean="0"/>
              <a:t> /</a:t>
            </a:r>
            <a:r>
              <a:rPr lang="en-US" dirty="0" err="1" smtClean="0"/>
              <a:t>tmp</a:t>
            </a:r>
            <a:r>
              <a:rPr lang="en-US" dirty="0" smtClean="0"/>
              <a:t>/motion</a:t>
            </a:r>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1000" y="304800"/>
            <a:ext cx="8229600" cy="1143000"/>
          </a:xfrm>
        </p:spPr>
        <p:txBody>
          <a:bodyPr>
            <a:normAutofit/>
          </a:bodyPr>
          <a:lstStyle/>
          <a:p>
            <a:r>
              <a:rPr lang="es-ES" sz="3600" b="1" dirty="0" err="1" smtClean="0">
                <a:latin typeface="Lucida Sans" pitchFamily="34" charset="0"/>
              </a:rPr>
              <a:t>Pruebas</a:t>
            </a:r>
            <a:r>
              <a:rPr lang="es-ES" sz="3600" b="1" dirty="0" smtClean="0">
                <a:latin typeface="Lucida Sans" pitchFamily="34" charset="0"/>
              </a:rPr>
              <a:t> </a:t>
            </a:r>
            <a:r>
              <a:rPr lang="es-ES" sz="3600" b="1" dirty="0" err="1" smtClean="0">
                <a:latin typeface="Lucida Sans" pitchFamily="34" charset="0"/>
              </a:rPr>
              <a:t>y</a:t>
            </a:r>
            <a:r>
              <a:rPr lang="es-ES" sz="3600" b="1" dirty="0" smtClean="0">
                <a:latin typeface="Lucida Sans" pitchFamily="34" charset="0"/>
              </a:rPr>
              <a:t> </a:t>
            </a:r>
            <a:r>
              <a:rPr lang="es-ES" sz="3600" b="1" dirty="0" err="1" smtClean="0">
                <a:latin typeface="Lucida Sans" pitchFamily="34" charset="0"/>
              </a:rPr>
              <a:t>Selección</a:t>
            </a:r>
            <a:r>
              <a:rPr lang="es-ES" sz="3600" b="1" dirty="0" smtClean="0">
                <a:latin typeface="Lucida Sans" pitchFamily="34" charset="0"/>
              </a:rPr>
              <a:t> </a:t>
            </a:r>
            <a:r>
              <a:rPr lang="es-ES" sz="3600" b="1" dirty="0" err="1" smtClean="0">
                <a:latin typeface="Lucida Sans" pitchFamily="34" charset="0"/>
              </a:rPr>
              <a:t>de</a:t>
            </a:r>
            <a:r>
              <a:rPr lang="es-ES" sz="3600" b="1" dirty="0" smtClean="0">
                <a:latin typeface="Lucida Sans" pitchFamily="34" charset="0"/>
              </a:rPr>
              <a:t> </a:t>
            </a:r>
            <a:r>
              <a:rPr lang="es-ES" sz="3600" b="1" dirty="0" err="1" smtClean="0">
                <a:latin typeface="Lucida Sans" pitchFamily="34" charset="0"/>
              </a:rPr>
              <a:t>threshold</a:t>
            </a:r>
          </a:p>
        </p:txBody>
      </p:sp>
      <p:pic>
        <p:nvPicPr>
          <p:cNvPr id="1032" name="Picture 8"/>
          <p:cNvPicPr>
            <a:picLocks noChangeAspect="1" noChangeArrowheads="1"/>
          </p:cNvPicPr>
          <p:nvPr/>
        </p:nvPicPr>
        <p:blipFill>
          <a:blip r:embed="rId2"/>
          <a:srcRect/>
          <a:stretch>
            <a:fillRect/>
          </a:stretch>
        </p:blipFill>
        <p:spPr bwMode="auto">
          <a:xfrm>
            <a:off x="2286000" y="1524000"/>
            <a:ext cx="4705350" cy="50265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n-US" sz="3600" b="1" dirty="0" smtClean="0">
                <a:latin typeface="Lucida Sans" pitchFamily="34" charset="0"/>
              </a:rPr>
              <a:t>VIDEO</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a:bodyPr>
          <a:lstStyle/>
          <a:p>
            <a:pPr>
              <a:buNone/>
            </a:pPr>
            <a:r>
              <a:rPr lang="en-US" b="1" dirty="0" smtClean="0"/>
              <a:t>	</a:t>
            </a:r>
            <a:endParaRPr lang="en-US" dirty="0"/>
          </a:p>
        </p:txBody>
      </p:sp>
      <p:pic>
        <p:nvPicPr>
          <p:cNvPr id="5" name="Proyecto_Tesis_Oct 23.wmv">
            <a:hlinkClick r:id="" action="ppaction://media"/>
          </p:cNvPr>
          <p:cNvPicPr>
            <a:picLocks noRot="1" noChangeAspect="1"/>
          </p:cNvPicPr>
          <p:nvPr>
            <a:videoFile r:link="rId1"/>
          </p:nvPr>
        </p:nvPicPr>
        <p:blipFill>
          <a:blip r:embed="rId3"/>
          <a:stretch>
            <a:fillRect/>
          </a:stretch>
        </p:blipFill>
        <p:spPr>
          <a:xfrm>
            <a:off x="1524000" y="16002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sz="4000" b="1" dirty="0" smtClean="0">
                <a:latin typeface="Lucida Sans" pitchFamily="34" charset="0"/>
              </a:rPr>
              <a:t>Conclusiones </a:t>
            </a:r>
            <a:r>
              <a:rPr lang="en-US" sz="4000" b="1" dirty="0" smtClean="0">
                <a:latin typeface="Lucida Sans" pitchFamily="34" charset="0"/>
              </a:rPr>
              <a:t/>
            </a:r>
            <a:br>
              <a:rPr lang="en-US" sz="4000" b="1" dirty="0" smtClean="0">
                <a:latin typeface="Lucida Sans" pitchFamily="34" charset="0"/>
              </a:rPr>
            </a:br>
            <a:endParaRPr lang="en-US" sz="4000" b="1" dirty="0">
              <a:latin typeface="Lucida Sans" pitchFamily="34" charset="0"/>
            </a:endParaRPr>
          </a:p>
        </p:txBody>
      </p:sp>
      <p:sp>
        <p:nvSpPr>
          <p:cNvPr id="3" name="2 Marcador de contenido"/>
          <p:cNvSpPr>
            <a:spLocks noGrp="1"/>
          </p:cNvSpPr>
          <p:nvPr>
            <p:ph sz="quarter" idx="1"/>
          </p:nvPr>
        </p:nvSpPr>
        <p:spPr>
          <a:xfrm>
            <a:off x="457200" y="1066800"/>
            <a:ext cx="8229600" cy="5029200"/>
          </a:xfrm>
        </p:spPr>
        <p:txBody>
          <a:bodyPr>
            <a:normAutofit/>
          </a:bodyPr>
          <a:lstStyle/>
          <a:p>
            <a:pPr lvl="0" algn="just"/>
            <a:r>
              <a:rPr lang="es-ES" dirty="0" smtClean="0">
                <a:latin typeface="Arial" pitchFamily="34" charset="0"/>
                <a:cs typeface="Arial" pitchFamily="34" charset="0"/>
              </a:rPr>
              <a:t>La realización de este trabajo nos ha permitido la obtención de una mayor comprensión sobre los Sistemas de Vigilancia caseros. No sólo se ha profundizado en el estudio de los protocolos de comunicación como SIP, sino que se ha podido observar de una forma general las grandes ventajas de </a:t>
            </a:r>
            <a:r>
              <a:rPr lang="es-ES" dirty="0" err="1" smtClean="0">
                <a:latin typeface="Arial" pitchFamily="34" charset="0"/>
                <a:cs typeface="Arial" pitchFamily="34" charset="0"/>
              </a:rPr>
              <a:t>Asterisk</a:t>
            </a:r>
            <a:r>
              <a:rPr lang="es-ES" dirty="0" smtClean="0">
                <a:latin typeface="Arial" pitchFamily="34" charset="0"/>
                <a:cs typeface="Arial" pitchFamily="34" charset="0"/>
              </a:rPr>
              <a:t> como PBX, considerándolo como un buen recurso en cualquier empresa por su facilidad de uso y personalización</a:t>
            </a:r>
            <a:r>
              <a:rPr lang="es-ES" dirty="0" smtClean="0">
                <a:latin typeface="Arial" pitchFamily="34" charset="0"/>
                <a:cs typeface="Arial" pitchFamily="34" charset="0"/>
              </a:rPr>
              <a:t>.</a:t>
            </a:r>
          </a:p>
          <a:p>
            <a:pPr algn="just"/>
            <a:r>
              <a:rPr lang="es-ES" dirty="0" smtClean="0">
                <a:latin typeface="Arial" pitchFamily="34" charset="0"/>
                <a:cs typeface="Arial" pitchFamily="34" charset="0"/>
              </a:rPr>
              <a:t>La instalación de un sistema de vigilancia en una oficina o casa como el presentado en este proyecto, se  presenta como accesible para cualquier persona que quiera implementarlo gracias a los bajos costos incurridos en su implementación.</a:t>
            </a:r>
          </a:p>
          <a:p>
            <a:pPr lvl="0" algn="just"/>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sz="4000" b="1" dirty="0" smtClean="0">
                <a:latin typeface="Lucida Sans" pitchFamily="34" charset="0"/>
              </a:rPr>
              <a:t>Conclusiones</a:t>
            </a:r>
            <a:r>
              <a:rPr lang="es-ES" b="1" i="1" dirty="0" smtClean="0"/>
              <a:t> </a:t>
            </a:r>
            <a:r>
              <a:rPr lang="en-US" dirty="0" smtClean="0"/>
              <a:t/>
            </a:r>
            <a:br>
              <a:rPr lang="en-US" dirty="0" smtClean="0"/>
            </a:br>
            <a:endParaRPr lang="en-US" dirty="0"/>
          </a:p>
        </p:txBody>
      </p:sp>
      <p:sp>
        <p:nvSpPr>
          <p:cNvPr id="3" name="2 Marcador de contenido"/>
          <p:cNvSpPr>
            <a:spLocks noGrp="1"/>
          </p:cNvSpPr>
          <p:nvPr>
            <p:ph sz="quarter" idx="1"/>
          </p:nvPr>
        </p:nvSpPr>
        <p:spPr>
          <a:xfrm>
            <a:off x="457200" y="1295400"/>
            <a:ext cx="8229600" cy="3886200"/>
          </a:xfrm>
        </p:spPr>
        <p:txBody>
          <a:bodyPr/>
          <a:lstStyle/>
          <a:p>
            <a:pPr algn="just"/>
            <a:r>
              <a:rPr lang="es-ES" dirty="0" smtClean="0">
                <a:latin typeface="Arial" pitchFamily="34" charset="0"/>
                <a:cs typeface="Arial" pitchFamily="34" charset="0"/>
              </a:rPr>
              <a:t>La </a:t>
            </a:r>
            <a:r>
              <a:rPr lang="es-ES" dirty="0" smtClean="0">
                <a:latin typeface="Arial" pitchFamily="34" charset="0"/>
                <a:cs typeface="Arial" pitchFamily="34" charset="0"/>
              </a:rPr>
              <a:t>facilidad de implementación y configuración de este Proyecto resulta una gran ventaja a considerar, para tomar este Sistema como base para el control y monitoreo de zonas, permitiendo alertar y evitar situaciones de riesgo</a:t>
            </a:r>
            <a:r>
              <a:rPr lang="es-ES" dirty="0" smtClean="0">
                <a:latin typeface="Arial" pitchFamily="34" charset="0"/>
                <a:cs typeface="Arial" pitchFamily="34" charset="0"/>
              </a:rPr>
              <a:t>.</a:t>
            </a:r>
          </a:p>
          <a:p>
            <a:pPr lvl="0" algn="just"/>
            <a:r>
              <a:rPr lang="es-ES" dirty="0" smtClean="0">
                <a:latin typeface="Arial" pitchFamily="34" charset="0"/>
                <a:cs typeface="Arial" pitchFamily="34" charset="0"/>
              </a:rPr>
              <a:t>Gracias a que este Sistema de Seguridad está basado casi en su totalidad usando tecnología IP, esto le ofrece un gran nivel de escalabilidad a diferencia de los sistemas analógicos.</a:t>
            </a:r>
            <a:endParaRPr lang="en-US" dirty="0" smtClean="0">
              <a:latin typeface="Arial" pitchFamily="34" charset="0"/>
              <a:cs typeface="Arial" pitchFamily="34" charset="0"/>
            </a:endParaRPr>
          </a:p>
          <a:p>
            <a:pPr algn="just">
              <a:buNone/>
            </a:pPr>
            <a:endParaRPr lang="en-US" dirty="0" smtClean="0"/>
          </a:p>
          <a:p>
            <a:pPr lvl="0" algn="just">
              <a:buNone/>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sz="4000" b="1" dirty="0" smtClean="0">
                <a:latin typeface="Lucida Sans" pitchFamily="34" charset="0"/>
              </a:rPr>
              <a:t>Recomendaciones</a:t>
            </a:r>
            <a:r>
              <a:rPr lang="es-ES" b="1" i="1" dirty="0" smtClean="0"/>
              <a:t> </a:t>
            </a:r>
            <a:r>
              <a:rPr lang="en-US" dirty="0" smtClean="0"/>
              <a:t/>
            </a:r>
            <a:br>
              <a:rPr lang="en-US" dirty="0" smtClean="0"/>
            </a:br>
            <a:endParaRPr lang="en-US" dirty="0"/>
          </a:p>
        </p:txBody>
      </p:sp>
      <p:sp>
        <p:nvSpPr>
          <p:cNvPr id="3" name="2 Marcador de contenido"/>
          <p:cNvSpPr>
            <a:spLocks noGrp="1"/>
          </p:cNvSpPr>
          <p:nvPr>
            <p:ph sz="quarter" idx="1"/>
          </p:nvPr>
        </p:nvSpPr>
        <p:spPr>
          <a:xfrm>
            <a:off x="457200" y="1295400"/>
            <a:ext cx="8229600" cy="5029200"/>
          </a:xfrm>
        </p:spPr>
        <p:txBody>
          <a:bodyPr>
            <a:normAutofit lnSpcReduction="10000"/>
          </a:bodyPr>
          <a:lstStyle/>
          <a:p>
            <a:pPr lvl="0" algn="just"/>
            <a:r>
              <a:rPr lang="es-ES" dirty="0" smtClean="0">
                <a:latin typeface="Arial" pitchFamily="34" charset="0"/>
                <a:cs typeface="Arial" pitchFamily="34" charset="0"/>
              </a:rPr>
              <a:t>Se recomienda configurar la sensibilidad de la cámara a un nivel estable para que cuando haya cambios bruscos de luz no se active la alarma de manera innecesaria.</a:t>
            </a:r>
            <a:endParaRPr lang="en-US" dirty="0" smtClean="0">
              <a:latin typeface="Arial" pitchFamily="34" charset="0"/>
              <a:cs typeface="Arial" pitchFamily="34" charset="0"/>
            </a:endParaRPr>
          </a:p>
          <a:p>
            <a:pPr lvl="0" algn="just"/>
            <a:r>
              <a:rPr lang="es-ES" dirty="0" smtClean="0">
                <a:latin typeface="Arial" pitchFamily="34" charset="0"/>
                <a:cs typeface="Arial" pitchFamily="34" charset="0"/>
              </a:rPr>
              <a:t>El acceso tanto a la carpeta de imágenes como al Sistema de Vigilancia debe tener restricciones para que sólo personal autorizado tenga acceso a éste.</a:t>
            </a:r>
            <a:endParaRPr lang="en-US" dirty="0" smtClean="0">
              <a:latin typeface="Arial" pitchFamily="34" charset="0"/>
              <a:cs typeface="Arial" pitchFamily="34" charset="0"/>
            </a:endParaRPr>
          </a:p>
          <a:p>
            <a:pPr lvl="0" algn="just"/>
            <a:r>
              <a:rPr lang="es-ES" dirty="0" smtClean="0">
                <a:latin typeface="Arial" pitchFamily="34" charset="0"/>
                <a:cs typeface="Arial" pitchFamily="34" charset="0"/>
              </a:rPr>
              <a:t>Revisar las fotografías periódicamente para que no se acumulen muchas fotografías en el disco duro del servidor.</a:t>
            </a:r>
            <a:endParaRPr lang="en-US" dirty="0" smtClean="0">
              <a:latin typeface="Arial" pitchFamily="34" charset="0"/>
              <a:cs typeface="Arial" pitchFamily="34" charset="0"/>
            </a:endParaRPr>
          </a:p>
          <a:p>
            <a:pPr lvl="0" algn="just"/>
            <a:r>
              <a:rPr lang="es-ES" dirty="0" smtClean="0">
                <a:latin typeface="Arial" pitchFamily="34" charset="0"/>
                <a:cs typeface="Arial" pitchFamily="34" charset="0"/>
              </a:rPr>
              <a:t>Buscar que el foco de atención de la cámara web sea el más acorde y que abarque la mayor parte de la oficina o de la habitación.</a:t>
            </a:r>
            <a:endParaRPr lang="en-US" dirty="0" smtClean="0">
              <a:latin typeface="Arial" pitchFamily="34" charset="0"/>
              <a:cs typeface="Arial" pitchFamily="34" charset="0"/>
            </a:endParaRPr>
          </a:p>
          <a:p>
            <a:pPr algn="just">
              <a:buNone/>
            </a:pPr>
            <a:r>
              <a:rPr lang="es-ES" dirty="0" smtClean="0"/>
              <a:t> </a:t>
            </a:r>
            <a:endParaRPr lang="en-US" dirty="0" smtClean="0"/>
          </a:p>
          <a:p>
            <a:pPr lvl="0" algn="just">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sz="4000" b="1" dirty="0" smtClean="0">
                <a:latin typeface="Lucida Sans" pitchFamily="34" charset="0"/>
              </a:rPr>
              <a:t>Trabajos a Futuro</a:t>
            </a:r>
            <a:r>
              <a:rPr lang="en-US" dirty="0" smtClean="0"/>
              <a:t/>
            </a:r>
            <a:br>
              <a:rPr lang="en-US" dirty="0" smtClean="0"/>
            </a:br>
            <a:endParaRPr lang="en-US" dirty="0"/>
          </a:p>
        </p:txBody>
      </p:sp>
      <p:sp>
        <p:nvSpPr>
          <p:cNvPr id="3" name="2 Marcador de contenido"/>
          <p:cNvSpPr>
            <a:spLocks noGrp="1"/>
          </p:cNvSpPr>
          <p:nvPr>
            <p:ph sz="quarter" idx="1"/>
          </p:nvPr>
        </p:nvSpPr>
        <p:spPr>
          <a:xfrm>
            <a:off x="457200" y="1143000"/>
            <a:ext cx="8229600" cy="5410200"/>
          </a:xfrm>
        </p:spPr>
        <p:txBody>
          <a:bodyPr>
            <a:normAutofit fontScale="40000" lnSpcReduction="20000"/>
          </a:bodyPr>
          <a:lstStyle/>
          <a:p>
            <a:pPr algn="just">
              <a:buNone/>
            </a:pPr>
            <a:r>
              <a:rPr lang="es-ES" sz="4600" dirty="0" smtClean="0"/>
              <a:t>	</a:t>
            </a:r>
            <a:r>
              <a:rPr lang="es-ES" sz="5300" dirty="0" smtClean="0">
                <a:latin typeface="Arial" pitchFamily="34" charset="0"/>
                <a:cs typeface="Arial" pitchFamily="34" charset="0"/>
              </a:rPr>
              <a:t>Con esta base, podemos modificar todo lo que necesitemos para amoldarlo a nuestras necesidades. Se podría hacer que </a:t>
            </a:r>
            <a:r>
              <a:rPr lang="es-ES" sz="5300" dirty="0" err="1" smtClean="0">
                <a:latin typeface="Arial" pitchFamily="34" charset="0"/>
                <a:cs typeface="Arial" pitchFamily="34" charset="0"/>
              </a:rPr>
              <a:t>Motion</a:t>
            </a:r>
            <a:r>
              <a:rPr lang="es-ES" sz="5300" dirty="0" smtClean="0">
                <a:latin typeface="Arial" pitchFamily="34" charset="0"/>
                <a:cs typeface="Arial" pitchFamily="34" charset="0"/>
              </a:rPr>
              <a:t> envíe un correo electrónico, o que </a:t>
            </a:r>
            <a:r>
              <a:rPr lang="es-ES" sz="5300" dirty="0" err="1" smtClean="0">
                <a:latin typeface="Arial" pitchFamily="34" charset="0"/>
                <a:cs typeface="Arial" pitchFamily="34" charset="0"/>
              </a:rPr>
              <a:t>Asterisk</a:t>
            </a:r>
            <a:r>
              <a:rPr lang="es-ES" sz="5300" dirty="0" smtClean="0">
                <a:latin typeface="Arial" pitchFamily="34" charset="0"/>
                <a:cs typeface="Arial" pitchFamily="34" charset="0"/>
              </a:rPr>
              <a:t> mande un SMS (si el proveedor lo permite) en vez de una </a:t>
            </a:r>
            <a:r>
              <a:rPr lang="es-ES" sz="5300" dirty="0" smtClean="0">
                <a:latin typeface="Arial" pitchFamily="34" charset="0"/>
                <a:cs typeface="Arial" pitchFamily="34" charset="0"/>
              </a:rPr>
              <a:t>llamada.</a:t>
            </a:r>
          </a:p>
          <a:p>
            <a:pPr algn="just">
              <a:buNone/>
            </a:pPr>
            <a:endParaRPr lang="es-ES" sz="5300" dirty="0" smtClean="0">
              <a:latin typeface="Arial" pitchFamily="34" charset="0"/>
              <a:cs typeface="Arial" pitchFamily="34" charset="0"/>
            </a:endParaRPr>
          </a:p>
          <a:p>
            <a:pPr algn="just">
              <a:buNone/>
            </a:pPr>
            <a:r>
              <a:rPr lang="es-ES" sz="5300" dirty="0" smtClean="0">
                <a:latin typeface="Arial" pitchFamily="34" charset="0"/>
                <a:cs typeface="Arial" pitchFamily="34" charset="0"/>
              </a:rPr>
              <a:t>	</a:t>
            </a:r>
            <a:r>
              <a:rPr lang="es-ES" sz="5300" dirty="0" smtClean="0">
                <a:latin typeface="Arial" pitchFamily="34" charset="0"/>
                <a:cs typeface="Arial" pitchFamily="34" charset="0"/>
              </a:rPr>
              <a:t>Otra </a:t>
            </a:r>
            <a:r>
              <a:rPr lang="es-ES" sz="5300" dirty="0" smtClean="0">
                <a:latin typeface="Arial" pitchFamily="34" charset="0"/>
                <a:cs typeface="Arial" pitchFamily="34" charset="0"/>
              </a:rPr>
              <a:t>interesante idea sería que </a:t>
            </a:r>
            <a:r>
              <a:rPr lang="es-ES" sz="5300" dirty="0" err="1" smtClean="0">
                <a:latin typeface="Arial" pitchFamily="34" charset="0"/>
                <a:cs typeface="Arial" pitchFamily="34" charset="0"/>
              </a:rPr>
              <a:t>Asterisk</a:t>
            </a:r>
            <a:r>
              <a:rPr lang="es-ES" sz="5300" dirty="0" smtClean="0">
                <a:latin typeface="Arial" pitchFamily="34" charset="0"/>
                <a:cs typeface="Arial" pitchFamily="34" charset="0"/>
              </a:rPr>
              <a:t> hiciera una video llamada a un móvil y ver en directo qué ocurre en la oficina a través del móvil, algo así:</a:t>
            </a:r>
            <a:endParaRPr lang="en-US" sz="5300" dirty="0" smtClean="0">
              <a:latin typeface="Arial" pitchFamily="34" charset="0"/>
              <a:cs typeface="Arial" pitchFamily="34" charset="0"/>
            </a:endParaRPr>
          </a:p>
          <a:p>
            <a:pPr algn="ctr">
              <a:buNone/>
            </a:pPr>
            <a:r>
              <a:rPr lang="en-US" sz="5300" b="1" dirty="0" smtClean="0">
                <a:latin typeface="Arial" pitchFamily="34" charset="0"/>
                <a:cs typeface="Arial" pitchFamily="34" charset="0"/>
              </a:rPr>
              <a:t>	</a:t>
            </a:r>
            <a:r>
              <a:rPr lang="en-US" sz="5300" b="1" dirty="0" smtClean="0">
                <a:latin typeface="Arial" pitchFamily="34" charset="0"/>
                <a:cs typeface="Arial" pitchFamily="34" charset="0"/>
              </a:rPr>
              <a:t>PC </a:t>
            </a:r>
            <a:r>
              <a:rPr lang="en-US" sz="5300" b="1" dirty="0" smtClean="0">
                <a:latin typeface="Arial" pitchFamily="34" charset="0"/>
                <a:cs typeface="Arial" pitchFamily="34" charset="0"/>
              </a:rPr>
              <a:t>+ </a:t>
            </a:r>
            <a:r>
              <a:rPr lang="en-US" sz="5300" b="1" dirty="0" err="1" smtClean="0">
                <a:latin typeface="Arial" pitchFamily="34" charset="0"/>
                <a:cs typeface="Arial" pitchFamily="34" charset="0"/>
              </a:rPr>
              <a:t>Softphone</a:t>
            </a:r>
            <a:r>
              <a:rPr lang="en-US" sz="5300" b="1" dirty="0" smtClean="0">
                <a:latin typeface="Arial" pitchFamily="34" charset="0"/>
                <a:cs typeface="Arial" pitchFamily="34" charset="0"/>
              </a:rPr>
              <a:t> + Webcam ----- Asterisk ------ </a:t>
            </a:r>
            <a:r>
              <a:rPr lang="en-US" sz="5300" b="1" dirty="0" err="1" smtClean="0">
                <a:latin typeface="Arial" pitchFamily="34" charset="0"/>
                <a:cs typeface="Arial" pitchFamily="34" charset="0"/>
              </a:rPr>
              <a:t>Teléfono</a:t>
            </a:r>
            <a:r>
              <a:rPr lang="en-US" sz="5300" b="1" dirty="0" smtClean="0">
                <a:latin typeface="Arial" pitchFamily="34" charset="0"/>
                <a:cs typeface="Arial" pitchFamily="34" charset="0"/>
              </a:rPr>
              <a:t> </a:t>
            </a:r>
            <a:r>
              <a:rPr lang="en-US" sz="5300" b="1" dirty="0" err="1" smtClean="0">
                <a:latin typeface="Arial" pitchFamily="34" charset="0"/>
                <a:cs typeface="Arial" pitchFamily="34" charset="0"/>
              </a:rPr>
              <a:t>móvil</a:t>
            </a:r>
            <a:endParaRPr lang="en-US" sz="5300" b="1" dirty="0" smtClean="0">
              <a:latin typeface="Arial" pitchFamily="34" charset="0"/>
              <a:cs typeface="Arial" pitchFamily="34" charset="0"/>
            </a:endParaRPr>
          </a:p>
          <a:p>
            <a:pPr algn="just">
              <a:buNone/>
            </a:pPr>
            <a:r>
              <a:rPr lang="en-US" sz="5300" dirty="0" smtClean="0">
                <a:latin typeface="Arial" pitchFamily="34" charset="0"/>
                <a:cs typeface="Arial" pitchFamily="34" charset="0"/>
              </a:rPr>
              <a:t>   </a:t>
            </a:r>
          </a:p>
          <a:p>
            <a:pPr algn="just">
              <a:buNone/>
            </a:pPr>
            <a:r>
              <a:rPr lang="en-US" sz="5300" dirty="0" smtClean="0">
                <a:latin typeface="Arial" pitchFamily="34" charset="0"/>
                <a:cs typeface="Arial" pitchFamily="34" charset="0"/>
              </a:rPr>
              <a:t>	</a:t>
            </a:r>
            <a:r>
              <a:rPr lang="es-ES" sz="5300" dirty="0" smtClean="0">
                <a:latin typeface="Arial" pitchFamily="34" charset="0"/>
                <a:cs typeface="Arial" pitchFamily="34" charset="0"/>
              </a:rPr>
              <a:t>Tenemos </a:t>
            </a:r>
            <a:r>
              <a:rPr lang="es-ES" sz="5300" dirty="0" smtClean="0">
                <a:latin typeface="Arial" pitchFamily="34" charset="0"/>
                <a:cs typeface="Arial" pitchFamily="34" charset="0"/>
              </a:rPr>
              <a:t>ciertas referencias que </a:t>
            </a:r>
            <a:r>
              <a:rPr lang="es-ES" sz="5300" dirty="0" err="1" smtClean="0">
                <a:latin typeface="Arial" pitchFamily="34" charset="0"/>
                <a:cs typeface="Arial" pitchFamily="34" charset="0"/>
              </a:rPr>
              <a:t>Asterisk</a:t>
            </a:r>
            <a:r>
              <a:rPr lang="es-ES" sz="5300" dirty="0" smtClean="0">
                <a:latin typeface="Arial" pitchFamily="34" charset="0"/>
                <a:cs typeface="Arial" pitchFamily="34" charset="0"/>
              </a:rPr>
              <a:t> ya puede gestionar video llamadas, pero no sabemos a </a:t>
            </a:r>
            <a:r>
              <a:rPr lang="es-ES" sz="5300" dirty="0" smtClean="0">
                <a:latin typeface="Arial" pitchFamily="34" charset="0"/>
                <a:cs typeface="Arial" pitchFamily="34" charset="0"/>
              </a:rPr>
              <a:t>qué </a:t>
            </a:r>
            <a:r>
              <a:rPr lang="es-ES" sz="5300" dirty="0" smtClean="0">
                <a:latin typeface="Arial" pitchFamily="34" charset="0"/>
                <a:cs typeface="Arial" pitchFamily="34" charset="0"/>
              </a:rPr>
              <a:t>nivel</a:t>
            </a:r>
            <a:r>
              <a:rPr lang="es-ES" sz="5300" dirty="0" smtClean="0">
                <a:latin typeface="Arial" pitchFamily="34" charset="0"/>
                <a:cs typeface="Arial" pitchFamily="34" charset="0"/>
              </a:rPr>
              <a:t>.</a:t>
            </a:r>
          </a:p>
          <a:p>
            <a:pPr algn="just">
              <a:buNone/>
            </a:pPr>
            <a:endParaRPr lang="es-ES" sz="5300" dirty="0" smtClean="0">
              <a:latin typeface="Arial" pitchFamily="34" charset="0"/>
              <a:cs typeface="Arial" pitchFamily="34" charset="0"/>
            </a:endParaRPr>
          </a:p>
          <a:p>
            <a:pPr algn="just">
              <a:buNone/>
            </a:pPr>
            <a:r>
              <a:rPr lang="es-ES" sz="5300" dirty="0" smtClean="0">
                <a:latin typeface="Arial" pitchFamily="34" charset="0"/>
                <a:cs typeface="Arial" pitchFamily="34" charset="0"/>
              </a:rPr>
              <a:t>    </a:t>
            </a:r>
            <a:r>
              <a:rPr lang="es-ES" sz="5300" dirty="0" smtClean="0">
                <a:latin typeface="Arial" pitchFamily="34" charset="0"/>
                <a:cs typeface="Arial" pitchFamily="34" charset="0"/>
              </a:rPr>
              <a:t>Si </a:t>
            </a:r>
            <a:r>
              <a:rPr lang="es-ES" sz="5300" dirty="0" smtClean="0">
                <a:latin typeface="Arial" pitchFamily="34" charset="0"/>
                <a:cs typeface="Arial" pitchFamily="34" charset="0"/>
              </a:rPr>
              <a:t>se tiene un teléfono con soporte para "</a:t>
            </a:r>
            <a:r>
              <a:rPr lang="es-ES" sz="5300" dirty="0" err="1" smtClean="0">
                <a:latin typeface="Arial" pitchFamily="34" charset="0"/>
                <a:cs typeface="Arial" pitchFamily="34" charset="0"/>
              </a:rPr>
              <a:t>Intercom</a:t>
            </a:r>
            <a:r>
              <a:rPr lang="es-ES" sz="5300" dirty="0" smtClean="0">
                <a:latin typeface="Arial" pitchFamily="34" charset="0"/>
                <a:cs typeface="Arial" pitchFamily="34" charset="0"/>
              </a:rPr>
              <a:t>", se puede usarlo para llamar a la oficina cuando salte la alarma, y escuchar en directo lo que esté ocurriendo y hablar en directo con los "visitantes".</a:t>
            </a:r>
            <a:endParaRPr lang="en-US" sz="5300" dirty="0" smtClean="0">
              <a:latin typeface="Arial" pitchFamily="34" charset="0"/>
              <a:cs typeface="Arial" pitchFamily="34" charset="0"/>
            </a:endParaRPr>
          </a:p>
          <a:p>
            <a:pPr algn="just">
              <a:buNone/>
            </a:pPr>
            <a:r>
              <a:rPr lang="es-ES" sz="2600" dirty="0" smtClean="0"/>
              <a:t> </a:t>
            </a:r>
            <a:endParaRPr lang="en-US" sz="2600" dirty="0" smtClean="0"/>
          </a:p>
          <a:p>
            <a:pPr>
              <a:buNone/>
            </a:pPr>
            <a:r>
              <a:rPr lang="es-ES" dirty="0" smtClean="0"/>
              <a:t>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b="1" dirty="0" smtClean="0"/>
              <a:t/>
            </a:r>
            <a:br>
              <a:rPr lang="es-ES" b="1" dirty="0" smtClean="0"/>
            </a:br>
            <a:r>
              <a:rPr lang="es-ES" sz="4000" b="1" dirty="0" smtClean="0">
                <a:latin typeface="Lucida Sans" pitchFamily="34" charset="0"/>
              </a:rPr>
              <a:t>Trabajos </a:t>
            </a:r>
            <a:r>
              <a:rPr lang="es-ES" sz="4000" b="1" dirty="0" smtClean="0">
                <a:latin typeface="Lucida Sans" pitchFamily="34" charset="0"/>
              </a:rPr>
              <a:t>a Futuro</a:t>
            </a:r>
            <a:r>
              <a:rPr lang="en-US" sz="4000" b="1" dirty="0" smtClean="0">
                <a:latin typeface="Lucida Sans" pitchFamily="34" charset="0"/>
              </a:rPr>
              <a:t/>
            </a:r>
            <a:br>
              <a:rPr lang="en-US" sz="4000" b="1" dirty="0" smtClean="0">
                <a:latin typeface="Lucida Sans" pitchFamily="34" charset="0"/>
              </a:rPr>
            </a:br>
            <a:endParaRPr lang="en-US" sz="4000" b="1" dirty="0">
              <a:latin typeface="Lucida Sans" pitchFamily="34" charset="0"/>
            </a:endParaRPr>
          </a:p>
        </p:txBody>
      </p:sp>
      <p:sp>
        <p:nvSpPr>
          <p:cNvPr id="3" name="2 Marcador de contenido"/>
          <p:cNvSpPr>
            <a:spLocks noGrp="1"/>
          </p:cNvSpPr>
          <p:nvPr>
            <p:ph sz="quarter" idx="1"/>
          </p:nvPr>
        </p:nvSpPr>
        <p:spPr>
          <a:xfrm>
            <a:off x="457200" y="1295400"/>
            <a:ext cx="8229600" cy="4267200"/>
          </a:xfrm>
        </p:spPr>
        <p:txBody>
          <a:bodyPr>
            <a:normAutofit/>
          </a:bodyPr>
          <a:lstStyle/>
          <a:p>
            <a:pPr algn="just"/>
            <a:r>
              <a:rPr lang="es-ES" dirty="0" err="1" smtClean="0">
                <a:latin typeface="Arial" pitchFamily="34" charset="0"/>
                <a:cs typeface="Arial" pitchFamily="34" charset="0"/>
              </a:rPr>
              <a:t>Motion</a:t>
            </a:r>
            <a:r>
              <a:rPr lang="es-ES" dirty="0" smtClean="0">
                <a:latin typeface="Arial" pitchFamily="34" charset="0"/>
                <a:cs typeface="Arial" pitchFamily="34" charset="0"/>
              </a:rPr>
              <a:t> nos ofrece un entorno muy poderoso y amplio. Podemos desde hacer un pequeño sistema de vigilancia como el explicado anteriormente, o un complejo sistema con varias cámaras (</a:t>
            </a:r>
            <a:r>
              <a:rPr lang="es-ES" dirty="0" err="1" smtClean="0">
                <a:latin typeface="Arial" pitchFamily="34" charset="0"/>
                <a:cs typeface="Arial" pitchFamily="34" charset="0"/>
              </a:rPr>
              <a:t>incluídas</a:t>
            </a:r>
            <a:r>
              <a:rPr lang="es-ES" dirty="0" smtClean="0">
                <a:latin typeface="Arial" pitchFamily="34" charset="0"/>
                <a:cs typeface="Arial" pitchFamily="34" charset="0"/>
              </a:rPr>
              <a:t> </a:t>
            </a:r>
            <a:r>
              <a:rPr lang="es-ES" dirty="0" err="1" smtClean="0">
                <a:latin typeface="Arial" pitchFamily="34" charset="0"/>
                <a:cs typeface="Arial" pitchFamily="34" charset="0"/>
              </a:rPr>
              <a:t>Netcams</a:t>
            </a:r>
            <a:r>
              <a:rPr lang="es-ES" dirty="0" smtClean="0">
                <a:latin typeface="Arial" pitchFamily="34" charset="0"/>
                <a:cs typeface="Arial" pitchFamily="34" charset="0"/>
              </a:rPr>
              <a:t>), y una base de datos como </a:t>
            </a:r>
            <a:r>
              <a:rPr lang="es-ES" dirty="0" err="1" smtClean="0">
                <a:latin typeface="Arial" pitchFamily="34" charset="0"/>
                <a:cs typeface="Arial" pitchFamily="34" charset="0"/>
              </a:rPr>
              <a:t>Mysql</a:t>
            </a:r>
            <a:r>
              <a:rPr lang="es-ES" dirty="0" smtClean="0">
                <a:latin typeface="Arial" pitchFamily="34" charset="0"/>
                <a:cs typeface="Arial" pitchFamily="34" charset="0"/>
              </a:rPr>
              <a:t> o </a:t>
            </a:r>
            <a:r>
              <a:rPr lang="es-ES" dirty="0" err="1" smtClean="0">
                <a:latin typeface="Arial" pitchFamily="34" charset="0"/>
                <a:cs typeface="Arial" pitchFamily="34" charset="0"/>
              </a:rPr>
              <a:t>Postgresql</a:t>
            </a:r>
            <a:r>
              <a:rPr lang="es-ES" dirty="0" smtClean="0">
                <a:latin typeface="Arial" pitchFamily="34" charset="0"/>
                <a:cs typeface="Arial" pitchFamily="34" charset="0"/>
              </a:rPr>
              <a:t> para almacenar todo el contenido. </a:t>
            </a:r>
            <a:endParaRPr lang="en-US" dirty="0" smtClean="0">
              <a:latin typeface="Arial" pitchFamily="34" charset="0"/>
              <a:cs typeface="Arial" pitchFamily="34" charset="0"/>
            </a:endParaRPr>
          </a:p>
          <a:p>
            <a:pPr algn="just"/>
            <a:r>
              <a:rPr lang="es-ES" dirty="0" smtClean="0">
                <a:latin typeface="Arial" pitchFamily="34" charset="0"/>
                <a:cs typeface="Arial" pitchFamily="34" charset="0"/>
              </a:rPr>
              <a:t>Un trabajo muy eficiente sería que en el futuro alguien creara un GUI para la configuración del programa, ya que editar el archivo manualmente es un poco engorroso.</a:t>
            </a:r>
            <a:endParaRPr lang="en-US" dirty="0" smtClean="0">
              <a:latin typeface="Arial" pitchFamily="34" charset="0"/>
              <a:cs typeface="Arial" pitchFamily="34" charset="0"/>
            </a:endParaRPr>
          </a:p>
          <a:p>
            <a:pPr algn="just">
              <a:buNone/>
            </a:pPr>
            <a:r>
              <a:rPr lang="es-ES" dirty="0" smtClean="0"/>
              <a:t>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0" y="2209800"/>
            <a:ext cx="6172200" cy="1894362"/>
          </a:xfrm>
        </p:spPr>
        <p:txBody>
          <a:bodyPr>
            <a:normAutofit/>
          </a:bodyPr>
          <a:lstStyle/>
          <a:p>
            <a:r>
              <a:rPr lang="es-EC" sz="4800" dirty="0" smtClean="0">
                <a:latin typeface="Britannic Bold" pitchFamily="34" charset="0"/>
              </a:rPr>
              <a:t>¡MUCHAS GRACIAS!</a:t>
            </a:r>
            <a:endParaRPr lang="es-ES" sz="4800" dirty="0" smtClean="0">
              <a:latin typeface="Britannic Bold" pitchFamily="34" charset="0"/>
            </a:endParaRPr>
          </a:p>
        </p:txBody>
      </p:sp>
      <p:sp>
        <p:nvSpPr>
          <p:cNvPr id="3" name="2 Subtítulo"/>
          <p:cNvSpPr>
            <a:spLocks noGrp="1"/>
          </p:cNvSpPr>
          <p:nvPr>
            <p:ph type="subTitle" idx="1"/>
          </p:nvPr>
        </p:nvSpPr>
        <p:spPr>
          <a:xfrm>
            <a:off x="2286000" y="4724400"/>
            <a:ext cx="6172200" cy="1371600"/>
          </a:xfrm>
        </p:spPr>
        <p:txBody>
          <a:bodyPr>
            <a:normAutofit/>
          </a:bodyPr>
          <a:lstStyle/>
          <a:p>
            <a:r>
              <a:rPr lang="es-EC" sz="3200" dirty="0" smtClean="0">
                <a:latin typeface="Eras Demi ITC" pitchFamily="34" charset="0"/>
              </a:rPr>
              <a:t>¿PREGUNTAS?</a:t>
            </a:r>
            <a:endParaRPr lang="es-ES" sz="3200" dirty="0" smtClean="0">
              <a:latin typeface="Eras Demi ITC"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err="1" smtClean="0">
                <a:latin typeface="Lucida Sans" pitchFamily="34" charset="0"/>
              </a:rPr>
              <a:t>Objetivos</a:t>
            </a:r>
            <a:r>
              <a:rPr lang="en-US" sz="3600" b="1" dirty="0" smtClean="0">
                <a:latin typeface="Lucida Sans" pitchFamily="34" charset="0"/>
              </a:rPr>
              <a:t> </a:t>
            </a:r>
            <a:r>
              <a:rPr lang="en-US" sz="3600" b="1" dirty="0" err="1" smtClean="0">
                <a:latin typeface="Lucida Sans" pitchFamily="34" charset="0"/>
              </a:rPr>
              <a:t>Específicos</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a:bodyPr>
          <a:lstStyle/>
          <a:p>
            <a:pPr algn="just"/>
            <a:r>
              <a:rPr lang="es-ES" dirty="0" smtClean="0">
                <a:latin typeface="Arial" pitchFamily="34" charset="0"/>
                <a:cs typeface="Arial" pitchFamily="34" charset="0"/>
              </a:rPr>
              <a:t>Estudiar </a:t>
            </a:r>
            <a:r>
              <a:rPr lang="es-ES" dirty="0" smtClean="0">
                <a:latin typeface="Arial" pitchFamily="34" charset="0"/>
                <a:cs typeface="Arial" pitchFamily="34" charset="0"/>
              </a:rPr>
              <a:t>e identificar claramente cada uno de los componentes que intervienen en el Sistema de Vigilancia.</a:t>
            </a:r>
          </a:p>
          <a:p>
            <a:pPr algn="just"/>
            <a:r>
              <a:rPr lang="es-ES" dirty="0" smtClean="0">
                <a:latin typeface="Arial" pitchFamily="34" charset="0"/>
                <a:cs typeface="Arial" pitchFamily="34" charset="0"/>
              </a:rPr>
              <a:t>Identificar correctamente los archivos a modificar tanto en el software </a:t>
            </a:r>
            <a:r>
              <a:rPr lang="es-ES" dirty="0" err="1" smtClean="0">
                <a:latin typeface="Arial" pitchFamily="34" charset="0"/>
                <a:cs typeface="Arial" pitchFamily="34" charset="0"/>
              </a:rPr>
              <a:t>Asterisk</a:t>
            </a:r>
            <a:r>
              <a:rPr lang="es-ES" dirty="0" smtClean="0">
                <a:latin typeface="Arial" pitchFamily="34" charset="0"/>
                <a:cs typeface="Arial" pitchFamily="34" charset="0"/>
              </a:rPr>
              <a:t> como en </a:t>
            </a:r>
            <a:r>
              <a:rPr lang="es-ES" dirty="0" err="1" smtClean="0">
                <a:latin typeface="Arial" pitchFamily="34" charset="0"/>
                <a:cs typeface="Arial" pitchFamily="34" charset="0"/>
              </a:rPr>
              <a:t>Motion</a:t>
            </a:r>
            <a:r>
              <a:rPr lang="es-ES" dirty="0" smtClean="0">
                <a:latin typeface="Arial" pitchFamily="34" charset="0"/>
                <a:cs typeface="Arial" pitchFamily="34" charset="0"/>
              </a:rPr>
              <a:t> para lograr la comunicación exitosa entre ambos</a:t>
            </a:r>
            <a:r>
              <a:rPr lang="es-ES" dirty="0" smtClean="0">
                <a:latin typeface="Arial" pitchFamily="34" charset="0"/>
                <a:cs typeface="Arial" pitchFamily="34" charset="0"/>
              </a:rPr>
              <a:t>.</a:t>
            </a:r>
          </a:p>
          <a:p>
            <a:pPr lvl="0" algn="just"/>
            <a:r>
              <a:rPr lang="es-ES" dirty="0" smtClean="0">
                <a:latin typeface="Arial" pitchFamily="34" charset="0"/>
                <a:cs typeface="Arial" pitchFamily="34" charset="0"/>
              </a:rPr>
              <a:t>Proporcionar Seguridad e información relevante al usuario del Sistema.</a:t>
            </a:r>
            <a:endParaRPr lang="en-US" dirty="0" smtClean="0">
              <a:latin typeface="Arial" pitchFamily="34" charset="0"/>
              <a:cs typeface="Arial" pitchFamily="34" charset="0"/>
            </a:endParaRPr>
          </a:p>
          <a:p>
            <a:pPr lvl="0" algn="just"/>
            <a:r>
              <a:rPr lang="es-ES" dirty="0" smtClean="0">
                <a:latin typeface="Arial" pitchFamily="34" charset="0"/>
                <a:cs typeface="Arial" pitchFamily="34" charset="0"/>
              </a:rPr>
              <a:t>Informar en directo de lo que ocurre en el lugar </a:t>
            </a:r>
            <a:r>
              <a:rPr lang="es-ES" dirty="0" smtClean="0">
                <a:latin typeface="Arial" pitchFamily="34" charset="0"/>
                <a:cs typeface="Arial" pitchFamily="34" charset="0"/>
              </a:rPr>
              <a:t>vigilado.</a:t>
            </a:r>
            <a:endParaRPr lang="en-US" dirty="0" smtClean="0">
              <a:latin typeface="Arial" pitchFamily="34" charset="0"/>
              <a:cs typeface="Arial" pitchFamily="34" charset="0"/>
            </a:endParaRPr>
          </a:p>
          <a:p>
            <a:pPr algn="just"/>
            <a:endParaRPr lang="en-US" dirty="0" smtClean="0">
              <a:latin typeface="Arial" pitchFamily="34" charset="0"/>
              <a:cs typeface="Arial" pitchFamily="34" charset="0"/>
            </a:endParaRPr>
          </a:p>
          <a:p>
            <a:pPr lvl="0">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smtClean="0">
                <a:latin typeface="Lucida Sans" pitchFamily="34" charset="0"/>
              </a:rPr>
              <a:t>Cont…</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a:bodyPr>
          <a:lstStyle/>
          <a:p>
            <a:pPr lvl="0" algn="just"/>
            <a:r>
              <a:rPr lang="es-ES" dirty="0" smtClean="0">
                <a:latin typeface="Arial" pitchFamily="34" charset="0"/>
                <a:cs typeface="Arial" pitchFamily="34" charset="0"/>
              </a:rPr>
              <a:t>Demostrar </a:t>
            </a:r>
            <a:r>
              <a:rPr lang="es-ES" dirty="0" smtClean="0">
                <a:latin typeface="Arial" pitchFamily="34" charset="0"/>
                <a:cs typeface="Arial" pitchFamily="34" charset="0"/>
              </a:rPr>
              <a:t>la viabilidad económica y técnica de implementar este Sistema de Vigilancia.</a:t>
            </a:r>
            <a:endParaRPr lang="en-US" dirty="0" smtClean="0">
              <a:latin typeface="Arial" pitchFamily="34" charset="0"/>
              <a:cs typeface="Arial" pitchFamily="34" charset="0"/>
            </a:endParaRPr>
          </a:p>
          <a:p>
            <a:pPr lvl="0" algn="just"/>
            <a:r>
              <a:rPr lang="es-ES" dirty="0" smtClean="0">
                <a:latin typeface="Arial" pitchFamily="34" charset="0"/>
                <a:cs typeface="Arial" pitchFamily="34" charset="0"/>
              </a:rPr>
              <a:t>Permitir la compatibilidad entre una webcam casera, software de detección de movimiento y </a:t>
            </a:r>
            <a:r>
              <a:rPr lang="es-ES" dirty="0" err="1" smtClean="0">
                <a:latin typeface="Arial" pitchFamily="34" charset="0"/>
                <a:cs typeface="Arial" pitchFamily="34" charset="0"/>
              </a:rPr>
              <a:t>Asterisk</a:t>
            </a:r>
            <a:r>
              <a:rPr lang="es-ES" dirty="0" smtClean="0">
                <a:latin typeface="Arial" pitchFamily="34" charset="0"/>
                <a:cs typeface="Arial" pitchFamily="34" charset="0"/>
              </a:rPr>
              <a:t>, para que funcionen de manera coordinada.</a:t>
            </a:r>
            <a:endParaRPr lang="en-US" dirty="0" smtClean="0">
              <a:latin typeface="Arial" pitchFamily="34" charset="0"/>
              <a:cs typeface="Arial" pitchFamily="34" charset="0"/>
            </a:endParaRPr>
          </a:p>
          <a:p>
            <a:pPr>
              <a:buNone/>
            </a:pPr>
            <a:endParaRPr lang="en-US" sz="2800" b="1" i="1" dirty="0" smtClean="0"/>
          </a:p>
          <a:p>
            <a:pPr lvl="0">
              <a:buNone/>
            </a:pP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err="1" smtClean="0">
                <a:latin typeface="Lucida Sans" pitchFamily="34" charset="0"/>
              </a:rPr>
              <a:t>Descripción</a:t>
            </a:r>
            <a:r>
              <a:rPr lang="en-US" sz="3600" b="1" dirty="0" smtClean="0">
                <a:latin typeface="Lucida Sans" pitchFamily="34" charset="0"/>
              </a:rPr>
              <a:t> del </a:t>
            </a:r>
            <a:r>
              <a:rPr lang="en-US" sz="3600" b="1" dirty="0" err="1" smtClean="0">
                <a:latin typeface="Lucida Sans" pitchFamily="34" charset="0"/>
              </a:rPr>
              <a:t>Proyecto</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a:bodyPr>
          <a:lstStyle/>
          <a:p>
            <a:pPr algn="just">
              <a:buNone/>
            </a:pPr>
            <a:r>
              <a:rPr lang="es-ES" dirty="0" smtClean="0"/>
              <a:t>	</a:t>
            </a:r>
            <a:r>
              <a:rPr lang="es-ES" dirty="0" smtClean="0">
                <a:latin typeface="Arial" pitchFamily="34" charset="0"/>
                <a:cs typeface="Arial" pitchFamily="34" charset="0"/>
              </a:rPr>
              <a:t>El Proyecto trata de Un Sistema de Vigilancia, para ser utilizado ya sea en una habitación u oficina, fusiona las ventajas del software libre y de las tecnologías </a:t>
            </a:r>
            <a:r>
              <a:rPr lang="es-ES" dirty="0" err="1" smtClean="0">
                <a:latin typeface="Arial" pitchFamily="34" charset="0"/>
                <a:cs typeface="Arial" pitchFamily="34" charset="0"/>
              </a:rPr>
              <a:t>VoIP</a:t>
            </a:r>
            <a:r>
              <a:rPr lang="es-ES" dirty="0" smtClean="0">
                <a:latin typeface="Arial" pitchFamily="34" charset="0"/>
                <a:cs typeface="Arial" pitchFamily="34" charset="0"/>
              </a:rPr>
              <a:t>.</a:t>
            </a:r>
          </a:p>
          <a:p>
            <a:pPr algn="just">
              <a:buNone/>
            </a:pPr>
            <a:r>
              <a:rPr lang="es-ES" dirty="0" smtClean="0">
                <a:latin typeface="Arial" pitchFamily="34" charset="0"/>
                <a:cs typeface="Arial" pitchFamily="34" charset="0"/>
              </a:rPr>
              <a:t>	</a:t>
            </a:r>
          </a:p>
          <a:p>
            <a:pPr algn="just">
              <a:buNone/>
            </a:pPr>
            <a:r>
              <a:rPr lang="es-ES" dirty="0" smtClean="0">
                <a:latin typeface="Arial" pitchFamily="34" charset="0"/>
                <a:cs typeface="Arial" pitchFamily="34" charset="0"/>
              </a:rPr>
              <a:t>	La webcam será la encargada de </a:t>
            </a:r>
            <a:r>
              <a:rPr lang="es-ES" dirty="0" err="1" smtClean="0">
                <a:latin typeface="Arial" pitchFamily="34" charset="0"/>
                <a:cs typeface="Arial" pitchFamily="34" charset="0"/>
              </a:rPr>
              <a:t>sensar</a:t>
            </a:r>
            <a:r>
              <a:rPr lang="es-ES" dirty="0" smtClean="0">
                <a:latin typeface="Arial" pitchFamily="34" charset="0"/>
                <a:cs typeface="Arial" pitchFamily="34" charset="0"/>
              </a:rPr>
              <a:t> los movimientos que ocurren dentro de un espacio escogido en una habitación u </a:t>
            </a:r>
            <a:r>
              <a:rPr lang="es-ES" dirty="0" smtClean="0">
                <a:latin typeface="Arial" pitchFamily="34" charset="0"/>
                <a:cs typeface="Arial" pitchFamily="34" charset="0"/>
              </a:rPr>
              <a:t>oficina, con </a:t>
            </a:r>
            <a:r>
              <a:rPr lang="es-ES" dirty="0" smtClean="0">
                <a:latin typeface="Arial" pitchFamily="34" charset="0"/>
                <a:cs typeface="Arial" pitchFamily="34" charset="0"/>
              </a:rPr>
              <a:t>la ayuda oportuna de </a:t>
            </a:r>
            <a:r>
              <a:rPr lang="es-ES" dirty="0" err="1" smtClean="0">
                <a:latin typeface="Arial" pitchFamily="34" charset="0"/>
                <a:cs typeface="Arial" pitchFamily="34" charset="0"/>
              </a:rPr>
              <a:t>Motion</a:t>
            </a:r>
            <a:r>
              <a:rPr lang="es-ES" dirty="0" smtClean="0">
                <a:latin typeface="Arial" pitchFamily="34" charset="0"/>
                <a:cs typeface="Arial" pitchFamily="34" charset="0"/>
              </a:rPr>
              <a:t>, el cual nos permitirá ejecutar una… </a:t>
            </a:r>
            <a:endParaRPr lang="en-US" dirty="0" smtClean="0">
              <a:latin typeface="Arial" pitchFamily="34" charset="0"/>
              <a:cs typeface="Arial" pitchFamily="34" charset="0"/>
            </a:endParaRPr>
          </a:p>
          <a:p>
            <a:pPr algn="just">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smtClean="0">
                <a:latin typeface="Lucida Sans" pitchFamily="34" charset="0"/>
              </a:rPr>
              <a:t>Cont…</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a:bodyPr>
          <a:lstStyle/>
          <a:p>
            <a:pPr algn="just">
              <a:buNone/>
            </a:pPr>
            <a:r>
              <a:rPr lang="es-ES" dirty="0" smtClean="0"/>
              <a:t>	…</a:t>
            </a:r>
            <a:r>
              <a:rPr lang="es-ES" dirty="0" smtClean="0">
                <a:latin typeface="Arial" pitchFamily="34" charset="0"/>
                <a:cs typeface="Arial" pitchFamily="34" charset="0"/>
              </a:rPr>
              <a:t>acción y guardar dichas fotografías en un </a:t>
            </a:r>
            <a:r>
              <a:rPr lang="es-ES" dirty="0" smtClean="0">
                <a:latin typeface="Arial" pitchFamily="34" charset="0"/>
                <a:cs typeface="Arial" pitchFamily="34" charset="0"/>
              </a:rPr>
              <a:t>directorio.</a:t>
            </a:r>
          </a:p>
          <a:p>
            <a:pPr algn="just">
              <a:buNone/>
            </a:pPr>
            <a:r>
              <a:rPr lang="es-ES" dirty="0" smtClean="0">
                <a:latin typeface="Arial" pitchFamily="34" charset="0"/>
                <a:cs typeface="Arial" pitchFamily="34" charset="0"/>
              </a:rPr>
              <a:t> </a:t>
            </a:r>
            <a:r>
              <a:rPr lang="es-ES" dirty="0" smtClean="0">
                <a:latin typeface="Arial" pitchFamily="34" charset="0"/>
                <a:cs typeface="Arial" pitchFamily="34" charset="0"/>
              </a:rPr>
              <a:t> </a:t>
            </a:r>
            <a:r>
              <a:rPr lang="es-ES" dirty="0" smtClean="0">
                <a:latin typeface="Arial" pitchFamily="34" charset="0"/>
                <a:cs typeface="Arial" pitchFamily="34" charset="0"/>
              </a:rPr>
              <a:t> </a:t>
            </a:r>
          </a:p>
          <a:p>
            <a:pPr algn="just">
              <a:buNone/>
            </a:pPr>
            <a:r>
              <a:rPr lang="es-ES" dirty="0" smtClean="0">
                <a:latin typeface="Arial" pitchFamily="34" charset="0"/>
                <a:cs typeface="Arial" pitchFamily="34" charset="0"/>
              </a:rPr>
              <a:t> </a:t>
            </a:r>
            <a:r>
              <a:rPr lang="es-ES" dirty="0" smtClean="0">
                <a:latin typeface="Arial" pitchFamily="34" charset="0"/>
                <a:cs typeface="Arial" pitchFamily="34" charset="0"/>
              </a:rPr>
              <a:t>  P</a:t>
            </a:r>
            <a:r>
              <a:rPr lang="es-ES" dirty="0" smtClean="0">
                <a:latin typeface="Arial" pitchFamily="34" charset="0"/>
                <a:cs typeface="Arial" pitchFamily="34" charset="0"/>
              </a:rPr>
              <a:t>osteriormente </a:t>
            </a:r>
            <a:r>
              <a:rPr lang="es-ES" dirty="0" err="1" smtClean="0">
                <a:latin typeface="Arial" pitchFamily="34" charset="0"/>
                <a:cs typeface="Arial" pitchFamily="34" charset="0"/>
              </a:rPr>
              <a:t>Motion</a:t>
            </a:r>
            <a:r>
              <a:rPr lang="es-ES" dirty="0" smtClean="0">
                <a:latin typeface="Arial" pitchFamily="34" charset="0"/>
                <a:cs typeface="Arial" pitchFamily="34" charset="0"/>
              </a:rPr>
              <a:t> se conectará con </a:t>
            </a:r>
            <a:r>
              <a:rPr lang="es-ES" dirty="0" err="1" smtClean="0">
                <a:latin typeface="Arial" pitchFamily="34" charset="0"/>
                <a:cs typeface="Arial" pitchFamily="34" charset="0"/>
              </a:rPr>
              <a:t>Asterisk</a:t>
            </a:r>
            <a:r>
              <a:rPr lang="es-ES" dirty="0" smtClean="0">
                <a:latin typeface="Arial" pitchFamily="34" charset="0"/>
                <a:cs typeface="Arial" pitchFamily="34" charset="0"/>
              </a:rPr>
              <a:t>, mediante </a:t>
            </a:r>
            <a:r>
              <a:rPr lang="es-ES" dirty="0" smtClean="0">
                <a:latin typeface="Arial" pitchFamily="34" charset="0"/>
                <a:cs typeface="Arial" pitchFamily="34" charset="0"/>
              </a:rPr>
              <a:t>un plan de marcado definido </a:t>
            </a:r>
            <a:r>
              <a:rPr lang="es-ES" dirty="0" smtClean="0">
                <a:latin typeface="Arial" pitchFamily="34" charset="0"/>
                <a:cs typeface="Arial" pitchFamily="34" charset="0"/>
              </a:rPr>
              <a:t>previamente, se </a:t>
            </a:r>
            <a:r>
              <a:rPr lang="es-ES" dirty="0" smtClean="0">
                <a:latin typeface="Arial" pitchFamily="34" charset="0"/>
                <a:cs typeface="Arial" pitchFamily="34" charset="0"/>
              </a:rPr>
              <a:t>pueda ejecutar una llamada al dueño de la casa u oficina mediante </a:t>
            </a:r>
            <a:r>
              <a:rPr lang="es-ES" dirty="0" err="1" smtClean="0">
                <a:latin typeface="Arial" pitchFamily="34" charset="0"/>
                <a:cs typeface="Arial" pitchFamily="34" charset="0"/>
              </a:rPr>
              <a:t>VoIP</a:t>
            </a:r>
            <a:r>
              <a:rPr lang="es-ES" dirty="0" smtClean="0">
                <a:latin typeface="Arial" pitchFamily="34" charset="0"/>
                <a:cs typeface="Arial" pitchFamily="34" charset="0"/>
              </a:rPr>
              <a:t>, para este efecto se utilizarán terminales como teléfonos </a:t>
            </a:r>
            <a:r>
              <a:rPr lang="es-ES" dirty="0" err="1" smtClean="0">
                <a:latin typeface="Arial" pitchFamily="34" charset="0"/>
                <a:cs typeface="Arial" pitchFamily="34" charset="0"/>
              </a:rPr>
              <a:t>VoIP</a:t>
            </a:r>
            <a:r>
              <a:rPr lang="es-ES" dirty="0" smtClean="0">
                <a:latin typeface="Arial" pitchFamily="34" charset="0"/>
                <a:cs typeface="Arial" pitchFamily="34" charset="0"/>
              </a:rPr>
              <a:t> </a:t>
            </a:r>
            <a:r>
              <a:rPr lang="es-ES" dirty="0" err="1" smtClean="0">
                <a:latin typeface="Arial" pitchFamily="34" charset="0"/>
                <a:cs typeface="Arial" pitchFamily="34" charset="0"/>
              </a:rPr>
              <a:t>GrandStream</a:t>
            </a:r>
            <a:r>
              <a:rPr lang="es-ES" dirty="0" smtClean="0">
                <a:latin typeface="Arial" pitchFamily="34" charset="0"/>
                <a:cs typeface="Arial" pitchFamily="34" charset="0"/>
              </a:rPr>
              <a:t>.</a:t>
            </a:r>
            <a:endParaRPr lang="en-US" dirty="0" smtClean="0">
              <a:latin typeface="Arial" pitchFamily="34" charset="0"/>
              <a:cs typeface="Arial" pitchFamily="34" charset="0"/>
            </a:endParaRPr>
          </a:p>
          <a:p>
            <a:pPr algn="just">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Autofit/>
          </a:bodyPr>
          <a:lstStyle/>
          <a:p>
            <a:r>
              <a:rPr lang="en-US" sz="3600" b="1" dirty="0" err="1" smtClean="0">
                <a:latin typeface="Lucida Sans" pitchFamily="34" charset="0"/>
              </a:rPr>
              <a:t>Diagrama</a:t>
            </a:r>
            <a:r>
              <a:rPr lang="en-US" sz="3600" b="1" dirty="0" smtClean="0">
                <a:latin typeface="Lucida Sans" pitchFamily="34" charset="0"/>
              </a:rPr>
              <a:t> de </a:t>
            </a:r>
            <a:r>
              <a:rPr lang="en-US" sz="3600" b="1" dirty="0" err="1" smtClean="0">
                <a:latin typeface="Lucida Sans" pitchFamily="34" charset="0"/>
              </a:rPr>
              <a:t>funcionamiento</a:t>
            </a:r>
            <a:r>
              <a:rPr lang="en-US" sz="3600" b="1" dirty="0" smtClean="0">
                <a:latin typeface="Lucida Sans" pitchFamily="34" charset="0"/>
              </a:rPr>
              <a:t> del </a:t>
            </a:r>
            <a:r>
              <a:rPr lang="en-US" sz="3600" b="1" dirty="0" err="1" smtClean="0">
                <a:latin typeface="Lucida Sans" pitchFamily="34" charset="0"/>
              </a:rPr>
              <a:t>proyecto</a:t>
            </a:r>
            <a:endParaRPr lang="en-US" sz="3600" b="1" dirty="0">
              <a:latin typeface="Lucida Sans" pitchFamily="34" charset="0"/>
            </a:endParaRPr>
          </a:p>
        </p:txBody>
      </p:sp>
      <p:sp>
        <p:nvSpPr>
          <p:cNvPr id="3" name="2 Marcador de contenido"/>
          <p:cNvSpPr>
            <a:spLocks noGrp="1"/>
          </p:cNvSpPr>
          <p:nvPr>
            <p:ph sz="quarter" idx="1"/>
          </p:nvPr>
        </p:nvSpPr>
        <p:spPr/>
        <p:txBody>
          <a:bodyPr>
            <a:normAutofit/>
          </a:bodyPr>
          <a:lstStyle/>
          <a:p>
            <a:pPr algn="just">
              <a:buNone/>
            </a:pPr>
            <a:r>
              <a:rPr lang="es-ES" dirty="0" smtClean="0"/>
              <a:t>	</a:t>
            </a:r>
            <a:endParaRPr lang="en-US" dirty="0" smtClean="0"/>
          </a:p>
          <a:p>
            <a:pPr>
              <a:buNone/>
            </a:pPr>
            <a:endParaRPr lang="en-US" dirty="0"/>
          </a:p>
        </p:txBody>
      </p:sp>
      <p:pic>
        <p:nvPicPr>
          <p:cNvPr id="1026" name="Picture 2"/>
          <p:cNvPicPr>
            <a:picLocks noChangeAspect="1" noChangeArrowheads="1"/>
          </p:cNvPicPr>
          <p:nvPr/>
        </p:nvPicPr>
        <p:blipFill>
          <a:blip r:embed="rId2"/>
          <a:srcRect/>
          <a:stretch>
            <a:fillRect/>
          </a:stretch>
        </p:blipFill>
        <p:spPr bwMode="auto">
          <a:xfrm>
            <a:off x="304800" y="1600200"/>
            <a:ext cx="8157882" cy="3962400"/>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webcam-logitech-quickcam-messenger-new"/>
          <p:cNvPicPr>
            <a:picLocks noChangeAspect="1" noChangeArrowheads="1"/>
          </p:cNvPicPr>
          <p:nvPr/>
        </p:nvPicPr>
        <p:blipFill>
          <a:blip r:embed="rId2"/>
          <a:srcRect/>
          <a:stretch>
            <a:fillRect/>
          </a:stretch>
        </p:blipFill>
        <p:spPr bwMode="auto">
          <a:xfrm>
            <a:off x="5562600" y="2514600"/>
            <a:ext cx="3124200" cy="2286000"/>
          </a:xfrm>
          <a:prstGeom prst="rect">
            <a:avLst/>
          </a:prstGeom>
          <a:noFill/>
          <a:ln w="9525">
            <a:noFill/>
            <a:miter lim="800000"/>
            <a:headEnd/>
            <a:tailEnd/>
          </a:ln>
        </p:spPr>
      </p:pic>
      <p:sp>
        <p:nvSpPr>
          <p:cNvPr id="2" name="1 Título"/>
          <p:cNvSpPr>
            <a:spLocks noGrp="1"/>
          </p:cNvSpPr>
          <p:nvPr>
            <p:ph type="title"/>
          </p:nvPr>
        </p:nvSpPr>
        <p:spPr/>
        <p:txBody>
          <a:bodyPr>
            <a:normAutofit/>
          </a:bodyPr>
          <a:lstStyle/>
          <a:p>
            <a:r>
              <a:rPr lang="en-US" sz="3600" b="1" dirty="0" err="1" smtClean="0">
                <a:latin typeface="Lucida Sans" pitchFamily="34" charset="0"/>
              </a:rPr>
              <a:t>Componentes</a:t>
            </a:r>
            <a:r>
              <a:rPr lang="en-US" sz="3600" b="1" dirty="0" smtClean="0">
                <a:latin typeface="Lucida Sans" pitchFamily="34" charset="0"/>
              </a:rPr>
              <a:t> del </a:t>
            </a:r>
            <a:r>
              <a:rPr lang="en-US" sz="3600" b="1" dirty="0" err="1" smtClean="0">
                <a:latin typeface="Lucida Sans" pitchFamily="34" charset="0"/>
              </a:rPr>
              <a:t>Proyecto</a:t>
            </a:r>
            <a:endParaRPr lang="en-US" sz="3600" b="1" dirty="0">
              <a:latin typeface="Lucida Sans" pitchFamily="34" charset="0"/>
            </a:endParaRPr>
          </a:p>
        </p:txBody>
      </p:sp>
      <p:sp>
        <p:nvSpPr>
          <p:cNvPr id="3" name="2 Marcador de contenido"/>
          <p:cNvSpPr>
            <a:spLocks noGrp="1"/>
          </p:cNvSpPr>
          <p:nvPr>
            <p:ph sz="quarter" idx="1"/>
          </p:nvPr>
        </p:nvSpPr>
        <p:spPr>
          <a:xfrm>
            <a:off x="457200" y="1600200"/>
            <a:ext cx="5410200" cy="4873752"/>
          </a:xfrm>
        </p:spPr>
        <p:txBody>
          <a:bodyPr>
            <a:normAutofit/>
          </a:bodyPr>
          <a:lstStyle/>
          <a:p>
            <a:pPr algn="just"/>
            <a:r>
              <a:rPr lang="es-ES" sz="2800" b="1" dirty="0" smtClean="0">
                <a:latin typeface="Lucida Sans" pitchFamily="34" charset="0"/>
              </a:rPr>
              <a:t>Web Cam Logitech</a:t>
            </a:r>
          </a:p>
          <a:p>
            <a:pPr algn="just">
              <a:buNone/>
            </a:pPr>
            <a:r>
              <a:rPr lang="es-ES" dirty="0" smtClean="0"/>
              <a:t>	</a:t>
            </a:r>
            <a:r>
              <a:rPr lang="es-ES" dirty="0" smtClean="0">
                <a:latin typeface="Arial" pitchFamily="34" charset="0"/>
                <a:cs typeface="Arial" pitchFamily="34" charset="0"/>
              </a:rPr>
              <a:t>Viene </a:t>
            </a:r>
            <a:r>
              <a:rPr lang="es-ES" dirty="0" smtClean="0">
                <a:latin typeface="Arial" pitchFamily="34" charset="0"/>
                <a:cs typeface="Arial" pitchFamily="34" charset="0"/>
              </a:rPr>
              <a:t>con una resolución de 640 x 480 y la interpolación puede ser hasta 1.3 Mega píxeles para la captura de fotografías</a:t>
            </a:r>
            <a:r>
              <a:rPr lang="es-ES" dirty="0" smtClean="0">
                <a:latin typeface="Arial" pitchFamily="34" charset="0"/>
                <a:cs typeface="Arial" pitchFamily="34" charset="0"/>
              </a:rPr>
              <a:t>.</a:t>
            </a:r>
          </a:p>
          <a:p>
            <a:pPr algn="just">
              <a:buNone/>
            </a:pPr>
            <a:r>
              <a:rPr lang="es-ES" dirty="0" smtClean="0">
                <a:latin typeface="Arial" pitchFamily="34" charset="0"/>
                <a:cs typeface="Arial" pitchFamily="34" charset="0"/>
              </a:rPr>
              <a:t>   Puede </a:t>
            </a:r>
            <a:r>
              <a:rPr lang="es-ES" dirty="0" smtClean="0">
                <a:latin typeface="Arial" pitchFamily="34" charset="0"/>
                <a:cs typeface="Arial" pitchFamily="34" charset="0"/>
              </a:rPr>
              <a:t>convertir los archivos de AVI en MEPG1 para hacer que sus archivos llegan a ser más pequeños</a:t>
            </a:r>
            <a:r>
              <a:rPr lang="es-ES" dirty="0" smtClean="0">
                <a:latin typeface="Arial" pitchFamily="34" charset="0"/>
                <a:cs typeface="Arial" pitchFamily="34" charset="0"/>
              </a:rPr>
              <a:t>.</a:t>
            </a:r>
          </a:p>
          <a:p>
            <a:pPr algn="just">
              <a:buNone/>
            </a:pPr>
            <a:r>
              <a:rPr lang="es-ES" dirty="0" smtClean="0">
                <a:latin typeface="Arial" pitchFamily="34" charset="0"/>
                <a:cs typeface="Arial" pitchFamily="34" charset="0"/>
              </a:rPr>
              <a:t>   Puede </a:t>
            </a:r>
            <a:r>
              <a:rPr lang="es-ES" dirty="0" smtClean="0">
                <a:latin typeface="Arial" pitchFamily="34" charset="0"/>
                <a:cs typeface="Arial" pitchFamily="34" charset="0"/>
              </a:rPr>
              <a:t>también utilizarla como cámara de seguridad al registrar cualquier </a:t>
            </a:r>
            <a:r>
              <a:rPr lang="es-ES" dirty="0" smtClean="0">
                <a:latin typeface="Arial" pitchFamily="34" charset="0"/>
                <a:cs typeface="Arial" pitchFamily="34" charset="0"/>
              </a:rPr>
              <a:t>movimiento.</a:t>
            </a:r>
            <a:endParaRPr lang="en-US" dirty="0" smtClean="0">
              <a:latin typeface="Arial" pitchFamily="34" charset="0"/>
              <a:cs typeface="Arial" pitchFamily="34" charset="0"/>
            </a:endParaRPr>
          </a:p>
          <a:p>
            <a:pPr algn="just">
              <a:buNone/>
            </a:pPr>
            <a:endParaRPr lang="en-US" dirty="0" smtClean="0"/>
          </a:p>
          <a:p>
            <a:pPr algn="just">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600" b="1" dirty="0" err="1" smtClean="0">
                <a:latin typeface="Lucida Sans" pitchFamily="34" charset="0"/>
              </a:rPr>
              <a:t>Componentes</a:t>
            </a:r>
            <a:r>
              <a:rPr lang="en-US" sz="3600" b="1" dirty="0" smtClean="0">
                <a:latin typeface="Lucida Sans" pitchFamily="34" charset="0"/>
              </a:rPr>
              <a:t> del </a:t>
            </a:r>
            <a:r>
              <a:rPr lang="en-US" sz="3600" b="1" dirty="0" err="1" smtClean="0">
                <a:latin typeface="Lucida Sans" pitchFamily="34" charset="0"/>
              </a:rPr>
              <a:t>Proyecto</a:t>
            </a:r>
            <a:endParaRPr lang="en-US" sz="3600" b="1" dirty="0">
              <a:latin typeface="Lucida Sans" pitchFamily="34" charset="0"/>
            </a:endParaRPr>
          </a:p>
        </p:txBody>
      </p:sp>
      <p:sp>
        <p:nvSpPr>
          <p:cNvPr id="3" name="2 Marcador de contenido"/>
          <p:cNvSpPr>
            <a:spLocks noGrp="1"/>
          </p:cNvSpPr>
          <p:nvPr>
            <p:ph sz="quarter" idx="1"/>
          </p:nvPr>
        </p:nvSpPr>
        <p:spPr>
          <a:xfrm>
            <a:off x="457200" y="1600200"/>
            <a:ext cx="7467600" cy="5105400"/>
          </a:xfrm>
        </p:spPr>
        <p:txBody>
          <a:bodyPr>
            <a:normAutofit fontScale="55000" lnSpcReduction="20000"/>
          </a:bodyPr>
          <a:lstStyle/>
          <a:p>
            <a:pPr algn="just"/>
            <a:r>
              <a:rPr lang="es-ES" sz="5100" b="1" dirty="0" smtClean="0">
                <a:latin typeface="Lucida Sans" pitchFamily="34" charset="0"/>
              </a:rPr>
              <a:t>Software  </a:t>
            </a:r>
            <a:r>
              <a:rPr lang="es-ES" sz="5100" b="1" dirty="0" err="1" smtClean="0">
                <a:latin typeface="Lucida Sans" pitchFamily="34" charset="0"/>
              </a:rPr>
              <a:t>Motion</a:t>
            </a:r>
            <a:endParaRPr lang="es-ES" sz="5100" b="1" dirty="0" smtClean="0">
              <a:latin typeface="Lucida Sans" pitchFamily="34" charset="0"/>
            </a:endParaRPr>
          </a:p>
          <a:p>
            <a:pPr algn="just">
              <a:buNone/>
            </a:pPr>
            <a:r>
              <a:rPr lang="es-ES" dirty="0" smtClean="0"/>
              <a:t>	</a:t>
            </a:r>
            <a:endParaRPr lang="es-ES" dirty="0" smtClean="0"/>
          </a:p>
          <a:p>
            <a:pPr algn="just">
              <a:buNone/>
            </a:pPr>
            <a:r>
              <a:rPr lang="es-ES" sz="2600" dirty="0" smtClean="0"/>
              <a:t>	</a:t>
            </a:r>
            <a:r>
              <a:rPr lang="es-ES" sz="3200" dirty="0" smtClean="0"/>
              <a:t>U</a:t>
            </a:r>
            <a:r>
              <a:rPr lang="es-ES" sz="3200" dirty="0" smtClean="0">
                <a:latin typeface="Arial" pitchFamily="34" charset="0"/>
                <a:cs typeface="Arial" pitchFamily="34" charset="0"/>
              </a:rPr>
              <a:t>tiliza </a:t>
            </a:r>
            <a:r>
              <a:rPr lang="es-ES" sz="3200" dirty="0" smtClean="0">
                <a:latin typeface="Arial" pitchFamily="34" charset="0"/>
                <a:cs typeface="Arial" pitchFamily="34" charset="0"/>
              </a:rPr>
              <a:t>el sistema V4L (Video 4 Linux) que permite conectar una webcam y automáticamente analiza la imagen en búsqueda de movimiento y, al detectar algo, lo almacena en un servidor</a:t>
            </a:r>
            <a:r>
              <a:rPr lang="es-ES" sz="3200" dirty="0" smtClean="0">
                <a:latin typeface="Arial" pitchFamily="34" charset="0"/>
                <a:cs typeface="Arial" pitchFamily="34" charset="0"/>
              </a:rPr>
              <a:t>.</a:t>
            </a:r>
          </a:p>
          <a:p>
            <a:pPr algn="just">
              <a:buNone/>
            </a:pPr>
            <a:endParaRPr lang="es-ES" sz="3200" dirty="0" smtClean="0">
              <a:latin typeface="Arial" pitchFamily="34" charset="0"/>
              <a:cs typeface="Arial" pitchFamily="34" charset="0"/>
            </a:endParaRPr>
          </a:p>
          <a:p>
            <a:pPr algn="just">
              <a:buNone/>
            </a:pPr>
            <a:r>
              <a:rPr lang="es-ES" sz="3200" dirty="0" smtClean="0">
                <a:latin typeface="Arial" pitchFamily="34" charset="0"/>
                <a:cs typeface="Arial" pitchFamily="34" charset="0"/>
              </a:rPr>
              <a:t>	</a:t>
            </a:r>
            <a:r>
              <a:rPr lang="es-ES" sz="3200" dirty="0" smtClean="0">
                <a:latin typeface="Arial" pitchFamily="34" charset="0"/>
                <a:cs typeface="Arial" pitchFamily="34" charset="0"/>
              </a:rPr>
              <a:t>No dispone </a:t>
            </a:r>
            <a:r>
              <a:rPr lang="es-ES" sz="3200" dirty="0" smtClean="0">
                <a:latin typeface="Arial" pitchFamily="34" charset="0"/>
                <a:cs typeface="Arial" pitchFamily="34" charset="0"/>
              </a:rPr>
              <a:t>de entorno gráfico, pero no es nada complicado hacerlo </a:t>
            </a:r>
            <a:r>
              <a:rPr lang="es-ES" sz="3200" dirty="0" smtClean="0">
                <a:latin typeface="Arial" pitchFamily="34" charset="0"/>
                <a:cs typeface="Arial" pitchFamily="34" charset="0"/>
              </a:rPr>
              <a:t>funcionar.</a:t>
            </a:r>
          </a:p>
          <a:p>
            <a:pPr algn="just">
              <a:buNone/>
            </a:pPr>
            <a:endParaRPr lang="es-ES" sz="3200" dirty="0" smtClean="0">
              <a:latin typeface="Arial" pitchFamily="34" charset="0"/>
              <a:cs typeface="Arial" pitchFamily="34" charset="0"/>
            </a:endParaRPr>
          </a:p>
          <a:p>
            <a:pPr algn="just">
              <a:buNone/>
            </a:pPr>
            <a:r>
              <a:rPr lang="es-ES" sz="3200" dirty="0" smtClean="0">
                <a:latin typeface="Arial" pitchFamily="34" charset="0"/>
                <a:cs typeface="Arial" pitchFamily="34" charset="0"/>
              </a:rPr>
              <a:t>	</a:t>
            </a:r>
            <a:r>
              <a:rPr lang="es-ES" sz="3200" dirty="0" smtClean="0">
                <a:latin typeface="Arial" pitchFamily="34" charset="0"/>
                <a:cs typeface="Arial" pitchFamily="34" charset="0"/>
              </a:rPr>
              <a:t>Está en </a:t>
            </a:r>
            <a:r>
              <a:rPr lang="es-ES" sz="3200" dirty="0" smtClean="0">
                <a:latin typeface="Arial" pitchFamily="34" charset="0"/>
                <a:cs typeface="Arial" pitchFamily="34" charset="0"/>
              </a:rPr>
              <a:t>la mayoría de los repositorios de las distintas distribuciones, pero se recomienda compilarlo e instalarlo </a:t>
            </a:r>
            <a:r>
              <a:rPr lang="es-ES" sz="3200" dirty="0" smtClean="0">
                <a:latin typeface="Arial" pitchFamily="34" charset="0"/>
                <a:cs typeface="Arial" pitchFamily="34" charset="0"/>
              </a:rPr>
              <a:t>manualmente.</a:t>
            </a:r>
          </a:p>
          <a:p>
            <a:pPr algn="just">
              <a:buNone/>
            </a:pPr>
            <a:endParaRPr lang="es-ES" sz="3200" dirty="0" smtClean="0">
              <a:latin typeface="Arial" pitchFamily="34" charset="0"/>
              <a:cs typeface="Arial" pitchFamily="34" charset="0"/>
            </a:endParaRPr>
          </a:p>
          <a:p>
            <a:pPr algn="just">
              <a:buNone/>
            </a:pPr>
            <a:r>
              <a:rPr lang="es-ES" sz="3200" dirty="0" smtClean="0"/>
              <a:t>	E</a:t>
            </a:r>
            <a:r>
              <a:rPr lang="es-ES" sz="3200" dirty="0" smtClean="0">
                <a:latin typeface="Arial" pitchFamily="34" charset="0"/>
                <a:cs typeface="Arial" pitchFamily="34" charset="0"/>
              </a:rPr>
              <a:t>s </a:t>
            </a:r>
            <a:r>
              <a:rPr lang="es-ES" sz="3200" dirty="0" smtClean="0">
                <a:latin typeface="Arial" pitchFamily="34" charset="0"/>
                <a:cs typeface="Arial" pitchFamily="34" charset="0"/>
              </a:rPr>
              <a:t>muy configurable. El captura 1 </a:t>
            </a:r>
            <a:r>
              <a:rPr lang="es-ES" sz="3200" dirty="0" err="1" smtClean="0">
                <a:latin typeface="Arial" pitchFamily="34" charset="0"/>
                <a:cs typeface="Arial" pitchFamily="34" charset="0"/>
              </a:rPr>
              <a:t>frame</a:t>
            </a:r>
            <a:r>
              <a:rPr lang="es-ES" sz="3200" dirty="0" smtClean="0">
                <a:latin typeface="Arial" pitchFamily="34" charset="0"/>
                <a:cs typeface="Arial" pitchFamily="34" charset="0"/>
              </a:rPr>
              <a:t> cada X tiempo, y lo compara con el anterior, si se detecta que X </a:t>
            </a:r>
            <a:r>
              <a:rPr lang="es-ES" sz="3200" dirty="0" err="1" smtClean="0">
                <a:latin typeface="Arial" pitchFamily="34" charset="0"/>
                <a:cs typeface="Arial" pitchFamily="34" charset="0"/>
              </a:rPr>
              <a:t>píxels</a:t>
            </a:r>
            <a:r>
              <a:rPr lang="es-ES" sz="3200" dirty="0" smtClean="0">
                <a:latin typeface="Arial" pitchFamily="34" charset="0"/>
                <a:cs typeface="Arial" pitchFamily="34" charset="0"/>
              </a:rPr>
              <a:t> son distintos, considera que hay movimiento.</a:t>
            </a:r>
            <a:endParaRPr lang="es-ES" sz="3200" dirty="0" smtClean="0">
              <a:latin typeface="Arial" pitchFamily="34" charset="0"/>
              <a:cs typeface="Arial" pitchFamily="34" charset="0"/>
            </a:endParaRPr>
          </a:p>
          <a:p>
            <a:pPr algn="just">
              <a:buNone/>
            </a:pPr>
            <a:r>
              <a:rPr lang="es-EC" dirty="0" smtClean="0">
                <a:latin typeface="Arial" pitchFamily="34" charset="0"/>
                <a:cs typeface="Arial" pitchFamily="34" charset="0"/>
              </a:rPr>
              <a:t>	</a:t>
            </a:r>
            <a:endParaRPr lang="en-US" dirty="0" smtClean="0">
              <a:latin typeface="Arial" pitchFamily="34" charset="0"/>
              <a:cs typeface="Arial" pitchFamily="34" charset="0"/>
            </a:endParaRPr>
          </a:p>
          <a:p>
            <a:pPr algn="just">
              <a:buNone/>
            </a:pPr>
            <a:r>
              <a:rPr lang="es-ES" dirty="0" smtClean="0"/>
              <a:t>	</a:t>
            </a:r>
            <a:endParaRPr lang="en-US" dirty="0" smtClean="0"/>
          </a:p>
          <a:p>
            <a:pPr algn="just">
              <a:buNone/>
            </a:pPr>
            <a:endParaRPr lang="en-US" dirty="0" smtClean="0"/>
          </a:p>
          <a:p>
            <a:pPr algn="just">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541</TotalTime>
  <Words>928</Words>
  <Application>Microsoft Office PowerPoint</Application>
  <PresentationFormat>Presentación en pantalla (4:3)</PresentationFormat>
  <Paragraphs>168</Paragraphs>
  <Slides>28</Slides>
  <Notes>1</Notes>
  <HiddenSlides>0</HiddenSlides>
  <MMClips>1</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Mirador</vt:lpstr>
      <vt:lpstr>Implementación de un Sistema de Vigilancia utilizando una web cam, Asterisk y teléfonos Grandstream </vt:lpstr>
      <vt:lpstr>Objetivo General</vt:lpstr>
      <vt:lpstr>Objetivos Específicos</vt:lpstr>
      <vt:lpstr>Cont…</vt:lpstr>
      <vt:lpstr>Descripción del Proyecto</vt:lpstr>
      <vt:lpstr>Cont…</vt:lpstr>
      <vt:lpstr>Diagrama de funcionamiento del proyecto</vt:lpstr>
      <vt:lpstr>Componentes del Proyecto</vt:lpstr>
      <vt:lpstr>Componentes del Proyecto</vt:lpstr>
      <vt:lpstr>Componentes del Proyecto</vt:lpstr>
      <vt:lpstr>Componentes del Proyecto</vt:lpstr>
      <vt:lpstr>DESCRIPCIÓN DE SCRIPTS UTILIZADOS</vt:lpstr>
      <vt:lpstr>       Script de gestión de eventos cam_event.sh</vt:lpstr>
      <vt:lpstr>Script de encendido/apagado control_motion.sh</vt:lpstr>
      <vt:lpstr>Configurando el dialplan de Asterisk</vt:lpstr>
      <vt:lpstr>Cont..</vt:lpstr>
      <vt:lpstr>Cont..</vt:lpstr>
      <vt:lpstr>Configuración del archivo sip.conf</vt:lpstr>
      <vt:lpstr>Configurar motion</vt:lpstr>
      <vt:lpstr>Cont..</vt:lpstr>
      <vt:lpstr>Pruebas y Selección de threshold</vt:lpstr>
      <vt:lpstr>VIDEO</vt:lpstr>
      <vt:lpstr>              Conclusiones  </vt:lpstr>
      <vt:lpstr>              Conclusiones  </vt:lpstr>
      <vt:lpstr>              Recomendaciones  </vt:lpstr>
      <vt:lpstr>              Trabajos a Futuro </vt:lpstr>
      <vt:lpstr>              Trabajos a Futuro </vt:lpstr>
      <vt:lpstr>¡MUCHAS GRACIAS!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NEO</dc:creator>
  <cp:lastModifiedBy>FIEC</cp:lastModifiedBy>
  <cp:revision>95</cp:revision>
  <dcterms:created xsi:type="dcterms:W3CDTF">2009-07-15T00:07:26Z</dcterms:created>
  <dcterms:modified xsi:type="dcterms:W3CDTF">2009-10-26T04:07:40Z</dcterms:modified>
</cp:coreProperties>
</file>