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1"/>
  </p:notesMasterIdLst>
  <p:handoutMasterIdLst>
    <p:handoutMasterId r:id="rId42"/>
  </p:handoutMasterIdLst>
  <p:sldIdLst>
    <p:sldId id="582" r:id="rId2"/>
    <p:sldId id="583" r:id="rId3"/>
    <p:sldId id="550" r:id="rId4"/>
    <p:sldId id="552" r:id="rId5"/>
    <p:sldId id="570" r:id="rId6"/>
    <p:sldId id="571" r:id="rId7"/>
    <p:sldId id="572" r:id="rId8"/>
    <p:sldId id="573" r:id="rId9"/>
    <p:sldId id="557" r:id="rId10"/>
    <p:sldId id="554" r:id="rId11"/>
    <p:sldId id="555" r:id="rId12"/>
    <p:sldId id="375" r:id="rId13"/>
    <p:sldId id="556" r:id="rId14"/>
    <p:sldId id="497" r:id="rId15"/>
    <p:sldId id="498" r:id="rId16"/>
    <p:sldId id="499" r:id="rId17"/>
    <p:sldId id="500" r:id="rId18"/>
    <p:sldId id="561" r:id="rId19"/>
    <p:sldId id="560" r:id="rId20"/>
    <p:sldId id="558" r:id="rId21"/>
    <p:sldId id="559" r:id="rId22"/>
    <p:sldId id="562" r:id="rId23"/>
    <p:sldId id="501" r:id="rId24"/>
    <p:sldId id="502" r:id="rId25"/>
    <p:sldId id="563" r:id="rId26"/>
    <p:sldId id="564" r:id="rId27"/>
    <p:sldId id="565" r:id="rId28"/>
    <p:sldId id="567" r:id="rId29"/>
    <p:sldId id="568" r:id="rId30"/>
    <p:sldId id="569" r:id="rId31"/>
    <p:sldId id="574" r:id="rId32"/>
    <p:sldId id="566" r:id="rId33"/>
    <p:sldId id="575" r:id="rId34"/>
    <p:sldId id="577" r:id="rId35"/>
    <p:sldId id="578" r:id="rId36"/>
    <p:sldId id="579" r:id="rId37"/>
    <p:sldId id="580" r:id="rId38"/>
    <p:sldId id="581" r:id="rId39"/>
    <p:sldId id="576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8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83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4.xml"/><Relationship Id="rId7" Type="http://schemas.openxmlformats.org/officeDocument/2006/relationships/slide" Target="slides/slide38.xml"/><Relationship Id="rId2" Type="http://schemas.openxmlformats.org/officeDocument/2006/relationships/slide" Target="slides/slide12.xml"/><Relationship Id="rId1" Type="http://schemas.openxmlformats.org/officeDocument/2006/relationships/slide" Target="slides/slide1.xml"/><Relationship Id="rId6" Type="http://schemas.openxmlformats.org/officeDocument/2006/relationships/slide" Target="slides/slide37.xml"/><Relationship Id="rId5" Type="http://schemas.openxmlformats.org/officeDocument/2006/relationships/slide" Target="slides/slide36.xml"/><Relationship Id="rId4" Type="http://schemas.openxmlformats.org/officeDocument/2006/relationships/slide" Target="slides/slide3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984C6FE-FA81-41E1-9C59-1B2F6E2429C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301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EC1159D-37AC-41F5-9EA2-43A8A3200EC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9A14B5-D9C8-40EA-98AF-F37B01DCAB98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4506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9A8646-94C8-4D4D-8B92-6DA3D3BAF87F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E90A7F5-8EC1-4706-961E-B2C09CB35B8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E5031-D99C-41B4-A90B-34658E3BFD8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82C09-7B90-41B0-9505-D5CB293F415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169988" y="1946275"/>
            <a:ext cx="7772400" cy="41148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B13C9-EA44-49A7-80F1-EFF67273E1C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FEB4E-66EF-42BD-856D-70C382D83A5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2D933-DF8F-4F64-9638-8E80D43A269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DD27C-C266-400F-BE70-286220114B5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6B3FA-A65E-4821-A577-E7F0786DE3B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FFDA0-5E29-44E4-820B-1DFBBA637A8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E70B4-BA0B-438B-947E-6F0E34929E2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A87E8-DE73-4CC4-95ED-AEB87B1CADD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C769E-BF7F-4F46-AC99-FA004E8CCF1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8201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8195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977EFEA7-D322-426F-944E-D18013C1F9C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9462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pace.espol.edu.ec/browse?type=author&amp;value=Marcillo%20Morla,%20Fabricio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2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4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2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3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s-ES_tradnl" smtClean="0"/>
              <a:t>Administración de Empresas Acuícolas II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10244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/>
              </a:rPr>
              <a:t>barcillo@gmail.com</a:t>
            </a:r>
            <a:endParaRPr lang="en-US"/>
          </a:p>
          <a:p>
            <a:r>
              <a:rPr lang="en-US"/>
              <a:t>(593-9) 4194239</a:t>
            </a:r>
          </a:p>
          <a:p>
            <a:endParaRPr lang="es-ES"/>
          </a:p>
        </p:txBody>
      </p:sp>
      <p:pic>
        <p:nvPicPr>
          <p:cNvPr id="10246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88913"/>
            <a:ext cx="7772400" cy="1143000"/>
          </a:xfrm>
        </p:spPr>
        <p:txBody>
          <a:bodyPr/>
          <a:lstStyle/>
          <a:p>
            <a:pPr eaLnBrk="1" hangingPunct="1"/>
            <a:r>
              <a:rPr lang="es-ES" sz="4000" smtClean="0"/>
              <a:t>Ingresos y Egresos vs </a:t>
            </a:r>
            <a:br>
              <a:rPr lang="es-ES" sz="4000" smtClean="0"/>
            </a:br>
            <a:r>
              <a:rPr lang="es-ES" sz="4000" smtClean="0"/>
              <a:t>Ventas y Pagos</a:t>
            </a:r>
          </a:p>
        </p:txBody>
      </p:sp>
      <p:sp>
        <p:nvSpPr>
          <p:cNvPr id="1093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412875"/>
            <a:ext cx="8137525" cy="5111750"/>
          </a:xfrm>
        </p:spPr>
        <p:txBody>
          <a:bodyPr/>
          <a:lstStyle/>
          <a:p>
            <a:pPr eaLnBrk="1" hangingPunct="1">
              <a:defRPr/>
            </a:pPr>
            <a:r>
              <a:rPr lang="es-ES" smtClean="0"/>
              <a:t>La cuenta con la que juega la venta es la cuenta Ventas de P&amp;G (+).</a:t>
            </a:r>
          </a:p>
          <a:p>
            <a:pPr eaLnBrk="1" hangingPunct="1">
              <a:defRPr/>
            </a:pPr>
            <a:r>
              <a:rPr lang="es-ES" smtClean="0"/>
              <a:t>Las compras o pagos jugarán con varias cuentas dependiendo del motivo:</a:t>
            </a:r>
          </a:p>
          <a:p>
            <a:pPr lvl="1" eaLnBrk="1" hangingPunct="1">
              <a:defRPr/>
            </a:pPr>
            <a:r>
              <a:rPr lang="es-ES" smtClean="0"/>
              <a:t>Compras para inventario.</a:t>
            </a:r>
          </a:p>
          <a:p>
            <a:pPr lvl="1" eaLnBrk="1" hangingPunct="1">
              <a:defRPr/>
            </a:pPr>
            <a:r>
              <a:rPr lang="es-ES" smtClean="0"/>
              <a:t>Gastos.</a:t>
            </a:r>
          </a:p>
          <a:p>
            <a:pPr lvl="1" eaLnBrk="1" hangingPunct="1">
              <a:defRPr/>
            </a:pPr>
            <a:r>
              <a:rPr lang="es-ES" smtClean="0"/>
              <a:t>Compras de Activos.</a:t>
            </a:r>
          </a:p>
          <a:p>
            <a:pPr lvl="1" eaLnBrk="1" hangingPunct="1">
              <a:defRPr/>
            </a:pPr>
            <a:r>
              <a:rPr lang="es-ES" smtClean="0"/>
              <a:t>Otros pagos o egresos.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15888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/>
              <a:t>Inventarios</a:t>
            </a:r>
          </a:p>
        </p:txBody>
      </p:sp>
      <p:sp>
        <p:nvSpPr>
          <p:cNvPr id="1094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57288"/>
            <a:ext cx="8402638" cy="50085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800" smtClean="0"/>
              <a:t>Bienes, servicios y otros recursos que se han comprado o usado en el proceso productivo, pero que todavía tenemos disponibles.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400" smtClean="0"/>
              <a:t>Inv. Suministros, Materiales &amp; Materia prima: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smtClean="0"/>
              <a:t>Que permanecen como insumo físico (Bodega).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400" smtClean="0"/>
              <a:t>Inventario En Proceso: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smtClean="0"/>
              <a:t>Que están siendo parte del proceso de transformación.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400" smtClean="0"/>
              <a:t>Inventario Producto Terminado: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smtClean="0"/>
              <a:t>Que ya han sido totalmente transformados y están listos para la venta.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400" smtClean="0"/>
              <a:t>Inventario en tránsito: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smtClean="0"/>
              <a:t>Cosas que hemos comprado pero que todavía no llegan a nosotros.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Costos y Gastos</a:t>
            </a:r>
            <a:endParaRPr lang="es-ES_tradnl" smtClean="0"/>
          </a:p>
        </p:txBody>
      </p:sp>
      <p:sp>
        <p:nvSpPr>
          <p:cNvPr id="865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447800"/>
            <a:ext cx="7772400" cy="46132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Costos</a:t>
            </a:r>
            <a:r>
              <a:rPr lang="en-US" sz="2800" smtClean="0"/>
              <a:t> (Inventariables)</a:t>
            </a:r>
            <a:r>
              <a:rPr lang="es-ES_tradnl" sz="2800" smtClean="0"/>
              <a:t>: Son egresos que se hacen en el corto plazo para fabricar o prestar el servicio que ofrece</a:t>
            </a:r>
            <a:r>
              <a:rPr lang="en-US" sz="2800" smtClean="0"/>
              <a:t>: Materia prima, materiales, s</a:t>
            </a:r>
            <a:r>
              <a:rPr lang="es-ES_tradnl" sz="2800" smtClean="0"/>
              <a:t>ueldos del personal de Planta, reparaciones a los equipos productivos, luz y agua utilizada en la planta</a:t>
            </a:r>
            <a:r>
              <a:rPr lang="en-US" sz="2800" smtClean="0"/>
              <a:t>. </a:t>
            </a:r>
            <a:endParaRPr lang="es-ES_tradnl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Gastos</a:t>
            </a:r>
            <a:r>
              <a:rPr lang="en-US" sz="2800" smtClean="0"/>
              <a:t> (del Periodo)</a:t>
            </a:r>
            <a:r>
              <a:rPr lang="es-ES_tradnl" sz="2800" smtClean="0"/>
              <a:t>: Son egresos de corto plazo de tipo administrativo, cuya función principal es apoyar el proceso productivo</a:t>
            </a:r>
            <a:r>
              <a:rPr lang="en-US" sz="2800" smtClean="0"/>
              <a:t>: </a:t>
            </a:r>
            <a:r>
              <a:rPr lang="es-ES_tradnl" sz="2800" smtClean="0"/>
              <a:t>Sueldos </a:t>
            </a:r>
            <a:r>
              <a:rPr lang="en-US" sz="2800" smtClean="0"/>
              <a:t>a</a:t>
            </a:r>
            <a:r>
              <a:rPr lang="es-ES_tradnl" sz="2800" smtClean="0"/>
              <a:t>dministrativo</a:t>
            </a:r>
            <a:r>
              <a:rPr lang="en-US" sz="2800" smtClean="0"/>
              <a:t>s</a:t>
            </a:r>
            <a:r>
              <a:rPr lang="es-ES_tradnl" sz="2800" smtClean="0"/>
              <a:t>, renta de oficinas, depreciaciones de equipo de oficina</a:t>
            </a:r>
            <a:r>
              <a:rPr lang="en-US" sz="2800" smtClean="0"/>
              <a:t>, Gastos de Venta, etc.</a:t>
            </a:r>
            <a:endParaRPr lang="es-ES_tradnl" sz="280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-26988"/>
            <a:ext cx="7772400" cy="1143001"/>
          </a:xfrm>
        </p:spPr>
        <p:txBody>
          <a:bodyPr/>
          <a:lstStyle/>
          <a:p>
            <a:pPr eaLnBrk="1" hangingPunct="1"/>
            <a:r>
              <a:rPr lang="es-ES" sz="4000" smtClean="0"/>
              <a:t>Movimiento Inventarios en </a:t>
            </a:r>
            <a:br>
              <a:rPr lang="es-ES" sz="4000" smtClean="0"/>
            </a:br>
            <a:r>
              <a:rPr lang="es-ES" sz="4000" smtClean="0"/>
              <a:t>Ciclo de Producción</a:t>
            </a:r>
          </a:p>
        </p:txBody>
      </p:sp>
      <p:sp>
        <p:nvSpPr>
          <p:cNvPr id="1095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052513"/>
            <a:ext cx="8569325" cy="57610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800" smtClean="0"/>
              <a:t>Suministros, Materiales &amp; Materia prima: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400" smtClean="0"/>
              <a:t>Al comprar y entrar en bodega: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smtClean="0"/>
              <a:t>CyB(-) / CxP (+) vs  Inv SM&amp;MP (+).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400" smtClean="0"/>
              <a:t>Al consumir para producción: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smtClean="0"/>
              <a:t>Inv SM&amp;MP (-) vs Inv. En Proceso (+)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400" smtClean="0"/>
              <a:t>Al Consumir Materiales de bodega para gasto: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smtClean="0"/>
              <a:t>Inv SM&amp;MP (-) vs Gasto P&amp;G (-)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smtClean="0"/>
              <a:t>Inventario en Proceso: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400" smtClean="0"/>
              <a:t>Al terminar la producción y pasar a bodega de producto terminado: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smtClean="0"/>
              <a:t>Inv. En Proceso (-) vs Inv. Producto terminado (+)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smtClean="0"/>
              <a:t>Inventario de Producto Terminado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400" smtClean="0"/>
              <a:t>Al vender: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smtClean="0"/>
              <a:t>Inv. Producto terminado (-) vs Costo del Bien Vendido P&amp;G (-)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Plan de Inversiones en </a:t>
            </a:r>
            <a:br>
              <a:rPr lang="es-ES_tradnl" smtClean="0"/>
            </a:br>
            <a:r>
              <a:rPr lang="es-ES_tradnl" smtClean="0"/>
              <a:t>Empresas Acuicolas</a:t>
            </a:r>
          </a:p>
        </p:txBody>
      </p:sp>
      <p:sp>
        <p:nvSpPr>
          <p:cNvPr id="1017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s-EC" smtClean="0"/>
          </a:p>
          <a:p>
            <a:pPr eaLnBrk="1" hangingPunct="1">
              <a:defRPr/>
            </a:pPr>
            <a:r>
              <a:rPr lang="es-EC" smtClean="0"/>
              <a:t>Activos fijos</a:t>
            </a:r>
          </a:p>
          <a:p>
            <a:pPr eaLnBrk="1" hangingPunct="1">
              <a:defRPr/>
            </a:pPr>
            <a:endParaRPr lang="es-EC" smtClean="0"/>
          </a:p>
          <a:p>
            <a:pPr eaLnBrk="1" hangingPunct="1">
              <a:defRPr/>
            </a:pPr>
            <a:r>
              <a:rPr lang="es-EC" smtClean="0"/>
              <a:t>Activos intangibles</a:t>
            </a:r>
          </a:p>
          <a:p>
            <a:pPr eaLnBrk="1" hangingPunct="1">
              <a:defRPr/>
            </a:pPr>
            <a:endParaRPr lang="es-EC" smtClean="0"/>
          </a:p>
          <a:p>
            <a:pPr eaLnBrk="1" hangingPunct="1">
              <a:defRPr/>
            </a:pPr>
            <a:r>
              <a:rPr lang="es-EC" smtClean="0"/>
              <a:t>Capital de trabajo</a:t>
            </a:r>
            <a:endParaRPr lang="es-ES_tradnl" smtClean="0"/>
          </a:p>
        </p:txBody>
      </p:sp>
    </p:spTree>
  </p:cSld>
  <p:clrMapOvr>
    <a:masterClrMapping/>
  </p:clrMapOvr>
  <p:transition>
    <p:zoom/>
    <p:sndAc>
      <p:stSnd>
        <p:snd r:embed="rId2" name="DIALO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7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7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17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17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7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17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785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76200"/>
            <a:ext cx="86106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Inversiones en Activos Fijos</a:t>
            </a:r>
          </a:p>
        </p:txBody>
      </p:sp>
      <p:sp>
        <p:nvSpPr>
          <p:cNvPr id="1018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371600"/>
            <a:ext cx="7772400" cy="4689475"/>
          </a:xfrm>
        </p:spPr>
        <p:txBody>
          <a:bodyPr/>
          <a:lstStyle/>
          <a:p>
            <a:pPr eaLnBrk="1" hangingPunct="1">
              <a:defRPr/>
            </a:pPr>
            <a:r>
              <a:rPr lang="es-EC" sz="2400" smtClean="0"/>
              <a:t>Las que se realizan en bienes tangibles que se usarán en el proceso de transformación de los insumos y materia prima, o que sirvan para la operación normal del  proyecto:</a:t>
            </a:r>
          </a:p>
          <a:p>
            <a:pPr lvl="1" eaLnBrk="1" hangingPunct="1">
              <a:defRPr/>
            </a:pPr>
            <a:r>
              <a:rPr lang="es-EC" sz="2000" smtClean="0"/>
              <a:t>Terrenos (si son propios).</a:t>
            </a:r>
          </a:p>
          <a:p>
            <a:pPr lvl="1" eaLnBrk="1" hangingPunct="1">
              <a:defRPr/>
            </a:pPr>
            <a:r>
              <a:rPr lang="es-EC" sz="2000" smtClean="0"/>
              <a:t>Obras físicas (movimiento de  tierra, edificios, casas, bodegas, carreteros, oficinas administrativas, etc.).</a:t>
            </a:r>
          </a:p>
          <a:p>
            <a:pPr lvl="1" eaLnBrk="1" hangingPunct="1">
              <a:defRPr/>
            </a:pPr>
            <a:r>
              <a:rPr lang="es-EC" sz="2000" smtClean="0"/>
              <a:t>Equipos y maquinarias (bombas, motores, calderos, tractores, muebles, etc.).</a:t>
            </a:r>
          </a:p>
          <a:p>
            <a:pPr lvl="1" eaLnBrk="1" hangingPunct="1">
              <a:defRPr/>
            </a:pPr>
            <a:r>
              <a:rPr lang="es-EC" sz="2000" smtClean="0"/>
              <a:t>Vehículos (camiones, camionetas, motos, carros, botes, etc).</a:t>
            </a:r>
          </a:p>
          <a:p>
            <a:pPr lvl="1" eaLnBrk="1" hangingPunct="1">
              <a:defRPr/>
            </a:pPr>
            <a:r>
              <a:rPr lang="es-EC" sz="2000" smtClean="0"/>
              <a:t>Equipos de oficina (computadoras, teléfonos, radios, etc.).</a:t>
            </a:r>
          </a:p>
          <a:p>
            <a:pPr lvl="1" eaLnBrk="1" hangingPunct="1">
              <a:defRPr/>
            </a:pPr>
            <a:r>
              <a:rPr lang="es-EC" sz="2000" smtClean="0"/>
              <a:t>Infraestructura de apoyo (Agua potable,  red eléctrica, etc.).</a:t>
            </a:r>
            <a:endParaRPr lang="es-EC" sz="1800" smtClean="0"/>
          </a:p>
        </p:txBody>
      </p:sp>
    </p:spTree>
  </p:cSld>
  <p:clrMapOvr>
    <a:masterClrMapping/>
  </p:clrMapOvr>
  <p:transition>
    <p:zoom/>
    <p:sndAc>
      <p:stSnd>
        <p:snd r:embed="rId2" name="DIALO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18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18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8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18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18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8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18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18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18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18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18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18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8883" grpId="0" build="p" bldLvl="2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Inversiones en Activos Fijos</a:t>
            </a:r>
          </a:p>
        </p:txBody>
      </p:sp>
      <p:sp>
        <p:nvSpPr>
          <p:cNvPr id="1019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066800"/>
            <a:ext cx="7772400" cy="49942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C" sz="2400" smtClean="0"/>
              <a:t>Activo Fijo son aquellos activos que por su valor y su duración sea necesario considerarlos como tal.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C" sz="2000" smtClean="0"/>
              <a:t>Que se considera activo fijo y que gasto depende de la política de la compañía: valor mínimo para considerar un bien como activo fijo.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C" sz="2400" smtClean="0"/>
              <a:t>Vendrán dados por el estudio técnico.</a:t>
            </a:r>
            <a:endParaRPr lang="es-EC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C" sz="2000" smtClean="0"/>
              <a:t>Ingeniería /manejo técnico: Que activos adquirir y cuando adquirirlos.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C" sz="2400" smtClean="0"/>
              <a:t>Incluir todos los activos necesarios para la operación.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C" sz="2400" smtClean="0"/>
              <a:t>Considerar calendario de adquisición y desembolsos.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C" sz="2400" smtClean="0"/>
              <a:t>Considerar reinversiones/reemplazo e inversiones/ ampliaciones previstas.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C" sz="2400" smtClean="0"/>
              <a:t>Calendarios de reinversiones de  equipos de acuerdo al período real de  vida útil del activo y no de acuerdo al de depreciación.</a:t>
            </a:r>
            <a:endParaRPr lang="es-EC" sz="2800" smtClean="0"/>
          </a:p>
        </p:txBody>
      </p:sp>
    </p:spTree>
  </p:cSld>
  <p:clrMapOvr>
    <a:masterClrMapping/>
  </p:clrMapOvr>
  <p:transition>
    <p:zoom/>
    <p:sndAc>
      <p:stSnd>
        <p:snd r:embed="rId2" name="DIALO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9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9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19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19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19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19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19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19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9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19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9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199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199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19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19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9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199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199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9907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Depreciación</a:t>
            </a:r>
          </a:p>
        </p:txBody>
      </p:sp>
      <p:sp>
        <p:nvSpPr>
          <p:cNvPr id="1020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95400"/>
            <a:ext cx="7951788" cy="47656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C" sz="2400" smtClean="0"/>
              <a:t>Contablemente, Activos Fijos sujetos a Depreciación.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C" sz="2400" smtClean="0"/>
              <a:t>Forma de trasladar valor de activo que estamos usando al costo del producto durante su vida útil.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C" sz="2000" smtClean="0"/>
              <a:t>Activo producirá en vida útil una cantidad de productos, y por  lo tanto se debe de transferir su costo a todos esos productos.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C" sz="2400" smtClean="0"/>
              <a:t>Por efecto fiscal, existe tabla en código tributario que indica a cuanto tiempo debe depreciarse cada activo.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C" sz="2400" smtClean="0"/>
              <a:t>Afecta a evaluación por su efecto sobre impuestos.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C" sz="2400" u="sng" smtClean="0"/>
              <a:t>No genera egreso</a:t>
            </a:r>
            <a:r>
              <a:rPr lang="es-EC" sz="2400" smtClean="0"/>
              <a:t>. Egreso se da al comprar activo fijo.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C" sz="2400" smtClean="0"/>
              <a:t>Terrenos no se deprecian, al contrario se revalorizan.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C" sz="2000" smtClean="0"/>
              <a:t>Generalmente se considera constante el valor del terreno, a no ser que se tengan buenas evidencias de que el valor del terreno pueda cambiar en el tiempo. </a:t>
            </a:r>
            <a:endParaRPr lang="es-ES_tradnl" sz="1800" smtClean="0"/>
          </a:p>
        </p:txBody>
      </p:sp>
    </p:spTree>
  </p:cSld>
  <p:clrMapOvr>
    <a:masterClrMapping/>
  </p:clrMapOvr>
  <p:transition>
    <p:zoom/>
    <p:sndAc>
      <p:stSnd>
        <p:snd r:embed="rId2" name="DIALO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0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0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0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0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0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0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0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0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0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0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0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0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9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09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09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9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209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209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0931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Porcentajes de Depreciación</a:t>
            </a:r>
          </a:p>
        </p:txBody>
      </p:sp>
      <p:graphicFrame>
        <p:nvGraphicFramePr>
          <p:cNvPr id="1100841" name="Group 41"/>
          <p:cNvGraphicFramePr>
            <a:graphicFrameLocks noGrp="1"/>
          </p:cNvGraphicFramePr>
          <p:nvPr>
            <p:ph type="tbl" idx="1"/>
          </p:nvPr>
        </p:nvGraphicFramePr>
        <p:xfrm>
          <a:off x="1169988" y="1946275"/>
          <a:ext cx="7772400" cy="4724400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% Anual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Años Vida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Terrenos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Instalaciones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Maquinaria, equipos y muebles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Vehículos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Equipos de computación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Calculo de Depreciación</a:t>
            </a:r>
          </a:p>
        </p:txBody>
      </p:sp>
      <p:sp>
        <p:nvSpPr>
          <p:cNvPr id="1099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800" smtClean="0"/>
              <a:t>En el país se usa el método  de la línea recta.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smtClean="0"/>
              <a:t>Se multiplica el Valor al Costo del activo Fijo por el porcentaje y este valor se lo deprecia cada año.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smtClean="0"/>
              <a:t>Para calcular la depreciación mensual dividimos el valor anual por 12.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smtClean="0"/>
              <a:t>Al Final de la vida del activo este quedará totalmente depreciado y tendrá un valor en libros de 0.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 eaLnBrk="1" hangingPunct="1">
              <a:defRPr/>
            </a:pPr>
            <a:r>
              <a:rPr lang="es-EC" dirty="0" smtClean="0"/>
              <a:t>Guayaquil, 1966.</a:t>
            </a:r>
          </a:p>
          <a:p>
            <a:pPr algn="r" eaLnBrk="1" hangingPunct="1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 eaLnBrk="1" hangingPunct="1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 eaLnBrk="1" hangingPunct="1">
              <a:defRPr/>
            </a:pPr>
            <a:r>
              <a:rPr lang="es-EC" dirty="0" smtClean="0"/>
              <a:t>Profesor ESPOL desde el 2001.</a:t>
            </a:r>
          </a:p>
          <a:p>
            <a:pPr algn="r" eaLnBrk="1" hangingPunct="1">
              <a:defRPr/>
            </a:pPr>
            <a:r>
              <a:rPr lang="es-EC" dirty="0" smtClean="0"/>
              <a:t>20 años experiencia profesional: </a:t>
            </a:r>
          </a:p>
          <a:p>
            <a:pPr lvl="1" algn="r" eaLnBrk="1" hangingPunct="1">
              <a:defRPr/>
            </a:pPr>
            <a:r>
              <a:rPr lang="es-EC" dirty="0" smtClean="0"/>
              <a:t>Producción.</a:t>
            </a:r>
          </a:p>
          <a:p>
            <a:pPr lvl="1" algn="r" eaLnBrk="1" hangingPunct="1">
              <a:defRPr/>
            </a:pPr>
            <a:r>
              <a:rPr lang="es-EC" dirty="0" smtClean="0"/>
              <a:t>Administración.</a:t>
            </a:r>
          </a:p>
          <a:p>
            <a:pPr lvl="1" algn="r" eaLnBrk="1" hangingPunct="1">
              <a:defRPr/>
            </a:pPr>
            <a:r>
              <a:rPr lang="es-EC" dirty="0" smtClean="0"/>
              <a:t>Finanzas.</a:t>
            </a:r>
          </a:p>
          <a:p>
            <a:pPr lvl="1" algn="r" eaLnBrk="1" hangingPunct="1">
              <a:defRPr/>
            </a:pPr>
            <a:r>
              <a:rPr lang="es-EC" dirty="0" smtClean="0"/>
              <a:t>Investigación.</a:t>
            </a:r>
          </a:p>
          <a:p>
            <a:pPr lvl="1" algn="r" eaLnBrk="1" hangingPunct="1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11268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US" dirty="0">
                <a:latin typeface="+mn-lt"/>
                <a:hlinkClick r:id="rId4"/>
              </a:rPr>
              <a:t>Otras Publicaciones del mismo autor en Repositorio ESPOL</a:t>
            </a:r>
            <a:endParaRPr lang="es-US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44450"/>
            <a:ext cx="7772400" cy="1143000"/>
          </a:xfrm>
        </p:spPr>
        <p:txBody>
          <a:bodyPr/>
          <a:lstStyle/>
          <a:p>
            <a:pPr eaLnBrk="1" hangingPunct="1"/>
            <a:r>
              <a:rPr lang="es-ES" sz="4000" smtClean="0"/>
              <a:t>Movimiento entre cuentas por Activos Fijos</a:t>
            </a:r>
          </a:p>
        </p:txBody>
      </p:sp>
      <p:sp>
        <p:nvSpPr>
          <p:cNvPr id="1097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373188"/>
            <a:ext cx="8459787" cy="52244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400" smtClean="0"/>
              <a:t>Hay 3 cuentas Principales en Activo Fijo: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Activo Fijo al Costo (divididas por categoría)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Construcciones en curso / importaciones Transito.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Depreciación Acumulada (-) (divididas por categoría)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smtClean="0"/>
              <a:t>Y una en P&amp;G: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Gasto (o costo) de depreciación.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smtClean="0"/>
              <a:t>Al comprar y activar el Activo Fijo: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CyB(-) / CxP (+) vs  Activo Fijo al Costo(+).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smtClean="0"/>
              <a:t>Al Comprar un AF o gastar en una construcción que se activará después.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CyB(-) / CxP (+) vs  Construcciones en curso(+).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smtClean="0"/>
              <a:t>Al Depreciar el Activo Fijo: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Depreciación Acumulada (-) vs Costo inventario (+) o Gasto P&amp;G (-) de depreciación.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s-ES" sz="1800" smtClean="0"/>
              <a:t>Se inicia solamente después de activar un AF.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25413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/>
              <a:t>Activo Fijo Neto</a:t>
            </a:r>
          </a:p>
        </p:txBody>
      </p:sp>
      <p:sp>
        <p:nvSpPr>
          <p:cNvPr id="1098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125538"/>
            <a:ext cx="8115300" cy="49355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800" smtClean="0"/>
              <a:t>Para saber el valor fiscal, “en libros” o contable de un activo fijo, restamos su Valor al Costo menos su depreciación Acumulada.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smtClean="0"/>
              <a:t>Al vender un Activo Fijo debemos de hacer 2 movimientos: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400" smtClean="0"/>
              <a:t>CyB(+) / CxC (+) vs  Otros ingresos P&amp;G(+).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400" smtClean="0"/>
              <a:t>AF al Costo (-) y Dep. Acumulada (+) vs Otros Egresos (-).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smtClean="0"/>
              <a:t>Diferencia de ambos es utilidad (perdida) por venta de Activo Fijo.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400" smtClean="0"/>
              <a:t>Para dar de baja un AF solo hacemos el 2º, ya que el 1º es 0.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Activos Diferidos</a:t>
            </a:r>
          </a:p>
        </p:txBody>
      </p:sp>
      <p:sp>
        <p:nvSpPr>
          <p:cNvPr id="1102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En ocasiones, hay desembolsos, o egresos de recursos que influyen en varios periodos contables, por esta razón no deseamos trasladarlos directamente al costo o gasto para no distorsionar los mismos.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Ejemplo: Mantenimiento mayor.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Estos Recursos se los guarda en una cuenta similar a los activos fijos que se llama Activos Diferidos, los cuales no se Deprecian, pero se amortizan a 5 años. El proceso es el mismo.</a:t>
            </a:r>
          </a:p>
          <a:p>
            <a:pPr eaLnBrk="1" hangingPunct="1">
              <a:lnSpc>
                <a:spcPct val="80000"/>
              </a:lnSpc>
              <a:defRPr/>
            </a:pPr>
            <a:endParaRPr lang="es-ES" sz="2800" smtClean="0"/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228600"/>
            <a:ext cx="8534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Inversiones Activos Intangibles</a:t>
            </a:r>
          </a:p>
        </p:txBody>
      </p:sp>
      <p:sp>
        <p:nvSpPr>
          <p:cNvPr id="102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609600"/>
            <a:ext cx="7745412" cy="6096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C" sz="2800" smtClean="0"/>
              <a:t>Son aquellas que se realizan sobre activos constituidos por servicios o derechos adquiridos o gastos preoperativos, necesarios para la puesta en marcha del proyecto: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C" sz="2400" smtClean="0"/>
              <a:t>Gastos de constitución.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C" sz="2400" smtClean="0"/>
              <a:t>Patentes y licencias.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C" sz="2400" smtClean="0"/>
              <a:t>Concesiones de terrenos.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C" sz="2400" smtClean="0"/>
              <a:t>Gastos de Puesta en Marcha.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C" sz="2400" smtClean="0"/>
              <a:t>Depositos y compra de derechos.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C" sz="2400" smtClean="0"/>
              <a:t>Desarrollo de Marca.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C" sz="2400" smtClean="0"/>
              <a:t>Gastos de lanzamiento de producto.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C" sz="2400" smtClean="0"/>
              <a:t>Otros gastos preoperativos.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C" sz="2000" smtClean="0"/>
              <a:t>Desarrollo de líneas.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C" sz="2000" smtClean="0"/>
              <a:t>Gastos de investigación.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C" sz="2000" smtClean="0"/>
              <a:t>Capacitación preoperativa.</a:t>
            </a:r>
          </a:p>
        </p:txBody>
      </p:sp>
    </p:spTree>
  </p:cSld>
  <p:clrMapOvr>
    <a:masterClrMapping/>
  </p:clrMapOvr>
  <p:transition>
    <p:zoom/>
    <p:sndAc>
      <p:stSnd>
        <p:snd r:embed="rId2" name="DIALO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1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1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1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1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1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1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1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1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1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1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1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1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1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1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1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1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9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19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19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9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219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219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9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219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219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9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219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219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1955" grpId="0" build="p" bldLvl="2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8915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Inversiones Activos Intangibles</a:t>
            </a:r>
          </a:p>
        </p:txBody>
      </p:sp>
      <p:sp>
        <p:nvSpPr>
          <p:cNvPr id="1022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990600"/>
            <a:ext cx="7745412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es-EC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C" sz="2800" smtClean="0"/>
              <a:t>El concepto es similar al de activos fijos, es decir son egresos que se generan en un momento dado, pero que son necesarios para todo el funcionamiento después de ellos.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C" sz="2800" smtClean="0"/>
              <a:t>No se deprecian, pero se amortizan.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C" sz="2800" smtClean="0"/>
              <a:t>El concepto es similar, y consiste en trasladar al costo poco a poco durante cierto tiempo el valor  que ya se desembolsó.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C" sz="2800" smtClean="0"/>
              <a:t>Al Igual que la depreciación, la amortización solo afectará al flujo de caja como  un escudo fiscal.</a:t>
            </a:r>
          </a:p>
        </p:txBody>
      </p:sp>
    </p:spTree>
  </p:cSld>
  <p:clrMapOvr>
    <a:masterClrMapping/>
  </p:clrMapOvr>
  <p:transition>
    <p:zoom/>
    <p:sndAc>
      <p:stSnd>
        <p:snd r:embed="rId2" name="DIALO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2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2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2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2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2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2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2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2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2979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smtClean="0"/>
              <a:t>Movimiento de Cuentas </a:t>
            </a:r>
            <a:br>
              <a:rPr lang="es-ES" sz="4000" smtClean="0"/>
            </a:br>
            <a:r>
              <a:rPr lang="es-ES" sz="4000" smtClean="0"/>
              <a:t>Activo Diferido</a:t>
            </a:r>
          </a:p>
        </p:txBody>
      </p:sp>
      <p:sp>
        <p:nvSpPr>
          <p:cNvPr id="1103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mtClean="0"/>
              <a:t>Al registrar el Activo Diferido:</a:t>
            </a:r>
          </a:p>
          <a:p>
            <a:pPr lvl="1" eaLnBrk="1" hangingPunct="1">
              <a:defRPr/>
            </a:pPr>
            <a:r>
              <a:rPr lang="es-ES" smtClean="0"/>
              <a:t>CyB(-) / CxP (+) vs  Activo Diferido(+).</a:t>
            </a:r>
          </a:p>
          <a:p>
            <a:pPr lvl="2" eaLnBrk="1" hangingPunct="1">
              <a:defRPr/>
            </a:pPr>
            <a:r>
              <a:rPr lang="es-ES" smtClean="0"/>
              <a:t>Puede haber varias subcuentas de AD.</a:t>
            </a:r>
          </a:p>
          <a:p>
            <a:pPr eaLnBrk="1" hangingPunct="1">
              <a:defRPr/>
            </a:pPr>
            <a:r>
              <a:rPr lang="es-ES" smtClean="0"/>
              <a:t>Al amortizar el Activo Diferido:</a:t>
            </a:r>
          </a:p>
          <a:p>
            <a:pPr lvl="1" eaLnBrk="1" hangingPunct="1">
              <a:defRPr/>
            </a:pPr>
            <a:r>
              <a:rPr lang="es-ES" smtClean="0"/>
              <a:t>Amortización Acumulada AD (-) vs Costo inventario (+) o Gasto P&amp;G (-) de Amoritzación.</a:t>
            </a:r>
          </a:p>
          <a:p>
            <a:pPr lvl="1" eaLnBrk="1" hangingPunct="1">
              <a:defRPr/>
            </a:pPr>
            <a:endParaRPr lang="es-ES" smtClean="0"/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smtClean="0"/>
              <a:t>Gastos Pagados por Anticipado</a:t>
            </a:r>
          </a:p>
        </p:txBody>
      </p:sp>
      <p:sp>
        <p:nvSpPr>
          <p:cNvPr id="1104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/>
              <a:t>Son Egresos que realizo con anterioridad a su usufructo:</a:t>
            </a:r>
          </a:p>
          <a:p>
            <a:pPr lvl="1" eaLnBrk="1" hangingPunct="1">
              <a:defRPr/>
            </a:pPr>
            <a:r>
              <a:rPr lang="en-US" sz="2400" smtClean="0"/>
              <a:t>Ej: Retenciones de impuestos, alquileres adelantados, etc.</a:t>
            </a:r>
          </a:p>
          <a:p>
            <a:pPr eaLnBrk="1" hangingPunct="1">
              <a:defRPr/>
            </a:pPr>
            <a:r>
              <a:rPr lang="en-US" sz="2800" smtClean="0"/>
              <a:t>Al realizar el pago (egreso):</a:t>
            </a:r>
          </a:p>
          <a:p>
            <a:pPr lvl="1" eaLnBrk="1" hangingPunct="1">
              <a:defRPr/>
            </a:pPr>
            <a:r>
              <a:rPr lang="es-ES" sz="2400" smtClean="0"/>
              <a:t>CyB(-) vs  Gto. Pagado por Anticipado (+).</a:t>
            </a:r>
          </a:p>
          <a:p>
            <a:pPr eaLnBrk="1" hangingPunct="1">
              <a:defRPr/>
            </a:pPr>
            <a:r>
              <a:rPr lang="en-US" sz="2800" smtClean="0"/>
              <a:t>Al usufrutar el Gasto:</a:t>
            </a:r>
          </a:p>
          <a:p>
            <a:pPr lvl="1" eaLnBrk="1" hangingPunct="1">
              <a:defRPr/>
            </a:pPr>
            <a:r>
              <a:rPr lang="es-ES" sz="2400" smtClean="0"/>
              <a:t>Gto. Pagado por Anticipado (-) vs Gasto P&amp;G (-).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smtClean="0"/>
              <a:t>Gastos Acumulados por Pagar</a:t>
            </a:r>
          </a:p>
        </p:txBody>
      </p:sp>
      <p:sp>
        <p:nvSpPr>
          <p:cNvPr id="1105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946275"/>
            <a:ext cx="83312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s-ES" sz="2800" smtClean="0"/>
              <a:t>Recursos que ya usufructuamos o provisionamos como Gasto, pero aun no se han pagados:</a:t>
            </a:r>
          </a:p>
          <a:p>
            <a:pPr lvl="1" eaLnBrk="1" hangingPunct="1">
              <a:defRPr/>
            </a:pPr>
            <a:r>
              <a:rPr lang="es-ES" sz="2400" smtClean="0"/>
              <a:t>Ej: Sueldos, beneficios sociales, IESS, Impuestos, intereses, Dividendos, luz, agua, etc.</a:t>
            </a:r>
          </a:p>
          <a:p>
            <a:pPr eaLnBrk="1" hangingPunct="1">
              <a:defRPr/>
            </a:pPr>
            <a:r>
              <a:rPr lang="en-US" sz="2800" smtClean="0"/>
              <a:t>Al usufrutar el Gasto:</a:t>
            </a:r>
          </a:p>
          <a:p>
            <a:pPr lvl="1" eaLnBrk="1" hangingPunct="1">
              <a:defRPr/>
            </a:pPr>
            <a:r>
              <a:rPr lang="es-ES" sz="2400" smtClean="0"/>
              <a:t>Gto. Acumulado por Anticipado (+) vs Gasto P&amp;G (-).</a:t>
            </a:r>
          </a:p>
          <a:p>
            <a:pPr eaLnBrk="1" hangingPunct="1">
              <a:defRPr/>
            </a:pPr>
            <a:r>
              <a:rPr lang="en-US" sz="2800" smtClean="0"/>
              <a:t>Al realizar el pago (egreso):</a:t>
            </a:r>
          </a:p>
          <a:p>
            <a:pPr lvl="1" eaLnBrk="1" hangingPunct="1">
              <a:defRPr/>
            </a:pPr>
            <a:r>
              <a:rPr lang="es-ES" sz="2400" smtClean="0"/>
              <a:t>CyB(-) vs  Gto. Pagado Acumulado por Pagar (-).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15888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/>
              <a:t>Otros Activos</a:t>
            </a:r>
          </a:p>
        </p:txBody>
      </p:sp>
      <p:sp>
        <p:nvSpPr>
          <p:cNvPr id="1107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484313"/>
            <a:ext cx="8186738" cy="45767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400" smtClean="0"/>
              <a:t>Reserva Cuentas Malas: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Cuando se que una cuenta por cobrar no la voy a cobrar, la doy de baja (-) en esta cuenta enviándola a otros gastos del P&amp;G (-)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smtClean="0"/>
              <a:t>Depósitos en Garantía: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Son depósitos o prendas que dejo por un bien.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Al dar el depósito esta cuenta (+) vs CyB(-).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Al retornar el depósito esta cuenta (-) vs CyB(+).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smtClean="0"/>
              <a:t>Inversión en Otras Compañías	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Acciones que tengo de otras compañías estratégicas, que no pienso vender en largo tiempo. Se mueve contra caja. Cualquier variación en valor de acciones juega contra otros Ingresos (egresos) de P&amp;G.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smtClean="0"/>
              <a:t>Gastos de Constitución: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Gastos legales pagados por la constitución de la compañía, etc. Suma esta cuenta y resta a CyB al inicio. Luego no se mueve.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Otros Pasivos</a:t>
            </a:r>
          </a:p>
        </p:txBody>
      </p:sp>
      <p:sp>
        <p:nvSpPr>
          <p:cNvPr id="110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mtClean="0"/>
              <a:t>Documentos por Pagar C/P o L/P</a:t>
            </a:r>
          </a:p>
          <a:p>
            <a:pPr lvl="1" eaLnBrk="1" hangingPunct="1">
              <a:defRPr/>
            </a:pPr>
            <a:r>
              <a:rPr lang="es-ES" smtClean="0"/>
              <a:t>Son papeles que entrego contra dinero. A largo o corto plazo. Juegan contra CyB.</a:t>
            </a:r>
          </a:p>
          <a:p>
            <a:pPr eaLnBrk="1" hangingPunct="1">
              <a:defRPr/>
            </a:pPr>
            <a:r>
              <a:rPr lang="es-ES" smtClean="0"/>
              <a:t>Ingresos Diferidos:</a:t>
            </a:r>
          </a:p>
          <a:p>
            <a:pPr lvl="1" eaLnBrk="1" hangingPunct="1">
              <a:defRPr/>
            </a:pPr>
            <a:r>
              <a:rPr lang="es-ES" smtClean="0"/>
              <a:t>Bienes o Servicios Cobrados por adelantado pero que no los hemos entregado todavía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Ecuación Contable</a:t>
            </a:r>
          </a:p>
        </p:txBody>
      </p:sp>
      <p:sp>
        <p:nvSpPr>
          <p:cNvPr id="1089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46275"/>
            <a:ext cx="8474075" cy="4114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" sz="4800" smtClean="0"/>
              <a:t>Activo = Pasivo + Patrimonio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s-ES" smtClean="0"/>
              <a:t>Todo movimiento en una cuenta genera un movimiento reciproco en una o mas cuentas por el mismo valor total.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s-ES" sz="2000" smtClean="0"/>
              <a:t>Si hay un movimiento entre cuentas del mismo lado, deben de tener distinto signo.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s-ES" sz="2000" smtClean="0"/>
              <a:t>Si hay un movimiento entre cuentas del diferente lado, deben de tener el mismo signo</a:t>
            </a:r>
          </a:p>
        </p:txBody>
      </p:sp>
      <p:pic>
        <p:nvPicPr>
          <p:cNvPr id="12292" name="Picture 4" descr="MCBD05015_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71663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15888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/>
              <a:t>Patrimonio</a:t>
            </a:r>
          </a:p>
        </p:txBody>
      </p:sp>
      <p:sp>
        <p:nvSpPr>
          <p:cNvPr id="1110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412875"/>
            <a:ext cx="8115300" cy="4648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Capital Social: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400" smtClean="0"/>
              <a:t>Es el dinero que originalmente ponen los accionistas para constituir la empresa o aumentos de capital futuros.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400" smtClean="0"/>
              <a:t>Aumenta contra CyB (+). No disminuye.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Aportes para Futura Capitalización: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400" smtClean="0"/>
              <a:t>Dinero entregado por socios para Capital, pero que todavía no ha sido capitalizado.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Resultados Años Anteriores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400" smtClean="0"/>
              <a:t>Suma de Utilidades (Perdidas) acumuladas.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Resultados Ejercicio Actual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400" smtClean="0"/>
              <a:t>Resultado del P&amp;G del año en curso.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Inversiones Temporales o L/P</a:t>
            </a:r>
          </a:p>
        </p:txBody>
      </p:sp>
      <p:sp>
        <p:nvSpPr>
          <p:cNvPr id="1125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557338"/>
            <a:ext cx="8331200" cy="5040312"/>
          </a:xfrm>
        </p:spPr>
        <p:txBody>
          <a:bodyPr/>
          <a:lstStyle/>
          <a:p>
            <a:pPr eaLnBrk="1" hangingPunct="1">
              <a:defRPr/>
            </a:pPr>
            <a:r>
              <a:rPr lang="es-ES" sz="2800" smtClean="0"/>
              <a:t>Exceso de liquidez (dinero en efectivo) lo coloco a corto o largo plazo en depósitos, papeles, etc. Para ganar intereses hasta que lo necesite.</a:t>
            </a:r>
          </a:p>
          <a:p>
            <a:pPr eaLnBrk="1" hangingPunct="1">
              <a:defRPr/>
            </a:pPr>
            <a:r>
              <a:rPr lang="es-ES" sz="2800" smtClean="0"/>
              <a:t>Al hacer el depósito:</a:t>
            </a:r>
          </a:p>
          <a:p>
            <a:pPr lvl="1" eaLnBrk="1" hangingPunct="1">
              <a:defRPr/>
            </a:pPr>
            <a:r>
              <a:rPr lang="es-ES" sz="2400" smtClean="0"/>
              <a:t>CyB(-) vs  Inv. Temporales (+) o Cuentas y Documentos x Cobrar L/P (+).</a:t>
            </a:r>
          </a:p>
          <a:p>
            <a:pPr eaLnBrk="1" hangingPunct="1">
              <a:defRPr/>
            </a:pPr>
            <a:r>
              <a:rPr lang="es-ES" sz="2800" smtClean="0"/>
              <a:t>Al retirar el depósito:</a:t>
            </a:r>
          </a:p>
          <a:p>
            <a:pPr lvl="1" eaLnBrk="1" hangingPunct="1">
              <a:defRPr/>
            </a:pPr>
            <a:r>
              <a:rPr lang="es-ES" sz="2400" smtClean="0"/>
              <a:t>Principal: CyB(+) vs  Inv. Temporales (+) o Cuentas y Documentos x Cobrar L/P (-).</a:t>
            </a:r>
          </a:p>
          <a:p>
            <a:pPr lvl="1" eaLnBrk="1" hangingPunct="1">
              <a:defRPr/>
            </a:pPr>
            <a:r>
              <a:rPr lang="es-ES" sz="2400" smtClean="0"/>
              <a:t>Intereses: CyB(+) vs  Ingresos Financieros P&amp;G (+).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6988"/>
            <a:ext cx="7772400" cy="1143001"/>
          </a:xfrm>
        </p:spPr>
        <p:txBody>
          <a:bodyPr/>
          <a:lstStyle/>
          <a:p>
            <a:pPr eaLnBrk="1" hangingPunct="1"/>
            <a:r>
              <a:rPr lang="es-ES" sz="4000" smtClean="0"/>
              <a:t>Prestamos y Gastos Financieros</a:t>
            </a:r>
          </a:p>
        </p:txBody>
      </p:sp>
      <p:sp>
        <p:nvSpPr>
          <p:cNvPr id="1106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084263"/>
            <a:ext cx="8115300" cy="5224462"/>
          </a:xfrm>
        </p:spPr>
        <p:txBody>
          <a:bodyPr/>
          <a:lstStyle/>
          <a:p>
            <a:pPr eaLnBrk="1" hangingPunct="1">
              <a:defRPr/>
            </a:pPr>
            <a:r>
              <a:rPr lang="es-ES" smtClean="0"/>
              <a:t>Cuando necesitamos dinero para financiar la operación, podemos recurrir a préstamos bancarios.</a:t>
            </a:r>
          </a:p>
          <a:p>
            <a:pPr lvl="1" eaLnBrk="1" hangingPunct="1">
              <a:defRPr/>
            </a:pPr>
            <a:r>
              <a:rPr lang="es-ES" smtClean="0"/>
              <a:t>Activos Corrientes: Préstamos C/P</a:t>
            </a:r>
          </a:p>
          <a:p>
            <a:pPr lvl="1" eaLnBrk="1" hangingPunct="1">
              <a:defRPr/>
            </a:pPr>
            <a:r>
              <a:rPr lang="es-ES" smtClean="0"/>
              <a:t>Activos Fijos: Préstamos L/P</a:t>
            </a:r>
          </a:p>
          <a:p>
            <a:pPr eaLnBrk="1" hangingPunct="1">
              <a:defRPr/>
            </a:pPr>
            <a:r>
              <a:rPr lang="es-ES" smtClean="0"/>
              <a:t>Estos tienen un costo que se conoce como </a:t>
            </a:r>
            <a:r>
              <a:rPr lang="es-ES" b="1" smtClean="0"/>
              <a:t>interés</a:t>
            </a:r>
            <a:r>
              <a:rPr lang="es-ES" smtClean="0"/>
              <a:t>.</a:t>
            </a:r>
          </a:p>
          <a:p>
            <a:pPr eaLnBrk="1" hangingPunct="1">
              <a:defRPr/>
            </a:pPr>
            <a:r>
              <a:rPr lang="es-ES" smtClean="0"/>
              <a:t>Se debe de manejar por separado Los conceptos de Principal e interés.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44450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/>
              <a:t>Contablemente</a:t>
            </a:r>
          </a:p>
        </p:txBody>
      </p:sp>
      <p:sp>
        <p:nvSpPr>
          <p:cNvPr id="1126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052513"/>
            <a:ext cx="8497887" cy="54721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400" smtClean="0"/>
              <a:t>Al tomar el Préstamo: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000" smtClean="0"/>
              <a:t>Obligaciones Bancarias C/P o L/P (+) vs Caja y Banco (+)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smtClean="0"/>
              <a:t>Mensualmente al provisionar intereses: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000" smtClean="0"/>
              <a:t>Gastos Acumulados por Pagar – intereses (+) vs Gastos Financieros P&amp;G (-).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smtClean="0"/>
              <a:t>Al pagar intereses: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000" smtClean="0"/>
              <a:t>Provisionados: Gastos Acumulados por Pagar – intereses (-) vs. CyB (-).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000" smtClean="0"/>
              <a:t>No Provisionados: Gastos Financieros (-) vs. CyB (-).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smtClean="0"/>
              <a:t>Al Pagar el Principal: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000" smtClean="0"/>
              <a:t>Obligaciones Bancarias C/P o L/P (-) vs Caja y Banco (-)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smtClean="0"/>
              <a:t>En Prestamos a L/P cada año: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000" smtClean="0"/>
              <a:t>Parte que se va a pagar en el año pasa de L/P a C/P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000" smtClean="0"/>
              <a:t>Obligaciones Bancarias L/P (-) vs Obligaciones Bancarias C/P (+)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3600" smtClean="0"/>
              <a:t>Tasas de Interés</a:t>
            </a:r>
          </a:p>
        </p:txBody>
      </p:sp>
      <p:sp>
        <p:nvSpPr>
          <p:cNvPr id="1128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914400"/>
            <a:ext cx="7974013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000" smtClean="0"/>
              <a:t>Costo de tener el dinero en este momento en vez de en el futuro.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000" smtClean="0"/>
              <a:t>Cantidad que se paga por emplear el dinero ajeno.</a:t>
            </a:r>
          </a:p>
          <a:p>
            <a:pPr lvl="1" algn="just" eaLnBrk="1" hangingPunct="1">
              <a:lnSpc>
                <a:spcPct val="90000"/>
              </a:lnSpc>
              <a:defRPr/>
            </a:pPr>
            <a:r>
              <a:rPr lang="es-ES_tradnl" sz="2000" smtClean="0"/>
              <a:t>Compensa oportunidad usarlo en otra actividad : rendimiento financiero.</a:t>
            </a:r>
          </a:p>
          <a:p>
            <a:pPr lvl="1" algn="just" eaLnBrk="1" hangingPunct="1">
              <a:lnSpc>
                <a:spcPct val="90000"/>
              </a:lnSpc>
              <a:defRPr/>
            </a:pPr>
            <a:r>
              <a:rPr lang="es-ES_tradnl" sz="1800" smtClean="0"/>
              <a:t>Interés = Costo capital = Retribución requerida por uso de dinero.</a:t>
            </a:r>
            <a:endParaRPr lang="es-ES_tradnl" sz="2000" smtClean="0"/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S_tradnl" sz="2000" smtClean="0"/>
              <a:t>Repone  retorno que dueño ganaría si hubiese invertido en vez de prestarlo.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S_tradnl" sz="2000" smtClean="0"/>
              <a:t>Bancos pagan sobre dineros depositados, y cobran por prestarlo.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S_tradnl" sz="2000" smtClean="0"/>
              <a:t>Para analizar efectos de dinero en el tiempo: 2 esquemas:</a:t>
            </a:r>
          </a:p>
          <a:p>
            <a:pPr lvl="1" algn="just" eaLnBrk="1" hangingPunct="1">
              <a:lnSpc>
                <a:spcPct val="90000"/>
              </a:lnSpc>
              <a:defRPr/>
            </a:pPr>
            <a:r>
              <a:rPr lang="es-ES_tradnl" sz="1800" smtClean="0"/>
              <a:t>Prestamista – prestatario, el interés toma el nombre de “</a:t>
            </a:r>
            <a:r>
              <a:rPr lang="es-ES_tradnl" sz="1800" b="1" smtClean="0">
                <a:solidFill>
                  <a:srgbClr val="FF0000"/>
                </a:solidFill>
              </a:rPr>
              <a:t>Costo de Capital</a:t>
            </a:r>
            <a:r>
              <a:rPr lang="es-ES_tradnl" sz="1800" smtClean="0"/>
              <a:t>”.</a:t>
            </a:r>
          </a:p>
          <a:p>
            <a:pPr lvl="1" algn="just" eaLnBrk="1" hangingPunct="1">
              <a:lnSpc>
                <a:spcPct val="90000"/>
              </a:lnSpc>
              <a:defRPr/>
            </a:pPr>
            <a:r>
              <a:rPr lang="es-ES_tradnl" sz="1800" smtClean="0"/>
              <a:t>Inversionista – proyecto, el interés toma el nombre de “</a:t>
            </a:r>
            <a:r>
              <a:rPr lang="es-ES_tradnl" sz="1800" b="1" smtClean="0"/>
              <a:t>Tasa de retorno</a:t>
            </a:r>
            <a:r>
              <a:rPr lang="es-ES_tradnl" sz="1800" smtClean="0"/>
              <a:t>” o “</a:t>
            </a:r>
            <a:r>
              <a:rPr lang="es-ES_tradnl" sz="1800" b="1" smtClean="0">
                <a:solidFill>
                  <a:srgbClr val="FF0000"/>
                </a:solidFill>
              </a:rPr>
              <a:t>Rentabilidad.</a:t>
            </a:r>
            <a:r>
              <a:rPr lang="es-ES_tradnl" sz="1800" smtClean="0"/>
              <a:t>”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S_tradnl" sz="2000" smtClean="0"/>
              <a:t>Todo capital tiene un costo (requiere una retribución):</a:t>
            </a:r>
          </a:p>
          <a:p>
            <a:pPr lvl="1" algn="just" eaLnBrk="1" hangingPunct="1">
              <a:lnSpc>
                <a:spcPct val="90000"/>
              </a:lnSpc>
              <a:defRPr/>
            </a:pPr>
            <a:r>
              <a:rPr lang="es-ES_tradnl" sz="1800" smtClean="0"/>
              <a:t>Explícito = interés pagado por un préstamo</a:t>
            </a:r>
          </a:p>
          <a:p>
            <a:pPr lvl="1" algn="just" eaLnBrk="1" hangingPunct="1">
              <a:lnSpc>
                <a:spcPct val="90000"/>
              </a:lnSpc>
              <a:defRPr/>
            </a:pPr>
            <a:r>
              <a:rPr lang="es-ES_tradnl" sz="1800" smtClean="0"/>
              <a:t>Implícito = interés dejado de ganar sobre el capital propio</a:t>
            </a:r>
          </a:p>
          <a:p>
            <a:pPr algn="just" eaLnBrk="1" hangingPunct="1">
              <a:lnSpc>
                <a:spcPct val="90000"/>
              </a:lnSpc>
              <a:defRPr/>
            </a:pPr>
            <a:endParaRPr lang="es-ES_tradnl" sz="2000" smtClean="0"/>
          </a:p>
        </p:txBody>
      </p:sp>
      <p:pic>
        <p:nvPicPr>
          <p:cNvPr id="40964" name="Picture 4" descr="bs0056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5883275"/>
            <a:ext cx="2286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5" descr="DD00758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524000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600" smtClean="0"/>
              <a:t>Tasa de Interés Simple</a:t>
            </a:r>
          </a:p>
        </p:txBody>
      </p:sp>
      <p:sp>
        <p:nvSpPr>
          <p:cNvPr id="1129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C" sz="2000" smtClean="0"/>
              <a:t>Cantidad a pagar: Interes + Valor original.</a:t>
            </a:r>
          </a:p>
          <a:p>
            <a:pPr eaLnBrk="1" hangingPunct="1">
              <a:defRPr/>
            </a:pPr>
            <a:r>
              <a:rPr lang="es-EC" sz="2000" smtClean="0"/>
              <a:t>Relación interes / Valor Original: </a:t>
            </a:r>
            <a:r>
              <a:rPr lang="es-EC" sz="2000" b="1" smtClean="0"/>
              <a:t>“Tasa de Interés”</a:t>
            </a:r>
            <a:r>
              <a:rPr lang="es-EC" sz="2000" smtClean="0"/>
              <a:t>:</a:t>
            </a:r>
          </a:p>
          <a:p>
            <a:pPr eaLnBrk="1" hangingPunct="1">
              <a:defRPr/>
            </a:pPr>
            <a:endParaRPr lang="es-ES_tradnl" sz="2000" smtClean="0"/>
          </a:p>
          <a:p>
            <a:pPr eaLnBrk="1" hangingPunct="1">
              <a:defRPr/>
            </a:pPr>
            <a:endParaRPr lang="es-ES_tradnl" sz="2000" smtClean="0"/>
          </a:p>
          <a:p>
            <a:pPr eaLnBrk="1" hangingPunct="1">
              <a:defRPr/>
            </a:pPr>
            <a:endParaRPr lang="es-ES_tradnl" sz="2000" smtClean="0"/>
          </a:p>
          <a:p>
            <a:pPr eaLnBrk="1" hangingPunct="1">
              <a:defRPr/>
            </a:pPr>
            <a:r>
              <a:rPr lang="es-ES_tradnl" sz="2000" smtClean="0"/>
              <a:t>Despejando podemos obtener la fórmula de </a:t>
            </a:r>
            <a:r>
              <a:rPr lang="es-ES_tradnl" sz="2000" b="1" smtClean="0"/>
              <a:t>“Valor Futuro”</a:t>
            </a:r>
            <a:r>
              <a:rPr lang="es-ES_tradnl" sz="2000" smtClean="0"/>
              <a:t>:</a:t>
            </a:r>
          </a:p>
          <a:p>
            <a:pPr eaLnBrk="1" hangingPunct="1">
              <a:defRPr/>
            </a:pPr>
            <a:endParaRPr lang="es-ES_tradnl" sz="2000" smtClean="0"/>
          </a:p>
          <a:p>
            <a:pPr eaLnBrk="1" hangingPunct="1">
              <a:defRPr/>
            </a:pPr>
            <a:endParaRPr lang="es-ES_tradnl" sz="2000" smtClean="0"/>
          </a:p>
          <a:p>
            <a:pPr lvl="1" eaLnBrk="1" hangingPunct="1">
              <a:defRPr/>
            </a:pPr>
            <a:r>
              <a:rPr lang="es-EC" sz="2000" smtClean="0"/>
              <a:t>VF: valor futuro del dinero.</a:t>
            </a:r>
          </a:p>
          <a:p>
            <a:pPr lvl="1" eaLnBrk="1" hangingPunct="1">
              <a:defRPr/>
            </a:pPr>
            <a:r>
              <a:rPr lang="es-EC" sz="2000" smtClean="0"/>
              <a:t>VA: Valor Actual.</a:t>
            </a:r>
          </a:p>
          <a:p>
            <a:pPr lvl="1" eaLnBrk="1" hangingPunct="1">
              <a:defRPr/>
            </a:pPr>
            <a:r>
              <a:rPr lang="es-EC" sz="2000" i="1" smtClean="0"/>
              <a:t>i</a:t>
            </a:r>
            <a:r>
              <a:rPr lang="es-EC" sz="2000" smtClean="0"/>
              <a:t>: tasa de interés.</a:t>
            </a:r>
            <a:endParaRPr lang="es-ES_tradnl" smtClean="0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3657600" y="2743200"/>
          <a:ext cx="1676400" cy="866775"/>
        </p:xfrm>
        <a:graphic>
          <a:graphicData uri="http://schemas.openxmlformats.org/presentationml/2006/ole">
            <p:oleObj spid="_x0000_s4098" name="Equation" r:id="rId3" imgW="761760" imgH="393480" progId="Equation.3">
              <p:embed/>
            </p:oleObj>
          </a:graphicData>
        </a:graphic>
      </p:graphicFrame>
      <p:graphicFrame>
        <p:nvGraphicFramePr>
          <p:cNvPr id="4099" name="Object 5"/>
          <p:cNvGraphicFramePr>
            <a:graphicFrameLocks noChangeAspect="1"/>
          </p:cNvGraphicFramePr>
          <p:nvPr/>
        </p:nvGraphicFramePr>
        <p:xfrm>
          <a:off x="3505200" y="4267200"/>
          <a:ext cx="2209800" cy="447675"/>
        </p:xfrm>
        <a:graphic>
          <a:graphicData uri="http://schemas.openxmlformats.org/presentationml/2006/ole">
            <p:oleObj spid="_x0000_s4099" name="Equation" r:id="rId4" imgW="1002960" imgH="203040" progId="Equation.3">
              <p:embed/>
            </p:oleObj>
          </a:graphicData>
        </a:graphic>
      </p:graphicFrame>
      <p:pic>
        <p:nvPicPr>
          <p:cNvPr id="4102" name="Picture 6" descr="DD00758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91400" y="5329238"/>
            <a:ext cx="1752600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3600" smtClean="0"/>
              <a:t>Tasas de Interés Simple</a:t>
            </a:r>
            <a:br>
              <a:rPr lang="es-ES_tradnl" sz="3600" smtClean="0"/>
            </a:br>
            <a:r>
              <a:rPr lang="es-ES_tradnl" sz="3600" smtClean="0"/>
              <a:t>Ejemplos</a:t>
            </a:r>
          </a:p>
        </p:txBody>
      </p:sp>
      <p:sp>
        <p:nvSpPr>
          <p:cNvPr id="1130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1430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C" sz="2000" smtClean="0"/>
              <a:t>Cual es el interes que cobra un banco si, por  prestarnos $100, debemos  devolver $120 despues de un año?:</a:t>
            </a:r>
            <a:endParaRPr lang="es-ES_tradnl" sz="2000" smtClean="0"/>
          </a:p>
          <a:p>
            <a:pPr eaLnBrk="1" hangingPunct="1">
              <a:lnSpc>
                <a:spcPct val="90000"/>
              </a:lnSpc>
              <a:defRPr/>
            </a:pPr>
            <a:endParaRPr lang="es-ES_tradnl" sz="2000" smtClean="0"/>
          </a:p>
          <a:p>
            <a:pPr eaLnBrk="1" hangingPunct="1">
              <a:lnSpc>
                <a:spcPct val="90000"/>
              </a:lnSpc>
              <a:defRPr/>
            </a:pPr>
            <a:endParaRPr lang="es-ES_tradnl" sz="2000" smtClean="0"/>
          </a:p>
          <a:p>
            <a:pPr eaLnBrk="1" hangingPunct="1">
              <a:lnSpc>
                <a:spcPct val="90000"/>
              </a:lnSpc>
              <a:defRPr/>
            </a:pPr>
            <a:endParaRPr lang="es-EC" sz="20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C" sz="2000" smtClean="0"/>
              <a:t>Colocamos $100 por un año en un depósito que paga el 12% de interés simple anual, el valor que recibiremos después de un año es de :</a:t>
            </a:r>
            <a:endParaRPr lang="es-ES_tradnl" sz="200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00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0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smtClean="0"/>
              <a:t>Cuanto debemos depositar hoy para obtener $120 después de un año, a una tasa del 12%?</a:t>
            </a:r>
            <a:endParaRPr lang="es-ES_tradnl" sz="2000" smtClean="0"/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2457450" y="1924050"/>
          <a:ext cx="4079875" cy="895350"/>
        </p:xfrm>
        <a:graphic>
          <a:graphicData uri="http://schemas.openxmlformats.org/presentationml/2006/ole">
            <p:oleObj spid="_x0000_s5122" name="Equation" r:id="rId3" imgW="1854000" imgH="406080" progId="Equation.3">
              <p:embed/>
            </p:oleObj>
          </a:graphicData>
        </a:graphic>
      </p:graphicFrame>
      <p:graphicFrame>
        <p:nvGraphicFramePr>
          <p:cNvPr id="5123" name="Object 5"/>
          <p:cNvGraphicFramePr>
            <a:graphicFrameLocks noChangeAspect="1"/>
          </p:cNvGraphicFramePr>
          <p:nvPr/>
        </p:nvGraphicFramePr>
        <p:xfrm>
          <a:off x="1668463" y="3733800"/>
          <a:ext cx="5799137" cy="447675"/>
        </p:xfrm>
        <a:graphic>
          <a:graphicData uri="http://schemas.openxmlformats.org/presentationml/2006/ole">
            <p:oleObj spid="_x0000_s5123" name="Equation" r:id="rId4" imgW="2628720" imgH="203040" progId="Equation.3">
              <p:embed/>
            </p:oleObj>
          </a:graphicData>
        </a:graphic>
      </p:graphicFrame>
      <p:pic>
        <p:nvPicPr>
          <p:cNvPr id="5127" name="Picture 6" descr="BS00279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8513" y="4800600"/>
            <a:ext cx="199548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24" name="Object 7"/>
          <p:cNvGraphicFramePr>
            <a:graphicFrameLocks noChangeAspect="1"/>
          </p:cNvGraphicFramePr>
          <p:nvPr/>
        </p:nvGraphicFramePr>
        <p:xfrm>
          <a:off x="2900363" y="5092700"/>
          <a:ext cx="2851150" cy="922338"/>
        </p:xfrm>
        <a:graphic>
          <a:graphicData uri="http://schemas.openxmlformats.org/presentationml/2006/ole">
            <p:oleObj spid="_x0000_s5124" name="Equation" r:id="rId6" imgW="1295280" imgH="419040" progId="Equation.3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600" smtClean="0"/>
              <a:t>Tasa de Interés Compuesto</a:t>
            </a:r>
          </a:p>
        </p:txBody>
      </p:sp>
      <p:sp>
        <p:nvSpPr>
          <p:cNvPr id="1131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C" sz="2000" smtClean="0"/>
              <a:t>En el ejemplo anterior supongamos que al pasar el primer año colocamos el total del dinero por otro año mas: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C" sz="2000" smtClean="0"/>
          </a:p>
          <a:p>
            <a:pPr eaLnBrk="1" hangingPunct="1">
              <a:lnSpc>
                <a:spcPct val="90000"/>
              </a:lnSpc>
              <a:defRPr/>
            </a:pPr>
            <a:endParaRPr lang="es-EC" sz="20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C" sz="2000" smtClean="0"/>
              <a:t>o, lo que es lo mismo: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C" sz="2000" smtClean="0"/>
          </a:p>
          <a:p>
            <a:pPr eaLnBrk="1" hangingPunct="1">
              <a:lnSpc>
                <a:spcPct val="90000"/>
              </a:lnSpc>
              <a:defRPr/>
            </a:pPr>
            <a:endParaRPr lang="es-EC" sz="20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C" sz="2000" smtClean="0"/>
              <a:t>Generalizando, la fórmula del valor futuro con interés compuesto: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C" sz="2000" smtClean="0"/>
          </a:p>
          <a:p>
            <a:pPr eaLnBrk="1" hangingPunct="1">
              <a:lnSpc>
                <a:spcPct val="90000"/>
              </a:lnSpc>
              <a:defRPr/>
            </a:pPr>
            <a:endParaRPr lang="es-EC" sz="2000" smtClean="0"/>
          </a:p>
          <a:p>
            <a:pPr lvl="1" eaLnBrk="1" hangingPunct="1">
              <a:lnSpc>
                <a:spcPct val="90000"/>
              </a:lnSpc>
              <a:defRPr/>
            </a:pPr>
            <a:endParaRPr lang="es-EC" sz="20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C" sz="2000" smtClean="0"/>
              <a:t>n= número  de períodos</a:t>
            </a:r>
            <a:endParaRPr lang="es-ES_tradnl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000" smtClean="0"/>
              <a:t>Interés Simple es un caso especial en donde n=1</a:t>
            </a:r>
            <a:endParaRPr lang="es-ES_tradnl" smtClean="0"/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1066800" y="2743200"/>
          <a:ext cx="6218238" cy="447675"/>
        </p:xfrm>
        <a:graphic>
          <a:graphicData uri="http://schemas.openxmlformats.org/presentationml/2006/ole">
            <p:oleObj spid="_x0000_s6146" name="Equation" r:id="rId3" imgW="2819160" imgH="203040" progId="Equation.3">
              <p:embed/>
            </p:oleObj>
          </a:graphicData>
        </a:graphic>
      </p:graphicFrame>
      <p:graphicFrame>
        <p:nvGraphicFramePr>
          <p:cNvPr id="6147" name="Object 5"/>
          <p:cNvGraphicFramePr>
            <a:graphicFrameLocks noChangeAspect="1"/>
          </p:cNvGraphicFramePr>
          <p:nvPr/>
        </p:nvGraphicFramePr>
        <p:xfrm>
          <a:off x="533400" y="3733800"/>
          <a:ext cx="8096250" cy="508000"/>
        </p:xfrm>
        <a:graphic>
          <a:graphicData uri="http://schemas.openxmlformats.org/presentationml/2006/ole">
            <p:oleObj spid="_x0000_s6147" name="Equation" r:id="rId4" imgW="3670200" imgH="228600" progId="Equation.3">
              <p:embed/>
            </p:oleObj>
          </a:graphicData>
        </a:graphic>
      </p:graphicFrame>
      <p:graphicFrame>
        <p:nvGraphicFramePr>
          <p:cNvPr id="6148" name="Object 6"/>
          <p:cNvGraphicFramePr>
            <a:graphicFrameLocks noChangeAspect="1"/>
          </p:cNvGraphicFramePr>
          <p:nvPr/>
        </p:nvGraphicFramePr>
        <p:xfrm>
          <a:off x="2514600" y="4800600"/>
          <a:ext cx="3657600" cy="784225"/>
        </p:xfrm>
        <a:graphic>
          <a:graphicData uri="http://schemas.openxmlformats.org/presentationml/2006/ole">
            <p:oleObj spid="_x0000_s6148" name="Equation" r:id="rId5" imgW="1066680" imgH="228600" progId="Equation.3">
              <p:embed/>
            </p:oleObj>
          </a:graphicData>
        </a:graphic>
      </p:graphicFrame>
      <p:pic>
        <p:nvPicPr>
          <p:cNvPr id="6151" name="Picture 7" descr="BS01190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8065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609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3600" smtClean="0"/>
              <a:t>Tasa Nominal y Efectiva</a:t>
            </a:r>
          </a:p>
        </p:txBody>
      </p:sp>
      <p:sp>
        <p:nvSpPr>
          <p:cNvPr id="1132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C" sz="2000" smtClean="0"/>
              <a:t>Caso especial: Periodo Capitalización </a:t>
            </a:r>
            <a:r>
              <a:rPr lang="es-EC" sz="2000" smtClean="0">
                <a:sym typeface="Symbol" pitchFamily="18" charset="2"/>
              </a:rPr>
              <a:t></a:t>
            </a:r>
            <a:r>
              <a:rPr lang="es-EC" sz="2000" smtClean="0"/>
              <a:t> Periodo de tasa interés.</a:t>
            </a:r>
          </a:p>
          <a:p>
            <a:pPr lvl="1" eaLnBrk="1" hangingPunct="1">
              <a:defRPr/>
            </a:pPr>
            <a:r>
              <a:rPr lang="es-EC" sz="2000" smtClean="0"/>
              <a:t>ej: Capitalización Trimestral y Tasa de Interés Anual.</a:t>
            </a:r>
          </a:p>
          <a:p>
            <a:pPr eaLnBrk="1" hangingPunct="1">
              <a:defRPr/>
            </a:pPr>
            <a:r>
              <a:rPr lang="es-EC" sz="2000" smtClean="0"/>
              <a:t>Ud Deposita $1 a un año plazo a una tasa del 20% nominal, con Capitalización trimestrales (4 periodos por año).</a:t>
            </a:r>
          </a:p>
          <a:p>
            <a:pPr lvl="1" eaLnBrk="1" hangingPunct="1">
              <a:defRPr/>
            </a:pPr>
            <a:r>
              <a:rPr lang="es-EC" sz="2000" smtClean="0"/>
              <a:t>Interés de 20%÷ 4 = 5% trimestral.</a:t>
            </a:r>
          </a:p>
          <a:p>
            <a:pPr lvl="1" eaLnBrk="1" hangingPunct="1">
              <a:defRPr/>
            </a:pPr>
            <a:r>
              <a:rPr lang="es-EC" sz="2000" smtClean="0"/>
              <a:t>Aplicando la Fórmula Anterior:</a:t>
            </a:r>
          </a:p>
          <a:p>
            <a:pPr lvl="1" eaLnBrk="1" hangingPunct="1">
              <a:defRPr/>
            </a:pPr>
            <a:endParaRPr lang="es-EC" sz="200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EC" sz="2000" b="1" smtClean="0"/>
              <a:t>VF= 1 x (1+0.05)</a:t>
            </a:r>
            <a:r>
              <a:rPr lang="es-EC" sz="2000" b="1" baseline="30000" smtClean="0"/>
              <a:t>4</a:t>
            </a:r>
            <a:r>
              <a:rPr lang="es-EC" sz="2000" b="1" smtClean="0"/>
              <a:t> =</a:t>
            </a:r>
            <a:r>
              <a:rPr lang="es-EC" sz="2000" b="1" u="sng" smtClean="0"/>
              <a:t>$1.2155.</a:t>
            </a:r>
            <a:endParaRPr lang="es-EC" sz="2000" b="1" smtClean="0"/>
          </a:p>
          <a:p>
            <a:pPr lvl="1" eaLnBrk="1" hangingPunct="1">
              <a:defRPr/>
            </a:pPr>
            <a:endParaRPr lang="es-EC" sz="2000" smtClean="0"/>
          </a:p>
          <a:p>
            <a:pPr lvl="1" eaLnBrk="1" hangingPunct="1">
              <a:defRPr/>
            </a:pPr>
            <a:r>
              <a:rPr lang="es-EC" sz="2000" smtClean="0"/>
              <a:t>lo que equivale a un interés real o efectivo del.</a:t>
            </a:r>
            <a:endParaRPr lang="es-EC" smtClean="0"/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1828800" y="5562600"/>
          <a:ext cx="5308600" cy="895350"/>
        </p:xfrm>
        <a:graphic>
          <a:graphicData uri="http://schemas.openxmlformats.org/presentationml/2006/ole">
            <p:oleObj spid="_x0000_s7170" name="Equation" r:id="rId3" imgW="2412720" imgH="406080" progId="Equation.3">
              <p:embed/>
            </p:oleObj>
          </a:graphicData>
        </a:graphic>
      </p:graphicFrame>
      <p:pic>
        <p:nvPicPr>
          <p:cNvPr id="7173" name="Picture 5" descr="BS00573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895600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44450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/>
              <a:t>Tabla Amortización</a:t>
            </a:r>
          </a:p>
        </p:txBody>
      </p:sp>
      <p:sp>
        <p:nvSpPr>
          <p:cNvPr id="1127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196975"/>
            <a:ext cx="8258175" cy="48641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800" smtClean="0"/>
              <a:t>Tabla que indica para cada periodo: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400" smtClean="0"/>
              <a:t>Valor de cuotas iguales a pagar por un préstamo.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smtClean="0"/>
              <a:t>=PAGO(Interes;Plazo;Monto 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400" smtClean="0"/>
              <a:t>Cuanto del pago total es interés para cada periodo (disminuye con tiempo).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smtClean="0"/>
              <a:t>Remanente del Capital periodo Anterior x Interés.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smtClean="0"/>
              <a:t>=PAGOPRIN(Interes;Periodo;Plazo;Monto 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400" smtClean="0"/>
              <a:t>Cuanto del pago total es Capital para cada periodo (Aumenta con tiempo).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smtClean="0"/>
              <a:t>Pago Total – Pago Interés.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smtClean="0"/>
              <a:t>=PAGOINT(Interes;Periodo;Plazo;Monto 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400" smtClean="0"/>
              <a:t>Cuanto del Capital queda remanente de Pagar.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smtClean="0"/>
              <a:t>Remanente Periodo anterior – Pago capital Este Periodo.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Movimientos entre Cuentas</a:t>
            </a:r>
          </a:p>
        </p:txBody>
      </p:sp>
      <p:sp>
        <p:nvSpPr>
          <p:cNvPr id="109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mtClean="0"/>
              <a:t>Ecuación contable es base de todas las transacciones, sin embargo, hay que conocer como se mueven los valores entre que cuentas, el porqué y su significado.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CicloOperaciones"/>
          <p:cNvPicPr>
            <a:picLocks noChangeAspect="1" noChangeArrowheads="1"/>
          </p:cNvPicPr>
          <p:nvPr/>
        </p:nvPicPr>
        <p:blipFill>
          <a:blip r:embed="rId2"/>
          <a:srcRect l="16125" t="8528" r="10760" b="14265"/>
          <a:stretch>
            <a:fillRect/>
          </a:stretch>
        </p:blipFill>
        <p:spPr bwMode="auto">
          <a:xfrm rot="273933">
            <a:off x="2611438" y="846138"/>
            <a:ext cx="4473575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5"/>
          <p:cNvSpPr>
            <a:spLocks noGrp="1" noChangeArrowheads="1"/>
          </p:cNvSpPr>
          <p:nvPr>
            <p:ph type="title"/>
          </p:nvPr>
        </p:nvSpPr>
        <p:spPr>
          <a:xfrm>
            <a:off x="1143000" y="-161925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Ciclo De Operaciones</a:t>
            </a:r>
            <a:endParaRPr lang="es-ES" smtClean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Activo</a:t>
            </a:r>
            <a:endParaRPr lang="es-ES_tradnl" smtClean="0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1974850" y="609600"/>
          <a:ext cx="5753100" cy="6248400"/>
        </p:xfrm>
        <a:graphic>
          <a:graphicData uri="http://schemas.openxmlformats.org/presentationml/2006/ole">
            <p:oleObj spid="_x0000_s1026" name="Worksheet" r:id="rId3" imgW="6639312" imgH="7210697" progId="Excel.Sheet.8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Pasivo y Patrimonio</a:t>
            </a:r>
            <a:endParaRPr lang="es-ES_tradnl" smtClean="0"/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1676400" y="541338"/>
          <a:ext cx="6248400" cy="6232525"/>
        </p:xfrm>
        <a:graphic>
          <a:graphicData uri="http://schemas.openxmlformats.org/presentationml/2006/ole">
            <p:oleObj spid="_x0000_s2050" name="Worksheet" r:id="rId3" imgW="7229946" imgH="7210697" progId="Excel.Sheet.8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P&amp;G</a:t>
            </a:r>
            <a:endParaRPr lang="es-ES_tradnl" smtClean="0"/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2027238" y="762000"/>
          <a:ext cx="5815012" cy="6096000"/>
        </p:xfrm>
        <a:graphic>
          <a:graphicData uri="http://schemas.openxmlformats.org/presentationml/2006/ole">
            <p:oleObj spid="_x0000_s3074" name="Worksheet" r:id="rId3" imgW="3943706" imgH="4134349" progId="Excel.Sheet.8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88913"/>
            <a:ext cx="7772400" cy="1143000"/>
          </a:xfrm>
        </p:spPr>
        <p:txBody>
          <a:bodyPr/>
          <a:lstStyle/>
          <a:p>
            <a:pPr eaLnBrk="1" hangingPunct="1"/>
            <a:r>
              <a:rPr lang="es-ES" sz="4000" smtClean="0"/>
              <a:t>Ingresos y Egresos vs </a:t>
            </a:r>
            <a:br>
              <a:rPr lang="es-ES" sz="4000" smtClean="0"/>
            </a:br>
            <a:r>
              <a:rPr lang="es-ES" sz="4000" smtClean="0"/>
              <a:t>Ventas y Pagos</a:t>
            </a:r>
          </a:p>
        </p:txBody>
      </p:sp>
      <p:sp>
        <p:nvSpPr>
          <p:cNvPr id="1096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412875"/>
            <a:ext cx="8137525" cy="5111750"/>
          </a:xfrm>
        </p:spPr>
        <p:txBody>
          <a:bodyPr/>
          <a:lstStyle/>
          <a:p>
            <a:pPr eaLnBrk="1" hangingPunct="1">
              <a:defRPr/>
            </a:pPr>
            <a:r>
              <a:rPr lang="es-ES" smtClean="0"/>
              <a:t>Al comprar (pagar) o vender (cobrar) Bienes o servicios, lo podemos hacer en efectivo o a crédito.</a:t>
            </a:r>
          </a:p>
          <a:p>
            <a:pPr lvl="1" eaLnBrk="1" hangingPunct="1">
              <a:defRPr/>
            </a:pPr>
            <a:r>
              <a:rPr lang="es-ES" smtClean="0"/>
              <a:t>Si es en efectivo, va a afectar la cuenta Caja y Bancos. (pago - / cobro +)</a:t>
            </a:r>
          </a:p>
          <a:p>
            <a:pPr lvl="1" eaLnBrk="1" hangingPunct="1">
              <a:defRPr/>
            </a:pPr>
            <a:r>
              <a:rPr lang="es-ES" smtClean="0"/>
              <a:t>Si es a crédito va a afectar las cuentas por pagar (pago +) o cobrar (cobro +).</a:t>
            </a:r>
          </a:p>
          <a:p>
            <a:pPr lvl="2" eaLnBrk="1" hangingPunct="1">
              <a:defRPr/>
            </a:pPr>
            <a:r>
              <a:rPr lang="es-ES" smtClean="0"/>
              <a:t>Al vencerse el plazo y pagar o cobrar estas cuentas, estas se van a reducir (-) contra la cuenta Caja y Bancos (+ / - dependiendo si cobro o pago).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3278</TotalTime>
  <Words>2644</Words>
  <Application>Microsoft PowerPoint</Application>
  <PresentationFormat>Presentación en pantalla (4:3)</PresentationFormat>
  <Paragraphs>310</Paragraphs>
  <Slides>39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39</vt:i4>
      </vt:variant>
    </vt:vector>
  </HeadingPairs>
  <TitlesOfParts>
    <vt:vector size="46" baseType="lpstr">
      <vt:lpstr>Times New Roman</vt:lpstr>
      <vt:lpstr>Arial</vt:lpstr>
      <vt:lpstr>Wingdings</vt:lpstr>
      <vt:lpstr>Symbol</vt:lpstr>
      <vt:lpstr>Azure</vt:lpstr>
      <vt:lpstr>Microsoft Excel Worksheet</vt:lpstr>
      <vt:lpstr>Microsoft Equation 3.0</vt:lpstr>
      <vt:lpstr>Administración de Empresas Acuícolas II</vt:lpstr>
      <vt:lpstr>Fabrizio Marcillo Morla</vt:lpstr>
      <vt:lpstr>Ecuación Contable</vt:lpstr>
      <vt:lpstr>Movimientos entre Cuentas</vt:lpstr>
      <vt:lpstr>Ciclo De Operaciones</vt:lpstr>
      <vt:lpstr>Activo</vt:lpstr>
      <vt:lpstr>Pasivo y Patrimonio</vt:lpstr>
      <vt:lpstr>P&amp;G</vt:lpstr>
      <vt:lpstr>Ingresos y Egresos vs  Ventas y Pagos</vt:lpstr>
      <vt:lpstr>Ingresos y Egresos vs  Ventas y Pagos</vt:lpstr>
      <vt:lpstr>Inventarios</vt:lpstr>
      <vt:lpstr>Costos y Gastos</vt:lpstr>
      <vt:lpstr>Movimiento Inventarios en  Ciclo de Producción</vt:lpstr>
      <vt:lpstr>Plan de Inversiones en  Empresas Acuicolas</vt:lpstr>
      <vt:lpstr>Inversiones en Activos Fijos</vt:lpstr>
      <vt:lpstr>Inversiones en Activos Fijos</vt:lpstr>
      <vt:lpstr>Depreciación</vt:lpstr>
      <vt:lpstr>Porcentajes de Depreciación</vt:lpstr>
      <vt:lpstr>Calculo de Depreciación</vt:lpstr>
      <vt:lpstr>Movimiento entre cuentas por Activos Fijos</vt:lpstr>
      <vt:lpstr>Activo Fijo Neto</vt:lpstr>
      <vt:lpstr>Activos Diferidos</vt:lpstr>
      <vt:lpstr>Inversiones Activos Intangibles</vt:lpstr>
      <vt:lpstr>Inversiones Activos Intangibles</vt:lpstr>
      <vt:lpstr>Movimiento de Cuentas  Activo Diferido</vt:lpstr>
      <vt:lpstr>Gastos Pagados por Anticipado</vt:lpstr>
      <vt:lpstr>Gastos Acumulados por Pagar</vt:lpstr>
      <vt:lpstr>Otros Activos</vt:lpstr>
      <vt:lpstr>Otros Pasivos</vt:lpstr>
      <vt:lpstr>Patrimonio</vt:lpstr>
      <vt:lpstr>Inversiones Temporales o L/P</vt:lpstr>
      <vt:lpstr>Prestamos y Gastos Financieros</vt:lpstr>
      <vt:lpstr>Contablemente</vt:lpstr>
      <vt:lpstr>Tasas de Interés</vt:lpstr>
      <vt:lpstr>Tasa de Interés Simple</vt:lpstr>
      <vt:lpstr>Tasas de Interés Simple Ejemplos</vt:lpstr>
      <vt:lpstr>Tasa de Interés Compuesto</vt:lpstr>
      <vt:lpstr>Tasa Nominal y Efectiva</vt:lpstr>
      <vt:lpstr>Tabla Amortización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Barcillo Barzinister</dc:creator>
  <cp:lastModifiedBy>Administrador</cp:lastModifiedBy>
  <cp:revision>522</cp:revision>
  <cp:lastPrinted>1601-01-01T00:00:00Z</cp:lastPrinted>
  <dcterms:created xsi:type="dcterms:W3CDTF">2002-07-19T11:47:45Z</dcterms:created>
  <dcterms:modified xsi:type="dcterms:W3CDTF">2010-01-20T17:34:32Z</dcterms:modified>
</cp:coreProperties>
</file>