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44"/>
  </p:notesMasterIdLst>
  <p:sldIdLst>
    <p:sldId id="297" r:id="rId2"/>
    <p:sldId id="298" r:id="rId3"/>
    <p:sldId id="256" r:id="rId4"/>
    <p:sldId id="257" r:id="rId5"/>
    <p:sldId id="258" r:id="rId6"/>
    <p:sldId id="259" r:id="rId7"/>
    <p:sldId id="260" r:id="rId8"/>
    <p:sldId id="261" r:id="rId9"/>
    <p:sldId id="262" r:id="rId10"/>
    <p:sldId id="263" r:id="rId11"/>
    <p:sldId id="264" r:id="rId12"/>
    <p:sldId id="265" r:id="rId13"/>
    <p:sldId id="266" r:id="rId14"/>
    <p:sldId id="267" r:id="rId15"/>
    <p:sldId id="294" r:id="rId16"/>
    <p:sldId id="268" r:id="rId17"/>
    <p:sldId id="295" r:id="rId18"/>
    <p:sldId id="269" r:id="rId19"/>
    <p:sldId id="296"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3" r:id="rId33"/>
    <p:sldId id="284" r:id="rId34"/>
    <p:sldId id="285" r:id="rId35"/>
    <p:sldId id="286" r:id="rId36"/>
    <p:sldId id="287" r:id="rId37"/>
    <p:sldId id="288" r:id="rId38"/>
    <p:sldId id="289" r:id="rId39"/>
    <p:sldId id="290" r:id="rId40"/>
    <p:sldId id="291" r:id="rId41"/>
    <p:sldId id="292" r:id="rId42"/>
    <p:sldId id="293" r:id="rId43"/>
  </p:sldIdLst>
  <p:sldSz cx="9144000" cy="6858000" type="screen4x3"/>
  <p:notesSz cx="6858000" cy="9144000"/>
  <p:defaultTextStyle>
    <a:defPPr>
      <a:defRPr lang="es-ES_tradnl"/>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99"/>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2787"/>
    <p:restoredTop sz="90929"/>
  </p:normalViewPr>
  <p:slideViewPr>
    <p:cSldViewPr>
      <p:cViewPr varScale="1">
        <p:scale>
          <a:sx n="57" d="100"/>
          <a:sy n="57" d="100"/>
        </p:scale>
        <p:origin x="-564" y="-78"/>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9" Type="http://schemas.openxmlformats.org/officeDocument/2006/relationships/slide" Target="slides/slide40.xml"/><Relationship Id="rId3" Type="http://schemas.openxmlformats.org/officeDocument/2006/relationships/slide" Target="slides/slide4.xml"/><Relationship Id="rId21" Type="http://schemas.openxmlformats.org/officeDocument/2006/relationships/slide" Target="slides/slide22.xml"/><Relationship Id="rId34" Type="http://schemas.openxmlformats.org/officeDocument/2006/relationships/slide" Target="slides/slide35.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33" Type="http://schemas.openxmlformats.org/officeDocument/2006/relationships/slide" Target="slides/slide34.xml"/><Relationship Id="rId38" Type="http://schemas.openxmlformats.org/officeDocument/2006/relationships/slide" Target="slides/slide39.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41" Type="http://schemas.openxmlformats.org/officeDocument/2006/relationships/slide" Target="slides/slide42.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32" Type="http://schemas.openxmlformats.org/officeDocument/2006/relationships/slide" Target="slides/slide33.xml"/><Relationship Id="rId37" Type="http://schemas.openxmlformats.org/officeDocument/2006/relationships/slide" Target="slides/slide38.xml"/><Relationship Id="rId40" Type="http://schemas.openxmlformats.org/officeDocument/2006/relationships/slide" Target="slides/slide41.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36" Type="http://schemas.openxmlformats.org/officeDocument/2006/relationships/slide" Target="slides/slide37.xml"/><Relationship Id="rId10" Type="http://schemas.openxmlformats.org/officeDocument/2006/relationships/slide" Target="slides/slide11.xml"/><Relationship Id="rId19" Type="http://schemas.openxmlformats.org/officeDocument/2006/relationships/slide" Target="slides/slide20.xml"/><Relationship Id="rId31" Type="http://schemas.openxmlformats.org/officeDocument/2006/relationships/slide" Target="slides/slide32.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 Id="rId30" Type="http://schemas.openxmlformats.org/officeDocument/2006/relationships/slide" Target="slides/slide31.xml"/><Relationship Id="rId35" Type="http://schemas.openxmlformats.org/officeDocument/2006/relationships/slide" Target="slides/slide3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7CF13D76-4583-44C7-BC47-1C47CF94F644}" type="datetimeFigureOut">
              <a:rPr lang="es-ES"/>
              <a:pPr>
                <a:defRPr/>
              </a:pPr>
              <a:t>29/01/2010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943F888-8882-45CB-913F-2C8DB22E5068}"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055B7DF-298A-4C39-8209-71D00BAE4994}" type="slidenum">
              <a:rPr lang="es-ES_tradnl"/>
              <a:pPr/>
              <a:t>1</a:t>
            </a:fld>
            <a:endParaRPr lang="es-ES_tradnl"/>
          </a:p>
        </p:txBody>
      </p:sp>
      <p:sp>
        <p:nvSpPr>
          <p:cNvPr id="47107" name="Rectangle 2"/>
          <p:cNvSpPr>
            <a:spLocks noChangeArrowheads="1" noTextEdit="1"/>
          </p:cNvSpPr>
          <p:nvPr>
            <p:ph type="sldImg"/>
          </p:nvPr>
        </p:nvSpPr>
        <p:spPr bwMode="auto">
          <a:noFill/>
          <a:ln>
            <a:solidFill>
              <a:srgbClr val="000000"/>
            </a:solidFill>
            <a:miter lim="800000"/>
            <a:headEnd/>
            <a:tailEnd/>
          </a:ln>
        </p:spPr>
      </p:sp>
      <p:sp>
        <p:nvSpPr>
          <p:cNvPr id="4710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Marcador de imagen de diapositiva"/>
          <p:cNvSpPr>
            <a:spLocks noGrp="1" noRot="1" noChangeAspect="1" noTextEdit="1"/>
          </p:cNvSpPr>
          <p:nvPr>
            <p:ph type="sldImg"/>
          </p:nvPr>
        </p:nvSpPr>
        <p:spPr>
          <a:ln/>
        </p:spPr>
      </p:sp>
      <p:sp>
        <p:nvSpPr>
          <p:cNvPr id="29699" name="2 Marcador de notas"/>
          <p:cNvSpPr>
            <a:spLocks noGrp="1"/>
          </p:cNvSpPr>
          <p:nvPr>
            <p:ph type="body" idx="1"/>
          </p:nvPr>
        </p:nvSpPr>
        <p:spPr>
          <a:noFill/>
          <a:ln/>
        </p:spPr>
        <p:txBody>
          <a:bodyPr/>
          <a:lstStyle/>
          <a:p>
            <a:endParaRPr lang="es-US" smtClean="0"/>
          </a:p>
        </p:txBody>
      </p:sp>
      <p:sp>
        <p:nvSpPr>
          <p:cNvPr id="29700" name="3 Marcador de número de diapositiva"/>
          <p:cNvSpPr>
            <a:spLocks noGrp="1"/>
          </p:cNvSpPr>
          <p:nvPr>
            <p:ph type="sldNum" sz="quarter" idx="5"/>
          </p:nvPr>
        </p:nvSpPr>
        <p:spPr>
          <a:noFill/>
        </p:spPr>
        <p:txBody>
          <a:bodyPr/>
          <a:lstStyle/>
          <a:p>
            <a:fld id="{94CECA6D-AE9F-47F0-8208-9AB5CC2DBE1D}"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4370" name="Rectangle 34"/>
          <p:cNvSpPr>
            <a:spLocks noGrp="1" noChangeArrowheads="1"/>
          </p:cNvSpPr>
          <p:nvPr>
            <p:ph type="ctrTitle" sz="quarter"/>
          </p:nvPr>
        </p:nvSpPr>
        <p:spPr>
          <a:xfrm>
            <a:off x="1143000" y="2286000"/>
            <a:ext cx="7772400" cy="1143000"/>
          </a:xfrm>
        </p:spPr>
        <p:txBody>
          <a:bodyPr/>
          <a:lstStyle>
            <a:lvl1pPr>
              <a:defRPr>
                <a:solidFill>
                  <a:srgbClr val="00FFFF"/>
                </a:solidFill>
              </a:defRPr>
            </a:lvl1pPr>
          </a:lstStyle>
          <a:p>
            <a:r>
              <a:rPr lang="en-US"/>
              <a:t>Click to edit Master title style</a:t>
            </a:r>
          </a:p>
        </p:txBody>
      </p:sp>
      <p:sp>
        <p:nvSpPr>
          <p:cNvPr id="14371"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a:t>Click to edit Master subtitle style</a:t>
            </a:r>
          </a:p>
        </p:txBody>
      </p:sp>
      <p:sp>
        <p:nvSpPr>
          <p:cNvPr id="36" name="Rectangle 36"/>
          <p:cNvSpPr>
            <a:spLocks noGrp="1" noChangeArrowheads="1"/>
          </p:cNvSpPr>
          <p:nvPr>
            <p:ph type="dt" sz="quarter" idx="10"/>
          </p:nvPr>
        </p:nvSpPr>
        <p:spPr/>
        <p:txBody>
          <a:bodyPr/>
          <a:lstStyle>
            <a:lvl1pPr>
              <a:defRPr smtClean="0">
                <a:solidFill>
                  <a:srgbClr val="FFFFFF"/>
                </a:solidFill>
                <a:latin typeface="Times New Roman" pitchFamily="18" charset="0"/>
              </a:defRPr>
            </a:lvl1pPr>
          </a:lstStyle>
          <a:p>
            <a:pPr>
              <a:defRPr/>
            </a:pPr>
            <a:endParaRPr lang="en-US"/>
          </a:p>
        </p:txBody>
      </p:sp>
      <p:sp>
        <p:nvSpPr>
          <p:cNvPr id="37" name="Rectangle 37"/>
          <p:cNvSpPr>
            <a:spLocks noGrp="1" noChangeArrowheads="1"/>
          </p:cNvSpPr>
          <p:nvPr>
            <p:ph type="ftr" sz="quarter" idx="11"/>
          </p:nvPr>
        </p:nvSpPr>
        <p:spPr/>
        <p:txBody>
          <a:bodyPr/>
          <a:lstStyle>
            <a:lvl1pPr>
              <a:defRPr smtClean="0">
                <a:solidFill>
                  <a:srgbClr val="FFFFFF"/>
                </a:solidFill>
                <a:latin typeface="Times New Roman" pitchFamily="18" charset="0"/>
              </a:defRPr>
            </a:lvl1pPr>
          </a:lstStyle>
          <a:p>
            <a:pPr>
              <a:defRPr/>
            </a:pPr>
            <a:endParaRPr lang="en-US"/>
          </a:p>
        </p:txBody>
      </p:sp>
      <p:sp>
        <p:nvSpPr>
          <p:cNvPr id="38" name="Rectangle 38"/>
          <p:cNvSpPr>
            <a:spLocks noGrp="1" noChangeArrowheads="1"/>
          </p:cNvSpPr>
          <p:nvPr>
            <p:ph type="sldNum" sz="quarter" idx="12"/>
          </p:nvPr>
        </p:nvSpPr>
        <p:spPr/>
        <p:txBody>
          <a:bodyPr/>
          <a:lstStyle>
            <a:lvl1pPr>
              <a:defRPr smtClean="0">
                <a:solidFill>
                  <a:srgbClr val="FFFFFF"/>
                </a:solidFill>
                <a:latin typeface="Times New Roman" pitchFamily="18" charset="0"/>
              </a:defRPr>
            </a:lvl1pPr>
          </a:lstStyle>
          <a:p>
            <a:pPr>
              <a:defRPr/>
            </a:pPr>
            <a:fld id="{46918CC5-9195-4A25-BB08-EED3DE83E767}"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DBF893B2-D65E-4557-830B-BEAA3CB089AC}"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C8ADD06F-887D-400F-A4DB-FE133C89B3F6}"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69988" y="1946275"/>
            <a:ext cx="7772400" cy="4114800"/>
          </a:xfrm>
        </p:spPr>
        <p:txBody>
          <a:bodyPr/>
          <a:lstStyle/>
          <a:p>
            <a:pPr lvl="0"/>
            <a:endParaRPr lang="es-ES" noProof="0" smtClean="0"/>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996545C2-391F-4367-95BA-2FF2A8148CAE}"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ítul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ES"/>
          </a:p>
        </p:txBody>
      </p:sp>
      <p:sp>
        <p:nvSpPr>
          <p:cNvPr id="3" name="2 Marcador de gráfico"/>
          <p:cNvSpPr>
            <a:spLocks noGrp="1"/>
          </p:cNvSpPr>
          <p:nvPr>
            <p:ph type="chart" idx="1"/>
          </p:nvPr>
        </p:nvSpPr>
        <p:spPr>
          <a:xfrm>
            <a:off x="1169988" y="1946275"/>
            <a:ext cx="7772400" cy="4114800"/>
          </a:xfrm>
        </p:spPr>
        <p:txBody>
          <a:bodyPr/>
          <a:lstStyle/>
          <a:p>
            <a:pPr lvl="0"/>
            <a:endParaRPr lang="es-ES" noProof="0" smtClean="0"/>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FA87273A-353E-4C6E-84C6-66D3495960F2}"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AF5378A0-935E-4301-956F-E76BD33AB471}"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5F73E763-2175-4A4A-AE04-2ACD259156ED}"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F8B38752-77DA-46E9-8AAB-9C8BCAF550A1}"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35"/>
          <p:cNvSpPr>
            <a:spLocks noGrp="1" noChangeArrowheads="1"/>
          </p:cNvSpPr>
          <p:nvPr>
            <p:ph type="dt" sz="half" idx="10"/>
          </p:nvPr>
        </p:nvSpPr>
        <p:spPr>
          <a:ln/>
        </p:spPr>
        <p:txBody>
          <a:bodyPr/>
          <a:lstStyle>
            <a:lvl1pPr>
              <a:defRPr/>
            </a:lvl1pPr>
          </a:lstStyle>
          <a:p>
            <a:pPr>
              <a:defRPr/>
            </a:pPr>
            <a:endParaRPr lang="en-US"/>
          </a:p>
        </p:txBody>
      </p:sp>
      <p:sp>
        <p:nvSpPr>
          <p:cNvPr id="8" name="Rectangle 36"/>
          <p:cNvSpPr>
            <a:spLocks noGrp="1" noChangeArrowheads="1"/>
          </p:cNvSpPr>
          <p:nvPr>
            <p:ph type="ftr" sz="quarter" idx="11"/>
          </p:nvPr>
        </p:nvSpPr>
        <p:spPr>
          <a:ln/>
        </p:spPr>
        <p:txBody>
          <a:bodyPr/>
          <a:lstStyle>
            <a:lvl1pPr>
              <a:defRPr/>
            </a:lvl1pPr>
          </a:lstStyle>
          <a:p>
            <a:pPr>
              <a:defRPr/>
            </a:pPr>
            <a:endParaRPr lang="en-US"/>
          </a:p>
        </p:txBody>
      </p:sp>
      <p:sp>
        <p:nvSpPr>
          <p:cNvPr id="9" name="Rectangle 37"/>
          <p:cNvSpPr>
            <a:spLocks noGrp="1" noChangeArrowheads="1"/>
          </p:cNvSpPr>
          <p:nvPr>
            <p:ph type="sldNum" sz="quarter" idx="12"/>
          </p:nvPr>
        </p:nvSpPr>
        <p:spPr>
          <a:ln/>
        </p:spPr>
        <p:txBody>
          <a:bodyPr/>
          <a:lstStyle>
            <a:lvl1pPr>
              <a:defRPr/>
            </a:lvl1pPr>
          </a:lstStyle>
          <a:p>
            <a:pPr>
              <a:defRPr/>
            </a:pPr>
            <a:fld id="{6F416B17-42FF-4986-8803-1E7238F951CD}"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35"/>
          <p:cNvSpPr>
            <a:spLocks noGrp="1" noChangeArrowheads="1"/>
          </p:cNvSpPr>
          <p:nvPr>
            <p:ph type="dt" sz="half" idx="10"/>
          </p:nvPr>
        </p:nvSpPr>
        <p:spPr>
          <a:ln/>
        </p:spPr>
        <p:txBody>
          <a:bodyPr/>
          <a:lstStyle>
            <a:lvl1pPr>
              <a:defRPr/>
            </a:lvl1pPr>
          </a:lstStyle>
          <a:p>
            <a:pPr>
              <a:defRPr/>
            </a:pPr>
            <a:endParaRPr lang="en-US"/>
          </a:p>
        </p:txBody>
      </p:sp>
      <p:sp>
        <p:nvSpPr>
          <p:cNvPr id="4" name="Rectangle 36"/>
          <p:cNvSpPr>
            <a:spLocks noGrp="1" noChangeArrowheads="1"/>
          </p:cNvSpPr>
          <p:nvPr>
            <p:ph type="ftr" sz="quarter" idx="11"/>
          </p:nvPr>
        </p:nvSpPr>
        <p:spPr>
          <a:ln/>
        </p:spPr>
        <p:txBody>
          <a:bodyPr/>
          <a:lstStyle>
            <a:lvl1pPr>
              <a:defRPr/>
            </a:lvl1pPr>
          </a:lstStyle>
          <a:p>
            <a:pPr>
              <a:defRPr/>
            </a:pPr>
            <a:endParaRPr lang="en-US"/>
          </a:p>
        </p:txBody>
      </p:sp>
      <p:sp>
        <p:nvSpPr>
          <p:cNvPr id="5" name="Rectangle 37"/>
          <p:cNvSpPr>
            <a:spLocks noGrp="1" noChangeArrowheads="1"/>
          </p:cNvSpPr>
          <p:nvPr>
            <p:ph type="sldNum" sz="quarter" idx="12"/>
          </p:nvPr>
        </p:nvSpPr>
        <p:spPr>
          <a:ln/>
        </p:spPr>
        <p:txBody>
          <a:bodyPr/>
          <a:lstStyle>
            <a:lvl1pPr>
              <a:defRPr/>
            </a:lvl1pPr>
          </a:lstStyle>
          <a:p>
            <a:pPr>
              <a:defRPr/>
            </a:pPr>
            <a:fld id="{FE5C28B3-39AF-43DE-8363-927243BB2FBD}"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5"/>
          <p:cNvSpPr>
            <a:spLocks noGrp="1" noChangeArrowheads="1"/>
          </p:cNvSpPr>
          <p:nvPr>
            <p:ph type="dt" sz="half" idx="10"/>
          </p:nvPr>
        </p:nvSpPr>
        <p:spPr>
          <a:ln/>
        </p:spPr>
        <p:txBody>
          <a:bodyPr/>
          <a:lstStyle>
            <a:lvl1pPr>
              <a:defRPr/>
            </a:lvl1pPr>
          </a:lstStyle>
          <a:p>
            <a:pPr>
              <a:defRPr/>
            </a:pPr>
            <a:endParaRPr lang="en-US"/>
          </a:p>
        </p:txBody>
      </p:sp>
      <p:sp>
        <p:nvSpPr>
          <p:cNvPr id="3" name="Rectangle 36"/>
          <p:cNvSpPr>
            <a:spLocks noGrp="1" noChangeArrowheads="1"/>
          </p:cNvSpPr>
          <p:nvPr>
            <p:ph type="ftr" sz="quarter" idx="11"/>
          </p:nvPr>
        </p:nvSpPr>
        <p:spPr>
          <a:ln/>
        </p:spPr>
        <p:txBody>
          <a:bodyPr/>
          <a:lstStyle>
            <a:lvl1pPr>
              <a:defRPr/>
            </a:lvl1pPr>
          </a:lstStyle>
          <a:p>
            <a:pPr>
              <a:defRPr/>
            </a:pPr>
            <a:endParaRPr lang="en-US"/>
          </a:p>
        </p:txBody>
      </p:sp>
      <p:sp>
        <p:nvSpPr>
          <p:cNvPr id="4" name="Rectangle 37"/>
          <p:cNvSpPr>
            <a:spLocks noGrp="1" noChangeArrowheads="1"/>
          </p:cNvSpPr>
          <p:nvPr>
            <p:ph type="sldNum" sz="quarter" idx="12"/>
          </p:nvPr>
        </p:nvSpPr>
        <p:spPr>
          <a:ln/>
        </p:spPr>
        <p:txBody>
          <a:bodyPr/>
          <a:lstStyle>
            <a:lvl1pPr>
              <a:defRPr/>
            </a:lvl1pPr>
          </a:lstStyle>
          <a:p>
            <a:pPr>
              <a:defRPr/>
            </a:pPr>
            <a:fld id="{6770189A-65B7-41C2-A36E-8D93E3797DE1}"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05803C65-4E2B-4D7A-BB87-406BC385D5DE}"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5457E359-1870-4E8F-B8E7-4607BE2FAB10}"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0" y="0"/>
            <a:ext cx="1085850" cy="6854825"/>
            <a:chOff x="0" y="0"/>
            <a:chExt cx="684" cy="4318"/>
          </a:xfrm>
        </p:grpSpPr>
        <p:sp>
          <p:nvSpPr>
            <p:cNvPr id="1331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7177" name="Group 4"/>
            <p:cNvGrpSpPr>
              <a:grpSpLocks/>
            </p:cNvGrpSpPr>
            <p:nvPr/>
          </p:nvGrpSpPr>
          <p:grpSpPr bwMode="auto">
            <a:xfrm>
              <a:off x="48" y="102"/>
              <a:ext cx="96" cy="4128"/>
              <a:chOff x="48" y="102"/>
              <a:chExt cx="96" cy="4128"/>
            </a:xfrm>
          </p:grpSpPr>
          <p:sp>
            <p:nvSpPr>
              <p:cNvPr id="1331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18"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1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0"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2"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4"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6"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7"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8"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0"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4"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8"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9"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3"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7171"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3347" name="Rectangle 35"/>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smtClean="0">
                <a:latin typeface="+mn-lt"/>
              </a:defRPr>
            </a:lvl1pPr>
          </a:lstStyle>
          <a:p>
            <a:pPr>
              <a:defRPr/>
            </a:pPr>
            <a:endParaRPr lang="en-US"/>
          </a:p>
        </p:txBody>
      </p:sp>
      <p:sp>
        <p:nvSpPr>
          <p:cNvPr id="13348" name="Rectangle 3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smtClean="0">
                <a:latin typeface="+mn-lt"/>
              </a:defRPr>
            </a:lvl1pPr>
          </a:lstStyle>
          <a:p>
            <a:pPr>
              <a:defRPr/>
            </a:pPr>
            <a:endParaRPr lang="en-US"/>
          </a:p>
        </p:txBody>
      </p:sp>
      <p:sp>
        <p:nvSpPr>
          <p:cNvPr id="13349" name="Rectangle 3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smtClean="0">
                <a:latin typeface="+mn-lt"/>
              </a:defRPr>
            </a:lvl1pPr>
          </a:lstStyle>
          <a:p>
            <a:pPr>
              <a:defRPr/>
            </a:pPr>
            <a:fld id="{16955D84-E612-4BE4-B2F5-09975803B6B8}" type="slidenum">
              <a:rPr lang="en-US"/>
              <a:pPr>
                <a:defRPr/>
              </a:pPr>
              <a:t>‹Nº›</a:t>
            </a:fld>
            <a:endParaRPr lang="en-US"/>
          </a:p>
        </p:txBody>
      </p:sp>
      <p:sp>
        <p:nvSpPr>
          <p:cNvPr id="13350" name="Rectangle 38"/>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6"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13.xml"/><Relationship Id="rId1" Type="http://schemas.openxmlformats.org/officeDocument/2006/relationships/vmlDrawing" Target="../drawings/vmlDrawing5.vml"/></Relationships>
</file>

<file path=ppt/slides/_rels/slide11.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13.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12.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ctrTitle"/>
          </p:nvPr>
        </p:nvSpPr>
        <p:spPr>
          <a:xfrm>
            <a:off x="1066800" y="609600"/>
            <a:ext cx="7772400" cy="1676400"/>
          </a:xfrm>
        </p:spPr>
        <p:txBody>
          <a:bodyPr/>
          <a:lstStyle/>
          <a:p>
            <a:pPr eaLnBrk="1" hangingPunct="1"/>
            <a:r>
              <a:rPr lang="es-ES_tradnl" smtClean="0">
                <a:solidFill>
                  <a:srgbClr val="FFFF00"/>
                </a:solidFill>
              </a:rPr>
              <a:t>Costos</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9220"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9221"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buFont typeface="Wingdings" pitchFamily="2" charset="2"/>
              <a:buNone/>
            </a:pPr>
            <a:r>
              <a:rPr lang="en-US">
                <a:hlinkClick r:id="rId4"/>
              </a:rPr>
              <a:t>barcillo@gmail.com</a:t>
            </a:r>
          </a:p>
          <a:p>
            <a:pPr>
              <a:buFont typeface="Wingdings" pitchFamily="2" charset="2"/>
              <a:buNone/>
            </a:pPr>
            <a:r>
              <a:rPr lang="en-US">
                <a:hlinkClick r:id="rId4"/>
              </a:rPr>
              <a:t>(593-9) 4194239</a:t>
            </a:r>
          </a:p>
          <a:p>
            <a:endParaRPr lang="es-ES"/>
          </a:p>
        </p:txBody>
      </p:sp>
      <p:pic>
        <p:nvPicPr>
          <p:cNvPr id="9222"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a:xfrm>
            <a:off x="685800" y="228600"/>
            <a:ext cx="7772400" cy="1143000"/>
          </a:xfrm>
        </p:spPr>
        <p:txBody>
          <a:bodyPr/>
          <a:lstStyle/>
          <a:p>
            <a:pPr eaLnBrk="1" hangingPunct="1"/>
            <a:r>
              <a:rPr lang="es-ES_tradnl" smtClean="0"/>
              <a:t>Variación DOL Vs. Volumen</a:t>
            </a:r>
          </a:p>
        </p:txBody>
      </p:sp>
      <p:graphicFrame>
        <p:nvGraphicFramePr>
          <p:cNvPr id="5122" name="Object 3"/>
          <p:cNvGraphicFramePr>
            <a:graphicFrameLocks noChangeAspect="1"/>
          </p:cNvGraphicFramePr>
          <p:nvPr>
            <p:ph type="chart" idx="1"/>
          </p:nvPr>
        </p:nvGraphicFramePr>
        <p:xfrm>
          <a:off x="49213" y="1670050"/>
          <a:ext cx="8942387" cy="4721225"/>
        </p:xfrm>
        <a:graphic>
          <a:graphicData uri="http://schemas.openxmlformats.org/presentationml/2006/ole">
            <p:oleObj spid="_x0000_s5122" name="Chart" r:id="rId3" imgW="7506242" imgH="3962882" progId="Excel.Chart.8">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762000" y="152400"/>
            <a:ext cx="7772400" cy="1143000"/>
          </a:xfrm>
        </p:spPr>
        <p:txBody>
          <a:bodyPr/>
          <a:lstStyle/>
          <a:p>
            <a:pPr eaLnBrk="1" hangingPunct="1"/>
            <a:r>
              <a:rPr lang="es-ES_tradnl" smtClean="0"/>
              <a:t>Utilidad : Ventas : Costos</a:t>
            </a:r>
          </a:p>
        </p:txBody>
      </p:sp>
      <p:graphicFrame>
        <p:nvGraphicFramePr>
          <p:cNvPr id="6146" name="Object 3"/>
          <p:cNvGraphicFramePr>
            <a:graphicFrameLocks noChangeAspect="1"/>
          </p:cNvGraphicFramePr>
          <p:nvPr>
            <p:ph type="chart" idx="1"/>
          </p:nvPr>
        </p:nvGraphicFramePr>
        <p:xfrm>
          <a:off x="193675" y="1752600"/>
          <a:ext cx="9026525" cy="4764088"/>
        </p:xfrm>
        <a:graphic>
          <a:graphicData uri="http://schemas.openxmlformats.org/presentationml/2006/ole">
            <p:oleObj spid="_x0000_s6146" name="Chart" r:id="rId3" imgW="7506242" imgH="3962882" progId="Excel.Chart.8">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s-ES" sz="3200" noProof="1" smtClean="0">
                <a:solidFill>
                  <a:schemeClr val="tx1"/>
                </a:solidFill>
              </a:rPr>
              <a:t>Estructura de Costos y Egresos en Sistemas de Producción Acuícola</a:t>
            </a:r>
            <a:endParaRPr lang="es-ES_tradnl" smtClean="0">
              <a:solidFill>
                <a:schemeClr val="tx1"/>
              </a:solidFill>
            </a:endParaRPr>
          </a:p>
        </p:txBody>
      </p:sp>
      <p:sp>
        <p:nvSpPr>
          <p:cNvPr id="1027" name="Rectangle 3"/>
          <p:cNvSpPr>
            <a:spLocks noGrp="1" noChangeArrowheads="1"/>
          </p:cNvSpPr>
          <p:nvPr>
            <p:ph type="body" idx="1"/>
          </p:nvPr>
        </p:nvSpPr>
        <p:spPr/>
        <p:txBody>
          <a:bodyPr/>
          <a:lstStyle/>
          <a:p>
            <a:pPr algn="just" eaLnBrk="1" hangingPunct="1">
              <a:lnSpc>
                <a:spcPct val="90000"/>
              </a:lnSpc>
              <a:defRPr/>
            </a:pPr>
            <a:r>
              <a:rPr lang="es-EC" sz="2000" smtClean="0"/>
              <a:t>Método a usar: basado en </a:t>
            </a:r>
            <a:r>
              <a:rPr lang="es-EC" sz="2000" b="1" smtClean="0"/>
              <a:t>ingresos  y egresos</a:t>
            </a:r>
            <a:r>
              <a:rPr lang="es-EC" sz="2000" smtClean="0"/>
              <a:t> </a:t>
            </a:r>
            <a:r>
              <a:rPr lang="es-EC" sz="2000" b="1" smtClean="0"/>
              <a:t>de efectivo</a:t>
            </a:r>
            <a:r>
              <a:rPr lang="es-EC" sz="2000" smtClean="0"/>
              <a:t>, </a:t>
            </a:r>
            <a:r>
              <a:rPr lang="es-EC" sz="2000" u="sng" smtClean="0"/>
              <a:t>no en costos de producción ni en costos de ventas</a:t>
            </a:r>
            <a:r>
              <a:rPr lang="es-EC" sz="2000" smtClean="0"/>
              <a:t>.</a:t>
            </a:r>
          </a:p>
          <a:p>
            <a:pPr algn="just" eaLnBrk="1" hangingPunct="1">
              <a:lnSpc>
                <a:spcPct val="90000"/>
              </a:lnSpc>
              <a:defRPr/>
            </a:pPr>
            <a:r>
              <a:rPr lang="es-EC" sz="2000" smtClean="0"/>
              <a:t>Estimación de costos futuros constituye uno de los aspectos centrales del trabajo del evaluador.</a:t>
            </a:r>
          </a:p>
          <a:p>
            <a:pPr lvl="1" algn="just" eaLnBrk="1" hangingPunct="1">
              <a:lnSpc>
                <a:spcPct val="90000"/>
              </a:lnSpc>
              <a:defRPr/>
            </a:pPr>
            <a:r>
              <a:rPr lang="es-EC" sz="1800" smtClean="0"/>
              <a:t>Para poder definir  todos los egresos, se debe calcular primero la situación contable de la empresa. </a:t>
            </a:r>
          </a:p>
          <a:p>
            <a:pPr lvl="1" algn="just" eaLnBrk="1" hangingPunct="1">
              <a:lnSpc>
                <a:spcPct val="90000"/>
              </a:lnSpc>
              <a:defRPr/>
            </a:pPr>
            <a:r>
              <a:rPr lang="es-EC" sz="1800" smtClean="0"/>
              <a:t>Se requiere estructura contable: determinar efectos reales de los costos que se desea medir. </a:t>
            </a:r>
          </a:p>
          <a:p>
            <a:pPr algn="just" eaLnBrk="1" hangingPunct="1">
              <a:lnSpc>
                <a:spcPct val="90000"/>
              </a:lnSpc>
              <a:defRPr/>
            </a:pPr>
            <a:r>
              <a:rPr lang="es-EC" sz="2000" smtClean="0"/>
              <a:t>Una forma: Costos Fijos y Variables</a:t>
            </a:r>
          </a:p>
          <a:p>
            <a:pPr lvl="1" algn="just" eaLnBrk="1" hangingPunct="1">
              <a:lnSpc>
                <a:spcPct val="90000"/>
              </a:lnSpc>
              <a:defRPr/>
            </a:pPr>
            <a:r>
              <a:rPr lang="es-EC" sz="1800" smtClean="0"/>
              <a:t>Mas Facil pero menos preciso</a:t>
            </a:r>
          </a:p>
          <a:p>
            <a:pPr algn="just" eaLnBrk="1" hangingPunct="1">
              <a:lnSpc>
                <a:spcPct val="90000"/>
              </a:lnSpc>
              <a:defRPr/>
            </a:pPr>
            <a:r>
              <a:rPr lang="es-EC" sz="2000" smtClean="0"/>
              <a:t>Otra Forma: Simular sistema de producción </a:t>
            </a:r>
            <a:r>
              <a:rPr lang="es-EC" sz="2000" smtClean="0">
                <a:ea typeface="MS Gothic" pitchFamily="49" charset="-128"/>
              </a:rPr>
              <a:t>⇒</a:t>
            </a:r>
            <a:r>
              <a:rPr lang="es-EC" sz="2000" smtClean="0"/>
              <a:t> identificar por separado costos y egresos</a:t>
            </a:r>
          </a:p>
          <a:p>
            <a:pPr lvl="1" algn="just" eaLnBrk="1" hangingPunct="1">
              <a:lnSpc>
                <a:spcPct val="90000"/>
              </a:lnSpc>
              <a:defRPr/>
            </a:pPr>
            <a:r>
              <a:rPr lang="es-EC" sz="1800" smtClean="0"/>
              <a:t>Mayor precisión, mas costoso</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5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 calcmode="lin" valueType="num">
                                      <p:cBhvr additive="base">
                                        <p:cTn id="17"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 calcmode="lin" valueType="num">
                                      <p:cBhvr additive="base">
                                        <p:cTn id="21"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 calcmode="lin" valueType="num">
                                      <p:cBhvr additive="base">
                                        <p:cTn id="27" dur="500" fill="hold"/>
                                        <p:tgtEl>
                                          <p:spTgt spid="102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27">
                                            <p:txEl>
                                              <p:pRg st="5" end="5"/>
                                            </p:txEl>
                                          </p:spTgt>
                                        </p:tgtEl>
                                        <p:attrNameLst>
                                          <p:attrName>style.visibility</p:attrName>
                                        </p:attrNameLst>
                                      </p:cBhvr>
                                      <p:to>
                                        <p:strVal val="visible"/>
                                      </p:to>
                                    </p:set>
                                    <p:anim calcmode="lin" valueType="num">
                                      <p:cBhvr additive="base">
                                        <p:cTn id="31" dur="500" fill="hold"/>
                                        <p:tgtEl>
                                          <p:spTgt spid="102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7">
                                            <p:txEl>
                                              <p:pRg st="6" end="6"/>
                                            </p:txEl>
                                          </p:spTgt>
                                        </p:tgtEl>
                                        <p:attrNameLst>
                                          <p:attrName>style.visibility</p:attrName>
                                        </p:attrNameLst>
                                      </p:cBhvr>
                                      <p:to>
                                        <p:strVal val="visible"/>
                                      </p:to>
                                    </p:set>
                                    <p:anim calcmode="lin" valueType="num">
                                      <p:cBhvr additive="base">
                                        <p:cTn id="37" dur="500" fill="hold"/>
                                        <p:tgtEl>
                                          <p:spTgt spid="102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7">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27">
                                            <p:txEl>
                                              <p:pRg st="7" end="7"/>
                                            </p:txEl>
                                          </p:spTgt>
                                        </p:tgtEl>
                                        <p:attrNameLst>
                                          <p:attrName>style.visibility</p:attrName>
                                        </p:attrNameLst>
                                      </p:cBhvr>
                                      <p:to>
                                        <p:strVal val="visible"/>
                                      </p:to>
                                    </p:set>
                                    <p:anim calcmode="lin" valueType="num">
                                      <p:cBhvr additive="base">
                                        <p:cTn id="41" dur="500" fill="hold"/>
                                        <p:tgtEl>
                                          <p:spTgt spid="1027">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2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027">
                                            <p:txEl>
                                              <p:pRg st="8" end="8"/>
                                            </p:txEl>
                                          </p:spTgt>
                                        </p:tgtEl>
                                        <p:attrNameLst>
                                          <p:attrName>style.visibility</p:attrName>
                                        </p:attrNameLst>
                                      </p:cBhvr>
                                      <p:to>
                                        <p:strVal val="visible"/>
                                      </p:to>
                                    </p:set>
                                    <p:anim calcmode="lin" valueType="num">
                                      <p:cBhvr additive="base">
                                        <p:cTn id="47" dur="500" fill="hold"/>
                                        <p:tgtEl>
                                          <p:spTgt spid="1027">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02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z="3200" noProof="1" smtClean="0">
                <a:solidFill>
                  <a:schemeClr val="tx1"/>
                </a:solidFill>
              </a:rPr>
              <a:t>Estructura de Costos y Egresos en Sistemas de Producción Acuícola</a:t>
            </a:r>
            <a:endParaRPr lang="es-ES_tradnl" smtClean="0">
              <a:solidFill>
                <a:schemeClr val="tx1"/>
              </a:solidFill>
            </a:endParaRPr>
          </a:p>
        </p:txBody>
      </p:sp>
      <p:sp>
        <p:nvSpPr>
          <p:cNvPr id="15363" name="Rectangle 3"/>
          <p:cNvSpPr>
            <a:spLocks noGrp="1" noChangeArrowheads="1"/>
          </p:cNvSpPr>
          <p:nvPr>
            <p:ph type="body" sz="half" idx="1"/>
          </p:nvPr>
        </p:nvSpPr>
        <p:spPr>
          <a:xfrm>
            <a:off x="1169988" y="1946275"/>
            <a:ext cx="3813175" cy="4114800"/>
          </a:xfrm>
        </p:spPr>
        <p:txBody>
          <a:bodyPr/>
          <a:lstStyle/>
          <a:p>
            <a:pPr eaLnBrk="1" hangingPunct="1">
              <a:defRPr/>
            </a:pPr>
            <a:r>
              <a:rPr lang="es-ES_tradnl" sz="2000" smtClean="0"/>
              <a:t>Reproductores</a:t>
            </a:r>
          </a:p>
          <a:p>
            <a:pPr eaLnBrk="1" hangingPunct="1">
              <a:defRPr/>
            </a:pPr>
            <a:r>
              <a:rPr lang="es-ES_tradnl" sz="2000" smtClean="0"/>
              <a:t>Semillas</a:t>
            </a:r>
          </a:p>
          <a:p>
            <a:pPr eaLnBrk="1" hangingPunct="1">
              <a:defRPr/>
            </a:pPr>
            <a:r>
              <a:rPr lang="es-ES_tradnl" sz="2000" smtClean="0"/>
              <a:t>Mano de Obra</a:t>
            </a:r>
          </a:p>
          <a:p>
            <a:pPr eaLnBrk="1" hangingPunct="1">
              <a:defRPr/>
            </a:pPr>
            <a:r>
              <a:rPr lang="es-ES_tradnl" sz="2000" smtClean="0"/>
              <a:t>Insumos</a:t>
            </a:r>
          </a:p>
          <a:p>
            <a:pPr eaLnBrk="1" hangingPunct="1">
              <a:defRPr/>
            </a:pPr>
            <a:r>
              <a:rPr lang="es-ES_tradnl" sz="2000" smtClean="0"/>
              <a:t>Alimentos</a:t>
            </a:r>
          </a:p>
          <a:p>
            <a:pPr eaLnBrk="1" hangingPunct="1">
              <a:defRPr/>
            </a:pPr>
            <a:r>
              <a:rPr lang="es-ES_tradnl" sz="2000" smtClean="0"/>
              <a:t>Químicos y Fertilizantes</a:t>
            </a:r>
          </a:p>
          <a:p>
            <a:pPr eaLnBrk="1" hangingPunct="1">
              <a:defRPr/>
            </a:pPr>
            <a:r>
              <a:rPr lang="es-ES_tradnl" sz="2000" smtClean="0"/>
              <a:t>Preparación</a:t>
            </a:r>
          </a:p>
          <a:p>
            <a:pPr eaLnBrk="1" hangingPunct="1">
              <a:defRPr/>
            </a:pPr>
            <a:r>
              <a:rPr lang="es-ES_tradnl" sz="2000" smtClean="0"/>
              <a:t>Gastos de Cosechas</a:t>
            </a:r>
          </a:p>
        </p:txBody>
      </p:sp>
      <p:sp>
        <p:nvSpPr>
          <p:cNvPr id="15364" name="Rectangle 4"/>
          <p:cNvSpPr>
            <a:spLocks noGrp="1" noChangeArrowheads="1"/>
          </p:cNvSpPr>
          <p:nvPr>
            <p:ph type="body" sz="half" idx="2"/>
          </p:nvPr>
        </p:nvSpPr>
        <p:spPr>
          <a:xfrm>
            <a:off x="5129213" y="1946275"/>
            <a:ext cx="3813175" cy="4114800"/>
          </a:xfrm>
        </p:spPr>
        <p:txBody>
          <a:bodyPr/>
          <a:lstStyle/>
          <a:p>
            <a:pPr eaLnBrk="1" hangingPunct="1">
              <a:defRPr/>
            </a:pPr>
            <a:r>
              <a:rPr lang="es-ES_tradnl" sz="2000" smtClean="0"/>
              <a:t>Mantenimientos</a:t>
            </a:r>
          </a:p>
          <a:p>
            <a:pPr eaLnBrk="1" hangingPunct="1">
              <a:defRPr/>
            </a:pPr>
            <a:r>
              <a:rPr lang="es-ES_tradnl" sz="2000" smtClean="0"/>
              <a:t>Energía y Combustibles</a:t>
            </a:r>
          </a:p>
          <a:p>
            <a:pPr eaLnBrk="1" hangingPunct="1">
              <a:defRPr/>
            </a:pPr>
            <a:r>
              <a:rPr lang="es-ES_tradnl" sz="2000" smtClean="0"/>
              <a:t>Otros Costos de Producción</a:t>
            </a:r>
          </a:p>
          <a:p>
            <a:pPr eaLnBrk="1" hangingPunct="1">
              <a:defRPr/>
            </a:pPr>
            <a:r>
              <a:rPr lang="es-ES_tradnl" sz="2000" smtClean="0"/>
              <a:t>Depreciación y Amortizaciones</a:t>
            </a:r>
          </a:p>
          <a:p>
            <a:pPr eaLnBrk="1" hangingPunct="1">
              <a:defRPr/>
            </a:pPr>
            <a:r>
              <a:rPr lang="es-ES_tradnl" sz="2000" smtClean="0"/>
              <a:t>Gastos Generales  y de Administración</a:t>
            </a:r>
          </a:p>
          <a:p>
            <a:pPr eaLnBrk="1" hangingPunct="1">
              <a:defRPr/>
            </a:pPr>
            <a:r>
              <a:rPr lang="es-ES_tradnl" sz="2000" smtClean="0"/>
              <a:t>Gastos de Venta</a:t>
            </a:r>
          </a:p>
          <a:p>
            <a:pPr eaLnBrk="1" hangingPunct="1">
              <a:defRPr/>
            </a:pPr>
            <a:r>
              <a:rPr lang="es-ES_tradnl" sz="2000" smtClean="0"/>
              <a:t>Gastos Financieros</a:t>
            </a:r>
          </a:p>
          <a:p>
            <a:pPr eaLnBrk="1" hangingPunct="1">
              <a:defRPr/>
            </a:pPr>
            <a:endParaRPr lang="es-ES_tradnl" sz="2000" smtClean="0"/>
          </a:p>
          <a:p>
            <a:pPr eaLnBrk="1" hangingPunct="1">
              <a:defRPr/>
            </a:pPr>
            <a:endParaRPr lang="en-US"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363">
                                            <p:txEl>
                                              <p:pRg st="6" end="6"/>
                                            </p:txEl>
                                          </p:spTgt>
                                        </p:tgtEl>
                                        <p:attrNameLst>
                                          <p:attrName>style.visibility</p:attrName>
                                        </p:attrNameLst>
                                      </p:cBhvr>
                                      <p:to>
                                        <p:strVal val="visible"/>
                                      </p:to>
                                    </p:set>
                                    <p:anim calcmode="lin" valueType="num">
                                      <p:cBhvr additive="base">
                                        <p:cTn id="43" dur="500" fill="hold"/>
                                        <p:tgtEl>
                                          <p:spTgt spid="1536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3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363">
                                            <p:txEl>
                                              <p:pRg st="7" end="7"/>
                                            </p:txEl>
                                          </p:spTgt>
                                        </p:tgtEl>
                                        <p:attrNameLst>
                                          <p:attrName>style.visibility</p:attrName>
                                        </p:attrNameLst>
                                      </p:cBhvr>
                                      <p:to>
                                        <p:strVal val="visible"/>
                                      </p:to>
                                    </p:set>
                                    <p:anim calcmode="lin" valueType="num">
                                      <p:cBhvr additive="base">
                                        <p:cTn id="49" dur="500" fill="hold"/>
                                        <p:tgtEl>
                                          <p:spTgt spid="1536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3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364">
                                            <p:txEl>
                                              <p:pRg st="0" end="0"/>
                                            </p:txEl>
                                          </p:spTgt>
                                        </p:tgtEl>
                                        <p:attrNameLst>
                                          <p:attrName>style.visibility</p:attrName>
                                        </p:attrNameLst>
                                      </p:cBhvr>
                                      <p:to>
                                        <p:strVal val="visible"/>
                                      </p:to>
                                    </p:set>
                                    <p:anim calcmode="lin" valueType="num">
                                      <p:cBhvr additive="base">
                                        <p:cTn id="55" dur="500" fill="hold"/>
                                        <p:tgtEl>
                                          <p:spTgt spid="15364">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53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364">
                                            <p:txEl>
                                              <p:pRg st="1" end="1"/>
                                            </p:txEl>
                                          </p:spTgt>
                                        </p:tgtEl>
                                        <p:attrNameLst>
                                          <p:attrName>style.visibility</p:attrName>
                                        </p:attrNameLst>
                                      </p:cBhvr>
                                      <p:to>
                                        <p:strVal val="visible"/>
                                      </p:to>
                                    </p:set>
                                    <p:anim calcmode="lin" valueType="num">
                                      <p:cBhvr additive="base">
                                        <p:cTn id="61" dur="500" fill="hold"/>
                                        <p:tgtEl>
                                          <p:spTgt spid="15364">
                                            <p:txEl>
                                              <p:pRg st="1" end="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536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5364">
                                            <p:txEl>
                                              <p:pRg st="2" end="2"/>
                                            </p:txEl>
                                          </p:spTgt>
                                        </p:tgtEl>
                                        <p:attrNameLst>
                                          <p:attrName>style.visibility</p:attrName>
                                        </p:attrNameLst>
                                      </p:cBhvr>
                                      <p:to>
                                        <p:strVal val="visible"/>
                                      </p:to>
                                    </p:set>
                                    <p:anim calcmode="lin" valueType="num">
                                      <p:cBhvr additive="base">
                                        <p:cTn id="67" dur="500" fill="hold"/>
                                        <p:tgtEl>
                                          <p:spTgt spid="15364">
                                            <p:txEl>
                                              <p:pRg st="2" end="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536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5364">
                                            <p:txEl>
                                              <p:pRg st="3" end="3"/>
                                            </p:txEl>
                                          </p:spTgt>
                                        </p:tgtEl>
                                        <p:attrNameLst>
                                          <p:attrName>style.visibility</p:attrName>
                                        </p:attrNameLst>
                                      </p:cBhvr>
                                      <p:to>
                                        <p:strVal val="visible"/>
                                      </p:to>
                                    </p:set>
                                    <p:anim calcmode="lin" valueType="num">
                                      <p:cBhvr additive="base">
                                        <p:cTn id="73" dur="500" fill="hold"/>
                                        <p:tgtEl>
                                          <p:spTgt spid="15364">
                                            <p:txEl>
                                              <p:pRg st="3" end="3"/>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1536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5364">
                                            <p:txEl>
                                              <p:pRg st="4" end="4"/>
                                            </p:txEl>
                                          </p:spTgt>
                                        </p:tgtEl>
                                        <p:attrNameLst>
                                          <p:attrName>style.visibility</p:attrName>
                                        </p:attrNameLst>
                                      </p:cBhvr>
                                      <p:to>
                                        <p:strVal val="visible"/>
                                      </p:to>
                                    </p:set>
                                    <p:anim calcmode="lin" valueType="num">
                                      <p:cBhvr additive="base">
                                        <p:cTn id="79" dur="500" fill="hold"/>
                                        <p:tgtEl>
                                          <p:spTgt spid="15364">
                                            <p:txEl>
                                              <p:pRg st="4" end="4"/>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1536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5364">
                                            <p:txEl>
                                              <p:pRg st="5" end="5"/>
                                            </p:txEl>
                                          </p:spTgt>
                                        </p:tgtEl>
                                        <p:attrNameLst>
                                          <p:attrName>style.visibility</p:attrName>
                                        </p:attrNameLst>
                                      </p:cBhvr>
                                      <p:to>
                                        <p:strVal val="visible"/>
                                      </p:to>
                                    </p:set>
                                    <p:anim calcmode="lin" valueType="num">
                                      <p:cBhvr additive="base">
                                        <p:cTn id="85" dur="500" fill="hold"/>
                                        <p:tgtEl>
                                          <p:spTgt spid="15364">
                                            <p:txEl>
                                              <p:pRg st="5" end="5"/>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1536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5364">
                                            <p:txEl>
                                              <p:pRg st="6" end="6"/>
                                            </p:txEl>
                                          </p:spTgt>
                                        </p:tgtEl>
                                        <p:attrNameLst>
                                          <p:attrName>style.visibility</p:attrName>
                                        </p:attrNameLst>
                                      </p:cBhvr>
                                      <p:to>
                                        <p:strVal val="visible"/>
                                      </p:to>
                                    </p:set>
                                    <p:anim calcmode="lin" valueType="num">
                                      <p:cBhvr additive="base">
                                        <p:cTn id="91" dur="500" fill="hold"/>
                                        <p:tgtEl>
                                          <p:spTgt spid="15364">
                                            <p:txEl>
                                              <p:pRg st="6" end="6"/>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15364">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P spid="15364"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143000" y="-228600"/>
            <a:ext cx="7772400" cy="1143000"/>
          </a:xfrm>
        </p:spPr>
        <p:txBody>
          <a:bodyPr/>
          <a:lstStyle/>
          <a:p>
            <a:pPr eaLnBrk="1" hangingPunct="1"/>
            <a:r>
              <a:rPr lang="en-US" smtClean="0"/>
              <a:t>Reproductores</a:t>
            </a:r>
          </a:p>
        </p:txBody>
      </p:sp>
      <p:sp>
        <p:nvSpPr>
          <p:cNvPr id="17411" name="Rectangle 3"/>
          <p:cNvSpPr>
            <a:spLocks noGrp="1" noChangeArrowheads="1"/>
          </p:cNvSpPr>
          <p:nvPr>
            <p:ph type="body" idx="1"/>
          </p:nvPr>
        </p:nvSpPr>
        <p:spPr>
          <a:xfrm>
            <a:off x="762000" y="762000"/>
            <a:ext cx="8180388" cy="5299075"/>
          </a:xfrm>
        </p:spPr>
        <p:txBody>
          <a:bodyPr/>
          <a:lstStyle/>
          <a:p>
            <a:pPr eaLnBrk="1" hangingPunct="1">
              <a:lnSpc>
                <a:spcPct val="90000"/>
              </a:lnSpc>
              <a:defRPr/>
            </a:pPr>
            <a:r>
              <a:rPr lang="en-US" sz="2800" smtClean="0"/>
              <a:t>U</a:t>
            </a:r>
            <a:r>
              <a:rPr lang="es-ES_tradnl" sz="2800" smtClean="0"/>
              <a:t>sados en sistemas </a:t>
            </a:r>
            <a:r>
              <a:rPr lang="en-US" sz="2800" smtClean="0"/>
              <a:t>de </a:t>
            </a:r>
            <a:r>
              <a:rPr lang="es-ES_tradnl" sz="2800" smtClean="0"/>
              <a:t>producción de semillas</a:t>
            </a:r>
            <a:r>
              <a:rPr lang="en-US" sz="2800" smtClean="0"/>
              <a:t>:</a:t>
            </a:r>
          </a:p>
          <a:p>
            <a:pPr lvl="1" eaLnBrk="1" hangingPunct="1">
              <a:lnSpc>
                <a:spcPct val="90000"/>
              </a:lnSpc>
              <a:defRPr/>
            </a:pPr>
            <a:r>
              <a:rPr lang="es-ES_tradnl" sz="2400" smtClean="0"/>
              <a:t>Hatcheries, Desovaderos, maduración, producción de alevines, etc.</a:t>
            </a:r>
            <a:endParaRPr lang="en-US" sz="2400" smtClean="0"/>
          </a:p>
          <a:p>
            <a:pPr eaLnBrk="1" hangingPunct="1">
              <a:lnSpc>
                <a:spcPct val="90000"/>
              </a:lnSpc>
              <a:defRPr/>
            </a:pPr>
            <a:r>
              <a:rPr lang="en-US" sz="2800" smtClean="0"/>
              <a:t>E</a:t>
            </a:r>
            <a:r>
              <a:rPr lang="es-ES_tradnl" sz="2800" smtClean="0"/>
              <a:t>speranza de vida conocida y costo</a:t>
            </a:r>
            <a:r>
              <a:rPr lang="en-US" sz="2800" smtClean="0"/>
              <a:t> </a:t>
            </a:r>
            <a:r>
              <a:rPr lang="es-ES_tradnl" sz="2800" smtClean="0"/>
              <a:t>alto</a:t>
            </a:r>
            <a:r>
              <a:rPr lang="en-US" sz="2800" smtClean="0"/>
              <a:t>( x ej:</a:t>
            </a:r>
            <a:r>
              <a:rPr lang="es-ES_tradnl" sz="2800" smtClean="0"/>
              <a:t> líneas de reproductores especiales</a:t>
            </a:r>
            <a:r>
              <a:rPr lang="en-US" sz="2800" smtClean="0"/>
              <a:t>):</a:t>
            </a:r>
          </a:p>
          <a:p>
            <a:pPr lvl="1" eaLnBrk="1" hangingPunct="1">
              <a:lnSpc>
                <a:spcPct val="90000"/>
              </a:lnSpc>
              <a:defRPr/>
            </a:pPr>
            <a:r>
              <a:rPr lang="en-US" sz="2400" smtClean="0"/>
              <a:t>C</a:t>
            </a:r>
            <a:r>
              <a:rPr lang="es-ES_tradnl" sz="2400" smtClean="0"/>
              <a:t>osto </a:t>
            </a:r>
            <a:r>
              <a:rPr lang="en-US" sz="2400" smtClean="0"/>
              <a:t>de </a:t>
            </a:r>
            <a:r>
              <a:rPr lang="es-ES_tradnl" sz="2400" smtClean="0"/>
              <a:t>reproductores se puede amortizar. </a:t>
            </a:r>
            <a:endParaRPr lang="en-US" sz="2400" smtClean="0"/>
          </a:p>
          <a:p>
            <a:pPr eaLnBrk="1" hangingPunct="1">
              <a:lnSpc>
                <a:spcPct val="90000"/>
              </a:lnSpc>
              <a:defRPr/>
            </a:pPr>
            <a:r>
              <a:rPr lang="en-US" sz="2800" smtClean="0"/>
              <a:t>V</a:t>
            </a:r>
            <a:r>
              <a:rPr lang="es-ES_tradnl" sz="2800" smtClean="0"/>
              <a:t>ida corta y producción puntual,</a:t>
            </a:r>
            <a:r>
              <a:rPr lang="en-US" sz="2800" smtClean="0"/>
              <a:t> (x ej:</a:t>
            </a:r>
            <a:r>
              <a:rPr lang="es-ES_tradnl" sz="2800" smtClean="0"/>
              <a:t> desovaderos camarón</a:t>
            </a:r>
            <a:r>
              <a:rPr lang="en-US" sz="2800" smtClean="0"/>
              <a:t>):</a:t>
            </a:r>
          </a:p>
          <a:p>
            <a:pPr lvl="1" eaLnBrk="1" hangingPunct="1">
              <a:lnSpc>
                <a:spcPct val="90000"/>
              </a:lnSpc>
              <a:defRPr/>
            </a:pPr>
            <a:r>
              <a:rPr lang="en-US" sz="2400" smtClean="0"/>
              <a:t>S</a:t>
            </a:r>
            <a:r>
              <a:rPr lang="es-ES_tradnl" sz="2400" smtClean="0"/>
              <a:t>e pueden considerar como materia prima. </a:t>
            </a:r>
            <a:endParaRPr lang="en-US" sz="2400" smtClean="0"/>
          </a:p>
          <a:p>
            <a:pPr eaLnBrk="1" hangingPunct="1">
              <a:lnSpc>
                <a:spcPct val="90000"/>
              </a:lnSpc>
              <a:defRPr/>
            </a:pPr>
            <a:r>
              <a:rPr lang="en-US" sz="2800" smtClean="0"/>
              <a:t>C</a:t>
            </a:r>
            <a:r>
              <a:rPr lang="es-ES_tradnl" sz="2800" smtClean="0"/>
              <a:t>osto relativamente bajo, o se requiere un remplazo periódico de los mismos</a:t>
            </a:r>
            <a:r>
              <a:rPr lang="en-US" sz="2800" smtClean="0"/>
              <a:t>:</a:t>
            </a:r>
          </a:p>
          <a:p>
            <a:pPr lvl="1" eaLnBrk="1" hangingPunct="1">
              <a:lnSpc>
                <a:spcPct val="90000"/>
              </a:lnSpc>
              <a:defRPr/>
            </a:pPr>
            <a:r>
              <a:rPr lang="en-US" sz="2400" smtClean="0"/>
              <a:t>P</a:t>
            </a:r>
            <a:r>
              <a:rPr lang="es-ES_tradnl" sz="2400" smtClean="0"/>
              <a:t>uede considerarse </a:t>
            </a:r>
            <a:r>
              <a:rPr lang="en-US" sz="2400" smtClean="0"/>
              <a:t>como </a:t>
            </a:r>
            <a:r>
              <a:rPr lang="es-ES_tradnl" sz="2400" smtClean="0"/>
              <a:t>costo </a:t>
            </a:r>
            <a:r>
              <a:rPr lang="en-US" sz="2400" smtClean="0"/>
              <a:t>Fijo </a:t>
            </a:r>
            <a:r>
              <a:rPr lang="es-ES_tradnl" sz="2400" smtClean="0"/>
              <a:t> </a:t>
            </a:r>
            <a:r>
              <a:rPr lang="en-US" sz="2400" smtClean="0"/>
              <a:t>o </a:t>
            </a:r>
            <a:r>
              <a:rPr lang="es-ES_tradnl" sz="2400" smtClean="0"/>
              <a:t>del período.</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43000" y="-228600"/>
            <a:ext cx="7772400" cy="1143000"/>
          </a:xfrm>
        </p:spPr>
        <p:txBody>
          <a:bodyPr/>
          <a:lstStyle/>
          <a:p>
            <a:pPr eaLnBrk="1" hangingPunct="1"/>
            <a:r>
              <a:rPr lang="en-US" smtClean="0"/>
              <a:t>Reproductores</a:t>
            </a:r>
          </a:p>
        </p:txBody>
      </p:sp>
      <p:sp>
        <p:nvSpPr>
          <p:cNvPr id="45059" name="Rectangle 3"/>
          <p:cNvSpPr>
            <a:spLocks noGrp="1" noChangeArrowheads="1"/>
          </p:cNvSpPr>
          <p:nvPr>
            <p:ph type="body" idx="1"/>
          </p:nvPr>
        </p:nvSpPr>
        <p:spPr>
          <a:xfrm>
            <a:off x="762000" y="762000"/>
            <a:ext cx="8180388" cy="5299075"/>
          </a:xfrm>
        </p:spPr>
        <p:txBody>
          <a:bodyPr/>
          <a:lstStyle/>
          <a:p>
            <a:pPr eaLnBrk="1" hangingPunct="1">
              <a:lnSpc>
                <a:spcPct val="90000"/>
              </a:lnSpc>
              <a:defRPr/>
            </a:pPr>
            <a:r>
              <a:rPr lang="en-US" sz="2800" smtClean="0"/>
              <a:t>Dependiendo de tipo de negocio e integración, costo se refleja en costo semilla, de donde puede pasar a costo de venta (en caso de venta) o al costo de producción en caso de cultivo de engorde.</a:t>
            </a:r>
          </a:p>
          <a:p>
            <a:pPr eaLnBrk="1" hangingPunct="1">
              <a:lnSpc>
                <a:spcPct val="90000"/>
              </a:lnSpc>
              <a:defRPr/>
            </a:pPr>
            <a:r>
              <a:rPr lang="en-US" sz="2800" smtClean="0"/>
              <a:t>Dependiendo de sistema, pueden ser considerados costos variables o fijos. </a:t>
            </a:r>
          </a:p>
          <a:p>
            <a:pPr eaLnBrk="1" hangingPunct="1">
              <a:lnSpc>
                <a:spcPct val="90000"/>
              </a:lnSpc>
              <a:defRPr/>
            </a:pPr>
            <a:r>
              <a:rPr lang="en-US" sz="2800" smtClean="0"/>
              <a:t>Los egresos se generarán al momento de adquirir los reproductores, pero solo se generarán ingresos en caso de ventas a terceros. En caso de transferencia de la semilla a un sistema de engorde no.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228600"/>
            <a:ext cx="7772400" cy="1143000"/>
          </a:xfrm>
        </p:spPr>
        <p:txBody>
          <a:bodyPr/>
          <a:lstStyle/>
          <a:p>
            <a:pPr eaLnBrk="1" hangingPunct="1"/>
            <a:r>
              <a:rPr lang="en-US" smtClean="0"/>
              <a:t>Semilla</a:t>
            </a:r>
          </a:p>
        </p:txBody>
      </p:sp>
      <p:sp>
        <p:nvSpPr>
          <p:cNvPr id="18435" name="Rectangle 3"/>
          <p:cNvSpPr>
            <a:spLocks noGrp="1" noChangeArrowheads="1"/>
          </p:cNvSpPr>
          <p:nvPr>
            <p:ph type="body" idx="1"/>
          </p:nvPr>
        </p:nvSpPr>
        <p:spPr>
          <a:xfrm>
            <a:off x="685800" y="762000"/>
            <a:ext cx="8180388" cy="5867400"/>
          </a:xfrm>
        </p:spPr>
        <p:txBody>
          <a:bodyPr/>
          <a:lstStyle/>
          <a:p>
            <a:pPr eaLnBrk="1" hangingPunct="1">
              <a:lnSpc>
                <a:spcPct val="90000"/>
              </a:lnSpc>
              <a:defRPr/>
            </a:pPr>
            <a:r>
              <a:rPr lang="en-US" sz="2800" smtClean="0"/>
              <a:t>E</a:t>
            </a:r>
            <a:r>
              <a:rPr lang="es-ES_tradnl" sz="2800" smtClean="0"/>
              <a:t>s base de sistema producción acuícola. </a:t>
            </a:r>
            <a:r>
              <a:rPr lang="en-US" sz="2800" smtClean="0"/>
              <a:t>P</a:t>
            </a:r>
            <a:r>
              <a:rPr lang="es-ES_tradnl" sz="2800" smtClean="0"/>
              <a:t>uede ser capturada,  producida o comprada. </a:t>
            </a:r>
          </a:p>
          <a:p>
            <a:pPr eaLnBrk="1" hangingPunct="1">
              <a:lnSpc>
                <a:spcPct val="90000"/>
              </a:lnSpc>
              <a:defRPr/>
            </a:pPr>
            <a:r>
              <a:rPr lang="en-US" sz="2800" u="sng" smtClean="0"/>
              <a:t>C</a:t>
            </a:r>
            <a:r>
              <a:rPr lang="es-ES_tradnl" sz="2800" u="sng" smtClean="0"/>
              <a:t>aptura</a:t>
            </a:r>
            <a:r>
              <a:rPr lang="en-US" sz="2800" u="sng" smtClean="0"/>
              <a:t>.</a:t>
            </a:r>
            <a:r>
              <a:rPr lang="es-ES_tradnl" sz="2800" smtClean="0"/>
              <a:t> </a:t>
            </a:r>
            <a:r>
              <a:rPr lang="en-US" sz="2800" smtClean="0"/>
              <a:t>X ej: </a:t>
            </a:r>
            <a:r>
              <a:rPr lang="es-ES_tradnl" sz="2800" smtClean="0"/>
              <a:t>fijación de mejillones, ostras, algas, o </a:t>
            </a:r>
            <a:r>
              <a:rPr lang="en-US" sz="2800" smtClean="0"/>
              <a:t>semilleros </a:t>
            </a:r>
            <a:r>
              <a:rPr lang="es-ES_tradnl" sz="2800" smtClean="0"/>
              <a:t>camarón</a:t>
            </a:r>
            <a:r>
              <a:rPr lang="en-US" sz="2800" smtClean="0"/>
              <a:t>:</a:t>
            </a:r>
            <a:r>
              <a:rPr lang="es-ES_tradnl" sz="2800" smtClean="0"/>
              <a:t> no se paga un valor por la larva, </a:t>
            </a:r>
            <a:r>
              <a:rPr lang="en-US" sz="2800" smtClean="0"/>
              <a:t>pero hay </a:t>
            </a:r>
            <a:r>
              <a:rPr lang="es-ES_tradnl" sz="2800" smtClean="0"/>
              <a:t>costos/egresos para capturarla</a:t>
            </a:r>
            <a:r>
              <a:rPr lang="en-US" sz="2800" smtClean="0"/>
              <a:t>:</a:t>
            </a:r>
          </a:p>
          <a:p>
            <a:pPr lvl="1" eaLnBrk="1" hangingPunct="1">
              <a:lnSpc>
                <a:spcPct val="90000"/>
              </a:lnSpc>
              <a:defRPr/>
            </a:pPr>
            <a:r>
              <a:rPr lang="en-US" sz="2400" smtClean="0"/>
              <a:t>P</a:t>
            </a:r>
            <a:r>
              <a:rPr lang="es-ES_tradnl" sz="2400" smtClean="0"/>
              <a:t>uede consider</a:t>
            </a:r>
            <a:r>
              <a:rPr lang="en-US" sz="2400" smtClean="0"/>
              <a:t>a</a:t>
            </a:r>
            <a:r>
              <a:rPr lang="es-ES_tradnl" sz="2400" smtClean="0"/>
              <a:t>rs como parte de costo  operación</a:t>
            </a:r>
            <a:r>
              <a:rPr lang="en-US" sz="2400" smtClean="0"/>
              <a:t> fijo </a:t>
            </a:r>
            <a:r>
              <a:rPr lang="es-ES_tradnl" sz="2400" smtClean="0"/>
              <a:t> por  lo que son difíciles de  identificar.</a:t>
            </a:r>
            <a:r>
              <a:rPr lang="en-US" sz="2400" smtClean="0"/>
              <a:t> (CBA).</a:t>
            </a:r>
            <a:endParaRPr lang="es-ES_tradnl" sz="2400" smtClean="0"/>
          </a:p>
          <a:p>
            <a:pPr eaLnBrk="1" hangingPunct="1">
              <a:lnSpc>
                <a:spcPct val="90000"/>
              </a:lnSpc>
              <a:defRPr/>
            </a:pPr>
            <a:r>
              <a:rPr lang="en-US" sz="2800" u="sng" smtClean="0"/>
              <a:t>P</a:t>
            </a:r>
            <a:r>
              <a:rPr lang="es-ES_tradnl" sz="2800" u="sng" smtClean="0"/>
              <a:t>roducción semilla</a:t>
            </a:r>
            <a:r>
              <a:rPr lang="es-ES_tradnl" sz="2800" smtClean="0"/>
              <a:t>,</a:t>
            </a:r>
            <a:r>
              <a:rPr lang="en-US" sz="2800" smtClean="0"/>
              <a:t> x ej:</a:t>
            </a:r>
            <a:r>
              <a:rPr lang="es-ES_tradnl" sz="2800" smtClean="0"/>
              <a:t> laboratorio  larvas con instalaciones propias de maduración</a:t>
            </a:r>
            <a:r>
              <a:rPr lang="en-US" sz="2800" smtClean="0"/>
              <a:t>:</a:t>
            </a:r>
          </a:p>
          <a:p>
            <a:pPr lvl="1" eaLnBrk="1" hangingPunct="1">
              <a:lnSpc>
                <a:spcPct val="90000"/>
              </a:lnSpc>
              <a:defRPr/>
            </a:pPr>
            <a:r>
              <a:rPr lang="en-US" sz="2400" smtClean="0"/>
              <a:t>C</a:t>
            </a:r>
            <a:r>
              <a:rPr lang="es-ES_tradnl" sz="2400" smtClean="0"/>
              <a:t>ostos </a:t>
            </a:r>
            <a:r>
              <a:rPr lang="en-US" sz="2400" smtClean="0"/>
              <a:t>/ egresos </a:t>
            </a:r>
            <a:r>
              <a:rPr lang="es-ES_tradnl" sz="2400" smtClean="0"/>
              <a:t>semilla se generarán durante la maduración, y al pasar al engorde (larvicultura), se transferirá el costo, pero no habrá egreso de efectivo, ya que el egreso ya se dio durante el proceso de maduración.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43000" y="-228600"/>
            <a:ext cx="7772400" cy="1143000"/>
          </a:xfrm>
        </p:spPr>
        <p:txBody>
          <a:bodyPr/>
          <a:lstStyle/>
          <a:p>
            <a:pPr eaLnBrk="1" hangingPunct="1"/>
            <a:r>
              <a:rPr lang="en-US" smtClean="0"/>
              <a:t>Semilla</a:t>
            </a:r>
          </a:p>
        </p:txBody>
      </p:sp>
      <p:sp>
        <p:nvSpPr>
          <p:cNvPr id="46083" name="Rectangle 3"/>
          <p:cNvSpPr>
            <a:spLocks noGrp="1" noChangeArrowheads="1"/>
          </p:cNvSpPr>
          <p:nvPr>
            <p:ph type="body" idx="1"/>
          </p:nvPr>
        </p:nvSpPr>
        <p:spPr>
          <a:xfrm>
            <a:off x="685800" y="838200"/>
            <a:ext cx="8180388" cy="5638800"/>
          </a:xfrm>
        </p:spPr>
        <p:txBody>
          <a:bodyPr/>
          <a:lstStyle/>
          <a:p>
            <a:pPr eaLnBrk="1" hangingPunct="1">
              <a:defRPr/>
            </a:pPr>
            <a:r>
              <a:rPr lang="en-US" sz="2800" smtClean="0"/>
              <a:t>C</a:t>
            </a:r>
            <a:r>
              <a:rPr lang="es-ES_tradnl" sz="2800" smtClean="0"/>
              <a:t>ultivo 2 fases</a:t>
            </a:r>
            <a:r>
              <a:rPr lang="en-US" sz="2800" smtClean="0"/>
              <a:t>:</a:t>
            </a:r>
          </a:p>
          <a:p>
            <a:pPr lvl="1" eaLnBrk="1" hangingPunct="1">
              <a:defRPr/>
            </a:pPr>
            <a:r>
              <a:rPr lang="en-US" sz="2400" smtClean="0"/>
              <a:t>E</a:t>
            </a:r>
            <a:r>
              <a:rPr lang="es-ES_tradnl" sz="2400" smtClean="0"/>
              <a:t>n</a:t>
            </a:r>
            <a:r>
              <a:rPr lang="en-US" sz="2400" smtClean="0"/>
              <a:t> </a:t>
            </a:r>
            <a:r>
              <a:rPr lang="es-ES_tradnl" sz="2400" smtClean="0"/>
              <a:t>precriadero se cultiva la semilla, incurriendo en costos y egresos durante su cultivo, y, al transferir los juveniles al sistema de engorde se transfieren todos los costos que se habían incurrido en el precriadero (semilla, alimento, químicos, etc.), pero no se incurre en ningún egreso en ese momento.</a:t>
            </a:r>
          </a:p>
          <a:p>
            <a:pPr eaLnBrk="1" hangingPunct="1">
              <a:defRPr/>
            </a:pPr>
            <a:r>
              <a:rPr lang="es-ES_tradnl" sz="2800" smtClean="0"/>
              <a:t>El caso más sencillo de visualizar es en el cual compramos la semilla a una tercera persona. En este caso, el costo  de producción y el egreso se generarían al mismo momento (a no ser que compremos por adelantado o a crédito).</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81000" y="-228600"/>
            <a:ext cx="8534400" cy="1143000"/>
          </a:xfrm>
        </p:spPr>
        <p:txBody>
          <a:bodyPr/>
          <a:lstStyle/>
          <a:p>
            <a:pPr eaLnBrk="1" hangingPunct="1"/>
            <a:r>
              <a:rPr lang="en-US" smtClean="0"/>
              <a:t>Mano De Obra (Obra De Mano)</a:t>
            </a:r>
          </a:p>
        </p:txBody>
      </p:sp>
      <p:sp>
        <p:nvSpPr>
          <p:cNvPr id="19459" name="Rectangle 3"/>
          <p:cNvSpPr>
            <a:spLocks noGrp="1" noChangeArrowheads="1"/>
          </p:cNvSpPr>
          <p:nvPr>
            <p:ph type="body" idx="1"/>
          </p:nvPr>
        </p:nvSpPr>
        <p:spPr>
          <a:xfrm>
            <a:off x="762000" y="762000"/>
            <a:ext cx="8382000" cy="5867400"/>
          </a:xfrm>
        </p:spPr>
        <p:txBody>
          <a:bodyPr/>
          <a:lstStyle/>
          <a:p>
            <a:pPr eaLnBrk="1" hangingPunct="1">
              <a:lnSpc>
                <a:spcPct val="90000"/>
              </a:lnSpc>
              <a:defRPr/>
            </a:pPr>
            <a:r>
              <a:rPr lang="es-ES_tradnl" sz="2800" smtClean="0"/>
              <a:t>2 tipos</a:t>
            </a:r>
            <a:r>
              <a:rPr lang="en-US" sz="2800" smtClean="0"/>
              <a:t>: V</a:t>
            </a:r>
            <a:r>
              <a:rPr lang="es-ES_tradnl" sz="2800" smtClean="0"/>
              <a:t>ariable </a:t>
            </a:r>
            <a:r>
              <a:rPr lang="en-US" sz="2800" smtClean="0"/>
              <a:t> y F</a:t>
            </a:r>
            <a:r>
              <a:rPr lang="es-ES_tradnl" sz="2800" smtClean="0"/>
              <a:t>ija</a:t>
            </a:r>
            <a:r>
              <a:rPr lang="en-US" sz="2800" smtClean="0"/>
              <a:t>:</a:t>
            </a:r>
          </a:p>
          <a:p>
            <a:pPr lvl="1" eaLnBrk="1" hangingPunct="1">
              <a:lnSpc>
                <a:spcPct val="90000"/>
              </a:lnSpc>
              <a:defRPr/>
            </a:pPr>
            <a:r>
              <a:rPr lang="en-US" sz="2400" smtClean="0"/>
              <a:t>MO</a:t>
            </a:r>
            <a:r>
              <a:rPr lang="es-ES_tradnl" sz="2400" smtClean="0"/>
              <a:t> variable puede calcularse fácilmente con base en una tasa de Dólares por unidad producida. </a:t>
            </a:r>
          </a:p>
          <a:p>
            <a:pPr lvl="1" eaLnBrk="1" hangingPunct="1">
              <a:lnSpc>
                <a:spcPct val="90000"/>
              </a:lnSpc>
              <a:defRPr/>
            </a:pPr>
            <a:r>
              <a:rPr lang="en-US" sz="2400" smtClean="0"/>
              <a:t>MO</a:t>
            </a:r>
            <a:r>
              <a:rPr lang="es-ES_tradnl" sz="2400" smtClean="0"/>
              <a:t> fija</a:t>
            </a:r>
            <a:r>
              <a:rPr lang="en-US" sz="2400" smtClean="0"/>
              <a:t>: C</a:t>
            </a:r>
            <a:r>
              <a:rPr lang="es-ES_tradnl" sz="2400" smtClean="0"/>
              <a:t>alcular efecto de </a:t>
            </a:r>
            <a:r>
              <a:rPr lang="en-US" sz="2400" smtClean="0"/>
              <a:t>BBSS </a:t>
            </a:r>
            <a:r>
              <a:rPr lang="es-ES_tradnl" sz="2400" smtClean="0"/>
              <a:t>en  desembolsos de efectivo y su amortización al costo. </a:t>
            </a:r>
          </a:p>
          <a:p>
            <a:pPr eaLnBrk="1" hangingPunct="1">
              <a:lnSpc>
                <a:spcPct val="90000"/>
              </a:lnSpc>
              <a:defRPr/>
            </a:pPr>
            <a:r>
              <a:rPr lang="en-US" sz="2800" smtClean="0"/>
              <a:t>P</a:t>
            </a:r>
            <a:r>
              <a:rPr lang="es-ES_tradnl" sz="2800" smtClean="0"/>
              <a:t>uede dividirse en directa e indirecta.</a:t>
            </a:r>
          </a:p>
          <a:p>
            <a:pPr lvl="1" eaLnBrk="1" hangingPunct="1">
              <a:lnSpc>
                <a:spcPct val="90000"/>
              </a:lnSpc>
              <a:defRPr/>
            </a:pPr>
            <a:r>
              <a:rPr lang="en-US" sz="2400" smtClean="0"/>
              <a:t>MO</a:t>
            </a:r>
            <a:r>
              <a:rPr lang="es-ES_tradnl" sz="2400" smtClean="0"/>
              <a:t> directa </a:t>
            </a:r>
            <a:r>
              <a:rPr lang="en-US" sz="2400" smtClean="0"/>
              <a:t>es la que </a:t>
            </a:r>
            <a:r>
              <a:rPr lang="es-ES_tradnl" sz="2400" smtClean="0"/>
              <a:t>se utiliza para transformar materia prima en producto terminado.</a:t>
            </a:r>
          </a:p>
          <a:p>
            <a:pPr lvl="1" eaLnBrk="1" hangingPunct="1">
              <a:lnSpc>
                <a:spcPct val="90000"/>
              </a:lnSpc>
              <a:defRPr/>
            </a:pPr>
            <a:r>
              <a:rPr lang="en-US" sz="2400" smtClean="0"/>
              <a:t>MO</a:t>
            </a:r>
            <a:r>
              <a:rPr lang="es-ES_tradnl" sz="2400" smtClean="0"/>
              <a:t> indirecta es necesaria en d</a:t>
            </a:r>
            <a:r>
              <a:rPr lang="en-US" sz="2400" smtClean="0"/>
              <a:t>pto</a:t>
            </a:r>
            <a:r>
              <a:rPr lang="es-ES_tradnl" sz="2400" smtClean="0"/>
              <a:t>  producción, pero no interviene directamente en transformación de las materias primas</a:t>
            </a:r>
            <a:r>
              <a:rPr lang="en-US" sz="2400" smtClean="0"/>
              <a:t>: </a:t>
            </a:r>
            <a:r>
              <a:rPr lang="es-ES_tradnl" sz="2400" smtClean="0"/>
              <a:t>personal de supervisión, etc.</a:t>
            </a:r>
          </a:p>
          <a:p>
            <a:pPr eaLnBrk="1" hangingPunct="1">
              <a:lnSpc>
                <a:spcPct val="90000"/>
              </a:lnSpc>
              <a:defRPr/>
            </a:pPr>
            <a:r>
              <a:rPr lang="en-US" sz="2800" smtClean="0"/>
              <a:t>C</a:t>
            </a:r>
            <a:r>
              <a:rPr lang="es-ES_tradnl" sz="2800" smtClean="0"/>
              <a:t>antidad </a:t>
            </a:r>
            <a:r>
              <a:rPr lang="en-US" sz="2800" smtClean="0"/>
              <a:t>MO</a:t>
            </a:r>
            <a:r>
              <a:rPr lang="es-ES_tradnl" sz="2800" smtClean="0"/>
              <a:t> dependerá</a:t>
            </a:r>
            <a:r>
              <a:rPr lang="en-US" sz="2800" smtClean="0"/>
              <a:t>:</a:t>
            </a:r>
            <a:r>
              <a:rPr lang="es-ES_tradnl" sz="2800" smtClean="0"/>
              <a:t> tipo de cultivo  y de la ingeniería de producción. </a:t>
            </a:r>
            <a:endParaRPr lang="en-US" sz="2800" smtClean="0"/>
          </a:p>
          <a:p>
            <a:pPr lvl="1" eaLnBrk="1" hangingPunct="1">
              <a:lnSpc>
                <a:spcPct val="90000"/>
              </a:lnSpc>
              <a:defRPr/>
            </a:pPr>
            <a:r>
              <a:rPr lang="es-ES_tradnl" sz="2400" smtClean="0"/>
              <a:t>Generalmente cultivos extensivos requieren meno</a:t>
            </a:r>
            <a:r>
              <a:rPr lang="en-US" sz="2400" smtClean="0"/>
              <a:t>s</a:t>
            </a:r>
            <a:r>
              <a:rPr lang="es-ES_tradnl" sz="2400" smtClean="0"/>
              <a:t> </a:t>
            </a:r>
            <a:r>
              <a:rPr lang="en-US" sz="2400" smtClean="0"/>
              <a:t>MO</a:t>
            </a:r>
            <a:r>
              <a:rPr lang="es-ES_tradnl" sz="2400" smtClean="0"/>
              <a:t> y menos calificada que </a:t>
            </a:r>
            <a:r>
              <a:rPr lang="en-US" sz="2400" smtClean="0"/>
              <a:t>in</a:t>
            </a:r>
            <a:r>
              <a:rPr lang="es-ES_tradnl" sz="2400" smtClean="0"/>
              <a:t>tensivos.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81000" y="-228600"/>
            <a:ext cx="8534400" cy="1143000"/>
          </a:xfrm>
        </p:spPr>
        <p:txBody>
          <a:bodyPr/>
          <a:lstStyle/>
          <a:p>
            <a:pPr eaLnBrk="1" hangingPunct="1"/>
            <a:r>
              <a:rPr lang="en-US" smtClean="0"/>
              <a:t>Mano De Obra (Obra De Mano)</a:t>
            </a:r>
          </a:p>
        </p:txBody>
      </p:sp>
      <p:sp>
        <p:nvSpPr>
          <p:cNvPr id="47107" name="Rectangle 3"/>
          <p:cNvSpPr>
            <a:spLocks noGrp="1" noChangeArrowheads="1"/>
          </p:cNvSpPr>
          <p:nvPr>
            <p:ph type="body" idx="1"/>
          </p:nvPr>
        </p:nvSpPr>
        <p:spPr>
          <a:xfrm>
            <a:off x="762000" y="762000"/>
            <a:ext cx="8382000" cy="5867400"/>
          </a:xfrm>
        </p:spPr>
        <p:txBody>
          <a:bodyPr/>
          <a:lstStyle/>
          <a:p>
            <a:pPr eaLnBrk="1" hangingPunct="1">
              <a:defRPr/>
            </a:pPr>
            <a:r>
              <a:rPr lang="en-US" sz="2800" smtClean="0"/>
              <a:t>P</a:t>
            </a:r>
            <a:r>
              <a:rPr lang="es-ES_tradnl" sz="2800" smtClean="0"/>
              <a:t>royecciones de costo de </a:t>
            </a:r>
            <a:r>
              <a:rPr lang="en-US" sz="2800" smtClean="0"/>
              <a:t>MO</a:t>
            </a:r>
            <a:r>
              <a:rPr lang="es-ES_tradnl" sz="2800" smtClean="0"/>
              <a:t> acordes con  políticas salariales de compañía y del gobierno. </a:t>
            </a:r>
          </a:p>
          <a:p>
            <a:pPr eaLnBrk="1" hangingPunct="1">
              <a:defRPr/>
            </a:pPr>
            <a:r>
              <a:rPr lang="es-ES_tradnl" sz="2800" smtClean="0"/>
              <a:t>No olvidar incluir </a:t>
            </a:r>
            <a:r>
              <a:rPr lang="en-US" sz="2800" smtClean="0"/>
              <a:t>aquí</a:t>
            </a:r>
            <a:r>
              <a:rPr lang="es-ES_tradnl" sz="2800" smtClean="0"/>
              <a:t> todos los otros costos relacionados con </a:t>
            </a:r>
            <a:r>
              <a:rPr lang="en-US" sz="2800" smtClean="0"/>
              <a:t>MO:</a:t>
            </a:r>
          </a:p>
          <a:p>
            <a:pPr lvl="1" eaLnBrk="1" hangingPunct="1">
              <a:defRPr/>
            </a:pPr>
            <a:r>
              <a:rPr lang="en-US" sz="2400" smtClean="0"/>
              <a:t>A</a:t>
            </a:r>
            <a:r>
              <a:rPr lang="es-ES_tradnl" sz="2400" smtClean="0"/>
              <a:t>limentación, uniformes, transporte, capacitación, etc.</a:t>
            </a:r>
          </a:p>
          <a:p>
            <a:pPr eaLnBrk="1" hangingPunct="1">
              <a:defRPr/>
            </a:pPr>
            <a:r>
              <a:rPr lang="es-ES_tradnl" sz="2800" smtClean="0"/>
              <a:t>En Ecuador, por complicado esquema salarial, tener cuidado de representar correctamente el  pago </a:t>
            </a:r>
            <a:r>
              <a:rPr lang="en-US" sz="2800" smtClean="0"/>
              <a:t>(egreso) </a:t>
            </a:r>
            <a:r>
              <a:rPr lang="es-ES_tradnl" sz="2800" smtClean="0"/>
              <a:t>de beneficios sociales</a:t>
            </a:r>
            <a:r>
              <a:rPr lang="en-US" sz="2800" smtClean="0"/>
              <a:t> vs su costo (provisión)</a:t>
            </a:r>
            <a:r>
              <a:rPr lang="es-ES_tradnl" sz="2800" smtClean="0"/>
              <a:t>, ya que estos ocurr</a:t>
            </a:r>
            <a:r>
              <a:rPr lang="en-US" sz="2800" smtClean="0"/>
              <a:t>en</a:t>
            </a:r>
            <a:r>
              <a:rPr lang="es-ES_tradnl" sz="2800" smtClean="0"/>
              <a:t> de una forma puntual en distintos momentos del año</a:t>
            </a:r>
            <a:r>
              <a:rPr lang="en-US" sz="2800" smtClean="0"/>
              <a:t>, y van a afectar liquidez y flujo de caja.</a:t>
            </a:r>
            <a:endParaRPr lang="es-ES_tradnl" sz="2800" smtClean="0"/>
          </a:p>
          <a:p>
            <a:pPr eaLnBrk="1" hangingPunct="1">
              <a:buFont typeface="Wingdings" pitchFamily="2" charset="2"/>
              <a:buNone/>
              <a:defRPr/>
            </a:pPr>
            <a:endParaRPr lang="es-ES_tradnl" sz="28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143000" y="-304800"/>
            <a:ext cx="7772400" cy="1143000"/>
          </a:xfrm>
        </p:spPr>
        <p:txBody>
          <a:bodyPr/>
          <a:lstStyle/>
          <a:p>
            <a:pPr eaLnBrk="1" hangingPunct="1"/>
            <a:r>
              <a:rPr lang="en-US" smtClean="0"/>
              <a:t>Insumos</a:t>
            </a:r>
          </a:p>
        </p:txBody>
      </p:sp>
      <p:sp>
        <p:nvSpPr>
          <p:cNvPr id="20483" name="Rectangle 3"/>
          <p:cNvSpPr>
            <a:spLocks noGrp="1" noChangeArrowheads="1"/>
          </p:cNvSpPr>
          <p:nvPr>
            <p:ph type="body" idx="1"/>
          </p:nvPr>
        </p:nvSpPr>
        <p:spPr>
          <a:xfrm>
            <a:off x="457200" y="685800"/>
            <a:ext cx="8686800" cy="5867400"/>
          </a:xfrm>
        </p:spPr>
        <p:txBody>
          <a:bodyPr/>
          <a:lstStyle/>
          <a:p>
            <a:pPr eaLnBrk="1" hangingPunct="1">
              <a:lnSpc>
                <a:spcPct val="90000"/>
              </a:lnSpc>
              <a:defRPr/>
            </a:pPr>
            <a:r>
              <a:rPr lang="en-US" sz="2800" smtClean="0"/>
              <a:t>Materiales que serán transformados en producto final (MP) o que se usarán en el proceso.</a:t>
            </a:r>
          </a:p>
          <a:p>
            <a:pPr eaLnBrk="1" hangingPunct="1">
              <a:lnSpc>
                <a:spcPct val="90000"/>
              </a:lnSpc>
              <a:defRPr/>
            </a:pPr>
            <a:r>
              <a:rPr lang="en-US" sz="2800" smtClean="0"/>
              <a:t>G</a:t>
            </a:r>
            <a:r>
              <a:rPr lang="es-ES_tradnl" sz="2800" smtClean="0"/>
              <a:t>ralmente comprados antes de usar</a:t>
            </a:r>
            <a:r>
              <a:rPr lang="en-US" sz="2800" smtClean="0"/>
              <a:t>se</a:t>
            </a:r>
            <a:r>
              <a:rPr lang="es-ES_tradnl" sz="2800" smtClean="0"/>
              <a:t>. </a:t>
            </a:r>
            <a:r>
              <a:rPr lang="en-US" sz="2800" smtClean="0"/>
              <a:t>Aquí</a:t>
            </a:r>
            <a:r>
              <a:rPr lang="es-ES_tradnl" sz="2800" smtClean="0"/>
              <a:t> se genera egreso (</a:t>
            </a:r>
            <a:r>
              <a:rPr lang="en-US" sz="2800" smtClean="0"/>
              <a:t>exepto</a:t>
            </a:r>
            <a:r>
              <a:rPr lang="es-ES_tradnl" sz="2800" smtClean="0"/>
              <a:t> compra crédito). Y pasan a </a:t>
            </a:r>
            <a:r>
              <a:rPr lang="en-US" sz="2800" smtClean="0"/>
              <a:t>b</a:t>
            </a:r>
            <a:r>
              <a:rPr lang="es-ES_tradnl" sz="2800" smtClean="0"/>
              <a:t>odega materiales (</a:t>
            </a:r>
            <a:r>
              <a:rPr lang="en-US" sz="2800" smtClean="0"/>
              <a:t>i</a:t>
            </a:r>
            <a:r>
              <a:rPr lang="es-ES_tradnl" sz="2800" smtClean="0"/>
              <a:t>nv </a:t>
            </a:r>
            <a:r>
              <a:rPr lang="en-US" sz="2800" smtClean="0"/>
              <a:t>m</a:t>
            </a:r>
            <a:r>
              <a:rPr lang="es-ES_tradnl" sz="2800" smtClean="0"/>
              <a:t>ateriales).</a:t>
            </a:r>
            <a:endParaRPr lang="en-US" sz="2800" smtClean="0"/>
          </a:p>
          <a:p>
            <a:pPr eaLnBrk="1" hangingPunct="1">
              <a:lnSpc>
                <a:spcPct val="90000"/>
              </a:lnSpc>
              <a:defRPr/>
            </a:pPr>
            <a:r>
              <a:rPr lang="en-US" sz="2800" smtClean="0"/>
              <a:t>C</a:t>
            </a:r>
            <a:r>
              <a:rPr lang="es-ES_tradnl" sz="2800" smtClean="0"/>
              <a:t>osto producción se genera al utilizar</a:t>
            </a:r>
            <a:r>
              <a:rPr lang="en-US" sz="2800" smtClean="0"/>
              <a:t>lo</a:t>
            </a:r>
            <a:r>
              <a:rPr lang="es-ES_tradnl" sz="2800" smtClean="0"/>
              <a:t>.</a:t>
            </a:r>
            <a:r>
              <a:rPr lang="en-US" sz="2800" smtClean="0"/>
              <a:t> Y afecta al inv. materiales e inv. en proceso.</a:t>
            </a:r>
          </a:p>
          <a:p>
            <a:pPr eaLnBrk="1" hangingPunct="1">
              <a:lnSpc>
                <a:spcPct val="90000"/>
              </a:lnSpc>
              <a:defRPr/>
            </a:pPr>
            <a:r>
              <a:rPr lang="es-ES_tradnl" sz="2800" smtClean="0"/>
              <a:t>Entre los principales insumos y materiales que se utilizan en cultivos acuícolas tenemos Alimentos, Químicos,  Fertilizantes, Combustibles</a:t>
            </a:r>
            <a:r>
              <a:rPr lang="en-US" sz="2800" smtClean="0"/>
              <a:t>, materiales de empaque</a:t>
            </a:r>
            <a:r>
              <a:rPr lang="es-ES_tradnl" sz="2800" smtClean="0"/>
              <a:t> y otros materiales</a:t>
            </a:r>
            <a:r>
              <a:rPr lang="en-US" sz="2800" smtClean="0"/>
              <a:t> (</a:t>
            </a:r>
            <a:r>
              <a:rPr lang="es-ES_tradnl" sz="2800" smtClean="0"/>
              <a:t>varia</a:t>
            </a:r>
            <a:r>
              <a:rPr lang="en-US" sz="2800" smtClean="0"/>
              <a:t>n por</a:t>
            </a:r>
            <a:r>
              <a:rPr lang="es-ES_tradnl" sz="2800" smtClean="0"/>
              <a:t> especie y sistema de cultivo</a:t>
            </a:r>
            <a:r>
              <a:rPr lang="en-US" sz="2800" smtClean="0"/>
              <a:t>).</a:t>
            </a:r>
            <a:endParaRPr lang="es-ES_tradnl" sz="2800" smtClean="0"/>
          </a:p>
          <a:p>
            <a:pPr eaLnBrk="1" hangingPunct="1">
              <a:lnSpc>
                <a:spcPct val="90000"/>
              </a:lnSpc>
              <a:defRPr/>
            </a:pPr>
            <a:r>
              <a:rPr lang="en-US" sz="2800" smtClean="0"/>
              <a:t>C</a:t>
            </a:r>
            <a:r>
              <a:rPr lang="es-ES_tradnl" sz="2800" smtClean="0"/>
              <a:t>onsiderar valores flete</a:t>
            </a:r>
            <a:r>
              <a:rPr lang="en-US" sz="2800" smtClean="0"/>
              <a:t>,</a:t>
            </a:r>
            <a:r>
              <a:rPr lang="es-ES_tradnl" sz="2800" smtClean="0"/>
              <a:t> almacenamiento y manejo.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990600" y="-304800"/>
            <a:ext cx="7772400" cy="1143000"/>
          </a:xfrm>
        </p:spPr>
        <p:txBody>
          <a:bodyPr/>
          <a:lstStyle/>
          <a:p>
            <a:pPr eaLnBrk="1" hangingPunct="1"/>
            <a:r>
              <a:rPr lang="en-US" smtClean="0"/>
              <a:t>Alimentos</a:t>
            </a:r>
          </a:p>
        </p:txBody>
      </p:sp>
      <p:sp>
        <p:nvSpPr>
          <p:cNvPr id="21507" name="Rectangle 3"/>
          <p:cNvSpPr>
            <a:spLocks noGrp="1" noChangeArrowheads="1"/>
          </p:cNvSpPr>
          <p:nvPr>
            <p:ph type="body" idx="1"/>
          </p:nvPr>
        </p:nvSpPr>
        <p:spPr>
          <a:xfrm>
            <a:off x="381000" y="609600"/>
            <a:ext cx="8534400" cy="6172200"/>
          </a:xfrm>
        </p:spPr>
        <p:txBody>
          <a:bodyPr/>
          <a:lstStyle/>
          <a:p>
            <a:pPr eaLnBrk="1" hangingPunct="1">
              <a:defRPr/>
            </a:pPr>
            <a:r>
              <a:rPr lang="en-US" sz="2800" smtClean="0"/>
              <a:t>Se comporta como Materia Prima o Insumo.</a:t>
            </a:r>
          </a:p>
          <a:p>
            <a:pPr eaLnBrk="1" hangingPunct="1">
              <a:defRPr/>
            </a:pPr>
            <a:r>
              <a:rPr lang="en-US" sz="2800" smtClean="0"/>
              <a:t>Mayoria</a:t>
            </a:r>
            <a:r>
              <a:rPr lang="es-ES_tradnl" sz="2800" smtClean="0"/>
              <a:t> cultivos necesitan alimento</a:t>
            </a:r>
            <a:r>
              <a:rPr lang="en-US" sz="2800" smtClean="0"/>
              <a:t>.</a:t>
            </a:r>
            <a:r>
              <a:rPr lang="es-ES_tradnl" sz="2800" smtClean="0"/>
              <a:t> Excepciones</a:t>
            </a:r>
            <a:r>
              <a:rPr lang="en-US" sz="2800" smtClean="0"/>
              <a:t>:</a:t>
            </a:r>
            <a:r>
              <a:rPr lang="es-ES_tradnl" sz="2800" smtClean="0"/>
              <a:t> cultivos  algas, extensivos, filtradores, etc.</a:t>
            </a:r>
            <a:endParaRPr lang="en-US" sz="2800" smtClean="0"/>
          </a:p>
          <a:p>
            <a:pPr eaLnBrk="1" hangingPunct="1">
              <a:defRPr/>
            </a:pPr>
            <a:r>
              <a:rPr lang="en-US" sz="2800" smtClean="0"/>
              <a:t>A</a:t>
            </a:r>
            <a:r>
              <a:rPr lang="es-ES_tradnl" sz="2800" smtClean="0"/>
              <a:t>limento </a:t>
            </a:r>
            <a:r>
              <a:rPr lang="en-US" sz="2800" smtClean="0"/>
              <a:t>es </a:t>
            </a:r>
            <a:r>
              <a:rPr lang="es-ES_tradnl" sz="2800" smtClean="0"/>
              <a:t>uno de </a:t>
            </a:r>
            <a:r>
              <a:rPr lang="en-US" sz="2800" smtClean="0"/>
              <a:t>los </a:t>
            </a:r>
            <a:r>
              <a:rPr lang="es-ES_tradnl" sz="2800" smtClean="0"/>
              <a:t>costos más importantes.</a:t>
            </a:r>
          </a:p>
          <a:p>
            <a:pPr eaLnBrk="1" hangingPunct="1">
              <a:defRPr/>
            </a:pPr>
            <a:r>
              <a:rPr lang="en-US" sz="2800" smtClean="0"/>
              <a:t>N</a:t>
            </a:r>
            <a:r>
              <a:rPr lang="es-ES_tradnl" sz="2800" smtClean="0"/>
              <a:t>o consumido igual durante</a:t>
            </a:r>
            <a:r>
              <a:rPr lang="en-US" sz="2800" smtClean="0"/>
              <a:t> </a:t>
            </a:r>
            <a:r>
              <a:rPr lang="es-ES_tradnl" sz="2800" smtClean="0"/>
              <a:t>ciclo,</a:t>
            </a:r>
            <a:r>
              <a:rPr lang="en-US" sz="2800" smtClean="0"/>
              <a:t> e</a:t>
            </a:r>
            <a:r>
              <a:rPr lang="es-ES_tradnl" sz="2800" smtClean="0"/>
              <a:t>valuar picos  consumo relacionados con los ciclos de siembra.  </a:t>
            </a:r>
          </a:p>
          <a:p>
            <a:pPr eaLnBrk="1" hangingPunct="1">
              <a:defRPr/>
            </a:pPr>
            <a:r>
              <a:rPr lang="en-US" sz="2800" smtClean="0"/>
              <a:t>C</a:t>
            </a:r>
            <a:r>
              <a:rPr lang="es-ES_tradnl" sz="2800" smtClean="0"/>
              <a:t>asi siempre </a:t>
            </a:r>
            <a:r>
              <a:rPr lang="en-US" sz="2800" smtClean="0"/>
              <a:t>CV</a:t>
            </a:r>
            <a:r>
              <a:rPr lang="es-ES_tradnl" sz="2800" smtClean="0"/>
              <a:t>, función volumen  producción.</a:t>
            </a:r>
            <a:endParaRPr lang="en-US" sz="2800" smtClean="0"/>
          </a:p>
          <a:p>
            <a:pPr lvl="1" eaLnBrk="1" hangingPunct="1">
              <a:defRPr/>
            </a:pPr>
            <a:r>
              <a:rPr lang="en-US" sz="2400" smtClean="0"/>
              <a:t>P</a:t>
            </a:r>
            <a:r>
              <a:rPr lang="es-ES_tradnl" sz="2400" smtClean="0"/>
              <a:t>or </a:t>
            </a:r>
            <a:r>
              <a:rPr lang="en-US" sz="2400" smtClean="0"/>
              <a:t>c/</a:t>
            </a:r>
            <a:r>
              <a:rPr lang="es-ES_tradnl" sz="2400" smtClean="0"/>
              <a:t>unidad producto, se necesitará </a:t>
            </a:r>
            <a:r>
              <a:rPr lang="en-US" sz="2400" smtClean="0"/>
              <a:t>cierta</a:t>
            </a:r>
            <a:r>
              <a:rPr lang="es-ES_tradnl" sz="2400" smtClean="0"/>
              <a:t> cantidad de alimento (factor de conversión alimenticia). </a:t>
            </a:r>
            <a:endParaRPr lang="en-US" sz="2400" smtClean="0"/>
          </a:p>
          <a:p>
            <a:pPr eaLnBrk="1" hangingPunct="1">
              <a:defRPr/>
            </a:pPr>
            <a:r>
              <a:rPr lang="en-US" sz="2800" smtClean="0"/>
              <a:t>En o</a:t>
            </a:r>
            <a:r>
              <a:rPr lang="es-ES_tradnl" sz="2800" smtClean="0"/>
              <a:t>tros sistemas</a:t>
            </a:r>
            <a:r>
              <a:rPr lang="en-US" sz="2800" smtClean="0"/>
              <a:t>: x ej r</a:t>
            </a:r>
            <a:r>
              <a:rPr lang="es-ES_tradnl" sz="2800" smtClean="0"/>
              <a:t>eproductore</a:t>
            </a:r>
            <a:r>
              <a:rPr lang="en-US" sz="2800" smtClean="0"/>
              <a:t>s.</a:t>
            </a:r>
            <a:r>
              <a:rPr lang="es-ES_tradnl" sz="2800" smtClean="0"/>
              <a:t> </a:t>
            </a:r>
            <a:r>
              <a:rPr lang="en-US" sz="2800" smtClean="0"/>
              <a:t>P</a:t>
            </a:r>
            <a:r>
              <a:rPr lang="es-ES_tradnl" sz="2800" smtClean="0"/>
              <a:t>uede ser cantidad  </a:t>
            </a:r>
            <a:r>
              <a:rPr lang="en-US" sz="2800" smtClean="0"/>
              <a:t>F</a:t>
            </a:r>
            <a:r>
              <a:rPr lang="es-ES_tradnl" sz="2800" smtClean="0"/>
              <a:t>ija función de tiempo y biomasa</a:t>
            </a:r>
            <a:r>
              <a:rPr lang="en-US" sz="2800" smtClean="0"/>
              <a:t>:</a:t>
            </a:r>
          </a:p>
          <a:p>
            <a:pPr lvl="1" eaLnBrk="1" hangingPunct="1">
              <a:defRPr/>
            </a:pPr>
            <a:r>
              <a:rPr lang="en-US" sz="2400" smtClean="0"/>
              <a:t>S</a:t>
            </a:r>
            <a:r>
              <a:rPr lang="es-ES_tradnl" sz="2400" smtClean="0"/>
              <a:t>e </a:t>
            </a:r>
            <a:r>
              <a:rPr lang="en-US" sz="2400" smtClean="0"/>
              <a:t>da</a:t>
            </a:r>
            <a:r>
              <a:rPr lang="es-ES_tradnl" sz="2400" smtClean="0"/>
              <a:t> </a:t>
            </a:r>
            <a:r>
              <a:rPr lang="en-US" sz="2400" smtClean="0"/>
              <a:t>una </a:t>
            </a:r>
            <a:r>
              <a:rPr lang="es-ES_tradnl" sz="2400" smtClean="0"/>
              <a:t>cantidad por unidad de tiempo sin estar relacionada con el volumen de producción.</a:t>
            </a:r>
            <a:r>
              <a:rPr lang="en-US" sz="2400" smtClean="0"/>
              <a:t> Costo Fijo.</a:t>
            </a:r>
            <a:endParaRPr lang="es-ES_tradnl" sz="2400" smtClean="0"/>
          </a:p>
          <a:p>
            <a:pPr eaLnBrk="1" hangingPunct="1">
              <a:buFont typeface="Wingdings" pitchFamily="2" charset="2"/>
              <a:buNone/>
              <a:defRPr/>
            </a:pPr>
            <a:endParaRPr lang="es-ES_tradnl" sz="28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43000" y="-228600"/>
            <a:ext cx="7772400" cy="1143000"/>
          </a:xfrm>
        </p:spPr>
        <p:txBody>
          <a:bodyPr/>
          <a:lstStyle/>
          <a:p>
            <a:pPr eaLnBrk="1" hangingPunct="1"/>
            <a:r>
              <a:rPr lang="en-US" smtClean="0"/>
              <a:t>Quimicos Y Fertilizantes</a:t>
            </a:r>
          </a:p>
        </p:txBody>
      </p:sp>
      <p:sp>
        <p:nvSpPr>
          <p:cNvPr id="22531" name="Rectangle 3"/>
          <p:cNvSpPr>
            <a:spLocks noGrp="1" noChangeArrowheads="1"/>
          </p:cNvSpPr>
          <p:nvPr>
            <p:ph type="body" idx="1"/>
          </p:nvPr>
        </p:nvSpPr>
        <p:spPr>
          <a:xfrm>
            <a:off x="838200" y="685800"/>
            <a:ext cx="8077200" cy="5943600"/>
          </a:xfrm>
        </p:spPr>
        <p:txBody>
          <a:bodyPr/>
          <a:lstStyle/>
          <a:p>
            <a:pPr eaLnBrk="1" hangingPunct="1">
              <a:defRPr/>
            </a:pPr>
            <a:r>
              <a:rPr lang="en-US" sz="2800" smtClean="0"/>
              <a:t>Se comporta como Materia Prima o Insumo.</a:t>
            </a:r>
          </a:p>
          <a:p>
            <a:pPr eaLnBrk="1" hangingPunct="1">
              <a:defRPr/>
            </a:pPr>
            <a:r>
              <a:rPr lang="es-ES_tradnl" sz="2800" smtClean="0"/>
              <a:t>Dependiendo tipo cultivo y químico, pueden considerar</a:t>
            </a:r>
            <a:r>
              <a:rPr lang="en-US" sz="2800" smtClean="0"/>
              <a:t>se</a:t>
            </a:r>
            <a:r>
              <a:rPr lang="es-ES_tradnl" sz="2800" smtClean="0"/>
              <a:t> de varias formas</a:t>
            </a:r>
            <a:r>
              <a:rPr lang="en-US" sz="2800" smtClean="0"/>
              <a:t>:</a:t>
            </a:r>
            <a:endParaRPr lang="es-ES_tradnl" sz="2800" smtClean="0"/>
          </a:p>
          <a:p>
            <a:pPr eaLnBrk="1" hangingPunct="1">
              <a:defRPr/>
            </a:pPr>
            <a:r>
              <a:rPr lang="es-ES_tradnl" sz="2800" smtClean="0"/>
              <a:t>Fijos</a:t>
            </a:r>
            <a:r>
              <a:rPr lang="en-US" sz="2800" smtClean="0"/>
              <a:t>:</a:t>
            </a:r>
            <a:r>
              <a:rPr lang="es-ES_tradnl" sz="2800" smtClean="0"/>
              <a:t> </a:t>
            </a:r>
            <a:r>
              <a:rPr lang="en-US" sz="2800" smtClean="0"/>
              <a:t>T</a:t>
            </a:r>
            <a:r>
              <a:rPr lang="es-ES_tradnl" sz="2800" smtClean="0"/>
              <a:t>iene</a:t>
            </a:r>
            <a:r>
              <a:rPr lang="en-US" sz="2800" smtClean="0"/>
              <a:t>n</a:t>
            </a:r>
            <a:r>
              <a:rPr lang="es-ES_tradnl" sz="2800" smtClean="0"/>
              <a:t> determinado consumo, sin importar el volumen de producción. </a:t>
            </a:r>
          </a:p>
          <a:p>
            <a:pPr eaLnBrk="1" hangingPunct="1">
              <a:defRPr/>
            </a:pPr>
            <a:r>
              <a:rPr lang="es-ES_tradnl" sz="2800" smtClean="0"/>
              <a:t>Variables en función </a:t>
            </a:r>
            <a:r>
              <a:rPr lang="en-US" sz="2800" smtClean="0"/>
              <a:t>de </a:t>
            </a:r>
            <a:r>
              <a:rPr lang="es-ES_tradnl" sz="2800" smtClean="0"/>
              <a:t>producción</a:t>
            </a:r>
            <a:r>
              <a:rPr lang="en-US" sz="2800" smtClean="0"/>
              <a:t>:</a:t>
            </a:r>
            <a:r>
              <a:rPr lang="es-ES_tradnl" sz="2800" smtClean="0"/>
              <a:t> </a:t>
            </a:r>
            <a:r>
              <a:rPr lang="en-US" sz="2800" smtClean="0"/>
              <a:t>S</a:t>
            </a:r>
            <a:r>
              <a:rPr lang="es-ES_tradnl" sz="2800" smtClean="0"/>
              <a:t>e aplican en función a cantidad de producto producido. </a:t>
            </a:r>
          </a:p>
          <a:p>
            <a:pPr eaLnBrk="1" hangingPunct="1">
              <a:defRPr/>
            </a:pPr>
            <a:r>
              <a:rPr lang="es-ES_tradnl" sz="2800" smtClean="0"/>
              <a:t>Variables en función de área</a:t>
            </a:r>
            <a:r>
              <a:rPr lang="en-US" sz="2800" smtClean="0"/>
              <a:t>: S</a:t>
            </a:r>
            <a:r>
              <a:rPr lang="es-ES_tradnl" sz="2800" smtClean="0"/>
              <a:t>e aplican en función al área o volumen de cultivo pero no necesariamente en función de cantidad de producción.</a:t>
            </a:r>
            <a:endParaRPr lang="en-US" sz="2800" smtClean="0"/>
          </a:p>
          <a:p>
            <a:pPr lvl="1" eaLnBrk="1" hangingPunct="1">
              <a:defRPr/>
            </a:pPr>
            <a:r>
              <a:rPr lang="es-ES_tradnl" sz="2400" smtClean="0"/>
              <a:t> Por ejemplo fertilización en camaroneras</a:t>
            </a:r>
            <a:r>
              <a:rPr lang="en-US" sz="2400" smtClean="0"/>
              <a:t>: F</a:t>
            </a:r>
            <a:r>
              <a:rPr lang="es-ES_tradnl" sz="2400" smtClean="0"/>
              <a:t>unción de área y tiempo  y no de densidad de siembra.</a:t>
            </a:r>
          </a:p>
          <a:p>
            <a:pPr eaLnBrk="1" hangingPunct="1">
              <a:defRPr/>
            </a:pPr>
            <a:endParaRPr lang="es-ES_tradnl" sz="28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143000" y="0"/>
            <a:ext cx="7772400" cy="1143000"/>
          </a:xfrm>
        </p:spPr>
        <p:txBody>
          <a:bodyPr/>
          <a:lstStyle/>
          <a:p>
            <a:pPr eaLnBrk="1" hangingPunct="1"/>
            <a:r>
              <a:rPr lang="en-US" smtClean="0"/>
              <a:t>Preparación</a:t>
            </a:r>
          </a:p>
        </p:txBody>
      </p:sp>
      <p:sp>
        <p:nvSpPr>
          <p:cNvPr id="23555" name="Rectangle 3"/>
          <p:cNvSpPr>
            <a:spLocks noGrp="1" noChangeArrowheads="1"/>
          </p:cNvSpPr>
          <p:nvPr>
            <p:ph type="body" idx="1"/>
          </p:nvPr>
        </p:nvSpPr>
        <p:spPr>
          <a:xfrm>
            <a:off x="914400" y="990600"/>
            <a:ext cx="7924800" cy="5562600"/>
          </a:xfrm>
        </p:spPr>
        <p:txBody>
          <a:bodyPr/>
          <a:lstStyle/>
          <a:p>
            <a:pPr eaLnBrk="1" hangingPunct="1">
              <a:lnSpc>
                <a:spcPct val="90000"/>
              </a:lnSpc>
              <a:defRPr/>
            </a:pPr>
            <a:r>
              <a:rPr lang="en-US" smtClean="0"/>
              <a:t>Cuando costos </a:t>
            </a:r>
            <a:r>
              <a:rPr lang="es-ES_tradnl" smtClean="0"/>
              <a:t>que se incurren antes de sembrar unidad de producción </a:t>
            </a:r>
            <a:r>
              <a:rPr lang="en-US" smtClean="0"/>
              <a:t>son directos, a</a:t>
            </a:r>
            <a:r>
              <a:rPr lang="es-ES_tradnl" smtClean="0"/>
              <a:t> veces es conveniente agruparlos en este rubro.</a:t>
            </a:r>
            <a:endParaRPr lang="en-US" smtClean="0"/>
          </a:p>
          <a:p>
            <a:pPr eaLnBrk="1" hangingPunct="1">
              <a:lnSpc>
                <a:spcPct val="90000"/>
              </a:lnSpc>
              <a:defRPr/>
            </a:pPr>
            <a:r>
              <a:rPr lang="en-US" smtClean="0"/>
              <a:t>Pueden ser:</a:t>
            </a:r>
          </a:p>
          <a:p>
            <a:pPr lvl="1" eaLnBrk="1" hangingPunct="1">
              <a:lnSpc>
                <a:spcPct val="90000"/>
              </a:lnSpc>
              <a:defRPr/>
            </a:pPr>
            <a:r>
              <a:rPr lang="en-US" smtClean="0"/>
              <a:t>Variables: en función de producción.</a:t>
            </a:r>
          </a:p>
          <a:p>
            <a:pPr lvl="1" eaLnBrk="1" hangingPunct="1">
              <a:lnSpc>
                <a:spcPct val="90000"/>
              </a:lnSpc>
              <a:defRPr/>
            </a:pPr>
            <a:r>
              <a:rPr lang="en-US" smtClean="0"/>
              <a:t>Fijos: en función de # de siembras.</a:t>
            </a:r>
          </a:p>
          <a:p>
            <a:pPr eaLnBrk="1" hangingPunct="1">
              <a:lnSpc>
                <a:spcPct val="90000"/>
              </a:lnSpc>
              <a:defRPr/>
            </a:pPr>
            <a:r>
              <a:rPr lang="en-US" smtClean="0"/>
              <a:t>V</a:t>
            </a:r>
            <a:r>
              <a:rPr lang="es-ES_tradnl" smtClean="0"/>
              <a:t>entaja</a:t>
            </a:r>
            <a:r>
              <a:rPr lang="en-US" smtClean="0"/>
              <a:t>s:</a:t>
            </a:r>
          </a:p>
          <a:p>
            <a:pPr lvl="1" eaLnBrk="1" hangingPunct="1">
              <a:lnSpc>
                <a:spcPct val="90000"/>
              </a:lnSpc>
              <a:defRPr/>
            </a:pPr>
            <a:r>
              <a:rPr lang="en-US" smtClean="0"/>
              <a:t>S</a:t>
            </a:r>
            <a:r>
              <a:rPr lang="es-ES_tradnl" smtClean="0"/>
              <a:t>aber cuando se realizará egreso (al inicio de cada ciclo productivo).</a:t>
            </a:r>
            <a:endParaRPr lang="en-US" smtClean="0"/>
          </a:p>
          <a:p>
            <a:pPr lvl="1" eaLnBrk="1" hangingPunct="1">
              <a:lnSpc>
                <a:spcPct val="90000"/>
              </a:lnSpc>
              <a:defRPr/>
            </a:pPr>
            <a:r>
              <a:rPr lang="en-US" smtClean="0"/>
              <a:t>E</a:t>
            </a:r>
            <a:r>
              <a:rPr lang="es-ES_tradnl" smtClean="0"/>
              <a:t>valuar </a:t>
            </a:r>
            <a:r>
              <a:rPr lang="en-US" smtClean="0"/>
              <a:t>efecto de </a:t>
            </a:r>
            <a:r>
              <a:rPr lang="es-ES_tradnl" smtClean="0"/>
              <a:t>este costo por separado</a:t>
            </a:r>
            <a:r>
              <a:rPr lang="en-US" smtClean="0"/>
              <a:t> (siembra / cosecha, similar a costo parado)</a:t>
            </a:r>
            <a:r>
              <a:rPr lang="es-ES_tradnl" smtClean="0"/>
              <a:t>.</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143000" y="304800"/>
            <a:ext cx="7772400" cy="1143000"/>
          </a:xfrm>
        </p:spPr>
        <p:txBody>
          <a:bodyPr/>
          <a:lstStyle/>
          <a:p>
            <a:pPr eaLnBrk="1" hangingPunct="1"/>
            <a:r>
              <a:rPr lang="en-US" smtClean="0"/>
              <a:t>Gastos De Cosecha</a:t>
            </a:r>
          </a:p>
        </p:txBody>
      </p:sp>
      <p:sp>
        <p:nvSpPr>
          <p:cNvPr id="24579" name="Rectangle 3"/>
          <p:cNvSpPr>
            <a:spLocks noGrp="1" noChangeArrowheads="1"/>
          </p:cNvSpPr>
          <p:nvPr>
            <p:ph type="body" idx="1"/>
          </p:nvPr>
        </p:nvSpPr>
        <p:spPr/>
        <p:txBody>
          <a:bodyPr/>
          <a:lstStyle/>
          <a:p>
            <a:pPr eaLnBrk="1" hangingPunct="1">
              <a:defRPr/>
            </a:pPr>
            <a:r>
              <a:rPr lang="es-ES_tradnl" smtClean="0"/>
              <a:t>De igual manera, hay una serie de costos relacionados con la cosecha del producto que pueden identificarse y relacionarse muy bien con el volumen de producción. También es una ventaja el poder saber que este egreso se lo realizará al final del ciclo productivo.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143000" y="-228600"/>
            <a:ext cx="7772400" cy="1143000"/>
          </a:xfrm>
        </p:spPr>
        <p:txBody>
          <a:bodyPr/>
          <a:lstStyle/>
          <a:p>
            <a:pPr eaLnBrk="1" hangingPunct="1"/>
            <a:r>
              <a:rPr lang="en-US" smtClean="0"/>
              <a:t>Mantenimientos</a:t>
            </a:r>
          </a:p>
        </p:txBody>
      </p:sp>
      <p:sp>
        <p:nvSpPr>
          <p:cNvPr id="25603" name="Rectangle 3"/>
          <p:cNvSpPr>
            <a:spLocks noGrp="1" noChangeArrowheads="1"/>
          </p:cNvSpPr>
          <p:nvPr>
            <p:ph type="body" idx="1"/>
          </p:nvPr>
        </p:nvSpPr>
        <p:spPr>
          <a:xfrm>
            <a:off x="304800" y="685800"/>
            <a:ext cx="8534400" cy="5867400"/>
          </a:xfrm>
        </p:spPr>
        <p:txBody>
          <a:bodyPr/>
          <a:lstStyle/>
          <a:p>
            <a:pPr eaLnBrk="1" hangingPunct="1">
              <a:defRPr/>
            </a:pPr>
            <a:r>
              <a:rPr lang="en-US" sz="2800" smtClean="0"/>
              <a:t>Costo de mantener o restaurar operatibilidad AF.</a:t>
            </a:r>
          </a:p>
          <a:p>
            <a:pPr eaLnBrk="1" hangingPunct="1">
              <a:defRPr/>
            </a:pPr>
            <a:r>
              <a:rPr lang="en-US" sz="2800" smtClean="0"/>
              <a:t>Se </a:t>
            </a:r>
            <a:r>
              <a:rPr lang="es-ES_tradnl" sz="2800" smtClean="0"/>
              <a:t>contabiliza por separado, ya que puede presentar características especiales.</a:t>
            </a:r>
          </a:p>
          <a:p>
            <a:pPr eaLnBrk="1" hangingPunct="1">
              <a:defRPr/>
            </a:pPr>
            <a:r>
              <a:rPr lang="en-US" sz="2800" smtClean="0"/>
              <a:t>M</a:t>
            </a:r>
            <a:r>
              <a:rPr lang="es-ES_tradnl" sz="2800" smtClean="0"/>
              <a:t>antenimiento preventivo o correctivo</a:t>
            </a:r>
            <a:r>
              <a:rPr lang="en-US" sz="2800" smtClean="0"/>
              <a:t>.</a:t>
            </a:r>
          </a:p>
          <a:p>
            <a:pPr eaLnBrk="1" hangingPunct="1">
              <a:defRPr/>
            </a:pPr>
            <a:r>
              <a:rPr lang="en-US" sz="2800" smtClean="0"/>
              <a:t>C</a:t>
            </a:r>
            <a:r>
              <a:rPr lang="es-ES_tradnl" sz="2800" smtClean="0"/>
              <a:t>osto de materiales y</a:t>
            </a:r>
            <a:r>
              <a:rPr lang="en-US" sz="2800" smtClean="0"/>
              <a:t> MO </a:t>
            </a:r>
            <a:r>
              <a:rPr lang="es-ES_tradnl" sz="2800" smtClean="0"/>
              <a:t>requer</a:t>
            </a:r>
            <a:r>
              <a:rPr lang="en-US" sz="2800" smtClean="0"/>
              <a:t>idos </a:t>
            </a:r>
            <a:r>
              <a:rPr lang="es-ES_tradnl" sz="2800" smtClean="0"/>
              <a:t>se cargan a</a:t>
            </a:r>
            <a:r>
              <a:rPr lang="en-US" sz="2800" smtClean="0"/>
              <a:t> cuenta</a:t>
            </a:r>
            <a:r>
              <a:rPr lang="es-ES_tradnl" sz="2800" smtClean="0"/>
              <a:t> mantenimiento.</a:t>
            </a:r>
            <a:endParaRPr lang="en-US" sz="2800" smtClean="0"/>
          </a:p>
          <a:p>
            <a:pPr lvl="1" eaLnBrk="1" hangingPunct="1">
              <a:defRPr/>
            </a:pPr>
            <a:r>
              <a:rPr lang="en-US" sz="2400" smtClean="0"/>
              <a:t>A costo de producción.</a:t>
            </a:r>
          </a:p>
          <a:p>
            <a:pPr lvl="1" eaLnBrk="1" hangingPunct="1">
              <a:defRPr/>
            </a:pPr>
            <a:r>
              <a:rPr lang="en-US" sz="2400" smtClean="0"/>
              <a:t>Revalorizar el activo.</a:t>
            </a:r>
            <a:endParaRPr lang="es-ES_tradnl" sz="2400" smtClean="0"/>
          </a:p>
          <a:p>
            <a:pPr eaLnBrk="1" hangingPunct="1">
              <a:defRPr/>
            </a:pPr>
            <a:r>
              <a:rPr lang="en-US" sz="2800" smtClean="0"/>
              <a:t>P</a:t>
            </a:r>
            <a:r>
              <a:rPr lang="es-ES_tradnl" sz="2800" smtClean="0"/>
              <a:t>uede estim</a:t>
            </a:r>
            <a:r>
              <a:rPr lang="en-US" sz="2800" smtClean="0"/>
              <a:t>a</a:t>
            </a:r>
            <a:r>
              <a:rPr lang="es-ES_tradnl" sz="2800" smtClean="0"/>
              <a:t>rse</a:t>
            </a:r>
            <a:r>
              <a:rPr lang="en-US" sz="2800" smtClean="0"/>
              <a:t> </a:t>
            </a:r>
            <a:r>
              <a:rPr lang="es-ES_tradnl" sz="2800" smtClean="0"/>
              <a:t>como porcentaje </a:t>
            </a:r>
            <a:r>
              <a:rPr lang="en-US" sz="2800" smtClean="0"/>
              <a:t>valor</a:t>
            </a:r>
            <a:r>
              <a:rPr lang="es-ES_tradnl" sz="2800" smtClean="0"/>
              <a:t> activos. </a:t>
            </a:r>
          </a:p>
          <a:p>
            <a:pPr eaLnBrk="1" hangingPunct="1">
              <a:defRPr/>
            </a:pPr>
            <a:r>
              <a:rPr lang="en-US" sz="2800" smtClean="0"/>
              <a:t>G</a:t>
            </a:r>
            <a:r>
              <a:rPr lang="es-ES_tradnl" sz="2800" smtClean="0"/>
              <a:t>eneralmente irá creciendo con tiempo</a:t>
            </a:r>
            <a:r>
              <a:rPr lang="en-US" sz="2800" smtClean="0"/>
              <a:t>.</a:t>
            </a:r>
          </a:p>
          <a:p>
            <a:pPr eaLnBrk="1" hangingPunct="1">
              <a:defRPr/>
            </a:pPr>
            <a:r>
              <a:rPr lang="en-US" sz="2800" smtClean="0"/>
              <a:t>P</a:t>
            </a:r>
            <a:r>
              <a:rPr lang="es-ES_tradnl" sz="2800" smtClean="0"/>
              <a:t>rolonga vida útil de </a:t>
            </a:r>
            <a:r>
              <a:rPr lang="en-US" sz="2800" smtClean="0"/>
              <a:t>activos</a:t>
            </a:r>
            <a:r>
              <a:rPr lang="es-ES_tradnl" sz="2800" smtClean="0"/>
              <a:t>, lo </a:t>
            </a:r>
            <a:r>
              <a:rPr lang="en-US" sz="2800" smtClean="0"/>
              <a:t>que</a:t>
            </a:r>
            <a:r>
              <a:rPr lang="es-ES_tradnl" sz="2800" smtClean="0"/>
              <a:t> influenciará en que valor de desecho.</a:t>
            </a:r>
          </a:p>
          <a:p>
            <a:pPr eaLnBrk="1" hangingPunct="1">
              <a:defRPr/>
            </a:pPr>
            <a:endParaRPr lang="es-ES_tradnl" sz="280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1143000" y="-76200"/>
            <a:ext cx="7772400" cy="1143000"/>
          </a:xfrm>
        </p:spPr>
        <p:txBody>
          <a:bodyPr/>
          <a:lstStyle/>
          <a:p>
            <a:pPr eaLnBrk="1" hangingPunct="1"/>
            <a:r>
              <a:rPr lang="en-US" smtClean="0"/>
              <a:t>Energía Y Combustibles</a:t>
            </a:r>
          </a:p>
        </p:txBody>
      </p:sp>
      <p:sp>
        <p:nvSpPr>
          <p:cNvPr id="26627" name="Rectangle 3"/>
          <p:cNvSpPr>
            <a:spLocks noGrp="1" noChangeArrowheads="1"/>
          </p:cNvSpPr>
          <p:nvPr>
            <p:ph type="body" idx="1"/>
          </p:nvPr>
        </p:nvSpPr>
        <p:spPr>
          <a:xfrm>
            <a:off x="838200" y="1143000"/>
            <a:ext cx="8104188" cy="4918075"/>
          </a:xfrm>
        </p:spPr>
        <p:txBody>
          <a:bodyPr/>
          <a:lstStyle/>
          <a:p>
            <a:pPr eaLnBrk="1" hangingPunct="1">
              <a:defRPr/>
            </a:pPr>
            <a:r>
              <a:rPr lang="en-US" smtClean="0"/>
              <a:t>Generalmente es valor importante</a:t>
            </a:r>
            <a:r>
              <a:rPr lang="es-ES_tradnl" smtClean="0"/>
              <a:t>, </a:t>
            </a:r>
            <a:r>
              <a:rPr lang="en-US" smtClean="0"/>
              <a:t>y es </a:t>
            </a:r>
            <a:r>
              <a:rPr lang="es-ES_tradnl" smtClean="0"/>
              <a:t>conveniente identificarlo por separado. </a:t>
            </a:r>
            <a:endParaRPr lang="en-US" smtClean="0"/>
          </a:p>
          <a:p>
            <a:pPr eaLnBrk="1" hangingPunct="1">
              <a:defRPr/>
            </a:pPr>
            <a:r>
              <a:rPr lang="es-ES_tradnl" smtClean="0"/>
              <a:t>Su costo puede ser proyectado dependiendo del tipo de maquinaria que se vaya a utilizar.</a:t>
            </a:r>
            <a:endParaRPr lang="en-US" smtClean="0"/>
          </a:p>
          <a:p>
            <a:pPr eaLnBrk="1" hangingPunct="1">
              <a:defRPr/>
            </a:pPr>
            <a:r>
              <a:rPr lang="en-US" smtClean="0"/>
              <a:t>Puede ser directo o Indirecto:</a:t>
            </a:r>
          </a:p>
          <a:p>
            <a:pPr lvl="1" eaLnBrk="1" hangingPunct="1">
              <a:defRPr/>
            </a:pPr>
            <a:r>
              <a:rPr lang="en-US" smtClean="0"/>
              <a:t>Sistema extensivo.</a:t>
            </a:r>
          </a:p>
          <a:p>
            <a:pPr lvl="1" eaLnBrk="1" hangingPunct="1">
              <a:defRPr/>
            </a:pPr>
            <a:r>
              <a:rPr lang="en-US" smtClean="0"/>
              <a:t>Sistema intensivo.</a:t>
            </a:r>
          </a:p>
          <a:p>
            <a:pPr eaLnBrk="1" hangingPunct="1">
              <a:defRPr/>
            </a:pPr>
            <a:r>
              <a:rPr lang="en-US" smtClean="0"/>
              <a:t>Fijo o variable.</a:t>
            </a:r>
            <a:endParaRPr lang="es-ES_tradnl"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Otros Costos De Producción</a:t>
            </a:r>
          </a:p>
        </p:txBody>
      </p:sp>
      <p:sp>
        <p:nvSpPr>
          <p:cNvPr id="27651" name="Rectangle 3"/>
          <p:cNvSpPr>
            <a:spLocks noGrp="1" noChangeArrowheads="1"/>
          </p:cNvSpPr>
          <p:nvPr>
            <p:ph type="body" idx="1"/>
          </p:nvPr>
        </p:nvSpPr>
        <p:spPr/>
        <p:txBody>
          <a:bodyPr/>
          <a:lstStyle/>
          <a:p>
            <a:pPr algn="just" eaLnBrk="1" hangingPunct="1">
              <a:defRPr/>
            </a:pPr>
            <a:r>
              <a:rPr lang="es-EC" smtClean="0">
                <a:cs typeface="Times New Roman" pitchFamily="18" charset="0"/>
              </a:rPr>
              <a:t>Aquí entran todos los otros costos que entran en la producción del bien, pero que no se pueden encasillar en los otros rubros.</a:t>
            </a:r>
            <a:endParaRPr lang="es-ES_tradnl" smtClean="0">
              <a:cs typeface="Times New Roman" pitchFamily="18" charset="0"/>
            </a:endParaRPr>
          </a:p>
          <a:p>
            <a:pPr eaLnBrk="1" hangingPunct="1">
              <a:defRPr/>
            </a:pPr>
            <a:r>
              <a:rPr lang="en-US" smtClean="0"/>
              <a:t>Generalmente GIF.</a:t>
            </a:r>
            <a:endParaRPr lang="es-ES_tradnl"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62000" y="152400"/>
            <a:ext cx="8153400" cy="1143000"/>
          </a:xfrm>
        </p:spPr>
        <p:txBody>
          <a:bodyPr/>
          <a:lstStyle/>
          <a:p>
            <a:pPr eaLnBrk="1" hangingPunct="1"/>
            <a:r>
              <a:rPr lang="en-US" smtClean="0"/>
              <a:t>Depreciación Y Amortizaciones</a:t>
            </a:r>
          </a:p>
        </p:txBody>
      </p:sp>
      <p:sp>
        <p:nvSpPr>
          <p:cNvPr id="28675" name="Rectangle 3"/>
          <p:cNvSpPr>
            <a:spLocks noGrp="1" noChangeArrowheads="1"/>
          </p:cNvSpPr>
          <p:nvPr>
            <p:ph type="body" idx="1"/>
          </p:nvPr>
        </p:nvSpPr>
        <p:spPr>
          <a:xfrm>
            <a:off x="1169988" y="1676400"/>
            <a:ext cx="7772400" cy="4384675"/>
          </a:xfrm>
        </p:spPr>
        <p:txBody>
          <a:bodyPr/>
          <a:lstStyle/>
          <a:p>
            <a:pPr eaLnBrk="1" hangingPunct="1">
              <a:defRPr/>
            </a:pPr>
            <a:r>
              <a:rPr lang="en-US" smtClean="0"/>
              <a:t>S</a:t>
            </a:r>
            <a:r>
              <a:rPr lang="es-ES_tradnl" smtClean="0"/>
              <a:t>on costos virtuales, ya que se tratan y tienen el efecto de costos sin generar un desembolso. </a:t>
            </a:r>
            <a:endParaRPr lang="en-US" smtClean="0"/>
          </a:p>
          <a:p>
            <a:pPr eaLnBrk="1" hangingPunct="1">
              <a:defRPr/>
            </a:pPr>
            <a:r>
              <a:rPr lang="en-US" smtClean="0"/>
              <a:t>I</a:t>
            </a:r>
            <a:r>
              <a:rPr lang="es-ES_tradnl" smtClean="0"/>
              <a:t>mportancia de estos rubros en el flujo de caja reside en su influencia sobre el pago de impuestos como escudo fiscal.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Gastos Generales Y De Administración</a:t>
            </a:r>
          </a:p>
        </p:txBody>
      </p:sp>
      <p:sp>
        <p:nvSpPr>
          <p:cNvPr id="29699" name="Rectangle 3"/>
          <p:cNvSpPr>
            <a:spLocks noGrp="1" noChangeArrowheads="1"/>
          </p:cNvSpPr>
          <p:nvPr>
            <p:ph type="body" idx="1"/>
          </p:nvPr>
        </p:nvSpPr>
        <p:spPr/>
        <p:txBody>
          <a:bodyPr/>
          <a:lstStyle/>
          <a:p>
            <a:pPr eaLnBrk="1" hangingPunct="1">
              <a:defRPr/>
            </a:pPr>
            <a:r>
              <a:rPr lang="en-US" sz="2800" smtClean="0"/>
              <a:t>C</a:t>
            </a:r>
            <a:r>
              <a:rPr lang="es-ES_tradnl" sz="2800" smtClean="0"/>
              <a:t>omo su nombre lo indica, los gastos provenientes de realizar la función de administración dentro de la empresa. Sin embargo, tomados en un sentido amplio, pueden no solo significar los sueldos del gerente y de  los contadores y secretarias, así como el alquiler de las oficinas, </a:t>
            </a:r>
            <a:r>
              <a:rPr lang="en-US" sz="2800" smtClean="0"/>
              <a:t>y</a:t>
            </a:r>
            <a:r>
              <a:rPr lang="es-ES_tradnl" sz="2800" smtClean="0"/>
              <a:t> en una empresa más grande puede llegar a ser un valor representativo.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5800" y="-228600"/>
            <a:ext cx="7772400" cy="1143000"/>
          </a:xfrm>
        </p:spPr>
        <p:txBody>
          <a:bodyPr/>
          <a:lstStyle/>
          <a:p>
            <a:pPr eaLnBrk="1" hangingPunct="1"/>
            <a:r>
              <a:rPr lang="es-ES_tradnl" smtClean="0"/>
              <a:t>Costos</a:t>
            </a:r>
          </a:p>
        </p:txBody>
      </p:sp>
      <p:sp>
        <p:nvSpPr>
          <p:cNvPr id="2051" name="Rectangle 3"/>
          <p:cNvSpPr>
            <a:spLocks noGrp="1" noChangeArrowheads="1"/>
          </p:cNvSpPr>
          <p:nvPr>
            <p:ph type="body" idx="1"/>
          </p:nvPr>
        </p:nvSpPr>
        <p:spPr>
          <a:xfrm>
            <a:off x="304800" y="838200"/>
            <a:ext cx="8610600" cy="5562600"/>
          </a:xfrm>
        </p:spPr>
        <p:txBody>
          <a:bodyPr/>
          <a:lstStyle/>
          <a:p>
            <a:pPr eaLnBrk="1" hangingPunct="1">
              <a:defRPr/>
            </a:pPr>
            <a:r>
              <a:rPr lang="es-ES_tradnl" sz="2800" smtClean="0"/>
              <a:t>Recursos sacrificados para alcanzar un objetivo específico (creación de valor).</a:t>
            </a:r>
          </a:p>
          <a:p>
            <a:pPr eaLnBrk="1" hangingPunct="1">
              <a:defRPr/>
            </a:pPr>
            <a:r>
              <a:rPr lang="es-ES_tradnl" sz="2800" smtClean="0"/>
              <a:t>Costos variables:</a:t>
            </a:r>
          </a:p>
          <a:p>
            <a:pPr lvl="1" eaLnBrk="1" hangingPunct="1">
              <a:defRPr/>
            </a:pPr>
            <a:r>
              <a:rPr lang="es-ES_tradnl" sz="2400" smtClean="0"/>
              <a:t>Costo que cambia en total en proporción directa con los cambios en volumen de producción total.</a:t>
            </a:r>
          </a:p>
          <a:p>
            <a:pPr lvl="1" eaLnBrk="1" hangingPunct="1">
              <a:defRPr/>
            </a:pPr>
            <a:r>
              <a:rPr lang="es-ES_tradnl" sz="2400" smtClean="0"/>
              <a:t>Costo unitario permanece fijo ante cambios en volumen de producción total.</a:t>
            </a:r>
          </a:p>
          <a:p>
            <a:pPr eaLnBrk="1" hangingPunct="1">
              <a:defRPr/>
            </a:pPr>
            <a:r>
              <a:rPr lang="es-ES_tradnl" sz="2800" smtClean="0"/>
              <a:t>Costos fijos:</a:t>
            </a:r>
          </a:p>
          <a:p>
            <a:pPr lvl="1" eaLnBrk="1" hangingPunct="1">
              <a:defRPr/>
            </a:pPr>
            <a:r>
              <a:rPr lang="es-ES_tradnl" sz="2400" smtClean="0"/>
              <a:t>Costo que permanece sin cambios en total durante un periodo de tiempo, a pesar de cambios en volumen de producción dentro de una escala relevante.</a:t>
            </a:r>
          </a:p>
          <a:p>
            <a:pPr lvl="1" eaLnBrk="1" hangingPunct="1">
              <a:defRPr/>
            </a:pPr>
            <a:r>
              <a:rPr lang="es-ES_tradnl" sz="2400" smtClean="0"/>
              <a:t>Costo unitario varía inversamente proporcional al volumen de producción. Economías de escala.</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Gastos De Ventas</a:t>
            </a:r>
          </a:p>
        </p:txBody>
      </p:sp>
      <p:sp>
        <p:nvSpPr>
          <p:cNvPr id="30723" name="Rectangle 3"/>
          <p:cNvSpPr>
            <a:spLocks noGrp="1" noChangeArrowheads="1"/>
          </p:cNvSpPr>
          <p:nvPr>
            <p:ph type="body" idx="1"/>
          </p:nvPr>
        </p:nvSpPr>
        <p:spPr/>
        <p:txBody>
          <a:bodyPr/>
          <a:lstStyle/>
          <a:p>
            <a:pPr eaLnBrk="1" hangingPunct="1">
              <a:defRPr/>
            </a:pPr>
            <a:r>
              <a:rPr lang="es-ES_tradnl" smtClean="0"/>
              <a:t>Aquí se incluyen todos  los gastos relacionados con la venta del producto</a:t>
            </a:r>
            <a:r>
              <a:rPr lang="en-US" smtClean="0"/>
              <a:t>.</a:t>
            </a:r>
          </a:p>
          <a:p>
            <a:pPr eaLnBrk="1" hangingPunct="1">
              <a:defRPr/>
            </a:pPr>
            <a:r>
              <a:rPr lang="en-US" smtClean="0"/>
              <a:t>Generalmente variables:</a:t>
            </a:r>
          </a:p>
          <a:p>
            <a:pPr lvl="1" eaLnBrk="1" hangingPunct="1">
              <a:defRPr/>
            </a:pPr>
            <a:r>
              <a:rPr lang="en-US" smtClean="0"/>
              <a:t>Comisones, etc.</a:t>
            </a:r>
          </a:p>
          <a:p>
            <a:pPr eaLnBrk="1" hangingPunct="1">
              <a:defRPr/>
            </a:pPr>
            <a:r>
              <a:rPr lang="en-US" smtClean="0"/>
              <a:t>Otra parte puede ser fija:</a:t>
            </a:r>
          </a:p>
          <a:p>
            <a:pPr lvl="1" eaLnBrk="1" hangingPunct="1">
              <a:defRPr/>
            </a:pPr>
            <a:r>
              <a:rPr lang="en-US" smtClean="0"/>
              <a:t>Publicidad, telefono, luz, sueldos, etc.</a:t>
            </a:r>
            <a:endParaRPr lang="es-ES_tradnl"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143000" y="76200"/>
            <a:ext cx="7772400" cy="1143000"/>
          </a:xfrm>
        </p:spPr>
        <p:txBody>
          <a:bodyPr/>
          <a:lstStyle/>
          <a:p>
            <a:pPr eaLnBrk="1" hangingPunct="1"/>
            <a:r>
              <a:rPr lang="en-US" smtClean="0"/>
              <a:t>Gastos Financieros</a:t>
            </a:r>
          </a:p>
        </p:txBody>
      </p:sp>
      <p:sp>
        <p:nvSpPr>
          <p:cNvPr id="31747" name="Rectangle 3"/>
          <p:cNvSpPr>
            <a:spLocks noGrp="1" noChangeArrowheads="1"/>
          </p:cNvSpPr>
          <p:nvPr>
            <p:ph type="body" idx="1"/>
          </p:nvPr>
        </p:nvSpPr>
        <p:spPr/>
        <p:txBody>
          <a:bodyPr/>
          <a:lstStyle/>
          <a:p>
            <a:pPr eaLnBrk="1" hangingPunct="1">
              <a:defRPr/>
            </a:pPr>
            <a:r>
              <a:rPr lang="en-US" sz="2800" smtClean="0"/>
              <a:t>I</a:t>
            </a:r>
            <a:r>
              <a:rPr lang="es-ES_tradnl" sz="2800" smtClean="0"/>
              <a:t>ntereses que se deben de pagar en relación con capitales obtenidos en préstamo. </a:t>
            </a:r>
            <a:endParaRPr lang="en-US" sz="2800" smtClean="0"/>
          </a:p>
          <a:p>
            <a:pPr eaLnBrk="1" hangingPunct="1">
              <a:defRPr/>
            </a:pPr>
            <a:r>
              <a:rPr lang="es-ES_tradnl" sz="2800" smtClean="0"/>
              <a:t>Algunas veces estos costos se los incluye en los generales y de administración, pero es más conveniente registrarlos por separado. </a:t>
            </a:r>
            <a:endParaRPr lang="en-US" sz="2800" smtClean="0"/>
          </a:p>
          <a:p>
            <a:pPr eaLnBrk="1" hangingPunct="1">
              <a:defRPr/>
            </a:pPr>
            <a:r>
              <a:rPr lang="en-US" sz="2800" smtClean="0"/>
              <a:t>Reducen utilidad y pago de impuestos.</a:t>
            </a:r>
          </a:p>
          <a:p>
            <a:pPr eaLnBrk="1" hangingPunct="1">
              <a:defRPr/>
            </a:pPr>
            <a:r>
              <a:rPr lang="en-US" sz="2800" smtClean="0"/>
              <a:t>Aumentan rentabilidad por apalancamiento.</a:t>
            </a:r>
          </a:p>
          <a:p>
            <a:pPr eaLnBrk="1" hangingPunct="1">
              <a:defRPr/>
            </a:pPr>
            <a:endParaRPr lang="es-ES_tradnl" sz="280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_tradnl" sz="3200" smtClean="0"/>
              <a:t>Plan de Inversiones en </a:t>
            </a:r>
            <a:br>
              <a:rPr lang="es-ES_tradnl" sz="3200" smtClean="0"/>
            </a:br>
            <a:r>
              <a:rPr lang="es-ES_tradnl" sz="3200" smtClean="0"/>
              <a:t>Operaciones Acuícolas</a:t>
            </a:r>
            <a:endParaRPr lang="es-ES_tradnl" smtClean="0"/>
          </a:p>
        </p:txBody>
      </p:sp>
      <p:sp>
        <p:nvSpPr>
          <p:cNvPr id="33795" name="Rectangle 3"/>
          <p:cNvSpPr>
            <a:spLocks noGrp="1" noChangeArrowheads="1"/>
          </p:cNvSpPr>
          <p:nvPr>
            <p:ph type="body" idx="1"/>
          </p:nvPr>
        </p:nvSpPr>
        <p:spPr/>
        <p:txBody>
          <a:bodyPr/>
          <a:lstStyle/>
          <a:p>
            <a:pPr algn="just" eaLnBrk="1" hangingPunct="1">
              <a:defRPr/>
            </a:pPr>
            <a:endParaRPr lang="es-EC" sz="1800" smtClean="0"/>
          </a:p>
          <a:p>
            <a:pPr eaLnBrk="1" hangingPunct="1">
              <a:defRPr/>
            </a:pPr>
            <a:r>
              <a:rPr lang="es-EC" sz="2400" smtClean="0"/>
              <a:t>Activos fijos</a:t>
            </a:r>
          </a:p>
          <a:p>
            <a:pPr eaLnBrk="1" hangingPunct="1">
              <a:defRPr/>
            </a:pPr>
            <a:endParaRPr lang="es-EC" sz="2400" smtClean="0"/>
          </a:p>
          <a:p>
            <a:pPr eaLnBrk="1" hangingPunct="1">
              <a:defRPr/>
            </a:pPr>
            <a:r>
              <a:rPr lang="es-EC" sz="2400" smtClean="0"/>
              <a:t>Activos intangibles</a:t>
            </a:r>
          </a:p>
          <a:p>
            <a:pPr eaLnBrk="1" hangingPunct="1">
              <a:defRPr/>
            </a:pPr>
            <a:endParaRPr lang="es-EC" sz="2400" smtClean="0"/>
          </a:p>
          <a:p>
            <a:pPr eaLnBrk="1" hangingPunct="1">
              <a:defRPr/>
            </a:pPr>
            <a:r>
              <a:rPr lang="es-EC" sz="2400" smtClean="0"/>
              <a:t>Capital de trabajo</a:t>
            </a:r>
            <a:endParaRPr lang="es-ES_tradnl"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 calcmode="lin" valueType="num">
                                      <p:cBhvr additive="base">
                                        <p:cTn id="7"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anim calcmode="lin" valueType="num">
                                      <p:cBhvr additive="base">
                                        <p:cTn id="13"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anim calcmode="lin" valueType="num">
                                      <p:cBhvr additive="base">
                                        <p:cTn id="19" dur="500" fill="hold"/>
                                        <p:tgtEl>
                                          <p:spTgt spid="33795">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Fijos</a:t>
            </a:r>
            <a:endParaRPr lang="es-ES_tradnl" smtClean="0"/>
          </a:p>
        </p:txBody>
      </p:sp>
      <p:sp>
        <p:nvSpPr>
          <p:cNvPr id="34819" name="Rectangle 3"/>
          <p:cNvSpPr>
            <a:spLocks noGrp="1" noChangeArrowheads="1"/>
          </p:cNvSpPr>
          <p:nvPr>
            <p:ph type="body" idx="1"/>
          </p:nvPr>
        </p:nvSpPr>
        <p:spPr/>
        <p:txBody>
          <a:bodyPr/>
          <a:lstStyle/>
          <a:p>
            <a:pPr algn="just" eaLnBrk="1" hangingPunct="1">
              <a:lnSpc>
                <a:spcPct val="90000"/>
              </a:lnSpc>
              <a:defRPr/>
            </a:pPr>
            <a:r>
              <a:rPr lang="es-EC" sz="2000" smtClean="0"/>
              <a:t>Son las que se realizan en los bienes </a:t>
            </a:r>
            <a:r>
              <a:rPr lang="es-EC" sz="2000" u="sng" smtClean="0"/>
              <a:t>tangibles</a:t>
            </a:r>
            <a:r>
              <a:rPr lang="es-EC" sz="2000" smtClean="0"/>
              <a:t> que se usarán en el proceso de transformación de los insumos y materia prima, o que sirvan para la operación normal del  proyecto: </a:t>
            </a:r>
          </a:p>
          <a:p>
            <a:pPr lvl="1" algn="just" eaLnBrk="1" hangingPunct="1">
              <a:lnSpc>
                <a:spcPct val="90000"/>
              </a:lnSpc>
              <a:defRPr/>
            </a:pPr>
            <a:r>
              <a:rPr lang="es-EC" sz="1800" smtClean="0"/>
              <a:t>Terrenos (si son propios)</a:t>
            </a:r>
          </a:p>
          <a:p>
            <a:pPr lvl="1" algn="just" eaLnBrk="1" hangingPunct="1">
              <a:lnSpc>
                <a:spcPct val="90000"/>
              </a:lnSpc>
              <a:defRPr/>
            </a:pPr>
            <a:r>
              <a:rPr lang="es-EC" sz="1800" smtClean="0"/>
              <a:t>Obras físicas (movimiento de  tierra, edificios, piscinas, compuertas,  carreteros, canales, pozos, tanques, oficinas administrativas, etc.)</a:t>
            </a:r>
          </a:p>
          <a:p>
            <a:pPr lvl="1" algn="just" eaLnBrk="1" hangingPunct="1">
              <a:lnSpc>
                <a:spcPct val="90000"/>
              </a:lnSpc>
              <a:defRPr/>
            </a:pPr>
            <a:r>
              <a:rPr lang="es-EC" sz="1800" smtClean="0"/>
              <a:t>Equipos y maquinarias (bombas, motores, barcos, calderos, tractores, tanques, aireadores, etc.)</a:t>
            </a:r>
          </a:p>
          <a:p>
            <a:pPr lvl="1" algn="just" eaLnBrk="1" hangingPunct="1">
              <a:lnSpc>
                <a:spcPct val="90000"/>
              </a:lnSpc>
              <a:defRPr/>
            </a:pPr>
            <a:r>
              <a:rPr lang="es-EC" sz="1800" smtClean="0"/>
              <a:t>Vehículos (camiones, camionetas, motos, carros, botes, etc. )</a:t>
            </a:r>
          </a:p>
          <a:p>
            <a:pPr lvl="1" algn="just" eaLnBrk="1" hangingPunct="1">
              <a:lnSpc>
                <a:spcPct val="90000"/>
              </a:lnSpc>
              <a:defRPr/>
            </a:pPr>
            <a:r>
              <a:rPr lang="es-EC" sz="1800" smtClean="0"/>
              <a:t>Equipos de oficina (computadoras, teléfonos, radios, etc.)</a:t>
            </a:r>
          </a:p>
          <a:p>
            <a:pPr lvl="1" algn="just" eaLnBrk="1" hangingPunct="1">
              <a:lnSpc>
                <a:spcPct val="90000"/>
              </a:lnSpc>
              <a:defRPr/>
            </a:pPr>
            <a:r>
              <a:rPr lang="es-EC" sz="1800" smtClean="0"/>
              <a:t>Infraestructura de apoyo (Agua potable,  red eléctrica, etc.). </a:t>
            </a:r>
          </a:p>
          <a:p>
            <a:pPr lvl="1" algn="just" eaLnBrk="1" hangingPunct="1">
              <a:lnSpc>
                <a:spcPct val="90000"/>
              </a:lnSpc>
              <a:defRPr/>
            </a:pPr>
            <a:endParaRPr lang="es-EC" sz="1800" smtClean="0"/>
          </a:p>
          <a:p>
            <a:pPr algn="r" eaLnBrk="1" hangingPunct="1">
              <a:lnSpc>
                <a:spcPct val="90000"/>
              </a:lnSpc>
              <a:buFont typeface="Wingdings" pitchFamily="2" charset="2"/>
              <a:buNone/>
              <a:defRPr/>
            </a:pPr>
            <a:r>
              <a:rPr lang="es-EC" sz="2000" b="1" smtClean="0"/>
              <a:t>...</a:t>
            </a:r>
            <a:endParaRPr lang="es-EC" sz="20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 calcmode="lin" valueType="num">
                                      <p:cBhvr additive="base">
                                        <p:cTn id="37" dur="500" fill="hold"/>
                                        <p:tgtEl>
                                          <p:spTgt spid="348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8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4819">
                                            <p:txEl>
                                              <p:pRg st="6" end="6"/>
                                            </p:txEl>
                                          </p:spTgt>
                                        </p:tgtEl>
                                        <p:attrNameLst>
                                          <p:attrName>style.visibility</p:attrName>
                                        </p:attrNameLst>
                                      </p:cBhvr>
                                      <p:to>
                                        <p:strVal val="visible"/>
                                      </p:to>
                                    </p:set>
                                    <p:anim calcmode="lin" valueType="num">
                                      <p:cBhvr additive="base">
                                        <p:cTn id="43" dur="500" fill="hold"/>
                                        <p:tgtEl>
                                          <p:spTgt spid="348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48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4819">
                                            <p:txEl>
                                              <p:pRg st="8" end="8"/>
                                            </p:txEl>
                                          </p:spTgt>
                                        </p:tgtEl>
                                        <p:attrNameLst>
                                          <p:attrName>style.visibility</p:attrName>
                                        </p:attrNameLst>
                                      </p:cBhvr>
                                      <p:to>
                                        <p:strVal val="visible"/>
                                      </p:to>
                                    </p:set>
                                    <p:anim calcmode="lin" valueType="num">
                                      <p:cBhvr additive="base">
                                        <p:cTn id="49" dur="500" fill="hold"/>
                                        <p:tgtEl>
                                          <p:spTgt spid="34819">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481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bldLvl="2"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Fijos (cont. I)</a:t>
            </a:r>
            <a:endParaRPr lang="es-ES_tradnl" smtClean="0"/>
          </a:p>
        </p:txBody>
      </p:sp>
      <p:sp>
        <p:nvSpPr>
          <p:cNvPr id="35843" name="Rectangle 3"/>
          <p:cNvSpPr>
            <a:spLocks noGrp="1" noChangeArrowheads="1"/>
          </p:cNvSpPr>
          <p:nvPr>
            <p:ph type="body" idx="1"/>
          </p:nvPr>
        </p:nvSpPr>
        <p:spPr/>
        <p:txBody>
          <a:bodyPr/>
          <a:lstStyle/>
          <a:p>
            <a:pPr algn="just" eaLnBrk="1" hangingPunct="1">
              <a:lnSpc>
                <a:spcPct val="90000"/>
              </a:lnSpc>
              <a:defRPr/>
            </a:pPr>
            <a:r>
              <a:rPr lang="es-EC" sz="2000" smtClean="0"/>
              <a:t>Activo Fijo son aquellos activos que por su </a:t>
            </a:r>
            <a:r>
              <a:rPr lang="es-EC" sz="2000" b="1" smtClean="0"/>
              <a:t>valor</a:t>
            </a:r>
            <a:r>
              <a:rPr lang="es-EC" sz="2000" smtClean="0"/>
              <a:t> y su </a:t>
            </a:r>
            <a:r>
              <a:rPr lang="es-EC" sz="2000" b="1" smtClean="0"/>
              <a:t>duración</a:t>
            </a:r>
            <a:r>
              <a:rPr lang="es-EC" sz="2000" smtClean="0"/>
              <a:t> sea necesario considerarlos como tal.</a:t>
            </a:r>
          </a:p>
          <a:p>
            <a:pPr lvl="1" algn="just" eaLnBrk="1" hangingPunct="1">
              <a:lnSpc>
                <a:spcPct val="90000"/>
              </a:lnSpc>
              <a:defRPr/>
            </a:pPr>
            <a:r>
              <a:rPr lang="es-EC" sz="1800" smtClean="0"/>
              <a:t>Que se considera activo fijo y que gasto depende de la política de la compañía: valor mínimo para considerar un bien como activo fijo.</a:t>
            </a:r>
          </a:p>
          <a:p>
            <a:pPr eaLnBrk="1" hangingPunct="1">
              <a:lnSpc>
                <a:spcPct val="90000"/>
              </a:lnSpc>
              <a:defRPr/>
            </a:pPr>
            <a:r>
              <a:rPr lang="es-EC" sz="2000" smtClean="0"/>
              <a:t>Vendrán dados por el estudio técnico. </a:t>
            </a:r>
          </a:p>
          <a:p>
            <a:pPr lvl="1" eaLnBrk="1" hangingPunct="1">
              <a:lnSpc>
                <a:spcPct val="90000"/>
              </a:lnSpc>
              <a:defRPr/>
            </a:pPr>
            <a:r>
              <a:rPr lang="es-EC" sz="1800" smtClean="0"/>
              <a:t>Ingeniería /manejo técnico: Que activos adquirir y cuando adquirirlos.</a:t>
            </a:r>
          </a:p>
          <a:p>
            <a:pPr eaLnBrk="1" hangingPunct="1">
              <a:lnSpc>
                <a:spcPct val="90000"/>
              </a:lnSpc>
              <a:defRPr/>
            </a:pPr>
            <a:r>
              <a:rPr lang="es-EC" sz="2000" smtClean="0"/>
              <a:t>Incluir todos los activos necesarios para la operación</a:t>
            </a:r>
          </a:p>
          <a:p>
            <a:pPr eaLnBrk="1" hangingPunct="1">
              <a:lnSpc>
                <a:spcPct val="90000"/>
              </a:lnSpc>
              <a:defRPr/>
            </a:pPr>
            <a:r>
              <a:rPr lang="es-EC" sz="2000" smtClean="0"/>
              <a:t>Considerar calendario de adquisición y desembolsos</a:t>
            </a:r>
          </a:p>
          <a:p>
            <a:pPr eaLnBrk="1" hangingPunct="1">
              <a:lnSpc>
                <a:spcPct val="90000"/>
              </a:lnSpc>
              <a:defRPr/>
            </a:pPr>
            <a:r>
              <a:rPr lang="es-EC" sz="2000" smtClean="0"/>
              <a:t>Considerar reinversiones/remplazo e inversiones/ ampliaciones previstas. </a:t>
            </a:r>
          </a:p>
          <a:p>
            <a:pPr eaLnBrk="1" hangingPunct="1">
              <a:lnSpc>
                <a:spcPct val="90000"/>
              </a:lnSpc>
              <a:defRPr/>
            </a:pPr>
            <a:r>
              <a:rPr lang="es-EC" sz="2000" smtClean="0"/>
              <a:t>Calendarios de reinversiones de  equipos de acuerdo al período real de  vida útil del activo y no de acuerdo al de depreciación. </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anim calcmode="lin" valueType="num">
                                      <p:cBhvr additive="base">
                                        <p:cTn id="11"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 calcmode="lin" valueType="num">
                                      <p:cBhvr additive="base">
                                        <p:cTn id="17"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843">
                                            <p:txEl>
                                              <p:pRg st="3" end="3"/>
                                            </p:txEl>
                                          </p:spTgt>
                                        </p:tgtEl>
                                        <p:attrNameLst>
                                          <p:attrName>style.visibility</p:attrName>
                                        </p:attrNameLst>
                                      </p:cBhvr>
                                      <p:to>
                                        <p:strVal val="visible"/>
                                      </p:to>
                                    </p:set>
                                    <p:anim calcmode="lin" valueType="num">
                                      <p:cBhvr additive="base">
                                        <p:cTn id="21"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5843">
                                            <p:txEl>
                                              <p:pRg st="4" end="4"/>
                                            </p:txEl>
                                          </p:spTgt>
                                        </p:tgtEl>
                                        <p:attrNameLst>
                                          <p:attrName>style.visibility</p:attrName>
                                        </p:attrNameLst>
                                      </p:cBhvr>
                                      <p:to>
                                        <p:strVal val="visible"/>
                                      </p:to>
                                    </p:set>
                                    <p:anim calcmode="lin" valueType="num">
                                      <p:cBhvr additive="base">
                                        <p:cTn id="27"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5843">
                                            <p:txEl>
                                              <p:pRg st="5" end="5"/>
                                            </p:txEl>
                                          </p:spTgt>
                                        </p:tgtEl>
                                        <p:attrNameLst>
                                          <p:attrName>style.visibility</p:attrName>
                                        </p:attrNameLst>
                                      </p:cBhvr>
                                      <p:to>
                                        <p:strVal val="visible"/>
                                      </p:to>
                                    </p:set>
                                    <p:anim calcmode="lin" valueType="num">
                                      <p:cBhvr additive="base">
                                        <p:cTn id="33"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5843">
                                            <p:txEl>
                                              <p:pRg st="6" end="6"/>
                                            </p:txEl>
                                          </p:spTgt>
                                        </p:tgtEl>
                                        <p:attrNameLst>
                                          <p:attrName>style.visibility</p:attrName>
                                        </p:attrNameLst>
                                      </p:cBhvr>
                                      <p:to>
                                        <p:strVal val="visible"/>
                                      </p:to>
                                    </p:set>
                                    <p:anim calcmode="lin" valueType="num">
                                      <p:cBhvr additive="base">
                                        <p:cTn id="39" dur="500" fill="hold"/>
                                        <p:tgtEl>
                                          <p:spTgt spid="35843">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58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5843">
                                            <p:txEl>
                                              <p:pRg st="7" end="7"/>
                                            </p:txEl>
                                          </p:spTgt>
                                        </p:tgtEl>
                                        <p:attrNameLst>
                                          <p:attrName>style.visibility</p:attrName>
                                        </p:attrNameLst>
                                      </p:cBhvr>
                                      <p:to>
                                        <p:strVal val="visible"/>
                                      </p:to>
                                    </p:set>
                                    <p:anim calcmode="lin" valueType="num">
                                      <p:cBhvr additive="base">
                                        <p:cTn id="45" dur="500" fill="hold"/>
                                        <p:tgtEl>
                                          <p:spTgt spid="35843">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58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5843">
                                            <p:txEl>
                                              <p:pRg st="8" end="8"/>
                                            </p:txEl>
                                          </p:spTgt>
                                        </p:tgtEl>
                                        <p:attrNameLst>
                                          <p:attrName>style.visibility</p:attrName>
                                        </p:attrNameLst>
                                      </p:cBhvr>
                                      <p:to>
                                        <p:strVal val="visible"/>
                                      </p:to>
                                    </p:set>
                                    <p:anim calcmode="lin" valueType="num">
                                      <p:cBhvr additive="base">
                                        <p:cTn id="51" dur="500" fill="hold"/>
                                        <p:tgtEl>
                                          <p:spTgt spid="35843">
                                            <p:txEl>
                                              <p:pRg st="8" end="8"/>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58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s-ES_tradnl" sz="3200" smtClean="0"/>
              <a:t>Inversiones en Activos Fijos </a:t>
            </a:r>
            <a:br>
              <a:rPr lang="es-ES_tradnl" sz="3200" smtClean="0"/>
            </a:br>
            <a:r>
              <a:rPr lang="es-ES_tradnl" sz="3200" smtClean="0"/>
              <a:t>(cont. II) Depreciación</a:t>
            </a:r>
          </a:p>
        </p:txBody>
      </p:sp>
      <p:sp>
        <p:nvSpPr>
          <p:cNvPr id="36867" name="Rectangle 3"/>
          <p:cNvSpPr>
            <a:spLocks noGrp="1" noChangeArrowheads="1"/>
          </p:cNvSpPr>
          <p:nvPr>
            <p:ph type="body" idx="1"/>
          </p:nvPr>
        </p:nvSpPr>
        <p:spPr/>
        <p:txBody>
          <a:bodyPr/>
          <a:lstStyle/>
          <a:p>
            <a:pPr algn="just" eaLnBrk="1" hangingPunct="1">
              <a:lnSpc>
                <a:spcPct val="90000"/>
              </a:lnSpc>
              <a:defRPr/>
            </a:pPr>
            <a:r>
              <a:rPr lang="es-EC" sz="2000" u="sng" smtClean="0"/>
              <a:t>Contablemente</a:t>
            </a:r>
            <a:r>
              <a:rPr lang="es-EC" sz="2000" smtClean="0"/>
              <a:t>, los Activos Fijos están sujetos a la </a:t>
            </a:r>
            <a:r>
              <a:rPr lang="es-EC" sz="2000" b="1" smtClean="0"/>
              <a:t>Depreciación</a:t>
            </a:r>
            <a:r>
              <a:rPr lang="es-EC" sz="2000" smtClean="0"/>
              <a:t>.</a:t>
            </a:r>
          </a:p>
          <a:p>
            <a:pPr algn="just" eaLnBrk="1" hangingPunct="1">
              <a:lnSpc>
                <a:spcPct val="90000"/>
              </a:lnSpc>
              <a:defRPr/>
            </a:pPr>
            <a:r>
              <a:rPr lang="es-EC" sz="2000" smtClean="0"/>
              <a:t>Es una forma de trasladar el valor del activo que estamos usando al costo del producto durante su vida útil.</a:t>
            </a:r>
          </a:p>
          <a:p>
            <a:pPr lvl="1" algn="just" eaLnBrk="1" hangingPunct="1">
              <a:lnSpc>
                <a:spcPct val="90000"/>
              </a:lnSpc>
              <a:defRPr/>
            </a:pPr>
            <a:r>
              <a:rPr lang="es-EC" sz="1800" smtClean="0"/>
              <a:t>El activo producirá en su vida útil una cantidad de productos, y por  lo tanto se debe de transferir su costo a todos esos productos.</a:t>
            </a:r>
          </a:p>
          <a:p>
            <a:pPr algn="just" eaLnBrk="1" hangingPunct="1">
              <a:lnSpc>
                <a:spcPct val="90000"/>
              </a:lnSpc>
              <a:defRPr/>
            </a:pPr>
            <a:r>
              <a:rPr lang="es-EC" sz="2000" smtClean="0"/>
              <a:t>Por su efecto fiscal, existe una tabla en código tributario que indica a cuanto tiempo se  debe de depreciar cada tipo  de activo. </a:t>
            </a:r>
          </a:p>
          <a:p>
            <a:pPr algn="just" eaLnBrk="1" hangingPunct="1">
              <a:lnSpc>
                <a:spcPct val="90000"/>
              </a:lnSpc>
              <a:defRPr/>
            </a:pPr>
            <a:r>
              <a:rPr lang="es-EC" sz="2000" u="sng" smtClean="0"/>
              <a:t>Solo</a:t>
            </a:r>
            <a:r>
              <a:rPr lang="es-EC" sz="2000" smtClean="0"/>
              <a:t> afecta a la evaluación por su efecto sobre los impuestos.</a:t>
            </a:r>
          </a:p>
          <a:p>
            <a:pPr algn="just" eaLnBrk="1" hangingPunct="1">
              <a:lnSpc>
                <a:spcPct val="90000"/>
              </a:lnSpc>
              <a:defRPr/>
            </a:pPr>
            <a:r>
              <a:rPr lang="es-EC" sz="2000" b="1" u="sng" smtClean="0"/>
              <a:t>No</a:t>
            </a:r>
            <a:r>
              <a:rPr lang="es-EC" sz="2000" b="1" smtClean="0"/>
              <a:t> genera un egreso</a:t>
            </a:r>
            <a:r>
              <a:rPr lang="es-EC" sz="2000" smtClean="0"/>
              <a:t>. El egreso se da al comprar el activo fijo.</a:t>
            </a:r>
          </a:p>
          <a:p>
            <a:pPr algn="just" eaLnBrk="1" hangingPunct="1">
              <a:lnSpc>
                <a:spcPct val="90000"/>
              </a:lnSpc>
              <a:defRPr/>
            </a:pPr>
            <a:r>
              <a:rPr lang="es-EC" sz="2000" smtClean="0"/>
              <a:t>Los terrenos no se deprecian, al contrario se revalorizan.</a:t>
            </a:r>
          </a:p>
          <a:p>
            <a:pPr lvl="1" algn="just" eaLnBrk="1" hangingPunct="1">
              <a:lnSpc>
                <a:spcPct val="90000"/>
              </a:lnSpc>
              <a:defRPr/>
            </a:pPr>
            <a:r>
              <a:rPr lang="es-EC" sz="1800" smtClean="0"/>
              <a:t>Generalmente se considera constante el valor del terreno, a no ser que se tengan buenas evidencias de que el valor del terreno pueda cambiar en el tiempo. </a:t>
            </a:r>
            <a:endParaRPr lang="es-EC" sz="1600" smtClean="0"/>
          </a:p>
          <a:p>
            <a:pPr eaLnBrk="1" hangingPunct="1">
              <a:lnSpc>
                <a:spcPct val="90000"/>
              </a:lnSpc>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 calcmode="lin" valueType="num">
                                      <p:cBhvr additive="base">
                                        <p:cTn id="17"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6867">
                                            <p:txEl>
                                              <p:pRg st="3" end="3"/>
                                            </p:txEl>
                                          </p:spTgt>
                                        </p:tgtEl>
                                        <p:attrNameLst>
                                          <p:attrName>style.visibility</p:attrName>
                                        </p:attrNameLst>
                                      </p:cBhvr>
                                      <p:to>
                                        <p:strVal val="visible"/>
                                      </p:to>
                                    </p:set>
                                    <p:anim calcmode="lin" valueType="num">
                                      <p:cBhvr additive="base">
                                        <p:cTn id="23" dur="5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6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6867">
                                            <p:txEl>
                                              <p:pRg st="4" end="4"/>
                                            </p:txEl>
                                          </p:spTgt>
                                        </p:tgtEl>
                                        <p:attrNameLst>
                                          <p:attrName>style.visibility</p:attrName>
                                        </p:attrNameLst>
                                      </p:cBhvr>
                                      <p:to>
                                        <p:strVal val="visible"/>
                                      </p:to>
                                    </p:set>
                                    <p:anim calcmode="lin" valueType="num">
                                      <p:cBhvr additive="base">
                                        <p:cTn id="29" dur="5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6867">
                                            <p:txEl>
                                              <p:pRg st="5" end="5"/>
                                            </p:txEl>
                                          </p:spTgt>
                                        </p:tgtEl>
                                        <p:attrNameLst>
                                          <p:attrName>style.visibility</p:attrName>
                                        </p:attrNameLst>
                                      </p:cBhvr>
                                      <p:to>
                                        <p:strVal val="visible"/>
                                      </p:to>
                                    </p:set>
                                    <p:anim calcmode="lin" valueType="num">
                                      <p:cBhvr additive="base">
                                        <p:cTn id="35" dur="5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68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6867">
                                            <p:txEl>
                                              <p:pRg st="6" end="6"/>
                                            </p:txEl>
                                          </p:spTgt>
                                        </p:tgtEl>
                                        <p:attrNameLst>
                                          <p:attrName>style.visibility</p:attrName>
                                        </p:attrNameLst>
                                      </p:cBhvr>
                                      <p:to>
                                        <p:strVal val="visible"/>
                                      </p:to>
                                    </p:set>
                                    <p:anim calcmode="lin" valueType="num">
                                      <p:cBhvr additive="base">
                                        <p:cTn id="41" dur="500" fill="hold"/>
                                        <p:tgtEl>
                                          <p:spTgt spid="36867">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6867">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6867">
                                            <p:txEl>
                                              <p:pRg st="7" end="7"/>
                                            </p:txEl>
                                          </p:spTgt>
                                        </p:tgtEl>
                                        <p:attrNameLst>
                                          <p:attrName>style.visibility</p:attrName>
                                        </p:attrNameLst>
                                      </p:cBhvr>
                                      <p:to>
                                        <p:strVal val="visible"/>
                                      </p:to>
                                    </p:set>
                                    <p:anim calcmode="lin" valueType="num">
                                      <p:cBhvr additive="base">
                                        <p:cTn id="45" dur="500" fill="hold"/>
                                        <p:tgtEl>
                                          <p:spTgt spid="36867">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68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Intangibles</a:t>
            </a:r>
            <a:endParaRPr lang="es-ES_tradnl" smtClean="0"/>
          </a:p>
        </p:txBody>
      </p:sp>
      <p:sp>
        <p:nvSpPr>
          <p:cNvPr id="37891" name="Rectangle 3"/>
          <p:cNvSpPr>
            <a:spLocks noGrp="1" noChangeArrowheads="1"/>
          </p:cNvSpPr>
          <p:nvPr>
            <p:ph type="body" idx="1"/>
          </p:nvPr>
        </p:nvSpPr>
        <p:spPr/>
        <p:txBody>
          <a:bodyPr/>
          <a:lstStyle/>
          <a:p>
            <a:pPr algn="just" eaLnBrk="1" hangingPunct="1">
              <a:defRPr/>
            </a:pPr>
            <a:r>
              <a:rPr lang="es-EC" sz="2000" smtClean="0"/>
              <a:t>Son aquellas que se realizan sobre activos constituidos por servicios o derechos adquiridos o gastos preoperativos, necesarios para la puesta en marcha del proyecto:</a:t>
            </a:r>
          </a:p>
          <a:p>
            <a:pPr lvl="1" algn="just" eaLnBrk="1" hangingPunct="1">
              <a:defRPr/>
            </a:pPr>
            <a:r>
              <a:rPr lang="es-EC" sz="1800" smtClean="0"/>
              <a:t>Gastos de constitución</a:t>
            </a:r>
          </a:p>
          <a:p>
            <a:pPr lvl="1" algn="just" eaLnBrk="1" hangingPunct="1">
              <a:defRPr/>
            </a:pPr>
            <a:r>
              <a:rPr lang="es-EC" sz="1800" smtClean="0"/>
              <a:t>Patentes y licencias</a:t>
            </a:r>
          </a:p>
          <a:p>
            <a:pPr lvl="1" algn="just" eaLnBrk="1" hangingPunct="1">
              <a:defRPr/>
            </a:pPr>
            <a:r>
              <a:rPr lang="es-EC" sz="1800" smtClean="0"/>
              <a:t>Concesiones de terrenos</a:t>
            </a:r>
          </a:p>
          <a:p>
            <a:pPr lvl="1" algn="just" eaLnBrk="1" hangingPunct="1">
              <a:defRPr/>
            </a:pPr>
            <a:r>
              <a:rPr lang="es-EC" sz="1800" smtClean="0"/>
              <a:t>Gastos de Puesta en Marcha</a:t>
            </a:r>
          </a:p>
          <a:p>
            <a:pPr lvl="1" algn="just" eaLnBrk="1" hangingPunct="1">
              <a:defRPr/>
            </a:pPr>
            <a:r>
              <a:rPr lang="es-EC" sz="1800" smtClean="0"/>
              <a:t>Otros gastos preoperativos</a:t>
            </a:r>
          </a:p>
          <a:p>
            <a:pPr lvl="2" algn="just" eaLnBrk="1" hangingPunct="1">
              <a:defRPr/>
            </a:pPr>
            <a:r>
              <a:rPr lang="es-EC" sz="1600" smtClean="0"/>
              <a:t>Desarrollo de líneas de reproductores</a:t>
            </a:r>
          </a:p>
          <a:p>
            <a:pPr lvl="2" algn="just" eaLnBrk="1" hangingPunct="1">
              <a:defRPr/>
            </a:pPr>
            <a:r>
              <a:rPr lang="es-EC" sz="1600" smtClean="0"/>
              <a:t>Gastos de investigación</a:t>
            </a:r>
          </a:p>
          <a:p>
            <a:pPr lvl="2" algn="just" eaLnBrk="1" hangingPunct="1">
              <a:defRPr/>
            </a:pPr>
            <a:r>
              <a:rPr lang="es-EC" sz="1600" smtClean="0"/>
              <a:t>Capacitación preoperativa</a:t>
            </a:r>
          </a:p>
          <a:p>
            <a:pPr algn="r" eaLnBrk="1" hangingPunct="1">
              <a:buFont typeface="Wingdings" pitchFamily="2" charset="2"/>
              <a:buNone/>
              <a:defRPr/>
            </a:pPr>
            <a:r>
              <a:rPr lang="es-EC" sz="2000" b="1" smtClean="0"/>
              <a:t>...</a:t>
            </a:r>
            <a:endParaRPr lang="es-EC" sz="20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4" end="4"/>
                                            </p:txEl>
                                          </p:spTgt>
                                        </p:tgtEl>
                                        <p:attrNameLst>
                                          <p:attrName>style.visibility</p:attrName>
                                        </p:attrNameLst>
                                      </p:cBhvr>
                                      <p:to>
                                        <p:strVal val="visible"/>
                                      </p:to>
                                    </p:set>
                                    <p:anim calcmode="lin" valueType="num">
                                      <p:cBhvr additive="base">
                                        <p:cTn id="31"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891">
                                            <p:txEl>
                                              <p:pRg st="5" end="5"/>
                                            </p:txEl>
                                          </p:spTgt>
                                        </p:tgtEl>
                                        <p:attrNameLst>
                                          <p:attrName>style.visibility</p:attrName>
                                        </p:attrNameLst>
                                      </p:cBhvr>
                                      <p:to>
                                        <p:strVal val="visible"/>
                                      </p:to>
                                    </p:set>
                                    <p:anim calcmode="lin" valueType="num">
                                      <p:cBhvr additive="base">
                                        <p:cTn id="37"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891">
                                            <p:txEl>
                                              <p:pRg st="5" end="5"/>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7891">
                                            <p:txEl>
                                              <p:pRg st="6" end="6"/>
                                            </p:txEl>
                                          </p:spTgt>
                                        </p:tgtEl>
                                        <p:attrNameLst>
                                          <p:attrName>style.visibility</p:attrName>
                                        </p:attrNameLst>
                                      </p:cBhvr>
                                      <p:to>
                                        <p:strVal val="visible"/>
                                      </p:to>
                                    </p:set>
                                    <p:anim calcmode="lin" valueType="num">
                                      <p:cBhvr additive="base">
                                        <p:cTn id="41"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7891">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7891">
                                            <p:txEl>
                                              <p:pRg st="7" end="7"/>
                                            </p:txEl>
                                          </p:spTgt>
                                        </p:tgtEl>
                                        <p:attrNameLst>
                                          <p:attrName>style.visibility</p:attrName>
                                        </p:attrNameLst>
                                      </p:cBhvr>
                                      <p:to>
                                        <p:strVal val="visible"/>
                                      </p:to>
                                    </p:set>
                                    <p:anim calcmode="lin" valueType="num">
                                      <p:cBhvr additive="base">
                                        <p:cTn id="45" dur="500" fill="hold"/>
                                        <p:tgtEl>
                                          <p:spTgt spid="3789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891">
                                            <p:txEl>
                                              <p:pRg st="7" end="7"/>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7891">
                                            <p:txEl>
                                              <p:pRg st="8" end="8"/>
                                            </p:txEl>
                                          </p:spTgt>
                                        </p:tgtEl>
                                        <p:attrNameLst>
                                          <p:attrName>style.visibility</p:attrName>
                                        </p:attrNameLst>
                                      </p:cBhvr>
                                      <p:to>
                                        <p:strVal val="visible"/>
                                      </p:to>
                                    </p:set>
                                    <p:anim calcmode="lin" valueType="num">
                                      <p:cBhvr additive="base">
                                        <p:cTn id="49" dur="500" fill="hold"/>
                                        <p:tgtEl>
                                          <p:spTgt spid="37891">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789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891">
                                            <p:txEl>
                                              <p:pRg st="9" end="9"/>
                                            </p:txEl>
                                          </p:spTgt>
                                        </p:tgtEl>
                                        <p:attrNameLst>
                                          <p:attrName>style.visibility</p:attrName>
                                        </p:attrNameLst>
                                      </p:cBhvr>
                                      <p:to>
                                        <p:strVal val="visible"/>
                                      </p:to>
                                    </p:set>
                                    <p:anim calcmode="lin" valueType="num">
                                      <p:cBhvr additive="base">
                                        <p:cTn id="55" dur="500" fill="hold"/>
                                        <p:tgtEl>
                                          <p:spTgt spid="37891">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789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bldLvl="2"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Intangibles (cont.)</a:t>
            </a:r>
            <a:endParaRPr lang="es-ES_tradnl" smtClean="0"/>
          </a:p>
        </p:txBody>
      </p:sp>
      <p:sp>
        <p:nvSpPr>
          <p:cNvPr id="38915" name="Rectangle 3"/>
          <p:cNvSpPr>
            <a:spLocks noGrp="1" noChangeArrowheads="1"/>
          </p:cNvSpPr>
          <p:nvPr>
            <p:ph type="body" idx="1"/>
          </p:nvPr>
        </p:nvSpPr>
        <p:spPr/>
        <p:txBody>
          <a:bodyPr/>
          <a:lstStyle/>
          <a:p>
            <a:pPr algn="just" eaLnBrk="1" hangingPunct="1">
              <a:defRPr/>
            </a:pPr>
            <a:endParaRPr lang="es-EC" sz="2000" smtClean="0"/>
          </a:p>
          <a:p>
            <a:pPr algn="just" eaLnBrk="1" hangingPunct="1">
              <a:defRPr/>
            </a:pPr>
            <a:r>
              <a:rPr lang="es-EC" sz="2000" smtClean="0"/>
              <a:t>El concepto es similar al de activos fijos, es decir son egresos que se generan en un momento dado, pero que son necesarios para todo el funcionamiento después de ellos. </a:t>
            </a:r>
          </a:p>
          <a:p>
            <a:pPr algn="just" eaLnBrk="1" hangingPunct="1">
              <a:defRPr/>
            </a:pPr>
            <a:r>
              <a:rPr lang="es-EC" sz="2000" smtClean="0"/>
              <a:t>No se deprecian, pero se </a:t>
            </a:r>
            <a:r>
              <a:rPr lang="es-EC" sz="2000" b="1" smtClean="0"/>
              <a:t>amortizan</a:t>
            </a:r>
            <a:r>
              <a:rPr lang="es-EC" sz="2000" smtClean="0"/>
              <a:t>.</a:t>
            </a:r>
          </a:p>
          <a:p>
            <a:pPr algn="just" eaLnBrk="1" hangingPunct="1">
              <a:defRPr/>
            </a:pPr>
            <a:r>
              <a:rPr lang="es-EC" sz="2000" smtClean="0"/>
              <a:t>El concepto es similar, y consiste en trasladar al costo poco a poco durante cierto tiempo el valor  que ya se desembolsó. </a:t>
            </a:r>
          </a:p>
          <a:p>
            <a:pPr algn="just" eaLnBrk="1" hangingPunct="1">
              <a:defRPr/>
            </a:pPr>
            <a:r>
              <a:rPr lang="es-EC" sz="2000" smtClean="0"/>
              <a:t>Al Igual que la depreciación, la amortización solo afectará al flujo de caja como  un escudo fiscal.</a:t>
            </a:r>
            <a:endParaRPr lang="es-EC" sz="1800" smtClean="0"/>
          </a:p>
          <a:p>
            <a:pPr eaLnBrk="1" hangingPunct="1">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 calcmode="lin" valueType="num">
                                      <p:cBhvr additive="base">
                                        <p:cTn id="7"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anim calcmode="lin" valueType="num">
                                      <p:cBhvr additive="base">
                                        <p:cTn id="13"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3" end="3"/>
                                            </p:txEl>
                                          </p:spTgt>
                                        </p:tgtEl>
                                        <p:attrNameLst>
                                          <p:attrName>style.visibility</p:attrName>
                                        </p:attrNameLst>
                                      </p:cBhvr>
                                      <p:to>
                                        <p:strVal val="visible"/>
                                      </p:to>
                                    </p:set>
                                    <p:anim calcmode="lin" valueType="num">
                                      <p:cBhvr additive="base">
                                        <p:cTn id="19" dur="500" fill="hold"/>
                                        <p:tgtEl>
                                          <p:spTgt spid="3891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5">
                                            <p:txEl>
                                              <p:pRg st="4" end="4"/>
                                            </p:txEl>
                                          </p:spTgt>
                                        </p:tgtEl>
                                        <p:attrNameLst>
                                          <p:attrName>style.visibility</p:attrName>
                                        </p:attrNameLst>
                                      </p:cBhvr>
                                      <p:to>
                                        <p:strVal val="visible"/>
                                      </p:to>
                                    </p:set>
                                    <p:anim calcmode="lin" valueType="num">
                                      <p:cBhvr additive="base">
                                        <p:cTn id="25" dur="500" fill="hold"/>
                                        <p:tgtEl>
                                          <p:spTgt spid="389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Capital de Trabajo</a:t>
            </a:r>
            <a:endParaRPr lang="es-ES_tradnl" smtClean="0"/>
          </a:p>
        </p:txBody>
      </p:sp>
      <p:sp>
        <p:nvSpPr>
          <p:cNvPr id="39939" name="Rectangle 3"/>
          <p:cNvSpPr>
            <a:spLocks noGrp="1" noChangeArrowheads="1"/>
          </p:cNvSpPr>
          <p:nvPr>
            <p:ph type="body" idx="1"/>
          </p:nvPr>
        </p:nvSpPr>
        <p:spPr/>
        <p:txBody>
          <a:bodyPr/>
          <a:lstStyle/>
          <a:p>
            <a:pPr algn="just" eaLnBrk="1" hangingPunct="1">
              <a:lnSpc>
                <a:spcPct val="90000"/>
              </a:lnSpc>
              <a:defRPr/>
            </a:pPr>
            <a:r>
              <a:rPr lang="es-ES_tradnl" sz="2000" smtClean="0"/>
              <a:t>E</a:t>
            </a:r>
            <a:r>
              <a:rPr lang="es-EC" sz="2000" smtClean="0"/>
              <a:t>l conjunto de recursos necesarios, en la forma de </a:t>
            </a:r>
            <a:r>
              <a:rPr lang="es-EC" sz="2000" b="1" smtClean="0"/>
              <a:t>activos corrientes</a:t>
            </a:r>
            <a:r>
              <a:rPr lang="es-EC" sz="2000" smtClean="0"/>
              <a:t>, para la operación normal del proyecto durante un ciclo productivo, para </a:t>
            </a:r>
            <a:r>
              <a:rPr lang="es-EC" sz="2000" u="sng" smtClean="0"/>
              <a:t>una capacidad y tamaño determinados</a:t>
            </a:r>
            <a:r>
              <a:rPr lang="es-EC" sz="2000" smtClean="0"/>
              <a:t>. </a:t>
            </a:r>
          </a:p>
          <a:p>
            <a:pPr eaLnBrk="1" hangingPunct="1">
              <a:lnSpc>
                <a:spcPct val="90000"/>
              </a:lnSpc>
              <a:defRPr/>
            </a:pPr>
            <a:r>
              <a:rPr lang="es-EC" sz="2000" smtClean="0"/>
              <a:t>A pesar de que el capital de  trabajo es un activo corriente:</a:t>
            </a:r>
          </a:p>
          <a:p>
            <a:pPr lvl="1" eaLnBrk="1" hangingPunct="1">
              <a:lnSpc>
                <a:spcPct val="90000"/>
              </a:lnSpc>
              <a:defRPr/>
            </a:pPr>
            <a:r>
              <a:rPr lang="es-EC" sz="1800" smtClean="0"/>
              <a:t>Inventarios en proceso</a:t>
            </a:r>
          </a:p>
          <a:p>
            <a:pPr lvl="1" eaLnBrk="1" hangingPunct="1">
              <a:lnSpc>
                <a:spcPct val="90000"/>
              </a:lnSpc>
              <a:defRPr/>
            </a:pPr>
            <a:r>
              <a:rPr lang="es-EC" sz="1800" smtClean="0"/>
              <a:t>Inventarios de producto terminado</a:t>
            </a:r>
          </a:p>
          <a:p>
            <a:pPr lvl="1" eaLnBrk="1" hangingPunct="1">
              <a:lnSpc>
                <a:spcPct val="90000"/>
              </a:lnSpc>
              <a:defRPr/>
            </a:pPr>
            <a:r>
              <a:rPr lang="es-EC" sz="1800" smtClean="0"/>
              <a:t>Inventarios de materiales</a:t>
            </a:r>
          </a:p>
          <a:p>
            <a:pPr lvl="1" eaLnBrk="1" hangingPunct="1">
              <a:lnSpc>
                <a:spcPct val="90000"/>
              </a:lnSpc>
              <a:defRPr/>
            </a:pPr>
            <a:r>
              <a:rPr lang="es-EC" sz="1800" smtClean="0"/>
              <a:t>Caja y bancos</a:t>
            </a:r>
          </a:p>
          <a:p>
            <a:pPr lvl="1" eaLnBrk="1" hangingPunct="1">
              <a:lnSpc>
                <a:spcPct val="90000"/>
              </a:lnSpc>
              <a:defRPr/>
            </a:pPr>
            <a:r>
              <a:rPr lang="es-EC" sz="1800" smtClean="0"/>
              <a:t>Cuentas por cobrar</a:t>
            </a:r>
          </a:p>
          <a:p>
            <a:pPr eaLnBrk="1" hangingPunct="1">
              <a:lnSpc>
                <a:spcPct val="90000"/>
              </a:lnSpc>
              <a:defRPr/>
            </a:pPr>
            <a:r>
              <a:rPr lang="es-EC" sz="2000" smtClean="0"/>
              <a:t>En la práctica se considera una inversión a largo plazo: debe de reinvertirse en el proyecto para mantenerlo funcionando.</a:t>
            </a:r>
          </a:p>
          <a:p>
            <a:pPr eaLnBrk="1" hangingPunct="1">
              <a:lnSpc>
                <a:spcPct val="90000"/>
              </a:lnSpc>
              <a:defRPr/>
            </a:pPr>
            <a:r>
              <a:rPr lang="es-EC" sz="2000" smtClean="0"/>
              <a:t>Solo se lo podrá recuperar  al finalizar el proyecto paralizándolo.</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 calcmode="lin" valueType="num">
                                      <p:cBhvr additive="base">
                                        <p:cTn id="13"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 calcmode="lin" valueType="num">
                                      <p:cBhvr additive="base">
                                        <p:cTn id="17"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9939">
                                            <p:txEl>
                                              <p:pRg st="3" end="3"/>
                                            </p:txEl>
                                          </p:spTgt>
                                        </p:tgtEl>
                                        <p:attrNameLst>
                                          <p:attrName>style.visibility</p:attrName>
                                        </p:attrNameLst>
                                      </p:cBhvr>
                                      <p:to>
                                        <p:strVal val="visible"/>
                                      </p:to>
                                    </p:set>
                                    <p:anim calcmode="lin" valueType="num">
                                      <p:cBhvr additive="base">
                                        <p:cTn id="21"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99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9939">
                                            <p:txEl>
                                              <p:pRg st="4" end="4"/>
                                            </p:txEl>
                                          </p:spTgt>
                                        </p:tgtEl>
                                        <p:attrNameLst>
                                          <p:attrName>style.visibility</p:attrName>
                                        </p:attrNameLst>
                                      </p:cBhvr>
                                      <p:to>
                                        <p:strVal val="visible"/>
                                      </p:to>
                                    </p:set>
                                    <p:anim calcmode="lin" valueType="num">
                                      <p:cBhvr additive="base">
                                        <p:cTn id="25"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9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9939">
                                            <p:txEl>
                                              <p:pRg st="5" end="5"/>
                                            </p:txEl>
                                          </p:spTgt>
                                        </p:tgtEl>
                                        <p:attrNameLst>
                                          <p:attrName>style.visibility</p:attrName>
                                        </p:attrNameLst>
                                      </p:cBhvr>
                                      <p:to>
                                        <p:strVal val="visible"/>
                                      </p:to>
                                    </p:set>
                                    <p:anim calcmode="lin" valueType="num">
                                      <p:cBhvr additive="base">
                                        <p:cTn id="29" dur="500" fill="hold"/>
                                        <p:tgtEl>
                                          <p:spTgt spid="399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9939">
                                            <p:txEl>
                                              <p:pRg st="6" end="6"/>
                                            </p:txEl>
                                          </p:spTgt>
                                        </p:tgtEl>
                                        <p:attrNameLst>
                                          <p:attrName>style.visibility</p:attrName>
                                        </p:attrNameLst>
                                      </p:cBhvr>
                                      <p:to>
                                        <p:strVal val="visible"/>
                                      </p:to>
                                    </p:set>
                                    <p:anim calcmode="lin" valueType="num">
                                      <p:cBhvr additive="base">
                                        <p:cTn id="33" dur="500" fill="hold"/>
                                        <p:tgtEl>
                                          <p:spTgt spid="399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99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9939">
                                            <p:txEl>
                                              <p:pRg st="7" end="7"/>
                                            </p:txEl>
                                          </p:spTgt>
                                        </p:tgtEl>
                                        <p:attrNameLst>
                                          <p:attrName>style.visibility</p:attrName>
                                        </p:attrNameLst>
                                      </p:cBhvr>
                                      <p:to>
                                        <p:strVal val="visible"/>
                                      </p:to>
                                    </p:set>
                                    <p:anim calcmode="lin" valueType="num">
                                      <p:cBhvr additive="base">
                                        <p:cTn id="39" dur="500" fill="hold"/>
                                        <p:tgtEl>
                                          <p:spTgt spid="39939">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993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9939">
                                            <p:txEl>
                                              <p:pRg st="8" end="8"/>
                                            </p:txEl>
                                          </p:spTgt>
                                        </p:tgtEl>
                                        <p:attrNameLst>
                                          <p:attrName>style.visibility</p:attrName>
                                        </p:attrNameLst>
                                      </p:cBhvr>
                                      <p:to>
                                        <p:strVal val="visible"/>
                                      </p:to>
                                    </p:set>
                                    <p:anim calcmode="lin" valueType="num">
                                      <p:cBhvr additive="base">
                                        <p:cTn id="45" dur="500" fill="hold"/>
                                        <p:tgtEl>
                                          <p:spTgt spid="39939">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993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9939">
                                            <p:txEl>
                                              <p:pRg st="9" end="9"/>
                                            </p:txEl>
                                          </p:spTgt>
                                        </p:tgtEl>
                                        <p:attrNameLst>
                                          <p:attrName>style.visibility</p:attrName>
                                        </p:attrNameLst>
                                      </p:cBhvr>
                                      <p:to>
                                        <p:strVal val="visible"/>
                                      </p:to>
                                    </p:set>
                                    <p:anim calcmode="lin" valueType="num">
                                      <p:cBhvr additive="base">
                                        <p:cTn id="51" dur="500" fill="hold"/>
                                        <p:tgtEl>
                                          <p:spTgt spid="39939">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993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s-ES_tradnl" sz="3200" smtClean="0"/>
              <a:t>Inversiones en Capital de Trabajo</a:t>
            </a:r>
            <a:br>
              <a:rPr lang="es-ES_tradnl" sz="3200" smtClean="0"/>
            </a:br>
            <a:r>
              <a:rPr lang="es-ES_tradnl" sz="3200" smtClean="0"/>
              <a:t>(cont. I)</a:t>
            </a:r>
          </a:p>
        </p:txBody>
      </p:sp>
      <p:sp>
        <p:nvSpPr>
          <p:cNvPr id="40963" name="Rectangle 3"/>
          <p:cNvSpPr>
            <a:spLocks noGrp="1" noChangeArrowheads="1"/>
          </p:cNvSpPr>
          <p:nvPr>
            <p:ph type="body" idx="1"/>
          </p:nvPr>
        </p:nvSpPr>
        <p:spPr/>
        <p:txBody>
          <a:bodyPr/>
          <a:lstStyle/>
          <a:p>
            <a:pPr algn="just" eaLnBrk="1" hangingPunct="1">
              <a:lnSpc>
                <a:spcPct val="90000"/>
              </a:lnSpc>
              <a:defRPr/>
            </a:pPr>
            <a:r>
              <a:rPr lang="es-EC" sz="2000" smtClean="0"/>
              <a:t>En Camaronera, disponibilidad de recursos para:</a:t>
            </a:r>
          </a:p>
          <a:p>
            <a:pPr lvl="1" algn="just" eaLnBrk="1" hangingPunct="1">
              <a:lnSpc>
                <a:spcPct val="90000"/>
              </a:lnSpc>
              <a:defRPr/>
            </a:pPr>
            <a:r>
              <a:rPr lang="es-EC" sz="1800" smtClean="0"/>
              <a:t>Pagar al personal :</a:t>
            </a:r>
          </a:p>
          <a:p>
            <a:pPr lvl="1" algn="just" eaLnBrk="1" hangingPunct="1">
              <a:lnSpc>
                <a:spcPct val="90000"/>
              </a:lnSpc>
              <a:defRPr/>
            </a:pPr>
            <a:r>
              <a:rPr lang="es-EC" sz="1800" smtClean="0"/>
              <a:t>Comprar materiales</a:t>
            </a:r>
          </a:p>
          <a:p>
            <a:pPr lvl="1" algn="just" eaLnBrk="1" hangingPunct="1">
              <a:lnSpc>
                <a:spcPct val="90000"/>
              </a:lnSpc>
              <a:defRPr/>
            </a:pPr>
            <a:r>
              <a:rPr lang="es-EC" sz="1800" smtClean="0"/>
              <a:t>Comprar insumos y materia prima</a:t>
            </a:r>
          </a:p>
          <a:p>
            <a:pPr lvl="1" algn="just" eaLnBrk="1" hangingPunct="1">
              <a:lnSpc>
                <a:spcPct val="90000"/>
              </a:lnSpc>
              <a:defRPr/>
            </a:pPr>
            <a:r>
              <a:rPr lang="es-EC" sz="1800" smtClean="0"/>
              <a:t>Llenar las piscinas</a:t>
            </a:r>
          </a:p>
          <a:p>
            <a:pPr lvl="1" algn="just" eaLnBrk="1" hangingPunct="1">
              <a:lnSpc>
                <a:spcPct val="90000"/>
              </a:lnSpc>
              <a:defRPr/>
            </a:pPr>
            <a:r>
              <a:rPr lang="es-EC" sz="1800" smtClean="0"/>
              <a:t>Adquirir la semilla</a:t>
            </a:r>
          </a:p>
          <a:p>
            <a:pPr lvl="1" algn="just" eaLnBrk="1" hangingPunct="1">
              <a:lnSpc>
                <a:spcPct val="90000"/>
              </a:lnSpc>
              <a:defRPr/>
            </a:pPr>
            <a:r>
              <a:rPr lang="es-EC" sz="1800" smtClean="0"/>
              <a:t>Comprar alimento balanceado</a:t>
            </a:r>
          </a:p>
          <a:p>
            <a:pPr lvl="1" algn="just" eaLnBrk="1" hangingPunct="1">
              <a:lnSpc>
                <a:spcPct val="90000"/>
              </a:lnSpc>
              <a:defRPr/>
            </a:pPr>
            <a:r>
              <a:rPr lang="es-EC" sz="1800" smtClean="0"/>
              <a:t>Cubrir los costos  de operación</a:t>
            </a:r>
          </a:p>
          <a:p>
            <a:pPr lvl="1" algn="just" eaLnBrk="1" hangingPunct="1">
              <a:lnSpc>
                <a:spcPct val="90000"/>
              </a:lnSpc>
              <a:defRPr/>
            </a:pPr>
            <a:r>
              <a:rPr lang="es-EC" sz="1800" smtClean="0"/>
              <a:t>Tener inventarios de materiales (Bodega)</a:t>
            </a:r>
          </a:p>
          <a:p>
            <a:pPr lvl="1" algn="just" eaLnBrk="1" hangingPunct="1">
              <a:lnSpc>
                <a:spcPct val="90000"/>
              </a:lnSpc>
              <a:defRPr/>
            </a:pPr>
            <a:r>
              <a:rPr lang="es-EC" sz="1800" smtClean="0"/>
              <a:t>Inventario de camarón en cultivo</a:t>
            </a:r>
          </a:p>
          <a:p>
            <a:pPr lvl="1" algn="just" eaLnBrk="1" hangingPunct="1">
              <a:lnSpc>
                <a:spcPct val="90000"/>
              </a:lnSpc>
              <a:defRPr/>
            </a:pPr>
            <a:r>
              <a:rPr lang="es-EC" sz="1800" smtClean="0"/>
              <a:t>Cosechar las primeras piscinas</a:t>
            </a:r>
          </a:p>
          <a:p>
            <a:pPr lvl="1" algn="just" eaLnBrk="1" hangingPunct="1">
              <a:lnSpc>
                <a:spcPct val="90000"/>
              </a:lnSpc>
              <a:defRPr/>
            </a:pPr>
            <a:r>
              <a:rPr lang="es-EC" sz="1800" smtClean="0"/>
              <a:t>Esperar hasta que la empacadora liquide la pesca</a:t>
            </a:r>
          </a:p>
          <a:p>
            <a:pPr algn="r" eaLnBrk="1" hangingPunct="1">
              <a:lnSpc>
                <a:spcPct val="90000"/>
              </a:lnSpc>
              <a:buFont typeface="Wingdings" pitchFamily="2" charset="2"/>
              <a:buNone/>
              <a:defRPr/>
            </a:pPr>
            <a:r>
              <a:rPr lang="es-EC" sz="2000" b="1" smtClean="0"/>
              <a:t>...</a:t>
            </a:r>
            <a:r>
              <a:rPr lang="es-EC" sz="2000" smtClean="0"/>
              <a:t> </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additive="base">
                                        <p:cTn id="19"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63">
                                            <p:txEl>
                                              <p:pRg st="3" end="3"/>
                                            </p:txEl>
                                          </p:spTgt>
                                        </p:tgtEl>
                                        <p:attrNameLst>
                                          <p:attrName>style.visibility</p:attrName>
                                        </p:attrNameLst>
                                      </p:cBhvr>
                                      <p:to>
                                        <p:strVal val="visible"/>
                                      </p:to>
                                    </p:set>
                                    <p:anim calcmode="lin" valueType="num">
                                      <p:cBhvr additive="base">
                                        <p:cTn id="25" dur="500" fill="hold"/>
                                        <p:tgtEl>
                                          <p:spTgt spid="409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 calcmode="lin" valueType="num">
                                      <p:cBhvr additive="base">
                                        <p:cTn id="31" dur="500" fill="hold"/>
                                        <p:tgtEl>
                                          <p:spTgt spid="4096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63">
                                            <p:txEl>
                                              <p:pRg st="5" end="5"/>
                                            </p:txEl>
                                          </p:spTgt>
                                        </p:tgtEl>
                                        <p:attrNameLst>
                                          <p:attrName>style.visibility</p:attrName>
                                        </p:attrNameLst>
                                      </p:cBhvr>
                                      <p:to>
                                        <p:strVal val="visible"/>
                                      </p:to>
                                    </p:set>
                                    <p:anim calcmode="lin" valueType="num">
                                      <p:cBhvr additive="base">
                                        <p:cTn id="37" dur="500" fill="hold"/>
                                        <p:tgtEl>
                                          <p:spTgt spid="4096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9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963">
                                            <p:txEl>
                                              <p:pRg st="6" end="6"/>
                                            </p:txEl>
                                          </p:spTgt>
                                        </p:tgtEl>
                                        <p:attrNameLst>
                                          <p:attrName>style.visibility</p:attrName>
                                        </p:attrNameLst>
                                      </p:cBhvr>
                                      <p:to>
                                        <p:strVal val="visible"/>
                                      </p:to>
                                    </p:set>
                                    <p:anim calcmode="lin" valueType="num">
                                      <p:cBhvr additive="base">
                                        <p:cTn id="43" dur="500" fill="hold"/>
                                        <p:tgtEl>
                                          <p:spTgt spid="4096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9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0963">
                                            <p:txEl>
                                              <p:pRg st="7" end="7"/>
                                            </p:txEl>
                                          </p:spTgt>
                                        </p:tgtEl>
                                        <p:attrNameLst>
                                          <p:attrName>style.visibility</p:attrName>
                                        </p:attrNameLst>
                                      </p:cBhvr>
                                      <p:to>
                                        <p:strVal val="visible"/>
                                      </p:to>
                                    </p:set>
                                    <p:anim calcmode="lin" valueType="num">
                                      <p:cBhvr additive="base">
                                        <p:cTn id="49" dur="500" fill="hold"/>
                                        <p:tgtEl>
                                          <p:spTgt spid="4096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09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0963">
                                            <p:txEl>
                                              <p:pRg st="8" end="8"/>
                                            </p:txEl>
                                          </p:spTgt>
                                        </p:tgtEl>
                                        <p:attrNameLst>
                                          <p:attrName>style.visibility</p:attrName>
                                        </p:attrNameLst>
                                      </p:cBhvr>
                                      <p:to>
                                        <p:strVal val="visible"/>
                                      </p:to>
                                    </p:set>
                                    <p:anim calcmode="lin" valueType="num">
                                      <p:cBhvr additive="base">
                                        <p:cTn id="55" dur="500" fill="hold"/>
                                        <p:tgtEl>
                                          <p:spTgt spid="4096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096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0963">
                                            <p:txEl>
                                              <p:pRg st="9" end="9"/>
                                            </p:txEl>
                                          </p:spTgt>
                                        </p:tgtEl>
                                        <p:attrNameLst>
                                          <p:attrName>style.visibility</p:attrName>
                                        </p:attrNameLst>
                                      </p:cBhvr>
                                      <p:to>
                                        <p:strVal val="visible"/>
                                      </p:to>
                                    </p:set>
                                    <p:anim calcmode="lin" valueType="num">
                                      <p:cBhvr additive="base">
                                        <p:cTn id="61" dur="500" fill="hold"/>
                                        <p:tgtEl>
                                          <p:spTgt spid="4096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96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0963">
                                            <p:txEl>
                                              <p:pRg st="10" end="10"/>
                                            </p:txEl>
                                          </p:spTgt>
                                        </p:tgtEl>
                                        <p:attrNameLst>
                                          <p:attrName>style.visibility</p:attrName>
                                        </p:attrNameLst>
                                      </p:cBhvr>
                                      <p:to>
                                        <p:strVal val="visible"/>
                                      </p:to>
                                    </p:set>
                                    <p:anim calcmode="lin" valueType="num">
                                      <p:cBhvr additive="base">
                                        <p:cTn id="67" dur="500" fill="hold"/>
                                        <p:tgtEl>
                                          <p:spTgt spid="4096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096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0963">
                                            <p:txEl>
                                              <p:pRg st="11" end="11"/>
                                            </p:txEl>
                                          </p:spTgt>
                                        </p:tgtEl>
                                        <p:attrNameLst>
                                          <p:attrName>style.visibility</p:attrName>
                                        </p:attrNameLst>
                                      </p:cBhvr>
                                      <p:to>
                                        <p:strVal val="visible"/>
                                      </p:to>
                                    </p:set>
                                    <p:anim calcmode="lin" valueType="num">
                                      <p:cBhvr additive="base">
                                        <p:cTn id="73" dur="500" fill="hold"/>
                                        <p:tgtEl>
                                          <p:spTgt spid="4096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096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0963">
                                            <p:txEl>
                                              <p:pRg st="12" end="12"/>
                                            </p:txEl>
                                          </p:spTgt>
                                        </p:tgtEl>
                                        <p:attrNameLst>
                                          <p:attrName>style.visibility</p:attrName>
                                        </p:attrNameLst>
                                      </p:cBhvr>
                                      <p:to>
                                        <p:strVal val="visible"/>
                                      </p:to>
                                    </p:set>
                                    <p:anim calcmode="lin" valueType="num">
                                      <p:cBhvr additive="base">
                                        <p:cTn id="79" dur="500" fill="hold"/>
                                        <p:tgtEl>
                                          <p:spTgt spid="4096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096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2"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76200"/>
            <a:ext cx="7772400" cy="1143000"/>
          </a:xfrm>
        </p:spPr>
        <p:txBody>
          <a:bodyPr/>
          <a:lstStyle/>
          <a:p>
            <a:pPr eaLnBrk="1" hangingPunct="1"/>
            <a:r>
              <a:rPr lang="es-ES_tradnl" smtClean="0"/>
              <a:t>Escala Relevante</a:t>
            </a:r>
          </a:p>
        </p:txBody>
      </p:sp>
      <p:sp>
        <p:nvSpPr>
          <p:cNvPr id="3075" name="Rectangle 3"/>
          <p:cNvSpPr>
            <a:spLocks noGrp="1" noChangeArrowheads="1"/>
          </p:cNvSpPr>
          <p:nvPr>
            <p:ph type="body" idx="1"/>
          </p:nvPr>
        </p:nvSpPr>
        <p:spPr>
          <a:xfrm>
            <a:off x="685800" y="990600"/>
            <a:ext cx="7772400" cy="1371600"/>
          </a:xfrm>
        </p:spPr>
        <p:txBody>
          <a:bodyPr/>
          <a:lstStyle/>
          <a:p>
            <a:pPr eaLnBrk="1" hangingPunct="1">
              <a:defRPr/>
            </a:pPr>
            <a:r>
              <a:rPr lang="es-ES_tradnl" smtClean="0"/>
              <a:t>Es la banda de volúmenes dentro de la cual los costos fijos permanecen fijos.</a:t>
            </a:r>
          </a:p>
        </p:txBody>
      </p:sp>
      <p:graphicFrame>
        <p:nvGraphicFramePr>
          <p:cNvPr id="1026" name="Object 4"/>
          <p:cNvGraphicFramePr>
            <a:graphicFrameLocks noChangeAspect="1"/>
          </p:cNvGraphicFramePr>
          <p:nvPr/>
        </p:nvGraphicFramePr>
        <p:xfrm>
          <a:off x="533400" y="2286000"/>
          <a:ext cx="8310563" cy="4202113"/>
        </p:xfrm>
        <a:graphic>
          <a:graphicData uri="http://schemas.openxmlformats.org/presentationml/2006/ole">
            <p:oleObj spid="_x0000_s1026" name="Chart" r:id="rId3" imgW="8315551" imgH="4200887" progId="MSGraph.Chart.8">
              <p:embed followColorScheme="full"/>
            </p:oleObj>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ES_tradnl" sz="3200" smtClean="0"/>
              <a:t>Inversiones en Capital de Trabajo</a:t>
            </a:r>
            <a:br>
              <a:rPr lang="es-ES_tradnl" sz="3200" smtClean="0"/>
            </a:br>
            <a:r>
              <a:rPr lang="es-ES_tradnl" sz="3200" smtClean="0"/>
              <a:t> (cont. II)</a:t>
            </a:r>
          </a:p>
        </p:txBody>
      </p:sp>
      <p:sp>
        <p:nvSpPr>
          <p:cNvPr id="41987" name="Rectangle 3"/>
          <p:cNvSpPr>
            <a:spLocks noGrp="1" noChangeArrowheads="1"/>
          </p:cNvSpPr>
          <p:nvPr>
            <p:ph type="body" idx="1"/>
          </p:nvPr>
        </p:nvSpPr>
        <p:spPr/>
        <p:txBody>
          <a:bodyPr/>
          <a:lstStyle/>
          <a:p>
            <a:pPr algn="just" eaLnBrk="1" hangingPunct="1">
              <a:lnSpc>
                <a:spcPct val="90000"/>
              </a:lnSpc>
              <a:defRPr/>
            </a:pPr>
            <a:r>
              <a:rPr lang="es-EC" sz="2000" smtClean="0"/>
              <a:t>En planta de balanceado, además para:</a:t>
            </a:r>
          </a:p>
          <a:p>
            <a:pPr lvl="1" algn="just" eaLnBrk="1" hangingPunct="1">
              <a:lnSpc>
                <a:spcPct val="90000"/>
              </a:lnSpc>
              <a:defRPr/>
            </a:pPr>
            <a:r>
              <a:rPr lang="es-EC" sz="1800" smtClean="0"/>
              <a:t>Crear inventario de producto terminado para la venta</a:t>
            </a:r>
          </a:p>
          <a:p>
            <a:pPr lvl="1" algn="just" eaLnBrk="1" hangingPunct="1">
              <a:lnSpc>
                <a:spcPct val="90000"/>
              </a:lnSpc>
              <a:defRPr/>
            </a:pPr>
            <a:r>
              <a:rPr lang="es-EC" sz="1800" smtClean="0"/>
              <a:t>Considerar que buena parte  de las ventas se realizan a crédito, por lo que necesitaremos cubrir este tiempo de espera entre la venta y el cobro de las cuentas.</a:t>
            </a:r>
          </a:p>
          <a:p>
            <a:pPr eaLnBrk="1" hangingPunct="1">
              <a:lnSpc>
                <a:spcPct val="90000"/>
              </a:lnSpc>
              <a:defRPr/>
            </a:pPr>
            <a:r>
              <a:rPr lang="es-EC" sz="2000" smtClean="0"/>
              <a:t>No deberemos de olvidar el considerar el  efectivo que deberemos de mantener en caja y bancos, el cual forma también parte del capital de trabajo.</a:t>
            </a:r>
          </a:p>
          <a:p>
            <a:pPr algn="just" eaLnBrk="1" hangingPunct="1">
              <a:lnSpc>
                <a:spcPct val="90000"/>
              </a:lnSpc>
              <a:defRPr/>
            </a:pPr>
            <a:r>
              <a:rPr lang="es-EC" sz="2000" smtClean="0"/>
              <a:t>Utilizaremos el Método del </a:t>
            </a:r>
            <a:r>
              <a:rPr lang="es-EC" sz="2000" b="1" smtClean="0"/>
              <a:t>“Déficit Acumulado Máximo”</a:t>
            </a:r>
            <a:r>
              <a:rPr lang="es-EC" sz="2000" smtClean="0"/>
              <a:t>:</a:t>
            </a:r>
          </a:p>
          <a:p>
            <a:pPr lvl="1" algn="just" eaLnBrk="1" hangingPunct="1">
              <a:lnSpc>
                <a:spcPct val="90000"/>
              </a:lnSpc>
              <a:defRPr/>
            </a:pPr>
            <a:r>
              <a:rPr lang="es-EC" sz="1800" smtClean="0"/>
              <a:t>Calcular para cada mes los flujos de ingresos y egresos proyectados y determinar el déficit acumulado máximo </a:t>
            </a:r>
            <a:r>
              <a:rPr lang="es-EC" sz="1800" smtClean="0">
                <a:ea typeface="MS Gothic" pitchFamily="49" charset="-128"/>
              </a:rPr>
              <a:t>⇒</a:t>
            </a:r>
            <a:r>
              <a:rPr lang="es-EC" sz="1800" smtClean="0"/>
              <a:t> Capital de Trabajo.</a:t>
            </a:r>
          </a:p>
          <a:p>
            <a:pPr algn="just" eaLnBrk="1" hangingPunct="1">
              <a:lnSpc>
                <a:spcPct val="90000"/>
              </a:lnSpc>
              <a:defRPr/>
            </a:pPr>
            <a:r>
              <a:rPr lang="es-ES_tradnl" sz="2000" smtClean="0"/>
              <a:t>Esto está relacionado con el </a:t>
            </a:r>
            <a:r>
              <a:rPr lang="es-ES_tradnl" sz="2000" b="1" smtClean="0"/>
              <a:t>“</a:t>
            </a:r>
            <a:r>
              <a:rPr lang="es-ES_tradnl" sz="2000" smtClean="0"/>
              <a:t>Momento Cero</a:t>
            </a:r>
            <a:r>
              <a:rPr lang="es-ES_tradnl"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anim calcmode="lin" valueType="num">
                                      <p:cBhvr additive="base">
                                        <p:cTn id="11"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198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1987">
                                            <p:txEl>
                                              <p:pRg st="2" end="2"/>
                                            </p:txEl>
                                          </p:spTgt>
                                        </p:tgtEl>
                                        <p:attrNameLst>
                                          <p:attrName>style.visibility</p:attrName>
                                        </p:attrNameLst>
                                      </p:cBhvr>
                                      <p:to>
                                        <p:strVal val="visible"/>
                                      </p:to>
                                    </p:set>
                                    <p:anim calcmode="lin" valueType="num">
                                      <p:cBhvr additive="base">
                                        <p:cTn id="15"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1987">
                                            <p:txEl>
                                              <p:pRg st="3" end="3"/>
                                            </p:txEl>
                                          </p:spTgt>
                                        </p:tgtEl>
                                        <p:attrNameLst>
                                          <p:attrName>style.visibility</p:attrName>
                                        </p:attrNameLst>
                                      </p:cBhvr>
                                      <p:to>
                                        <p:strVal val="visible"/>
                                      </p:to>
                                    </p:set>
                                    <p:anim calcmode="lin" valueType="num">
                                      <p:cBhvr additive="base">
                                        <p:cTn id="21"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1987">
                                            <p:txEl>
                                              <p:pRg st="4" end="4"/>
                                            </p:txEl>
                                          </p:spTgt>
                                        </p:tgtEl>
                                        <p:attrNameLst>
                                          <p:attrName>style.visibility</p:attrName>
                                        </p:attrNameLst>
                                      </p:cBhvr>
                                      <p:to>
                                        <p:strVal val="visible"/>
                                      </p:to>
                                    </p:set>
                                    <p:anim calcmode="lin" valueType="num">
                                      <p:cBhvr additive="base">
                                        <p:cTn id="27"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98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1987">
                                            <p:txEl>
                                              <p:pRg st="5" end="5"/>
                                            </p:txEl>
                                          </p:spTgt>
                                        </p:tgtEl>
                                        <p:attrNameLst>
                                          <p:attrName>style.visibility</p:attrName>
                                        </p:attrNameLst>
                                      </p:cBhvr>
                                      <p:to>
                                        <p:strVal val="visible"/>
                                      </p:to>
                                    </p:set>
                                    <p:anim calcmode="lin" valueType="num">
                                      <p:cBhvr additive="base">
                                        <p:cTn id="31" dur="500" fill="hold"/>
                                        <p:tgtEl>
                                          <p:spTgt spid="4198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987">
                                            <p:txEl>
                                              <p:pRg st="6" end="6"/>
                                            </p:txEl>
                                          </p:spTgt>
                                        </p:tgtEl>
                                        <p:attrNameLst>
                                          <p:attrName>style.visibility</p:attrName>
                                        </p:attrNameLst>
                                      </p:cBhvr>
                                      <p:to>
                                        <p:strVal val="visible"/>
                                      </p:to>
                                    </p:set>
                                    <p:anim calcmode="lin" valueType="num">
                                      <p:cBhvr additive="base">
                                        <p:cTn id="37" dur="500" fill="hold"/>
                                        <p:tgtEl>
                                          <p:spTgt spid="4198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9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ES_tradnl" sz="3200" smtClean="0"/>
              <a:t>Valores ya Desembolsados</a:t>
            </a:r>
            <a:endParaRPr lang="es-ES_tradnl" smtClean="0"/>
          </a:p>
        </p:txBody>
      </p:sp>
      <p:sp>
        <p:nvSpPr>
          <p:cNvPr id="43011" name="Rectangle 3"/>
          <p:cNvSpPr>
            <a:spLocks noGrp="1" noChangeArrowheads="1"/>
          </p:cNvSpPr>
          <p:nvPr>
            <p:ph type="body" idx="1"/>
          </p:nvPr>
        </p:nvSpPr>
        <p:spPr/>
        <p:txBody>
          <a:bodyPr/>
          <a:lstStyle/>
          <a:p>
            <a:pPr algn="just" eaLnBrk="1" hangingPunct="1">
              <a:defRPr/>
            </a:pPr>
            <a:r>
              <a:rPr lang="es-ES_tradnl" sz="2000" smtClean="0"/>
              <a:t>A</a:t>
            </a:r>
            <a:r>
              <a:rPr lang="es-EC" sz="2000" smtClean="0"/>
              <a:t>ctivos puedan ser utilizados en otro proceso o venderse:</a:t>
            </a:r>
          </a:p>
          <a:p>
            <a:pPr lvl="1" algn="just" eaLnBrk="1" hangingPunct="1">
              <a:defRPr/>
            </a:pPr>
            <a:r>
              <a:rPr lang="es-EC" sz="1800" smtClean="0"/>
              <a:t>Considerarlos como parte del desembolso.</a:t>
            </a:r>
          </a:p>
          <a:p>
            <a:pPr lvl="1" algn="just" eaLnBrk="1" hangingPunct="1">
              <a:defRPr/>
            </a:pPr>
            <a:r>
              <a:rPr lang="es-EC" sz="1800" smtClean="0"/>
              <a:t>Prestar atención al valor que les vamos a asignar</a:t>
            </a:r>
          </a:p>
          <a:p>
            <a:pPr lvl="1" algn="just" eaLnBrk="1" hangingPunct="1">
              <a:defRPr/>
            </a:pPr>
            <a:r>
              <a:rPr lang="es-EC" sz="1800" smtClean="0"/>
              <a:t>No necesariamente es el valor por el desembolsado/valor en libros</a:t>
            </a:r>
          </a:p>
          <a:p>
            <a:pPr lvl="1" algn="just" eaLnBrk="1" hangingPunct="1">
              <a:defRPr/>
            </a:pPr>
            <a:r>
              <a:rPr lang="es-EC" sz="1800" smtClean="0"/>
              <a:t>Una alternativa </a:t>
            </a:r>
            <a:r>
              <a:rPr lang="es-EC" sz="1800" smtClean="0">
                <a:ea typeface="MS Gothic" pitchFamily="49" charset="-128"/>
              </a:rPr>
              <a:t>⇒</a:t>
            </a:r>
            <a:r>
              <a:rPr lang="es-EC" sz="1800" smtClean="0"/>
              <a:t> el valor de mercado del bien, o el valor que podemos obtener haciendo producir dicho bien en otro proceso. </a:t>
            </a:r>
          </a:p>
          <a:p>
            <a:pPr algn="just" eaLnBrk="1" hangingPunct="1">
              <a:defRPr/>
            </a:pPr>
            <a:r>
              <a:rPr lang="es-EC" sz="2000" smtClean="0"/>
              <a:t>Egresos ya incurridos, pero que no pueden ser recuperados:</a:t>
            </a:r>
          </a:p>
          <a:p>
            <a:pPr lvl="1" algn="just" eaLnBrk="1" hangingPunct="1">
              <a:defRPr/>
            </a:pPr>
            <a:r>
              <a:rPr lang="es-EC" sz="1800" smtClean="0"/>
              <a:t>Activos que solo sirvan para un propósito y de los que no puede obtenerse nada de su venta</a:t>
            </a:r>
          </a:p>
          <a:p>
            <a:pPr lvl="1" algn="just" eaLnBrk="1" hangingPunct="1">
              <a:defRPr/>
            </a:pPr>
            <a:r>
              <a:rPr lang="es-EC" sz="1800" smtClean="0"/>
              <a:t>No deben de ser considerados.</a:t>
            </a:r>
          </a:p>
          <a:p>
            <a:pPr lvl="1" algn="just" eaLnBrk="1" hangingPunct="1">
              <a:defRPr/>
            </a:pPr>
            <a:r>
              <a:rPr lang="es-EC" sz="1800" smtClean="0"/>
              <a:t>Si ejecutamos o no el proyecto no habrá una diferencia en el valor ya desembolsado. </a:t>
            </a:r>
            <a:r>
              <a:rPr lang="es-EC" sz="1800" b="1" smtClean="0"/>
              <a:t>“Costos Hundidos”</a:t>
            </a:r>
            <a:r>
              <a:rPr lang="es-EC" sz="1800" smtClean="0"/>
              <a:t> o  </a:t>
            </a:r>
            <a:r>
              <a:rPr lang="es-EC" sz="1800" b="1" smtClean="0"/>
              <a:t>“</a:t>
            </a:r>
            <a:r>
              <a:rPr lang="en-US" sz="1800" b="1" smtClean="0"/>
              <a:t>Sunken Costs”</a:t>
            </a:r>
            <a:endParaRPr lang="es-ES_tradnl" sz="1800" b="1"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anim calcmode="lin" valueType="num">
                                      <p:cBhvr additive="base">
                                        <p:cTn id="11"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301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anim calcmode="lin" valueType="num">
                                      <p:cBhvr additive="base">
                                        <p:cTn id="15"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301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anim calcmode="lin" valueType="num">
                                      <p:cBhvr additive="base">
                                        <p:cTn id="19"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3011">
                                            <p:txEl>
                                              <p:pRg st="4" end="4"/>
                                            </p:txEl>
                                          </p:spTgt>
                                        </p:tgtEl>
                                        <p:attrNameLst>
                                          <p:attrName>style.visibility</p:attrName>
                                        </p:attrNameLst>
                                      </p:cBhvr>
                                      <p:to>
                                        <p:strVal val="visible"/>
                                      </p:to>
                                    </p:set>
                                    <p:anim calcmode="lin" valueType="num">
                                      <p:cBhvr additive="base">
                                        <p:cTn id="23"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30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3011">
                                            <p:txEl>
                                              <p:pRg st="5" end="5"/>
                                            </p:txEl>
                                          </p:spTgt>
                                        </p:tgtEl>
                                        <p:attrNameLst>
                                          <p:attrName>style.visibility</p:attrName>
                                        </p:attrNameLst>
                                      </p:cBhvr>
                                      <p:to>
                                        <p:strVal val="visible"/>
                                      </p:to>
                                    </p:set>
                                    <p:anim calcmode="lin" valueType="num">
                                      <p:cBhvr additive="base">
                                        <p:cTn id="29" dur="500" fill="hold"/>
                                        <p:tgtEl>
                                          <p:spTgt spid="430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30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3011">
                                            <p:txEl>
                                              <p:pRg st="6" end="6"/>
                                            </p:txEl>
                                          </p:spTgt>
                                        </p:tgtEl>
                                        <p:attrNameLst>
                                          <p:attrName>style.visibility</p:attrName>
                                        </p:attrNameLst>
                                      </p:cBhvr>
                                      <p:to>
                                        <p:strVal val="visible"/>
                                      </p:to>
                                    </p:set>
                                    <p:anim calcmode="lin" valueType="num">
                                      <p:cBhvr additive="base">
                                        <p:cTn id="33"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01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3011">
                                            <p:txEl>
                                              <p:pRg st="7" end="7"/>
                                            </p:txEl>
                                          </p:spTgt>
                                        </p:tgtEl>
                                        <p:attrNameLst>
                                          <p:attrName>style.visibility</p:attrName>
                                        </p:attrNameLst>
                                      </p:cBhvr>
                                      <p:to>
                                        <p:strVal val="visible"/>
                                      </p:to>
                                    </p:set>
                                    <p:anim calcmode="lin" valueType="num">
                                      <p:cBhvr additive="base">
                                        <p:cTn id="37" dur="500" fill="hold"/>
                                        <p:tgtEl>
                                          <p:spTgt spid="4301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01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3011">
                                            <p:txEl>
                                              <p:pRg st="8" end="8"/>
                                            </p:txEl>
                                          </p:spTgt>
                                        </p:tgtEl>
                                        <p:attrNameLst>
                                          <p:attrName>style.visibility</p:attrName>
                                        </p:attrNameLst>
                                      </p:cBhvr>
                                      <p:to>
                                        <p:strVal val="visible"/>
                                      </p:to>
                                    </p:set>
                                    <p:anim calcmode="lin" valueType="num">
                                      <p:cBhvr additive="base">
                                        <p:cTn id="41" dur="500" fill="hold"/>
                                        <p:tgtEl>
                                          <p:spTgt spid="4301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301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ES_tradnl" sz="3200" smtClean="0"/>
              <a:t>Valores de Desecho</a:t>
            </a:r>
            <a:endParaRPr lang="es-ES_tradnl" smtClean="0"/>
          </a:p>
        </p:txBody>
      </p:sp>
      <p:sp>
        <p:nvSpPr>
          <p:cNvPr id="44035" name="Rectangle 3"/>
          <p:cNvSpPr>
            <a:spLocks noGrp="1" noChangeArrowheads="1"/>
          </p:cNvSpPr>
          <p:nvPr>
            <p:ph type="body" idx="1"/>
          </p:nvPr>
        </p:nvSpPr>
        <p:spPr/>
        <p:txBody>
          <a:bodyPr/>
          <a:lstStyle/>
          <a:p>
            <a:pPr algn="just" eaLnBrk="1" hangingPunct="1">
              <a:lnSpc>
                <a:spcPct val="90000"/>
              </a:lnSpc>
              <a:defRPr/>
            </a:pPr>
            <a:r>
              <a:rPr lang="es-EC" sz="2000" smtClean="0"/>
              <a:t>Considerar que al final del proyecto se puede recuperar efectivo.</a:t>
            </a:r>
          </a:p>
          <a:p>
            <a:pPr algn="just" eaLnBrk="1" hangingPunct="1">
              <a:lnSpc>
                <a:spcPct val="90000"/>
              </a:lnSpc>
              <a:defRPr/>
            </a:pPr>
            <a:r>
              <a:rPr lang="es-EC" sz="2000" smtClean="0"/>
              <a:t>Valor en libros: </a:t>
            </a:r>
          </a:p>
          <a:p>
            <a:pPr lvl="1" algn="just" eaLnBrk="1" hangingPunct="1">
              <a:lnSpc>
                <a:spcPct val="90000"/>
              </a:lnSpc>
              <a:defRPr/>
            </a:pPr>
            <a:r>
              <a:rPr lang="es-EC" sz="1800" smtClean="0"/>
              <a:t>Apreciación  demasiado conservadora del valor real del proyecto.</a:t>
            </a:r>
          </a:p>
          <a:p>
            <a:pPr lvl="1" algn="just" eaLnBrk="1" hangingPunct="1">
              <a:lnSpc>
                <a:spcPct val="90000"/>
              </a:lnSpc>
              <a:defRPr/>
            </a:pPr>
            <a:r>
              <a:rPr lang="es-EC" sz="1800" smtClean="0"/>
              <a:t>Algunos activos tienen tiempo de vida mayor que su vida útil contable.</a:t>
            </a:r>
          </a:p>
          <a:p>
            <a:pPr lvl="1" algn="just" eaLnBrk="1" hangingPunct="1">
              <a:lnSpc>
                <a:spcPct val="90000"/>
              </a:lnSpc>
              <a:defRPr/>
            </a:pPr>
            <a:r>
              <a:rPr lang="es-EC" sz="1800" smtClean="0"/>
              <a:t>Mantenimiento asegurar  que activos se encuentren operativos. </a:t>
            </a:r>
          </a:p>
          <a:p>
            <a:pPr algn="just" eaLnBrk="1" hangingPunct="1">
              <a:lnSpc>
                <a:spcPct val="90000"/>
              </a:lnSpc>
              <a:defRPr/>
            </a:pPr>
            <a:r>
              <a:rPr lang="es-EC" sz="2000" smtClean="0"/>
              <a:t>No se vende activos fijos, sino un ente productivo en operación. Incluso con inventarios (Si no se paraliza actividades al final, y se recupera el capital de trabajo).</a:t>
            </a:r>
          </a:p>
          <a:p>
            <a:pPr algn="just" eaLnBrk="1" hangingPunct="1">
              <a:lnSpc>
                <a:spcPct val="90000"/>
              </a:lnSpc>
              <a:defRPr/>
            </a:pPr>
            <a:r>
              <a:rPr lang="es-EC" sz="2000" smtClean="0"/>
              <a:t>Considerar al final una recuperación por la venta del proyecto:</a:t>
            </a:r>
          </a:p>
          <a:p>
            <a:pPr lvl="1" algn="just" eaLnBrk="1" hangingPunct="1">
              <a:lnSpc>
                <a:spcPct val="90000"/>
              </a:lnSpc>
              <a:defRPr/>
            </a:pPr>
            <a:r>
              <a:rPr lang="es-EC" sz="1800" smtClean="0"/>
              <a:t>El “valor del proyecto en el futuro”</a:t>
            </a:r>
          </a:p>
          <a:p>
            <a:pPr lvl="1" algn="just" eaLnBrk="1" hangingPunct="1">
              <a:lnSpc>
                <a:spcPct val="90000"/>
              </a:lnSpc>
              <a:defRPr/>
            </a:pPr>
            <a:r>
              <a:rPr lang="es-EC" sz="1800" smtClean="0"/>
              <a:t>Una forma: El valor equivalente a una perpetuidad o anualidad a largo plazo por un valor similar a los flujos de caja de los últimos años.</a:t>
            </a:r>
            <a:endParaRPr lang="es-EC" sz="1600" smtClean="0"/>
          </a:p>
          <a:p>
            <a:pPr eaLnBrk="1" hangingPunct="1">
              <a:lnSpc>
                <a:spcPct val="90000"/>
              </a:lnSpc>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additive="base">
                                        <p:cTn id="13"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 calcmode="lin" valueType="num">
                                      <p:cBhvr additive="base">
                                        <p:cTn id="17"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0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035">
                                            <p:txEl>
                                              <p:pRg st="3" end="3"/>
                                            </p:txEl>
                                          </p:spTgt>
                                        </p:tgtEl>
                                        <p:attrNameLst>
                                          <p:attrName>style.visibility</p:attrName>
                                        </p:attrNameLst>
                                      </p:cBhvr>
                                      <p:to>
                                        <p:strVal val="visible"/>
                                      </p:to>
                                    </p:set>
                                    <p:anim calcmode="lin" valueType="num">
                                      <p:cBhvr additive="base">
                                        <p:cTn id="21" dur="5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0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035">
                                            <p:txEl>
                                              <p:pRg st="4" end="4"/>
                                            </p:txEl>
                                          </p:spTgt>
                                        </p:tgtEl>
                                        <p:attrNameLst>
                                          <p:attrName>style.visibility</p:attrName>
                                        </p:attrNameLst>
                                      </p:cBhvr>
                                      <p:to>
                                        <p:strVal val="visible"/>
                                      </p:to>
                                    </p:set>
                                    <p:anim calcmode="lin" valueType="num">
                                      <p:cBhvr additive="base">
                                        <p:cTn id="25" dur="500" fill="hold"/>
                                        <p:tgtEl>
                                          <p:spTgt spid="440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5">
                                            <p:txEl>
                                              <p:pRg st="5" end="5"/>
                                            </p:txEl>
                                          </p:spTgt>
                                        </p:tgtEl>
                                        <p:attrNameLst>
                                          <p:attrName>style.visibility</p:attrName>
                                        </p:attrNameLst>
                                      </p:cBhvr>
                                      <p:to>
                                        <p:strVal val="visible"/>
                                      </p:to>
                                    </p:set>
                                    <p:anim calcmode="lin" valueType="num">
                                      <p:cBhvr additive="base">
                                        <p:cTn id="31" dur="500" fill="hold"/>
                                        <p:tgtEl>
                                          <p:spTgt spid="440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5">
                                            <p:txEl>
                                              <p:pRg st="6" end="6"/>
                                            </p:txEl>
                                          </p:spTgt>
                                        </p:tgtEl>
                                        <p:attrNameLst>
                                          <p:attrName>style.visibility</p:attrName>
                                        </p:attrNameLst>
                                      </p:cBhvr>
                                      <p:to>
                                        <p:strVal val="visible"/>
                                      </p:to>
                                    </p:set>
                                    <p:anim calcmode="lin" valueType="num">
                                      <p:cBhvr additive="base">
                                        <p:cTn id="37" dur="500" fill="hold"/>
                                        <p:tgtEl>
                                          <p:spTgt spid="4403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5">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035">
                                            <p:txEl>
                                              <p:pRg st="7" end="7"/>
                                            </p:txEl>
                                          </p:spTgt>
                                        </p:tgtEl>
                                        <p:attrNameLst>
                                          <p:attrName>style.visibility</p:attrName>
                                        </p:attrNameLst>
                                      </p:cBhvr>
                                      <p:to>
                                        <p:strVal val="visible"/>
                                      </p:to>
                                    </p:set>
                                    <p:anim calcmode="lin" valueType="num">
                                      <p:cBhvr additive="base">
                                        <p:cTn id="41" dur="500" fill="hold"/>
                                        <p:tgtEl>
                                          <p:spTgt spid="44035">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035">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4035">
                                            <p:txEl>
                                              <p:pRg st="8" end="8"/>
                                            </p:txEl>
                                          </p:spTgt>
                                        </p:tgtEl>
                                        <p:attrNameLst>
                                          <p:attrName>style.visibility</p:attrName>
                                        </p:attrNameLst>
                                      </p:cBhvr>
                                      <p:to>
                                        <p:strVal val="visible"/>
                                      </p:to>
                                    </p:set>
                                    <p:anim calcmode="lin" valueType="num">
                                      <p:cBhvr additive="base">
                                        <p:cTn id="45" dur="500" fill="hold"/>
                                        <p:tgtEl>
                                          <p:spTgt spid="44035">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40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Object 4"/>
          <p:cNvGraphicFramePr>
            <a:graphicFrameLocks noChangeAspect="1"/>
          </p:cNvGraphicFramePr>
          <p:nvPr/>
        </p:nvGraphicFramePr>
        <p:xfrm>
          <a:off x="1143000" y="2222500"/>
          <a:ext cx="7067550" cy="4483100"/>
        </p:xfrm>
        <a:graphic>
          <a:graphicData uri="http://schemas.openxmlformats.org/presentationml/2006/ole">
            <p:oleObj spid="_x0000_s2050" name="Chart" r:id="rId3" imgW="11792221" imgH="7477607" progId="Excel.Chart.8">
              <p:embed/>
            </p:oleObj>
          </a:graphicData>
        </a:graphic>
      </p:graphicFrame>
      <p:sp>
        <p:nvSpPr>
          <p:cNvPr id="2051" name="Rectangle 2"/>
          <p:cNvSpPr>
            <a:spLocks noGrp="1" noChangeArrowheads="1"/>
          </p:cNvSpPr>
          <p:nvPr>
            <p:ph type="title"/>
          </p:nvPr>
        </p:nvSpPr>
        <p:spPr>
          <a:xfrm>
            <a:off x="685800" y="0"/>
            <a:ext cx="7772400" cy="1143000"/>
          </a:xfrm>
        </p:spPr>
        <p:txBody>
          <a:bodyPr/>
          <a:lstStyle/>
          <a:p>
            <a:pPr eaLnBrk="1" hangingPunct="1"/>
            <a:r>
              <a:rPr lang="es-ES_tradnl" smtClean="0"/>
              <a:t>Costos Variables</a:t>
            </a:r>
          </a:p>
        </p:txBody>
      </p:sp>
      <p:sp>
        <p:nvSpPr>
          <p:cNvPr id="4099" name="Rectangle 3"/>
          <p:cNvSpPr>
            <a:spLocks noGrp="1" noChangeArrowheads="1"/>
          </p:cNvSpPr>
          <p:nvPr>
            <p:ph type="body" idx="1"/>
          </p:nvPr>
        </p:nvSpPr>
        <p:spPr>
          <a:xfrm>
            <a:off x="685800" y="1066800"/>
            <a:ext cx="7772400" cy="1295400"/>
          </a:xfrm>
        </p:spPr>
        <p:txBody>
          <a:bodyPr/>
          <a:lstStyle/>
          <a:p>
            <a:pPr eaLnBrk="1" hangingPunct="1">
              <a:lnSpc>
                <a:spcPct val="90000"/>
              </a:lnSpc>
              <a:defRPr/>
            </a:pPr>
            <a:r>
              <a:rPr lang="es-ES_tradnl" sz="2800" smtClean="0"/>
              <a:t>Escala relevante también se aplica a los costos variables.</a:t>
            </a:r>
          </a:p>
          <a:p>
            <a:pPr eaLnBrk="1" hangingPunct="1">
              <a:lnSpc>
                <a:spcPct val="90000"/>
              </a:lnSpc>
              <a:defRPr/>
            </a:pPr>
            <a:r>
              <a:rPr lang="es-ES_tradnl" sz="2800" smtClean="0"/>
              <a:t>Fuera de esta escala, CVU no son fijos.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28600" y="-228600"/>
            <a:ext cx="8915400" cy="1143000"/>
          </a:xfrm>
        </p:spPr>
        <p:txBody>
          <a:bodyPr/>
          <a:lstStyle/>
          <a:p>
            <a:pPr eaLnBrk="1" hangingPunct="1"/>
            <a:r>
              <a:rPr lang="es-ES_tradnl" smtClean="0"/>
              <a:t>Elementos De Costo Producción</a:t>
            </a:r>
          </a:p>
        </p:txBody>
      </p:sp>
      <p:sp>
        <p:nvSpPr>
          <p:cNvPr id="5123" name="Rectangle 3"/>
          <p:cNvSpPr>
            <a:spLocks noGrp="1" noChangeArrowheads="1"/>
          </p:cNvSpPr>
          <p:nvPr>
            <p:ph type="body" idx="1"/>
          </p:nvPr>
        </p:nvSpPr>
        <p:spPr>
          <a:xfrm>
            <a:off x="304800" y="762000"/>
            <a:ext cx="8610600" cy="6096000"/>
          </a:xfrm>
        </p:spPr>
        <p:txBody>
          <a:bodyPr/>
          <a:lstStyle/>
          <a:p>
            <a:pPr eaLnBrk="1" hangingPunct="1">
              <a:lnSpc>
                <a:spcPct val="90000"/>
              </a:lnSpc>
              <a:defRPr/>
            </a:pPr>
            <a:r>
              <a:rPr lang="es-ES_tradnl" smtClean="0"/>
              <a:t>Directos: costos que forman parte y/o pueden seguirse de forma económicamente factible hasta el producto terminado:</a:t>
            </a:r>
          </a:p>
          <a:p>
            <a:pPr lvl="1" eaLnBrk="1" hangingPunct="1">
              <a:lnSpc>
                <a:spcPct val="90000"/>
              </a:lnSpc>
              <a:defRPr/>
            </a:pPr>
            <a:r>
              <a:rPr lang="es-ES_tradnl" smtClean="0"/>
              <a:t>Materia prima y materiales directos.</a:t>
            </a:r>
          </a:p>
          <a:p>
            <a:pPr lvl="1" eaLnBrk="1" hangingPunct="1">
              <a:lnSpc>
                <a:spcPct val="90000"/>
              </a:lnSpc>
              <a:defRPr/>
            </a:pPr>
            <a:r>
              <a:rPr lang="es-ES_tradnl" smtClean="0"/>
              <a:t>Mano de obra directa.</a:t>
            </a:r>
          </a:p>
          <a:p>
            <a:pPr lvl="1" eaLnBrk="1" hangingPunct="1">
              <a:lnSpc>
                <a:spcPct val="90000"/>
              </a:lnSpc>
              <a:defRPr/>
            </a:pPr>
            <a:r>
              <a:rPr lang="es-ES_tradnl" smtClean="0"/>
              <a:t>Otros costos directos.</a:t>
            </a:r>
            <a:endParaRPr lang="en-US" smtClean="0"/>
          </a:p>
          <a:p>
            <a:pPr lvl="1" eaLnBrk="1" hangingPunct="1">
              <a:lnSpc>
                <a:spcPct val="90000"/>
              </a:lnSpc>
              <a:defRPr/>
            </a:pPr>
            <a:r>
              <a:rPr lang="en-US" smtClean="0"/>
              <a:t>Normalmente variables, pero pueden ser Fijos.</a:t>
            </a:r>
            <a:endParaRPr lang="es-ES_tradnl" smtClean="0"/>
          </a:p>
          <a:p>
            <a:pPr eaLnBrk="1" hangingPunct="1">
              <a:lnSpc>
                <a:spcPct val="90000"/>
              </a:lnSpc>
              <a:defRPr/>
            </a:pPr>
            <a:r>
              <a:rPr lang="es-ES_tradnl" smtClean="0"/>
              <a:t>Indirectos (GIF, </a:t>
            </a:r>
            <a:r>
              <a:rPr lang="en-US" smtClean="0"/>
              <a:t>O</a:t>
            </a:r>
            <a:r>
              <a:rPr lang="es-ES_tradnl" smtClean="0"/>
              <a:t>verhead) :</a:t>
            </a:r>
          </a:p>
          <a:p>
            <a:pPr lvl="1" eaLnBrk="1" hangingPunct="1">
              <a:lnSpc>
                <a:spcPct val="90000"/>
              </a:lnSpc>
              <a:defRPr/>
            </a:pPr>
            <a:r>
              <a:rPr lang="es-ES_tradnl" smtClean="0"/>
              <a:t>Mano de obra indirecta.</a:t>
            </a:r>
          </a:p>
          <a:p>
            <a:pPr lvl="1" eaLnBrk="1" hangingPunct="1">
              <a:lnSpc>
                <a:spcPct val="90000"/>
              </a:lnSpc>
              <a:defRPr/>
            </a:pPr>
            <a:r>
              <a:rPr lang="es-ES_tradnl" smtClean="0"/>
              <a:t>Materiales indirectos.</a:t>
            </a:r>
          </a:p>
          <a:p>
            <a:pPr lvl="1" eaLnBrk="1" hangingPunct="1">
              <a:lnSpc>
                <a:spcPct val="90000"/>
              </a:lnSpc>
              <a:defRPr/>
            </a:pPr>
            <a:r>
              <a:rPr lang="es-ES_tradnl" smtClean="0"/>
              <a:t>Otros costos indirectos.</a:t>
            </a:r>
          </a:p>
          <a:p>
            <a:pPr lvl="1" eaLnBrk="1" hangingPunct="1">
              <a:lnSpc>
                <a:spcPct val="90000"/>
              </a:lnSpc>
              <a:defRPr/>
            </a:pPr>
            <a:r>
              <a:rPr lang="es-ES_tradnl" smtClean="0"/>
              <a:t>Pueden ser fijos o variables.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5"/>
          <p:cNvGraphicFramePr>
            <a:graphicFrameLocks noChangeAspect="1"/>
          </p:cNvGraphicFramePr>
          <p:nvPr/>
        </p:nvGraphicFramePr>
        <p:xfrm>
          <a:off x="876300" y="2895600"/>
          <a:ext cx="7505700" cy="3962400"/>
        </p:xfrm>
        <a:graphic>
          <a:graphicData uri="http://schemas.openxmlformats.org/presentationml/2006/ole">
            <p:oleObj spid="_x0000_s3074" name="Chart" r:id="rId3" imgW="7506242" imgH="3962882" progId="Excel.Chart.8">
              <p:embed/>
            </p:oleObj>
          </a:graphicData>
        </a:graphic>
      </p:graphicFrame>
      <p:sp>
        <p:nvSpPr>
          <p:cNvPr id="3075" name="Rectangle 2"/>
          <p:cNvSpPr>
            <a:spLocks noGrp="1" noChangeArrowheads="1"/>
          </p:cNvSpPr>
          <p:nvPr>
            <p:ph type="title"/>
          </p:nvPr>
        </p:nvSpPr>
        <p:spPr>
          <a:xfrm>
            <a:off x="228600" y="-228600"/>
            <a:ext cx="8458200" cy="1143000"/>
          </a:xfrm>
        </p:spPr>
        <p:txBody>
          <a:bodyPr/>
          <a:lstStyle/>
          <a:p>
            <a:pPr eaLnBrk="1" hangingPunct="1"/>
            <a:r>
              <a:rPr lang="es-ES_tradnl" smtClean="0"/>
              <a:t>Relación Volumen Costo-utilidad</a:t>
            </a:r>
          </a:p>
        </p:txBody>
      </p:sp>
      <p:sp>
        <p:nvSpPr>
          <p:cNvPr id="6147" name="Rectangle 3"/>
          <p:cNvSpPr>
            <a:spLocks noGrp="1" noChangeArrowheads="1"/>
          </p:cNvSpPr>
          <p:nvPr>
            <p:ph type="body" idx="1"/>
          </p:nvPr>
        </p:nvSpPr>
        <p:spPr>
          <a:xfrm>
            <a:off x="685800" y="762000"/>
            <a:ext cx="8458200" cy="2667000"/>
          </a:xfrm>
        </p:spPr>
        <p:txBody>
          <a:bodyPr/>
          <a:lstStyle/>
          <a:p>
            <a:pPr eaLnBrk="1" hangingPunct="1">
              <a:lnSpc>
                <a:spcPct val="90000"/>
              </a:lnSpc>
              <a:defRPr/>
            </a:pPr>
            <a:r>
              <a:rPr lang="es-ES_tradnl" smtClean="0"/>
              <a:t>Margen contribución = ventas – CV. (&gt;0).</a:t>
            </a:r>
          </a:p>
          <a:p>
            <a:pPr eaLnBrk="1" hangingPunct="1">
              <a:lnSpc>
                <a:spcPct val="90000"/>
              </a:lnSpc>
              <a:defRPr/>
            </a:pPr>
            <a:r>
              <a:rPr lang="es-ES_tradnl" smtClean="0"/>
              <a:t>Punto equilibrio:volumen producción donde ingresos = costos totales.</a:t>
            </a:r>
          </a:p>
          <a:p>
            <a:pPr lvl="1" eaLnBrk="1" hangingPunct="1">
              <a:lnSpc>
                <a:spcPct val="90000"/>
              </a:lnSpc>
              <a:defRPr/>
            </a:pPr>
            <a:r>
              <a:rPr lang="es-ES_tradnl" smtClean="0"/>
              <a:t>PE = Cfijos  / MCU.</a:t>
            </a:r>
          </a:p>
          <a:p>
            <a:pPr lvl="1" eaLnBrk="1" hangingPunct="1">
              <a:lnSpc>
                <a:spcPct val="90000"/>
              </a:lnSpc>
              <a:defRPr/>
            </a:pPr>
            <a:r>
              <a:rPr lang="es-ES_tradnl" smtClean="0"/>
              <a:t>Solo válido dentro de escala relevante.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304800"/>
            <a:ext cx="7772400" cy="1143000"/>
          </a:xfrm>
        </p:spPr>
        <p:txBody>
          <a:bodyPr/>
          <a:lstStyle/>
          <a:p>
            <a:pPr eaLnBrk="1" hangingPunct="1"/>
            <a:r>
              <a:rPr lang="es-ES_tradnl" smtClean="0"/>
              <a:t>Apalancamiento Operativo</a:t>
            </a:r>
          </a:p>
        </p:txBody>
      </p:sp>
      <p:sp>
        <p:nvSpPr>
          <p:cNvPr id="7171" name="Rectangle 3"/>
          <p:cNvSpPr>
            <a:spLocks noGrp="1" noChangeArrowheads="1"/>
          </p:cNvSpPr>
          <p:nvPr>
            <p:ph type="body" idx="1"/>
          </p:nvPr>
        </p:nvSpPr>
        <p:spPr>
          <a:xfrm>
            <a:off x="0" y="838200"/>
            <a:ext cx="9144000" cy="6019800"/>
          </a:xfrm>
        </p:spPr>
        <p:txBody>
          <a:bodyPr/>
          <a:lstStyle/>
          <a:p>
            <a:pPr eaLnBrk="1" hangingPunct="1">
              <a:lnSpc>
                <a:spcPct val="90000"/>
              </a:lnSpc>
              <a:defRPr/>
            </a:pPr>
            <a:r>
              <a:rPr lang="es-ES_tradnl" smtClean="0"/>
              <a:t>Se presenta por tener costos fijos:</a:t>
            </a:r>
          </a:p>
          <a:p>
            <a:pPr lvl="1" eaLnBrk="1" hangingPunct="1">
              <a:lnSpc>
                <a:spcPct val="90000"/>
              </a:lnSpc>
              <a:defRPr/>
            </a:pPr>
            <a:r>
              <a:rPr lang="es-ES_tradnl" smtClean="0"/>
              <a:t>Cambio en volumen produce cambio </a:t>
            </a:r>
            <a:r>
              <a:rPr lang="es-ES_tradnl" u="sng" smtClean="0"/>
              <a:t>mas que</a:t>
            </a:r>
            <a:r>
              <a:rPr lang="es-ES_tradnl" smtClean="0"/>
              <a:t> proporcional en utilidades. (Se amplifica o apalanca resultado).</a:t>
            </a:r>
          </a:p>
          <a:p>
            <a:pPr eaLnBrk="1" hangingPunct="1">
              <a:lnSpc>
                <a:spcPct val="90000"/>
              </a:lnSpc>
              <a:defRPr/>
            </a:pPr>
            <a:r>
              <a:rPr lang="es-ES_tradnl" smtClean="0"/>
              <a:t>Grado apalancamiento operativo(DOL):</a:t>
            </a:r>
          </a:p>
          <a:p>
            <a:pPr lvl="1" eaLnBrk="1" hangingPunct="1">
              <a:lnSpc>
                <a:spcPct val="90000"/>
              </a:lnSpc>
              <a:defRPr/>
            </a:pPr>
            <a:r>
              <a:rPr lang="es-ES_tradnl" smtClean="0"/>
              <a:t>Mide sensibilidad EBIT vs. cambios ventas.</a:t>
            </a:r>
          </a:p>
          <a:p>
            <a:pPr lvl="1" eaLnBrk="1" hangingPunct="1">
              <a:lnSpc>
                <a:spcPct val="90000"/>
              </a:lnSpc>
              <a:defRPr/>
            </a:pPr>
            <a:r>
              <a:rPr lang="es-ES_tradnl" smtClean="0"/>
              <a:t>DOL = %</a:t>
            </a:r>
            <a:r>
              <a:rPr lang="es-ES_tradnl" b="1" smtClean="0"/>
              <a:t> </a:t>
            </a:r>
            <a:r>
              <a:rPr lang="es-ES_tradnl" b="1" smtClean="0">
                <a:latin typeface="Symbol" pitchFamily="18" charset="2"/>
              </a:rPr>
              <a:t>D</a:t>
            </a:r>
            <a:r>
              <a:rPr lang="es-ES_tradnl" smtClean="0"/>
              <a:t> EBIT / % </a:t>
            </a:r>
            <a:r>
              <a:rPr lang="es-ES_tradnl" b="1" smtClean="0">
                <a:latin typeface="Symbol" pitchFamily="18" charset="2"/>
              </a:rPr>
              <a:t>D</a:t>
            </a:r>
            <a:r>
              <a:rPr lang="es-ES_tradnl" smtClean="0"/>
              <a:t> ventas.</a:t>
            </a:r>
          </a:p>
          <a:p>
            <a:pPr lvl="1" eaLnBrk="1" hangingPunct="1">
              <a:lnSpc>
                <a:spcPct val="90000"/>
              </a:lnSpc>
              <a:defRPr/>
            </a:pPr>
            <a:r>
              <a:rPr lang="es-ES_tradnl" smtClean="0"/>
              <a:t>Varia entre empresas, función estructura costos.</a:t>
            </a:r>
          </a:p>
          <a:p>
            <a:pPr lvl="1" eaLnBrk="1" hangingPunct="1">
              <a:lnSpc>
                <a:spcPct val="90000"/>
              </a:lnSpc>
              <a:defRPr/>
            </a:pPr>
            <a:r>
              <a:rPr lang="es-ES_tradnl" smtClean="0"/>
              <a:t>Varia en una empresa en función a distancia del PE. (Diferente a cada nivel de ventas).</a:t>
            </a:r>
          </a:p>
          <a:p>
            <a:pPr lvl="1" eaLnBrk="1" hangingPunct="1">
              <a:lnSpc>
                <a:spcPct val="90000"/>
              </a:lnSpc>
              <a:defRPr/>
            </a:pPr>
            <a:r>
              <a:rPr lang="es-ES_tradnl" smtClean="0"/>
              <a:t>Cerca al PE hay mayor riesgo variación.</a:t>
            </a:r>
          </a:p>
          <a:p>
            <a:pPr lvl="1" eaLnBrk="1" hangingPunct="1">
              <a:lnSpc>
                <a:spcPct val="90000"/>
              </a:lnSpc>
              <a:defRPr/>
            </a:pPr>
            <a:r>
              <a:rPr lang="es-ES_tradnl" smtClean="0"/>
              <a:t>Mide riesgo potencial. Riesgo real depende de probabilidad de cambio en ventas.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0" y="-152400"/>
            <a:ext cx="9144000" cy="1143000"/>
          </a:xfrm>
        </p:spPr>
        <p:txBody>
          <a:bodyPr/>
          <a:lstStyle/>
          <a:p>
            <a:pPr eaLnBrk="1" hangingPunct="1"/>
            <a:r>
              <a:rPr lang="es-ES_tradnl" smtClean="0"/>
              <a:t>Grado Apalancamiento Operativo</a:t>
            </a:r>
          </a:p>
        </p:txBody>
      </p:sp>
      <p:graphicFrame>
        <p:nvGraphicFramePr>
          <p:cNvPr id="4098" name="Object 3"/>
          <p:cNvGraphicFramePr>
            <a:graphicFrameLocks noChangeAspect="1"/>
          </p:cNvGraphicFramePr>
          <p:nvPr>
            <p:ph type="tbl" idx="1"/>
          </p:nvPr>
        </p:nvGraphicFramePr>
        <p:xfrm>
          <a:off x="457200" y="2498725"/>
          <a:ext cx="8458200" cy="3597275"/>
        </p:xfrm>
        <a:graphic>
          <a:graphicData uri="http://schemas.openxmlformats.org/presentationml/2006/ole">
            <p:oleObj spid="_x0000_s4098" name="Worksheet" r:id="rId3" imgW="4591501" imgH="1952866" progId="Excel.Sheet.8">
              <p:embed/>
            </p:oleObj>
          </a:graphicData>
        </a:graphic>
      </p:graphicFrame>
      <p:sp>
        <p:nvSpPr>
          <p:cNvPr id="4100" name="Text Box 4"/>
          <p:cNvSpPr txBox="1">
            <a:spLocks noChangeArrowheads="1"/>
          </p:cNvSpPr>
          <p:nvPr/>
        </p:nvSpPr>
        <p:spPr bwMode="auto">
          <a:xfrm>
            <a:off x="1355725" y="914400"/>
            <a:ext cx="3654425" cy="1066800"/>
          </a:xfrm>
          <a:prstGeom prst="rect">
            <a:avLst/>
          </a:prstGeom>
          <a:noFill/>
          <a:ln w="9525">
            <a:noFill/>
            <a:miter lim="800000"/>
            <a:headEnd/>
            <a:tailEnd/>
          </a:ln>
        </p:spPr>
        <p:txBody>
          <a:bodyPr wrap="none">
            <a:spAutoFit/>
          </a:bodyPr>
          <a:lstStyle/>
          <a:p>
            <a:pPr>
              <a:buFontTx/>
              <a:buChar char="•"/>
            </a:pPr>
            <a:r>
              <a:rPr lang="en-US" sz="3200">
                <a:latin typeface="Arial" charset="0"/>
              </a:rPr>
              <a:t>DOL</a:t>
            </a:r>
            <a:r>
              <a:rPr lang="en-US" sz="3200" baseline="-25000">
                <a:latin typeface="Arial" charset="0"/>
              </a:rPr>
              <a:t>Q</a:t>
            </a:r>
            <a:r>
              <a:rPr lang="en-US" sz="3200">
                <a:latin typeface="Arial" charset="0"/>
              </a:rPr>
              <a:t> = Q/(Q-Q</a:t>
            </a:r>
            <a:r>
              <a:rPr lang="en-US" sz="3200" baseline="-25000">
                <a:latin typeface="Arial" charset="0"/>
              </a:rPr>
              <a:t>BE</a:t>
            </a:r>
            <a:r>
              <a:rPr lang="en-US" sz="3200">
                <a:latin typeface="Arial" charset="0"/>
              </a:rPr>
              <a:t>)</a:t>
            </a:r>
          </a:p>
          <a:p>
            <a:pPr>
              <a:buFontTx/>
              <a:buChar char="•"/>
            </a:pPr>
            <a:r>
              <a:rPr lang="en-US" sz="3200">
                <a:latin typeface="Arial" charset="0"/>
              </a:rPr>
              <a:t>DOL</a:t>
            </a:r>
            <a:r>
              <a:rPr lang="en-US" sz="3200" baseline="-25000">
                <a:latin typeface="Arial" charset="0"/>
              </a:rPr>
              <a:t>$</a:t>
            </a:r>
            <a:r>
              <a:rPr lang="en-US" sz="3200">
                <a:latin typeface="Arial" charset="0"/>
              </a:rPr>
              <a:t> = MC/EBIT</a:t>
            </a:r>
            <a:endParaRPr lang="es-ES_tradnl" sz="3200">
              <a:latin typeface="Arial" charset="0"/>
            </a:endParaRPr>
          </a:p>
        </p:txBody>
      </p:sp>
    </p:spTree>
  </p:cSld>
  <p:clrMapOvr>
    <a:masterClrMapping/>
  </p:clrMapOvr>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573</TotalTime>
  <Words>3157</Words>
  <Application>Microsoft PowerPoint</Application>
  <PresentationFormat>Presentación en pantalla (4:3)</PresentationFormat>
  <Paragraphs>299</Paragraphs>
  <Slides>42</Slides>
  <Notes>2</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3</vt:i4>
      </vt:variant>
      <vt:variant>
        <vt:lpstr>Títulos de diapositiva</vt:lpstr>
      </vt:variant>
      <vt:variant>
        <vt:i4>42</vt:i4>
      </vt:variant>
    </vt:vector>
  </HeadingPairs>
  <TitlesOfParts>
    <vt:vector size="52" baseType="lpstr">
      <vt:lpstr>Times New Roman</vt:lpstr>
      <vt:lpstr>Arial</vt:lpstr>
      <vt:lpstr>Wingdings</vt:lpstr>
      <vt:lpstr>Calibri</vt:lpstr>
      <vt:lpstr>Symbol</vt:lpstr>
      <vt:lpstr>MS Gothic</vt:lpstr>
      <vt:lpstr>Azure</vt:lpstr>
      <vt:lpstr>Microsoft Graph 2000 Chart</vt:lpstr>
      <vt:lpstr>Microsoft Excel Chart</vt:lpstr>
      <vt:lpstr>Microsoft Excel Worksheet</vt:lpstr>
      <vt:lpstr>Costos</vt:lpstr>
      <vt:lpstr>Fabrizio Marcillo Morla</vt:lpstr>
      <vt:lpstr>Costos</vt:lpstr>
      <vt:lpstr>Escala Relevante</vt:lpstr>
      <vt:lpstr>Costos Variables</vt:lpstr>
      <vt:lpstr>Elementos De Costo Producción</vt:lpstr>
      <vt:lpstr>Relación Volumen Costo-utilidad</vt:lpstr>
      <vt:lpstr>Apalancamiento Operativo</vt:lpstr>
      <vt:lpstr>Grado Apalancamiento Operativo</vt:lpstr>
      <vt:lpstr>Variación DOL Vs. Volumen</vt:lpstr>
      <vt:lpstr>Utilidad : Ventas : Costos</vt:lpstr>
      <vt:lpstr>Estructura de Costos y Egresos en Sistemas de Producción Acuícola</vt:lpstr>
      <vt:lpstr>Estructura de Costos y Egresos en Sistemas de Producción Acuícola</vt:lpstr>
      <vt:lpstr>Reproductores</vt:lpstr>
      <vt:lpstr>Reproductores</vt:lpstr>
      <vt:lpstr>Semilla</vt:lpstr>
      <vt:lpstr>Semilla</vt:lpstr>
      <vt:lpstr>Mano De Obra (Obra De Mano)</vt:lpstr>
      <vt:lpstr>Mano De Obra (Obra De Mano)</vt:lpstr>
      <vt:lpstr>Insumos</vt:lpstr>
      <vt:lpstr>Alimentos</vt:lpstr>
      <vt:lpstr>Quimicos Y Fertilizantes</vt:lpstr>
      <vt:lpstr>Preparación</vt:lpstr>
      <vt:lpstr>Gastos De Cosecha</vt:lpstr>
      <vt:lpstr>Mantenimientos</vt:lpstr>
      <vt:lpstr>Energía Y Combustibles</vt:lpstr>
      <vt:lpstr>Otros Costos De Producción</vt:lpstr>
      <vt:lpstr>Depreciación Y Amortizaciones</vt:lpstr>
      <vt:lpstr>Gastos Generales Y De Administración</vt:lpstr>
      <vt:lpstr>Gastos De Ventas</vt:lpstr>
      <vt:lpstr>Gastos Financieros</vt:lpstr>
      <vt:lpstr>Plan de Inversiones en  Operaciones Acuícolas</vt:lpstr>
      <vt:lpstr>Inversiones en  Activos Fijos</vt:lpstr>
      <vt:lpstr>Inversiones en  Activos Fijos (cont. I)</vt:lpstr>
      <vt:lpstr>Inversiones en Activos Fijos  (cont. II) Depreciación</vt:lpstr>
      <vt:lpstr>Inversiones en  Activos Intangibles</vt:lpstr>
      <vt:lpstr>Inversiones en  Activos Intangibles (cont.)</vt:lpstr>
      <vt:lpstr>Inversiones en  Capital de Trabajo</vt:lpstr>
      <vt:lpstr>Inversiones en Capital de Trabajo (cont. I)</vt:lpstr>
      <vt:lpstr>Inversiones en Capital de Trabajo  (cont. II)</vt:lpstr>
      <vt:lpstr>Valores ya Desembolsados</vt:lpstr>
      <vt:lpstr>Valores de Desecho</vt:lpstr>
    </vt:vector>
  </TitlesOfParts>
  <Company>Reilan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Costos</dc:title>
  <dc:creator>Barcillo </dc:creator>
  <cp:lastModifiedBy>kenjjime</cp:lastModifiedBy>
  <cp:revision>49</cp:revision>
  <dcterms:created xsi:type="dcterms:W3CDTF">2002-07-10T17:07:04Z</dcterms:created>
  <dcterms:modified xsi:type="dcterms:W3CDTF">2010-01-29T18:03:56Z</dcterms:modified>
</cp:coreProperties>
</file>