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autoAdjust="0"/>
  </p:normalViewPr>
  <p:slideViewPr>
    <p:cSldViewPr>
      <p:cViewPr varScale="1">
        <p:scale>
          <a:sx n="103" d="100"/>
          <a:sy n="103" d="100"/>
        </p:scale>
        <p:origin x="-114"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Lst>
  </p:outlin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3" Type="http://schemas.openxmlformats.org/officeDocument/2006/relationships/slide" Target="slides/slide4.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10" Type="http://schemas.openxmlformats.org/officeDocument/2006/relationships/slide" Target="slides/slide11.xml"/><Relationship Id="rId19" Type="http://schemas.openxmlformats.org/officeDocument/2006/relationships/slide" Target="slides/slide20.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9228992-2479-4198-BCE4-F43B9B369354}"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97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5EE7E11-4786-4D3E-A81A-11EF18251F53}"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1E008ECF-A026-4C2C-8714-E4954F52427A}" type="slidenum">
              <a:rPr lang="es-ES_tradnl" smtClean="0"/>
              <a:pPr/>
              <a:t>1</a:t>
            </a:fld>
            <a:endParaRPr lang="es-ES_tradnl" smtClean="0"/>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endParaRPr lang="es-ES_tradnl"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US" smtClean="0">
              <a:latin typeface="Arial" pitchFamily="34" charset="0"/>
            </a:endParaRPr>
          </a:p>
        </p:txBody>
      </p:sp>
      <p:sp>
        <p:nvSpPr>
          <p:cNvPr id="31748" name="3 Marcador de número de diapositiva"/>
          <p:cNvSpPr>
            <a:spLocks noGrp="1"/>
          </p:cNvSpPr>
          <p:nvPr>
            <p:ph type="sldNum" sz="quarter" idx="5"/>
          </p:nvPr>
        </p:nvSpPr>
        <p:spPr>
          <a:noFill/>
        </p:spPr>
        <p:txBody>
          <a:bodyPr/>
          <a:lstStyle/>
          <a:p>
            <a:fld id="{0ED1D33B-E0C9-48C6-B7D3-9C05A8C27FA7}"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a:solidFill>
                  <a:srgbClr val="FFFFFF"/>
                </a:solidFill>
              </a:defRPr>
            </a:lvl1pPr>
          </a:lstStyle>
          <a:p>
            <a:pPr>
              <a:defRPr/>
            </a:pPr>
            <a:fld id="{EDB940F7-D13C-4440-816A-435173D1D1DD}"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8401CFAB-5F39-4EE4-8165-E5972901E6BB}"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3D79EBD9-E1BD-4B88-90F0-B3582025135F}"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abla"/>
          <p:cNvSpPr>
            <a:spLocks noGrp="1"/>
          </p:cNvSpPr>
          <p:nvPr>
            <p:ph type="tbl" idx="1"/>
          </p:nvPr>
        </p:nvSpPr>
        <p:spPr>
          <a:xfrm>
            <a:off x="1169988" y="1946275"/>
            <a:ext cx="7772400" cy="4114800"/>
          </a:xfrm>
        </p:spPr>
        <p:txBody>
          <a:bodyPr/>
          <a:lstStyle/>
          <a:p>
            <a:pPr lvl="0"/>
            <a:endParaRPr lang="es-U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1D25E4A1-D041-41FD-AAF4-6A22560D49D5}"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0BA6B41F-E4E0-4E75-B347-D2D929C9F68E}" type="slidenum">
              <a:rPr lang="es-ES_tradnl"/>
              <a:pPr>
                <a:defRPr/>
              </a:pPr>
              <a:t>‹Nº›</a:t>
            </a:fld>
            <a:endParaRPr lang="es-ES_trad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C67D8AF7-9B1B-4E45-AE01-61DFEBFFF058}"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41126755-AC50-46E6-96CB-350448C752CF}"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85D485C4-9702-4D11-837E-82D2F69646FA}"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E41C7221-EF6B-480A-A538-5346818288F2}"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0C177209-2186-42BA-8E3E-07D0386E84F4}"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F20D199F-D290-4838-AE82-8ECA7161EADD}"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DBB309B3-4DE8-4D17-BD3D-BA7C9EE584B0}"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mn-lt"/>
              </a:defRPr>
            </a:lvl1pPr>
          </a:lstStyle>
          <a:p>
            <a:pPr>
              <a:defRPr/>
            </a:pPr>
            <a:fld id="{94B9EB03-25CD-4FA5-834C-710AFBE93429}"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52"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smtClean="0"/>
              <a:t>Proyecto de Acuicultura</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_tradnl" sz="2800" smtClean="0"/>
              <a:t>Estudios de Prefactibilidad</a:t>
            </a:r>
            <a:endParaRPr lang="es-ES_tradnl" smtClean="0"/>
          </a:p>
        </p:txBody>
      </p:sp>
      <p:sp>
        <p:nvSpPr>
          <p:cNvPr id="36867" name="Rectangle 3"/>
          <p:cNvSpPr>
            <a:spLocks noGrp="1" noChangeArrowheads="1"/>
          </p:cNvSpPr>
          <p:nvPr>
            <p:ph type="body" idx="1"/>
          </p:nvPr>
        </p:nvSpPr>
        <p:spPr/>
        <p:txBody>
          <a:bodyPr/>
          <a:lstStyle/>
          <a:p>
            <a:pPr algn="just">
              <a:defRPr/>
            </a:pPr>
            <a:r>
              <a:rPr lang="es-EC" sz="2000"/>
              <a:t>Decisión de inversión </a:t>
            </a:r>
            <a:r>
              <a:rPr lang="es-EC" sz="2000">
                <a:ea typeface="MS Gothic" pitchFamily="49" charset="-128"/>
              </a:rPr>
              <a:t>⇒</a:t>
            </a:r>
            <a:r>
              <a:rPr lang="es-EC" sz="2000"/>
              <a:t> estudio previo de ventajas y desventajas</a:t>
            </a:r>
          </a:p>
          <a:p>
            <a:pPr algn="just">
              <a:defRPr/>
            </a:pPr>
            <a:r>
              <a:rPr lang="es-EC" sz="2000"/>
              <a:t>La profundidad del mismo dependede cada proyecto en particular. </a:t>
            </a:r>
          </a:p>
          <a:p>
            <a:pPr algn="just">
              <a:defRPr/>
            </a:pPr>
            <a:r>
              <a:rPr lang="es-EC" sz="2000"/>
              <a:t>Análisis multidisciplinario de varios especialistas. No tomada por una sola persona (enfoque limitado / solo un punto de vista)</a:t>
            </a:r>
          </a:p>
          <a:p>
            <a:pPr algn="just">
              <a:defRPr/>
            </a:pPr>
            <a:r>
              <a:rPr lang="es-EC" sz="2000"/>
              <a:t>Decisión basada en análisis de muchos antecedentes con la aplicación de una metodología lógica que abarque la consideración de </a:t>
            </a:r>
            <a:r>
              <a:rPr lang="es-EC" sz="2000" u="sng"/>
              <a:t>todos los factores</a:t>
            </a:r>
            <a:r>
              <a:rPr lang="es-EC" sz="2000"/>
              <a:t> que afectan al proyecto</a:t>
            </a:r>
            <a:endParaRPr lang="es-EC" sz="1800"/>
          </a:p>
          <a:p>
            <a:pPr>
              <a:defRPr/>
            </a:pPr>
            <a:r>
              <a:rPr lang="es-EC" sz="2000"/>
              <a:t>Varios estudios deben realizarse para evaluar  el proyecto.</a:t>
            </a:r>
          </a:p>
          <a:p>
            <a:pPr>
              <a:defRPr/>
            </a:pPr>
            <a:r>
              <a:rPr lang="es-EC" sz="2000"/>
              <a:t>Cualquiera que resulte negativo </a:t>
            </a:r>
            <a:r>
              <a:rPr lang="es-EC" sz="2000">
                <a:ea typeface="MS Gothic" pitchFamily="49" charset="-128"/>
              </a:rPr>
              <a:t>⇒</a:t>
            </a:r>
            <a:r>
              <a:rPr lang="es-EC" sz="2000"/>
              <a:t> El proyecto no debe de realizarse. (Cadena se rompe por eslabón mas debil)</a:t>
            </a:r>
          </a:p>
          <a:p>
            <a:pPr>
              <a:defRPr/>
            </a:pPr>
            <a:endParaRPr lang="es-EC" sz="2000"/>
          </a:p>
          <a:p>
            <a:pPr algn="r">
              <a:buFont typeface="Monotype Sorts" pitchFamily="2" charset="2"/>
              <a:buNone/>
              <a:defRPr/>
            </a:pPr>
            <a:r>
              <a:rPr lang="es-ES_tradnl" sz="2000" b="1"/>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additive="base">
                                        <p:cTn id="25" dur="5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6867">
                                            <p:txEl>
                                              <p:pRg st="4" end="4"/>
                                            </p:txEl>
                                          </p:spTgt>
                                        </p:tgtEl>
                                        <p:attrNameLst>
                                          <p:attrName>style.visibility</p:attrName>
                                        </p:attrNameLst>
                                      </p:cBhvr>
                                      <p:to>
                                        <p:strVal val="visible"/>
                                      </p:to>
                                    </p:set>
                                    <p:anim calcmode="lin" valueType="num">
                                      <p:cBhvr additive="base">
                                        <p:cTn id="31" dur="5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6867">
                                            <p:txEl>
                                              <p:pRg st="5" end="5"/>
                                            </p:txEl>
                                          </p:spTgt>
                                        </p:tgtEl>
                                        <p:attrNameLst>
                                          <p:attrName>style.visibility</p:attrName>
                                        </p:attrNameLst>
                                      </p:cBhvr>
                                      <p:to>
                                        <p:strVal val="visible"/>
                                      </p:to>
                                    </p:set>
                                    <p:anim calcmode="lin" valueType="num">
                                      <p:cBhvr additive="base">
                                        <p:cTn id="37" dur="5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8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6867">
                                            <p:txEl>
                                              <p:pRg st="7" end="7"/>
                                            </p:txEl>
                                          </p:spTgt>
                                        </p:tgtEl>
                                        <p:attrNameLst>
                                          <p:attrName>style.visibility</p:attrName>
                                        </p:attrNameLst>
                                      </p:cBhvr>
                                      <p:to>
                                        <p:strVal val="visible"/>
                                      </p:to>
                                    </p:set>
                                    <p:anim calcmode="lin" valueType="num">
                                      <p:cBhvr additive="base">
                                        <p:cTn id="43" dur="500" fill="hold"/>
                                        <p:tgtEl>
                                          <p:spTgt spid="3686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68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r>
              <a:rPr lang="es-ES_tradnl" sz="2800" smtClean="0"/>
              <a:t>Estudios de Prefactibilidad (cont.)</a:t>
            </a:r>
            <a:endParaRPr lang="es-ES_tradnl" smtClean="0"/>
          </a:p>
        </p:txBody>
      </p:sp>
      <p:sp>
        <p:nvSpPr>
          <p:cNvPr id="37891" name="Rectangle 1027"/>
          <p:cNvSpPr>
            <a:spLocks noGrp="1" noChangeArrowheads="1"/>
          </p:cNvSpPr>
          <p:nvPr>
            <p:ph type="body" idx="1"/>
          </p:nvPr>
        </p:nvSpPr>
        <p:spPr/>
        <p:txBody>
          <a:bodyPr/>
          <a:lstStyle/>
          <a:p>
            <a:pPr>
              <a:defRPr/>
            </a:pPr>
            <a:endParaRPr lang="es-ES_tradnl" sz="2000"/>
          </a:p>
          <a:p>
            <a:pPr>
              <a:defRPr/>
            </a:pPr>
            <a:r>
              <a:rPr lang="es-ES_tradnl" sz="2000"/>
              <a:t>Estudio de Viabilidad Comercial y de Mercado</a:t>
            </a:r>
          </a:p>
          <a:p>
            <a:pPr>
              <a:defRPr/>
            </a:pPr>
            <a:r>
              <a:rPr lang="es-ES_tradnl" sz="2000"/>
              <a:t>Estudio Macroeconómico</a:t>
            </a:r>
          </a:p>
          <a:p>
            <a:pPr>
              <a:defRPr/>
            </a:pPr>
            <a:r>
              <a:rPr lang="es-ES_tradnl" sz="2000"/>
              <a:t>Estudio del País.</a:t>
            </a:r>
          </a:p>
          <a:p>
            <a:pPr>
              <a:defRPr/>
            </a:pPr>
            <a:r>
              <a:rPr lang="es-ES_tradnl" sz="2000"/>
              <a:t>Estudio de Viabilidad Técnica</a:t>
            </a:r>
          </a:p>
          <a:p>
            <a:pPr>
              <a:defRPr/>
            </a:pPr>
            <a:r>
              <a:rPr lang="es-ES_tradnl" sz="2000"/>
              <a:t>Estudio de Viabilidad Legal</a:t>
            </a:r>
          </a:p>
          <a:p>
            <a:pPr>
              <a:defRPr/>
            </a:pPr>
            <a:r>
              <a:rPr lang="es-ES_tradnl" sz="2000"/>
              <a:t>Estudio de Viabilidad de Gestión</a:t>
            </a:r>
          </a:p>
          <a:p>
            <a:pPr>
              <a:defRPr/>
            </a:pPr>
            <a:r>
              <a:rPr lang="es-ES_tradnl" sz="2000"/>
              <a:t>Estudio de Impacto Ambiental</a:t>
            </a:r>
          </a:p>
          <a:p>
            <a:pPr>
              <a:defRPr/>
            </a:pPr>
            <a:r>
              <a:rPr lang="es-ES_tradnl" sz="2000"/>
              <a:t>Estudio de Viabilidad Financiera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 calcmode="lin" valueType="num">
                                      <p:cBhvr additive="base">
                                        <p:cTn id="7"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 calcmode="lin" valueType="num">
                                      <p:cBhvr additive="base">
                                        <p:cTn id="13"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3" end="3"/>
                                            </p:txEl>
                                          </p:spTgt>
                                        </p:tgtEl>
                                        <p:attrNameLst>
                                          <p:attrName>style.visibility</p:attrName>
                                        </p:attrNameLst>
                                      </p:cBhvr>
                                      <p:to>
                                        <p:strVal val="visible"/>
                                      </p:to>
                                    </p:set>
                                    <p:anim calcmode="lin" valueType="num">
                                      <p:cBhvr additive="base">
                                        <p:cTn id="19"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4" end="4"/>
                                            </p:txEl>
                                          </p:spTgt>
                                        </p:tgtEl>
                                        <p:attrNameLst>
                                          <p:attrName>style.visibility</p:attrName>
                                        </p:attrNameLst>
                                      </p:cBhvr>
                                      <p:to>
                                        <p:strVal val="visible"/>
                                      </p:to>
                                    </p:set>
                                    <p:anim calcmode="lin" valueType="num">
                                      <p:cBhvr additive="base">
                                        <p:cTn id="25"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5" end="5"/>
                                            </p:txEl>
                                          </p:spTgt>
                                        </p:tgtEl>
                                        <p:attrNameLst>
                                          <p:attrName>style.visibility</p:attrName>
                                        </p:attrNameLst>
                                      </p:cBhvr>
                                      <p:to>
                                        <p:strVal val="visible"/>
                                      </p:to>
                                    </p:set>
                                    <p:anim calcmode="lin" valueType="num">
                                      <p:cBhvr additive="base">
                                        <p:cTn id="31"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891">
                                            <p:txEl>
                                              <p:pRg st="6" end="6"/>
                                            </p:txEl>
                                          </p:spTgt>
                                        </p:tgtEl>
                                        <p:attrNameLst>
                                          <p:attrName>style.visibility</p:attrName>
                                        </p:attrNameLst>
                                      </p:cBhvr>
                                      <p:to>
                                        <p:strVal val="visible"/>
                                      </p:to>
                                    </p:set>
                                    <p:anim calcmode="lin" valueType="num">
                                      <p:cBhvr additive="base">
                                        <p:cTn id="37"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89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891">
                                            <p:txEl>
                                              <p:pRg st="7" end="7"/>
                                            </p:txEl>
                                          </p:spTgt>
                                        </p:tgtEl>
                                        <p:attrNameLst>
                                          <p:attrName>style.visibility</p:attrName>
                                        </p:attrNameLst>
                                      </p:cBhvr>
                                      <p:to>
                                        <p:strVal val="visible"/>
                                      </p:to>
                                    </p:set>
                                    <p:anim calcmode="lin" valueType="num">
                                      <p:cBhvr additive="base">
                                        <p:cTn id="43" dur="500" fill="hold"/>
                                        <p:tgtEl>
                                          <p:spTgt spid="37891">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789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7891">
                                            <p:txEl>
                                              <p:pRg st="8" end="8"/>
                                            </p:txEl>
                                          </p:spTgt>
                                        </p:tgtEl>
                                        <p:attrNameLst>
                                          <p:attrName>style.visibility</p:attrName>
                                        </p:attrNameLst>
                                      </p:cBhvr>
                                      <p:to>
                                        <p:strVal val="visible"/>
                                      </p:to>
                                    </p:set>
                                    <p:anim calcmode="lin" valueType="num">
                                      <p:cBhvr additive="base">
                                        <p:cTn id="49" dur="500" fill="hold"/>
                                        <p:tgtEl>
                                          <p:spTgt spid="37891">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789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_tradnl" sz="2800" smtClean="0"/>
              <a:t>Estudios de Viabilidad </a:t>
            </a:r>
            <a:br>
              <a:rPr lang="es-ES_tradnl" sz="2800" smtClean="0"/>
            </a:br>
            <a:r>
              <a:rPr lang="es-ES_tradnl" sz="2800" smtClean="0"/>
              <a:t>Comercial y Mercado</a:t>
            </a:r>
            <a:endParaRPr lang="es-ES_tradnl" smtClean="0"/>
          </a:p>
        </p:txBody>
      </p:sp>
      <p:sp>
        <p:nvSpPr>
          <p:cNvPr id="17411" name="Rectangle 3"/>
          <p:cNvSpPr>
            <a:spLocks noGrp="1" noChangeArrowheads="1"/>
          </p:cNvSpPr>
          <p:nvPr>
            <p:ph type="body" idx="1"/>
          </p:nvPr>
        </p:nvSpPr>
        <p:spPr/>
        <p:txBody>
          <a:bodyPr/>
          <a:lstStyle/>
          <a:p>
            <a:pPr algn="just">
              <a:defRPr/>
            </a:pPr>
            <a:r>
              <a:rPr lang="es-EC" sz="2000"/>
              <a:t>Indicará si mercado </a:t>
            </a:r>
            <a:r>
              <a:rPr lang="es-EC" sz="2000" b="1"/>
              <a:t>“</a:t>
            </a:r>
            <a:r>
              <a:rPr lang="es-EC" sz="2000"/>
              <a:t>apetece</a:t>
            </a:r>
            <a:r>
              <a:rPr lang="es-EC" sz="2000" b="1"/>
              <a:t>”</a:t>
            </a:r>
            <a:r>
              <a:rPr lang="es-EC" sz="2000"/>
              <a:t> bien o servicio</a:t>
            </a:r>
          </a:p>
          <a:p>
            <a:pPr algn="just">
              <a:defRPr/>
            </a:pPr>
            <a:r>
              <a:rPr lang="es-EC" sz="2000"/>
              <a:t>Cuantifica volúmenes, precios, sensibilidades</a:t>
            </a:r>
          </a:p>
          <a:p>
            <a:pPr algn="just">
              <a:defRPr/>
            </a:pPr>
            <a:r>
              <a:rPr lang="es-EC" sz="2000"/>
              <a:t>Permitirá determinar si se debe postergar o rechazar proyecto antes de asumir costos de estudio económico completo.</a:t>
            </a:r>
          </a:p>
          <a:p>
            <a:pPr>
              <a:defRPr/>
            </a:pPr>
            <a:r>
              <a:rPr lang="es-EC" sz="2000"/>
              <a:t>El factor mercado </a:t>
            </a:r>
            <a:r>
              <a:rPr lang="es-EC" sz="2000">
                <a:ea typeface="MS Gothic" pitchFamily="49" charset="-128"/>
              </a:rPr>
              <a:t>⇒</a:t>
            </a:r>
            <a:r>
              <a:rPr lang="es-EC" sz="2000"/>
              <a:t> el más decisivo sobre resultado final.</a:t>
            </a:r>
          </a:p>
          <a:p>
            <a:pPr>
              <a:defRPr/>
            </a:pPr>
            <a:endParaRPr lang="es-EC" sz="2000"/>
          </a:p>
          <a:p>
            <a:pPr>
              <a:defRPr/>
            </a:pPr>
            <a:r>
              <a:rPr lang="es-EC" sz="2400"/>
              <a:t>De nada sirve producir de la forma más eficiente un bien o servicio, si no podemos vender suficiente cantidad de él a un precio que nos garantice una rentabilidad adecuada.</a:t>
            </a:r>
            <a:endParaRPr lang="es-EC" sz="2000"/>
          </a:p>
          <a:p>
            <a:pPr>
              <a:defRPr/>
            </a:pPr>
            <a:endParaRPr lang="es-EC" sz="1800"/>
          </a:p>
          <a:p>
            <a:pPr algn="r">
              <a:buFont typeface="Monotype Sorts" pitchFamily="2" charset="2"/>
              <a:buNone/>
              <a:defRPr/>
            </a:pPr>
            <a:r>
              <a:rPr lang="es-EC" sz="2000" b="1"/>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additive="base">
                                        <p:cTn id="25"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1">
                                            <p:txEl>
                                              <p:pRg st="5" end="5"/>
                                            </p:txEl>
                                          </p:spTgt>
                                        </p:tgtEl>
                                        <p:attrNameLst>
                                          <p:attrName>style.visibility</p:attrName>
                                        </p:attrNameLst>
                                      </p:cBhvr>
                                      <p:to>
                                        <p:strVal val="visible"/>
                                      </p:to>
                                    </p:set>
                                    <p:anim calcmode="lin" valueType="num">
                                      <p:cBhvr additive="base">
                                        <p:cTn id="31" dur="500" fill="hold"/>
                                        <p:tgtEl>
                                          <p:spTgt spid="1741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411">
                                            <p:txEl>
                                              <p:pRg st="7" end="7"/>
                                            </p:txEl>
                                          </p:spTgt>
                                        </p:tgtEl>
                                        <p:attrNameLst>
                                          <p:attrName>style.visibility</p:attrName>
                                        </p:attrNameLst>
                                      </p:cBhvr>
                                      <p:to>
                                        <p:strVal val="visible"/>
                                      </p:to>
                                    </p:set>
                                    <p:anim calcmode="lin" valueType="num">
                                      <p:cBhvr additive="base">
                                        <p:cTn id="37" dur="500" fill="hold"/>
                                        <p:tgtEl>
                                          <p:spTgt spid="1741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4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r>
              <a:rPr lang="es-ES_tradnl" sz="2800" smtClean="0"/>
              <a:t>Estudios de Viabilidad </a:t>
            </a:r>
            <a:br>
              <a:rPr lang="es-ES_tradnl" sz="2800" smtClean="0"/>
            </a:br>
            <a:r>
              <a:rPr lang="es-ES_tradnl" sz="2800" smtClean="0"/>
              <a:t>Comercial y Mercado </a:t>
            </a:r>
            <a:r>
              <a:rPr lang="es-ES_tradnl" sz="1800" smtClean="0"/>
              <a:t>(cont. I)</a:t>
            </a:r>
          </a:p>
        </p:txBody>
      </p:sp>
      <p:sp>
        <p:nvSpPr>
          <p:cNvPr id="39939" name="Rectangle 1027"/>
          <p:cNvSpPr>
            <a:spLocks noGrp="1" noChangeArrowheads="1"/>
          </p:cNvSpPr>
          <p:nvPr>
            <p:ph type="body" idx="1"/>
          </p:nvPr>
        </p:nvSpPr>
        <p:spPr/>
        <p:txBody>
          <a:bodyPr/>
          <a:lstStyle/>
          <a:p>
            <a:pPr algn="just">
              <a:defRPr/>
            </a:pPr>
            <a:endParaRPr lang="es-EC" sz="2000"/>
          </a:p>
          <a:p>
            <a:pPr algn="just">
              <a:defRPr/>
            </a:pPr>
            <a:r>
              <a:rPr lang="es-EC" sz="2000"/>
              <a:t>En acuicultura en el Ecuador. La experiencia del camarón: </a:t>
            </a:r>
          </a:p>
          <a:p>
            <a:pPr lvl="1" algn="just">
              <a:defRPr/>
            </a:pPr>
            <a:r>
              <a:rPr lang="es-EC" sz="1800"/>
              <a:t>Mercado mundial ha sido capaz de absorber toda la producción del país (?)</a:t>
            </a:r>
          </a:p>
          <a:p>
            <a:pPr algn="just">
              <a:defRPr/>
            </a:pPr>
            <a:r>
              <a:rPr lang="es-EC" sz="2000"/>
              <a:t>Muchos productores han incursionado en cultivo de otras especies, las cuales han sido viables técnicamente (?) pero no han logrado vender sus producciones a precios que garanticen rentabilidad. </a:t>
            </a:r>
          </a:p>
          <a:p>
            <a:pPr algn="just">
              <a:defRPr/>
            </a:pPr>
            <a:r>
              <a:rPr lang="es-EC" sz="2000"/>
              <a:t>El problema puede haber sido (?) un débil estudio de viabilidad comercial y de mercado. </a:t>
            </a:r>
          </a:p>
          <a:p>
            <a:pPr>
              <a:defRPr/>
            </a:pPr>
            <a:endParaRPr lang="es-EC" sz="1800"/>
          </a:p>
          <a:p>
            <a:pPr>
              <a:defRPr/>
            </a:pPr>
            <a:endParaRPr lang="es-EC" sz="1800"/>
          </a:p>
          <a:p>
            <a:pPr algn="r">
              <a:buFont typeface="Monotype Sorts" pitchFamily="2" charset="2"/>
              <a:buNone/>
              <a:defRPr/>
            </a:pPr>
            <a:r>
              <a:rPr lang="es-EC" sz="2000" b="1"/>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 calcmode="lin" valueType="num">
                                      <p:cBhvr additive="base">
                                        <p:cTn id="7"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939">
                                            <p:txEl>
                                              <p:pRg st="2" end="2"/>
                                            </p:txEl>
                                          </p:spTgt>
                                        </p:tgtEl>
                                        <p:attrNameLst>
                                          <p:attrName>style.visibility</p:attrName>
                                        </p:attrNameLst>
                                      </p:cBhvr>
                                      <p:to>
                                        <p:strVal val="visible"/>
                                      </p:to>
                                    </p:set>
                                    <p:anim calcmode="lin" valueType="num">
                                      <p:cBhvr additive="base">
                                        <p:cTn id="11"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9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 calcmode="lin" valueType="num">
                                      <p:cBhvr additive="base">
                                        <p:cTn id="17"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9939">
                                            <p:txEl>
                                              <p:pRg st="4" end="4"/>
                                            </p:txEl>
                                          </p:spTgt>
                                        </p:tgtEl>
                                        <p:attrNameLst>
                                          <p:attrName>style.visibility</p:attrName>
                                        </p:attrNameLst>
                                      </p:cBhvr>
                                      <p:to>
                                        <p:strVal val="visible"/>
                                      </p:to>
                                    </p:set>
                                    <p:anim calcmode="lin" valueType="num">
                                      <p:cBhvr additive="base">
                                        <p:cTn id="23"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9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939">
                                            <p:txEl>
                                              <p:pRg st="7" end="7"/>
                                            </p:txEl>
                                          </p:spTgt>
                                        </p:tgtEl>
                                        <p:attrNameLst>
                                          <p:attrName>style.visibility</p:attrName>
                                        </p:attrNameLst>
                                      </p:cBhvr>
                                      <p:to>
                                        <p:strVal val="visible"/>
                                      </p:to>
                                    </p:set>
                                    <p:anim calcmode="lin" valueType="num">
                                      <p:cBhvr additive="base">
                                        <p:cTn id="29" dur="500" fill="hold"/>
                                        <p:tgtEl>
                                          <p:spTgt spid="39939">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_tradnl" sz="2800" smtClean="0"/>
              <a:t>Estudios de Viabilidad </a:t>
            </a:r>
            <a:br>
              <a:rPr lang="es-ES_tradnl" sz="2800" smtClean="0"/>
            </a:br>
            <a:r>
              <a:rPr lang="es-ES_tradnl" sz="2800" smtClean="0"/>
              <a:t>Comercial y Mercado </a:t>
            </a:r>
            <a:r>
              <a:rPr lang="es-ES_tradnl" sz="1800" smtClean="0"/>
              <a:t>(cont. II)</a:t>
            </a:r>
          </a:p>
        </p:txBody>
      </p:sp>
      <p:sp>
        <p:nvSpPr>
          <p:cNvPr id="38915" name="Rectangle 3"/>
          <p:cNvSpPr>
            <a:spLocks noGrp="1" noChangeArrowheads="1"/>
          </p:cNvSpPr>
          <p:nvPr>
            <p:ph type="body" idx="1"/>
          </p:nvPr>
        </p:nvSpPr>
        <p:spPr>
          <a:xfrm>
            <a:off x="457200" y="1752600"/>
            <a:ext cx="8178800" cy="4171950"/>
          </a:xfrm>
        </p:spPr>
        <p:txBody>
          <a:bodyPr/>
          <a:lstStyle/>
          <a:p>
            <a:pPr>
              <a:defRPr/>
            </a:pPr>
            <a:r>
              <a:rPr lang="es-EC" sz="2000"/>
              <a:t>Estudio de la demanda </a:t>
            </a:r>
          </a:p>
          <a:p>
            <a:pPr lvl="1">
              <a:defRPr/>
            </a:pPr>
            <a:r>
              <a:rPr lang="es-EC" sz="1800"/>
              <a:t>Cantidad de  bien o servicio que mercado requiere </a:t>
            </a:r>
            <a:r>
              <a:rPr lang="es-EC" sz="1800" u="sng"/>
              <a:t>a un precio dado</a:t>
            </a:r>
          </a:p>
          <a:p>
            <a:pPr lvl="1">
              <a:defRPr/>
            </a:pPr>
            <a:r>
              <a:rPr lang="es-EC" sz="1800"/>
              <a:t>Actual y Futura (Oportuniades)</a:t>
            </a:r>
          </a:p>
          <a:p>
            <a:pPr lvl="1">
              <a:defRPr/>
            </a:pPr>
            <a:r>
              <a:rPr lang="es-EC" sz="1800"/>
              <a:t>Localización del mercado</a:t>
            </a:r>
          </a:p>
          <a:p>
            <a:pPr>
              <a:defRPr/>
            </a:pPr>
            <a:r>
              <a:rPr lang="es-EC" sz="2000"/>
              <a:t>Estudio de la oferta</a:t>
            </a:r>
          </a:p>
          <a:p>
            <a:pPr lvl="1">
              <a:defRPr/>
            </a:pPr>
            <a:r>
              <a:rPr lang="es-EC" sz="1800"/>
              <a:t>Competencia.</a:t>
            </a:r>
          </a:p>
          <a:p>
            <a:pPr lvl="1">
              <a:defRPr/>
            </a:pPr>
            <a:r>
              <a:rPr lang="es-EC" sz="1800"/>
              <a:t>Actual y Futura (Amenazas)</a:t>
            </a:r>
          </a:p>
          <a:p>
            <a:pPr lvl="1">
              <a:defRPr/>
            </a:pPr>
            <a:r>
              <a:rPr lang="es-EC" sz="1800"/>
              <a:t>Participación del mercado</a:t>
            </a:r>
          </a:p>
          <a:p>
            <a:pPr>
              <a:defRPr/>
            </a:pPr>
            <a:r>
              <a:rPr lang="es-EC" sz="2000"/>
              <a:t>Estudio de precios </a:t>
            </a:r>
          </a:p>
          <a:p>
            <a:pPr lvl="1">
              <a:defRPr/>
            </a:pPr>
            <a:r>
              <a:rPr lang="es-EC" sz="1800"/>
              <a:t>Elasticidad</a:t>
            </a:r>
          </a:p>
          <a:p>
            <a:pPr lvl="1">
              <a:defRPr/>
            </a:pPr>
            <a:r>
              <a:rPr lang="es-EC" sz="1800"/>
              <a:t>Pendientes</a:t>
            </a:r>
          </a:p>
          <a:p>
            <a:pPr lvl="1">
              <a:defRPr/>
            </a:pPr>
            <a:endParaRPr lang="es-EC" sz="1800"/>
          </a:p>
          <a:p>
            <a:pPr lvl="1" algn="r">
              <a:buFont typeface="Monotype Sorts" pitchFamily="2" charset="2"/>
              <a:buNone/>
              <a:defRPr/>
            </a:pPr>
            <a:r>
              <a:rPr lang="es-EC" sz="1800" b="1"/>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5">
                                            <p:txEl>
                                              <p:pRg st="3" end="3"/>
                                            </p:txEl>
                                          </p:spTgt>
                                        </p:tgtEl>
                                        <p:attrNameLst>
                                          <p:attrName>style.visibility</p:attrName>
                                        </p:attrNameLst>
                                      </p:cBhvr>
                                      <p:to>
                                        <p:strVal val="visible"/>
                                      </p:to>
                                    </p:set>
                                    <p:anim calcmode="lin" valueType="num">
                                      <p:cBhvr additive="base">
                                        <p:cTn id="25" dur="500" fill="hold"/>
                                        <p:tgtEl>
                                          <p:spTgt spid="389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915">
                                            <p:txEl>
                                              <p:pRg st="4" end="4"/>
                                            </p:txEl>
                                          </p:spTgt>
                                        </p:tgtEl>
                                        <p:attrNameLst>
                                          <p:attrName>style.visibility</p:attrName>
                                        </p:attrNameLst>
                                      </p:cBhvr>
                                      <p:to>
                                        <p:strVal val="visible"/>
                                      </p:to>
                                    </p:set>
                                    <p:anim calcmode="lin" valueType="num">
                                      <p:cBhvr additive="base">
                                        <p:cTn id="31" dur="500" fill="hold"/>
                                        <p:tgtEl>
                                          <p:spTgt spid="3891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915">
                                            <p:txEl>
                                              <p:pRg st="5" end="5"/>
                                            </p:txEl>
                                          </p:spTgt>
                                        </p:tgtEl>
                                        <p:attrNameLst>
                                          <p:attrName>style.visibility</p:attrName>
                                        </p:attrNameLst>
                                      </p:cBhvr>
                                      <p:to>
                                        <p:strVal val="visible"/>
                                      </p:to>
                                    </p:set>
                                    <p:anim calcmode="lin" valueType="num">
                                      <p:cBhvr additive="base">
                                        <p:cTn id="37" dur="500" fill="hold"/>
                                        <p:tgtEl>
                                          <p:spTgt spid="3891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9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915">
                                            <p:txEl>
                                              <p:pRg st="6" end="6"/>
                                            </p:txEl>
                                          </p:spTgt>
                                        </p:tgtEl>
                                        <p:attrNameLst>
                                          <p:attrName>style.visibility</p:attrName>
                                        </p:attrNameLst>
                                      </p:cBhvr>
                                      <p:to>
                                        <p:strVal val="visible"/>
                                      </p:to>
                                    </p:set>
                                    <p:anim calcmode="lin" valueType="num">
                                      <p:cBhvr additive="base">
                                        <p:cTn id="43" dur="500" fill="hold"/>
                                        <p:tgtEl>
                                          <p:spTgt spid="3891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91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8915">
                                            <p:txEl>
                                              <p:pRg st="7" end="7"/>
                                            </p:txEl>
                                          </p:spTgt>
                                        </p:tgtEl>
                                        <p:attrNameLst>
                                          <p:attrName>style.visibility</p:attrName>
                                        </p:attrNameLst>
                                      </p:cBhvr>
                                      <p:to>
                                        <p:strVal val="visible"/>
                                      </p:to>
                                    </p:set>
                                    <p:anim calcmode="lin" valueType="num">
                                      <p:cBhvr additive="base">
                                        <p:cTn id="49" dur="500" fill="hold"/>
                                        <p:tgtEl>
                                          <p:spTgt spid="3891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891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8915">
                                            <p:txEl>
                                              <p:pRg st="8" end="8"/>
                                            </p:txEl>
                                          </p:spTgt>
                                        </p:tgtEl>
                                        <p:attrNameLst>
                                          <p:attrName>style.visibility</p:attrName>
                                        </p:attrNameLst>
                                      </p:cBhvr>
                                      <p:to>
                                        <p:strVal val="visible"/>
                                      </p:to>
                                    </p:set>
                                    <p:anim calcmode="lin" valueType="num">
                                      <p:cBhvr additive="base">
                                        <p:cTn id="55" dur="500" fill="hold"/>
                                        <p:tgtEl>
                                          <p:spTgt spid="3891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891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8915">
                                            <p:txEl>
                                              <p:pRg st="9" end="9"/>
                                            </p:txEl>
                                          </p:spTgt>
                                        </p:tgtEl>
                                        <p:attrNameLst>
                                          <p:attrName>style.visibility</p:attrName>
                                        </p:attrNameLst>
                                      </p:cBhvr>
                                      <p:to>
                                        <p:strVal val="visible"/>
                                      </p:to>
                                    </p:set>
                                    <p:anim calcmode="lin" valueType="num">
                                      <p:cBhvr additive="base">
                                        <p:cTn id="61" dur="500" fill="hold"/>
                                        <p:tgtEl>
                                          <p:spTgt spid="3891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891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8915">
                                            <p:txEl>
                                              <p:pRg st="10" end="10"/>
                                            </p:txEl>
                                          </p:spTgt>
                                        </p:tgtEl>
                                        <p:attrNameLst>
                                          <p:attrName>style.visibility</p:attrName>
                                        </p:attrNameLst>
                                      </p:cBhvr>
                                      <p:to>
                                        <p:strVal val="visible"/>
                                      </p:to>
                                    </p:set>
                                    <p:anim calcmode="lin" valueType="num">
                                      <p:cBhvr additive="base">
                                        <p:cTn id="67" dur="500" fill="hold"/>
                                        <p:tgtEl>
                                          <p:spTgt spid="38915">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8915">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8915">
                                            <p:txEl>
                                              <p:pRg st="12" end="12"/>
                                            </p:txEl>
                                          </p:spTgt>
                                        </p:tgtEl>
                                        <p:attrNameLst>
                                          <p:attrName>style.visibility</p:attrName>
                                        </p:attrNameLst>
                                      </p:cBhvr>
                                      <p:to>
                                        <p:strVal val="visible"/>
                                      </p:to>
                                    </p:set>
                                    <p:anim calcmode="lin" valueType="num">
                                      <p:cBhvr additive="base">
                                        <p:cTn id="73" dur="500" fill="hold"/>
                                        <p:tgtEl>
                                          <p:spTgt spid="38915">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8915">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p:txBody>
          <a:bodyPr/>
          <a:lstStyle/>
          <a:p>
            <a:r>
              <a:rPr lang="es-ES_tradnl" sz="2800" smtClean="0"/>
              <a:t>Estudios de Viabilidad </a:t>
            </a:r>
            <a:br>
              <a:rPr lang="es-ES_tradnl" sz="2800" smtClean="0"/>
            </a:br>
            <a:r>
              <a:rPr lang="es-ES_tradnl" sz="2800" smtClean="0"/>
              <a:t>Comercial y Mercado </a:t>
            </a:r>
            <a:r>
              <a:rPr lang="es-ES_tradnl" sz="1800" smtClean="0"/>
              <a:t>(cont. III)</a:t>
            </a:r>
          </a:p>
        </p:txBody>
      </p:sp>
      <p:sp>
        <p:nvSpPr>
          <p:cNvPr id="40963" name="Rectangle 1027"/>
          <p:cNvSpPr>
            <a:spLocks noGrp="1" noChangeArrowheads="1"/>
          </p:cNvSpPr>
          <p:nvPr>
            <p:ph type="body" idx="1"/>
          </p:nvPr>
        </p:nvSpPr>
        <p:spPr>
          <a:xfrm>
            <a:off x="457200" y="1752600"/>
            <a:ext cx="8178800" cy="4171950"/>
          </a:xfrm>
        </p:spPr>
        <p:txBody>
          <a:bodyPr/>
          <a:lstStyle/>
          <a:p>
            <a:pPr>
              <a:defRPr/>
            </a:pPr>
            <a:endParaRPr lang="es-EC" sz="2000"/>
          </a:p>
          <a:p>
            <a:pPr>
              <a:defRPr/>
            </a:pPr>
            <a:r>
              <a:rPr lang="es-EC" sz="2000"/>
              <a:t>Estudio de políticas de comercialización</a:t>
            </a:r>
          </a:p>
          <a:p>
            <a:pPr lvl="1">
              <a:defRPr/>
            </a:pPr>
            <a:r>
              <a:rPr lang="es-EC" sz="1800"/>
              <a:t>Canales de distribución</a:t>
            </a:r>
          </a:p>
          <a:p>
            <a:pPr lvl="1">
              <a:defRPr/>
            </a:pPr>
            <a:r>
              <a:rPr lang="es-EC" sz="1800"/>
              <a:t>Niveles de descuentos, </a:t>
            </a:r>
          </a:p>
          <a:p>
            <a:pPr lvl="1">
              <a:defRPr/>
            </a:pPr>
            <a:r>
              <a:rPr lang="es-EC" sz="1800"/>
              <a:t>Márgenes en la cadena</a:t>
            </a:r>
          </a:p>
          <a:p>
            <a:pPr lvl="1">
              <a:defRPr/>
            </a:pPr>
            <a:r>
              <a:rPr lang="es-EC" sz="1800"/>
              <a:t>Políticas de crédito</a:t>
            </a:r>
          </a:p>
          <a:p>
            <a:pPr>
              <a:defRPr/>
            </a:pPr>
            <a:r>
              <a:rPr lang="es-EC" sz="2000"/>
              <a:t> Estudio de los proveedores</a:t>
            </a:r>
          </a:p>
          <a:p>
            <a:pPr lvl="1">
              <a:defRPr/>
            </a:pPr>
            <a:r>
              <a:rPr lang="es-EC" sz="1800"/>
              <a:t>Disponibilidad, calidad y precio  de insumos</a:t>
            </a:r>
          </a:p>
          <a:p>
            <a:pPr lvl="1">
              <a:defRPr/>
            </a:pPr>
            <a:r>
              <a:rPr lang="es-EC" sz="1800"/>
              <a:t>Cantidad y tipo de proveedores </a:t>
            </a:r>
          </a:p>
          <a:p>
            <a:pPr lvl="1">
              <a:defRPr/>
            </a:pPr>
            <a:r>
              <a:rPr lang="es-EC" sz="1800"/>
              <a:t>Poder de control sobre el proyecto.</a:t>
            </a:r>
          </a:p>
          <a:p>
            <a:pPr>
              <a:defRPr/>
            </a:pPr>
            <a:endParaRPr lang="es-ES_tradnl"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anim calcmode="lin" valueType="num">
                                      <p:cBhvr additive="base">
                                        <p:cTn id="7"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 calcmode="lin" valueType="num">
                                      <p:cBhvr additive="base">
                                        <p:cTn id="13"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63">
                                            <p:txEl>
                                              <p:pRg st="3" end="3"/>
                                            </p:txEl>
                                          </p:spTgt>
                                        </p:tgtEl>
                                        <p:attrNameLst>
                                          <p:attrName>style.visibility</p:attrName>
                                        </p:attrNameLst>
                                      </p:cBhvr>
                                      <p:to>
                                        <p:strVal val="visible"/>
                                      </p:to>
                                    </p:set>
                                    <p:anim calcmode="lin" valueType="num">
                                      <p:cBhvr additive="base">
                                        <p:cTn id="19" dur="500" fill="hold"/>
                                        <p:tgtEl>
                                          <p:spTgt spid="409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63">
                                            <p:txEl>
                                              <p:pRg st="4" end="4"/>
                                            </p:txEl>
                                          </p:spTgt>
                                        </p:tgtEl>
                                        <p:attrNameLst>
                                          <p:attrName>style.visibility</p:attrName>
                                        </p:attrNameLst>
                                      </p:cBhvr>
                                      <p:to>
                                        <p:strVal val="visible"/>
                                      </p:to>
                                    </p:set>
                                    <p:anim calcmode="lin" valueType="num">
                                      <p:cBhvr additive="base">
                                        <p:cTn id="25" dur="500" fill="hold"/>
                                        <p:tgtEl>
                                          <p:spTgt spid="409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63">
                                            <p:txEl>
                                              <p:pRg st="5" end="5"/>
                                            </p:txEl>
                                          </p:spTgt>
                                        </p:tgtEl>
                                        <p:attrNameLst>
                                          <p:attrName>style.visibility</p:attrName>
                                        </p:attrNameLst>
                                      </p:cBhvr>
                                      <p:to>
                                        <p:strVal val="visible"/>
                                      </p:to>
                                    </p:set>
                                    <p:anim calcmode="lin" valueType="num">
                                      <p:cBhvr additive="base">
                                        <p:cTn id="31" dur="500" fill="hold"/>
                                        <p:tgtEl>
                                          <p:spTgt spid="4096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63">
                                            <p:txEl>
                                              <p:pRg st="6" end="6"/>
                                            </p:txEl>
                                          </p:spTgt>
                                        </p:tgtEl>
                                        <p:attrNameLst>
                                          <p:attrName>style.visibility</p:attrName>
                                        </p:attrNameLst>
                                      </p:cBhvr>
                                      <p:to>
                                        <p:strVal val="visible"/>
                                      </p:to>
                                    </p:set>
                                    <p:anim calcmode="lin" valueType="num">
                                      <p:cBhvr additive="base">
                                        <p:cTn id="37" dur="500" fill="hold"/>
                                        <p:tgtEl>
                                          <p:spTgt spid="4096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9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963">
                                            <p:txEl>
                                              <p:pRg st="7" end="7"/>
                                            </p:txEl>
                                          </p:spTgt>
                                        </p:tgtEl>
                                        <p:attrNameLst>
                                          <p:attrName>style.visibility</p:attrName>
                                        </p:attrNameLst>
                                      </p:cBhvr>
                                      <p:to>
                                        <p:strVal val="visible"/>
                                      </p:to>
                                    </p:set>
                                    <p:anim calcmode="lin" valueType="num">
                                      <p:cBhvr additive="base">
                                        <p:cTn id="43" dur="500" fill="hold"/>
                                        <p:tgtEl>
                                          <p:spTgt spid="4096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9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0963">
                                            <p:txEl>
                                              <p:pRg st="8" end="8"/>
                                            </p:txEl>
                                          </p:spTgt>
                                        </p:tgtEl>
                                        <p:attrNameLst>
                                          <p:attrName>style.visibility</p:attrName>
                                        </p:attrNameLst>
                                      </p:cBhvr>
                                      <p:to>
                                        <p:strVal val="visible"/>
                                      </p:to>
                                    </p:set>
                                    <p:anim calcmode="lin" valueType="num">
                                      <p:cBhvr additive="base">
                                        <p:cTn id="49" dur="500" fill="hold"/>
                                        <p:tgtEl>
                                          <p:spTgt spid="4096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096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0963">
                                            <p:txEl>
                                              <p:pRg st="9" end="9"/>
                                            </p:txEl>
                                          </p:spTgt>
                                        </p:tgtEl>
                                        <p:attrNameLst>
                                          <p:attrName>style.visibility</p:attrName>
                                        </p:attrNameLst>
                                      </p:cBhvr>
                                      <p:to>
                                        <p:strVal val="visible"/>
                                      </p:to>
                                    </p:set>
                                    <p:anim calcmode="lin" valueType="num">
                                      <p:cBhvr additive="base">
                                        <p:cTn id="55" dur="500" fill="hold"/>
                                        <p:tgtEl>
                                          <p:spTgt spid="4096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096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_tradnl" sz="2800" smtClean="0"/>
              <a:t>Estudio Macroeconómico</a:t>
            </a:r>
            <a:endParaRPr lang="es-ES_tradnl" smtClean="0"/>
          </a:p>
        </p:txBody>
      </p:sp>
      <p:sp>
        <p:nvSpPr>
          <p:cNvPr id="18435" name="Rectangle 3"/>
          <p:cNvSpPr>
            <a:spLocks noGrp="1" noChangeArrowheads="1"/>
          </p:cNvSpPr>
          <p:nvPr>
            <p:ph type="body" idx="1"/>
          </p:nvPr>
        </p:nvSpPr>
        <p:spPr/>
        <p:txBody>
          <a:bodyPr/>
          <a:lstStyle/>
          <a:p>
            <a:pPr algn="just">
              <a:defRPr/>
            </a:pPr>
            <a:endParaRPr lang="es-ES_tradnl" sz="2000"/>
          </a:p>
          <a:p>
            <a:pPr algn="just">
              <a:defRPr/>
            </a:pPr>
            <a:r>
              <a:rPr lang="es-ES_tradnl" sz="2000"/>
              <a:t>E</a:t>
            </a:r>
            <a:r>
              <a:rPr lang="es-EC" sz="2000"/>
              <a:t>studio de las diversas variables económicas</a:t>
            </a:r>
          </a:p>
          <a:p>
            <a:pPr lvl="1" algn="just">
              <a:defRPr/>
            </a:pPr>
            <a:r>
              <a:rPr lang="es-EC" sz="1800"/>
              <a:t>Del país en donde se va a realizar la producción</a:t>
            </a:r>
          </a:p>
          <a:p>
            <a:pPr lvl="1" algn="just">
              <a:defRPr/>
            </a:pPr>
            <a:r>
              <a:rPr lang="es-EC" sz="1800"/>
              <a:t>Del país del mercado destino </a:t>
            </a:r>
          </a:p>
          <a:p>
            <a:pPr lvl="1" algn="just">
              <a:defRPr/>
            </a:pPr>
            <a:r>
              <a:rPr lang="es-EC" sz="1800"/>
              <a:t>Del país de los proveedores. </a:t>
            </a:r>
          </a:p>
          <a:p>
            <a:pPr algn="just">
              <a:defRPr/>
            </a:pPr>
            <a:r>
              <a:rPr lang="es-EC" sz="2000"/>
              <a:t>Va a afectar directamente al proyecto.</a:t>
            </a:r>
          </a:p>
          <a:p>
            <a:pPr algn="just">
              <a:defRPr/>
            </a:pPr>
            <a:r>
              <a:rPr lang="es-EC" sz="2000"/>
              <a:t>No decide en sí el realizar o no el proyecto, pero la información por él proporcionada va a afectar el análisis del mismo mediante los  otros estudios</a:t>
            </a:r>
          </a:p>
          <a:p>
            <a:pPr algn="just">
              <a:defRPr/>
            </a:pPr>
            <a:endParaRPr lang="es-EC" sz="2000"/>
          </a:p>
          <a:p>
            <a:pPr algn="r">
              <a:buFont typeface="Monotype Sorts" pitchFamily="2" charset="2"/>
              <a:buNone/>
              <a:defRPr/>
            </a:pPr>
            <a:r>
              <a:rPr lang="es-EC" sz="2000" b="1"/>
              <a:t>...</a:t>
            </a:r>
            <a:endParaRPr lang="es-ES_tradnl"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 calcmode="lin" valueType="num">
                                      <p:cBhvr additive="base">
                                        <p:cTn id="7"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anim calcmode="lin" valueType="num">
                                      <p:cBhvr additive="base">
                                        <p:cTn id="19"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4" end="4"/>
                                            </p:txEl>
                                          </p:spTgt>
                                        </p:tgtEl>
                                        <p:attrNameLst>
                                          <p:attrName>style.visibility</p:attrName>
                                        </p:attrNameLst>
                                      </p:cBhvr>
                                      <p:to>
                                        <p:strVal val="visible"/>
                                      </p:to>
                                    </p:set>
                                    <p:anim calcmode="lin" valueType="num">
                                      <p:cBhvr additive="base">
                                        <p:cTn id="25"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5" end="5"/>
                                            </p:txEl>
                                          </p:spTgt>
                                        </p:tgtEl>
                                        <p:attrNameLst>
                                          <p:attrName>style.visibility</p:attrName>
                                        </p:attrNameLst>
                                      </p:cBhvr>
                                      <p:to>
                                        <p:strVal val="visible"/>
                                      </p:to>
                                    </p:set>
                                    <p:anim calcmode="lin" valueType="num">
                                      <p:cBhvr additive="base">
                                        <p:cTn id="31" dur="500" fill="hold"/>
                                        <p:tgtEl>
                                          <p:spTgt spid="184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435">
                                            <p:txEl>
                                              <p:pRg st="6" end="6"/>
                                            </p:txEl>
                                          </p:spTgt>
                                        </p:tgtEl>
                                        <p:attrNameLst>
                                          <p:attrName>style.visibility</p:attrName>
                                        </p:attrNameLst>
                                      </p:cBhvr>
                                      <p:to>
                                        <p:strVal val="visible"/>
                                      </p:to>
                                    </p:set>
                                    <p:anim calcmode="lin" valueType="num">
                                      <p:cBhvr additive="base">
                                        <p:cTn id="37" dur="500" fill="hold"/>
                                        <p:tgtEl>
                                          <p:spTgt spid="1843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43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8435">
                                            <p:txEl>
                                              <p:pRg st="8" end="8"/>
                                            </p:txEl>
                                          </p:spTgt>
                                        </p:tgtEl>
                                        <p:attrNameLst>
                                          <p:attrName>style.visibility</p:attrName>
                                        </p:attrNameLst>
                                      </p:cBhvr>
                                      <p:to>
                                        <p:strVal val="visible"/>
                                      </p:to>
                                    </p:set>
                                    <p:anim calcmode="lin" valueType="num">
                                      <p:cBhvr additive="base">
                                        <p:cTn id="43" dur="500" fill="hold"/>
                                        <p:tgtEl>
                                          <p:spTgt spid="18435">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84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_tradnl" sz="2800" smtClean="0"/>
              <a:t>Estudio Macroeconómico (cont. I)</a:t>
            </a:r>
            <a:endParaRPr lang="es-ES_tradnl" smtClean="0"/>
          </a:p>
        </p:txBody>
      </p:sp>
      <p:sp>
        <p:nvSpPr>
          <p:cNvPr id="41987" name="Rectangle 3"/>
          <p:cNvSpPr>
            <a:spLocks noGrp="1" noChangeArrowheads="1"/>
          </p:cNvSpPr>
          <p:nvPr>
            <p:ph type="body" idx="1"/>
          </p:nvPr>
        </p:nvSpPr>
        <p:spPr/>
        <p:txBody>
          <a:bodyPr/>
          <a:lstStyle/>
          <a:p>
            <a:pPr algn="just">
              <a:defRPr/>
            </a:pPr>
            <a:r>
              <a:rPr lang="es-EC" sz="2000"/>
              <a:t>Tasas de inflación:</a:t>
            </a:r>
          </a:p>
          <a:p>
            <a:pPr lvl="1" algn="just">
              <a:defRPr/>
            </a:pPr>
            <a:r>
              <a:rPr lang="es-EC" sz="1800"/>
              <a:t>Internas.- Afectan costos de producción</a:t>
            </a:r>
          </a:p>
          <a:p>
            <a:pPr lvl="1" algn="just">
              <a:defRPr/>
            </a:pPr>
            <a:r>
              <a:rPr lang="es-EC" sz="1800"/>
              <a:t>Externas.- Afectan insumos importados / Demanda</a:t>
            </a:r>
          </a:p>
          <a:p>
            <a:pPr algn="just">
              <a:defRPr/>
            </a:pPr>
            <a:r>
              <a:rPr lang="es-EC" sz="2000"/>
              <a:t>Políticas cambiarias</a:t>
            </a:r>
          </a:p>
          <a:p>
            <a:pPr lvl="1" algn="just">
              <a:defRPr/>
            </a:pPr>
            <a:r>
              <a:rPr lang="es-EC" sz="1800"/>
              <a:t>Encarecen / abaratan insumos importados</a:t>
            </a:r>
          </a:p>
          <a:p>
            <a:pPr lvl="1" algn="just">
              <a:defRPr/>
            </a:pPr>
            <a:r>
              <a:rPr lang="es-EC" sz="1800"/>
              <a:t>Afectan precio que se recibe por las exportaciones</a:t>
            </a:r>
          </a:p>
          <a:p>
            <a:pPr algn="just">
              <a:defRPr/>
            </a:pPr>
            <a:r>
              <a:rPr lang="es-EC" sz="2000"/>
              <a:t>Políticas salariales / Desempleo </a:t>
            </a:r>
          </a:p>
          <a:p>
            <a:pPr lvl="1" algn="just">
              <a:defRPr/>
            </a:pPr>
            <a:r>
              <a:rPr lang="es-EC" sz="1800"/>
              <a:t>Afectan Demanda</a:t>
            </a:r>
          </a:p>
          <a:p>
            <a:pPr lvl="1" algn="just">
              <a:defRPr/>
            </a:pPr>
            <a:r>
              <a:rPr lang="es-EC" sz="1800"/>
              <a:t>Afectan a  Disponibilidad de mano de Obra</a:t>
            </a:r>
          </a:p>
          <a:p>
            <a:pPr lvl="1" algn="just">
              <a:defRPr/>
            </a:pPr>
            <a:endParaRPr lang="es-EC" sz="1800"/>
          </a:p>
          <a:p>
            <a:pPr lvl="1" algn="just">
              <a:defRPr/>
            </a:pPr>
            <a:endParaRPr lang="es-EC" sz="1800"/>
          </a:p>
          <a:p>
            <a:pPr algn="r">
              <a:buFont typeface="Monotype Sorts" pitchFamily="2" charset="2"/>
              <a:buNone/>
              <a:defRPr/>
            </a:pPr>
            <a:r>
              <a:rPr lang="es-EC" sz="2000" b="1"/>
              <a:t>...</a:t>
            </a: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987">
                                            <p:txEl>
                                              <p:pRg st="4" end="4"/>
                                            </p:txEl>
                                          </p:spTgt>
                                        </p:tgtEl>
                                        <p:attrNameLst>
                                          <p:attrName>style.visibility</p:attrName>
                                        </p:attrNameLst>
                                      </p:cBhvr>
                                      <p:to>
                                        <p:strVal val="visible"/>
                                      </p:to>
                                    </p:set>
                                    <p:anim calcmode="lin" valueType="num">
                                      <p:cBhvr additive="base">
                                        <p:cTn id="31"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 calcmode="lin" valueType="num">
                                      <p:cBhvr additive="base">
                                        <p:cTn id="37" dur="500" fill="hold"/>
                                        <p:tgtEl>
                                          <p:spTgt spid="419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9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1987">
                                            <p:txEl>
                                              <p:pRg st="6" end="6"/>
                                            </p:txEl>
                                          </p:spTgt>
                                        </p:tgtEl>
                                        <p:attrNameLst>
                                          <p:attrName>style.visibility</p:attrName>
                                        </p:attrNameLst>
                                      </p:cBhvr>
                                      <p:to>
                                        <p:strVal val="visible"/>
                                      </p:to>
                                    </p:set>
                                    <p:anim calcmode="lin" valueType="num">
                                      <p:cBhvr additive="base">
                                        <p:cTn id="43" dur="500" fill="hold"/>
                                        <p:tgtEl>
                                          <p:spTgt spid="419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19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987">
                                            <p:txEl>
                                              <p:pRg st="7" end="7"/>
                                            </p:txEl>
                                          </p:spTgt>
                                        </p:tgtEl>
                                        <p:attrNameLst>
                                          <p:attrName>style.visibility</p:attrName>
                                        </p:attrNameLst>
                                      </p:cBhvr>
                                      <p:to>
                                        <p:strVal val="visible"/>
                                      </p:to>
                                    </p:set>
                                    <p:anim calcmode="lin" valueType="num">
                                      <p:cBhvr additive="base">
                                        <p:cTn id="49" dur="500" fill="hold"/>
                                        <p:tgtEl>
                                          <p:spTgt spid="4198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98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987">
                                            <p:txEl>
                                              <p:pRg st="8" end="8"/>
                                            </p:txEl>
                                          </p:spTgt>
                                        </p:tgtEl>
                                        <p:attrNameLst>
                                          <p:attrName>style.visibility</p:attrName>
                                        </p:attrNameLst>
                                      </p:cBhvr>
                                      <p:to>
                                        <p:strVal val="visible"/>
                                      </p:to>
                                    </p:set>
                                    <p:anim calcmode="lin" valueType="num">
                                      <p:cBhvr additive="base">
                                        <p:cTn id="55" dur="500" fill="hold"/>
                                        <p:tgtEl>
                                          <p:spTgt spid="4198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98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1987">
                                            <p:txEl>
                                              <p:pRg st="11" end="11"/>
                                            </p:txEl>
                                          </p:spTgt>
                                        </p:tgtEl>
                                        <p:attrNameLst>
                                          <p:attrName>style.visibility</p:attrName>
                                        </p:attrNameLst>
                                      </p:cBhvr>
                                      <p:to>
                                        <p:strVal val="visible"/>
                                      </p:to>
                                    </p:set>
                                    <p:anim calcmode="lin" valueType="num">
                                      <p:cBhvr additive="base">
                                        <p:cTn id="61" dur="500" fill="hold"/>
                                        <p:tgtEl>
                                          <p:spTgt spid="41987">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1987">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p:txBody>
          <a:bodyPr/>
          <a:lstStyle/>
          <a:p>
            <a:r>
              <a:rPr lang="es-ES_tradnl" sz="2800" smtClean="0"/>
              <a:t>Estudio Macroeconómico (cont. II)</a:t>
            </a:r>
            <a:endParaRPr lang="es-ES_tradnl" smtClean="0"/>
          </a:p>
        </p:txBody>
      </p:sp>
      <p:sp>
        <p:nvSpPr>
          <p:cNvPr id="44035" name="Rectangle 1027"/>
          <p:cNvSpPr>
            <a:spLocks noGrp="1" noChangeArrowheads="1"/>
          </p:cNvSpPr>
          <p:nvPr>
            <p:ph type="body" idx="1"/>
          </p:nvPr>
        </p:nvSpPr>
        <p:spPr/>
        <p:txBody>
          <a:bodyPr/>
          <a:lstStyle/>
          <a:p>
            <a:pPr algn="just">
              <a:defRPr/>
            </a:pPr>
            <a:r>
              <a:rPr lang="es-EC" sz="2000"/>
              <a:t>Crecimiento de la economía</a:t>
            </a:r>
          </a:p>
          <a:p>
            <a:pPr lvl="1" algn="just">
              <a:defRPr/>
            </a:pPr>
            <a:r>
              <a:rPr lang="es-EC" sz="1800"/>
              <a:t>Afectan a la Demanda</a:t>
            </a:r>
          </a:p>
          <a:p>
            <a:pPr algn="just">
              <a:defRPr/>
            </a:pPr>
            <a:r>
              <a:rPr lang="es-EC" sz="2000"/>
              <a:t>Tasas de interés nacionales y extranjeras</a:t>
            </a:r>
          </a:p>
          <a:p>
            <a:pPr lvl="1" algn="just">
              <a:defRPr/>
            </a:pPr>
            <a:r>
              <a:rPr lang="es-EC" sz="1800"/>
              <a:t>Afectan al Costo de Dinero</a:t>
            </a:r>
          </a:p>
          <a:p>
            <a:pPr algn="just">
              <a:defRPr/>
            </a:pPr>
            <a:r>
              <a:rPr lang="es-EC" sz="2000"/>
              <a:t>Políticas monetarias</a:t>
            </a:r>
          </a:p>
          <a:p>
            <a:pPr lvl="1" algn="just">
              <a:defRPr/>
            </a:pPr>
            <a:r>
              <a:rPr lang="es-EC" sz="1800"/>
              <a:t>Afectan a la inflación/ Tasa de  interes / Riesgo del Pais</a:t>
            </a:r>
          </a:p>
          <a:p>
            <a:pPr algn="just">
              <a:defRPr/>
            </a:pPr>
            <a:r>
              <a:rPr lang="es-EC" sz="2000"/>
              <a:t>Políticas Fiscales</a:t>
            </a:r>
          </a:p>
          <a:p>
            <a:pPr lvl="1" algn="just">
              <a:defRPr/>
            </a:pPr>
            <a:r>
              <a:rPr lang="es-EC" sz="1800"/>
              <a:t>Impuestos</a:t>
            </a:r>
          </a:p>
          <a:p>
            <a:pPr lvl="1" algn="just">
              <a:defRPr/>
            </a:pPr>
            <a:r>
              <a:rPr lang="es-EC" sz="1800"/>
              <a:t>Barreras Comerciales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anim calcmode="lin" valueType="num">
                                      <p:cBhvr additive="base">
                                        <p:cTn id="11"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 calcmode="lin" valueType="num">
                                      <p:cBhvr additive="base">
                                        <p:cTn id="17"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0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035">
                                            <p:txEl>
                                              <p:pRg st="3" end="3"/>
                                            </p:txEl>
                                          </p:spTgt>
                                        </p:tgtEl>
                                        <p:attrNameLst>
                                          <p:attrName>style.visibility</p:attrName>
                                        </p:attrNameLst>
                                      </p:cBhvr>
                                      <p:to>
                                        <p:strVal val="visible"/>
                                      </p:to>
                                    </p:set>
                                    <p:anim calcmode="lin" valueType="num">
                                      <p:cBhvr additive="base">
                                        <p:cTn id="21" dur="5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0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4035">
                                            <p:txEl>
                                              <p:pRg st="4" end="4"/>
                                            </p:txEl>
                                          </p:spTgt>
                                        </p:tgtEl>
                                        <p:attrNameLst>
                                          <p:attrName>style.visibility</p:attrName>
                                        </p:attrNameLst>
                                      </p:cBhvr>
                                      <p:to>
                                        <p:strVal val="visible"/>
                                      </p:to>
                                    </p:set>
                                    <p:anim calcmode="lin" valueType="num">
                                      <p:cBhvr additive="base">
                                        <p:cTn id="27" dur="500" fill="hold"/>
                                        <p:tgtEl>
                                          <p:spTgt spid="4403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4035">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4035">
                                            <p:txEl>
                                              <p:pRg st="5" end="5"/>
                                            </p:txEl>
                                          </p:spTgt>
                                        </p:tgtEl>
                                        <p:attrNameLst>
                                          <p:attrName>style.visibility</p:attrName>
                                        </p:attrNameLst>
                                      </p:cBhvr>
                                      <p:to>
                                        <p:strVal val="visible"/>
                                      </p:to>
                                    </p:set>
                                    <p:anim calcmode="lin" valueType="num">
                                      <p:cBhvr additive="base">
                                        <p:cTn id="31" dur="500" fill="hold"/>
                                        <p:tgtEl>
                                          <p:spTgt spid="440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5">
                                            <p:txEl>
                                              <p:pRg st="6" end="6"/>
                                            </p:txEl>
                                          </p:spTgt>
                                        </p:tgtEl>
                                        <p:attrNameLst>
                                          <p:attrName>style.visibility</p:attrName>
                                        </p:attrNameLst>
                                      </p:cBhvr>
                                      <p:to>
                                        <p:strVal val="visible"/>
                                      </p:to>
                                    </p:set>
                                    <p:anim calcmode="lin" valueType="num">
                                      <p:cBhvr additive="base">
                                        <p:cTn id="37" dur="500" fill="hold"/>
                                        <p:tgtEl>
                                          <p:spTgt spid="4403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5">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035">
                                            <p:txEl>
                                              <p:pRg st="7" end="7"/>
                                            </p:txEl>
                                          </p:spTgt>
                                        </p:tgtEl>
                                        <p:attrNameLst>
                                          <p:attrName>style.visibility</p:attrName>
                                        </p:attrNameLst>
                                      </p:cBhvr>
                                      <p:to>
                                        <p:strVal val="visible"/>
                                      </p:to>
                                    </p:set>
                                    <p:anim calcmode="lin" valueType="num">
                                      <p:cBhvr additive="base">
                                        <p:cTn id="41" dur="500" fill="hold"/>
                                        <p:tgtEl>
                                          <p:spTgt spid="44035">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035">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4035">
                                            <p:txEl>
                                              <p:pRg st="8" end="8"/>
                                            </p:txEl>
                                          </p:spTgt>
                                        </p:tgtEl>
                                        <p:attrNameLst>
                                          <p:attrName>style.visibility</p:attrName>
                                        </p:attrNameLst>
                                      </p:cBhvr>
                                      <p:to>
                                        <p:strVal val="visible"/>
                                      </p:to>
                                    </p:set>
                                    <p:anim calcmode="lin" valueType="num">
                                      <p:cBhvr additive="base">
                                        <p:cTn id="45" dur="500" fill="hold"/>
                                        <p:tgtEl>
                                          <p:spTgt spid="44035">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40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_tradnl" sz="2800" smtClean="0"/>
              <a:t>Estudio del País</a:t>
            </a:r>
            <a:endParaRPr lang="es-ES_tradnl" smtClean="0"/>
          </a:p>
        </p:txBody>
      </p:sp>
      <p:sp>
        <p:nvSpPr>
          <p:cNvPr id="19459" name="Rectangle 3"/>
          <p:cNvSpPr>
            <a:spLocks noGrp="1" noChangeArrowheads="1"/>
          </p:cNvSpPr>
          <p:nvPr>
            <p:ph type="body" idx="1"/>
          </p:nvPr>
        </p:nvSpPr>
        <p:spPr/>
        <p:txBody>
          <a:bodyPr/>
          <a:lstStyle/>
          <a:p>
            <a:pPr algn="just">
              <a:defRPr/>
            </a:pPr>
            <a:r>
              <a:rPr lang="es-ES_tradnl" sz="2000"/>
              <a:t>País en donde se Produce / País mercado / País Proveedor</a:t>
            </a:r>
          </a:p>
          <a:p>
            <a:pPr>
              <a:defRPr/>
            </a:pPr>
            <a:endParaRPr lang="es-ES_tradnl" sz="2000"/>
          </a:p>
          <a:p>
            <a:pPr>
              <a:defRPr/>
            </a:pPr>
            <a:r>
              <a:rPr lang="es-ES_tradnl" sz="2000"/>
              <a:t>Estabilidad Política</a:t>
            </a:r>
          </a:p>
          <a:p>
            <a:pPr>
              <a:defRPr/>
            </a:pPr>
            <a:r>
              <a:rPr lang="es-ES_tradnl" sz="2000"/>
              <a:t>Estabilidad Social</a:t>
            </a:r>
          </a:p>
          <a:p>
            <a:pPr>
              <a:defRPr/>
            </a:pPr>
            <a:r>
              <a:rPr lang="es-ES_tradnl" sz="2000"/>
              <a:t>Seguridad</a:t>
            </a:r>
          </a:p>
          <a:p>
            <a:pPr>
              <a:defRPr/>
            </a:pPr>
            <a:r>
              <a:rPr lang="es-ES_tradnl" sz="2000"/>
              <a:t>Cultura  e Idiosincrasia</a:t>
            </a:r>
          </a:p>
          <a:p>
            <a:pPr>
              <a:defRPr/>
            </a:pPr>
            <a:r>
              <a:rPr lang="es-ES_tradnl" sz="2000"/>
              <a:t>Infraestructura</a:t>
            </a:r>
          </a:p>
          <a:p>
            <a:pPr>
              <a:defRPr/>
            </a:pPr>
            <a:r>
              <a:rPr lang="es-ES_tradnl" sz="2000"/>
              <a:t>Niveles de Corrupción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anim calcmode="lin" valueType="num">
                                      <p:cBhvr additive="base">
                                        <p:cTn id="13"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9">
                                            <p:txEl>
                                              <p:pRg st="3" end="3"/>
                                            </p:txEl>
                                          </p:spTgt>
                                        </p:tgtEl>
                                        <p:attrNameLst>
                                          <p:attrName>style.visibility</p:attrName>
                                        </p:attrNameLst>
                                      </p:cBhvr>
                                      <p:to>
                                        <p:strVal val="visible"/>
                                      </p:to>
                                    </p:set>
                                    <p:anim calcmode="lin" valueType="num">
                                      <p:cBhvr additive="base">
                                        <p:cTn id="19" dur="500" fill="hold"/>
                                        <p:tgtEl>
                                          <p:spTgt spid="1945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9">
                                            <p:txEl>
                                              <p:pRg st="4" end="4"/>
                                            </p:txEl>
                                          </p:spTgt>
                                        </p:tgtEl>
                                        <p:attrNameLst>
                                          <p:attrName>style.visibility</p:attrName>
                                        </p:attrNameLst>
                                      </p:cBhvr>
                                      <p:to>
                                        <p:strVal val="visible"/>
                                      </p:to>
                                    </p:set>
                                    <p:anim calcmode="lin" valueType="num">
                                      <p:cBhvr additive="base">
                                        <p:cTn id="25" dur="500" fill="hold"/>
                                        <p:tgtEl>
                                          <p:spTgt spid="194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459">
                                            <p:txEl>
                                              <p:pRg st="5" end="5"/>
                                            </p:txEl>
                                          </p:spTgt>
                                        </p:tgtEl>
                                        <p:attrNameLst>
                                          <p:attrName>style.visibility</p:attrName>
                                        </p:attrNameLst>
                                      </p:cBhvr>
                                      <p:to>
                                        <p:strVal val="visible"/>
                                      </p:to>
                                    </p:set>
                                    <p:anim calcmode="lin" valueType="num">
                                      <p:cBhvr additive="base">
                                        <p:cTn id="31" dur="500" fill="hold"/>
                                        <p:tgtEl>
                                          <p:spTgt spid="1945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4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459">
                                            <p:txEl>
                                              <p:pRg st="6" end="6"/>
                                            </p:txEl>
                                          </p:spTgt>
                                        </p:tgtEl>
                                        <p:attrNameLst>
                                          <p:attrName>style.visibility</p:attrName>
                                        </p:attrNameLst>
                                      </p:cBhvr>
                                      <p:to>
                                        <p:strVal val="visible"/>
                                      </p:to>
                                    </p:set>
                                    <p:anim calcmode="lin" valueType="num">
                                      <p:cBhvr additive="base">
                                        <p:cTn id="37" dur="500" fill="hold"/>
                                        <p:tgtEl>
                                          <p:spTgt spid="1945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45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9459">
                                            <p:txEl>
                                              <p:pRg st="7" end="7"/>
                                            </p:txEl>
                                          </p:spTgt>
                                        </p:tgtEl>
                                        <p:attrNameLst>
                                          <p:attrName>style.visibility</p:attrName>
                                        </p:attrNameLst>
                                      </p:cBhvr>
                                      <p:to>
                                        <p:strVal val="visible"/>
                                      </p:to>
                                    </p:set>
                                    <p:anim calcmode="lin" valueType="num">
                                      <p:cBhvr additive="base">
                                        <p:cTn id="43" dur="500" fill="hold"/>
                                        <p:tgtEl>
                                          <p:spTgt spid="19459">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945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_tradnl" sz="2800" smtClean="0"/>
              <a:t>Estudio de Viabilidad Técnica</a:t>
            </a:r>
            <a:endParaRPr lang="es-ES_tradnl" smtClean="0"/>
          </a:p>
        </p:txBody>
      </p:sp>
      <p:sp>
        <p:nvSpPr>
          <p:cNvPr id="43011" name="Rectangle 3"/>
          <p:cNvSpPr>
            <a:spLocks noGrp="1" noChangeArrowheads="1"/>
          </p:cNvSpPr>
          <p:nvPr>
            <p:ph type="body" idx="1"/>
          </p:nvPr>
        </p:nvSpPr>
        <p:spPr/>
        <p:txBody>
          <a:bodyPr/>
          <a:lstStyle/>
          <a:p>
            <a:pPr algn="just">
              <a:defRPr/>
            </a:pPr>
            <a:r>
              <a:rPr lang="es-EC" sz="2000"/>
              <a:t>Estudia posibilidades materiales, físicas, químicas, tecnológicas y biológicas de producir el  bien o servicio que generará el proyecto.</a:t>
            </a:r>
          </a:p>
          <a:p>
            <a:pPr>
              <a:defRPr/>
            </a:pPr>
            <a:r>
              <a:rPr lang="es-EC" sz="2000"/>
              <a:t>Técnicamente pueden haber varias maneras de lograr el producto.</a:t>
            </a:r>
          </a:p>
          <a:p>
            <a:pPr lvl="1">
              <a:defRPr/>
            </a:pPr>
            <a:r>
              <a:rPr lang="es-EC" sz="1800"/>
              <a:t>Definir la función de producción que optimice los recursos disponibles  en la producción del bien o servicio. </a:t>
            </a:r>
          </a:p>
          <a:p>
            <a:pPr>
              <a:defRPr/>
            </a:pPr>
            <a:r>
              <a:rPr lang="es-EC" sz="2000"/>
              <a:t>Projectos de conocida viabilidad técnica:</a:t>
            </a:r>
          </a:p>
          <a:p>
            <a:pPr lvl="1">
              <a:defRPr/>
            </a:pPr>
            <a:r>
              <a:rPr lang="es-EC" sz="1800"/>
              <a:t>Decidir sobre que metodología de producción se utilizará.</a:t>
            </a:r>
          </a:p>
          <a:p>
            <a:pPr>
              <a:defRPr/>
            </a:pPr>
            <a:r>
              <a:rPr lang="es-EC" sz="2000"/>
              <a:t>Proyectos nuevos, antes de determinar rentabilidad financiera :</a:t>
            </a:r>
          </a:p>
          <a:p>
            <a:pPr lvl="1">
              <a:defRPr/>
            </a:pPr>
            <a:r>
              <a:rPr lang="es-EC" sz="1800"/>
              <a:t>Probar y pulir técnicamente </a:t>
            </a:r>
            <a:r>
              <a:rPr lang="es-EC" sz="1800">
                <a:ea typeface="MS Gothic" pitchFamily="49" charset="-128"/>
              </a:rPr>
              <a:t>⇒</a:t>
            </a:r>
            <a:r>
              <a:rPr lang="es-EC" sz="1800"/>
              <a:t> Garantizar viabilidad de su producción.</a:t>
            </a:r>
          </a:p>
          <a:p>
            <a:pPr lvl="1">
              <a:defRPr/>
            </a:pPr>
            <a:r>
              <a:rPr lang="es-EC" sz="1800"/>
              <a:t>Se puede producir el organismo?: Cultivos experimentales o pilotos:</a:t>
            </a:r>
          </a:p>
          <a:p>
            <a:pPr lvl="2">
              <a:defRPr/>
            </a:pPr>
            <a:r>
              <a:rPr lang="es-EC" sz="1600"/>
              <a:t>Información empírica </a:t>
            </a:r>
            <a:r>
              <a:rPr lang="es-EC" sz="1600">
                <a:ea typeface="MS Gothic" pitchFamily="49" charset="-128"/>
              </a:rPr>
              <a:t>⇒</a:t>
            </a:r>
            <a:r>
              <a:rPr lang="es-EC" sz="1600"/>
              <a:t> Mejores proyecciones sobre lo que podría ocurrir en un sistema de producción comercial. </a:t>
            </a:r>
            <a:endParaRPr lang="es-ES_tradnl" sz="1600"/>
          </a:p>
          <a:p>
            <a:pPr algn="r">
              <a:buFont typeface="Monotype Sorts" pitchFamily="2" charset="2"/>
              <a:buNone/>
              <a:defRPr/>
            </a:pPr>
            <a:r>
              <a:rPr lang="es-EC" sz="2000" b="1"/>
              <a:t>...</a:t>
            </a:r>
            <a:endParaRPr lang="es-EC" sz="2000"/>
          </a:p>
          <a:p>
            <a:pPr>
              <a:defRPr/>
            </a:pP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 calcmode="lin" valueType="num">
                                      <p:cBhvr additive="base">
                                        <p:cTn id="17"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0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3011">
                                            <p:txEl>
                                              <p:pRg st="3" end="3"/>
                                            </p:txEl>
                                          </p:spTgt>
                                        </p:tgtEl>
                                        <p:attrNameLst>
                                          <p:attrName>style.visibility</p:attrName>
                                        </p:attrNameLst>
                                      </p:cBhvr>
                                      <p:to>
                                        <p:strVal val="visible"/>
                                      </p:to>
                                    </p:set>
                                    <p:anim calcmode="lin" valueType="num">
                                      <p:cBhvr additive="base">
                                        <p:cTn id="23"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3011">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 calcmode="lin" valueType="num">
                                      <p:cBhvr additive="base">
                                        <p:cTn id="27"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30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43011">
                                            <p:txEl>
                                              <p:pRg st="5" end="5"/>
                                            </p:txEl>
                                          </p:spTgt>
                                        </p:tgtEl>
                                        <p:attrNameLst>
                                          <p:attrName>style.visibility</p:attrName>
                                        </p:attrNameLst>
                                      </p:cBhvr>
                                      <p:to>
                                        <p:strVal val="visible"/>
                                      </p:to>
                                    </p:set>
                                    <p:anim calcmode="lin" valueType="num">
                                      <p:cBhvr additive="base">
                                        <p:cTn id="33" dur="500" fill="hold"/>
                                        <p:tgtEl>
                                          <p:spTgt spid="4301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011">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3011">
                                            <p:txEl>
                                              <p:pRg st="6" end="6"/>
                                            </p:txEl>
                                          </p:spTgt>
                                        </p:tgtEl>
                                        <p:attrNameLst>
                                          <p:attrName>style.visibility</p:attrName>
                                        </p:attrNameLst>
                                      </p:cBhvr>
                                      <p:to>
                                        <p:strVal val="visible"/>
                                      </p:to>
                                    </p:set>
                                    <p:anim calcmode="lin" valueType="num">
                                      <p:cBhvr additive="base">
                                        <p:cTn id="37"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011">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3011">
                                            <p:txEl>
                                              <p:pRg st="7" end="7"/>
                                            </p:txEl>
                                          </p:spTgt>
                                        </p:tgtEl>
                                        <p:attrNameLst>
                                          <p:attrName>style.visibility</p:attrName>
                                        </p:attrNameLst>
                                      </p:cBhvr>
                                      <p:to>
                                        <p:strVal val="visible"/>
                                      </p:to>
                                    </p:set>
                                    <p:anim calcmode="lin" valueType="num">
                                      <p:cBhvr additive="base">
                                        <p:cTn id="41" dur="500" fill="hold"/>
                                        <p:tgtEl>
                                          <p:spTgt spid="43011">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3011">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3011">
                                            <p:txEl>
                                              <p:pRg st="8" end="8"/>
                                            </p:txEl>
                                          </p:spTgt>
                                        </p:tgtEl>
                                        <p:attrNameLst>
                                          <p:attrName>style.visibility</p:attrName>
                                        </p:attrNameLst>
                                      </p:cBhvr>
                                      <p:to>
                                        <p:strVal val="visible"/>
                                      </p:to>
                                    </p:set>
                                    <p:anim calcmode="lin" valueType="num">
                                      <p:cBhvr additive="base">
                                        <p:cTn id="45" dur="500" fill="hold"/>
                                        <p:tgtEl>
                                          <p:spTgt spid="43011">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301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43011">
                                            <p:txEl>
                                              <p:pRg st="9" end="9"/>
                                            </p:txEl>
                                          </p:spTgt>
                                        </p:tgtEl>
                                        <p:attrNameLst>
                                          <p:attrName>style.visibility</p:attrName>
                                        </p:attrNameLst>
                                      </p:cBhvr>
                                      <p:to>
                                        <p:strVal val="visible"/>
                                      </p:to>
                                    </p:set>
                                    <p:anim calcmode="lin" valueType="num">
                                      <p:cBhvr additive="base">
                                        <p:cTn id="51" dur="500" fill="hold"/>
                                        <p:tgtEl>
                                          <p:spTgt spid="43011">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4301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r>
              <a:rPr lang="es-ES_tradnl" sz="2800" smtClean="0"/>
              <a:t>Estudio de Viabilidad Técnica (cont.)</a:t>
            </a:r>
            <a:endParaRPr lang="es-ES_tradnl" smtClean="0"/>
          </a:p>
        </p:txBody>
      </p:sp>
      <p:sp>
        <p:nvSpPr>
          <p:cNvPr id="46083" name="Rectangle 1027"/>
          <p:cNvSpPr>
            <a:spLocks noGrp="1" noChangeArrowheads="1"/>
          </p:cNvSpPr>
          <p:nvPr>
            <p:ph type="body" idx="1"/>
          </p:nvPr>
        </p:nvSpPr>
        <p:spPr/>
        <p:txBody>
          <a:bodyPr/>
          <a:lstStyle/>
          <a:p>
            <a:pPr algn="just">
              <a:defRPr/>
            </a:pPr>
            <a:r>
              <a:rPr lang="es-EC" sz="2000"/>
              <a:t>Análisis de operaciones</a:t>
            </a:r>
          </a:p>
          <a:p>
            <a:pPr lvl="1" algn="just">
              <a:defRPr/>
            </a:pPr>
            <a:r>
              <a:rPr lang="es-EC" sz="1800"/>
              <a:t>Decisión de localización</a:t>
            </a:r>
          </a:p>
          <a:p>
            <a:pPr lvl="1" algn="just">
              <a:defRPr/>
            </a:pPr>
            <a:r>
              <a:rPr lang="es-EC" sz="1800"/>
              <a:t>Análisis de Tamaño</a:t>
            </a:r>
          </a:p>
          <a:p>
            <a:pPr lvl="1" algn="just">
              <a:defRPr/>
            </a:pPr>
            <a:r>
              <a:rPr lang="es-EC" sz="1800"/>
              <a:t>Volúmenes de producción</a:t>
            </a:r>
          </a:p>
          <a:p>
            <a:pPr>
              <a:defRPr/>
            </a:pPr>
            <a:r>
              <a:rPr lang="es-EC" sz="2000"/>
              <a:t>Ingeniería del proyecto</a:t>
            </a:r>
          </a:p>
          <a:p>
            <a:pPr algn="just">
              <a:defRPr/>
            </a:pPr>
            <a:r>
              <a:rPr lang="es-EC" sz="2000"/>
              <a:t>Necesidades de recursos.</a:t>
            </a:r>
          </a:p>
          <a:p>
            <a:pPr lvl="1">
              <a:defRPr/>
            </a:pPr>
            <a:r>
              <a:rPr lang="es-EC" sz="1800"/>
              <a:t>Activos fijos.</a:t>
            </a:r>
          </a:p>
          <a:p>
            <a:pPr lvl="1">
              <a:defRPr/>
            </a:pPr>
            <a:r>
              <a:rPr lang="es-EC" sz="1800"/>
              <a:t>Capital de trabajo. </a:t>
            </a:r>
          </a:p>
          <a:p>
            <a:pPr lvl="1">
              <a:defRPr/>
            </a:pPr>
            <a:r>
              <a:rPr lang="es-EC" sz="1800"/>
              <a:t>Mano de obra. </a:t>
            </a:r>
          </a:p>
          <a:p>
            <a:pPr lvl="1">
              <a:defRPr/>
            </a:pPr>
            <a:r>
              <a:rPr lang="es-EC" sz="1800"/>
              <a:t>Recursos materiales.</a:t>
            </a:r>
          </a:p>
          <a:p>
            <a:pPr lvl="1">
              <a:defRPr/>
            </a:pPr>
            <a:r>
              <a:rPr lang="es-EC" sz="1800"/>
              <a:t>Recursos biológicos.</a:t>
            </a:r>
          </a:p>
          <a:p>
            <a:pPr lvl="1">
              <a:defRPr/>
            </a:pPr>
            <a:r>
              <a:rPr lang="es-EC" sz="1800"/>
              <a:t>Recursos hídricos.</a:t>
            </a:r>
          </a:p>
          <a:p>
            <a:pPr algn="just">
              <a:defRPr/>
            </a:pP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1" end="1"/>
                                            </p:txEl>
                                          </p:spTgt>
                                        </p:tgtEl>
                                        <p:attrNameLst>
                                          <p:attrName>style.visibility</p:attrName>
                                        </p:attrNameLst>
                                      </p:cBhvr>
                                      <p:to>
                                        <p:strVal val="visible"/>
                                      </p:to>
                                    </p:set>
                                    <p:anim calcmode="lin" valueType="num">
                                      <p:cBhvr additive="base">
                                        <p:cTn id="13"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3">
                                            <p:txEl>
                                              <p:pRg st="3" end="3"/>
                                            </p:txEl>
                                          </p:spTgt>
                                        </p:tgtEl>
                                        <p:attrNameLst>
                                          <p:attrName>style.visibility</p:attrName>
                                        </p:attrNameLst>
                                      </p:cBhvr>
                                      <p:to>
                                        <p:strVal val="visible"/>
                                      </p:to>
                                    </p:set>
                                    <p:anim calcmode="lin" valueType="num">
                                      <p:cBhvr additive="base">
                                        <p:cTn id="25" dur="500" fill="hold"/>
                                        <p:tgtEl>
                                          <p:spTgt spid="460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3">
                                            <p:txEl>
                                              <p:pRg st="4" end="4"/>
                                            </p:txEl>
                                          </p:spTgt>
                                        </p:tgtEl>
                                        <p:attrNameLst>
                                          <p:attrName>style.visibility</p:attrName>
                                        </p:attrNameLst>
                                      </p:cBhvr>
                                      <p:to>
                                        <p:strVal val="visible"/>
                                      </p:to>
                                    </p:set>
                                    <p:anim calcmode="lin" valueType="num">
                                      <p:cBhvr additive="base">
                                        <p:cTn id="31" dur="500" fill="hold"/>
                                        <p:tgtEl>
                                          <p:spTgt spid="460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3">
                                            <p:txEl>
                                              <p:pRg st="5" end="5"/>
                                            </p:txEl>
                                          </p:spTgt>
                                        </p:tgtEl>
                                        <p:attrNameLst>
                                          <p:attrName>style.visibility</p:attrName>
                                        </p:attrNameLst>
                                      </p:cBhvr>
                                      <p:to>
                                        <p:strVal val="visible"/>
                                      </p:to>
                                    </p:set>
                                    <p:anim calcmode="lin" valueType="num">
                                      <p:cBhvr additive="base">
                                        <p:cTn id="37" dur="500" fill="hold"/>
                                        <p:tgtEl>
                                          <p:spTgt spid="4608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3">
                                            <p:txEl>
                                              <p:pRg st="6" end="6"/>
                                            </p:txEl>
                                          </p:spTgt>
                                        </p:tgtEl>
                                        <p:attrNameLst>
                                          <p:attrName>style.visibility</p:attrName>
                                        </p:attrNameLst>
                                      </p:cBhvr>
                                      <p:to>
                                        <p:strVal val="visible"/>
                                      </p:to>
                                    </p:set>
                                    <p:anim calcmode="lin" valueType="num">
                                      <p:cBhvr additive="base">
                                        <p:cTn id="43" dur="500" fill="hold"/>
                                        <p:tgtEl>
                                          <p:spTgt spid="4608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6083">
                                            <p:txEl>
                                              <p:pRg st="7" end="7"/>
                                            </p:txEl>
                                          </p:spTgt>
                                        </p:tgtEl>
                                        <p:attrNameLst>
                                          <p:attrName>style.visibility</p:attrName>
                                        </p:attrNameLst>
                                      </p:cBhvr>
                                      <p:to>
                                        <p:strVal val="visible"/>
                                      </p:to>
                                    </p:set>
                                    <p:anim calcmode="lin" valueType="num">
                                      <p:cBhvr additive="base">
                                        <p:cTn id="49" dur="500" fill="hold"/>
                                        <p:tgtEl>
                                          <p:spTgt spid="4608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608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6083">
                                            <p:txEl>
                                              <p:pRg st="8" end="8"/>
                                            </p:txEl>
                                          </p:spTgt>
                                        </p:tgtEl>
                                        <p:attrNameLst>
                                          <p:attrName>style.visibility</p:attrName>
                                        </p:attrNameLst>
                                      </p:cBhvr>
                                      <p:to>
                                        <p:strVal val="visible"/>
                                      </p:to>
                                    </p:set>
                                    <p:anim calcmode="lin" valueType="num">
                                      <p:cBhvr additive="base">
                                        <p:cTn id="55" dur="500" fill="hold"/>
                                        <p:tgtEl>
                                          <p:spTgt spid="4608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608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6083">
                                            <p:txEl>
                                              <p:pRg st="9" end="9"/>
                                            </p:txEl>
                                          </p:spTgt>
                                        </p:tgtEl>
                                        <p:attrNameLst>
                                          <p:attrName>style.visibility</p:attrName>
                                        </p:attrNameLst>
                                      </p:cBhvr>
                                      <p:to>
                                        <p:strVal val="visible"/>
                                      </p:to>
                                    </p:set>
                                    <p:anim calcmode="lin" valueType="num">
                                      <p:cBhvr additive="base">
                                        <p:cTn id="61" dur="500" fill="hold"/>
                                        <p:tgtEl>
                                          <p:spTgt spid="4608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608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6083">
                                            <p:txEl>
                                              <p:pRg st="10" end="10"/>
                                            </p:txEl>
                                          </p:spTgt>
                                        </p:tgtEl>
                                        <p:attrNameLst>
                                          <p:attrName>style.visibility</p:attrName>
                                        </p:attrNameLst>
                                      </p:cBhvr>
                                      <p:to>
                                        <p:strVal val="visible"/>
                                      </p:to>
                                    </p:set>
                                    <p:anim calcmode="lin" valueType="num">
                                      <p:cBhvr additive="base">
                                        <p:cTn id="67" dur="500" fill="hold"/>
                                        <p:tgtEl>
                                          <p:spTgt spid="4608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608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6083">
                                            <p:txEl>
                                              <p:pRg st="11" end="11"/>
                                            </p:txEl>
                                          </p:spTgt>
                                        </p:tgtEl>
                                        <p:attrNameLst>
                                          <p:attrName>style.visibility</p:attrName>
                                        </p:attrNameLst>
                                      </p:cBhvr>
                                      <p:to>
                                        <p:strVal val="visible"/>
                                      </p:to>
                                    </p:set>
                                    <p:anim calcmode="lin" valueType="num">
                                      <p:cBhvr additive="base">
                                        <p:cTn id="73" dur="500" fill="hold"/>
                                        <p:tgtEl>
                                          <p:spTgt spid="4608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608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_tradnl" sz="2800" smtClean="0"/>
              <a:t>Estudio de Viabilidad Legal</a:t>
            </a:r>
            <a:endParaRPr lang="es-ES_tradnl" smtClean="0"/>
          </a:p>
        </p:txBody>
      </p:sp>
      <p:sp>
        <p:nvSpPr>
          <p:cNvPr id="20483" name="Rectangle 3"/>
          <p:cNvSpPr>
            <a:spLocks noGrp="1" noChangeArrowheads="1"/>
          </p:cNvSpPr>
          <p:nvPr>
            <p:ph type="body" idx="1"/>
          </p:nvPr>
        </p:nvSpPr>
        <p:spPr/>
        <p:txBody>
          <a:bodyPr/>
          <a:lstStyle/>
          <a:p>
            <a:pPr algn="just">
              <a:defRPr/>
            </a:pPr>
            <a:r>
              <a:rPr lang="es-EC" sz="2000"/>
              <a:t>Un proyecto puede ser viable tanto por tener un mercado asegurado como por ser técnicamente factible.Sin embargo, podrían existir algunas restricciones de carácter legal que impidan su funcionamiento en los términos que se habían previsto, no haciendo recomendable su ejecución.</a:t>
            </a:r>
          </a:p>
          <a:p>
            <a:pPr algn="just">
              <a:defRPr/>
            </a:pPr>
            <a:r>
              <a:rPr lang="es-EC" sz="2000"/>
              <a:t>Por ejemplo, limitaciones en cuanto a:</a:t>
            </a:r>
          </a:p>
          <a:p>
            <a:pPr lvl="1" algn="just">
              <a:defRPr/>
            </a:pPr>
            <a:r>
              <a:rPr lang="es-EC" sz="1800"/>
              <a:t>Localización</a:t>
            </a:r>
          </a:p>
          <a:p>
            <a:pPr lvl="1" algn="just">
              <a:defRPr/>
            </a:pPr>
            <a:r>
              <a:rPr lang="es-EC" sz="1800"/>
              <a:t>Uso del producto</a:t>
            </a:r>
          </a:p>
          <a:p>
            <a:pPr lvl="1" algn="just">
              <a:defRPr/>
            </a:pPr>
            <a:r>
              <a:rPr lang="es-EC" sz="1800"/>
              <a:t>Uso de zonas de reserva</a:t>
            </a:r>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3">
                                            <p:txEl>
                                              <p:pRg st="2" end="2"/>
                                            </p:txEl>
                                          </p:spTgt>
                                        </p:tgtEl>
                                        <p:attrNameLst>
                                          <p:attrName>style.visibility</p:attrName>
                                        </p:attrNameLst>
                                      </p:cBhvr>
                                      <p:to>
                                        <p:strVal val="visible"/>
                                      </p:to>
                                    </p:set>
                                    <p:anim calcmode="lin" valueType="num">
                                      <p:cBhvr additive="base">
                                        <p:cTn id="19"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3">
                                            <p:txEl>
                                              <p:pRg st="3" end="3"/>
                                            </p:txEl>
                                          </p:spTgt>
                                        </p:tgtEl>
                                        <p:attrNameLst>
                                          <p:attrName>style.visibility</p:attrName>
                                        </p:attrNameLst>
                                      </p:cBhvr>
                                      <p:to>
                                        <p:strVal val="visible"/>
                                      </p:to>
                                    </p:set>
                                    <p:anim calcmode="lin" valueType="num">
                                      <p:cBhvr additive="base">
                                        <p:cTn id="25" dur="500" fill="hold"/>
                                        <p:tgtEl>
                                          <p:spTgt spid="204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483">
                                            <p:txEl>
                                              <p:pRg st="4" end="4"/>
                                            </p:txEl>
                                          </p:spTgt>
                                        </p:tgtEl>
                                        <p:attrNameLst>
                                          <p:attrName>style.visibility</p:attrName>
                                        </p:attrNameLst>
                                      </p:cBhvr>
                                      <p:to>
                                        <p:strVal val="visible"/>
                                      </p:to>
                                    </p:set>
                                    <p:anim calcmode="lin" valueType="num">
                                      <p:cBhvr additive="base">
                                        <p:cTn id="31" dur="500" fill="hold"/>
                                        <p:tgtEl>
                                          <p:spTgt spid="204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_tradnl" sz="2800" smtClean="0"/>
              <a:t>Estudio de Viabilidad de Gestión</a:t>
            </a:r>
            <a:endParaRPr lang="es-ES_tradnl" smtClean="0"/>
          </a:p>
        </p:txBody>
      </p:sp>
      <p:sp>
        <p:nvSpPr>
          <p:cNvPr id="21507" name="Rectangle 3"/>
          <p:cNvSpPr>
            <a:spLocks noGrp="1" noChangeArrowheads="1"/>
          </p:cNvSpPr>
          <p:nvPr>
            <p:ph type="body" idx="1"/>
          </p:nvPr>
        </p:nvSpPr>
        <p:spPr/>
        <p:txBody>
          <a:bodyPr/>
          <a:lstStyle/>
          <a:p>
            <a:pPr algn="just">
              <a:defRPr/>
            </a:pPr>
            <a:r>
              <a:rPr lang="es-ES_tradnl" sz="2000"/>
              <a:t>R</a:t>
            </a:r>
            <a:r>
              <a:rPr lang="es-EC" sz="2000"/>
              <a:t>ecibe poca atención(?), a pesar de que muchos proyectos fracasan por falta de capacidad administrativa.</a:t>
            </a:r>
          </a:p>
          <a:p>
            <a:pPr>
              <a:defRPr/>
            </a:pPr>
            <a:r>
              <a:rPr lang="es-EC" sz="2000"/>
              <a:t>Dentro de este estudio se incluye  el estudio organizacional y administrativo.</a:t>
            </a:r>
          </a:p>
          <a:p>
            <a:pPr algn="just">
              <a:defRPr/>
            </a:pPr>
            <a:r>
              <a:rPr lang="es-EC" sz="2000"/>
              <a:t>Objetivo: Ver si hay condiciones necesarias para  garantizar la implementación,  tanto en lo estructural como en lo funcional.</a:t>
            </a:r>
          </a:p>
          <a:p>
            <a:pPr algn="just">
              <a:defRPr/>
            </a:pPr>
            <a:r>
              <a:rPr lang="es-EC" sz="2000"/>
              <a:t>Revisa estudio financiero con 2 objetivos</a:t>
            </a:r>
          </a:p>
          <a:p>
            <a:pPr lvl="1" algn="just">
              <a:defRPr/>
            </a:pPr>
            <a:r>
              <a:rPr lang="es-EC" sz="1800"/>
              <a:t>Estimar la rentabilidad de la inversión.</a:t>
            </a:r>
          </a:p>
          <a:p>
            <a:pPr lvl="1" algn="just">
              <a:defRPr/>
            </a:pPr>
            <a:r>
              <a:rPr lang="es-EC" sz="1800" u="sng"/>
              <a:t>Ver si hay incongruencias que permitan apreciar la falta de capacidad de gestión.</a:t>
            </a:r>
            <a:r>
              <a:rPr lang="es-EC" sz="1800"/>
              <a:t> </a:t>
            </a:r>
          </a:p>
          <a:p>
            <a:pPr algn="just">
              <a:defRPr/>
            </a:pPr>
            <a:endParaRPr lang="es-EC" sz="2000"/>
          </a:p>
          <a:p>
            <a:pPr algn="r">
              <a:buFont typeface="Monotype Sorts" pitchFamily="2" charset="2"/>
              <a:buNone/>
              <a:defRPr/>
            </a:pPr>
            <a:r>
              <a:rPr lang="es-EC" sz="2000" b="1"/>
              <a:t>...</a:t>
            </a: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additive="base">
                                        <p:cTn id="19"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3" end="3"/>
                                            </p:txEl>
                                          </p:spTgt>
                                        </p:tgtEl>
                                        <p:attrNameLst>
                                          <p:attrName>style.visibility</p:attrName>
                                        </p:attrNameLst>
                                      </p:cBhvr>
                                      <p:to>
                                        <p:strVal val="visible"/>
                                      </p:to>
                                    </p:set>
                                    <p:anim calcmode="lin" valueType="num">
                                      <p:cBhvr additive="base">
                                        <p:cTn id="25"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507">
                                            <p:txEl>
                                              <p:pRg st="4" end="4"/>
                                            </p:txEl>
                                          </p:spTgt>
                                        </p:tgtEl>
                                        <p:attrNameLst>
                                          <p:attrName>style.visibility</p:attrName>
                                        </p:attrNameLst>
                                      </p:cBhvr>
                                      <p:to>
                                        <p:strVal val="visible"/>
                                      </p:to>
                                    </p:set>
                                    <p:anim calcmode="lin" valueType="num">
                                      <p:cBhvr additive="base">
                                        <p:cTn id="29"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507">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507">
                                            <p:txEl>
                                              <p:pRg st="5" end="5"/>
                                            </p:txEl>
                                          </p:spTgt>
                                        </p:tgtEl>
                                        <p:attrNameLst>
                                          <p:attrName>style.visibility</p:attrName>
                                        </p:attrNameLst>
                                      </p:cBhvr>
                                      <p:to>
                                        <p:strVal val="visible"/>
                                      </p:to>
                                    </p:set>
                                    <p:anim calcmode="lin" valueType="num">
                                      <p:cBhvr additive="base">
                                        <p:cTn id="33"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5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1507">
                                            <p:txEl>
                                              <p:pRg st="7" end="7"/>
                                            </p:txEl>
                                          </p:spTgt>
                                        </p:tgtEl>
                                        <p:attrNameLst>
                                          <p:attrName>style.visibility</p:attrName>
                                        </p:attrNameLst>
                                      </p:cBhvr>
                                      <p:to>
                                        <p:strVal val="visible"/>
                                      </p:to>
                                    </p:set>
                                    <p:anim calcmode="lin" valueType="num">
                                      <p:cBhvr additive="base">
                                        <p:cTn id="39" dur="500" fill="hold"/>
                                        <p:tgtEl>
                                          <p:spTgt spid="2150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150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p:txBody>
          <a:bodyPr/>
          <a:lstStyle/>
          <a:p>
            <a:r>
              <a:rPr lang="es-ES_tradnl" sz="2800" smtClean="0"/>
              <a:t>Estudio de Viabilidad de Gestión </a:t>
            </a:r>
            <a:r>
              <a:rPr lang="es-ES_tradnl" sz="2400" smtClean="0"/>
              <a:t>(cont.)</a:t>
            </a:r>
            <a:endParaRPr lang="es-ES_tradnl" smtClean="0"/>
          </a:p>
        </p:txBody>
      </p:sp>
      <p:sp>
        <p:nvSpPr>
          <p:cNvPr id="47107" name="Rectangle 1027"/>
          <p:cNvSpPr>
            <a:spLocks noGrp="1" noChangeArrowheads="1"/>
          </p:cNvSpPr>
          <p:nvPr>
            <p:ph type="body" idx="1"/>
          </p:nvPr>
        </p:nvSpPr>
        <p:spPr/>
        <p:txBody>
          <a:bodyPr/>
          <a:lstStyle/>
          <a:p>
            <a:pPr algn="just">
              <a:defRPr/>
            </a:pPr>
            <a:r>
              <a:rPr lang="es-EC" sz="2000"/>
              <a:t>El equipo humano que manejará el proyecto será el que haga la diferencia entre fracasar o triunfar un proyecto dado.</a:t>
            </a:r>
          </a:p>
          <a:p>
            <a:pPr algn="just">
              <a:defRPr/>
            </a:pPr>
            <a:r>
              <a:rPr lang="es-EC" sz="2000"/>
              <a:t>Estas personas deberán:</a:t>
            </a:r>
          </a:p>
          <a:p>
            <a:pPr lvl="1" algn="just">
              <a:defRPr/>
            </a:pPr>
            <a:r>
              <a:rPr lang="es-EC" sz="1800"/>
              <a:t>Estar comprometidas con el proyecto.</a:t>
            </a:r>
          </a:p>
          <a:p>
            <a:pPr lvl="1" algn="just">
              <a:defRPr/>
            </a:pPr>
            <a:r>
              <a:rPr lang="es-EC" sz="1800"/>
              <a:t>Tener habilidades gerenciales,</a:t>
            </a:r>
          </a:p>
          <a:p>
            <a:pPr lvl="1" algn="just">
              <a:defRPr/>
            </a:pPr>
            <a:r>
              <a:rPr lang="es-EC" sz="1800"/>
              <a:t>administrativas, y</a:t>
            </a:r>
          </a:p>
          <a:p>
            <a:pPr lvl="1" algn="just">
              <a:defRPr/>
            </a:pPr>
            <a:r>
              <a:rPr lang="es-EC" sz="1800"/>
              <a:t>financieras</a:t>
            </a:r>
          </a:p>
          <a:p>
            <a:pPr lvl="1" algn="just">
              <a:defRPr/>
            </a:pPr>
            <a:r>
              <a:rPr lang="es-EC" sz="1800"/>
              <a:t>Conocer muy bien el negocio y su manejo</a:t>
            </a:r>
          </a:p>
          <a:p>
            <a:pPr lvl="1" algn="just">
              <a:defRPr/>
            </a:pPr>
            <a:r>
              <a:rPr lang="es-EC" sz="1800"/>
              <a:t>Conocimiento de mercadeo</a:t>
            </a:r>
          </a:p>
          <a:p>
            <a:pPr lvl="1" algn="just">
              <a:defRPr/>
            </a:pPr>
            <a:r>
              <a:rPr lang="es-EC" sz="1800" b="1"/>
              <a:t>Habilidad para manejar el grupo humano.</a:t>
            </a:r>
            <a:endParaRPr lang="es-EC" sz="1800"/>
          </a:p>
          <a:p>
            <a:pPr algn="just">
              <a:defRPr/>
            </a:pPr>
            <a:r>
              <a:rPr lang="es-EC" sz="2000"/>
              <a:t>Conocer equipo gerencial y la organización esperada al poner en marcha el proyecto. Porqué ponerlos, calificaciones, debilidades y fortalezas.</a:t>
            </a:r>
            <a:endParaRPr lang="es-ES_tradnl"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additive="base">
                                        <p:cTn id="19"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1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107">
                                            <p:txEl>
                                              <p:pRg st="3" end="3"/>
                                            </p:txEl>
                                          </p:spTgt>
                                        </p:tgtEl>
                                        <p:attrNameLst>
                                          <p:attrName>style.visibility</p:attrName>
                                        </p:attrNameLst>
                                      </p:cBhvr>
                                      <p:to>
                                        <p:strVal val="visible"/>
                                      </p:to>
                                    </p:set>
                                    <p:anim calcmode="lin" valueType="num">
                                      <p:cBhvr additive="base">
                                        <p:cTn id="25"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1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107">
                                            <p:txEl>
                                              <p:pRg st="4" end="4"/>
                                            </p:txEl>
                                          </p:spTgt>
                                        </p:tgtEl>
                                        <p:attrNameLst>
                                          <p:attrName>style.visibility</p:attrName>
                                        </p:attrNameLst>
                                      </p:cBhvr>
                                      <p:to>
                                        <p:strVal val="visible"/>
                                      </p:to>
                                    </p:set>
                                    <p:anim calcmode="lin" valueType="num">
                                      <p:cBhvr additive="base">
                                        <p:cTn id="31"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71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7107">
                                            <p:txEl>
                                              <p:pRg st="5" end="5"/>
                                            </p:txEl>
                                          </p:spTgt>
                                        </p:tgtEl>
                                        <p:attrNameLst>
                                          <p:attrName>style.visibility</p:attrName>
                                        </p:attrNameLst>
                                      </p:cBhvr>
                                      <p:to>
                                        <p:strVal val="visible"/>
                                      </p:to>
                                    </p:set>
                                    <p:anim calcmode="lin" valueType="num">
                                      <p:cBhvr additive="base">
                                        <p:cTn id="37" dur="500" fill="hold"/>
                                        <p:tgtEl>
                                          <p:spTgt spid="4710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1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7107">
                                            <p:txEl>
                                              <p:pRg st="6" end="6"/>
                                            </p:txEl>
                                          </p:spTgt>
                                        </p:tgtEl>
                                        <p:attrNameLst>
                                          <p:attrName>style.visibility</p:attrName>
                                        </p:attrNameLst>
                                      </p:cBhvr>
                                      <p:to>
                                        <p:strVal val="visible"/>
                                      </p:to>
                                    </p:set>
                                    <p:anim calcmode="lin" valueType="num">
                                      <p:cBhvr additive="base">
                                        <p:cTn id="43" dur="500" fill="hold"/>
                                        <p:tgtEl>
                                          <p:spTgt spid="4710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71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7107">
                                            <p:txEl>
                                              <p:pRg st="7" end="7"/>
                                            </p:txEl>
                                          </p:spTgt>
                                        </p:tgtEl>
                                        <p:attrNameLst>
                                          <p:attrName>style.visibility</p:attrName>
                                        </p:attrNameLst>
                                      </p:cBhvr>
                                      <p:to>
                                        <p:strVal val="visible"/>
                                      </p:to>
                                    </p:set>
                                    <p:anim calcmode="lin" valueType="num">
                                      <p:cBhvr additive="base">
                                        <p:cTn id="49" dur="500" fill="hold"/>
                                        <p:tgtEl>
                                          <p:spTgt spid="4710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710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7107">
                                            <p:txEl>
                                              <p:pRg st="8" end="8"/>
                                            </p:txEl>
                                          </p:spTgt>
                                        </p:tgtEl>
                                        <p:attrNameLst>
                                          <p:attrName>style.visibility</p:attrName>
                                        </p:attrNameLst>
                                      </p:cBhvr>
                                      <p:to>
                                        <p:strVal val="visible"/>
                                      </p:to>
                                    </p:set>
                                    <p:anim calcmode="lin" valueType="num">
                                      <p:cBhvr additive="base">
                                        <p:cTn id="55" dur="500" fill="hold"/>
                                        <p:tgtEl>
                                          <p:spTgt spid="4710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710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7107">
                                            <p:txEl>
                                              <p:pRg st="9" end="9"/>
                                            </p:txEl>
                                          </p:spTgt>
                                        </p:tgtEl>
                                        <p:attrNameLst>
                                          <p:attrName>style.visibility</p:attrName>
                                        </p:attrNameLst>
                                      </p:cBhvr>
                                      <p:to>
                                        <p:strVal val="visible"/>
                                      </p:to>
                                    </p:set>
                                    <p:anim calcmode="lin" valueType="num">
                                      <p:cBhvr additive="base">
                                        <p:cTn id="61" dur="500" fill="hold"/>
                                        <p:tgtEl>
                                          <p:spTgt spid="47107">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710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_tradnl" sz="2800" smtClean="0"/>
              <a:t>Estudio de Viabilidad de </a:t>
            </a:r>
            <a:br>
              <a:rPr lang="es-ES_tradnl" sz="2800" smtClean="0"/>
            </a:br>
            <a:r>
              <a:rPr lang="es-ES_tradnl" sz="2800" smtClean="0"/>
              <a:t>Impacto Ambiental</a:t>
            </a:r>
            <a:endParaRPr lang="es-ES_tradnl" smtClean="0"/>
          </a:p>
        </p:txBody>
      </p:sp>
      <p:sp>
        <p:nvSpPr>
          <p:cNvPr id="22531" name="Rectangle 3"/>
          <p:cNvSpPr>
            <a:spLocks noGrp="1" noChangeArrowheads="1"/>
          </p:cNvSpPr>
          <p:nvPr>
            <p:ph type="body" idx="1"/>
          </p:nvPr>
        </p:nvSpPr>
        <p:spPr/>
        <p:txBody>
          <a:bodyPr/>
          <a:lstStyle/>
          <a:p>
            <a:pPr>
              <a:defRPr/>
            </a:pPr>
            <a:r>
              <a:rPr lang="es-EC" sz="2000" b="1"/>
              <a:t>Objetivo:</a:t>
            </a:r>
            <a:r>
              <a:rPr lang="es-EC" sz="2000"/>
              <a:t> Determinar los impactos, evaluar sus desventajas frente a sus ventajas y presentar alternativas para reducir este impacto.</a:t>
            </a:r>
          </a:p>
          <a:p>
            <a:pPr>
              <a:defRPr/>
            </a:pPr>
            <a:r>
              <a:rPr lang="es-ES_tradnl" sz="2000"/>
              <a:t>H</a:t>
            </a:r>
            <a:r>
              <a:rPr lang="es-EC" sz="2000"/>
              <a:t>a cobrado auge la conservación de los recursos y del medio ambiente. </a:t>
            </a:r>
          </a:p>
          <a:p>
            <a:pPr>
              <a:defRPr/>
            </a:pPr>
            <a:r>
              <a:rPr lang="es-EC" sz="2000"/>
              <a:t>Es indispensable, desde el punto  de vista de responsabilidad con la sociedad, determinar  el Impacto  Ambiental del proyecto.</a:t>
            </a:r>
          </a:p>
          <a:p>
            <a:pPr>
              <a:defRPr/>
            </a:pPr>
            <a:r>
              <a:rPr lang="es-EC" sz="2000"/>
              <a:t>Es actualmente un requerimiento legal  para todo proyecto.</a:t>
            </a:r>
          </a:p>
          <a:p>
            <a:pPr>
              <a:defRPr/>
            </a:pPr>
            <a:r>
              <a:rPr lang="es-EC" sz="2000"/>
              <a:t>La acuicultura depende directamente de la naturaleza.,Cualquier deterioro del medio ambiente influenciará en la producción.</a:t>
            </a:r>
          </a:p>
          <a:p>
            <a:pPr>
              <a:defRPr/>
            </a:pPr>
            <a:r>
              <a:rPr lang="es-EC" sz="2000"/>
              <a:t>Influencia del método de cultivo en la  percepción del consumidor final sobre el producto: demanda, precio o embargos comerciales</a:t>
            </a:r>
          </a:p>
          <a:p>
            <a:pPr algn="just">
              <a:defRPr/>
            </a:pPr>
            <a:endParaRPr lang="es-ES_tradnl"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531">
                                            <p:txEl>
                                              <p:pRg st="4" end="4"/>
                                            </p:txEl>
                                          </p:spTgt>
                                        </p:tgtEl>
                                        <p:attrNameLst>
                                          <p:attrName>style.visibility</p:attrName>
                                        </p:attrNameLst>
                                      </p:cBhvr>
                                      <p:to>
                                        <p:strVal val="visible"/>
                                      </p:to>
                                    </p:set>
                                    <p:anim calcmode="lin" valueType="num">
                                      <p:cBhvr additive="base">
                                        <p:cTn id="31" dur="500" fill="hold"/>
                                        <p:tgtEl>
                                          <p:spTgt spid="2253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5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 calcmode="lin" valueType="num">
                                      <p:cBhvr additive="base">
                                        <p:cTn id="37" dur="500" fill="hold"/>
                                        <p:tgtEl>
                                          <p:spTgt spid="2253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25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_tradnl" sz="2800" smtClean="0"/>
              <a:t>Estudio de Viabilidad </a:t>
            </a:r>
            <a:br>
              <a:rPr lang="es-ES_tradnl" sz="2800" smtClean="0"/>
            </a:br>
            <a:r>
              <a:rPr lang="es-ES_tradnl" sz="2800" smtClean="0"/>
              <a:t>Financiera</a:t>
            </a:r>
            <a:endParaRPr lang="es-ES_tradnl" smtClean="0"/>
          </a:p>
        </p:txBody>
      </p:sp>
      <p:sp>
        <p:nvSpPr>
          <p:cNvPr id="23555" name="Rectangle 3"/>
          <p:cNvSpPr>
            <a:spLocks noGrp="1" noChangeArrowheads="1"/>
          </p:cNvSpPr>
          <p:nvPr>
            <p:ph type="body" idx="1"/>
          </p:nvPr>
        </p:nvSpPr>
        <p:spPr/>
        <p:txBody>
          <a:bodyPr/>
          <a:lstStyle/>
          <a:p>
            <a:pPr algn="just">
              <a:defRPr/>
            </a:pPr>
            <a:endParaRPr lang="es-EC" sz="2000"/>
          </a:p>
          <a:p>
            <a:pPr algn="just">
              <a:defRPr/>
            </a:pPr>
            <a:r>
              <a:rPr lang="es-EC" sz="2400"/>
              <a:t>Determina, en último caso, la aprobación o rechazo del proyecto. </a:t>
            </a:r>
          </a:p>
          <a:p>
            <a:pPr algn="just">
              <a:defRPr/>
            </a:pPr>
            <a:endParaRPr lang="es-EC" sz="2400"/>
          </a:p>
          <a:p>
            <a:pPr algn="just">
              <a:defRPr/>
            </a:pPr>
            <a:r>
              <a:rPr lang="es-EC" sz="2400"/>
              <a:t>Mide, en bases monetarias, la rentabilidad que retorna de la inversión</a:t>
            </a:r>
            <a:r>
              <a:rPr lang="es-EC" sz="2000"/>
              <a:t>.</a:t>
            </a:r>
          </a:p>
          <a:p>
            <a:pPr algn="just">
              <a:defRPr/>
            </a:pPr>
            <a:endParaRPr lang="es-ES_tradnl"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 calcmode="lin" valueType="num">
                                      <p:cBhvr additive="base">
                                        <p:cTn id="7"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3" end="3"/>
                                            </p:txEl>
                                          </p:spTgt>
                                        </p:tgtEl>
                                        <p:attrNameLst>
                                          <p:attrName>style.visibility</p:attrName>
                                        </p:attrNameLst>
                                      </p:cBhvr>
                                      <p:to>
                                        <p:strVal val="visible"/>
                                      </p:to>
                                    </p:set>
                                    <p:anim calcmode="lin" valueType="num">
                                      <p:cBhvr additive="base">
                                        <p:cTn id="13"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_tradnl" sz="2800" smtClean="0"/>
              <a:t>Etapas de un Proyecto de Acuicultura </a:t>
            </a:r>
            <a:endParaRPr lang="es-ES_tradnl" smtClean="0"/>
          </a:p>
        </p:txBody>
      </p:sp>
      <p:sp>
        <p:nvSpPr>
          <p:cNvPr id="13315" name="Rectangle 3"/>
          <p:cNvSpPr>
            <a:spLocks noGrp="1" noChangeArrowheads="1"/>
          </p:cNvSpPr>
          <p:nvPr>
            <p:ph type="body" idx="1"/>
          </p:nvPr>
        </p:nvSpPr>
        <p:spPr/>
        <p:txBody>
          <a:bodyPr/>
          <a:lstStyle/>
          <a:p>
            <a:pPr>
              <a:defRPr/>
            </a:pPr>
            <a:r>
              <a:rPr lang="es-EC" sz="2000"/>
              <a:t>Se distinguen tres niveles de profundidad en un estudio de evaluación de proyectos:</a:t>
            </a:r>
            <a:endParaRPr lang="es-EC" sz="1800"/>
          </a:p>
          <a:p>
            <a:pPr>
              <a:defRPr/>
            </a:pPr>
            <a:endParaRPr lang="es-ES_tradnl" sz="1800"/>
          </a:p>
          <a:p>
            <a:pPr lvl="1">
              <a:defRPr/>
            </a:pPr>
            <a:r>
              <a:rPr lang="es-ES_tradnl" sz="2400"/>
              <a:t>Perfil</a:t>
            </a:r>
          </a:p>
          <a:p>
            <a:pPr lvl="1">
              <a:defRPr/>
            </a:pPr>
            <a:endParaRPr lang="es-ES_tradnl" sz="2400"/>
          </a:p>
          <a:p>
            <a:pPr lvl="1">
              <a:defRPr/>
            </a:pPr>
            <a:r>
              <a:rPr lang="es-ES_tradnl" sz="2400"/>
              <a:t>Estudios de Prefactibilidad</a:t>
            </a:r>
          </a:p>
          <a:p>
            <a:pPr lvl="1">
              <a:defRPr/>
            </a:pPr>
            <a:endParaRPr lang="es-ES_tradnl" sz="2400"/>
          </a:p>
          <a:p>
            <a:pPr lvl="1">
              <a:defRPr/>
            </a:pPr>
            <a:r>
              <a:rPr lang="es-ES_tradnl" sz="2400"/>
              <a:t>Administración del Proyecto</a:t>
            </a:r>
          </a:p>
          <a:p>
            <a:pPr>
              <a:defRPr/>
            </a:pPr>
            <a:endParaRPr lang="es-ES_tradnl"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anim calcmode="lin" valueType="num">
                                      <p:cBhvr additive="base">
                                        <p:cTn id="13"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4" end="4"/>
                                            </p:txEl>
                                          </p:spTgt>
                                        </p:tgtEl>
                                        <p:attrNameLst>
                                          <p:attrName>style.visibility</p:attrName>
                                        </p:attrNameLst>
                                      </p:cBhvr>
                                      <p:to>
                                        <p:strVal val="visible"/>
                                      </p:to>
                                    </p:set>
                                    <p:anim calcmode="lin" valueType="num">
                                      <p:cBhvr additive="base">
                                        <p:cTn id="19" dur="5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6" end="6"/>
                                            </p:txEl>
                                          </p:spTgt>
                                        </p:tgtEl>
                                        <p:attrNameLst>
                                          <p:attrName>style.visibility</p:attrName>
                                        </p:attrNameLst>
                                      </p:cBhvr>
                                      <p:to>
                                        <p:strVal val="visible"/>
                                      </p:to>
                                    </p:set>
                                    <p:anim calcmode="lin" valueType="num">
                                      <p:cBhvr additive="base">
                                        <p:cTn id="25" dur="5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_tradnl" sz="2800" smtClean="0"/>
              <a:t>Perfil</a:t>
            </a:r>
            <a:endParaRPr lang="es-ES_tradnl" smtClean="0"/>
          </a:p>
        </p:txBody>
      </p:sp>
      <p:sp>
        <p:nvSpPr>
          <p:cNvPr id="14339" name="Rectangle 3"/>
          <p:cNvSpPr>
            <a:spLocks noGrp="1" noChangeArrowheads="1"/>
          </p:cNvSpPr>
          <p:nvPr>
            <p:ph type="body" idx="1"/>
          </p:nvPr>
        </p:nvSpPr>
        <p:spPr/>
        <p:txBody>
          <a:bodyPr/>
          <a:lstStyle/>
          <a:p>
            <a:pPr algn="just">
              <a:defRPr/>
            </a:pPr>
            <a:r>
              <a:rPr lang="es-EC" sz="2000"/>
              <a:t>El nivel más simple de la evaluación (gran visión/identificación idea)</a:t>
            </a:r>
          </a:p>
          <a:p>
            <a:pPr algn="just">
              <a:defRPr/>
            </a:pPr>
            <a:r>
              <a:rPr lang="es-EC" sz="2000"/>
              <a:t>Información existente, sentido común, experiencia y </a:t>
            </a:r>
            <a:r>
              <a:rPr lang="es-EC" sz="2000" b="1"/>
              <a:t>“</a:t>
            </a:r>
            <a:r>
              <a:rPr lang="en-US" sz="2000"/>
              <a:t>feeling</a:t>
            </a:r>
            <a:r>
              <a:rPr lang="es-EC" sz="2000" b="1"/>
              <a:t>”</a:t>
            </a:r>
            <a:r>
              <a:rPr lang="es-EC" sz="2000"/>
              <a:t>.</a:t>
            </a:r>
          </a:p>
          <a:p>
            <a:pPr algn="just">
              <a:defRPr/>
            </a:pPr>
            <a:r>
              <a:rPr lang="es-EC" sz="2000"/>
              <a:t>Cálculos </a:t>
            </a:r>
            <a:r>
              <a:rPr lang="es-EC" sz="2000" u="sng"/>
              <a:t>globales</a:t>
            </a:r>
            <a:r>
              <a:rPr lang="es-EC" sz="2000"/>
              <a:t> de las inversiones, los costos y los ingresos.</a:t>
            </a:r>
          </a:p>
          <a:p>
            <a:pPr algn="just">
              <a:defRPr/>
            </a:pPr>
            <a:r>
              <a:rPr lang="es-EC" sz="2000"/>
              <a:t>No entrar a  investigaciones de campo.</a:t>
            </a:r>
          </a:p>
          <a:p>
            <a:pPr>
              <a:defRPr/>
            </a:pPr>
            <a:r>
              <a:rPr lang="es-EC" sz="2000"/>
              <a:t>Deja mas incógnitas que respuestas. </a:t>
            </a:r>
          </a:p>
          <a:p>
            <a:pPr>
              <a:defRPr/>
            </a:pPr>
            <a:r>
              <a:rPr lang="es-EC" sz="2000"/>
              <a:t>Investigación a incógnitas en la siguiente fase.</a:t>
            </a:r>
          </a:p>
          <a:p>
            <a:pPr>
              <a:defRPr/>
            </a:pPr>
            <a:r>
              <a:rPr lang="es-EC" sz="2000"/>
              <a:t>Objetivo: filtrar a </a:t>
            </a:r>
            <a:r>
              <a:rPr lang="es-EC" sz="2000" u="sng"/>
              <a:t>bajo costo</a:t>
            </a:r>
            <a:r>
              <a:rPr lang="es-EC" sz="2000"/>
              <a:t> proyectos que, que serían descartados en siguiente fase </a:t>
            </a:r>
            <a:r>
              <a:rPr lang="es-EC" sz="2000">
                <a:ea typeface="MS Gothic" pitchFamily="49" charset="-128"/>
              </a:rPr>
              <a:t>⇒</a:t>
            </a:r>
            <a:r>
              <a:rPr lang="es-EC" sz="2000"/>
              <a:t> con un mayor costo</a:t>
            </a:r>
            <a:endParaRPr lang="es-ES_tradnl" sz="2000"/>
          </a:p>
          <a:p>
            <a:pPr>
              <a:defRPr/>
            </a:pPr>
            <a:r>
              <a:rPr lang="es-EC" sz="2000"/>
              <a:t>Principales pasos en esta etapa:</a:t>
            </a:r>
          </a:p>
          <a:p>
            <a:pPr lvl="1">
              <a:defRPr/>
            </a:pPr>
            <a:r>
              <a:rPr lang="es-EC" sz="1800"/>
              <a:t>La idea del proyecto, </a:t>
            </a:r>
          </a:p>
          <a:p>
            <a:pPr lvl="1">
              <a:defRPr/>
            </a:pPr>
            <a:r>
              <a:rPr lang="es-EC" sz="1800"/>
              <a:t>Detección de necesidades </a:t>
            </a:r>
          </a:p>
          <a:p>
            <a:pPr lvl="1">
              <a:defRPr/>
            </a:pPr>
            <a:r>
              <a:rPr lang="es-EC" sz="1800"/>
              <a:t>Análisis del entorno.</a:t>
            </a:r>
          </a:p>
          <a:p>
            <a:pPr algn="just">
              <a:defRPr/>
            </a:pP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39">
                                            <p:txEl>
                                              <p:pRg st="4" end="4"/>
                                            </p:txEl>
                                          </p:spTgt>
                                        </p:tgtEl>
                                        <p:attrNameLst>
                                          <p:attrName>style.visibility</p:attrName>
                                        </p:attrNameLst>
                                      </p:cBhvr>
                                      <p:to>
                                        <p:strVal val="visible"/>
                                      </p:to>
                                    </p:set>
                                    <p:anim calcmode="lin" valueType="num">
                                      <p:cBhvr additive="base">
                                        <p:cTn id="31" dur="500" fill="hold"/>
                                        <p:tgtEl>
                                          <p:spTgt spid="1433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39">
                                            <p:txEl>
                                              <p:pRg st="5" end="5"/>
                                            </p:txEl>
                                          </p:spTgt>
                                        </p:tgtEl>
                                        <p:attrNameLst>
                                          <p:attrName>style.visibility</p:attrName>
                                        </p:attrNameLst>
                                      </p:cBhvr>
                                      <p:to>
                                        <p:strVal val="visible"/>
                                      </p:to>
                                    </p:set>
                                    <p:anim calcmode="lin" valueType="num">
                                      <p:cBhvr additive="base">
                                        <p:cTn id="37" dur="500" fill="hold"/>
                                        <p:tgtEl>
                                          <p:spTgt spid="1433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339">
                                            <p:txEl>
                                              <p:pRg st="6" end="6"/>
                                            </p:txEl>
                                          </p:spTgt>
                                        </p:tgtEl>
                                        <p:attrNameLst>
                                          <p:attrName>style.visibility</p:attrName>
                                        </p:attrNameLst>
                                      </p:cBhvr>
                                      <p:to>
                                        <p:strVal val="visible"/>
                                      </p:to>
                                    </p:set>
                                    <p:anim calcmode="lin" valueType="num">
                                      <p:cBhvr additive="base">
                                        <p:cTn id="43" dur="500" fill="hold"/>
                                        <p:tgtEl>
                                          <p:spTgt spid="1433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3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4339">
                                            <p:txEl>
                                              <p:pRg st="7" end="7"/>
                                            </p:txEl>
                                          </p:spTgt>
                                        </p:tgtEl>
                                        <p:attrNameLst>
                                          <p:attrName>style.visibility</p:attrName>
                                        </p:attrNameLst>
                                      </p:cBhvr>
                                      <p:to>
                                        <p:strVal val="visible"/>
                                      </p:to>
                                    </p:set>
                                    <p:anim calcmode="lin" valueType="num">
                                      <p:cBhvr additive="base">
                                        <p:cTn id="49" dur="500" fill="hold"/>
                                        <p:tgtEl>
                                          <p:spTgt spid="1433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4339">
                                            <p:txEl>
                                              <p:pRg st="7" end="7"/>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4339">
                                            <p:txEl>
                                              <p:pRg st="8" end="8"/>
                                            </p:txEl>
                                          </p:spTgt>
                                        </p:tgtEl>
                                        <p:attrNameLst>
                                          <p:attrName>style.visibility</p:attrName>
                                        </p:attrNameLst>
                                      </p:cBhvr>
                                      <p:to>
                                        <p:strVal val="visible"/>
                                      </p:to>
                                    </p:set>
                                    <p:anim calcmode="lin" valueType="num">
                                      <p:cBhvr additive="base">
                                        <p:cTn id="53" dur="500" fill="hold"/>
                                        <p:tgtEl>
                                          <p:spTgt spid="14339">
                                            <p:txEl>
                                              <p:pRg st="8" end="8"/>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14339">
                                            <p:txEl>
                                              <p:pRg st="8" end="8"/>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4339">
                                            <p:txEl>
                                              <p:pRg st="9" end="9"/>
                                            </p:txEl>
                                          </p:spTgt>
                                        </p:tgtEl>
                                        <p:attrNameLst>
                                          <p:attrName>style.visibility</p:attrName>
                                        </p:attrNameLst>
                                      </p:cBhvr>
                                      <p:to>
                                        <p:strVal val="visible"/>
                                      </p:to>
                                    </p:set>
                                    <p:anim calcmode="lin" valueType="num">
                                      <p:cBhvr additive="base">
                                        <p:cTn id="57" dur="500" fill="hold"/>
                                        <p:tgtEl>
                                          <p:spTgt spid="14339">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14339">
                                            <p:txEl>
                                              <p:pRg st="9" end="9"/>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4339">
                                            <p:txEl>
                                              <p:pRg st="10" end="10"/>
                                            </p:txEl>
                                          </p:spTgt>
                                        </p:tgtEl>
                                        <p:attrNameLst>
                                          <p:attrName>style.visibility</p:attrName>
                                        </p:attrNameLst>
                                      </p:cBhvr>
                                      <p:to>
                                        <p:strVal val="visible"/>
                                      </p:to>
                                    </p:set>
                                    <p:anim calcmode="lin" valueType="num">
                                      <p:cBhvr additive="base">
                                        <p:cTn id="61" dur="500" fill="hold"/>
                                        <p:tgtEl>
                                          <p:spTgt spid="14339">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433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_tradnl" sz="2800" smtClean="0"/>
              <a:t>Perfil.- Idea</a:t>
            </a:r>
            <a:endParaRPr lang="es-ES_tradnl" smtClean="0"/>
          </a:p>
        </p:txBody>
      </p:sp>
      <p:sp>
        <p:nvSpPr>
          <p:cNvPr id="33795" name="Rectangle 3"/>
          <p:cNvSpPr>
            <a:spLocks noGrp="1" noChangeArrowheads="1"/>
          </p:cNvSpPr>
          <p:nvPr>
            <p:ph type="body" idx="1"/>
          </p:nvPr>
        </p:nvSpPr>
        <p:spPr/>
        <p:txBody>
          <a:bodyPr/>
          <a:lstStyle/>
          <a:p>
            <a:pPr algn="just">
              <a:defRPr/>
            </a:pPr>
            <a:r>
              <a:rPr lang="es-EC" sz="2000"/>
              <a:t>Todo empieza con una idea. </a:t>
            </a:r>
          </a:p>
          <a:p>
            <a:pPr algn="just">
              <a:defRPr/>
            </a:pPr>
            <a:r>
              <a:rPr lang="es-EC" sz="2000"/>
              <a:t>Cada una de las etapas siguientes es una profundización de la idea inicial</a:t>
            </a:r>
          </a:p>
          <a:p>
            <a:pPr lvl="1" algn="just">
              <a:defRPr/>
            </a:pPr>
            <a:r>
              <a:rPr lang="es-EC" sz="1800"/>
              <a:t>Conocimiento.</a:t>
            </a:r>
          </a:p>
          <a:p>
            <a:pPr lvl="1" algn="just">
              <a:defRPr/>
            </a:pPr>
            <a:r>
              <a:rPr lang="es-EC" sz="1800"/>
              <a:t>Investigación.</a:t>
            </a:r>
          </a:p>
          <a:p>
            <a:pPr lvl="1" algn="just">
              <a:defRPr/>
            </a:pPr>
            <a:r>
              <a:rPr lang="es-EC" sz="1800"/>
              <a:t>Análisis. </a:t>
            </a:r>
          </a:p>
          <a:p>
            <a:pPr algn="just">
              <a:defRPr/>
            </a:pPr>
            <a:r>
              <a:rPr lang="es-EC" sz="1800"/>
              <a:t>No importa de donde provenga la idea. La misma semilla puede dar diferentes frutos en diferentes mentes. </a:t>
            </a:r>
          </a:p>
          <a:p>
            <a:pPr algn="just">
              <a:defRPr/>
            </a:pPr>
            <a:r>
              <a:rPr lang="es-EC" sz="1800"/>
              <a:t>Lo importante es que al fin esta semilla de idea se concreta en un plan general que debe de tener un marco de desarrollo específico de donde el proyecto surgirá. </a:t>
            </a:r>
          </a:p>
          <a:p>
            <a:pPr algn="just">
              <a:defRPr/>
            </a:pPr>
            <a:endParaRPr lang="es-EC" sz="1800"/>
          </a:p>
          <a:p>
            <a:pPr algn="just">
              <a:defRPr/>
            </a:pPr>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xEl>
                                              <p:pRg st="1" end="1"/>
                                            </p:txEl>
                                          </p:spTgt>
                                        </p:tgtEl>
                                        <p:attrNameLst>
                                          <p:attrName>style.visibility</p:attrName>
                                        </p:attrNameLst>
                                      </p:cBhvr>
                                      <p:to>
                                        <p:strVal val="visible"/>
                                      </p:to>
                                    </p:set>
                                    <p:anim calcmode="lin" valueType="num">
                                      <p:cBhvr additive="base">
                                        <p:cTn id="13"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 calcmode="lin" valueType="num">
                                      <p:cBhvr additive="base">
                                        <p:cTn id="17" dur="500" fill="hold"/>
                                        <p:tgtEl>
                                          <p:spTgt spid="337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7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795">
                                            <p:txEl>
                                              <p:pRg st="3" end="3"/>
                                            </p:txEl>
                                          </p:spTgt>
                                        </p:tgtEl>
                                        <p:attrNameLst>
                                          <p:attrName>style.visibility</p:attrName>
                                        </p:attrNameLst>
                                      </p:cBhvr>
                                      <p:to>
                                        <p:strVal val="visible"/>
                                      </p:to>
                                    </p:set>
                                    <p:anim calcmode="lin" valueType="num">
                                      <p:cBhvr additive="base">
                                        <p:cTn id="21"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7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795">
                                            <p:txEl>
                                              <p:pRg st="4" end="4"/>
                                            </p:txEl>
                                          </p:spTgt>
                                        </p:tgtEl>
                                        <p:attrNameLst>
                                          <p:attrName>style.visibility</p:attrName>
                                        </p:attrNameLst>
                                      </p:cBhvr>
                                      <p:to>
                                        <p:strVal val="visible"/>
                                      </p:to>
                                    </p:set>
                                    <p:anim calcmode="lin" valueType="num">
                                      <p:cBhvr additive="base">
                                        <p:cTn id="25" dur="500" fill="hold"/>
                                        <p:tgtEl>
                                          <p:spTgt spid="337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795">
                                            <p:txEl>
                                              <p:pRg st="5" end="5"/>
                                            </p:txEl>
                                          </p:spTgt>
                                        </p:tgtEl>
                                        <p:attrNameLst>
                                          <p:attrName>style.visibility</p:attrName>
                                        </p:attrNameLst>
                                      </p:cBhvr>
                                      <p:to>
                                        <p:strVal val="visible"/>
                                      </p:to>
                                    </p:set>
                                    <p:anim calcmode="lin" valueType="num">
                                      <p:cBhvr additive="base">
                                        <p:cTn id="31" dur="500" fill="hold"/>
                                        <p:tgtEl>
                                          <p:spTgt spid="3379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795">
                                            <p:txEl>
                                              <p:pRg st="6" end="6"/>
                                            </p:txEl>
                                          </p:spTgt>
                                        </p:tgtEl>
                                        <p:attrNameLst>
                                          <p:attrName>style.visibility</p:attrName>
                                        </p:attrNameLst>
                                      </p:cBhvr>
                                      <p:to>
                                        <p:strVal val="visible"/>
                                      </p:to>
                                    </p:set>
                                    <p:anim calcmode="lin" valueType="num">
                                      <p:cBhvr additive="base">
                                        <p:cTn id="37" dur="500" fill="hold"/>
                                        <p:tgtEl>
                                          <p:spTgt spid="3379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7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_tradnl" sz="2800" smtClean="0"/>
              <a:t>Perfil.- Detección de Necesidades</a:t>
            </a:r>
            <a:endParaRPr lang="es-ES_tradnl" smtClean="0"/>
          </a:p>
        </p:txBody>
      </p:sp>
      <p:sp>
        <p:nvSpPr>
          <p:cNvPr id="34819" name="Rectangle 3"/>
          <p:cNvSpPr>
            <a:spLocks noGrp="1" noChangeArrowheads="1"/>
          </p:cNvSpPr>
          <p:nvPr>
            <p:ph type="body" idx="1"/>
          </p:nvPr>
        </p:nvSpPr>
        <p:spPr/>
        <p:txBody>
          <a:bodyPr/>
          <a:lstStyle/>
          <a:p>
            <a:pPr algn="just">
              <a:defRPr/>
            </a:pPr>
            <a:r>
              <a:rPr lang="es-EC" sz="2000"/>
              <a:t>Depende grandemente de las experiencias del generador del proyecto.</a:t>
            </a:r>
          </a:p>
          <a:p>
            <a:pPr algn="just">
              <a:defRPr/>
            </a:pPr>
            <a:r>
              <a:rPr lang="es-EC" sz="2000"/>
              <a:t>En esta fase se asumen muchas cosas que se desconocen basados en las experiencias y gustos particulares.</a:t>
            </a:r>
          </a:p>
          <a:p>
            <a:pPr algn="just">
              <a:defRPr/>
            </a:pPr>
            <a:r>
              <a:rPr lang="es-EC" sz="2000"/>
              <a:t>No hay un estudio de mercado formal, pero se estima en forma general cual será la reacción del mismo al producto que el proyecto brindará. </a:t>
            </a:r>
          </a:p>
          <a:p>
            <a:pPr algn="just">
              <a:defRPr/>
            </a:pPr>
            <a:r>
              <a:rPr lang="es-EC" sz="2000"/>
              <a:t>No se sabe de exactamente que precio o que volumen de ventas se pueda conseguir, pero se estiman de manera general. </a:t>
            </a:r>
          </a:p>
          <a:p>
            <a:pPr algn="just">
              <a:defRPr/>
            </a:pPr>
            <a:r>
              <a:rPr lang="es-EC" sz="2000"/>
              <a:t>Puede que no se sepa si el producto se pueda cultivar / elaborar, pero hay la posibilidad de que pueda ser así. </a:t>
            </a:r>
          </a:p>
          <a:p>
            <a:pPr algn="just">
              <a:defRPr/>
            </a:pPr>
            <a:endParaRPr lang="es-EC"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r>
              <a:rPr lang="es-ES_tradnl" sz="2800" smtClean="0"/>
              <a:t>Perfil.- Análisis del Entorno</a:t>
            </a:r>
            <a:endParaRPr lang="es-ES_tradnl" smtClean="0"/>
          </a:p>
        </p:txBody>
      </p:sp>
      <p:sp>
        <p:nvSpPr>
          <p:cNvPr id="35843" name="Rectangle 1027"/>
          <p:cNvSpPr>
            <a:spLocks noGrp="1" noChangeArrowheads="1"/>
          </p:cNvSpPr>
          <p:nvPr>
            <p:ph type="body" idx="1"/>
          </p:nvPr>
        </p:nvSpPr>
        <p:spPr/>
        <p:txBody>
          <a:bodyPr/>
          <a:lstStyle/>
          <a:p>
            <a:pPr algn="just">
              <a:defRPr/>
            </a:pPr>
            <a:r>
              <a:rPr lang="es-EC" sz="2000"/>
              <a:t>El análisis del entorno corresponde a un análisis de prefactibilidad preliminar. </a:t>
            </a:r>
          </a:p>
          <a:p>
            <a:pPr algn="just">
              <a:defRPr/>
            </a:pPr>
            <a:endParaRPr lang="es-EC" sz="2000"/>
          </a:p>
          <a:p>
            <a:pPr algn="just">
              <a:defRPr/>
            </a:pPr>
            <a:r>
              <a:rPr lang="es-EC" sz="2000"/>
              <a:t>Se puede consultar personas versadas en las diferentes disciplinas.</a:t>
            </a:r>
          </a:p>
          <a:p>
            <a:pPr algn="just">
              <a:defRPr/>
            </a:pPr>
            <a:endParaRPr lang="es-EC" sz="2000"/>
          </a:p>
          <a:p>
            <a:pPr algn="just">
              <a:defRPr/>
            </a:pPr>
            <a:r>
              <a:rPr lang="es-EC" sz="2000"/>
              <a:t>No se incurre en los costos de este estudio.</a:t>
            </a:r>
            <a:endParaRPr lang="es-EC"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anim calcmode="lin" valueType="num">
                                      <p:cBhvr additive="base">
                                        <p:cTn id="13"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43">
                                            <p:txEl>
                                              <p:pRg st="4" end="4"/>
                                            </p:txEl>
                                          </p:spTgt>
                                        </p:tgtEl>
                                        <p:attrNameLst>
                                          <p:attrName>style.visibility</p:attrName>
                                        </p:attrNameLst>
                                      </p:cBhvr>
                                      <p:to>
                                        <p:strVal val="visible"/>
                                      </p:to>
                                    </p:set>
                                    <p:anim calcmode="lin" valueType="num">
                                      <p:cBhvr additive="base">
                                        <p:cTn id="19"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_tradnl" sz="2800" smtClean="0"/>
              <a:t>Estudios de Prefactibilidad</a:t>
            </a:r>
            <a:endParaRPr lang="es-ES_tradnl" smtClean="0"/>
          </a:p>
        </p:txBody>
      </p:sp>
      <p:sp>
        <p:nvSpPr>
          <p:cNvPr id="15363" name="Rectangle 3"/>
          <p:cNvSpPr>
            <a:spLocks noGrp="1" noChangeArrowheads="1"/>
          </p:cNvSpPr>
          <p:nvPr>
            <p:ph type="body" idx="1"/>
          </p:nvPr>
        </p:nvSpPr>
        <p:spPr/>
        <p:txBody>
          <a:bodyPr/>
          <a:lstStyle/>
          <a:p>
            <a:pPr algn="just">
              <a:defRPr/>
            </a:pPr>
            <a:endParaRPr lang="es-EC" sz="1800"/>
          </a:p>
          <a:p>
            <a:pPr>
              <a:defRPr/>
            </a:pPr>
            <a:r>
              <a:rPr lang="es-EC" sz="2000"/>
              <a:t>Profundiza la investigación en fuentes secundarias y primarias en las áreas relacionadas</a:t>
            </a:r>
          </a:p>
          <a:p>
            <a:pPr>
              <a:defRPr/>
            </a:pPr>
            <a:r>
              <a:rPr lang="es-EC" sz="2000"/>
              <a:t>Da respuestas a las incógnitas de la fase anterior</a:t>
            </a:r>
          </a:p>
          <a:p>
            <a:pPr>
              <a:defRPr/>
            </a:pPr>
            <a:r>
              <a:rPr lang="es-EC" sz="2000"/>
              <a:t>Se plantea la tecnología que se piensa utilizar</a:t>
            </a:r>
          </a:p>
          <a:p>
            <a:pPr>
              <a:defRPr/>
            </a:pPr>
            <a:r>
              <a:rPr lang="es-EC" sz="2000"/>
              <a:t>Se determinan los costos y la rentabilidad esperada</a:t>
            </a:r>
          </a:p>
          <a:p>
            <a:pPr>
              <a:defRPr/>
            </a:pPr>
            <a:r>
              <a:rPr lang="es-EC" sz="2000"/>
              <a:t>Es la base en que nos apoyamos para tomar la decisión. </a:t>
            </a:r>
          </a:p>
          <a:p>
            <a:pPr>
              <a:defRPr/>
            </a:pPr>
            <a:endParaRPr lang="es-EC" sz="2000"/>
          </a:p>
          <a:p>
            <a:pPr>
              <a:defRPr/>
            </a:pPr>
            <a:endParaRPr lang="es-ES_tradnl"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 calcmode="lin" valueType="num">
                                      <p:cBhvr additive="base">
                                        <p:cTn id="7"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anim calcmode="lin" valueType="num">
                                      <p:cBhvr additive="base">
                                        <p:cTn id="13"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anim calcmode="lin" valueType="num">
                                      <p:cBhvr additive="base">
                                        <p:cTn id="19"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363">
                                            <p:txEl>
                                              <p:pRg st="4" end="4"/>
                                            </p:txEl>
                                          </p:spTgt>
                                        </p:tgtEl>
                                        <p:attrNameLst>
                                          <p:attrName>style.visibility</p:attrName>
                                        </p:attrNameLst>
                                      </p:cBhvr>
                                      <p:to>
                                        <p:strVal val="visible"/>
                                      </p:to>
                                    </p:set>
                                    <p:anim calcmode="lin" valueType="num">
                                      <p:cBhvr additive="base">
                                        <p:cTn id="25"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363">
                                            <p:txEl>
                                              <p:pRg st="5" end="5"/>
                                            </p:txEl>
                                          </p:spTgt>
                                        </p:tgtEl>
                                        <p:attrNameLst>
                                          <p:attrName>style.visibility</p:attrName>
                                        </p:attrNameLst>
                                      </p:cBhvr>
                                      <p:to>
                                        <p:strVal val="visible"/>
                                      </p:to>
                                    </p:set>
                                    <p:anim calcmode="lin" valueType="num">
                                      <p:cBhvr additive="base">
                                        <p:cTn id="31"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_tradnl" sz="2800" smtClean="0"/>
              <a:t>Administración del Proyecto</a:t>
            </a:r>
            <a:endParaRPr lang="es-ES_tradnl" smtClean="0"/>
          </a:p>
        </p:txBody>
      </p:sp>
      <p:sp>
        <p:nvSpPr>
          <p:cNvPr id="16387" name="Rectangle 3"/>
          <p:cNvSpPr>
            <a:spLocks noGrp="1" noChangeArrowheads="1"/>
          </p:cNvSpPr>
          <p:nvPr>
            <p:ph type="body" idx="1"/>
          </p:nvPr>
        </p:nvSpPr>
        <p:spPr/>
        <p:txBody>
          <a:bodyPr/>
          <a:lstStyle/>
          <a:p>
            <a:pPr algn="just">
              <a:defRPr/>
            </a:pPr>
            <a:r>
              <a:rPr lang="es-EC" sz="2000"/>
              <a:t>Ultimo nivel, y más profundo</a:t>
            </a:r>
          </a:p>
          <a:p>
            <a:pPr algn="just">
              <a:defRPr/>
            </a:pPr>
            <a:r>
              <a:rPr lang="es-EC" sz="2000"/>
              <a:t>Es el proyecto definitivo.</a:t>
            </a:r>
          </a:p>
          <a:p>
            <a:pPr algn="just">
              <a:defRPr/>
            </a:pPr>
            <a:r>
              <a:rPr lang="es-EC" sz="2000"/>
              <a:t>Toda la información del anteproyecto, mas los puntos finos.</a:t>
            </a:r>
          </a:p>
          <a:p>
            <a:pPr algn="just">
              <a:defRPr/>
            </a:pPr>
            <a:r>
              <a:rPr lang="es-EC" sz="2000"/>
              <a:t>Además de evaluar el proyecto se  termina con su administración.</a:t>
            </a:r>
          </a:p>
          <a:p>
            <a:pPr algn="just">
              <a:defRPr/>
            </a:pPr>
            <a:r>
              <a:rPr lang="es-EC" sz="2000"/>
              <a:t>Se pasa de solo papel a la verdadera realidad del mismo</a:t>
            </a:r>
          </a:p>
          <a:p>
            <a:pPr algn="just">
              <a:defRPr/>
            </a:pPr>
            <a:r>
              <a:rPr lang="es-EC" sz="2000"/>
              <a:t>Todas las suposiciones que se deben de ser probadas verdaderas.</a:t>
            </a:r>
          </a:p>
          <a:p>
            <a:pPr algn="just">
              <a:defRPr/>
            </a:pPr>
            <a:r>
              <a:rPr lang="es-EC" sz="2000"/>
              <a:t>No solo presentar canales comercialización sino tener listas las ventas </a:t>
            </a:r>
          </a:p>
          <a:p>
            <a:pPr algn="just">
              <a:defRPr/>
            </a:pPr>
            <a:r>
              <a:rPr lang="es-EC" sz="2000"/>
              <a:t>Actualizar las cotizaciones que se hicieron</a:t>
            </a:r>
          </a:p>
          <a:p>
            <a:pPr algn="just">
              <a:defRPr/>
            </a:pPr>
            <a:r>
              <a:rPr lang="es-EC" sz="2000"/>
              <a:t>Presentar los planos definitivos, diagramas GHANT y PERT.</a:t>
            </a:r>
          </a:p>
          <a:p>
            <a:pPr algn="just">
              <a:defRPr/>
            </a:pPr>
            <a:r>
              <a:rPr lang="es-EC" sz="2000"/>
              <a:t>Termina con presupuesto </a:t>
            </a:r>
            <a:r>
              <a:rPr lang="es-EC" sz="2000">
                <a:ea typeface="MS Gothic" pitchFamily="49" charset="-128"/>
              </a:rPr>
              <a:t>⇒</a:t>
            </a:r>
            <a:r>
              <a:rPr lang="es-EC" sz="2000"/>
              <a:t> medir la eficiencia de la gestión. </a:t>
            </a:r>
            <a:endParaRPr lang="es-ES_tradnl" sz="20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additive="base">
                                        <p:cTn id="31" dur="500" fill="hold"/>
                                        <p:tgtEl>
                                          <p:spTgt spid="163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 calcmode="lin" valueType="num">
                                      <p:cBhvr additive="base">
                                        <p:cTn id="37" dur="500" fill="hold"/>
                                        <p:tgtEl>
                                          <p:spTgt spid="163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387">
                                            <p:txEl>
                                              <p:pRg st="6" end="6"/>
                                            </p:txEl>
                                          </p:spTgt>
                                        </p:tgtEl>
                                        <p:attrNameLst>
                                          <p:attrName>style.visibility</p:attrName>
                                        </p:attrNameLst>
                                      </p:cBhvr>
                                      <p:to>
                                        <p:strVal val="visible"/>
                                      </p:to>
                                    </p:set>
                                    <p:anim calcmode="lin" valueType="num">
                                      <p:cBhvr additive="base">
                                        <p:cTn id="43" dur="500" fill="hold"/>
                                        <p:tgtEl>
                                          <p:spTgt spid="163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63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387">
                                            <p:txEl>
                                              <p:pRg st="7" end="7"/>
                                            </p:txEl>
                                          </p:spTgt>
                                        </p:tgtEl>
                                        <p:attrNameLst>
                                          <p:attrName>style.visibility</p:attrName>
                                        </p:attrNameLst>
                                      </p:cBhvr>
                                      <p:to>
                                        <p:strVal val="visible"/>
                                      </p:to>
                                    </p:set>
                                    <p:anim calcmode="lin" valueType="num">
                                      <p:cBhvr additive="base">
                                        <p:cTn id="49" dur="500" fill="hold"/>
                                        <p:tgtEl>
                                          <p:spTgt spid="1638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38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6387">
                                            <p:txEl>
                                              <p:pRg st="8" end="8"/>
                                            </p:txEl>
                                          </p:spTgt>
                                        </p:tgtEl>
                                        <p:attrNameLst>
                                          <p:attrName>style.visibility</p:attrName>
                                        </p:attrNameLst>
                                      </p:cBhvr>
                                      <p:to>
                                        <p:strVal val="visible"/>
                                      </p:to>
                                    </p:set>
                                    <p:anim calcmode="lin" valueType="num">
                                      <p:cBhvr additive="base">
                                        <p:cTn id="55" dur="500" fill="hold"/>
                                        <p:tgtEl>
                                          <p:spTgt spid="1638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638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6387">
                                            <p:txEl>
                                              <p:pRg st="9" end="9"/>
                                            </p:txEl>
                                          </p:spTgt>
                                        </p:tgtEl>
                                        <p:attrNameLst>
                                          <p:attrName>style.visibility</p:attrName>
                                        </p:attrNameLst>
                                      </p:cBhvr>
                                      <p:to>
                                        <p:strVal val="visible"/>
                                      </p:to>
                                    </p:set>
                                    <p:anim calcmode="lin" valueType="num">
                                      <p:cBhvr additive="base">
                                        <p:cTn id="61" dur="500" fill="hold"/>
                                        <p:tgtEl>
                                          <p:spTgt spid="16387">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638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3414</TotalTime>
  <Words>1679</Words>
  <Application>Microsoft Office PowerPoint</Application>
  <PresentationFormat>Presentación en pantalla (4:3)</PresentationFormat>
  <Paragraphs>242</Paragraphs>
  <Slides>26</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26</vt:i4>
      </vt:variant>
    </vt:vector>
  </HeadingPairs>
  <TitlesOfParts>
    <vt:vector size="32" baseType="lpstr">
      <vt:lpstr>Times New Roman</vt:lpstr>
      <vt:lpstr>Arial</vt:lpstr>
      <vt:lpstr>Wingdings</vt:lpstr>
      <vt:lpstr>MS Gothic</vt:lpstr>
      <vt:lpstr>Monotype Sorts</vt:lpstr>
      <vt:lpstr>Azure</vt:lpstr>
      <vt:lpstr>Proyecto de Acuicultura</vt:lpstr>
      <vt:lpstr>Fabrizio Marcillo Morla</vt:lpstr>
      <vt:lpstr>Etapas de un Proyecto de Acuicultura </vt:lpstr>
      <vt:lpstr>Perfil</vt:lpstr>
      <vt:lpstr>Perfil.- Idea</vt:lpstr>
      <vt:lpstr>Perfil.- Detección de Necesidades</vt:lpstr>
      <vt:lpstr>Perfil.- Análisis del Entorno</vt:lpstr>
      <vt:lpstr>Estudios de Prefactibilidad</vt:lpstr>
      <vt:lpstr>Administración del Proyecto</vt:lpstr>
      <vt:lpstr>Estudios de Prefactibilidad</vt:lpstr>
      <vt:lpstr>Estudios de Prefactibilidad (cont.)</vt:lpstr>
      <vt:lpstr>Estudios de Viabilidad  Comercial y Mercado</vt:lpstr>
      <vt:lpstr>Estudios de Viabilidad  Comercial y Mercado (cont. I)</vt:lpstr>
      <vt:lpstr>Estudios de Viabilidad  Comercial y Mercado (cont. II)</vt:lpstr>
      <vt:lpstr>Estudios de Viabilidad  Comercial y Mercado (cont. III)</vt:lpstr>
      <vt:lpstr>Estudio Macroeconómico</vt:lpstr>
      <vt:lpstr>Estudio Macroeconómico (cont. I)</vt:lpstr>
      <vt:lpstr>Estudio Macroeconómico (cont. II)</vt:lpstr>
      <vt:lpstr>Estudio del País</vt:lpstr>
      <vt:lpstr>Estudio de Viabilidad Técnica</vt:lpstr>
      <vt:lpstr>Estudio de Viabilidad Técnica (cont.)</vt:lpstr>
      <vt:lpstr>Estudio de Viabilidad Legal</vt:lpstr>
      <vt:lpstr>Estudio de Viabilidad de Gestión</vt:lpstr>
      <vt:lpstr>Estudio de Viabilidad de Gestión (cont.)</vt:lpstr>
      <vt:lpstr>Estudio de Viabilidad de  Impacto Ambiental</vt:lpstr>
      <vt:lpstr>Estudio de Viabilidad  Financiera</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543</cp:revision>
  <cp:lastPrinted>1601-01-01T00:00:00Z</cp:lastPrinted>
  <dcterms:created xsi:type="dcterms:W3CDTF">2002-07-19T11:47:45Z</dcterms:created>
  <dcterms:modified xsi:type="dcterms:W3CDTF">2010-01-28T17:08:56Z</dcterms:modified>
</cp:coreProperties>
</file>