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6"/>
  </p:notesMasterIdLst>
  <p:handoutMasterIdLst>
    <p:handoutMasterId r:id="rId87"/>
  </p:handoutMasterIdLst>
  <p:sldIdLst>
    <p:sldId id="562" r:id="rId2"/>
    <p:sldId id="563" r:id="rId3"/>
    <p:sldId id="473" r:id="rId4"/>
    <p:sldId id="477" r:id="rId5"/>
    <p:sldId id="478" r:id="rId6"/>
    <p:sldId id="479" r:id="rId7"/>
    <p:sldId id="480" r:id="rId8"/>
    <p:sldId id="530" r:id="rId9"/>
    <p:sldId id="475" r:id="rId10"/>
    <p:sldId id="452" r:id="rId11"/>
    <p:sldId id="455" r:id="rId12"/>
    <p:sldId id="545" r:id="rId13"/>
    <p:sldId id="546" r:id="rId14"/>
    <p:sldId id="547" r:id="rId15"/>
    <p:sldId id="560" r:id="rId16"/>
    <p:sldId id="453" r:id="rId17"/>
    <p:sldId id="520" r:id="rId18"/>
    <p:sldId id="454" r:id="rId19"/>
    <p:sldId id="456" r:id="rId20"/>
    <p:sldId id="482" r:id="rId21"/>
    <p:sldId id="483" r:id="rId22"/>
    <p:sldId id="484" r:id="rId23"/>
    <p:sldId id="485" r:id="rId24"/>
    <p:sldId id="486" r:id="rId25"/>
    <p:sldId id="488" r:id="rId26"/>
    <p:sldId id="487" r:id="rId27"/>
    <p:sldId id="493" r:id="rId28"/>
    <p:sldId id="514" r:id="rId29"/>
    <p:sldId id="494" r:id="rId30"/>
    <p:sldId id="516" r:id="rId31"/>
    <p:sldId id="508" r:id="rId32"/>
    <p:sldId id="518" r:id="rId33"/>
    <p:sldId id="489" r:id="rId34"/>
    <p:sldId id="517" r:id="rId35"/>
    <p:sldId id="512" r:id="rId36"/>
    <p:sldId id="509" r:id="rId37"/>
    <p:sldId id="510" r:id="rId38"/>
    <p:sldId id="511" r:id="rId39"/>
    <p:sldId id="552" r:id="rId40"/>
    <p:sldId id="550" r:id="rId41"/>
    <p:sldId id="551" r:id="rId42"/>
    <p:sldId id="553" r:id="rId43"/>
    <p:sldId id="554" r:id="rId44"/>
    <p:sldId id="536" r:id="rId45"/>
    <p:sldId id="513" r:id="rId46"/>
    <p:sldId id="519" r:id="rId47"/>
    <p:sldId id="490" r:id="rId48"/>
    <p:sldId id="515" r:id="rId49"/>
    <p:sldId id="491" r:id="rId50"/>
    <p:sldId id="492" r:id="rId51"/>
    <p:sldId id="498" r:id="rId52"/>
    <p:sldId id="524" r:id="rId53"/>
    <p:sldId id="523" r:id="rId54"/>
    <p:sldId id="495" r:id="rId55"/>
    <p:sldId id="525" r:id="rId56"/>
    <p:sldId id="503" r:id="rId57"/>
    <p:sldId id="526" r:id="rId58"/>
    <p:sldId id="504" r:id="rId59"/>
    <p:sldId id="522" r:id="rId60"/>
    <p:sldId id="548" r:id="rId61"/>
    <p:sldId id="505" r:id="rId62"/>
    <p:sldId id="549" r:id="rId63"/>
    <p:sldId id="506" r:id="rId64"/>
    <p:sldId id="527" r:id="rId65"/>
    <p:sldId id="528" r:id="rId66"/>
    <p:sldId id="507" r:id="rId67"/>
    <p:sldId id="496" r:id="rId68"/>
    <p:sldId id="544" r:id="rId69"/>
    <p:sldId id="497" r:id="rId70"/>
    <p:sldId id="561" r:id="rId71"/>
    <p:sldId id="529" r:id="rId72"/>
    <p:sldId id="476" r:id="rId73"/>
    <p:sldId id="557" r:id="rId74"/>
    <p:sldId id="481" r:id="rId75"/>
    <p:sldId id="462" r:id="rId76"/>
    <p:sldId id="531" r:id="rId77"/>
    <p:sldId id="532" r:id="rId78"/>
    <p:sldId id="555" r:id="rId79"/>
    <p:sldId id="558" r:id="rId80"/>
    <p:sldId id="559" r:id="rId81"/>
    <p:sldId id="533" r:id="rId82"/>
    <p:sldId id="535" r:id="rId83"/>
    <p:sldId id="534" r:id="rId84"/>
    <p:sldId id="556" r:id="rId8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690" autoAdjust="0"/>
    <p:restoredTop sz="98673" autoAdjust="0"/>
  </p:normalViewPr>
  <p:slideViewPr>
    <p:cSldViewPr>
      <p:cViewPr varScale="1">
        <p:scale>
          <a:sx n="47" d="100"/>
          <a:sy n="47" d="100"/>
        </p:scale>
        <p:origin x="-108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5.xml"/><Relationship Id="rId13" Type="http://schemas.openxmlformats.org/officeDocument/2006/relationships/slide" Target="slides/slide37.xml"/><Relationship Id="rId18" Type="http://schemas.openxmlformats.org/officeDocument/2006/relationships/slide" Target="slides/slide52.xml"/><Relationship Id="rId26" Type="http://schemas.openxmlformats.org/officeDocument/2006/relationships/slide" Target="slides/slide69.xml"/><Relationship Id="rId3" Type="http://schemas.openxmlformats.org/officeDocument/2006/relationships/slide" Target="slides/slide11.xml"/><Relationship Id="rId21" Type="http://schemas.openxmlformats.org/officeDocument/2006/relationships/slide" Target="slides/slide56.xml"/><Relationship Id="rId7" Type="http://schemas.openxmlformats.org/officeDocument/2006/relationships/slide" Target="slides/slide23.xml"/><Relationship Id="rId12" Type="http://schemas.openxmlformats.org/officeDocument/2006/relationships/slide" Target="slides/slide36.xml"/><Relationship Id="rId17" Type="http://schemas.openxmlformats.org/officeDocument/2006/relationships/slide" Target="slides/slide50.xml"/><Relationship Id="rId25" Type="http://schemas.openxmlformats.org/officeDocument/2006/relationships/slide" Target="slides/slide67.xml"/><Relationship Id="rId2" Type="http://schemas.openxmlformats.org/officeDocument/2006/relationships/slide" Target="slides/slide10.xml"/><Relationship Id="rId16" Type="http://schemas.openxmlformats.org/officeDocument/2006/relationships/slide" Target="slides/slide47.xml"/><Relationship Id="rId20" Type="http://schemas.openxmlformats.org/officeDocument/2006/relationships/slide" Target="slides/slide55.xml"/><Relationship Id="rId29" Type="http://schemas.openxmlformats.org/officeDocument/2006/relationships/slide" Target="slides/slide76.xml"/><Relationship Id="rId1" Type="http://schemas.openxmlformats.org/officeDocument/2006/relationships/slide" Target="slides/slide1.xml"/><Relationship Id="rId6" Type="http://schemas.openxmlformats.org/officeDocument/2006/relationships/slide" Target="slides/slide19.xml"/><Relationship Id="rId11" Type="http://schemas.openxmlformats.org/officeDocument/2006/relationships/slide" Target="slides/slide33.xml"/><Relationship Id="rId24" Type="http://schemas.openxmlformats.org/officeDocument/2006/relationships/slide" Target="slides/slide63.xml"/><Relationship Id="rId32" Type="http://schemas.openxmlformats.org/officeDocument/2006/relationships/slide" Target="slides/slide83.xml"/><Relationship Id="rId5" Type="http://schemas.openxmlformats.org/officeDocument/2006/relationships/slide" Target="slides/slide18.xml"/><Relationship Id="rId15" Type="http://schemas.openxmlformats.org/officeDocument/2006/relationships/slide" Target="slides/slide44.xml"/><Relationship Id="rId23" Type="http://schemas.openxmlformats.org/officeDocument/2006/relationships/slide" Target="slides/slide61.xml"/><Relationship Id="rId28" Type="http://schemas.openxmlformats.org/officeDocument/2006/relationships/slide" Target="slides/slide75.xml"/><Relationship Id="rId10" Type="http://schemas.openxmlformats.org/officeDocument/2006/relationships/slide" Target="slides/slide31.xml"/><Relationship Id="rId19" Type="http://schemas.openxmlformats.org/officeDocument/2006/relationships/slide" Target="slides/slide54.xml"/><Relationship Id="rId31" Type="http://schemas.openxmlformats.org/officeDocument/2006/relationships/slide" Target="slides/slide81.xml"/><Relationship Id="rId4" Type="http://schemas.openxmlformats.org/officeDocument/2006/relationships/slide" Target="slides/slide16.xml"/><Relationship Id="rId9" Type="http://schemas.openxmlformats.org/officeDocument/2006/relationships/slide" Target="slides/slide29.xml"/><Relationship Id="rId14" Type="http://schemas.openxmlformats.org/officeDocument/2006/relationships/slide" Target="slides/slide38.xml"/><Relationship Id="rId22" Type="http://schemas.openxmlformats.org/officeDocument/2006/relationships/slide" Target="slides/slide58.xml"/><Relationship Id="rId27" Type="http://schemas.openxmlformats.org/officeDocument/2006/relationships/slide" Target="slides/slide72.xml"/><Relationship Id="rId30" Type="http://schemas.openxmlformats.org/officeDocument/2006/relationships/slide" Target="slides/slide7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fld id="{573061D0-228C-4CDF-8053-87B60AD64E6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806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fld id="{776882EC-39C6-4C8A-875F-2DDED450F24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F09904-D77A-49F7-B06B-E4BBE370AA24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890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4A9243F-A68B-4E81-AD11-B58B6E3A1A1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CB394-8A50-40FA-94D7-B159DE53FA6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73888" y="0"/>
            <a:ext cx="1968500" cy="6324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6800" y="0"/>
            <a:ext cx="5754688" cy="6324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9F73D-0CFF-48C2-8C13-4A5B5777072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295400"/>
            <a:ext cx="7875588" cy="50292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3FE6-0EE3-4F97-9ADB-C753F200DB7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CF173-0388-4352-B458-D6A9FE4141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9707A-CF9A-4AAE-9FD7-B5764BDE772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295400"/>
            <a:ext cx="3860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80000" y="1295400"/>
            <a:ext cx="3862388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CABC-9BB2-48D7-82D7-1B92AF4C82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5B58A-7192-4DDA-8570-CC8BA017FA8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45C6D-F06F-4DC0-9CA8-541ADBBB249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8EAA6-D411-4C6E-BE72-C385AF3C0C3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9E38F-1B8E-4146-A9F9-2DCA7E22E3F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79CB2-3517-4B7D-9B18-53EAEA0F700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3081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075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fld id="{F6BC062F-4A92-4B3A-AF00-9F8BABE2882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295400"/>
            <a:ext cx="787558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>
    <p:sndAc>
      <p:stSnd>
        <p:snd r:embed="rId14" name="DIALOG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mailto:barcillo@gmail.com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hyperlink" Target="http://www.dec.ctu.edu.vn/cdrom/cd3/general%20aspects/introduc/les10/ae37.htm" TargetMode="External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space.espol.edu.ec/browse?type=author&amp;order=ASC&amp;rpp=20&amp;value=Marcillo+Morla%2C+Fabrizio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1.xls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2.xls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n-US" smtClean="0"/>
              <a:t>Estadios Larvarios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5124" name="Picture 9" descr="Logofim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hlinkClick r:id="rId5"/>
              </a:rPr>
              <a:t>barcillo@gmail.com</a:t>
            </a:r>
            <a:endParaRPr lang="en-US"/>
          </a:p>
          <a:p>
            <a:pPr>
              <a:defRPr/>
            </a:pPr>
            <a:r>
              <a:rPr lang="en-US"/>
              <a:t>(593-9) 4194239</a:t>
            </a:r>
          </a:p>
          <a:p>
            <a:pPr>
              <a:defRPr/>
            </a:pPr>
            <a:endParaRPr lang="es-ES"/>
          </a:p>
        </p:txBody>
      </p:sp>
      <p:pic>
        <p:nvPicPr>
          <p:cNvPr id="5126" name="6 Imagen" descr="espol1-300x299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Ventajas Y Desventajas De Alimentos Vivos</a:t>
            </a:r>
            <a:endParaRPr lang="es-ES_tradnl" smtClean="0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Facilmente digerible.</a:t>
            </a:r>
          </a:p>
          <a:p>
            <a:pPr eaLnBrk="1" hangingPunct="1">
              <a:defRPr/>
            </a:pPr>
            <a:r>
              <a:rPr lang="en-US" smtClean="0"/>
              <a:t>Proteina fresca.</a:t>
            </a:r>
          </a:p>
          <a:p>
            <a:pPr eaLnBrk="1" hangingPunct="1">
              <a:defRPr/>
            </a:pPr>
            <a:r>
              <a:rPr lang="en-US" smtClean="0"/>
              <a:t>Alta atractibilidad.</a:t>
            </a:r>
          </a:p>
          <a:p>
            <a:pPr eaLnBrk="1" hangingPunct="1">
              <a:defRPr/>
            </a:pPr>
            <a:r>
              <a:rPr lang="en-US" smtClean="0"/>
              <a:t>Algunos favorecen estabilidad agua.</a:t>
            </a:r>
          </a:p>
          <a:p>
            <a:pPr eaLnBrk="1" hangingPunct="1">
              <a:defRPr/>
            </a:pPr>
            <a:r>
              <a:rPr lang="en-US" smtClean="0"/>
              <a:t>Algunos estimulan mecanismo de defensa del animal.</a:t>
            </a:r>
            <a:endParaRPr lang="es-ES_tradnl" smtClean="0"/>
          </a:p>
        </p:txBody>
      </p:sp>
      <p:sp>
        <p:nvSpPr>
          <p:cNvPr id="9646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Algunos tienen ciclo de vida corto.</a:t>
            </a:r>
          </a:p>
          <a:p>
            <a:pPr eaLnBrk="1" hangingPunct="1">
              <a:defRPr/>
            </a:pPr>
            <a:r>
              <a:rPr lang="en-US" smtClean="0"/>
              <a:t>Mayor costo.</a:t>
            </a:r>
          </a:p>
          <a:p>
            <a:pPr eaLnBrk="1" hangingPunct="1">
              <a:defRPr/>
            </a:pPr>
            <a:r>
              <a:rPr lang="en-US" smtClean="0"/>
              <a:t>MO capacitada.</a:t>
            </a:r>
          </a:p>
          <a:p>
            <a:pPr eaLnBrk="1" hangingPunct="1">
              <a:defRPr/>
            </a:pPr>
            <a:r>
              <a:rPr lang="en-US" smtClean="0"/>
              <a:t>Mayor cuidado en el tanque.</a:t>
            </a:r>
          </a:p>
          <a:p>
            <a:pPr eaLnBrk="1" hangingPunct="1">
              <a:defRPr/>
            </a:pPr>
            <a:r>
              <a:rPr lang="en-US" smtClean="0"/>
              <a:t>Algunos pueden afectar estabilidad del agua.</a:t>
            </a:r>
          </a:p>
          <a:p>
            <a:pPr eaLnBrk="1" hangingPunct="1">
              <a:defRPr/>
            </a:pPr>
            <a:r>
              <a:rPr lang="en-US" smtClean="0"/>
              <a:t>Variabilidad.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Algas</a:t>
            </a:r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>
                <a:solidFill>
                  <a:schemeClr val="tx2"/>
                </a:solidFill>
              </a:rPr>
              <a:t>Chaetoceros</a:t>
            </a:r>
            <a:r>
              <a:rPr lang="en-US" sz="2800" smtClean="0">
                <a:solidFill>
                  <a:schemeClr val="tx2"/>
                </a:solidFill>
              </a:rPr>
              <a:t> (</a:t>
            </a:r>
            <a:r>
              <a:rPr lang="en-US" sz="2800" i="1" smtClean="0">
                <a:solidFill>
                  <a:schemeClr val="tx2"/>
                </a:solidFill>
              </a:rPr>
              <a:t>afinis, gracilis, calcitrans</a:t>
            </a:r>
            <a:r>
              <a:rPr lang="en-US" sz="2800" smtClean="0">
                <a:solidFill>
                  <a:schemeClr val="tx2"/>
                </a:solidFill>
              </a:rPr>
              <a:t>) diatomea 5- 8 </a:t>
            </a:r>
            <a:r>
              <a:rPr lang="en-US" sz="280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800" smtClean="0">
                <a:solidFill>
                  <a:schemeClr val="tx2"/>
                </a:solidFill>
              </a:rPr>
              <a:t>. Cultivo Axcenico.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>
                <a:solidFill>
                  <a:schemeClr val="tx2"/>
                </a:solidFill>
              </a:rPr>
              <a:t>Isochrysis galbana</a:t>
            </a:r>
            <a:r>
              <a:rPr lang="en-US" sz="2800" smtClean="0">
                <a:solidFill>
                  <a:schemeClr val="tx2"/>
                </a:solidFill>
              </a:rPr>
              <a:t>. Flagelado amarillo 5-8  </a:t>
            </a:r>
            <a:r>
              <a:rPr lang="en-US" sz="280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800" smtClean="0">
                <a:solidFill>
                  <a:schemeClr val="tx2"/>
                </a:solidFill>
              </a:rPr>
              <a:t>. Cultivo Axcenico.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>
                <a:solidFill>
                  <a:schemeClr val="tx2"/>
                </a:solidFill>
              </a:rPr>
              <a:t>Tetraselmis suecica</a:t>
            </a:r>
            <a:r>
              <a:rPr lang="en-US" sz="2800" smtClean="0">
                <a:solidFill>
                  <a:schemeClr val="tx2"/>
                </a:solidFill>
              </a:rPr>
              <a:t>. Flagelado verde. 10 - 15 </a:t>
            </a:r>
            <a:r>
              <a:rPr lang="en-US" sz="280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800" smtClean="0">
                <a:solidFill>
                  <a:schemeClr val="tx2"/>
                </a:solidFill>
              </a:rPr>
              <a:t>. Cultivo Axcenico.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chemeClr val="tx2"/>
                </a:solidFill>
              </a:rPr>
              <a:t>Diatomeas pennadas: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smtClean="0">
                <a:solidFill>
                  <a:schemeClr val="tx2"/>
                </a:solidFill>
              </a:rPr>
              <a:t>Nitzchia</a:t>
            </a:r>
            <a:r>
              <a:rPr lang="en-US" sz="2400" smtClean="0">
                <a:solidFill>
                  <a:schemeClr val="tx2"/>
                </a:solidFill>
              </a:rPr>
              <a:t>. spp.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smtClean="0">
                <a:solidFill>
                  <a:schemeClr val="tx2"/>
                </a:solidFill>
              </a:rPr>
              <a:t>Navicula</a:t>
            </a:r>
            <a:r>
              <a:rPr lang="en-US" sz="2400" smtClean="0">
                <a:solidFill>
                  <a:schemeClr val="tx2"/>
                </a:solidFill>
              </a:rPr>
              <a:t>. spp.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solidFill>
                  <a:schemeClr val="tx2"/>
                </a:solidFill>
              </a:rPr>
              <a:t>Cultivo axcenico o bloom natural.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solidFill>
                  <a:schemeClr val="tx2"/>
                </a:solidFill>
              </a:rPr>
              <a:t>Estadios grandes (Pl).</a:t>
            </a:r>
            <a:endParaRPr lang="es-ES_tradnl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i="1" smtClean="0"/>
              <a:t>Isochrysis galbana</a:t>
            </a:r>
          </a:p>
        </p:txBody>
      </p:sp>
      <p:pic>
        <p:nvPicPr>
          <p:cNvPr id="15363" name="Picture 3" descr="C:\Mis documentos\Espol\Informacion\Sorgellos\tai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19250"/>
            <a:ext cx="73914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i="1" smtClean="0"/>
              <a:t>Tetraselmis </a:t>
            </a:r>
            <a:r>
              <a:rPr lang="en-US" i="1" smtClean="0"/>
              <a:t>sp</a:t>
            </a:r>
            <a:endParaRPr lang="es-ES_tradnl" i="1" smtClean="0"/>
          </a:p>
        </p:txBody>
      </p:sp>
      <p:pic>
        <p:nvPicPr>
          <p:cNvPr id="16387" name="Picture 3" descr="C:\Mis documentos\Espol\Informacion\Sorgellos\tai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619250"/>
            <a:ext cx="762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C:\Mis documentos\Espol\Informacion\Sorgellos\ae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5200" y="1143000"/>
            <a:ext cx="2946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Cultivo de Algas</a:t>
            </a:r>
            <a:endParaRPr lang="es-ES_tradnl" smtClean="0"/>
          </a:p>
        </p:txBody>
      </p:sp>
      <p:pic>
        <p:nvPicPr>
          <p:cNvPr id="17412" name="Picture 3" descr="C:\Mis documentos\Espol\Informacion\Sorgellos\ae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9200"/>
            <a:ext cx="279082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C:\Mis documentos\Espol\Informacion\Sorgellos\Lesson 10  Micro-algae ( Oct_ 24,1996)_archivos\ae37t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12192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C:\Mis documentos\Espol\Informacion\Sorgellos\ae5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152775"/>
            <a:ext cx="24701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C:\Mis documentos\Espol\Informacion\Sorgellos\ae5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38400" y="4641850"/>
            <a:ext cx="33242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" descr="C:\Mis documentos\Espol\Informacion\Sorgellos\ae5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67400" y="3276600"/>
            <a:ext cx="3200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Diatomeas Pennadas Benticas</a:t>
            </a:r>
            <a:endParaRPr lang="es-ES_tradnl" smtClean="0"/>
          </a:p>
        </p:txBody>
      </p:sp>
      <p:pic>
        <p:nvPicPr>
          <p:cNvPr id="18435" name="Picture 3" descr="C:\Mis documentos\Espol\Informacion\Sorgellos\ae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219200"/>
            <a:ext cx="36195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Artemia</a:t>
            </a:r>
          </a:p>
        </p:txBody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14400"/>
            <a:ext cx="7951788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Principal alimento vivo utilizado en acuicultura.</a:t>
            </a:r>
          </a:p>
          <a:p>
            <a:pPr eaLnBrk="1" hangingPunct="1">
              <a:defRPr/>
            </a:pPr>
            <a:r>
              <a:rPr lang="en-US" sz="2800" smtClean="0"/>
              <a:t>Ventajas:</a:t>
            </a:r>
          </a:p>
          <a:p>
            <a:pPr lvl="1" eaLnBrk="1" hangingPunct="1">
              <a:defRPr/>
            </a:pPr>
            <a:r>
              <a:rPr lang="en-US" sz="2400" smtClean="0"/>
              <a:t>Facilidad almacenamiento / eclosión.</a:t>
            </a:r>
          </a:p>
          <a:p>
            <a:pPr lvl="1" eaLnBrk="1" hangingPunct="1">
              <a:defRPr/>
            </a:pPr>
            <a:r>
              <a:rPr lang="en-US" sz="2400" smtClean="0"/>
              <a:t>Tamaño adecuado para larvas penaeidos.</a:t>
            </a:r>
          </a:p>
          <a:p>
            <a:pPr lvl="1" eaLnBrk="1" hangingPunct="1">
              <a:defRPr/>
            </a:pPr>
            <a:r>
              <a:rPr lang="en-US" sz="2400" smtClean="0"/>
              <a:t>Composición nutricional buena.</a:t>
            </a:r>
          </a:p>
          <a:p>
            <a:pPr lvl="1" eaLnBrk="1" hangingPunct="1">
              <a:defRPr/>
            </a:pPr>
            <a:r>
              <a:rPr lang="en-US" sz="2400" smtClean="0"/>
              <a:t>Tamaño adecuado.</a:t>
            </a:r>
          </a:p>
          <a:p>
            <a:pPr lvl="1" eaLnBrk="1" hangingPunct="1">
              <a:defRPr/>
            </a:pPr>
            <a:r>
              <a:rPr lang="en-US" sz="2400" smtClean="0"/>
              <a:t>Buena aceptación / atractabilidad.</a:t>
            </a:r>
          </a:p>
          <a:p>
            <a:pPr eaLnBrk="1" hangingPunct="1">
              <a:defRPr/>
            </a:pPr>
            <a:r>
              <a:rPr lang="en-US" sz="2800" smtClean="0"/>
              <a:t>Desventajas:</a:t>
            </a:r>
          </a:p>
          <a:p>
            <a:pPr lvl="1" eaLnBrk="1" hangingPunct="1">
              <a:defRPr/>
            </a:pPr>
            <a:r>
              <a:rPr lang="en-US" sz="2400" smtClean="0"/>
              <a:t>Alto costo, </a:t>
            </a:r>
          </a:p>
          <a:p>
            <a:pPr lvl="1" eaLnBrk="1" hangingPunct="1">
              <a:defRPr/>
            </a:pPr>
            <a:r>
              <a:rPr lang="en-US" sz="2400" smtClean="0"/>
              <a:t>Variabilidad costo y disponibilidad.</a:t>
            </a:r>
          </a:p>
          <a:p>
            <a:pPr lvl="1" eaLnBrk="1" hangingPunct="1">
              <a:defRPr/>
            </a:pPr>
            <a:r>
              <a:rPr lang="en-US" sz="2400" smtClean="0"/>
              <a:t>Variabilidad nutricional / rendimiento.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Artemia</a:t>
            </a:r>
            <a:endParaRPr lang="es-ES_tradnl" smtClean="0"/>
          </a:p>
        </p:txBody>
      </p:sp>
      <p:pic>
        <p:nvPicPr>
          <p:cNvPr id="20483" name="Picture 4" descr="C:\Mis documentos\Espol\Informacion\Camaron\Artemia\ArtemiaIntroduccion_archivos\intro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240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C:\Mis documentos\Espol\Informacion\Camaron\Artemia\ArtemiaIntroduccion_archivos\intr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Historia Artemia</a:t>
            </a:r>
            <a:endParaRPr lang="es-ES_tradnl" smtClean="0"/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85800"/>
            <a:ext cx="80772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1755, Scholosser: 1er estudio artemia : </a:t>
            </a:r>
            <a:r>
              <a:rPr lang="en-US" sz="2800" i="1" smtClean="0"/>
              <a:t>Cancer salinos.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1758, Linnaeus: </a:t>
            </a:r>
            <a:r>
              <a:rPr lang="en-US" sz="2800" i="1" smtClean="0"/>
              <a:t>Artemia salina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Seale, 1933 – Rollefsen, 1939: USA y Noruega usado como alimento en acuicultura.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Especies descritas (ya no validas):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salina (Inglaterra).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tunisiana ( Europa, Africa).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franciscana (America).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persimilis (Argentina).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urmiana (Iran).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monica (Mono Lake,) USA.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parthenogenetica.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Taxonomia Artemia</a:t>
            </a:r>
          </a:p>
        </p:txBody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Artemia salina y otras ya no son válidas.</a:t>
            </a:r>
          </a:p>
          <a:p>
            <a:pPr lvl="1" eaLnBrk="1" hangingPunct="1">
              <a:defRPr/>
            </a:pPr>
            <a:r>
              <a:rPr lang="en-US" smtClean="0"/>
              <a:t>1979: Artemia sp. (todas).</a:t>
            </a:r>
          </a:p>
          <a:p>
            <a:pPr eaLnBrk="1" hangingPunct="1">
              <a:defRPr/>
            </a:pPr>
            <a:r>
              <a:rPr lang="en-US" smtClean="0"/>
              <a:t>Phylum: Arthropoda.</a:t>
            </a:r>
          </a:p>
          <a:p>
            <a:pPr eaLnBrk="1" hangingPunct="1">
              <a:defRPr/>
            </a:pPr>
            <a:r>
              <a:rPr lang="en-US" smtClean="0"/>
              <a:t>Clase: Crustacea.</a:t>
            </a:r>
          </a:p>
          <a:p>
            <a:pPr eaLnBrk="1" hangingPunct="1">
              <a:defRPr/>
            </a:pPr>
            <a:r>
              <a:rPr lang="en-US" smtClean="0"/>
              <a:t>Subclase: Branchiopoda.</a:t>
            </a:r>
          </a:p>
          <a:p>
            <a:pPr eaLnBrk="1" hangingPunct="1">
              <a:defRPr/>
            </a:pPr>
            <a:r>
              <a:rPr lang="en-US" smtClean="0"/>
              <a:t>Orden: Anostraca.</a:t>
            </a:r>
          </a:p>
          <a:p>
            <a:pPr eaLnBrk="1" hangingPunct="1">
              <a:defRPr/>
            </a:pPr>
            <a:r>
              <a:rPr lang="en-US" smtClean="0"/>
              <a:t>Familia: Artemiidae.</a:t>
            </a:r>
          </a:p>
          <a:p>
            <a:pPr eaLnBrk="1" hangingPunct="1">
              <a:defRPr/>
            </a:pPr>
            <a:r>
              <a:rPr lang="en-US" smtClean="0"/>
              <a:t>Genero: Artemia.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5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Desarrollo Artemia</a:t>
            </a:r>
          </a:p>
        </p:txBody>
      </p:sp>
      <p:pic>
        <p:nvPicPr>
          <p:cNvPr id="23555" name="Picture 5" descr="C:\Mis documentos\Espol\Informacion\Camaron\Artemia\f4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66825"/>
            <a:ext cx="89154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7451725" y="1839913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  <a:effectLst/>
                <a:latin typeface="Arial" pitchFamily="34" charset="0"/>
              </a:rPr>
              <a:t>I1</a:t>
            </a:r>
            <a:endParaRPr lang="es-ES_tradnl" b="1">
              <a:solidFill>
                <a:schemeClr val="bg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Breaking Stage “E1”</a:t>
            </a:r>
          </a:p>
        </p:txBody>
      </p:sp>
      <p:pic>
        <p:nvPicPr>
          <p:cNvPr id="24579" name="Picture 4" descr="C:\Mis documentos\Espol\Informacion\Camaron\Artemia\BreakingStage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295400"/>
            <a:ext cx="56388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Umbrella Stage &amp; Instar 1</a:t>
            </a:r>
          </a:p>
        </p:txBody>
      </p:sp>
      <p:pic>
        <p:nvPicPr>
          <p:cNvPr id="25603" name="Picture 4" descr="C:\Mis documentos\Espol\Informacion\Camaron\Artemia\Umbrella_Insta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903288"/>
            <a:ext cx="4038600" cy="595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4876800" y="1371600"/>
            <a:ext cx="1903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/>
                <a:latin typeface="Arial" pitchFamily="34" charset="0"/>
              </a:rPr>
              <a:t>Umbrella (E-2)</a:t>
            </a:r>
            <a:endParaRPr lang="es-ES_tradnl" b="1"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6232525" y="6030913"/>
            <a:ext cx="1085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/>
                <a:latin typeface="Arial" pitchFamily="34" charset="0"/>
              </a:rPr>
              <a:t>Instar 1</a:t>
            </a:r>
            <a:endParaRPr lang="es-ES_tradnl" b="1"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002503" name="Rectangle 7"/>
          <p:cNvSpPr>
            <a:spLocks noChangeArrowheads="1"/>
          </p:cNvSpPr>
          <p:nvPr/>
        </p:nvSpPr>
        <p:spPr bwMode="auto">
          <a:xfrm>
            <a:off x="3317875" y="1782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25607" name="Picture 9" descr="C:\Mis documentos\Espol\Informacion\Camaron\Artemia\Cysts_archivos\bio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914400"/>
            <a:ext cx="403383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Desarrollo Artemia</a:t>
            </a:r>
          </a:p>
        </p:txBody>
      </p:sp>
      <p:sp>
        <p:nvSpPr>
          <p:cNvPr id="10045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533400"/>
            <a:ext cx="7875588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Cistos Secos (200- 300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). Malla 100 </a:t>
            </a:r>
            <a:r>
              <a:rPr lang="en-US" sz="2800" smtClean="0">
                <a:latin typeface="Symbol" pitchFamily="18" charset="2"/>
              </a:rPr>
              <a:t>m.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Cistos hidratados: (1-2 H) y empieza desarrollo embrionario.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+/- 24 horas eclosionan.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E1 (breaking Stage)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E2 (Umbrella Stage)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Nauplio I: Instar 1 400-500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come.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Aguanta total cambio de salinidad.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Mayor contenido energía y nutrientes.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Malla 100- 150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tiene tracto intestinal abierto.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Dura aprox. 8-12 horas.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Instar 2: empieza a comer.</a:t>
            </a: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Energía Por Estadío / Cisto</a:t>
            </a:r>
          </a:p>
        </p:txBody>
      </p:sp>
      <p:pic>
        <p:nvPicPr>
          <p:cNvPr id="27651" name="Picture 4" descr="C:\Mis documentos\Espol\Informacion\Camaron\Artemia\EnergyArtemiaCistDecaps_NonDecap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71600"/>
            <a:ext cx="8534400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Morfología Cisto</a:t>
            </a:r>
          </a:p>
        </p:txBody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Chorion: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Capa dura de lipoproteinas con quitina y hematina. Provee protección mecanica y UV al embrión. Puede ser removida.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Membrana cuticular externa: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Protege al embrión de moleculas grandes (&gt;CO2). Actua como filtro permeable.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Cuticula embrionaria: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Membrana elastica y transparente. Separada del embrión y se convierte en la membrana de eclosión.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Morfología Cisto</a:t>
            </a:r>
          </a:p>
        </p:txBody>
      </p:sp>
      <p:pic>
        <p:nvPicPr>
          <p:cNvPr id="29699" name="Picture 4" descr="C:\Mis documentos\Espol\Informacion\Camaron\Artemia\f4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685800"/>
            <a:ext cx="4114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Morfología Cisto</a:t>
            </a:r>
          </a:p>
        </p:txBody>
      </p:sp>
      <p:pic>
        <p:nvPicPr>
          <p:cNvPr id="30723" name="Picture 3" descr="C:\Mis documentos\Espol\Informacion\Camaron\Artemia\a_bio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343025"/>
            <a:ext cx="8229600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Diametro Cistos y Corion</a:t>
            </a:r>
            <a:endParaRPr lang="es-ES_tradnl" smtClean="0"/>
          </a:p>
        </p:txBody>
      </p:sp>
      <p:pic>
        <p:nvPicPr>
          <p:cNvPr id="31747" name="Picture 3" descr="C:\Mis documentos\Espol\Informacion\Camaron\Artemia\CistsDiamet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8763000" cy="5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Eclosión de </a:t>
            </a:r>
            <a:r>
              <a:rPr lang="en-US" i="1" smtClean="0"/>
              <a:t>Artemia</a:t>
            </a:r>
            <a:r>
              <a:rPr lang="en-US" smtClean="0"/>
              <a:t> sp.</a:t>
            </a:r>
            <a:endParaRPr lang="es-ES_tradnl" smtClean="0"/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2296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Proceso no sucede en cistos deshidratados.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1-2 horas hidratación: 140% aumento volumen.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Una vez hidratado, proceso se inicia </a:t>
            </a:r>
            <a:r>
              <a:rPr lang="en-US" sz="2800" u="sng" smtClean="0"/>
              <a:t>si hay luz</a:t>
            </a:r>
            <a:r>
              <a:rPr lang="en-US" sz="28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1,000 – 2,000 lux primeras 2 horas.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Poca luz se pasma.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Eclosión consume energía.Para obtener energía, trehalosa se transforma en glicerol y glicogeno, con consumo de 0</a:t>
            </a:r>
            <a:r>
              <a:rPr lang="en-US" sz="2800" baseline="-25000" smtClean="0"/>
              <a:t>2</a:t>
            </a:r>
            <a:r>
              <a:rPr lang="en-US" sz="2800" smtClean="0"/>
              <a:t>. Glicerol absorve agua y se produce mas glicerol, hasta q’ presión osmotica rompe OCM y se libera el glicerol.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Metabolismo antes de eclosión es un sistema regulador hiperosmotico  trehalosa – glicerol.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 &gt; salinidad externa se mecesita mayor producción de glicerol (consumo energía). Optima 5ppt.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Estadios Larvarios</a:t>
            </a:r>
            <a:endParaRPr lang="es-ES_tradnl" smtClean="0"/>
          </a:p>
        </p:txBody>
      </p:sp>
      <p:pic>
        <p:nvPicPr>
          <p:cNvPr id="7171" name="Picture 4" descr="C:\Mis documentos\Espol\Informacion\Camaron\!FotosPjaponicusLarva\FertilizedEg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1803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C:\Mis documentos\Espol\Informacion\Camaron\!FotosPjaponicusLarva\BunkatuEg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1295400"/>
            <a:ext cx="1803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C:\Mis documentos\Espol\Informacion\Camaron\!FotosPjaponicusLarva\NaupliHatc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1295400"/>
            <a:ext cx="1803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" descr="C:\Mis documentos\Espol\Informacion\Camaron\!FotosPjaponicusLarva\NaupliLat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1295400"/>
            <a:ext cx="1803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8" descr="C:\Mis documentos\Espol\Informacion\Camaron\!FotosPjaponicusLarva\Zoea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40600" y="1295400"/>
            <a:ext cx="18034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9" descr="C:\Mis documentos\Espol\Informacion\Camaron\!FotosPjaponicusLarva\Zoea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048000"/>
            <a:ext cx="18034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0" descr="C:\Mis documentos\Espol\Informacion\Camaron\!FotosPjaponicusLarva\Zoea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28800" y="3048000"/>
            <a:ext cx="18034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1" descr="C:\Mis documentos\Espol\Informacion\Camaron\!FotosPjaponicusLarva\Mysi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57600" y="2971800"/>
            <a:ext cx="1803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2" descr="C:\Mis documentos\Espol\Informacion\Camaron\!FotosPjaponicusLarva\Mysis1up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86400" y="3962400"/>
            <a:ext cx="18034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3" descr="C:\Mis documentos\Espol\Informacion\Camaron\!FotosPjaponicusLarva\Mysis2up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340600" y="3962400"/>
            <a:ext cx="18034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4" descr="C:\Mis documentos\Espol\Informacion\Camaron\!FotosPjaponicusLarva\Mysis3up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105400" y="5257800"/>
            <a:ext cx="18034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5" descr="C:\Mis documentos\Espol\Informacion\Camaron\!FotosPjaponicusLarva\Postlarva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85000" y="5334000"/>
            <a:ext cx="21590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6128" name="Line 16"/>
          <p:cNvSpPr>
            <a:spLocks noChangeShapeType="1"/>
          </p:cNvSpPr>
          <p:nvPr/>
        </p:nvSpPr>
        <p:spPr bwMode="auto">
          <a:xfrm>
            <a:off x="1524000" y="2743200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29" name="Line 17"/>
          <p:cNvSpPr>
            <a:spLocks noChangeShapeType="1"/>
          </p:cNvSpPr>
          <p:nvPr/>
        </p:nvSpPr>
        <p:spPr bwMode="auto">
          <a:xfrm flipV="1">
            <a:off x="3352800" y="2667000"/>
            <a:ext cx="7620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0" name="Line 18"/>
          <p:cNvSpPr>
            <a:spLocks noChangeShapeType="1"/>
          </p:cNvSpPr>
          <p:nvPr/>
        </p:nvSpPr>
        <p:spPr bwMode="auto">
          <a:xfrm>
            <a:off x="5334000" y="14478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1" name="Line 19"/>
          <p:cNvSpPr>
            <a:spLocks noChangeShapeType="1"/>
          </p:cNvSpPr>
          <p:nvPr/>
        </p:nvSpPr>
        <p:spPr bwMode="auto">
          <a:xfrm flipV="1">
            <a:off x="7162800" y="1905000"/>
            <a:ext cx="4572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2" name="Line 20"/>
          <p:cNvSpPr>
            <a:spLocks noChangeShapeType="1"/>
          </p:cNvSpPr>
          <p:nvPr/>
        </p:nvSpPr>
        <p:spPr bwMode="auto">
          <a:xfrm>
            <a:off x="1600200" y="3276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3" name="Line 21"/>
          <p:cNvSpPr>
            <a:spLocks noChangeShapeType="1"/>
          </p:cNvSpPr>
          <p:nvPr/>
        </p:nvSpPr>
        <p:spPr bwMode="auto">
          <a:xfrm flipV="1">
            <a:off x="3352800" y="5105400"/>
            <a:ext cx="2514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4" name="Line 22"/>
          <p:cNvSpPr>
            <a:spLocks noChangeShapeType="1"/>
          </p:cNvSpPr>
          <p:nvPr/>
        </p:nvSpPr>
        <p:spPr bwMode="auto">
          <a:xfrm flipV="1">
            <a:off x="7162800" y="4191000"/>
            <a:ext cx="3810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5" name="Line 23"/>
          <p:cNvSpPr>
            <a:spLocks noChangeShapeType="1"/>
          </p:cNvSpPr>
          <p:nvPr/>
        </p:nvSpPr>
        <p:spPr bwMode="auto">
          <a:xfrm flipH="1">
            <a:off x="6553200" y="4953000"/>
            <a:ext cx="990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6" name="Line 24"/>
          <p:cNvSpPr>
            <a:spLocks noChangeShapeType="1"/>
          </p:cNvSpPr>
          <p:nvPr/>
        </p:nvSpPr>
        <p:spPr bwMode="auto">
          <a:xfrm flipV="1">
            <a:off x="6705600" y="5638800"/>
            <a:ext cx="685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 Salinidad</a:t>
            </a:r>
            <a:endParaRPr lang="es-ES_tradnl" smtClean="0"/>
          </a:p>
        </p:txBody>
      </p:sp>
      <p:pic>
        <p:nvPicPr>
          <p:cNvPr id="33795" name="Picture 3" descr="C:\Mis documentos\Espol\Informacion\Camaron\Artemia\EfectoSalinida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30338"/>
            <a:ext cx="9144000" cy="481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Eclosión de </a:t>
            </a:r>
            <a:r>
              <a:rPr lang="en-US" i="1" smtClean="0"/>
              <a:t>Artemia</a:t>
            </a:r>
            <a:r>
              <a:rPr lang="en-US" smtClean="0"/>
              <a:t> sp.</a:t>
            </a:r>
            <a:endParaRPr lang="es-ES_tradnl" smtClean="0"/>
          </a:p>
        </p:txBody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09600"/>
            <a:ext cx="80772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Arial" charset="0"/>
              </a:rPr>
              <a:t>Glycerol y respiración consumen O</a:t>
            </a:r>
            <a:r>
              <a:rPr lang="en-US" sz="2800" baseline="-25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 y sueltan CO</a:t>
            </a:r>
            <a:r>
              <a:rPr lang="en-US" sz="2800" baseline="-25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= </a:t>
            </a:r>
            <a:r>
              <a:rPr lang="en-US" sz="2800" smtClean="0">
                <a:cs typeface="Arial" charset="0"/>
                <a:sym typeface="Directions MT" pitchFamily="2" charset="2"/>
              </a:rPr>
              <a:t></a:t>
            </a:r>
            <a:r>
              <a:rPr lang="en-US" sz="2800" smtClean="0">
                <a:cs typeface="Arial" charset="0"/>
              </a:rPr>
              <a:t>pH. A pH &lt; 8: </a:t>
            </a:r>
            <a:r>
              <a:rPr lang="en-US" sz="2800" smtClean="0">
                <a:cs typeface="Arial" charset="0"/>
                <a:sym typeface="Directions MT" pitchFamily="2" charset="2"/>
              </a:rPr>
              <a:t>% eclosión: ensima no puede disolver cuticula embrionaria. </a:t>
            </a:r>
            <a:r>
              <a:rPr lang="en-US" sz="2800" smtClean="0">
                <a:cs typeface="Arial" charset="0"/>
              </a:rPr>
              <a:t>Necesario controlar pH 8 - 9: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Baja densidad (1g cistos / l).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NaHCO</a:t>
            </a:r>
            <a:r>
              <a:rPr lang="en-US" sz="2400" baseline="-25000" smtClean="0">
                <a:cs typeface="Arial" charset="0"/>
              </a:rPr>
              <a:t>3</a:t>
            </a:r>
            <a:r>
              <a:rPr lang="en-US" sz="2400" smtClean="0">
                <a:cs typeface="Arial" charset="0"/>
              </a:rPr>
              <a:t> (2 g / l) para </a:t>
            </a:r>
            <a:r>
              <a:rPr lang="en-US" sz="2400" b="1" u="sng" smtClean="0">
                <a:cs typeface="Arial" charset="0"/>
              </a:rPr>
              <a:t>2</a:t>
            </a:r>
            <a:r>
              <a:rPr lang="en-US" sz="2400" smtClean="0">
                <a:cs typeface="Arial" charset="0"/>
              </a:rPr>
              <a:t> – 5 g cistos / 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Arial" charset="0"/>
              </a:rPr>
              <a:t>Oxigeno Disuelto : &gt; 4ppm. No piedras.</a:t>
            </a:r>
            <a:endParaRPr lang="es-ES_tradnl" sz="28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Energía necesaria para romper membrana depende de p</a:t>
            </a:r>
            <a:r>
              <a:rPr lang="en-US" sz="2800" smtClean="0">
                <a:cs typeface="Arial" charset="0"/>
              </a:rPr>
              <a:t>resencia o no del corión.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Temperatura optima 28- 32</a:t>
            </a:r>
            <a:r>
              <a:rPr lang="en-US" sz="2800" smtClean="0">
                <a:cs typeface="Arial" charset="0"/>
              </a:rPr>
              <a:t>ºC</a:t>
            </a:r>
            <a:r>
              <a:rPr lang="en-US" sz="28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Cistos secos aguantan –273 </a:t>
            </a:r>
            <a:r>
              <a:rPr lang="en-US" sz="2400" smtClean="0">
                <a:cs typeface="Arial" charset="0"/>
              </a:rPr>
              <a:t>ºC</a:t>
            </a:r>
            <a:r>
              <a:rPr lang="en-US" sz="2400" smtClean="0"/>
              <a:t> a +60 </a:t>
            </a:r>
            <a:r>
              <a:rPr lang="en-US" sz="2400" smtClean="0">
                <a:cs typeface="Arial" charset="0"/>
              </a:rPr>
              <a:t>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Cistos hidratados: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Detiene irreversiblemente a &lt; -18</a:t>
            </a:r>
            <a:r>
              <a:rPr lang="en-US" sz="2400" smtClean="0">
                <a:cs typeface="Arial" charset="0"/>
              </a:rPr>
              <a:t>ºC o &gt; 40ºC.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Detención reversible –18 ºC a 4 ºC  o 32 a 40ºC.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Metabolismo activo: 4 a 32ºC. 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 Temperatura</a:t>
            </a:r>
            <a:endParaRPr lang="es-ES_tradnl" smtClean="0"/>
          </a:p>
        </p:txBody>
      </p:sp>
      <p:pic>
        <p:nvPicPr>
          <p:cNvPr id="35843" name="Picture 3" descr="C:\Mis documentos\Espol\Informacion\Camaron\Artemia\EfectoTemperatur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1219200"/>
            <a:ext cx="88773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Calidad De Eclosión</a:t>
            </a:r>
          </a:p>
        </p:txBody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57200"/>
            <a:ext cx="78486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Percentage (H%):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Numero de ARN / 100 Cistos enteros.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toma en cuenta tamaño ni impurezas en cistos.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Production (HP):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Huevos / Gramo.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smtClean="0"/>
              <a:t>Hatching Eficiency (HE):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Nauplios / gramo.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48h, 35ppt, OD sat., 25 </a:t>
            </a:r>
            <a:r>
              <a:rPr lang="en-US" sz="2400" smtClean="0">
                <a:cs typeface="Arial" charset="0"/>
              </a:rPr>
              <a:t>ºC, 1,000 lux, pH 8.0-8.5.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Output (HO):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Gramos ARN / Gramo Cisto.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Rate (HR) Tn: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Rango y Sincronización de eclosión.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Cuanto demora y que dispersión tiene la eclosión del 0, 10, 50, y 90% de la población.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Ts = Sincronización (T90 – T10).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Variabilidad por Lugar y Lote</a:t>
            </a:r>
            <a:endParaRPr lang="es-ES_tradnl" smtClean="0"/>
          </a:p>
        </p:txBody>
      </p:sp>
      <p:pic>
        <p:nvPicPr>
          <p:cNvPr id="37891" name="Picture 4" descr="C:\Mis documentos\Espol\Informacion\Camaron\Artemia\VariacionPorLugar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9372600" cy="525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Bacterias en Cistos</a:t>
            </a:r>
            <a:endParaRPr lang="es-ES_tradnl" smtClean="0"/>
          </a:p>
        </p:txBody>
      </p:sp>
      <p:pic>
        <p:nvPicPr>
          <p:cNvPr id="38915" name="Picture 3" descr="C:\Mis documentos\Espol\Informacion\Camaron\Artemia\Bacteria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838200"/>
            <a:ext cx="5348288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Desinfección</a:t>
            </a:r>
            <a:endParaRPr lang="es-ES_tradnl" smtClean="0">
              <a:solidFill>
                <a:srgbClr val="FF0000"/>
              </a:solidFill>
            </a:endParaRPr>
          </a:p>
        </p:txBody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Cisto contiene muchas  bacterias, esporas y hongos o contaminantes como materia organica.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A altas densidades y T</a:t>
            </a:r>
            <a:r>
              <a:rPr lang="en-US" smtClean="0">
                <a:solidFill>
                  <a:srgbClr val="FFFF00"/>
                </a:solidFill>
                <a:cs typeface="Arial" charset="0"/>
              </a:rPr>
              <a:t>ºC, crecimiento de bacterias significante: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Enturbiar agua (baja eclosión).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Consumo O</a:t>
            </a:r>
            <a:r>
              <a:rPr lang="en-US" baseline="-25000" smtClean="0">
                <a:solidFill>
                  <a:srgbClr val="FFFF00"/>
                </a:solidFill>
              </a:rPr>
              <a:t>2</a:t>
            </a:r>
            <a:r>
              <a:rPr lang="en-US" smtClean="0">
                <a:solidFill>
                  <a:srgbClr val="FFFF00"/>
                </a:solidFill>
              </a:rPr>
              <a:t>, </a:t>
            </a:r>
            <a:r>
              <a:rPr lang="en-US" smtClean="0">
                <a:solidFill>
                  <a:srgbClr val="FFFF00"/>
                </a:solidFill>
                <a:sym typeface="Directions MT" pitchFamily="2" charset="2"/>
              </a:rPr>
              <a:t>CO</a:t>
            </a:r>
            <a:r>
              <a:rPr lang="en-US" baseline="-25000" smtClean="0">
                <a:solidFill>
                  <a:srgbClr val="FFFF00"/>
                </a:solidFill>
                <a:sym typeface="Directions MT" pitchFamily="2" charset="2"/>
              </a:rPr>
              <a:t>2</a:t>
            </a:r>
            <a:r>
              <a:rPr lang="en-US" smtClean="0">
                <a:solidFill>
                  <a:srgbClr val="FFFF00"/>
                </a:solidFill>
                <a:sym typeface="Directions MT" pitchFamily="2" charset="2"/>
              </a:rPr>
              <a:t> y pH. </a:t>
            </a:r>
            <a:r>
              <a:rPr lang="en-US" smtClean="0">
                <a:solidFill>
                  <a:srgbClr val="FFFF00"/>
                </a:solidFill>
              </a:rPr>
              <a:t>(baja eclosión).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Introducción de bacterias patógenas en tanque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Desinfección es recomendable.</a:t>
            </a:r>
            <a:endParaRPr lang="es-ES_tradnl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Procedimientos de Desinfección</a:t>
            </a:r>
            <a:endParaRPr lang="es-ES_tradnl" smtClean="0"/>
          </a:p>
        </p:txBody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Remojar cistos 1- 2 horas en 20 ppm cloro.</a:t>
            </a:r>
          </a:p>
          <a:p>
            <a:pPr lvl="1" eaLnBrk="1" hangingPunct="1">
              <a:defRPr/>
            </a:pPr>
            <a:r>
              <a:rPr lang="en-US" sz="2400" smtClean="0"/>
              <a:t>10 litros / 500gr cistos.</a:t>
            </a:r>
          </a:p>
          <a:p>
            <a:pPr lvl="1" eaLnBrk="1" hangingPunct="1">
              <a:defRPr/>
            </a:pPr>
            <a:r>
              <a:rPr lang="en-US" sz="2400" smtClean="0"/>
              <a:t>Mantener aireación.</a:t>
            </a:r>
          </a:p>
          <a:p>
            <a:pPr lvl="1" eaLnBrk="1" hangingPunct="1">
              <a:defRPr/>
            </a:pPr>
            <a:r>
              <a:rPr lang="en-US" sz="2400" smtClean="0"/>
              <a:t>Filtrar y lavar con agua antes eclosionar.</a:t>
            </a:r>
          </a:p>
          <a:p>
            <a:pPr lvl="1" eaLnBrk="1" hangingPunct="1">
              <a:defRPr/>
            </a:pPr>
            <a:r>
              <a:rPr lang="en-US" sz="2400" smtClean="0"/>
              <a:t>Alternativas: </a:t>
            </a:r>
          </a:p>
          <a:p>
            <a:pPr lvl="2" eaLnBrk="1" hangingPunct="1">
              <a:defRPr/>
            </a:pPr>
            <a:r>
              <a:rPr lang="en-US" sz="2000" smtClean="0"/>
              <a:t>20 minutos @ 200ppm.</a:t>
            </a:r>
          </a:p>
          <a:p>
            <a:pPr lvl="2" eaLnBrk="1" hangingPunct="1">
              <a:defRPr/>
            </a:pPr>
            <a:r>
              <a:rPr lang="en-US" sz="2000" smtClean="0"/>
              <a:t>30 minutos @ 150 ppm.</a:t>
            </a:r>
          </a:p>
          <a:p>
            <a:pPr eaLnBrk="1" hangingPunct="1">
              <a:defRPr/>
            </a:pPr>
            <a:r>
              <a:rPr lang="en-US" sz="2800" smtClean="0"/>
              <a:t>Decapsulación total.</a:t>
            </a:r>
          </a:p>
          <a:p>
            <a:pPr lvl="1" eaLnBrk="1" hangingPunct="1">
              <a:defRPr/>
            </a:pPr>
            <a:r>
              <a:rPr lang="en-US" sz="2400" smtClean="0"/>
              <a:t>Remover corion.</a:t>
            </a:r>
          </a:p>
          <a:p>
            <a:pPr lvl="1" eaLnBrk="1" hangingPunct="1">
              <a:defRPr/>
            </a:pPr>
            <a:r>
              <a:rPr lang="en-US" sz="2400" smtClean="0"/>
              <a:t>Procedimiento descrito mas adelante.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Cosecha y Almacenamiento</a:t>
            </a:r>
            <a:endParaRPr lang="es-ES_tradnl" smtClean="0"/>
          </a:p>
        </p:txBody>
      </p:sp>
      <p:sp>
        <p:nvSpPr>
          <p:cNvPr id="103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200"/>
            <a:ext cx="7951788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Alimentación directa: cosechar cuando se alcance mayor cantidad de I1. Depende Ts.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Antes de cosechar suspender aireación por 5 a 10 min (&lt;20’) y tapar parte superior tanque.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Cistos vacios flotarán y basura, cistos llenos y artemia se irán al fondo.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Botar primero basura y cistos llenos.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Recolectar artemia, malla 100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 (80 - 125</a:t>
            </a:r>
            <a:r>
              <a:rPr lang="en-US" sz="2800" smtClean="0">
                <a:latin typeface="Symbol" pitchFamily="18" charset="2"/>
              </a:rPr>
              <a:t>m)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Lavar ARN largo, hasta que agua salga clara: limpiar glicerol y bacterias. Puede usar FW.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Si es necesario, sifonear o tapar y machetear.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Alimentar inmediatamente instar 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Usar instar 2 para enriquecer.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Guardar 0-4</a:t>
            </a:r>
            <a:r>
              <a:rPr lang="en-US" sz="2400" smtClean="0">
                <a:cs typeface="Arial" charset="0"/>
              </a:rPr>
              <a:t>ºC, aire, &lt;10 -15K ARN/ml 24H(&lt; 48H).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Congelar: Rapido!!</a:t>
            </a:r>
            <a:endParaRPr lang="es-ES_tradnl" sz="2400" smtClean="0">
              <a:cs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Vista de Tanques</a:t>
            </a:r>
            <a:endParaRPr lang="es-ES_tradnl" smtClean="0"/>
          </a:p>
        </p:txBody>
      </p:sp>
      <p:pic>
        <p:nvPicPr>
          <p:cNvPr id="43011" name="Picture 3" descr="C:\Mis documentos\Espol\Informacion\Sorgellos\a13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00200"/>
            <a:ext cx="73914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Tamaño Alimento</a:t>
            </a:r>
            <a:endParaRPr lang="es-ES_tradnl" smtClean="0"/>
          </a:p>
        </p:txBody>
      </p:sp>
      <p:graphicFrame>
        <p:nvGraphicFramePr>
          <p:cNvPr id="992287" name="Group 31"/>
          <p:cNvGraphicFramePr>
            <a:graphicFrameLocks noGrp="1"/>
          </p:cNvGraphicFramePr>
          <p:nvPr>
            <p:ph type="tbl" idx="1"/>
          </p:nvPr>
        </p:nvGraphicFramePr>
        <p:xfrm>
          <a:off x="1066800" y="1295400"/>
          <a:ext cx="7875588" cy="5029202"/>
        </p:xfrm>
        <a:graphic>
          <a:graphicData uri="http://schemas.openxmlformats.org/drawingml/2006/table">
            <a:tbl>
              <a:tblPr/>
              <a:tblGrid>
                <a:gridCol w="3938588"/>
                <a:gridCol w="39370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 Larvario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Tamaño Alimento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 – 30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 – Z3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 – 90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 – M1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90 – 150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M1-Pl1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150 – 250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 – Pl3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250 – 400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 – Pl6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400 – 600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Fondo de Tanques en Cosecha</a:t>
            </a:r>
            <a:endParaRPr lang="es-ES_tradnl" smtClean="0"/>
          </a:p>
        </p:txBody>
      </p:sp>
      <p:pic>
        <p:nvPicPr>
          <p:cNvPr id="44035" name="Picture 3" descr="C:\Mis documentos\Espol\Informacion\Sorgellos\ae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676400"/>
            <a:ext cx="641985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3396" name="Line 4"/>
          <p:cNvSpPr>
            <a:spLocks noChangeShapeType="1"/>
          </p:cNvSpPr>
          <p:nvPr/>
        </p:nvSpPr>
        <p:spPr bwMode="auto">
          <a:xfrm flipH="1" flipV="1">
            <a:off x="7010400" y="2590800"/>
            <a:ext cx="1295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1083397" name="Line 5"/>
          <p:cNvSpPr>
            <a:spLocks noChangeShapeType="1"/>
          </p:cNvSpPr>
          <p:nvPr/>
        </p:nvSpPr>
        <p:spPr bwMode="auto">
          <a:xfrm flipH="1" flipV="1">
            <a:off x="7162800" y="3429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1083399" name="Text Box 7"/>
          <p:cNvSpPr txBox="1">
            <a:spLocks noChangeArrowheads="1"/>
          </p:cNvSpPr>
          <p:nvPr/>
        </p:nvSpPr>
        <p:spPr bwMode="auto">
          <a:xfrm>
            <a:off x="8229600" y="2740025"/>
            <a:ext cx="960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Cistos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3400" name="Text Box 8"/>
          <p:cNvSpPr txBox="1">
            <a:spLocks noChangeArrowheads="1"/>
          </p:cNvSpPr>
          <p:nvPr/>
        </p:nvSpPr>
        <p:spPr bwMode="auto">
          <a:xfrm>
            <a:off x="8153400" y="3790950"/>
            <a:ext cx="73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ARN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3401" name="Text Box 9"/>
          <p:cNvSpPr txBox="1">
            <a:spLocks noChangeArrowheads="1"/>
          </p:cNvSpPr>
          <p:nvPr/>
        </p:nvSpPr>
        <p:spPr bwMode="auto">
          <a:xfrm>
            <a:off x="3417888" y="6092825"/>
            <a:ext cx="2076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Balde Cosecha </a:t>
            </a:r>
          </a:p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Y Cama Agua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3402" name="Line 10"/>
          <p:cNvSpPr>
            <a:spLocks noChangeShapeType="1"/>
          </p:cNvSpPr>
          <p:nvPr/>
        </p:nvSpPr>
        <p:spPr bwMode="auto">
          <a:xfrm flipH="1" flipV="1">
            <a:off x="3429000" y="5334000"/>
            <a:ext cx="228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Filtro de Cosecha</a:t>
            </a:r>
            <a:endParaRPr lang="es-ES_tradnl" smtClean="0"/>
          </a:p>
        </p:txBody>
      </p:sp>
      <p:pic>
        <p:nvPicPr>
          <p:cNvPr id="45059" name="Picture 3" descr="C:\Mis documentos\Espol\Informacion\Sorgellos\ae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619250"/>
            <a:ext cx="716280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4420" name="Text Box 4"/>
          <p:cNvSpPr txBox="1">
            <a:spLocks noChangeArrowheads="1"/>
          </p:cNvSpPr>
          <p:nvPr/>
        </p:nvSpPr>
        <p:spPr bwMode="auto">
          <a:xfrm>
            <a:off x="7015163" y="914400"/>
            <a:ext cx="1636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Gorro Papel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4422" name="Line 6"/>
          <p:cNvSpPr>
            <a:spLocks noChangeShapeType="1"/>
          </p:cNvSpPr>
          <p:nvPr/>
        </p:nvSpPr>
        <p:spPr bwMode="auto">
          <a:xfrm flipH="1">
            <a:off x="8458200" y="12954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Muestreo y Conteo</a:t>
            </a:r>
            <a:endParaRPr lang="es-ES_tradnl" smtClean="0"/>
          </a:p>
        </p:txBody>
      </p:sp>
      <p:pic>
        <p:nvPicPr>
          <p:cNvPr id="46083" name="Picture 3" descr="C:\Mis documentos\Espol\Informacion\Sorgellos\ae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4341813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C:\Mis documentos\Espol\Informacion\Sorgellos\ae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2188" y="838200"/>
            <a:ext cx="4341812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 descr="C:\Mis documentos\Espol\Informacion\Sorgellos\ae7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3911600"/>
            <a:ext cx="4341813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Almacenamiento en Frio</a:t>
            </a:r>
            <a:endParaRPr lang="es-ES_tradnl" smtClean="0"/>
          </a:p>
        </p:txBody>
      </p:sp>
      <p:pic>
        <p:nvPicPr>
          <p:cNvPr id="47107" name="Picture 3" descr="C:\Mis documentos\Espol\Informacion\Sorgellos\a1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219200"/>
            <a:ext cx="36195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Desventajas Uso ARN Famelicas</a:t>
            </a:r>
            <a:endParaRPr lang="es-ES_tradnl" smtClean="0"/>
          </a:p>
        </p:txBody>
      </p:sp>
      <p:sp>
        <p:nvSpPr>
          <p:cNvPr id="1067011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Menos aceptable:</a:t>
            </a:r>
          </a:p>
          <a:p>
            <a:pPr lvl="1" eaLnBrk="1" hangingPunct="1">
              <a:defRPr/>
            </a:pPr>
            <a:r>
              <a:rPr lang="en-US" smtClean="0"/>
              <a:t>Menos visible.</a:t>
            </a:r>
          </a:p>
          <a:p>
            <a:pPr lvl="1" eaLnBrk="1" hangingPunct="1">
              <a:defRPr/>
            </a:pPr>
            <a:r>
              <a:rPr lang="en-US" smtClean="0"/>
              <a:t>Mas grande.</a:t>
            </a:r>
          </a:p>
          <a:p>
            <a:pPr lvl="1" eaLnBrk="1" hangingPunct="1">
              <a:defRPr/>
            </a:pPr>
            <a:r>
              <a:rPr lang="en-US" smtClean="0"/>
              <a:t>Nada mas rapido.</a:t>
            </a:r>
          </a:p>
          <a:p>
            <a:pPr eaLnBrk="1" hangingPunct="1">
              <a:defRPr/>
            </a:pPr>
            <a:r>
              <a:rPr lang="en-US" smtClean="0"/>
              <a:t>Menos digerible:</a:t>
            </a:r>
          </a:p>
          <a:p>
            <a:pPr lvl="1" eaLnBrk="1" hangingPunct="1">
              <a:defRPr/>
            </a:pPr>
            <a:r>
              <a:rPr lang="en-US" smtClean="0"/>
              <a:t>Menos AminoAcidos libres.</a:t>
            </a:r>
          </a:p>
          <a:p>
            <a:pPr eaLnBrk="1" hangingPunct="1">
              <a:defRPr/>
            </a:pPr>
            <a:r>
              <a:rPr lang="en-US" smtClean="0"/>
              <a:t>Menor contenido Energetico:</a:t>
            </a:r>
          </a:p>
          <a:p>
            <a:pPr lvl="1" eaLnBrk="1" hangingPunct="1">
              <a:defRPr/>
            </a:pPr>
            <a:r>
              <a:rPr lang="en-US" smtClean="0"/>
              <a:t>Menos peso seco orgánico.</a:t>
            </a:r>
          </a:p>
          <a:p>
            <a:pPr lvl="1" eaLnBrk="1" hangingPunct="1">
              <a:defRPr/>
            </a:pPr>
            <a:r>
              <a:rPr lang="en-US" smtClean="0"/>
              <a:t>Menos contenido energía.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Congelacmiento Artemia</a:t>
            </a:r>
            <a:endParaRPr lang="es-ES_tradnl" smtClean="0"/>
          </a:p>
        </p:txBody>
      </p:sp>
      <p:pic>
        <p:nvPicPr>
          <p:cNvPr id="49155" name="Picture 2051" descr="C:\Mis documentos\Espol\Informacion\Camaron\Artemia\Congelad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542925"/>
            <a:ext cx="5307013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Energía Por Estadío / Cisto</a:t>
            </a:r>
          </a:p>
        </p:txBody>
      </p:sp>
      <p:pic>
        <p:nvPicPr>
          <p:cNvPr id="50179" name="Picture 3" descr="C:\Mis documentos\Espol\Informacion\Camaron\Artemia\EnergyArtemiaCistDecaps_NonDecap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71600"/>
            <a:ext cx="8534400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457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Decapsulación</a:t>
            </a:r>
          </a:p>
        </p:txBody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"/>
            <a:ext cx="82296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Remover Chorion del cisto de artemia.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Aumento de %Eclosion y HO, disminución HR.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Aumento de peso y energía. No gasto eclosión).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Mayor sanidad (desinfección).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Menos glycogeno (substrato bacterias).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Mejor aprovechamiento huevos (cistos y ARN).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Mejor limpieza/ separación de cistos, no chorion.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Pueden ser usados directamente.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Menor requerimiento luz.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Desventajas: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Control substancias (NaOH).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Pierden boyantes. Sedimentan mas rapido.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Mano de Obra calificada.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Menor resistencia a almacenamiento (UV / Fricción).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Efectos Decapsulación</a:t>
            </a:r>
            <a:endParaRPr lang="es-ES_tradnl" smtClean="0"/>
          </a:p>
        </p:txBody>
      </p:sp>
      <p:pic>
        <p:nvPicPr>
          <p:cNvPr id="52227" name="Picture 3" descr="C:\Mis documentos\Espol\Informacion\Camaron\Artemia\EfectoDecapsulaci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476375"/>
            <a:ext cx="906780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Decapsulación</a:t>
            </a:r>
          </a:p>
        </p:txBody>
      </p:sp>
      <p:pic>
        <p:nvPicPr>
          <p:cNvPr id="53251" name="Picture 4" descr="C:\Mis documentos\Espol\Informacion\Camaron\Artemia\deca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438400"/>
            <a:ext cx="43434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5" descr="C:\Mis documentos\Espol\Informacion\Camaron\Artemia\deca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750" y="2438400"/>
            <a:ext cx="43434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074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Alimentación 1</a:t>
            </a:r>
            <a:endParaRPr lang="es-ES_tradnl" smtClean="0"/>
          </a:p>
        </p:txBody>
      </p:sp>
      <p:graphicFrame>
        <p:nvGraphicFramePr>
          <p:cNvPr id="993442" name="Group 3234"/>
          <p:cNvGraphicFramePr>
            <a:graphicFrameLocks noGrp="1"/>
          </p:cNvGraphicFramePr>
          <p:nvPr>
            <p:ph type="tbl" idx="1"/>
          </p:nvPr>
        </p:nvGraphicFramePr>
        <p:xfrm>
          <a:off x="1447800" y="533400"/>
          <a:ext cx="7418388" cy="5920740"/>
        </p:xfrm>
        <a:graphic>
          <a:graphicData uri="http://schemas.openxmlformats.org/drawingml/2006/table">
            <a:tbl>
              <a:tblPr/>
              <a:tblGrid>
                <a:gridCol w="990600"/>
                <a:gridCol w="1600200"/>
                <a:gridCol w="1677988"/>
                <a:gridCol w="1574800"/>
                <a:gridCol w="15748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Algas Kcel/ml.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 gr/m3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ARN/ml/dia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40-50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60-70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Z1-Z2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Z2-Z3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Z3-M1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M1-M2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M2-M3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Procedimiento Decapsulación</a:t>
            </a:r>
          </a:p>
        </p:txBody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Hidratación de cistos: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Hacer que cistos se pongan redondos para poder decapsular uniformemente.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1- 2 Horas en Agua dulce.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Preparación de solución decapsuladora.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Tratamiento con solución decapsuladora.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Lavado y desactivación.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Uso directo de los cistos.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Deshidratación y almacenamiento.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Hidratación</a:t>
            </a:r>
            <a:endParaRPr lang="es-ES_tradnl" smtClean="0"/>
          </a:p>
        </p:txBody>
      </p:sp>
      <p:pic>
        <p:nvPicPr>
          <p:cNvPr id="55299" name="Picture 4" descr="C:\Mis documentos\Espol\Informacion\Camaron\Artemia\Cysts_archivos\bio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4545013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2983" name="Rectangle 7"/>
          <p:cNvSpPr>
            <a:spLocks noChangeArrowheads="1"/>
          </p:cNvSpPr>
          <p:nvPr/>
        </p:nvSpPr>
        <p:spPr bwMode="auto">
          <a:xfrm>
            <a:off x="2803525" y="2297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55301" name="Picture 9" descr="C:\Mis documentos\Espol\Informacion\Camaron\Artemia\Cysts_archivos\bio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600200"/>
            <a:ext cx="4548188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Hidratación</a:t>
            </a:r>
            <a:endParaRPr lang="es-ES_tradnl" smtClean="0"/>
          </a:p>
        </p:txBody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Remoción completa corion solo puede darse con huevos esfericos.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1- 2 Horas en agua dulce o Salada.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Aireación continua.</a:t>
            </a:r>
            <a:r>
              <a:rPr lang="en-US" sz="2800" smtClean="0"/>
              <a:t> Tanques conicos.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10-50 gr </a:t>
            </a:r>
            <a:r>
              <a:rPr lang="en-US" sz="2800" smtClean="0"/>
              <a:t>ARC </a:t>
            </a:r>
            <a:r>
              <a:rPr lang="es-ES_tradnl" sz="2800" smtClean="0"/>
              <a:t>/ 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Apenas hidraten, filtrar cistos malla 125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 y transferir a solución decapsuladora.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Exceso de hidratación disminuye viabilidad de huevos.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Si no se puede decapsular inmediatamente guardar en refrigeradora de 0 a 4</a:t>
            </a:r>
            <a:r>
              <a:rPr lang="en-US" sz="2400" smtClean="0">
                <a:cs typeface="Arial" charset="0"/>
              </a:rPr>
              <a:t>ºC.</a:t>
            </a:r>
            <a:endParaRPr lang="es-ES_tradnl" sz="2400" smtClean="0">
              <a:cs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Hidratación</a:t>
            </a:r>
            <a:endParaRPr lang="es-ES_tradnl" smtClean="0"/>
          </a:p>
        </p:txBody>
      </p:sp>
      <p:pic>
        <p:nvPicPr>
          <p:cNvPr id="57347" name="Picture 4" descr="C:\Mis documentos\Espol\Informacion\Camaron\Artemia\Decap7_archivos\deca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56000"/>
            <a:ext cx="49530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5" descr="C:\Mis documentos\Espol\Informacion\Sorgellos\ae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8175" y="838200"/>
            <a:ext cx="4695825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Solución Decapsuladora</a:t>
            </a:r>
          </a:p>
        </p:txBody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04800"/>
            <a:ext cx="80772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Fuente de Cloro: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Hipoclorito de Sodio (NaOCl) 5 – 12%.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[HOCl]=(3000xIR)-4003. (Diluir si no da).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Hipoclorito de Calcio: Ca(OCl)</a:t>
            </a:r>
            <a:r>
              <a:rPr lang="en-US" sz="2400" baseline="-25000" smtClean="0"/>
              <a:t>2</a:t>
            </a:r>
            <a:r>
              <a:rPr lang="en-US" sz="2400" smtClean="0"/>
              <a:t>: 60-70%.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Para ambos 0.5 g HOCl/ gr cisto.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Subida pH: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NaOCl: 0.15 g NaOH / gr Cisto.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Ca(OCl)</a:t>
            </a:r>
            <a:r>
              <a:rPr lang="en-US" sz="2400" baseline="-25000" smtClean="0"/>
              <a:t>2</a:t>
            </a:r>
            <a:r>
              <a:rPr lang="en-US" sz="2400" smtClean="0"/>
              <a:t>: 0.67 g Na</a:t>
            </a:r>
            <a:r>
              <a:rPr lang="en-US" sz="2400" baseline="-25000" smtClean="0"/>
              <a:t>2</a:t>
            </a:r>
            <a:r>
              <a:rPr lang="en-US" sz="2400" smtClean="0"/>
              <a:t>CO</a:t>
            </a:r>
            <a:r>
              <a:rPr lang="en-US" sz="2400" baseline="-25000" smtClean="0"/>
              <a:t>3</a:t>
            </a:r>
            <a:r>
              <a:rPr lang="en-US" sz="2400" smtClean="0"/>
              <a:t> ó 0.4 gr CaO /gr Cisto.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Disolver 1</a:t>
            </a:r>
            <a:r>
              <a:rPr lang="en-US" sz="2000" baseline="30000" smtClean="0"/>
              <a:t>o</a:t>
            </a:r>
            <a:r>
              <a:rPr lang="en-US" sz="2000" smtClean="0"/>
              <a:t> cloro, sedimentar y a solución agregar esto.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Volumen: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14 ml / g Cisto.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Agua de mar hasta completar.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Temperatura: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15- 20 </a:t>
            </a:r>
            <a:r>
              <a:rPr lang="en-US" sz="2400" smtClean="0">
                <a:cs typeface="Arial" charset="0"/>
              </a:rPr>
              <a:t>ºC.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Siempre &lt; 30 </a:t>
            </a:r>
            <a:r>
              <a:rPr lang="en-US" sz="2400" smtClean="0">
                <a:cs typeface="Arial" charset="0"/>
              </a:rPr>
              <a:t>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Agregar hielo según sea necesario.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Ejemplo con Hipoclorito Sodio</a:t>
            </a:r>
            <a:endParaRPr lang="es-ES_tradnl" smtClean="0"/>
          </a:p>
        </p:txBody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Cistos a decapsular = 100 g.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Concentración HOCl = 156 g/l.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Cloro necesario = 100gARC x 0.5 = 50g.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Vol NaOCl = 50 x 100 / 156 = </a:t>
            </a:r>
            <a:r>
              <a:rPr lang="en-US" b="1" smtClean="0">
                <a:solidFill>
                  <a:srgbClr val="FF0000"/>
                </a:solidFill>
              </a:rPr>
              <a:t>320 ml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NaOH necesario = 0.15 x 100 = </a:t>
            </a:r>
            <a:r>
              <a:rPr lang="en-US" b="1" smtClean="0">
                <a:solidFill>
                  <a:srgbClr val="FF0000"/>
                </a:solidFill>
              </a:rPr>
              <a:t>15g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Vol. total solución=14ml x 100=1,400ml.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Volumen SW= 1,400– 320= </a:t>
            </a:r>
            <a:r>
              <a:rPr lang="en-US" b="1" smtClean="0">
                <a:solidFill>
                  <a:srgbClr val="FF0000"/>
                </a:solidFill>
              </a:rPr>
              <a:t>1,080ml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OJO, </a:t>
            </a:r>
            <a:r>
              <a:rPr lang="en-US" b="1" u="sng" smtClean="0"/>
              <a:t>Usar </a:t>
            </a:r>
            <a:r>
              <a:rPr lang="en-US" b="1" u="sng" smtClean="0">
                <a:solidFill>
                  <a:srgbClr val="FFFF00"/>
                </a:solidFill>
              </a:rPr>
              <a:t>GUANTES</a:t>
            </a:r>
            <a:r>
              <a:rPr lang="en-US" smtClean="0">
                <a:solidFill>
                  <a:srgbClr val="FFFF00"/>
                </a:solidFill>
              </a:rPr>
              <a:t>.</a:t>
            </a:r>
            <a:endParaRPr lang="es-ES_tradnl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Trataminto Decapsulación</a:t>
            </a:r>
          </a:p>
        </p:txBody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533400"/>
            <a:ext cx="7924800" cy="632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Transferir cistos hidratados (sin agua) a balde / tanque y agregar solución decapsuladora.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Mantener moviendo cistos en todo momento.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Reacción exotermica de oxidación empieza y se forma espuma al disolverse corion.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Mantener T </a:t>
            </a:r>
            <a:r>
              <a:rPr lang="en-US" sz="2800" smtClean="0">
                <a:cs typeface="Arial" charset="0"/>
              </a:rPr>
              <a:t>ºC</a:t>
            </a:r>
            <a:r>
              <a:rPr lang="en-US" sz="2800" smtClean="0"/>
              <a:t> siempre a &lt; 30</a:t>
            </a:r>
            <a:r>
              <a:rPr lang="en-US" sz="2800" smtClean="0">
                <a:cs typeface="Arial" charset="0"/>
              </a:rPr>
              <a:t>ºC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Aplicar fundas hielo según sea necesario.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Duración: 5 – 15 min.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Mirar color “al ojo”. Cambia: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 café rojizo a gris y luego a naranja (Na).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 café rojizo a griz (Ca).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Si deja de cambiar está listo.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Textura mantiene granulosa, cuidado cambia.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Apenas esté listo pasar a lavado.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Decapsulación</a:t>
            </a:r>
            <a:endParaRPr lang="es-ES_tradnl" smtClean="0"/>
          </a:p>
        </p:txBody>
      </p:sp>
      <p:pic>
        <p:nvPicPr>
          <p:cNvPr id="61443" name="Picture 4" descr="C:\Mis documentos\Espol\Informacion\Camaron\Artemia\Decap8_archivos\deca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62050"/>
            <a:ext cx="37973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6" descr="C:\Mis documentos\Espol\Informacion\Camaron\Artemia\Decap9_archivos\deca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2387600"/>
            <a:ext cx="53340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Lavado Neutralización</a:t>
            </a:r>
          </a:p>
        </p:txBody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79517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Iniciar apenas terminada decapsulación.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Filtrar con gorro de lavado rapido 125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Lavar en exceso hasta no oler cloro.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Titulación.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Orthotolidine.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Yoduro de potasio (KI), Almidon y HCL. I</a:t>
            </a:r>
            <a:r>
              <a:rPr lang="en-US" sz="2400" baseline="-25000" smtClean="0"/>
              <a:t>2</a:t>
            </a:r>
            <a:r>
              <a:rPr lang="en-US" sz="2400" smtClean="0"/>
              <a:t>: azul.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Si necesario (almacenamiento) deactivar con: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Vinagre. HCL 0.1 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Tiosulfato de sodio.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Lavar de nuevo.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ser necesario poner en salmuera y sacar los flotantes (no decapsulados correctamente).</a:t>
            </a: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Lavado</a:t>
            </a:r>
            <a:endParaRPr lang="es-ES_tradnl" smtClean="0"/>
          </a:p>
        </p:txBody>
      </p:sp>
      <p:pic>
        <p:nvPicPr>
          <p:cNvPr id="63491" name="Picture 4" descr="C:\Mis documentos\Espol\Informacion\Camaron\Artemia\Decap10_archivos\deca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400" y="762000"/>
            <a:ext cx="406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6" descr="C:\Mis documentos\Espol\Informacion\Camaron\Artemia\Decap10_archivos\deca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755650"/>
            <a:ext cx="4068763" cy="61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Alimentación 2</a:t>
            </a:r>
            <a:endParaRPr lang="es-ES_tradnl" smtClean="0"/>
          </a:p>
        </p:txBody>
      </p:sp>
      <p:graphicFrame>
        <p:nvGraphicFramePr>
          <p:cNvPr id="994442" name="Group 1162"/>
          <p:cNvGraphicFramePr>
            <a:graphicFrameLocks noGrp="1"/>
          </p:cNvGraphicFramePr>
          <p:nvPr>
            <p:ph type="tbl" idx="1"/>
          </p:nvPr>
        </p:nvGraphicFramePr>
        <p:xfrm>
          <a:off x="1295400" y="533400"/>
          <a:ext cx="7570788" cy="5920740"/>
        </p:xfrm>
        <a:graphic>
          <a:graphicData uri="http://schemas.openxmlformats.org/drawingml/2006/table">
            <a:tbl>
              <a:tblPr/>
              <a:tblGrid>
                <a:gridCol w="1143000"/>
                <a:gridCol w="1219200"/>
                <a:gridCol w="2058988"/>
                <a:gridCol w="1574800"/>
                <a:gridCol w="15748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Algas Kcel/ml.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 gr/m3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ARN/larva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Z1-Z2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M1-M2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M2-M3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M3-Pl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Lavado</a:t>
            </a:r>
            <a:endParaRPr lang="es-ES_tradnl" smtClean="0"/>
          </a:p>
        </p:txBody>
      </p:sp>
      <p:pic>
        <p:nvPicPr>
          <p:cNvPr id="64515" name="Picture 4" descr="C:\Mis documentos\Espol\Informacion\Sorgellos\ae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52292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Picture 3" descr="C:\Mis documentos\Espol\Informacion\Sorgellos\ae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3238500"/>
            <a:ext cx="54292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Uso Directo de Cistos</a:t>
            </a:r>
          </a:p>
        </p:txBody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Cistos decapsulados pueden ser puestos directamente a eclosionar.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Usar Salinidad &gt; 15ppt para evitar que eclosionen antes de total desarrollo y se disuelvan en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Igual lavar y separar membrana de eclosión para evitar contaminación.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Los cistos pueden también ser usados directamente como alimentoen estadios mas pequeños, sin embargo cuidar de falta de boyantes.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Eclosion de Cistos Decapsulados</a:t>
            </a:r>
            <a:endParaRPr lang="es-ES_tradnl" smtClean="0"/>
          </a:p>
        </p:txBody>
      </p:sp>
      <p:pic>
        <p:nvPicPr>
          <p:cNvPr id="66563" name="Picture 3" descr="C:\Mis documentos\Espol\Informacion\Sorgellos\ae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400175"/>
            <a:ext cx="363855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Almacenamiento y Dehidratación </a:t>
            </a:r>
          </a:p>
        </p:txBody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8256588" cy="5867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Al almacenar </a:t>
            </a:r>
            <a:r>
              <a:rPr lang="en-US" sz="2800" u="sng" smtClean="0"/>
              <a:t>evitar sol o UV</a:t>
            </a:r>
            <a:r>
              <a:rPr lang="en-US" sz="28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Almacenados por algunos dias a 0-4</a:t>
            </a:r>
            <a:r>
              <a:rPr lang="en-US" sz="2800" smtClean="0">
                <a:cs typeface="Arial" charset="0"/>
              </a:rPr>
              <a:t>ºC.</a:t>
            </a:r>
          </a:p>
          <a:p>
            <a:pPr eaLnBrk="1" hangingPunct="1">
              <a:defRPr/>
            </a:pPr>
            <a:r>
              <a:rPr lang="en-US" sz="2800" smtClean="0">
                <a:cs typeface="Arial" charset="0"/>
              </a:rPr>
              <a:t>Para mas de una semana: dehidratar:</a:t>
            </a:r>
          </a:p>
          <a:p>
            <a:pPr lvl="1" eaLnBrk="1" hangingPunct="1">
              <a:defRPr/>
            </a:pPr>
            <a:r>
              <a:rPr lang="en-US" sz="2400" smtClean="0"/>
              <a:t>Cernir en malla 125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lvl="1" eaLnBrk="1" hangingPunct="1">
              <a:defRPr/>
            </a:pPr>
            <a:r>
              <a:rPr lang="en-US" sz="2400" smtClean="0"/>
              <a:t>Poner en salmuera saturada: 1gARC/10 ml salmuera.</a:t>
            </a:r>
          </a:p>
          <a:p>
            <a:pPr lvl="1" eaLnBrk="1" hangingPunct="1">
              <a:defRPr/>
            </a:pPr>
            <a:r>
              <a:rPr lang="en-US" sz="2400" smtClean="0"/>
              <a:t>Mantener aireación.</a:t>
            </a:r>
          </a:p>
          <a:p>
            <a:pPr lvl="1" eaLnBrk="1" hangingPunct="1">
              <a:defRPr/>
            </a:pPr>
            <a:r>
              <a:rPr lang="en-US" sz="2400" smtClean="0"/>
              <a:t>Despues 1–2 H agregar mas sal o salmuera.</a:t>
            </a:r>
          </a:p>
          <a:p>
            <a:pPr lvl="1" eaLnBrk="1" hangingPunct="1">
              <a:defRPr/>
            </a:pPr>
            <a:r>
              <a:rPr lang="en-US" sz="2400" smtClean="0"/>
              <a:t>Despues de 3-8 horas pierde 80% agua y precipitan.</a:t>
            </a:r>
          </a:p>
          <a:p>
            <a:pPr lvl="1" eaLnBrk="1" hangingPunct="1">
              <a:defRPr/>
            </a:pPr>
            <a:r>
              <a:rPr lang="en-US" sz="2400" smtClean="0"/>
              <a:t>Cernir cistos y poner con salmuera fresca a 0-4</a:t>
            </a:r>
            <a:r>
              <a:rPr lang="en-US" sz="2400" smtClean="0">
                <a:cs typeface="Arial" charset="0"/>
              </a:rPr>
              <a:t>ºC.</a:t>
            </a:r>
          </a:p>
          <a:p>
            <a:pPr lvl="1" eaLnBrk="1" hangingPunct="1">
              <a:defRPr/>
            </a:pPr>
            <a:r>
              <a:rPr lang="en-US" sz="2400" smtClean="0"/>
              <a:t>Con ClNa (330g/l y 16-20%humedad) guardar unos meses. Para mas tiempo usar MgCl2 (1,670g/l y &lt; 10% humedad).</a:t>
            </a:r>
          </a:p>
          <a:p>
            <a:pPr lvl="1" eaLnBrk="1" hangingPunct="1">
              <a:defRPr/>
            </a:pPr>
            <a:r>
              <a:rPr lang="en-US" sz="2400" smtClean="0"/>
              <a:t>Antes de su uso lavar e hidratar.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Almacenamiento en Frio</a:t>
            </a:r>
            <a:endParaRPr lang="es-ES_tradnl" smtClean="0"/>
          </a:p>
        </p:txBody>
      </p:sp>
      <p:pic>
        <p:nvPicPr>
          <p:cNvPr id="68611" name="Picture 4" descr="C:\Mis documentos\Espol\Informacion\Camaron\Artemia\Decap114_archivos\decac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50" y="1257300"/>
            <a:ext cx="6515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Cistos Deshidratados</a:t>
            </a:r>
            <a:endParaRPr lang="es-ES_tradnl" smtClean="0"/>
          </a:p>
        </p:txBody>
      </p:sp>
      <p:pic>
        <p:nvPicPr>
          <p:cNvPr id="69635" name="Picture 4" descr="C:\Mis documentos\Espol\Informacion\Camaron\Artemia\Decap114_archivos\dec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50" y="1257300"/>
            <a:ext cx="6515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Bioencapsulación</a:t>
            </a:r>
            <a:endParaRPr lang="es-ES_tradnl" smtClean="0"/>
          </a:p>
        </p:txBody>
      </p:sp>
      <p:pic>
        <p:nvPicPr>
          <p:cNvPr id="70659" name="Picture 4" descr="C:\Mis documentos\Espol\Informacion\Camaron\Artemia\BioEncapsulation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0"/>
            <a:ext cx="8534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Bionecapsulación Enriquecimiento Artemia</a:t>
            </a:r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332788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Aumentar valor nutricional de artemia y otros organismos por bioencapsulación.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Aumenta calidad de carne y hace “salchicha”.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Aumenta biomasa por cisto. (HO).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Algas, dieta artificial, levaduras y emulsiones.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Comerciales (Selco, etc o artesanales).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Metodología: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Eclosionar, separar y limpiar artemia.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Llevar a Instar 2.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Alimentar de 12- 72 horas.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Importante: T</a:t>
            </a:r>
            <a:r>
              <a:rPr lang="en-US" sz="2800" smtClean="0">
                <a:cs typeface="Arial" charset="0"/>
              </a:rPr>
              <a:t>ºC, Aireación, OD&gt;4ppm, edad, estabilidad dieta, concentración dieta, densidad, tiempo (nutrición vs. tamaño).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Cosechar con malla de 100 – 150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Enriquecimiento Artemia</a:t>
            </a:r>
            <a:endParaRPr lang="es-ES_tradnl" smtClean="0"/>
          </a:p>
        </p:txBody>
      </p:sp>
      <p:pic>
        <p:nvPicPr>
          <p:cNvPr id="72707" name="Picture 3" descr="C:\Mis documentos\Espol\Informacion\Sorgellos\n5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371600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Biencapsulación</a:t>
            </a:r>
            <a:endParaRPr lang="es-ES_tradnl" smtClean="0"/>
          </a:p>
        </p:txBody>
      </p:sp>
      <p:sp>
        <p:nvSpPr>
          <p:cNvPr id="102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1041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Productos Comerciales: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Selcos: 0.3g/l / 300KARN / 12H.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Selco: Emulsificado liquido 24H.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Dry Selco: Microparticulado 24H.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Protein Selco: Micropartic. grasa + proteina 24H.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Super Selco: Emulsificado liquido 12 – 24H.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Cualquier alimento comercial completo.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Artesanales: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Algas o levaduras: Calidad variable.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Aceites + emulsificantes: Calidad?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Otros: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Probioticos.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Profilacticos, terapeuticos, pigmentos, etc.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Alimentación 3</a:t>
            </a:r>
            <a:endParaRPr lang="es-ES_tradnl" smtClean="0"/>
          </a:p>
        </p:txBody>
      </p:sp>
      <p:graphicFrame>
        <p:nvGraphicFramePr>
          <p:cNvPr id="996355" name="Group 3"/>
          <p:cNvGraphicFramePr>
            <a:graphicFrameLocks noGrp="1"/>
          </p:cNvGraphicFramePr>
          <p:nvPr>
            <p:ph type="tbl" idx="1"/>
          </p:nvPr>
        </p:nvGraphicFramePr>
        <p:xfrm>
          <a:off x="1295400" y="533400"/>
          <a:ext cx="7570788" cy="5920740"/>
        </p:xfrm>
        <a:graphic>
          <a:graphicData uri="http://schemas.openxmlformats.org/drawingml/2006/table">
            <a:tbl>
              <a:tblPr/>
              <a:tblGrid>
                <a:gridCol w="1143000"/>
                <a:gridCol w="1219200"/>
                <a:gridCol w="2058988"/>
                <a:gridCol w="1574800"/>
                <a:gridCol w="15748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Algas Kcel/ml.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 gr/m3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ARN/Larva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Z3-M1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20-30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30-40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40-50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M3-Pl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50-60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60-70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70-80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80-90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90-100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Artemia Enriquecida</a:t>
            </a:r>
            <a:endParaRPr lang="es-ES_tradnl" smtClean="0"/>
          </a:p>
        </p:txBody>
      </p:sp>
      <p:pic>
        <p:nvPicPr>
          <p:cNvPr id="74755" name="Picture 3" descr="C:\Mis documentos\Espol\Informacion\Fotos\Larvas\MVC-011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7600" y="1123950"/>
            <a:ext cx="69088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Efectos Bioencapsulación</a:t>
            </a:r>
            <a:endParaRPr lang="es-ES_tradnl" smtClean="0"/>
          </a:p>
        </p:txBody>
      </p:sp>
      <p:pic>
        <p:nvPicPr>
          <p:cNvPr id="75779" name="Picture 3" descr="C:\Mis documentos\Espol\Informacion\Camaron\Artemia\Selc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143000"/>
            <a:ext cx="7396162" cy="568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Alimentos Artificiales</a:t>
            </a:r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57200"/>
            <a:ext cx="76200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Tipos: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Microparticulados.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Microencapsulados.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Flake.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Crumble.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Bajo costo.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Facilidad de uso.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Almacenamiento y disponibilidad inmediata.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Excelente y consistente calidad (completo).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Desventajas: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Deterioro calidad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Se hunden.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Menor atractabilidad.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pueden remplazar 100% alimento vivo.?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Alimentos Artificiales</a:t>
            </a:r>
            <a:endParaRPr lang="es-ES_tradnl" smtClean="0"/>
          </a:p>
        </p:txBody>
      </p:sp>
      <p:pic>
        <p:nvPicPr>
          <p:cNvPr id="77827" name="Picture 3" descr="C:\Mis documentos\Espol\Informacion\Sorgellos\n6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447800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Otros alimentos</a:t>
            </a:r>
            <a:endParaRPr lang="es-ES_tradnl" smtClean="0"/>
          </a:p>
        </p:txBody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Vivos:</a:t>
            </a:r>
          </a:p>
          <a:p>
            <a:pPr lvl="1" eaLnBrk="1" hangingPunct="1">
              <a:defRPr/>
            </a:pPr>
            <a:r>
              <a:rPr lang="en-US" smtClean="0"/>
              <a:t>Trocoforas.</a:t>
            </a:r>
          </a:p>
          <a:p>
            <a:pPr lvl="1" eaLnBrk="1" hangingPunct="1">
              <a:defRPr/>
            </a:pPr>
            <a:r>
              <a:rPr lang="en-US" smtClean="0"/>
              <a:t>Rotiferos.</a:t>
            </a:r>
          </a:p>
          <a:p>
            <a:pPr lvl="1" eaLnBrk="1" hangingPunct="1">
              <a:defRPr/>
            </a:pPr>
            <a:r>
              <a:rPr lang="en-US" smtClean="0"/>
              <a:t>Copepodos.</a:t>
            </a:r>
          </a:p>
          <a:p>
            <a:pPr lvl="1" eaLnBrk="1" hangingPunct="1">
              <a:defRPr/>
            </a:pPr>
            <a:r>
              <a:rPr lang="en-US" smtClean="0"/>
              <a:t>Nematodos.</a:t>
            </a:r>
          </a:p>
          <a:p>
            <a:pPr eaLnBrk="1" hangingPunct="1">
              <a:defRPr/>
            </a:pPr>
            <a:r>
              <a:rPr lang="en-US" smtClean="0"/>
              <a:t>Congelados:</a:t>
            </a:r>
          </a:p>
          <a:p>
            <a:pPr lvl="1" eaLnBrk="1" hangingPunct="1">
              <a:defRPr/>
            </a:pPr>
            <a:r>
              <a:rPr lang="en-US" smtClean="0"/>
              <a:t>Artemia.</a:t>
            </a:r>
          </a:p>
          <a:p>
            <a:pPr lvl="1" eaLnBrk="1" hangingPunct="1">
              <a:defRPr/>
            </a:pPr>
            <a:r>
              <a:rPr lang="en-US" smtClean="0"/>
              <a:t>Copepodos (cyclop- eze).</a:t>
            </a:r>
          </a:p>
          <a:p>
            <a:pPr lvl="1" eaLnBrk="1" hangingPunct="1">
              <a:defRPr/>
            </a:pPr>
            <a:r>
              <a:rPr lang="en-US" smtClean="0"/>
              <a:t>Otros.</a:t>
            </a:r>
          </a:p>
          <a:p>
            <a:pPr lvl="1"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Trocoforas Ostras</a:t>
            </a:r>
            <a:endParaRPr lang="es-ES_tradnl" smtClean="0"/>
          </a:p>
        </p:txBody>
      </p:sp>
      <p:sp>
        <p:nvSpPr>
          <p:cNvPr id="10598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762000"/>
            <a:ext cx="8027988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Alto contenido grasas. Hasta 15% HUFA.</a:t>
            </a:r>
          </a:p>
          <a:p>
            <a:pPr eaLnBrk="1" hangingPunct="1">
              <a:defRPr/>
            </a:pPr>
            <a:r>
              <a:rPr lang="en-US" smtClean="0"/>
              <a:t>Facil producción / almacenamiento.</a:t>
            </a:r>
          </a:p>
          <a:p>
            <a:pPr eaLnBrk="1" hangingPunct="1">
              <a:defRPr/>
            </a:pPr>
            <a:r>
              <a:rPr lang="en-US" smtClean="0"/>
              <a:t>Pequeño tamaño. Movimiento suave.</a:t>
            </a:r>
          </a:p>
          <a:p>
            <a:pPr eaLnBrk="1" hangingPunct="1">
              <a:defRPr/>
            </a:pPr>
            <a:r>
              <a:rPr lang="en-US" smtClean="0"/>
              <a:t>Suaves.</a:t>
            </a:r>
            <a:endParaRPr lang="es-ES_tradnl" smtClean="0"/>
          </a:p>
        </p:txBody>
      </p:sp>
      <p:pic>
        <p:nvPicPr>
          <p:cNvPr id="79876" name="Picture 5" descr="C:\Mis documentos\Espol\Informacion\Camaron\Artemia\Trocofora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529013"/>
            <a:ext cx="4800600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Rotiferos</a:t>
            </a:r>
            <a:endParaRPr lang="es-ES_tradnl" smtClean="0"/>
          </a:p>
        </p:txBody>
      </p:sp>
      <p:sp>
        <p:nvSpPr>
          <p:cNvPr id="106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09600"/>
            <a:ext cx="82296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/>
              <a:t>Brachionus plicatilis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Tamaño pequeño. S: 80-150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 L: 140 – 220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Tecnología de producción conocida..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Cultivo Batch o continuo.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Reproduce según condiciones: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Normales: partenogenetico, solo hembras.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Anormales: Macho y hembras (500-1000 /ml).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Inoculación: 10 – 20 o 100-200 rot / ml.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Iso: 1-2x10</a:t>
            </a:r>
            <a:r>
              <a:rPr lang="en-US" sz="2400" baseline="30000" smtClean="0"/>
              <a:t>6</a:t>
            </a:r>
            <a:r>
              <a:rPr lang="en-US" sz="2400" smtClean="0"/>
              <a:t> cel/ml. Chl: 10-20x10</a:t>
            </a:r>
            <a:r>
              <a:rPr lang="en-US" sz="2400" baseline="30000" smtClean="0"/>
              <a:t>6</a:t>
            </a:r>
            <a:r>
              <a:rPr lang="en-US" sz="2400" smtClean="0"/>
              <a:t>cel/ml.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Levadura: 0.25 g / 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Artificial: 400-600 mg/10</a:t>
            </a:r>
            <a:r>
              <a:rPr lang="en-US" sz="2400" baseline="30000" smtClean="0"/>
              <a:t>6</a:t>
            </a:r>
            <a:r>
              <a:rPr lang="en-US" sz="2400" smtClean="0"/>
              <a:t>. Minimo 50 ppm.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Cosecha: 100-150 o 350 rot /ml. Malla 22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Posible enriquecimiento.</a:t>
            </a: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Brachionus plicatilis</a:t>
            </a:r>
            <a:endParaRPr lang="es-ES_tradnl" i="1" smtClean="0"/>
          </a:p>
        </p:txBody>
      </p:sp>
      <p:pic>
        <p:nvPicPr>
          <p:cNvPr id="81923" name="Picture 3" descr="C:\Mis documentos\Espol\Informacion\Camaron\Alimentos\Bplicatil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524000"/>
            <a:ext cx="3111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4" name="Picture 4" descr="C:\Mis documentos\Espol\Informacion\Camaron\Alimentos\Bplicatilis_egg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19200"/>
            <a:ext cx="3111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5" name="Picture 9" descr="C:\Mis documentos\Espol\Informacion\Camaron\Alimentos\brachi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3486150"/>
            <a:ext cx="40386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Cultivo Tradicional Rotiferos</a:t>
            </a:r>
            <a:endParaRPr lang="es-ES_tradnl" smtClean="0"/>
          </a:p>
        </p:txBody>
      </p:sp>
      <p:pic>
        <p:nvPicPr>
          <p:cNvPr id="82947" name="Picture 3" descr="C:\Mis documentos\Espol\Informacion\Sorgellos\nr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371600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Tabla Alimentación 4</a:t>
            </a:r>
            <a:endParaRPr lang="es-ES_tradnl" smtClean="0"/>
          </a:p>
        </p:txBody>
      </p:sp>
      <p:graphicFrame>
        <p:nvGraphicFramePr>
          <p:cNvPr id="1026" name="Object 119"/>
          <p:cNvGraphicFramePr>
            <a:graphicFrameLocks noChangeAspect="1"/>
          </p:cNvGraphicFramePr>
          <p:nvPr/>
        </p:nvGraphicFramePr>
        <p:xfrm>
          <a:off x="609600" y="1828800"/>
          <a:ext cx="8229600" cy="4368800"/>
        </p:xfrm>
        <a:graphic>
          <a:graphicData uri="http://schemas.openxmlformats.org/presentationml/2006/ole">
            <p:oleObj spid="_x0000_s1026" name="Worksheet" r:id="rId4" imgW="3877172" imgH="2057762" progId="Excel.Sheet.8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3" name="DIALOG.WAV"/>
      </p:stSnd>
    </p:sndAc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Cultivo Enriquecido Rotiferos</a:t>
            </a:r>
            <a:endParaRPr lang="es-ES_tradnl" smtClean="0"/>
          </a:p>
        </p:txBody>
      </p:sp>
      <p:pic>
        <p:nvPicPr>
          <p:cNvPr id="83971" name="Picture 3" descr="C:\Mis documentos\Espol\Informacion\Sorgellos\nr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320800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Copepodos</a:t>
            </a:r>
          </a:p>
        </p:txBody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7875588" cy="5029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Cosechados directamente.</a:t>
            </a:r>
          </a:p>
          <a:p>
            <a:pPr eaLnBrk="1" hangingPunct="1">
              <a:defRPr/>
            </a:pPr>
            <a:r>
              <a:rPr lang="en-US" smtClean="0"/>
              <a:t>Debilidad en metodología cultivo.</a:t>
            </a:r>
          </a:p>
          <a:p>
            <a:pPr eaLnBrk="1" hangingPunct="1">
              <a:defRPr/>
            </a:pPr>
            <a:r>
              <a:rPr lang="en-US" smtClean="0"/>
              <a:t>Posible peligro contaminación.</a:t>
            </a:r>
            <a:endParaRPr lang="es-ES_tradnl" smtClean="0"/>
          </a:p>
          <a:p>
            <a:pPr eaLnBrk="1" hangingPunct="1">
              <a:defRPr/>
            </a:pPr>
            <a:r>
              <a:rPr lang="en-US" smtClean="0"/>
              <a:t>Buena calidad nutricional.</a:t>
            </a:r>
          </a:p>
          <a:p>
            <a:pPr lvl="1" eaLnBrk="1" hangingPunct="1">
              <a:defRPr/>
            </a:pPr>
            <a:r>
              <a:rPr lang="en-US" smtClean="0"/>
              <a:t>Principalmente HUFAs.</a:t>
            </a:r>
          </a:p>
          <a:p>
            <a:pPr eaLnBrk="1" hangingPunct="1">
              <a:defRPr/>
            </a:pPr>
            <a:r>
              <a:rPr lang="en-US" smtClean="0"/>
              <a:t>Tamaño grande.</a:t>
            </a:r>
          </a:p>
        </p:txBody>
      </p:sp>
      <p:sp>
        <p:nvSpPr>
          <p:cNvPr id="1062917" name="AutoShape 5" descr="[Copepod drawing 2]"/>
          <p:cNvSpPr>
            <a:spLocks noChangeAspect="1" noChangeArrowheads="1"/>
          </p:cNvSpPr>
          <p:nvPr/>
        </p:nvSpPr>
        <p:spPr bwMode="auto">
          <a:xfrm>
            <a:off x="3143250" y="1771650"/>
            <a:ext cx="2857500" cy="33147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s-ES"/>
          </a:p>
        </p:txBody>
      </p:sp>
      <p:pic>
        <p:nvPicPr>
          <p:cNvPr id="84997" name="Picture 6" descr="C:\Mis documentos\Espol\Informacion\Camaron\Alimentos\copepod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9463" y="3048000"/>
            <a:ext cx="32845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Perfil Lipidos </a:t>
            </a:r>
            <a:r>
              <a:rPr lang="en-US" i="1" smtClean="0"/>
              <a:t>T. japonicus</a:t>
            </a:r>
            <a:endParaRPr lang="es-ES_tradnl" i="1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0" y="1066800"/>
          <a:ext cx="9144000" cy="5403850"/>
        </p:xfrm>
        <a:graphic>
          <a:graphicData uri="http://schemas.openxmlformats.org/presentationml/2006/ole">
            <p:oleObj spid="_x0000_s2050" name="Worksheet" r:id="rId4" imgW="4276951" imgH="3248507" progId="Excel.Sheet.8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3" name="DIALOG.WAV"/>
      </p:stSnd>
    </p:sndAc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Nematodos</a:t>
            </a:r>
            <a:endParaRPr lang="es-ES_tradnl" smtClean="0"/>
          </a:p>
        </p:txBody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Especie usada: </a:t>
            </a:r>
            <a:r>
              <a:rPr lang="en-US" sz="2800" i="1" smtClean="0"/>
              <a:t>Pangrellus redivivus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Tamaño para larvas grandes 50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 diametro. 1-2 mm largo.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Bajo 20:5w3, bueno 22:6w3 y proteinas.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Cultivado en harina humeda o machica.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 agrega levadura para evitar hongos.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Permite enriquecimiento.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Un poco sucio (dificil de limpiar).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 inocula +/- 10k / tarrina con machica.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4 dias se cosecha de 300k a 500k.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Panagrelus redivivus</a:t>
            </a:r>
            <a:endParaRPr lang="es-ES_tradnl" i="1" smtClean="0"/>
          </a:p>
        </p:txBody>
      </p:sp>
      <p:pic>
        <p:nvPicPr>
          <p:cNvPr id="87043" name="Picture 3" descr="C:\Mis documentos\Espol\Informacion\Camaron\Alimentos\mic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47800"/>
            <a:ext cx="24765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4" descr="C:\Mis documentos\Espol\Informacion\Camaron\Alimentos\p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371600"/>
            <a:ext cx="4572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5" descr="C:\Mis documentos\Espol\Informacion\Camaron\Artemia\NematodosCosecha_archivos\rek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3657600"/>
            <a:ext cx="4137025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Alimentos Usados En Larvicultura Camarón</a:t>
            </a:r>
            <a:endParaRPr lang="es-ES_tradnl" smtClean="0"/>
          </a:p>
        </p:txBody>
      </p:sp>
      <p:pic>
        <p:nvPicPr>
          <p:cNvPr id="12291" name="Picture 4" descr="C:\Mis documentos\Espol\Informacion\Camaron\Larvicultura\TamañoAlimentosVivo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143000"/>
            <a:ext cx="6550025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3819</TotalTime>
  <Words>2888</Words>
  <Application>Microsoft PowerPoint</Application>
  <PresentationFormat>Presentación en pantalla (4:3)</PresentationFormat>
  <Paragraphs>732</Paragraphs>
  <Slides>84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84</vt:i4>
      </vt:variant>
    </vt:vector>
  </HeadingPairs>
  <TitlesOfParts>
    <vt:vector size="91" baseType="lpstr">
      <vt:lpstr>Times New Roman</vt:lpstr>
      <vt:lpstr>Arial</vt:lpstr>
      <vt:lpstr>Wingdings</vt:lpstr>
      <vt:lpstr>Symbol</vt:lpstr>
      <vt:lpstr>Directions MT</vt:lpstr>
      <vt:lpstr>Azure</vt:lpstr>
      <vt:lpstr>Microsoft Excel Worksheet</vt:lpstr>
      <vt:lpstr>Estadios Larvarios</vt:lpstr>
      <vt:lpstr>Fabrizio Marcillo Morla</vt:lpstr>
      <vt:lpstr>Estadios Larvarios</vt:lpstr>
      <vt:lpstr>Tamaño Alimento</vt:lpstr>
      <vt:lpstr>Tabla Alimentación 1</vt:lpstr>
      <vt:lpstr>Tabla Alimentación 2</vt:lpstr>
      <vt:lpstr>Tabla Alimentación 3</vt:lpstr>
      <vt:lpstr>Tabla Alimentación 4</vt:lpstr>
      <vt:lpstr>Alimentos Usados En Larvicultura Camarón</vt:lpstr>
      <vt:lpstr> Ventajas Y Desventajas De Alimentos Vivos</vt:lpstr>
      <vt:lpstr>Algas</vt:lpstr>
      <vt:lpstr>Isochrysis galbana</vt:lpstr>
      <vt:lpstr>Tetraselmis sp</vt:lpstr>
      <vt:lpstr>Cultivo de Algas</vt:lpstr>
      <vt:lpstr>Diatomeas Pennadas Benticas</vt:lpstr>
      <vt:lpstr>Artemia</vt:lpstr>
      <vt:lpstr>Artemia</vt:lpstr>
      <vt:lpstr>Historia Artemia</vt:lpstr>
      <vt:lpstr>Taxonomia Artemia</vt:lpstr>
      <vt:lpstr>Desarrollo Artemia</vt:lpstr>
      <vt:lpstr>Breaking Stage “E1”</vt:lpstr>
      <vt:lpstr>Umbrella Stage &amp; Instar 1</vt:lpstr>
      <vt:lpstr>Desarrollo Artemia</vt:lpstr>
      <vt:lpstr>Energía Por Estadío / Cisto</vt:lpstr>
      <vt:lpstr>Morfología Cisto</vt:lpstr>
      <vt:lpstr>Morfología Cisto</vt:lpstr>
      <vt:lpstr>Morfología Cisto</vt:lpstr>
      <vt:lpstr>Diametro Cistos y Corion</vt:lpstr>
      <vt:lpstr>Eclosión de Artemia sp.</vt:lpstr>
      <vt:lpstr>Efecto Salinidad</vt:lpstr>
      <vt:lpstr>Eclosión de Artemia sp.</vt:lpstr>
      <vt:lpstr>Efecto Temperatura</vt:lpstr>
      <vt:lpstr>Calidad De Eclosión</vt:lpstr>
      <vt:lpstr>Variabilidad por Lugar y Lote</vt:lpstr>
      <vt:lpstr>Bacterias en Cistos</vt:lpstr>
      <vt:lpstr>Desinfección</vt:lpstr>
      <vt:lpstr>Procedimientos de Desinfección</vt:lpstr>
      <vt:lpstr>Cosecha y Almacenamiento</vt:lpstr>
      <vt:lpstr>Vista de Tanques</vt:lpstr>
      <vt:lpstr>Fondo de Tanques en Cosecha</vt:lpstr>
      <vt:lpstr>Filtro de Cosecha</vt:lpstr>
      <vt:lpstr>Muestreo y Conteo</vt:lpstr>
      <vt:lpstr>Almacenamiento en Frio</vt:lpstr>
      <vt:lpstr>Desventajas Uso ARN Famelicas</vt:lpstr>
      <vt:lpstr>Congelacmiento Artemia</vt:lpstr>
      <vt:lpstr>Energía Por Estadío / Cisto</vt:lpstr>
      <vt:lpstr>Decapsulación</vt:lpstr>
      <vt:lpstr>Efectos Decapsulación</vt:lpstr>
      <vt:lpstr>Decapsulación</vt:lpstr>
      <vt:lpstr>Procedimiento Decapsulación</vt:lpstr>
      <vt:lpstr>Hidratación</vt:lpstr>
      <vt:lpstr>Hidratación</vt:lpstr>
      <vt:lpstr>Hidratación</vt:lpstr>
      <vt:lpstr>Solución Decapsuladora</vt:lpstr>
      <vt:lpstr>Ejemplo con Hipoclorito Sodio</vt:lpstr>
      <vt:lpstr>Trataminto Decapsulación</vt:lpstr>
      <vt:lpstr>Decapsulación</vt:lpstr>
      <vt:lpstr>Lavado Neutralización</vt:lpstr>
      <vt:lpstr>Lavado</vt:lpstr>
      <vt:lpstr>Lavado</vt:lpstr>
      <vt:lpstr>Uso Directo de Cistos</vt:lpstr>
      <vt:lpstr>Eclosion de Cistos Decapsulados</vt:lpstr>
      <vt:lpstr>Almacenamiento y Dehidratación </vt:lpstr>
      <vt:lpstr>Almacenamiento en Frio</vt:lpstr>
      <vt:lpstr>Cistos Deshidratados</vt:lpstr>
      <vt:lpstr>Bioencapsulación</vt:lpstr>
      <vt:lpstr>Bionecapsulación Enriquecimiento Artemia</vt:lpstr>
      <vt:lpstr>Enriquecimiento Artemia</vt:lpstr>
      <vt:lpstr>Biencapsulación</vt:lpstr>
      <vt:lpstr>Artemia Enriquecida</vt:lpstr>
      <vt:lpstr>Efectos Bioencapsulación</vt:lpstr>
      <vt:lpstr>Alimentos Artificiales</vt:lpstr>
      <vt:lpstr>Alimentos Artificiales</vt:lpstr>
      <vt:lpstr>Diapositiva 74</vt:lpstr>
      <vt:lpstr>Otros alimentos</vt:lpstr>
      <vt:lpstr>Trocoforas Ostras</vt:lpstr>
      <vt:lpstr>Rotiferos</vt:lpstr>
      <vt:lpstr>Brachionus plicatilis</vt:lpstr>
      <vt:lpstr>Cultivo Tradicional Rotiferos</vt:lpstr>
      <vt:lpstr>Cultivo Enriquecido Rotiferos</vt:lpstr>
      <vt:lpstr>Copepodos</vt:lpstr>
      <vt:lpstr>Perfil Lipidos T. japonicus</vt:lpstr>
      <vt:lpstr>Nematodos</vt:lpstr>
      <vt:lpstr>Panagrelus redivivus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662</cp:revision>
  <cp:lastPrinted>1601-01-01T00:00:00Z</cp:lastPrinted>
  <dcterms:created xsi:type="dcterms:W3CDTF">2002-07-19T11:47:45Z</dcterms:created>
  <dcterms:modified xsi:type="dcterms:W3CDTF">2010-02-01T16:27:23Z</dcterms:modified>
</cp:coreProperties>
</file>