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94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99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slides/slide9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s/slide9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slides/slide93.xml" ContentType="application/vnd.openxmlformats-officedocument.presentationml.slide+xml"/>
  <Override PartName="/ppt/slides/slide101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Override PartName="/ppt/slides/slide9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89.xml" ContentType="application/vnd.openxmlformats-officedocument.presentationml.slide+xml"/>
  <Override PartName="/ppt/slides/slide98.xml" ContentType="application/vnd.openxmlformats-officedocument.presentationml.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ppt/slides/slide96.xml" ContentType="application/vnd.openxmlformats-officedocument.presentationml.slide+xml"/>
  <Override PartName="/ppt/handoutMasters/handoutMaster1.xml" ContentType="application/vnd.openxmlformats-officedocument.presentationml.handoutMaster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slides/slide100.xml" ContentType="application/vnd.openxmlformats-officedocument.presentationml.slide+xml"/>
  <Default Extension="xls" ContentType="application/vnd.ms-exce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7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03"/>
  </p:notesMasterIdLst>
  <p:handoutMasterIdLst>
    <p:handoutMasterId r:id="rId104"/>
  </p:handoutMasterIdLst>
  <p:sldIdLst>
    <p:sldId id="580" r:id="rId2"/>
    <p:sldId id="581" r:id="rId3"/>
    <p:sldId id="563" r:id="rId4"/>
    <p:sldId id="564" r:id="rId5"/>
    <p:sldId id="565" r:id="rId6"/>
    <p:sldId id="473" r:id="rId7"/>
    <p:sldId id="477" r:id="rId8"/>
    <p:sldId id="478" r:id="rId9"/>
    <p:sldId id="479" r:id="rId10"/>
    <p:sldId id="480" r:id="rId11"/>
    <p:sldId id="530" r:id="rId12"/>
    <p:sldId id="475" r:id="rId13"/>
    <p:sldId id="452" r:id="rId14"/>
    <p:sldId id="566" r:id="rId15"/>
    <p:sldId id="567" r:id="rId16"/>
    <p:sldId id="568" r:id="rId17"/>
    <p:sldId id="569" r:id="rId18"/>
    <p:sldId id="570" r:id="rId19"/>
    <p:sldId id="571" r:id="rId20"/>
    <p:sldId id="455" r:id="rId21"/>
    <p:sldId id="545" r:id="rId22"/>
    <p:sldId id="546" r:id="rId23"/>
    <p:sldId id="547" r:id="rId24"/>
    <p:sldId id="560" r:id="rId25"/>
    <p:sldId id="453" r:id="rId26"/>
    <p:sldId id="520" r:id="rId27"/>
    <p:sldId id="454" r:id="rId28"/>
    <p:sldId id="456" r:id="rId29"/>
    <p:sldId id="482" r:id="rId30"/>
    <p:sldId id="483" r:id="rId31"/>
    <p:sldId id="484" r:id="rId32"/>
    <p:sldId id="485" r:id="rId33"/>
    <p:sldId id="486" r:id="rId34"/>
    <p:sldId id="488" r:id="rId35"/>
    <p:sldId id="487" r:id="rId36"/>
    <p:sldId id="493" r:id="rId37"/>
    <p:sldId id="514" r:id="rId38"/>
    <p:sldId id="494" r:id="rId39"/>
    <p:sldId id="516" r:id="rId40"/>
    <p:sldId id="508" r:id="rId41"/>
    <p:sldId id="518" r:id="rId42"/>
    <p:sldId id="489" r:id="rId43"/>
    <p:sldId id="517" r:id="rId44"/>
    <p:sldId id="512" r:id="rId45"/>
    <p:sldId id="509" r:id="rId46"/>
    <p:sldId id="510" r:id="rId47"/>
    <p:sldId id="511" r:id="rId48"/>
    <p:sldId id="552" r:id="rId49"/>
    <p:sldId id="550" r:id="rId50"/>
    <p:sldId id="551" r:id="rId51"/>
    <p:sldId id="553" r:id="rId52"/>
    <p:sldId id="554" r:id="rId53"/>
    <p:sldId id="536" r:id="rId54"/>
    <p:sldId id="513" r:id="rId55"/>
    <p:sldId id="519" r:id="rId56"/>
    <p:sldId id="490" r:id="rId57"/>
    <p:sldId id="515" r:id="rId58"/>
    <p:sldId id="491" r:id="rId59"/>
    <p:sldId id="492" r:id="rId60"/>
    <p:sldId id="498" r:id="rId61"/>
    <p:sldId id="524" r:id="rId62"/>
    <p:sldId id="523" r:id="rId63"/>
    <p:sldId id="495" r:id="rId64"/>
    <p:sldId id="525" r:id="rId65"/>
    <p:sldId id="503" r:id="rId66"/>
    <p:sldId id="526" r:id="rId67"/>
    <p:sldId id="504" r:id="rId68"/>
    <p:sldId id="522" r:id="rId69"/>
    <p:sldId id="548" r:id="rId70"/>
    <p:sldId id="505" r:id="rId71"/>
    <p:sldId id="549" r:id="rId72"/>
    <p:sldId id="506" r:id="rId73"/>
    <p:sldId id="527" r:id="rId74"/>
    <p:sldId id="528" r:id="rId75"/>
    <p:sldId id="507" r:id="rId76"/>
    <p:sldId id="496" r:id="rId77"/>
    <p:sldId id="544" r:id="rId78"/>
    <p:sldId id="497" r:id="rId79"/>
    <p:sldId id="561" r:id="rId80"/>
    <p:sldId id="529" r:id="rId81"/>
    <p:sldId id="476" r:id="rId82"/>
    <p:sldId id="557" r:id="rId83"/>
    <p:sldId id="481" r:id="rId84"/>
    <p:sldId id="462" r:id="rId85"/>
    <p:sldId id="531" r:id="rId86"/>
    <p:sldId id="572" r:id="rId87"/>
    <p:sldId id="573" r:id="rId88"/>
    <p:sldId id="574" r:id="rId89"/>
    <p:sldId id="575" r:id="rId90"/>
    <p:sldId id="576" r:id="rId91"/>
    <p:sldId id="532" r:id="rId92"/>
    <p:sldId id="555" r:id="rId93"/>
    <p:sldId id="558" r:id="rId94"/>
    <p:sldId id="559" r:id="rId95"/>
    <p:sldId id="577" r:id="rId96"/>
    <p:sldId id="578" r:id="rId97"/>
    <p:sldId id="579" r:id="rId98"/>
    <p:sldId id="533" r:id="rId99"/>
    <p:sldId id="535" r:id="rId100"/>
    <p:sldId id="534" r:id="rId101"/>
    <p:sldId id="556" r:id="rId10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9" autoAdjust="0"/>
    <p:restoredTop sz="94664" autoAdjust="0"/>
  </p:normalViewPr>
  <p:slideViewPr>
    <p:cSldViewPr>
      <p:cViewPr varScale="1">
        <p:scale>
          <a:sx n="51" d="100"/>
          <a:sy n="51" d="100"/>
        </p:scale>
        <p:origin x="-102" y="-2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  <p:sld r:id="rId12" collapse="1"/>
      <p:sld r:id="rId13" collapse="1"/>
      <p:sld r:id="rId14" collapse="1"/>
      <p:sld r:id="rId15" collapse="1"/>
      <p:sld r:id="rId16" collapse="1"/>
      <p:sld r:id="rId17" collapse="1"/>
      <p:sld r:id="rId18" collapse="1"/>
      <p:sld r:id="rId19" collapse="1"/>
      <p:sld r:id="rId20" collapse="1"/>
      <p:sld r:id="rId21" collapse="1"/>
      <p:sld r:id="rId22" collapse="1"/>
      <p:sld r:id="rId23" collapse="1"/>
      <p:sld r:id="rId24" collapse="1"/>
      <p:sld r:id="rId25" collapse="1"/>
      <p:sld r:id="rId26" collapse="1"/>
      <p:sld r:id="rId27" collapse="1"/>
      <p:sld r:id="rId28" collapse="1"/>
      <p:sld r:id="rId29" collapse="1"/>
      <p:sld r:id="rId30" collapse="1"/>
      <p:sld r:id="rId31" collapse="1"/>
      <p:sld r:id="rId32" collapse="1"/>
      <p:sld r:id="rId33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32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07" Type="http://schemas.openxmlformats.org/officeDocument/2006/relationships/theme" Target="theme/theme1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notesMaster" Target="notesMasters/notesMaster1.xml"/><Relationship Id="rId108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handoutMaster" Target="handoutMasters/handoutMaster1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32.xml"/><Relationship Id="rId13" Type="http://schemas.openxmlformats.org/officeDocument/2006/relationships/slide" Target="slides/slide45.xml"/><Relationship Id="rId18" Type="http://schemas.openxmlformats.org/officeDocument/2006/relationships/slide" Target="slides/slide59.xml"/><Relationship Id="rId26" Type="http://schemas.openxmlformats.org/officeDocument/2006/relationships/slide" Target="slides/slide76.xml"/><Relationship Id="rId3" Type="http://schemas.openxmlformats.org/officeDocument/2006/relationships/slide" Target="slides/slide19.xml"/><Relationship Id="rId21" Type="http://schemas.openxmlformats.org/officeDocument/2006/relationships/slide" Target="slides/slide64.xml"/><Relationship Id="rId7" Type="http://schemas.openxmlformats.org/officeDocument/2006/relationships/slide" Target="slides/slide28.xml"/><Relationship Id="rId12" Type="http://schemas.openxmlformats.org/officeDocument/2006/relationships/slide" Target="slides/slide42.xml"/><Relationship Id="rId17" Type="http://schemas.openxmlformats.org/officeDocument/2006/relationships/slide" Target="slides/slide56.xml"/><Relationship Id="rId25" Type="http://schemas.openxmlformats.org/officeDocument/2006/relationships/slide" Target="slides/slide72.xml"/><Relationship Id="rId33" Type="http://schemas.openxmlformats.org/officeDocument/2006/relationships/slide" Target="slides/slide100.xml"/><Relationship Id="rId2" Type="http://schemas.openxmlformats.org/officeDocument/2006/relationships/slide" Target="slides/slide13.xml"/><Relationship Id="rId16" Type="http://schemas.openxmlformats.org/officeDocument/2006/relationships/slide" Target="slides/slide53.xml"/><Relationship Id="rId20" Type="http://schemas.openxmlformats.org/officeDocument/2006/relationships/slide" Target="slides/slide63.xml"/><Relationship Id="rId29" Type="http://schemas.openxmlformats.org/officeDocument/2006/relationships/slide" Target="slides/slide84.xml"/><Relationship Id="rId1" Type="http://schemas.openxmlformats.org/officeDocument/2006/relationships/slide" Target="slides/slide1.xml"/><Relationship Id="rId6" Type="http://schemas.openxmlformats.org/officeDocument/2006/relationships/slide" Target="slides/slide27.xml"/><Relationship Id="rId11" Type="http://schemas.openxmlformats.org/officeDocument/2006/relationships/slide" Target="slides/slide40.xml"/><Relationship Id="rId24" Type="http://schemas.openxmlformats.org/officeDocument/2006/relationships/slide" Target="slides/slide70.xml"/><Relationship Id="rId32" Type="http://schemas.openxmlformats.org/officeDocument/2006/relationships/slide" Target="slides/slide98.xml"/><Relationship Id="rId5" Type="http://schemas.openxmlformats.org/officeDocument/2006/relationships/slide" Target="slides/slide25.xml"/><Relationship Id="rId15" Type="http://schemas.openxmlformats.org/officeDocument/2006/relationships/slide" Target="slides/slide47.xml"/><Relationship Id="rId23" Type="http://schemas.openxmlformats.org/officeDocument/2006/relationships/slide" Target="slides/slide67.xml"/><Relationship Id="rId28" Type="http://schemas.openxmlformats.org/officeDocument/2006/relationships/slide" Target="slides/slide81.xml"/><Relationship Id="rId10" Type="http://schemas.openxmlformats.org/officeDocument/2006/relationships/slide" Target="slides/slide38.xml"/><Relationship Id="rId19" Type="http://schemas.openxmlformats.org/officeDocument/2006/relationships/slide" Target="slides/slide61.xml"/><Relationship Id="rId31" Type="http://schemas.openxmlformats.org/officeDocument/2006/relationships/slide" Target="slides/slide91.xml"/><Relationship Id="rId4" Type="http://schemas.openxmlformats.org/officeDocument/2006/relationships/slide" Target="slides/slide20.xml"/><Relationship Id="rId9" Type="http://schemas.openxmlformats.org/officeDocument/2006/relationships/slide" Target="slides/slide34.xml"/><Relationship Id="rId14" Type="http://schemas.openxmlformats.org/officeDocument/2006/relationships/slide" Target="slides/slide46.xml"/><Relationship Id="rId22" Type="http://schemas.openxmlformats.org/officeDocument/2006/relationships/slide" Target="slides/slide65.xml"/><Relationship Id="rId27" Type="http://schemas.openxmlformats.org/officeDocument/2006/relationships/slide" Target="slides/slide78.xml"/><Relationship Id="rId30" Type="http://schemas.openxmlformats.org/officeDocument/2006/relationships/slide" Target="slides/slide8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effectLst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66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effectLst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66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effectLst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66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effectLst/>
              </a:defRPr>
            </a:lvl1pPr>
          </a:lstStyle>
          <a:p>
            <a:pPr>
              <a:defRPr/>
            </a:pPr>
            <a:fld id="{63A179A6-1767-483A-A2EC-738B48F354A0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effectLst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effectLst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105476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noProof="0" smtClean="0"/>
              <a:t>Click to edit Master text styles</a:t>
            </a:r>
          </a:p>
          <a:p>
            <a:pPr lvl="1"/>
            <a:r>
              <a:rPr lang="es-ES_tradnl" noProof="0" smtClean="0"/>
              <a:t>Second level</a:t>
            </a:r>
          </a:p>
          <a:p>
            <a:pPr lvl="2"/>
            <a:r>
              <a:rPr lang="es-ES_tradnl" noProof="0" smtClean="0"/>
              <a:t>Third level</a:t>
            </a:r>
          </a:p>
          <a:p>
            <a:pPr lvl="3"/>
            <a:r>
              <a:rPr lang="es-ES_tradnl" noProof="0" smtClean="0"/>
              <a:t>Fourth level</a:t>
            </a:r>
          </a:p>
          <a:p>
            <a:pPr lvl="4"/>
            <a:r>
              <a:rPr lang="es-ES_tradnl" noProof="0" smtClean="0"/>
              <a:t>Fifth level</a:t>
            </a:r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effectLst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48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effectLst/>
              </a:defRPr>
            </a:lvl1pPr>
          </a:lstStyle>
          <a:p>
            <a:pPr>
              <a:defRPr/>
            </a:pPr>
            <a:fld id="{D69188AD-C823-4196-9647-39E6A4A28BB0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66A0B99-F31E-4363-AB65-BAC345F53F5D}" type="slidenum">
              <a:rPr lang="es-ES_tradnl"/>
              <a:pPr/>
              <a:t>1</a:t>
            </a:fld>
            <a:endParaRPr lang="es-ES_tradnl"/>
          </a:p>
        </p:txBody>
      </p:sp>
      <p:sp>
        <p:nvSpPr>
          <p:cNvPr id="10649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5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7523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US" smtClean="0"/>
          </a:p>
        </p:txBody>
      </p:sp>
      <p:sp>
        <p:nvSpPr>
          <p:cNvPr id="107524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4F3F39D-87E6-453E-841A-0E1BD422D945}" type="slidenum">
              <a:rPr lang="es-ES_tradnl"/>
              <a:pPr/>
              <a:t>2</a:t>
            </a:fld>
            <a:endParaRPr lang="es-ES_trad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2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2.wav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3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3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4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5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6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7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8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9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0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1085850" cy="6854825"/>
            <a:chOff x="0" y="0"/>
            <a:chExt cx="684" cy="4318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684" cy="431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grpSp>
          <p:nvGrpSpPr>
            <p:cNvPr id="6" name="Group 4"/>
            <p:cNvGrpSpPr>
              <a:grpSpLocks/>
            </p:cNvGrpSpPr>
            <p:nvPr/>
          </p:nvGrpSpPr>
          <p:grpSpPr bwMode="auto">
            <a:xfrm>
              <a:off x="48" y="103"/>
              <a:ext cx="96" cy="4126"/>
              <a:chOff x="48" y="103"/>
              <a:chExt cx="96" cy="4126"/>
            </a:xfrm>
          </p:grpSpPr>
          <p:sp>
            <p:nvSpPr>
              <p:cNvPr id="7" name="Rectangle 5"/>
              <p:cNvSpPr>
                <a:spLocks noChangeArrowheads="1"/>
              </p:cNvSpPr>
              <p:nvPr/>
            </p:nvSpPr>
            <p:spPr bwMode="auto">
              <a:xfrm>
                <a:off x="48" y="110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8" name="Rectangle 6"/>
              <p:cNvSpPr>
                <a:spLocks noChangeArrowheads="1"/>
              </p:cNvSpPr>
              <p:nvPr/>
            </p:nvSpPr>
            <p:spPr bwMode="auto">
              <a:xfrm>
                <a:off x="48" y="1250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/>
            </p:nvSpPr>
            <p:spPr bwMode="auto">
              <a:xfrm>
                <a:off x="48" y="139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/>
            </p:nvSpPr>
            <p:spPr bwMode="auto">
              <a:xfrm>
                <a:off x="48" y="1538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/>
            </p:nvSpPr>
            <p:spPr bwMode="auto">
              <a:xfrm>
                <a:off x="48" y="1683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/>
            </p:nvSpPr>
            <p:spPr bwMode="auto">
              <a:xfrm>
                <a:off x="48" y="182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/>
            </p:nvSpPr>
            <p:spPr bwMode="auto">
              <a:xfrm>
                <a:off x="48" y="197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/>
            </p:nvSpPr>
            <p:spPr bwMode="auto">
              <a:xfrm>
                <a:off x="48" y="2116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/>
            </p:nvSpPr>
            <p:spPr bwMode="auto">
              <a:xfrm>
                <a:off x="48" y="225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/>
            </p:nvSpPr>
            <p:spPr bwMode="auto">
              <a:xfrm>
                <a:off x="48" y="2404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/>
            </p:nvSpPr>
            <p:spPr bwMode="auto">
              <a:xfrm>
                <a:off x="48" y="2549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8" name="Rectangle 16"/>
              <p:cNvSpPr>
                <a:spLocks noChangeArrowheads="1"/>
              </p:cNvSpPr>
              <p:nvPr/>
            </p:nvSpPr>
            <p:spPr bwMode="auto">
              <a:xfrm>
                <a:off x="48" y="2691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9" name="Rectangle 17"/>
              <p:cNvSpPr>
                <a:spLocks noChangeArrowheads="1"/>
              </p:cNvSpPr>
              <p:nvPr/>
            </p:nvSpPr>
            <p:spPr bwMode="auto">
              <a:xfrm>
                <a:off x="48" y="283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" name="Rectangle 18"/>
              <p:cNvSpPr>
                <a:spLocks noChangeArrowheads="1"/>
              </p:cNvSpPr>
              <p:nvPr/>
            </p:nvSpPr>
            <p:spPr bwMode="auto">
              <a:xfrm>
                <a:off x="48" y="2979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1" name="Rectangle 19"/>
              <p:cNvSpPr>
                <a:spLocks noChangeArrowheads="1"/>
              </p:cNvSpPr>
              <p:nvPr/>
            </p:nvSpPr>
            <p:spPr bwMode="auto">
              <a:xfrm>
                <a:off x="48" y="3124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2" name="Rectangle 20"/>
              <p:cNvSpPr>
                <a:spLocks noChangeArrowheads="1"/>
              </p:cNvSpPr>
              <p:nvPr/>
            </p:nvSpPr>
            <p:spPr bwMode="auto">
              <a:xfrm>
                <a:off x="48" y="3269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3" name="Rectangle 21"/>
              <p:cNvSpPr>
                <a:spLocks noChangeArrowheads="1"/>
              </p:cNvSpPr>
              <p:nvPr/>
            </p:nvSpPr>
            <p:spPr bwMode="auto">
              <a:xfrm>
                <a:off x="48" y="3412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4" name="Rectangle 22"/>
              <p:cNvSpPr>
                <a:spLocks noChangeArrowheads="1"/>
              </p:cNvSpPr>
              <p:nvPr/>
            </p:nvSpPr>
            <p:spPr bwMode="auto">
              <a:xfrm>
                <a:off x="48" y="3557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5" name="Rectangle 23"/>
              <p:cNvSpPr>
                <a:spLocks noChangeArrowheads="1"/>
              </p:cNvSpPr>
              <p:nvPr/>
            </p:nvSpPr>
            <p:spPr bwMode="auto">
              <a:xfrm>
                <a:off x="48" y="3702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6" name="Rectangle 24"/>
              <p:cNvSpPr>
                <a:spLocks noChangeArrowheads="1"/>
              </p:cNvSpPr>
              <p:nvPr/>
            </p:nvSpPr>
            <p:spPr bwMode="auto">
              <a:xfrm>
                <a:off x="48" y="384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7" name="Rectangle 25"/>
              <p:cNvSpPr>
                <a:spLocks noChangeArrowheads="1"/>
              </p:cNvSpPr>
              <p:nvPr/>
            </p:nvSpPr>
            <p:spPr bwMode="auto">
              <a:xfrm>
                <a:off x="48" y="399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8" name="Rectangle 26"/>
              <p:cNvSpPr>
                <a:spLocks noChangeArrowheads="1"/>
              </p:cNvSpPr>
              <p:nvPr/>
            </p:nvSpPr>
            <p:spPr bwMode="auto">
              <a:xfrm>
                <a:off x="48" y="4134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9" name="Rectangle 27"/>
              <p:cNvSpPr>
                <a:spLocks noChangeArrowheads="1"/>
              </p:cNvSpPr>
              <p:nvPr/>
            </p:nvSpPr>
            <p:spPr bwMode="auto">
              <a:xfrm>
                <a:off x="48" y="103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30" name="Rectangle 28"/>
              <p:cNvSpPr>
                <a:spLocks noChangeArrowheads="1"/>
              </p:cNvSpPr>
              <p:nvPr/>
            </p:nvSpPr>
            <p:spPr bwMode="auto">
              <a:xfrm>
                <a:off x="48" y="24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31" name="Rectangle 29"/>
              <p:cNvSpPr>
                <a:spLocks noChangeArrowheads="1"/>
              </p:cNvSpPr>
              <p:nvPr/>
            </p:nvSpPr>
            <p:spPr bwMode="auto">
              <a:xfrm>
                <a:off x="48" y="39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32" name="Rectangle 30"/>
              <p:cNvSpPr>
                <a:spLocks noChangeArrowheads="1"/>
              </p:cNvSpPr>
              <p:nvPr/>
            </p:nvSpPr>
            <p:spPr bwMode="auto">
              <a:xfrm>
                <a:off x="48" y="535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33" name="Rectangle 31"/>
              <p:cNvSpPr>
                <a:spLocks noChangeArrowheads="1"/>
              </p:cNvSpPr>
              <p:nvPr/>
            </p:nvSpPr>
            <p:spPr bwMode="auto">
              <a:xfrm>
                <a:off x="48" y="678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34" name="Rectangle 32"/>
              <p:cNvSpPr>
                <a:spLocks noChangeArrowheads="1"/>
              </p:cNvSpPr>
              <p:nvPr/>
            </p:nvSpPr>
            <p:spPr bwMode="auto">
              <a:xfrm>
                <a:off x="48" y="82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35" name="Rectangle 33"/>
              <p:cNvSpPr>
                <a:spLocks noChangeArrowheads="1"/>
              </p:cNvSpPr>
              <p:nvPr/>
            </p:nvSpPr>
            <p:spPr bwMode="auto">
              <a:xfrm>
                <a:off x="48" y="96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</p:grpSp>
      </p:grpSp>
      <p:sp>
        <p:nvSpPr>
          <p:cNvPr id="3106" name="Rectangle 34"/>
          <p:cNvSpPr>
            <a:spLocks noGrp="1" noChangeArrowheads="1"/>
          </p:cNvSpPr>
          <p:nvPr>
            <p:ph type="ctrTitle" sz="quarter"/>
          </p:nvPr>
        </p:nvSpPr>
        <p:spPr>
          <a:xfrm>
            <a:off x="11430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_tradnl"/>
              <a:t>Click to edit Master title style</a:t>
            </a:r>
          </a:p>
        </p:txBody>
      </p:sp>
      <p:sp>
        <p:nvSpPr>
          <p:cNvPr id="3107" name="Rectangle 3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3886200"/>
            <a:ext cx="6400800" cy="1752600"/>
          </a:xfrm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rPr lang="es-ES_tradnl"/>
              <a:t>Click to edit Master subtitle style</a:t>
            </a:r>
          </a:p>
        </p:txBody>
      </p:sp>
      <p:sp>
        <p:nvSpPr>
          <p:cNvPr id="36" name="Rectangle 36"/>
          <p:cNvSpPr>
            <a:spLocks noGrp="1" noChangeArrowheads="1"/>
          </p:cNvSpPr>
          <p:nvPr>
            <p:ph type="dt" sz="quarter" idx="10"/>
          </p:nvPr>
        </p:nvSpPr>
        <p:spPr>
          <a:xfrm>
            <a:off x="11430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7" name="Rectangle 37"/>
          <p:cNvSpPr>
            <a:spLocks noGrp="1" noChangeArrowheads="1"/>
          </p:cNvSpPr>
          <p:nvPr>
            <p:ph type="ftr" sz="quarter" idx="11"/>
          </p:nvPr>
        </p:nvSpPr>
        <p:spPr>
          <a:xfrm>
            <a:off x="3581400" y="6248400"/>
            <a:ext cx="2895600" cy="457200"/>
          </a:xfrm>
        </p:spPr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8" name="Rectangle 3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D2799BE0-E888-408D-8711-122C8537F22B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>
    <p:sndAc>
      <p:stSnd>
        <p:snd r:embed="rId1" name="DIALOG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248845-D9EA-4902-B1AD-42ECBF9080B8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>
    <p:sndAc>
      <p:stSnd>
        <p:snd r:embed="rId1" name="DIALOG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973888" y="0"/>
            <a:ext cx="1968500" cy="63246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066800" y="0"/>
            <a:ext cx="5754688" cy="63246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2F2752-C0CC-4A4C-9CED-7DD81C350E68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>
    <p:sndAc>
      <p:stSnd>
        <p:snd r:embed="rId1" name="DIALOG.WAV"/>
      </p:stSnd>
    </p:sndAc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43000" y="0"/>
            <a:ext cx="7772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abla"/>
          <p:cNvSpPr>
            <a:spLocks noGrp="1"/>
          </p:cNvSpPr>
          <p:nvPr>
            <p:ph type="tbl" idx="1"/>
          </p:nvPr>
        </p:nvSpPr>
        <p:spPr>
          <a:xfrm>
            <a:off x="1066800" y="1295400"/>
            <a:ext cx="7875588" cy="5029200"/>
          </a:xfrm>
        </p:spPr>
        <p:txBody>
          <a:bodyPr/>
          <a:lstStyle/>
          <a:p>
            <a:pPr lvl="0"/>
            <a:endParaRPr lang="es-ES" noProof="0" smtClean="0"/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BC875B-718C-456F-B97E-57600520B0FB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>
    <p:sndAc>
      <p:stSnd>
        <p:snd r:embed="rId1" name="DIALOG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39745B-AB43-46E4-B334-14739DF3D7B7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>
    <p:sndAc>
      <p:stSnd>
        <p:snd r:embed="rId1" name="DIALOG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A93298-AA64-402E-BACE-F1A23341E0B7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>
    <p:sndAc>
      <p:stSnd>
        <p:snd r:embed="rId1" name="DIALOG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066800" y="1295400"/>
            <a:ext cx="38608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080000" y="1295400"/>
            <a:ext cx="3862388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0B9434-32A5-4D0C-82CD-F8FEBDF64BEF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>
    <p:sndAc>
      <p:stSnd>
        <p:snd r:embed="rId1" name="DIALOG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8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9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E3126D-87F4-4801-90A1-631023C3EEC1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>
    <p:sndAc>
      <p:stSnd>
        <p:snd r:embed="rId1" name="DIALOG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F1AE28-0437-410F-8865-28E714ECD8C2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>
    <p:sndAc>
      <p:stSnd>
        <p:snd r:embed="rId1" name="DIALOG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4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84E839-21E7-4A93-AEA0-4F6C2FAC3BFD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>
    <p:sndAc>
      <p:stSnd>
        <p:snd r:embed="rId1" name="DIALOG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43DB81-63A0-4AF0-B92E-277F0102073B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>
    <p:sndAc>
      <p:stSnd>
        <p:snd r:embed="rId1" name="DIALOG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3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3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Rectangle 3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734C58-F580-4EE5-9DAE-D8CC78C8BB48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>
    <p:sndAc>
      <p:stSnd>
        <p:snd r:embed="rId1" name="DIALOG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0" y="0"/>
            <a:ext cx="1085850" cy="6854825"/>
            <a:chOff x="0" y="0"/>
            <a:chExt cx="684" cy="4318"/>
          </a:xfrm>
        </p:grpSpPr>
        <p:sp>
          <p:nvSpPr>
            <p:cNvPr id="2051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684" cy="431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grpSp>
          <p:nvGrpSpPr>
            <p:cNvPr id="3081" name="Group 4"/>
            <p:cNvGrpSpPr>
              <a:grpSpLocks/>
            </p:cNvGrpSpPr>
            <p:nvPr/>
          </p:nvGrpSpPr>
          <p:grpSpPr bwMode="auto">
            <a:xfrm>
              <a:off x="48" y="102"/>
              <a:ext cx="96" cy="4128"/>
              <a:chOff x="48" y="102"/>
              <a:chExt cx="96" cy="4128"/>
            </a:xfrm>
          </p:grpSpPr>
          <p:sp>
            <p:nvSpPr>
              <p:cNvPr id="2053" name="Rectangle 5"/>
              <p:cNvSpPr>
                <a:spLocks noChangeArrowheads="1"/>
              </p:cNvSpPr>
              <p:nvPr/>
            </p:nvSpPr>
            <p:spPr bwMode="auto">
              <a:xfrm>
                <a:off x="48" y="110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54" name="Rectangle 6"/>
              <p:cNvSpPr>
                <a:spLocks noChangeArrowheads="1"/>
              </p:cNvSpPr>
              <p:nvPr/>
            </p:nvSpPr>
            <p:spPr bwMode="auto">
              <a:xfrm>
                <a:off x="48" y="125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55" name="Rectangle 7"/>
              <p:cNvSpPr>
                <a:spLocks noChangeArrowheads="1"/>
              </p:cNvSpPr>
              <p:nvPr/>
            </p:nvSpPr>
            <p:spPr bwMode="auto">
              <a:xfrm>
                <a:off x="48" y="139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56" name="Rectangle 8"/>
              <p:cNvSpPr>
                <a:spLocks noChangeArrowheads="1"/>
              </p:cNvSpPr>
              <p:nvPr/>
            </p:nvSpPr>
            <p:spPr bwMode="auto">
              <a:xfrm>
                <a:off x="48" y="1538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57" name="Rectangle 9"/>
              <p:cNvSpPr>
                <a:spLocks noChangeArrowheads="1"/>
              </p:cNvSpPr>
              <p:nvPr/>
            </p:nvSpPr>
            <p:spPr bwMode="auto">
              <a:xfrm>
                <a:off x="48" y="1683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58" name="Rectangle 10"/>
              <p:cNvSpPr>
                <a:spLocks noChangeArrowheads="1"/>
              </p:cNvSpPr>
              <p:nvPr/>
            </p:nvSpPr>
            <p:spPr bwMode="auto">
              <a:xfrm>
                <a:off x="48" y="182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59" name="Rectangle 11"/>
              <p:cNvSpPr>
                <a:spLocks noChangeArrowheads="1"/>
              </p:cNvSpPr>
              <p:nvPr/>
            </p:nvSpPr>
            <p:spPr bwMode="auto">
              <a:xfrm>
                <a:off x="48" y="197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0" name="Rectangle 12"/>
              <p:cNvSpPr>
                <a:spLocks noChangeArrowheads="1"/>
              </p:cNvSpPr>
              <p:nvPr/>
            </p:nvSpPr>
            <p:spPr bwMode="auto">
              <a:xfrm>
                <a:off x="48" y="2115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1" name="Rectangle 13"/>
              <p:cNvSpPr>
                <a:spLocks noChangeArrowheads="1"/>
              </p:cNvSpPr>
              <p:nvPr/>
            </p:nvSpPr>
            <p:spPr bwMode="auto">
              <a:xfrm>
                <a:off x="48" y="225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2" name="Rectangle 14"/>
              <p:cNvSpPr>
                <a:spLocks noChangeArrowheads="1"/>
              </p:cNvSpPr>
              <p:nvPr/>
            </p:nvSpPr>
            <p:spPr bwMode="auto">
              <a:xfrm>
                <a:off x="48" y="240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3" name="Rectangle 15"/>
              <p:cNvSpPr>
                <a:spLocks noChangeArrowheads="1"/>
              </p:cNvSpPr>
              <p:nvPr/>
            </p:nvSpPr>
            <p:spPr bwMode="auto">
              <a:xfrm>
                <a:off x="48" y="254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4" name="Rectangle 16"/>
              <p:cNvSpPr>
                <a:spLocks noChangeArrowheads="1"/>
              </p:cNvSpPr>
              <p:nvPr/>
            </p:nvSpPr>
            <p:spPr bwMode="auto">
              <a:xfrm>
                <a:off x="48" y="2692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5" name="Rectangle 17"/>
              <p:cNvSpPr>
                <a:spLocks noChangeArrowheads="1"/>
              </p:cNvSpPr>
              <p:nvPr/>
            </p:nvSpPr>
            <p:spPr bwMode="auto">
              <a:xfrm>
                <a:off x="48" y="283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6" name="Rectangle 18"/>
              <p:cNvSpPr>
                <a:spLocks noChangeArrowheads="1"/>
              </p:cNvSpPr>
              <p:nvPr/>
            </p:nvSpPr>
            <p:spPr bwMode="auto">
              <a:xfrm>
                <a:off x="48" y="298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7" name="Rectangle 19"/>
              <p:cNvSpPr>
                <a:spLocks noChangeArrowheads="1"/>
              </p:cNvSpPr>
              <p:nvPr/>
            </p:nvSpPr>
            <p:spPr bwMode="auto">
              <a:xfrm>
                <a:off x="48" y="3124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8" name="Rectangle 20"/>
              <p:cNvSpPr>
                <a:spLocks noChangeArrowheads="1"/>
              </p:cNvSpPr>
              <p:nvPr/>
            </p:nvSpPr>
            <p:spPr bwMode="auto">
              <a:xfrm>
                <a:off x="48" y="3269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9" name="Rectangle 21"/>
              <p:cNvSpPr>
                <a:spLocks noChangeArrowheads="1"/>
              </p:cNvSpPr>
              <p:nvPr/>
            </p:nvSpPr>
            <p:spPr bwMode="auto">
              <a:xfrm>
                <a:off x="48" y="3412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0" name="Rectangle 22"/>
              <p:cNvSpPr>
                <a:spLocks noChangeArrowheads="1"/>
              </p:cNvSpPr>
              <p:nvPr/>
            </p:nvSpPr>
            <p:spPr bwMode="auto">
              <a:xfrm>
                <a:off x="48" y="3557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1" name="Rectangle 23"/>
              <p:cNvSpPr>
                <a:spLocks noChangeArrowheads="1"/>
              </p:cNvSpPr>
              <p:nvPr/>
            </p:nvSpPr>
            <p:spPr bwMode="auto">
              <a:xfrm>
                <a:off x="48" y="3702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2" name="Rectangle 24"/>
              <p:cNvSpPr>
                <a:spLocks noChangeArrowheads="1"/>
              </p:cNvSpPr>
              <p:nvPr/>
            </p:nvSpPr>
            <p:spPr bwMode="auto">
              <a:xfrm>
                <a:off x="48" y="384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3" name="Rectangle 25"/>
              <p:cNvSpPr>
                <a:spLocks noChangeArrowheads="1"/>
              </p:cNvSpPr>
              <p:nvPr/>
            </p:nvSpPr>
            <p:spPr bwMode="auto">
              <a:xfrm>
                <a:off x="48" y="399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4" name="Rectangle 26"/>
              <p:cNvSpPr>
                <a:spLocks noChangeArrowheads="1"/>
              </p:cNvSpPr>
              <p:nvPr/>
            </p:nvSpPr>
            <p:spPr bwMode="auto">
              <a:xfrm>
                <a:off x="48" y="413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5" name="Rectangle 27"/>
              <p:cNvSpPr>
                <a:spLocks noChangeArrowheads="1"/>
              </p:cNvSpPr>
              <p:nvPr/>
            </p:nvSpPr>
            <p:spPr bwMode="auto">
              <a:xfrm>
                <a:off x="48" y="102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6" name="Rectangle 28"/>
              <p:cNvSpPr>
                <a:spLocks noChangeArrowheads="1"/>
              </p:cNvSpPr>
              <p:nvPr/>
            </p:nvSpPr>
            <p:spPr bwMode="auto">
              <a:xfrm>
                <a:off x="48" y="24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7" name="Rectangle 29"/>
              <p:cNvSpPr>
                <a:spLocks noChangeArrowheads="1"/>
              </p:cNvSpPr>
              <p:nvPr/>
            </p:nvSpPr>
            <p:spPr bwMode="auto">
              <a:xfrm>
                <a:off x="48" y="39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8" name="Rectangle 30"/>
              <p:cNvSpPr>
                <a:spLocks noChangeArrowheads="1"/>
              </p:cNvSpPr>
              <p:nvPr/>
            </p:nvSpPr>
            <p:spPr bwMode="auto">
              <a:xfrm>
                <a:off x="48" y="535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9" name="Rectangle 31"/>
              <p:cNvSpPr>
                <a:spLocks noChangeArrowheads="1"/>
              </p:cNvSpPr>
              <p:nvPr/>
            </p:nvSpPr>
            <p:spPr bwMode="auto">
              <a:xfrm>
                <a:off x="48" y="67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80" name="Rectangle 32"/>
              <p:cNvSpPr>
                <a:spLocks noChangeArrowheads="1"/>
              </p:cNvSpPr>
              <p:nvPr/>
            </p:nvSpPr>
            <p:spPr bwMode="auto">
              <a:xfrm>
                <a:off x="48" y="82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81" name="Rectangle 33"/>
              <p:cNvSpPr>
                <a:spLocks noChangeArrowheads="1"/>
              </p:cNvSpPr>
              <p:nvPr/>
            </p:nvSpPr>
            <p:spPr bwMode="auto">
              <a:xfrm>
                <a:off x="48" y="96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</p:grpSp>
      </p:grpSp>
      <p:sp>
        <p:nvSpPr>
          <p:cNvPr id="3075" name="Rectangle 34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Click to edit Master title style</a:t>
            </a:r>
          </a:p>
        </p:txBody>
      </p:sp>
      <p:sp>
        <p:nvSpPr>
          <p:cNvPr id="2084" name="Rectangle 3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 smtClean="0">
                <a:effectLst/>
                <a:latin typeface="+mn-lt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085" name="Rectangle 3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 smtClean="0">
                <a:effectLst/>
                <a:latin typeface="+mn-lt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086" name="Rectangle 3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 smtClean="0">
                <a:effectLst/>
                <a:latin typeface="+mn-lt"/>
              </a:defRPr>
            </a:lvl1pPr>
          </a:lstStyle>
          <a:p>
            <a:pPr>
              <a:defRPr/>
            </a:pPr>
            <a:fld id="{5F141D86-5928-462F-B990-A387134B94B5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  <p:sp>
        <p:nvSpPr>
          <p:cNvPr id="2087" name="Rectangle 39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295400"/>
            <a:ext cx="7875588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4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ransition>
    <p:sndAc>
      <p:stSnd>
        <p:snd r:embed="rId14" name="DIALOG.WAV"/>
      </p:stSnd>
    </p:sndAc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FFFF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FFFF00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FFFF00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FFFF00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FFFF00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rgbClr val="FFFF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rgbClr val="FFFF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rgbClr val="FFFF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rgbClr val="FFFF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FF00"/>
        </a:buClr>
        <a:buSzPct val="60000"/>
        <a:buFont typeface="Wingdings" pitchFamily="2" charset="2"/>
        <a:buChar char="u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t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hyperlink" Target="mailto:barcillo@gmail.com" TargetMode="External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3.wav"/><Relationship Id="rId1" Type="http://schemas.openxmlformats.org/officeDocument/2006/relationships/slideLayout" Target="../slideLayouts/slideLayout12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jpe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7.png"/><Relationship Id="rId4" Type="http://schemas.openxmlformats.org/officeDocument/2006/relationships/image" Target="../media/image8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7.wav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Hoja_de_c_lculo_de_Microsoft_Office_Excel_97-20031.xls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dspace.espol.edu.ec/browse?type=author&amp;value=Marcillo%20Morla,%20Fabricio" TargetMode="Externa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3.jpeg"/><Relationship Id="rId7" Type="http://schemas.openxmlformats.org/officeDocument/2006/relationships/image" Target="../media/image26.jpe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5.jpeg"/><Relationship Id="rId5" Type="http://schemas.openxmlformats.org/officeDocument/2006/relationships/hyperlink" Target="http://www.dec.ctu.edu.vn/cdrom/cd3/general%20aspects/introduc/les10/ae37.htm" TargetMode="External"/><Relationship Id="rId4" Type="http://schemas.openxmlformats.org/officeDocument/2006/relationships/image" Target="../media/image24.jpeg"/><Relationship Id="rId9" Type="http://schemas.openxmlformats.org/officeDocument/2006/relationships/image" Target="../media/image28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1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5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gif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5.jpeg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image" Target="../media/image15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12" Type="http://schemas.openxmlformats.org/officeDocument/2006/relationships/image" Target="../media/image14.jpe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Relationship Id="rId14" Type="http://schemas.openxmlformats.org/officeDocument/2006/relationships/image" Target="../media/image16.jpe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7.jpeg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9.jpeg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1.jpeg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3.jpe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3.wav"/><Relationship Id="rId1" Type="http://schemas.openxmlformats.org/officeDocument/2006/relationships/slideLayout" Target="../slideLayouts/slideLayout1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3.wav"/><Relationship Id="rId1" Type="http://schemas.openxmlformats.org/officeDocument/2006/relationships/slideLayout" Target="../slideLayouts/slideLayout12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7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7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7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3.wav"/><Relationship Id="rId1" Type="http://schemas.openxmlformats.org/officeDocument/2006/relationships/slideLayout" Target="../slideLayouts/slideLayout12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7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9.jpeg"/><Relationship Id="rId4" Type="http://schemas.openxmlformats.org/officeDocument/2006/relationships/image" Target="../media/image78.jpeg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e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7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7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7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audio" Target="../media/audio7.wav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Hoja_de_c_lculo_de_Microsoft_Office_Excel_97-20032.xls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66800" y="609600"/>
            <a:ext cx="7772400" cy="1676400"/>
          </a:xfrm>
        </p:spPr>
        <p:txBody>
          <a:bodyPr/>
          <a:lstStyle/>
          <a:p>
            <a:pPr eaLnBrk="1" hangingPunct="1"/>
            <a:r>
              <a:rPr lang="es-ES_tradnl" smtClean="0"/>
              <a:t>Alimentos Vivos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6400800" cy="838200"/>
          </a:xfrm>
        </p:spPr>
        <p:txBody>
          <a:bodyPr/>
          <a:lstStyle/>
          <a:p>
            <a:pPr algn="l" eaLnBrk="1" hangingPunct="1">
              <a:defRPr/>
            </a:pPr>
            <a:r>
              <a:rPr lang="es-ES_tradnl" dirty="0" smtClean="0"/>
              <a:t>Fabrizio Marcillo </a:t>
            </a:r>
            <a:r>
              <a:rPr lang="es-ES_tradnl" dirty="0" err="1" smtClean="0"/>
              <a:t>Morla</a:t>
            </a:r>
            <a:r>
              <a:rPr lang="es-ES_tradnl" dirty="0" smtClean="0"/>
              <a:t> </a:t>
            </a:r>
            <a:r>
              <a:rPr lang="es-ES_tradnl" dirty="0" err="1" smtClean="0"/>
              <a:t>MBA</a:t>
            </a:r>
            <a:endParaRPr lang="es-ES_tradnl" dirty="0" smtClean="0"/>
          </a:p>
        </p:txBody>
      </p:sp>
      <p:pic>
        <p:nvPicPr>
          <p:cNvPr id="5124" name="Picture 9" descr="Logofimcm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62800" y="2286000"/>
            <a:ext cx="1676400" cy="167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Text Box 10"/>
          <p:cNvSpPr txBox="1">
            <a:spLocks noChangeArrowheads="1"/>
          </p:cNvSpPr>
          <p:nvPr/>
        </p:nvSpPr>
        <p:spPr bwMode="auto">
          <a:xfrm>
            <a:off x="4932363" y="4960938"/>
            <a:ext cx="27114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>
                <a:hlinkClick r:id="rId5"/>
              </a:rPr>
              <a:t>barcillo@gmail.com</a:t>
            </a:r>
            <a:endParaRPr lang="en-US"/>
          </a:p>
          <a:p>
            <a:pPr>
              <a:defRPr/>
            </a:pPr>
            <a:r>
              <a:rPr lang="en-US"/>
              <a:t>(593-9) 4194239</a:t>
            </a:r>
          </a:p>
          <a:p>
            <a:pPr>
              <a:defRPr/>
            </a:pPr>
            <a:endParaRPr lang="es-ES"/>
          </a:p>
        </p:txBody>
      </p:sp>
      <p:pic>
        <p:nvPicPr>
          <p:cNvPr id="5126" name="6 Imagen" descr="espol1-300x299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2071688"/>
            <a:ext cx="1792288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3" name="DIALOG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-3810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Tabla Alimentación 3</a:t>
            </a:r>
            <a:endParaRPr lang="es-ES_tradnl" smtClean="0"/>
          </a:p>
        </p:txBody>
      </p:sp>
      <p:graphicFrame>
        <p:nvGraphicFramePr>
          <p:cNvPr id="996355" name="Group 3"/>
          <p:cNvGraphicFramePr>
            <a:graphicFrameLocks noGrp="1"/>
          </p:cNvGraphicFramePr>
          <p:nvPr>
            <p:ph type="tbl" idx="1"/>
          </p:nvPr>
        </p:nvGraphicFramePr>
        <p:xfrm>
          <a:off x="1295400" y="533400"/>
          <a:ext cx="7570788" cy="5920740"/>
        </p:xfrm>
        <a:graphic>
          <a:graphicData uri="http://schemas.openxmlformats.org/drawingml/2006/table">
            <a:tbl>
              <a:tblPr/>
              <a:tblGrid>
                <a:gridCol w="1143000"/>
                <a:gridCol w="1219200"/>
                <a:gridCol w="2058988"/>
                <a:gridCol w="1574800"/>
                <a:gridCol w="1574800"/>
              </a:tblGrid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Dia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Estadio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Algas Kcel/ml.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Alimento gr/m3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ARN/Larva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N5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0.5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Z1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40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Z1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1.5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4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Z2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60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Z3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75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2.5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6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Z3-M1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80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2.5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7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M1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20-30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8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M2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1.5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30-40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9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M3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2.5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40-50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M3-Pl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50-60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11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PL1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60-70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12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PL2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70-80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13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PL3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3.5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80-90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14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PL4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4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90-100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15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PL5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4.5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110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16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PL6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120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17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PL7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6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120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18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PL8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6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120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19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PL9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6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140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PL10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6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140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Nematodos</a:t>
            </a:r>
            <a:endParaRPr lang="es-ES_tradnl" smtClean="0"/>
          </a:p>
        </p:txBody>
      </p:sp>
      <p:sp>
        <p:nvSpPr>
          <p:cNvPr id="1063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Especie usada: </a:t>
            </a:r>
            <a:r>
              <a:rPr lang="en-US" sz="2800" i="1" smtClean="0"/>
              <a:t>Pangrellus redivivus</a:t>
            </a:r>
            <a:r>
              <a:rPr lang="en-US" sz="2800" smtClean="0"/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Tamaño para larvas grandes 50</a:t>
            </a:r>
            <a:r>
              <a:rPr lang="en-US" sz="2800" smtClean="0">
                <a:latin typeface="Symbol" pitchFamily="18" charset="2"/>
              </a:rPr>
              <a:t>m</a:t>
            </a:r>
            <a:r>
              <a:rPr lang="en-US" sz="2800" smtClean="0"/>
              <a:t> diametro. 1-2 mm largo.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Bajo 20:5w3, bueno 22:6w3 y proteinas.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Cultivado en harina humeda o machica.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Se agrega levadura para evitar hongos.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Permite enriquecimiento.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Un poco sucio (dificil de limpiar).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Se inocula +/- 10k / tarrina con machica.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En 4 dias se cosecha de 300k a 500k.</a:t>
            </a:r>
          </a:p>
          <a:p>
            <a:pPr eaLnBrk="1" hangingPunct="1">
              <a:lnSpc>
                <a:spcPct val="90000"/>
              </a:lnSpc>
              <a:defRPr/>
            </a:pPr>
            <a:endParaRPr lang="es-ES_tradnl" sz="2800" smtClean="0"/>
          </a:p>
        </p:txBody>
      </p:sp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i="1" smtClean="0"/>
              <a:t>Panagrelus redivivus</a:t>
            </a:r>
            <a:endParaRPr lang="es-ES_tradnl" i="1" smtClean="0"/>
          </a:p>
        </p:txBody>
      </p:sp>
      <p:pic>
        <p:nvPicPr>
          <p:cNvPr id="104451" name="Picture 3" descr="micr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1447800"/>
            <a:ext cx="2476500" cy="290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452" name="Picture 4" descr="pr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91000" y="1371600"/>
            <a:ext cx="4572000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453" name="Picture 5" descr="rek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114800" y="3657600"/>
            <a:ext cx="4137025" cy="267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Tabla Alimentación 4</a:t>
            </a:r>
            <a:endParaRPr lang="es-ES_tradnl" smtClean="0"/>
          </a:p>
        </p:txBody>
      </p:sp>
      <p:graphicFrame>
        <p:nvGraphicFramePr>
          <p:cNvPr id="1026" name="Object 119"/>
          <p:cNvGraphicFramePr>
            <a:graphicFrameLocks noChangeAspect="1"/>
          </p:cNvGraphicFramePr>
          <p:nvPr/>
        </p:nvGraphicFramePr>
        <p:xfrm>
          <a:off x="609600" y="1828800"/>
          <a:ext cx="8229600" cy="4368800"/>
        </p:xfrm>
        <a:graphic>
          <a:graphicData uri="http://schemas.openxmlformats.org/presentationml/2006/ole">
            <p:oleObj spid="_x0000_s1026" name="Worksheet" r:id="rId4" imgW="3877172" imgH="2057762" progId="Excel.Sheet.8">
              <p:embed/>
            </p:oleObj>
          </a:graphicData>
        </a:graphic>
      </p:graphicFrame>
    </p:spTree>
  </p:cSld>
  <p:clrMapOvr>
    <a:masterClrMapping/>
  </p:clrMapOvr>
  <p:transition>
    <p:sndAc>
      <p:stSnd>
        <p:snd r:embed="rId3" name="DIALOG.WAV"/>
      </p:stSnd>
    </p:sndAc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Alimentos Usados En Larvicultura Camarón</a:t>
            </a:r>
            <a:endParaRPr lang="es-ES_tradnl" smtClean="0"/>
          </a:p>
        </p:txBody>
      </p:sp>
      <p:pic>
        <p:nvPicPr>
          <p:cNvPr id="15363" name="Picture 4" descr="TamañoAlimentosVivo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47800" y="1143000"/>
            <a:ext cx="6550025" cy="561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 Ventajas Y Desventajas De Alimentos Vivos</a:t>
            </a:r>
            <a:endParaRPr lang="es-ES_tradnl" smtClean="0"/>
          </a:p>
        </p:txBody>
      </p:sp>
      <p:sp>
        <p:nvSpPr>
          <p:cNvPr id="96461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Facilmente digerible.</a:t>
            </a:r>
          </a:p>
          <a:p>
            <a:pPr eaLnBrk="1" hangingPunct="1">
              <a:defRPr/>
            </a:pPr>
            <a:r>
              <a:rPr lang="en-US" smtClean="0"/>
              <a:t>Proteina fresca.</a:t>
            </a:r>
          </a:p>
          <a:p>
            <a:pPr eaLnBrk="1" hangingPunct="1">
              <a:defRPr/>
            </a:pPr>
            <a:r>
              <a:rPr lang="en-US" smtClean="0"/>
              <a:t>Alta atractibilidad.</a:t>
            </a:r>
          </a:p>
          <a:p>
            <a:pPr eaLnBrk="1" hangingPunct="1">
              <a:defRPr/>
            </a:pPr>
            <a:r>
              <a:rPr lang="en-US" smtClean="0"/>
              <a:t>Algunos favorecen estabilidad agua.</a:t>
            </a:r>
          </a:p>
          <a:p>
            <a:pPr eaLnBrk="1" hangingPunct="1">
              <a:defRPr/>
            </a:pPr>
            <a:r>
              <a:rPr lang="en-US" smtClean="0"/>
              <a:t>Algunos estimulan mecanismo de defensa del animal.</a:t>
            </a:r>
            <a:endParaRPr lang="es-ES_tradnl" smtClean="0"/>
          </a:p>
        </p:txBody>
      </p:sp>
      <p:sp>
        <p:nvSpPr>
          <p:cNvPr id="964612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Algunos tienen ciclo de vida corto.</a:t>
            </a:r>
          </a:p>
          <a:p>
            <a:pPr eaLnBrk="1" hangingPunct="1">
              <a:defRPr/>
            </a:pPr>
            <a:r>
              <a:rPr lang="en-US" smtClean="0"/>
              <a:t>Mayor costo.</a:t>
            </a:r>
          </a:p>
          <a:p>
            <a:pPr eaLnBrk="1" hangingPunct="1">
              <a:defRPr/>
            </a:pPr>
            <a:r>
              <a:rPr lang="en-US" smtClean="0"/>
              <a:t>MO capacitada.</a:t>
            </a:r>
          </a:p>
          <a:p>
            <a:pPr eaLnBrk="1" hangingPunct="1">
              <a:defRPr/>
            </a:pPr>
            <a:r>
              <a:rPr lang="en-US" smtClean="0"/>
              <a:t>Mayor cuidado en el tanque.</a:t>
            </a:r>
          </a:p>
          <a:p>
            <a:pPr eaLnBrk="1" hangingPunct="1">
              <a:defRPr/>
            </a:pPr>
            <a:r>
              <a:rPr lang="en-US" smtClean="0"/>
              <a:t>Algunos pueden afectar estabilidad del agua.</a:t>
            </a:r>
          </a:p>
          <a:p>
            <a:pPr eaLnBrk="1" hangingPunct="1">
              <a:defRPr/>
            </a:pPr>
            <a:r>
              <a:rPr lang="en-US" smtClean="0"/>
              <a:t>Variabilidad.</a:t>
            </a:r>
            <a:endParaRPr lang="es-ES_tradnl" smtClean="0"/>
          </a:p>
        </p:txBody>
      </p:sp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microalgas Tongo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1600200"/>
            <a:ext cx="7924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1828800" y="898525"/>
            <a:ext cx="5257800" cy="396875"/>
          </a:xfrm>
          <a:prstGeom prst="rect">
            <a:avLst/>
          </a:prstGeom>
          <a:solidFill>
            <a:srgbClr val="66FF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MX" b="1">
                <a:effectLst/>
              </a:rPr>
              <a:t>CULTIVO INTENSIVO DE MICROALGAS</a:t>
            </a:r>
            <a:r>
              <a:rPr lang="es-MX" sz="1800" b="1">
                <a:effectLst/>
              </a:rPr>
              <a:t> </a:t>
            </a:r>
            <a:endParaRPr lang="es-ES" sz="1800" b="1">
              <a:effectLst/>
            </a:endParaRPr>
          </a:p>
        </p:txBody>
      </p:sp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22" name="AutoShape 2"/>
          <p:cNvSpPr>
            <a:spLocks noChangeArrowheads="1"/>
          </p:cNvSpPr>
          <p:nvPr/>
        </p:nvSpPr>
        <p:spPr bwMode="auto">
          <a:xfrm>
            <a:off x="609600" y="838200"/>
            <a:ext cx="6019800" cy="685800"/>
          </a:xfrm>
          <a:prstGeom prst="roundRect">
            <a:avLst>
              <a:gd name="adj" fmla="val 16667"/>
            </a:avLst>
          </a:prstGeom>
          <a:solidFill>
            <a:srgbClr val="66FFCC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es-MX">
                <a:effectLst/>
              </a:rPr>
              <a:t>CULTIVOS MONOESPECÍFICOS DE MICROALGAS</a:t>
            </a:r>
            <a:endParaRPr lang="es-ES">
              <a:effectLst/>
            </a:endParaRPr>
          </a:p>
        </p:txBody>
      </p:sp>
      <p:sp>
        <p:nvSpPr>
          <p:cNvPr id="1105923" name="AutoShape 3"/>
          <p:cNvSpPr>
            <a:spLocks noChangeArrowheads="1"/>
          </p:cNvSpPr>
          <p:nvPr/>
        </p:nvSpPr>
        <p:spPr bwMode="auto">
          <a:xfrm>
            <a:off x="2362200" y="3352800"/>
            <a:ext cx="6477000" cy="3048000"/>
          </a:xfrm>
          <a:prstGeom prst="roundRect">
            <a:avLst>
              <a:gd name="adj" fmla="val 23653"/>
            </a:avLst>
          </a:prstGeom>
          <a:solidFill>
            <a:srgbClr val="66FFCC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buSzPct val="140000"/>
              <a:buFontTx/>
              <a:buChar char="•"/>
              <a:defRPr/>
            </a:pPr>
            <a:r>
              <a:rPr lang="es-MX">
                <a:effectLst/>
                <a:latin typeface="Comic Sans MS" pitchFamily="66" charset="0"/>
              </a:rPr>
              <a:t> Estadios de crecimiento de moluscos bivalvos</a:t>
            </a:r>
          </a:p>
          <a:p>
            <a:pPr>
              <a:buSzPct val="140000"/>
              <a:buFontTx/>
              <a:buChar char="•"/>
              <a:defRPr/>
            </a:pPr>
            <a:r>
              <a:rPr lang="es-MX">
                <a:effectLst/>
                <a:latin typeface="Comic Sans MS" pitchFamily="66" charset="0"/>
              </a:rPr>
              <a:t> Estadios larvales de especies de crustaceos</a:t>
            </a:r>
          </a:p>
          <a:p>
            <a:pPr>
              <a:buSzPct val="140000"/>
              <a:buFontTx/>
              <a:buChar char="•"/>
              <a:defRPr/>
            </a:pPr>
            <a:r>
              <a:rPr lang="es-MX">
                <a:effectLst/>
                <a:latin typeface="Comic Sans MS" pitchFamily="66" charset="0"/>
              </a:rPr>
              <a:t> Estadios tempranos de especies de peces</a:t>
            </a:r>
          </a:p>
          <a:p>
            <a:pPr>
              <a:buSzPct val="140000"/>
              <a:buFontTx/>
              <a:buChar char="•"/>
              <a:defRPr/>
            </a:pPr>
            <a:r>
              <a:rPr lang="es-MX">
                <a:effectLst/>
                <a:latin typeface="Comic Sans MS" pitchFamily="66" charset="0"/>
              </a:rPr>
              <a:t> Producción masiva de zooplancton</a:t>
            </a:r>
          </a:p>
          <a:p>
            <a:pPr>
              <a:buSzPct val="140000"/>
              <a:buFontTx/>
              <a:buChar char="•"/>
              <a:defRPr/>
            </a:pPr>
            <a:r>
              <a:rPr lang="es-MX">
                <a:effectLst/>
                <a:latin typeface="Comic Sans MS" pitchFamily="66" charset="0"/>
              </a:rPr>
              <a:t> Estabilizador de la calidad del agua del cultivo</a:t>
            </a:r>
          </a:p>
          <a:p>
            <a:pPr>
              <a:defRPr/>
            </a:pPr>
            <a:r>
              <a:rPr lang="es-MX">
                <a:effectLst/>
                <a:latin typeface="Comic Sans MS" pitchFamily="66" charset="0"/>
              </a:rPr>
              <a:t>   larval y control microbiano en la técnica de</a:t>
            </a:r>
          </a:p>
          <a:p>
            <a:pPr>
              <a:defRPr/>
            </a:pPr>
            <a:r>
              <a:rPr lang="es-MX">
                <a:effectLst/>
                <a:latin typeface="Comic Sans MS" pitchFamily="66" charset="0"/>
              </a:rPr>
              <a:t>   “agua verde” </a:t>
            </a:r>
            <a:endParaRPr lang="es-ES">
              <a:effectLst/>
              <a:latin typeface="Comic Sans MS" pitchFamily="66" charset="0"/>
            </a:endParaRPr>
          </a:p>
        </p:txBody>
      </p:sp>
      <p:sp>
        <p:nvSpPr>
          <p:cNvPr id="1105924" name="AutoShape 4"/>
          <p:cNvSpPr>
            <a:spLocks noChangeArrowheads="1"/>
          </p:cNvSpPr>
          <p:nvPr/>
        </p:nvSpPr>
        <p:spPr bwMode="auto">
          <a:xfrm>
            <a:off x="2514600" y="2057400"/>
            <a:ext cx="4495800" cy="533400"/>
          </a:xfrm>
          <a:prstGeom prst="roundRect">
            <a:avLst>
              <a:gd name="adj" fmla="val 16667"/>
            </a:avLst>
          </a:prstGeom>
          <a:solidFill>
            <a:srgbClr val="66FFCC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es-MX" sz="1800" b="1">
                <a:effectLst/>
                <a:latin typeface="Comic Sans MS" pitchFamily="66" charset="0"/>
              </a:rPr>
              <a:t>Fuente de alimento indispensable para:</a:t>
            </a:r>
            <a:endParaRPr lang="es-ES" sz="1800" b="1">
              <a:effectLst/>
              <a:latin typeface="Comic Sans MS" pitchFamily="66" charset="0"/>
            </a:endParaRPr>
          </a:p>
        </p:txBody>
      </p:sp>
      <p:sp>
        <p:nvSpPr>
          <p:cNvPr id="1105925" name="AutoShape 5"/>
          <p:cNvSpPr>
            <a:spLocks noChangeArrowheads="1"/>
          </p:cNvSpPr>
          <p:nvPr/>
        </p:nvSpPr>
        <p:spPr bwMode="auto">
          <a:xfrm rot="-739936">
            <a:off x="838200" y="2057400"/>
            <a:ext cx="609600" cy="2819400"/>
          </a:xfrm>
          <a:prstGeom prst="curvedRightArrow">
            <a:avLst>
              <a:gd name="adj1" fmla="val 92500"/>
              <a:gd name="adj2" fmla="val 185000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</p:spTree>
  </p:cSld>
  <p:clrMapOvr>
    <a:masterClrMapping/>
  </p:clrMapOvr>
  <p:transition>
    <p:sndAc>
      <p:stSnd>
        <p:snd r:embed="rId2" name="DIALOG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059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059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059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059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059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059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1059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5922" grpId="0" animBg="1" autoUpdateAnimBg="0"/>
      <p:bldP spid="1105923" grpId="0" animBg="1" autoUpdateAnimBg="0"/>
      <p:bldP spid="1105924" grpId="0" animBg="1" autoUpdateAnimBg="0"/>
      <p:bldP spid="110592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6946" name="AutoShape 2"/>
          <p:cNvSpPr>
            <a:spLocks noChangeArrowheads="1"/>
          </p:cNvSpPr>
          <p:nvPr/>
        </p:nvSpPr>
        <p:spPr bwMode="auto">
          <a:xfrm>
            <a:off x="914400" y="685800"/>
            <a:ext cx="6477000" cy="609600"/>
          </a:xfrm>
          <a:prstGeom prst="roundRect">
            <a:avLst>
              <a:gd name="adj" fmla="val 16667"/>
            </a:avLst>
          </a:prstGeom>
          <a:solidFill>
            <a:srgbClr val="00FFCC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es-MX" sz="2400">
                <a:effectLst/>
              </a:rPr>
              <a:t>Criterios de selección de microalgas en Acuicultura</a:t>
            </a:r>
            <a:endParaRPr lang="es-ES" sz="2400">
              <a:effectLst/>
            </a:endParaRPr>
          </a:p>
        </p:txBody>
      </p:sp>
      <p:sp>
        <p:nvSpPr>
          <p:cNvPr id="1106947" name="AutoShape 3"/>
          <p:cNvSpPr>
            <a:spLocks noChangeArrowheads="1"/>
          </p:cNvSpPr>
          <p:nvPr/>
        </p:nvSpPr>
        <p:spPr bwMode="auto">
          <a:xfrm>
            <a:off x="1600200" y="1676400"/>
            <a:ext cx="4038600" cy="1676400"/>
          </a:xfrm>
          <a:prstGeom prst="roundRect">
            <a:avLst>
              <a:gd name="adj" fmla="val 16667"/>
            </a:avLst>
          </a:prstGeom>
          <a:solidFill>
            <a:srgbClr val="66FFCC"/>
          </a:solidFill>
          <a:ln w="9525">
            <a:noFill/>
            <a:round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wrap="none" anchor="ctr"/>
          <a:lstStyle/>
          <a:p>
            <a:pPr>
              <a:buSzPct val="140000"/>
              <a:buFontTx/>
              <a:buChar char="•"/>
              <a:defRPr/>
            </a:pPr>
            <a:r>
              <a:rPr lang="es-MX">
                <a:effectLst/>
                <a:latin typeface="Comic Sans MS" pitchFamily="66" charset="0"/>
              </a:rPr>
              <a:t> Potencial de cultivo masivo</a:t>
            </a:r>
          </a:p>
          <a:p>
            <a:pPr>
              <a:buSzPct val="140000"/>
              <a:buFontTx/>
              <a:buChar char="•"/>
              <a:defRPr/>
            </a:pPr>
            <a:r>
              <a:rPr lang="es-MX">
                <a:effectLst/>
                <a:latin typeface="Comic Sans MS" pitchFamily="66" charset="0"/>
              </a:rPr>
              <a:t> Facilidad de manejo</a:t>
            </a:r>
          </a:p>
          <a:p>
            <a:pPr>
              <a:buSzPct val="140000"/>
              <a:buFontTx/>
              <a:buChar char="•"/>
              <a:defRPr/>
            </a:pPr>
            <a:r>
              <a:rPr lang="es-MX">
                <a:effectLst/>
                <a:latin typeface="Comic Sans MS" pitchFamily="66" charset="0"/>
              </a:rPr>
              <a:t> Tamaño celular apropiado</a:t>
            </a:r>
          </a:p>
          <a:p>
            <a:pPr>
              <a:buSzPct val="140000"/>
              <a:buFontTx/>
              <a:buChar char="•"/>
              <a:defRPr/>
            </a:pPr>
            <a:r>
              <a:rPr lang="es-MX">
                <a:effectLst/>
                <a:latin typeface="Comic Sans MS" pitchFamily="66" charset="0"/>
              </a:rPr>
              <a:t> Digestibilidad celular</a:t>
            </a:r>
          </a:p>
          <a:p>
            <a:pPr>
              <a:buSzPct val="140000"/>
              <a:buFontTx/>
              <a:buChar char="•"/>
              <a:defRPr/>
            </a:pPr>
            <a:r>
              <a:rPr lang="es-MX">
                <a:effectLst/>
                <a:latin typeface="Comic Sans MS" pitchFamily="66" charset="0"/>
              </a:rPr>
              <a:t> Valor nutricional de la especie</a:t>
            </a:r>
            <a:r>
              <a:rPr lang="es-MX">
                <a:effectLst/>
              </a:rPr>
              <a:t> </a:t>
            </a:r>
            <a:endParaRPr lang="es-ES">
              <a:effectLst/>
            </a:endParaRPr>
          </a:p>
        </p:txBody>
      </p:sp>
      <p:sp>
        <p:nvSpPr>
          <p:cNvPr id="1106948" name="AutoShape 4"/>
          <p:cNvSpPr>
            <a:spLocks noChangeArrowheads="1"/>
          </p:cNvSpPr>
          <p:nvPr/>
        </p:nvSpPr>
        <p:spPr bwMode="auto">
          <a:xfrm>
            <a:off x="1295400" y="3733800"/>
            <a:ext cx="7010400" cy="2514600"/>
          </a:xfrm>
          <a:prstGeom prst="roundRect">
            <a:avLst>
              <a:gd name="adj" fmla="val 16667"/>
            </a:avLst>
          </a:prstGeom>
          <a:solidFill>
            <a:srgbClr val="66FFCC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es-MX" sz="1800">
                <a:effectLst/>
                <a:latin typeface="Comic Sans MS" pitchFamily="66" charset="0"/>
              </a:rPr>
              <a:t>Más de 40 especies, aisladas en diferentes partes del mundo</a:t>
            </a:r>
          </a:p>
          <a:p>
            <a:pPr>
              <a:defRPr/>
            </a:pPr>
            <a:r>
              <a:rPr lang="es-MX" sz="1800">
                <a:effectLst/>
                <a:latin typeface="Comic Sans MS" pitchFamily="66" charset="0"/>
              </a:rPr>
              <a:t>y cultivadas como cepas puras: </a:t>
            </a:r>
          </a:p>
          <a:p>
            <a:pPr>
              <a:defRPr/>
            </a:pPr>
            <a:endParaRPr lang="es-MX" sz="1800" i="1">
              <a:effectLst/>
              <a:latin typeface="Comic Sans MS" pitchFamily="66" charset="0"/>
            </a:endParaRPr>
          </a:p>
          <a:p>
            <a:pPr>
              <a:defRPr/>
            </a:pPr>
            <a:r>
              <a:rPr lang="es-MX" sz="1800" i="1">
                <a:effectLst/>
                <a:latin typeface="Comic Sans MS" pitchFamily="66" charset="0"/>
              </a:rPr>
              <a:t>Chlorella spp.			Skeletonema costatum</a:t>
            </a:r>
          </a:p>
          <a:p>
            <a:pPr>
              <a:defRPr/>
            </a:pPr>
            <a:r>
              <a:rPr lang="es-MX" sz="1800" i="1">
                <a:effectLst/>
                <a:latin typeface="Comic Sans MS" pitchFamily="66" charset="0"/>
              </a:rPr>
              <a:t>Thalassiosira pseudonana		Chaetoceros calcitrans</a:t>
            </a:r>
          </a:p>
          <a:p>
            <a:pPr>
              <a:defRPr/>
            </a:pPr>
            <a:r>
              <a:rPr lang="es-MX" sz="1800" i="1">
                <a:effectLst/>
                <a:latin typeface="Comic Sans MS" pitchFamily="66" charset="0"/>
              </a:rPr>
              <a:t>Chaetoceros gracilis		Isochrysis galbana</a:t>
            </a:r>
          </a:p>
          <a:p>
            <a:pPr>
              <a:defRPr/>
            </a:pPr>
            <a:r>
              <a:rPr lang="es-MX" sz="1800" i="1">
                <a:effectLst/>
                <a:latin typeface="Comic Sans MS" pitchFamily="66" charset="0"/>
              </a:rPr>
              <a:t>Isochrysis spp var. tahitiana	Monochrysis luthery</a:t>
            </a:r>
          </a:p>
          <a:p>
            <a:pPr>
              <a:defRPr/>
            </a:pPr>
            <a:r>
              <a:rPr lang="es-MX" sz="1800" i="1">
                <a:effectLst/>
                <a:latin typeface="Comic Sans MS" pitchFamily="66" charset="0"/>
              </a:rPr>
              <a:t>Nannochloris atomus		Nannochloropsis oculata</a:t>
            </a:r>
            <a:r>
              <a:rPr lang="es-MX" sz="1800">
                <a:effectLst/>
              </a:rPr>
              <a:t>		</a:t>
            </a:r>
            <a:endParaRPr lang="es-ES" sz="1800">
              <a:effectLst/>
            </a:endParaRPr>
          </a:p>
        </p:txBody>
      </p:sp>
    </p:spTree>
  </p:cSld>
  <p:clrMapOvr>
    <a:masterClrMapping/>
  </p:clrMapOvr>
  <p:transition>
    <p:sndAc>
      <p:stSnd>
        <p:snd r:embed="rId2" name="DIALOG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069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069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06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1069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6946" grpId="0" animBg="1" autoUpdateAnimBg="0"/>
      <p:bldP spid="1106947" grpId="0" animBg="1" autoUpdateAnimBg="0"/>
      <p:bldP spid="1106948" grpId="0" animBg="1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7970" name="AutoShape 2"/>
          <p:cNvSpPr>
            <a:spLocks noChangeArrowheads="1"/>
          </p:cNvSpPr>
          <p:nvPr/>
        </p:nvSpPr>
        <p:spPr bwMode="auto">
          <a:xfrm>
            <a:off x="457200" y="762000"/>
            <a:ext cx="7239000" cy="609600"/>
          </a:xfrm>
          <a:prstGeom prst="roundRect">
            <a:avLst>
              <a:gd name="adj" fmla="val 16667"/>
            </a:avLst>
          </a:prstGeom>
          <a:solidFill>
            <a:srgbClr val="66FFCC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135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es-MX" sz="2400">
                <a:effectLst/>
              </a:rPr>
              <a:t>Condiciones Físicas y Químicas para el cultivo intensivo</a:t>
            </a:r>
            <a:endParaRPr lang="es-ES" sz="2400">
              <a:effectLst/>
            </a:endParaRPr>
          </a:p>
        </p:txBody>
      </p:sp>
      <p:sp>
        <p:nvSpPr>
          <p:cNvPr id="1107971" name="AutoShape 3"/>
          <p:cNvSpPr>
            <a:spLocks noChangeArrowheads="1"/>
          </p:cNvSpPr>
          <p:nvPr/>
        </p:nvSpPr>
        <p:spPr bwMode="auto">
          <a:xfrm>
            <a:off x="685800" y="1828800"/>
            <a:ext cx="7772400" cy="4648200"/>
          </a:xfrm>
          <a:prstGeom prst="roundRect">
            <a:avLst>
              <a:gd name="adj" fmla="val 7444"/>
            </a:avLst>
          </a:prstGeom>
          <a:solidFill>
            <a:srgbClr val="66FFCC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s-MX">
              <a:effectLst/>
            </a:endParaRPr>
          </a:p>
          <a:p>
            <a:pPr>
              <a:defRPr/>
            </a:pPr>
            <a:r>
              <a:rPr lang="es-MX">
                <a:effectLst/>
              </a:rPr>
              <a:t>      </a:t>
            </a:r>
            <a:r>
              <a:rPr lang="es-MX" b="1">
                <a:effectLst/>
              </a:rPr>
              <a:t>Parámetros			Rango		      Óptimo</a:t>
            </a:r>
          </a:p>
          <a:p>
            <a:pPr>
              <a:defRPr/>
            </a:pPr>
            <a:endParaRPr lang="es-MX">
              <a:effectLst/>
            </a:endParaRPr>
          </a:p>
          <a:p>
            <a:pPr>
              <a:defRPr/>
            </a:pPr>
            <a:r>
              <a:rPr lang="es-MX">
                <a:effectLst/>
              </a:rPr>
              <a:t>      Temperatura (°C)		16 a 27		      18 a 24</a:t>
            </a:r>
          </a:p>
          <a:p>
            <a:pPr>
              <a:defRPr/>
            </a:pPr>
            <a:r>
              <a:rPr lang="es-MX">
                <a:effectLst/>
              </a:rPr>
              <a:t>      Salinidad (ppt)		12 a 40		      20 a 24</a:t>
            </a:r>
          </a:p>
          <a:p>
            <a:pPr>
              <a:defRPr/>
            </a:pPr>
            <a:r>
              <a:rPr lang="es-MX">
                <a:effectLst/>
              </a:rPr>
              <a:t>      Iluminación (lux)	        1.000 a 10.000           2.500 a 5.000</a:t>
            </a:r>
          </a:p>
          <a:p>
            <a:pPr>
              <a:defRPr/>
            </a:pPr>
            <a:r>
              <a:rPr lang="es-MX">
                <a:effectLst/>
              </a:rPr>
              <a:t>      Fotoperiodo			16 : 8 mín.	    24 : 0 máx</a:t>
            </a:r>
          </a:p>
          <a:p>
            <a:pPr>
              <a:defRPr/>
            </a:pPr>
            <a:r>
              <a:rPr lang="es-MX">
                <a:effectLst/>
              </a:rPr>
              <a:t>      pH				7 a 9		      8,2 a 8,7</a:t>
            </a:r>
          </a:p>
          <a:p>
            <a:pPr>
              <a:defRPr/>
            </a:pPr>
            <a:r>
              <a:rPr lang="es-MX">
                <a:effectLst/>
              </a:rPr>
              <a:t>      Agitación		              Aireación	    Aire + CO2</a:t>
            </a:r>
          </a:p>
          <a:p>
            <a:pPr>
              <a:defRPr/>
            </a:pPr>
            <a:r>
              <a:rPr lang="es-MX">
                <a:effectLst/>
              </a:rPr>
              <a:t>			           (0,03% C02)              (1% vol. Aire)	   			</a:t>
            </a:r>
          </a:p>
          <a:p>
            <a:pPr>
              <a:defRPr/>
            </a:pPr>
            <a:endParaRPr lang="es-ES">
              <a:effectLst/>
            </a:endParaRPr>
          </a:p>
        </p:txBody>
      </p:sp>
    </p:spTree>
  </p:cSld>
  <p:clrMapOvr>
    <a:masterClrMapping/>
  </p:clrMapOvr>
  <p:transition>
    <p:sndAc>
      <p:stSnd>
        <p:snd r:embed="rId2" name="DIALOG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079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079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079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079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7970" grpId="0" animBg="1" autoUpdateAnimBg="0"/>
      <p:bldP spid="1107971" grpId="0" animBg="1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8994" name="AutoShape 2"/>
          <p:cNvSpPr>
            <a:spLocks noChangeArrowheads="1"/>
          </p:cNvSpPr>
          <p:nvPr/>
        </p:nvSpPr>
        <p:spPr bwMode="auto">
          <a:xfrm>
            <a:off x="533400" y="990600"/>
            <a:ext cx="7620000" cy="609600"/>
          </a:xfrm>
          <a:prstGeom prst="roundRect">
            <a:avLst>
              <a:gd name="adj" fmla="val 16667"/>
            </a:avLst>
          </a:prstGeom>
          <a:solidFill>
            <a:srgbClr val="66FFCC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es-MX" sz="2400">
                <a:effectLst/>
              </a:rPr>
              <a:t>Valor nutricional de algunas cepas empleadas en acuicultura</a:t>
            </a:r>
            <a:endParaRPr lang="es-ES" sz="2400">
              <a:effectLst/>
            </a:endParaRPr>
          </a:p>
        </p:txBody>
      </p:sp>
      <p:sp>
        <p:nvSpPr>
          <p:cNvPr id="1108995" name="AutoShape 3"/>
          <p:cNvSpPr>
            <a:spLocks noChangeArrowheads="1"/>
          </p:cNvSpPr>
          <p:nvPr/>
        </p:nvSpPr>
        <p:spPr bwMode="auto">
          <a:xfrm>
            <a:off x="533400" y="2133600"/>
            <a:ext cx="8153400" cy="609600"/>
          </a:xfrm>
          <a:prstGeom prst="roundRect">
            <a:avLst>
              <a:gd name="adj" fmla="val 16667"/>
            </a:avLst>
          </a:prstGeom>
          <a:solidFill>
            <a:srgbClr val="66FFCC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es-MX" sz="1800">
                <a:effectLst/>
              </a:rPr>
              <a:t>   </a:t>
            </a:r>
            <a:r>
              <a:rPr lang="es-MX" sz="1600" b="1">
                <a:effectLst/>
                <a:latin typeface="Comic Sans MS" pitchFamily="66" charset="0"/>
              </a:rPr>
              <a:t>Especie	</a:t>
            </a:r>
            <a:r>
              <a:rPr lang="es-MX" sz="1600">
                <a:effectLst/>
                <a:latin typeface="Comic Sans MS" pitchFamily="66" charset="0"/>
              </a:rPr>
              <a:t>	</a:t>
            </a:r>
            <a:r>
              <a:rPr lang="es-MX" sz="1600" b="1">
                <a:effectLst/>
                <a:latin typeface="Comic Sans MS" pitchFamily="66" charset="0"/>
              </a:rPr>
              <a:t>Peso seco    Clorfila a</a:t>
            </a:r>
            <a:r>
              <a:rPr lang="es-MX" sz="1600">
                <a:effectLst/>
                <a:latin typeface="Comic Sans MS" pitchFamily="66" charset="0"/>
              </a:rPr>
              <a:t>     </a:t>
            </a:r>
            <a:r>
              <a:rPr lang="es-MX" sz="1600" b="1">
                <a:effectLst/>
                <a:latin typeface="Comic Sans MS" pitchFamily="66" charset="0"/>
              </a:rPr>
              <a:t>Proteínas </a:t>
            </a:r>
            <a:r>
              <a:rPr lang="es-MX" sz="1600">
                <a:effectLst/>
                <a:latin typeface="Comic Sans MS" pitchFamily="66" charset="0"/>
              </a:rPr>
              <a:t>  </a:t>
            </a:r>
            <a:r>
              <a:rPr lang="es-MX" sz="1600" b="1">
                <a:effectLst/>
                <a:latin typeface="Comic Sans MS" pitchFamily="66" charset="0"/>
              </a:rPr>
              <a:t>Carbohidratos </a:t>
            </a:r>
            <a:r>
              <a:rPr lang="es-MX" sz="1600">
                <a:effectLst/>
                <a:latin typeface="Comic Sans MS" pitchFamily="66" charset="0"/>
              </a:rPr>
              <a:t>   </a:t>
            </a:r>
            <a:r>
              <a:rPr lang="es-MX" sz="1600" b="1">
                <a:effectLst/>
                <a:latin typeface="Comic Sans MS" pitchFamily="66" charset="0"/>
              </a:rPr>
              <a:t>Lípidos</a:t>
            </a:r>
          </a:p>
          <a:p>
            <a:pPr>
              <a:defRPr/>
            </a:pPr>
            <a:r>
              <a:rPr lang="es-MX" sz="1600">
                <a:effectLst/>
                <a:latin typeface="Comic Sans MS" pitchFamily="66" charset="0"/>
              </a:rPr>
              <a:t>                               (pg x cél)	         (% del peso total seco)</a:t>
            </a:r>
            <a:endParaRPr lang="es-ES" sz="1600">
              <a:effectLst/>
              <a:latin typeface="Comic Sans MS" pitchFamily="66" charset="0"/>
            </a:endParaRPr>
          </a:p>
        </p:txBody>
      </p:sp>
      <p:sp>
        <p:nvSpPr>
          <p:cNvPr id="1108996" name="AutoShape 4"/>
          <p:cNvSpPr>
            <a:spLocks noChangeArrowheads="1"/>
          </p:cNvSpPr>
          <p:nvPr/>
        </p:nvSpPr>
        <p:spPr bwMode="auto">
          <a:xfrm>
            <a:off x="609600" y="2895600"/>
            <a:ext cx="3657600" cy="3581400"/>
          </a:xfrm>
          <a:prstGeom prst="roundRect">
            <a:avLst>
              <a:gd name="adj" fmla="val 8856"/>
            </a:avLst>
          </a:prstGeom>
          <a:solidFill>
            <a:srgbClr val="66FFCC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marL="609600" indent="-609600">
              <a:defRPr/>
            </a:pPr>
            <a:r>
              <a:rPr lang="es-MX" i="1">
                <a:effectLst/>
              </a:rPr>
              <a:t>Ch.</a:t>
            </a:r>
            <a:r>
              <a:rPr lang="es-MX">
                <a:effectLst/>
              </a:rPr>
              <a:t> </a:t>
            </a:r>
            <a:r>
              <a:rPr lang="es-MX" i="1">
                <a:effectLst/>
              </a:rPr>
              <a:t>calcitrans</a:t>
            </a:r>
            <a:r>
              <a:rPr lang="es-MX">
                <a:effectLst/>
              </a:rPr>
              <a:t>	  11,3</a:t>
            </a:r>
          </a:p>
          <a:p>
            <a:pPr marL="609600" indent="-609600">
              <a:defRPr/>
            </a:pPr>
            <a:r>
              <a:rPr lang="es-MX" i="1">
                <a:effectLst/>
              </a:rPr>
              <a:t>Ch. gracilis</a:t>
            </a:r>
            <a:r>
              <a:rPr lang="es-MX">
                <a:effectLst/>
              </a:rPr>
              <a:t>	  74,8</a:t>
            </a:r>
          </a:p>
          <a:p>
            <a:pPr marL="609600" indent="-609600">
              <a:defRPr/>
            </a:pPr>
            <a:r>
              <a:rPr lang="es-MX" i="1">
                <a:effectLst/>
              </a:rPr>
              <a:t>T. pseudonana</a:t>
            </a:r>
            <a:r>
              <a:rPr lang="es-MX">
                <a:effectLst/>
              </a:rPr>
              <a:t>       28,4</a:t>
            </a:r>
          </a:p>
          <a:p>
            <a:pPr marL="609600" indent="-609600">
              <a:defRPr/>
            </a:pPr>
            <a:r>
              <a:rPr lang="es-MX" i="1">
                <a:effectLst/>
              </a:rPr>
              <a:t>D. tertiolecta</a:t>
            </a:r>
            <a:r>
              <a:rPr lang="es-MX">
                <a:effectLst/>
              </a:rPr>
              <a:t>	  99,9</a:t>
            </a:r>
          </a:p>
          <a:p>
            <a:pPr marL="609600" indent="-609600">
              <a:defRPr/>
            </a:pPr>
            <a:r>
              <a:rPr lang="es-MX" i="1">
                <a:effectLst/>
              </a:rPr>
              <a:t>N. atomus</a:t>
            </a:r>
            <a:r>
              <a:rPr lang="es-MX">
                <a:effectLst/>
              </a:rPr>
              <a:t>	  21,4</a:t>
            </a:r>
          </a:p>
          <a:p>
            <a:pPr marL="609600" indent="-609600">
              <a:defRPr/>
            </a:pPr>
            <a:r>
              <a:rPr lang="es-MX" i="1">
                <a:effectLst/>
              </a:rPr>
              <a:t>N. oculata</a:t>
            </a:r>
            <a:r>
              <a:rPr lang="es-MX">
                <a:effectLst/>
              </a:rPr>
              <a:t>	    6,4</a:t>
            </a:r>
          </a:p>
          <a:p>
            <a:pPr marL="609600" indent="-609600">
              <a:defRPr/>
            </a:pPr>
            <a:r>
              <a:rPr lang="es-MX" i="1">
                <a:effectLst/>
              </a:rPr>
              <a:t>I. galbana</a:t>
            </a:r>
            <a:r>
              <a:rPr lang="es-MX">
                <a:effectLst/>
              </a:rPr>
              <a:t>	  30,5</a:t>
            </a:r>
          </a:p>
          <a:p>
            <a:pPr marL="609600" indent="-609600">
              <a:defRPr/>
            </a:pPr>
            <a:r>
              <a:rPr lang="es-MX" i="1">
                <a:effectLst/>
              </a:rPr>
              <a:t>Iso spp var.T</a:t>
            </a:r>
            <a:r>
              <a:rPr lang="es-MX">
                <a:effectLst/>
              </a:rPr>
              <a:t>	  29,7</a:t>
            </a:r>
          </a:p>
          <a:p>
            <a:pPr marL="609600" indent="-609600">
              <a:defRPr/>
            </a:pPr>
            <a:r>
              <a:rPr lang="es-MX" i="1">
                <a:effectLst/>
              </a:rPr>
              <a:t>P. lutheri</a:t>
            </a:r>
            <a:r>
              <a:rPr lang="es-MX">
                <a:effectLst/>
              </a:rPr>
              <a:t>	 102,3</a:t>
            </a:r>
          </a:p>
          <a:p>
            <a:pPr marL="609600" indent="-609600">
              <a:defRPr/>
            </a:pPr>
            <a:r>
              <a:rPr lang="es-MX" i="1">
                <a:effectLst/>
              </a:rPr>
              <a:t>C. salina</a:t>
            </a:r>
            <a:r>
              <a:rPr lang="es-MX">
                <a:effectLst/>
              </a:rPr>
              <a:t>	 122,5														</a:t>
            </a:r>
            <a:endParaRPr lang="es-ES">
              <a:effectLst/>
            </a:endParaRPr>
          </a:p>
        </p:txBody>
      </p:sp>
      <p:sp>
        <p:nvSpPr>
          <p:cNvPr id="1108997" name="AutoShape 5"/>
          <p:cNvSpPr>
            <a:spLocks noChangeArrowheads="1"/>
          </p:cNvSpPr>
          <p:nvPr/>
        </p:nvSpPr>
        <p:spPr bwMode="auto">
          <a:xfrm>
            <a:off x="3810000" y="2895600"/>
            <a:ext cx="2438400" cy="3581400"/>
          </a:xfrm>
          <a:prstGeom prst="roundRect">
            <a:avLst>
              <a:gd name="adj" fmla="val 12500"/>
            </a:avLst>
          </a:prstGeom>
          <a:solidFill>
            <a:srgbClr val="66FFCC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es-MX">
                <a:effectLst/>
              </a:rPr>
              <a:t>3,01	       34</a:t>
            </a:r>
          </a:p>
          <a:p>
            <a:pPr>
              <a:defRPr/>
            </a:pPr>
            <a:r>
              <a:rPr lang="es-MX">
                <a:effectLst/>
              </a:rPr>
              <a:t>1,04	       12</a:t>
            </a:r>
          </a:p>
          <a:p>
            <a:pPr>
              <a:defRPr/>
            </a:pPr>
            <a:r>
              <a:rPr lang="es-MX">
                <a:effectLst/>
              </a:rPr>
              <a:t>0,95	       34</a:t>
            </a:r>
          </a:p>
          <a:p>
            <a:pPr>
              <a:defRPr/>
            </a:pPr>
            <a:r>
              <a:rPr lang="es-MX">
                <a:effectLst/>
              </a:rPr>
              <a:t>1,73  	       20</a:t>
            </a:r>
          </a:p>
          <a:p>
            <a:pPr>
              <a:defRPr/>
            </a:pPr>
            <a:r>
              <a:rPr lang="es-MX">
                <a:effectLst/>
              </a:rPr>
              <a:t>0,37	       30</a:t>
            </a:r>
          </a:p>
          <a:p>
            <a:pPr>
              <a:defRPr/>
            </a:pPr>
            <a:r>
              <a:rPr lang="es-MX">
                <a:effectLst/>
              </a:rPr>
              <a:t>0,89 	       35</a:t>
            </a:r>
          </a:p>
          <a:p>
            <a:pPr>
              <a:defRPr/>
            </a:pPr>
            <a:r>
              <a:rPr lang="es-MX">
                <a:effectLst/>
              </a:rPr>
              <a:t>0,98	       29</a:t>
            </a:r>
          </a:p>
          <a:p>
            <a:pPr>
              <a:defRPr/>
            </a:pPr>
            <a:r>
              <a:rPr lang="es-MX">
                <a:effectLst/>
              </a:rPr>
              <a:t>0,98	       23</a:t>
            </a:r>
          </a:p>
          <a:p>
            <a:pPr>
              <a:defRPr/>
            </a:pPr>
            <a:r>
              <a:rPr lang="es-MX">
                <a:effectLst/>
              </a:rPr>
              <a:t>0,84              29</a:t>
            </a:r>
          </a:p>
          <a:p>
            <a:pPr>
              <a:defRPr/>
            </a:pPr>
            <a:r>
              <a:rPr lang="es-MX">
                <a:effectLst/>
              </a:rPr>
              <a:t>0,80	       29</a:t>
            </a:r>
            <a:endParaRPr lang="es-ES">
              <a:effectLst/>
            </a:endParaRPr>
          </a:p>
        </p:txBody>
      </p:sp>
      <p:sp>
        <p:nvSpPr>
          <p:cNvPr id="1108998" name="AutoShape 6"/>
          <p:cNvSpPr>
            <a:spLocks noChangeArrowheads="1"/>
          </p:cNvSpPr>
          <p:nvPr/>
        </p:nvSpPr>
        <p:spPr bwMode="auto">
          <a:xfrm>
            <a:off x="6019800" y="2895600"/>
            <a:ext cx="2667000" cy="3581400"/>
          </a:xfrm>
          <a:prstGeom prst="roundRect">
            <a:avLst>
              <a:gd name="adj" fmla="val 16667"/>
            </a:avLst>
          </a:prstGeom>
          <a:solidFill>
            <a:srgbClr val="66FFCC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s-MX">
              <a:effectLst/>
            </a:endParaRPr>
          </a:p>
          <a:p>
            <a:pPr>
              <a:defRPr/>
            </a:pPr>
            <a:r>
              <a:rPr lang="es-MX">
                <a:effectLst/>
              </a:rPr>
              <a:t>     6,0    	          16,0</a:t>
            </a:r>
          </a:p>
          <a:p>
            <a:pPr>
              <a:defRPr/>
            </a:pPr>
            <a:r>
              <a:rPr lang="es-MX">
                <a:effectLst/>
              </a:rPr>
              <a:t>     4,7	            7,2</a:t>
            </a:r>
          </a:p>
          <a:p>
            <a:pPr>
              <a:defRPr/>
            </a:pPr>
            <a:r>
              <a:rPr lang="es-MX">
                <a:effectLst/>
              </a:rPr>
              <a:t>     8,8	          19,0</a:t>
            </a:r>
          </a:p>
          <a:p>
            <a:pPr>
              <a:defRPr/>
            </a:pPr>
            <a:r>
              <a:rPr lang="es-MX">
                <a:effectLst/>
              </a:rPr>
              <a:t>   12,2	          15,0</a:t>
            </a:r>
          </a:p>
          <a:p>
            <a:pPr>
              <a:defRPr/>
            </a:pPr>
            <a:r>
              <a:rPr lang="es-MX">
                <a:effectLst/>
              </a:rPr>
              <a:t>   23,0              </a:t>
            </a:r>
            <a:r>
              <a:rPr lang="es-MX" b="1">
                <a:solidFill>
                  <a:schemeClr val="accent2"/>
                </a:solidFill>
                <a:effectLst/>
              </a:rPr>
              <a:t>21,0</a:t>
            </a:r>
          </a:p>
          <a:p>
            <a:pPr>
              <a:defRPr/>
            </a:pPr>
            <a:r>
              <a:rPr lang="es-MX">
                <a:effectLst/>
              </a:rPr>
              <a:t>    7,8     	          18,0</a:t>
            </a:r>
          </a:p>
          <a:p>
            <a:pPr>
              <a:defRPr/>
            </a:pPr>
            <a:r>
              <a:rPr lang="es-MX">
                <a:effectLst/>
              </a:rPr>
              <a:t>  12,9	          </a:t>
            </a:r>
            <a:r>
              <a:rPr lang="es-MX" b="1">
                <a:solidFill>
                  <a:schemeClr val="accent2"/>
                </a:solidFill>
                <a:effectLst/>
              </a:rPr>
              <a:t>23,0</a:t>
            </a:r>
          </a:p>
          <a:p>
            <a:pPr>
              <a:defRPr/>
            </a:pPr>
            <a:r>
              <a:rPr lang="es-MX">
                <a:effectLst/>
              </a:rPr>
              <a:t>    6,0	          </a:t>
            </a:r>
            <a:r>
              <a:rPr lang="es-MX" b="1">
                <a:solidFill>
                  <a:schemeClr val="accent2"/>
                </a:solidFill>
                <a:effectLst/>
              </a:rPr>
              <a:t>20,0</a:t>
            </a:r>
          </a:p>
          <a:p>
            <a:pPr>
              <a:defRPr/>
            </a:pPr>
            <a:r>
              <a:rPr lang="es-MX">
                <a:effectLst/>
              </a:rPr>
              <a:t>    9,0     	          </a:t>
            </a:r>
            <a:r>
              <a:rPr lang="es-MX" b="1">
                <a:solidFill>
                  <a:schemeClr val="accent2"/>
                </a:solidFill>
                <a:effectLst/>
              </a:rPr>
              <a:t>12,0</a:t>
            </a:r>
          </a:p>
          <a:p>
            <a:pPr>
              <a:defRPr/>
            </a:pPr>
            <a:r>
              <a:rPr lang="es-MX">
                <a:effectLst/>
              </a:rPr>
              <a:t>    9,1	          </a:t>
            </a:r>
            <a:r>
              <a:rPr lang="es-MX" b="1">
                <a:solidFill>
                  <a:schemeClr val="accent2"/>
                </a:solidFill>
                <a:effectLst/>
              </a:rPr>
              <a:t>12,0</a:t>
            </a:r>
          </a:p>
          <a:p>
            <a:pPr>
              <a:defRPr/>
            </a:pPr>
            <a:endParaRPr lang="es-ES">
              <a:solidFill>
                <a:schemeClr val="accent2"/>
              </a:solidFill>
              <a:effectLst/>
            </a:endParaRPr>
          </a:p>
        </p:txBody>
      </p:sp>
    </p:spTree>
  </p:cSld>
  <p:clrMapOvr>
    <a:masterClrMapping/>
  </p:clrMapOvr>
  <p:transition>
    <p:sndAc>
      <p:stSnd>
        <p:snd r:embed="rId2" name="DIALOG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8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089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089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8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089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089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8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089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089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8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089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089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08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8994" grpId="0" animBg="1" autoUpdateAnimBg="0"/>
      <p:bldP spid="1108995" grpId="0" animBg="1" autoUpdateAnimBg="0"/>
      <p:bldP spid="1108996" grpId="0" animBg="1" autoUpdateAnimBg="0"/>
      <p:bldP spid="1108997" grpId="0" animBg="1" autoUpdateAnimBg="0"/>
      <p:bldP spid="1108998" grpId="0" animBg="1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0018" name="AutoShape 2"/>
          <p:cNvSpPr>
            <a:spLocks noChangeArrowheads="1"/>
          </p:cNvSpPr>
          <p:nvPr/>
        </p:nvSpPr>
        <p:spPr bwMode="auto">
          <a:xfrm>
            <a:off x="304800" y="609600"/>
            <a:ext cx="8382000" cy="609600"/>
          </a:xfrm>
          <a:prstGeom prst="roundRect">
            <a:avLst>
              <a:gd name="adj" fmla="val 16667"/>
            </a:avLst>
          </a:prstGeom>
          <a:solidFill>
            <a:srgbClr val="00FFCC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es-MX" sz="2400">
                <a:effectLst/>
              </a:rPr>
              <a:t>Efectos de las Microalgas en el cultivo larval tipo “Agua Verde”</a:t>
            </a:r>
            <a:endParaRPr lang="es-ES" sz="2400">
              <a:effectLst/>
            </a:endParaRPr>
          </a:p>
        </p:txBody>
      </p:sp>
      <p:sp>
        <p:nvSpPr>
          <p:cNvPr id="1110019" name="AutoShape 3"/>
          <p:cNvSpPr>
            <a:spLocks noChangeArrowheads="1"/>
          </p:cNvSpPr>
          <p:nvPr/>
        </p:nvSpPr>
        <p:spPr bwMode="auto">
          <a:xfrm>
            <a:off x="381000" y="1524000"/>
            <a:ext cx="3124200" cy="1371600"/>
          </a:xfrm>
          <a:prstGeom prst="roundRect">
            <a:avLst>
              <a:gd name="adj" fmla="val 16667"/>
            </a:avLst>
          </a:prstGeom>
          <a:solidFill>
            <a:srgbClr val="66FFCC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es-MX" sz="1800">
                <a:effectLst/>
                <a:latin typeface="Comic Sans MS" pitchFamily="66" charset="0"/>
              </a:rPr>
              <a:t>Estabiliza la calidad del</a:t>
            </a:r>
          </a:p>
          <a:p>
            <a:pPr>
              <a:defRPr/>
            </a:pPr>
            <a:r>
              <a:rPr lang="es-MX" sz="1800">
                <a:effectLst/>
                <a:latin typeface="Comic Sans MS" pitchFamily="66" charset="0"/>
              </a:rPr>
              <a:t>agua en sistemas estáticos,</a:t>
            </a:r>
          </a:p>
          <a:p>
            <a:pPr>
              <a:defRPr/>
            </a:pPr>
            <a:r>
              <a:rPr lang="es-MX" sz="1800">
                <a:effectLst/>
                <a:latin typeface="Comic Sans MS" pitchFamily="66" charset="0"/>
              </a:rPr>
              <a:t>remueve metabolitos y </a:t>
            </a:r>
          </a:p>
          <a:p>
            <a:pPr>
              <a:defRPr/>
            </a:pPr>
            <a:r>
              <a:rPr lang="es-MX" sz="1800">
                <a:effectLst/>
                <a:latin typeface="Comic Sans MS" pitchFamily="66" charset="0"/>
              </a:rPr>
              <a:t>produce O</a:t>
            </a:r>
            <a:r>
              <a:rPr lang="es-MX" sz="1800" baseline="-25000">
                <a:effectLst/>
                <a:latin typeface="Comic Sans MS" pitchFamily="66" charset="0"/>
              </a:rPr>
              <a:t>2</a:t>
            </a:r>
            <a:r>
              <a:rPr lang="es-MX" sz="1800">
                <a:effectLst/>
                <a:latin typeface="Comic Sans MS" pitchFamily="66" charset="0"/>
              </a:rPr>
              <a:t>.  </a:t>
            </a:r>
            <a:endParaRPr lang="es-ES" sz="1800">
              <a:effectLst/>
              <a:latin typeface="Comic Sans MS" pitchFamily="66" charset="0"/>
            </a:endParaRPr>
          </a:p>
        </p:txBody>
      </p:sp>
      <p:sp>
        <p:nvSpPr>
          <p:cNvPr id="1110020" name="AutoShape 4"/>
          <p:cNvSpPr>
            <a:spLocks noChangeArrowheads="1"/>
          </p:cNvSpPr>
          <p:nvPr/>
        </p:nvSpPr>
        <p:spPr bwMode="auto">
          <a:xfrm>
            <a:off x="4495800" y="1447800"/>
            <a:ext cx="3810000" cy="1447800"/>
          </a:xfrm>
          <a:prstGeom prst="roundRect">
            <a:avLst>
              <a:gd name="adj" fmla="val 16667"/>
            </a:avLst>
          </a:prstGeom>
          <a:solidFill>
            <a:srgbClr val="66FFCC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es-MX" sz="1800">
                <a:effectLst/>
                <a:latin typeface="Comic Sans MS" pitchFamily="66" charset="0"/>
              </a:rPr>
              <a:t>Fuente directa de alimento para </a:t>
            </a:r>
          </a:p>
          <a:p>
            <a:pPr>
              <a:defRPr/>
            </a:pPr>
            <a:r>
              <a:rPr lang="es-MX" sz="1800">
                <a:effectLst/>
                <a:latin typeface="Comic Sans MS" pitchFamily="66" charset="0"/>
              </a:rPr>
              <a:t>las larvas. Polisacáridos de pared</a:t>
            </a:r>
          </a:p>
          <a:p>
            <a:pPr>
              <a:defRPr/>
            </a:pPr>
            <a:r>
              <a:rPr lang="es-MX" sz="1800">
                <a:effectLst/>
                <a:latin typeface="Comic Sans MS" pitchFamily="66" charset="0"/>
              </a:rPr>
              <a:t>celular estimulan sistema inmune</a:t>
            </a:r>
          </a:p>
          <a:p>
            <a:pPr>
              <a:defRPr/>
            </a:pPr>
            <a:r>
              <a:rPr lang="es-MX" sz="1800">
                <a:effectLst/>
                <a:latin typeface="Comic Sans MS" pitchFamily="66" charset="0"/>
              </a:rPr>
              <a:t>no específico de la larva.</a:t>
            </a:r>
            <a:endParaRPr lang="es-ES" sz="1800">
              <a:effectLst/>
              <a:latin typeface="Comic Sans MS" pitchFamily="66" charset="0"/>
            </a:endParaRPr>
          </a:p>
        </p:txBody>
      </p:sp>
      <p:sp>
        <p:nvSpPr>
          <p:cNvPr id="1110021" name="AutoShape 5"/>
          <p:cNvSpPr>
            <a:spLocks noChangeArrowheads="1"/>
          </p:cNvSpPr>
          <p:nvPr/>
        </p:nvSpPr>
        <p:spPr bwMode="auto">
          <a:xfrm>
            <a:off x="381000" y="3276600"/>
            <a:ext cx="3733800" cy="1524000"/>
          </a:xfrm>
          <a:prstGeom prst="roundRect">
            <a:avLst>
              <a:gd name="adj" fmla="val 16667"/>
            </a:avLst>
          </a:prstGeom>
          <a:solidFill>
            <a:srgbClr val="66FFCC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es-MX" sz="1800">
                <a:effectLst/>
                <a:latin typeface="Comic Sans MS" pitchFamily="66" charset="0"/>
              </a:rPr>
              <a:t>Fuente indirecta de nutriente</a:t>
            </a:r>
          </a:p>
          <a:p>
            <a:pPr>
              <a:defRPr/>
            </a:pPr>
            <a:r>
              <a:rPr lang="es-MX" sz="1800">
                <a:effectLst/>
                <a:latin typeface="Comic Sans MS" pitchFamily="66" charset="0"/>
              </a:rPr>
              <a:t>para larvas a través de presas</a:t>
            </a:r>
          </a:p>
          <a:p>
            <a:pPr>
              <a:defRPr/>
            </a:pPr>
            <a:r>
              <a:rPr lang="es-MX" sz="1800">
                <a:effectLst/>
                <a:latin typeface="Comic Sans MS" pitchFamily="66" charset="0"/>
              </a:rPr>
              <a:t>vivas, cuyo valor nutricional se</a:t>
            </a:r>
          </a:p>
          <a:p>
            <a:pPr>
              <a:defRPr/>
            </a:pPr>
            <a:r>
              <a:rPr lang="es-MX" sz="1800">
                <a:effectLst/>
                <a:latin typeface="Comic Sans MS" pitchFamily="66" charset="0"/>
              </a:rPr>
              <a:t>mantiene gracias a las microalgas</a:t>
            </a:r>
            <a:endParaRPr lang="es-ES" sz="1800">
              <a:effectLst/>
              <a:latin typeface="Comic Sans MS" pitchFamily="66" charset="0"/>
            </a:endParaRPr>
          </a:p>
        </p:txBody>
      </p:sp>
      <p:sp>
        <p:nvSpPr>
          <p:cNvPr id="1110022" name="AutoShape 6"/>
          <p:cNvSpPr>
            <a:spLocks noChangeArrowheads="1"/>
          </p:cNvSpPr>
          <p:nvPr/>
        </p:nvSpPr>
        <p:spPr bwMode="auto">
          <a:xfrm>
            <a:off x="4724400" y="3352800"/>
            <a:ext cx="3810000" cy="1524000"/>
          </a:xfrm>
          <a:prstGeom prst="roundRect">
            <a:avLst>
              <a:gd name="adj" fmla="val 16667"/>
            </a:avLst>
          </a:prstGeom>
          <a:solidFill>
            <a:srgbClr val="66FFCC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es-MX" sz="1800">
                <a:effectLst/>
                <a:latin typeface="Comic Sans MS" pitchFamily="66" charset="0"/>
              </a:rPr>
              <a:t>Aumenta la tasa de ingesta</a:t>
            </a:r>
          </a:p>
          <a:p>
            <a:pPr>
              <a:defRPr/>
            </a:pPr>
            <a:r>
              <a:rPr lang="es-MX" sz="1800">
                <a:effectLst/>
                <a:latin typeface="Comic Sans MS" pitchFamily="66" charset="0"/>
              </a:rPr>
              <a:t>mejorando el contraste visual y </a:t>
            </a:r>
          </a:p>
          <a:p>
            <a:pPr>
              <a:defRPr/>
            </a:pPr>
            <a:r>
              <a:rPr lang="es-MX" sz="1800">
                <a:effectLst/>
                <a:latin typeface="Comic Sans MS" pitchFamily="66" charset="0"/>
              </a:rPr>
              <a:t>la dispersión de la luz en el </a:t>
            </a:r>
          </a:p>
          <a:p>
            <a:pPr>
              <a:defRPr/>
            </a:pPr>
            <a:r>
              <a:rPr lang="es-MX" sz="1800">
                <a:effectLst/>
                <a:latin typeface="Comic Sans MS" pitchFamily="66" charset="0"/>
              </a:rPr>
              <a:t>estanque de cultivo</a:t>
            </a:r>
            <a:endParaRPr lang="es-ES" sz="1800">
              <a:effectLst/>
              <a:latin typeface="Comic Sans MS" pitchFamily="66" charset="0"/>
            </a:endParaRPr>
          </a:p>
        </p:txBody>
      </p:sp>
      <p:sp>
        <p:nvSpPr>
          <p:cNvPr id="1110023" name="AutoShape 7"/>
          <p:cNvSpPr>
            <a:spLocks noChangeArrowheads="1"/>
          </p:cNvSpPr>
          <p:nvPr/>
        </p:nvSpPr>
        <p:spPr bwMode="auto">
          <a:xfrm>
            <a:off x="2057400" y="5334000"/>
            <a:ext cx="5410200" cy="914400"/>
          </a:xfrm>
          <a:prstGeom prst="roundRect">
            <a:avLst>
              <a:gd name="adj" fmla="val 16667"/>
            </a:avLst>
          </a:prstGeom>
          <a:solidFill>
            <a:srgbClr val="66FFCC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es-MX" sz="1800">
                <a:effectLst/>
                <a:latin typeface="Comic Sans MS" pitchFamily="66" charset="0"/>
              </a:rPr>
              <a:t>Control microbiano por exudado algal en el agua</a:t>
            </a:r>
          </a:p>
          <a:p>
            <a:pPr>
              <a:defRPr/>
            </a:pPr>
            <a:r>
              <a:rPr lang="es-MX" sz="1800">
                <a:effectLst/>
                <a:latin typeface="Comic Sans MS" pitchFamily="66" charset="0"/>
              </a:rPr>
              <a:t>de cultivo o en el estómago larval</a:t>
            </a:r>
            <a:endParaRPr lang="es-ES" sz="1800">
              <a:effectLst/>
              <a:latin typeface="Comic Sans MS" pitchFamily="66" charset="0"/>
            </a:endParaRPr>
          </a:p>
        </p:txBody>
      </p:sp>
    </p:spTree>
  </p:cSld>
  <p:clrMapOvr>
    <a:masterClrMapping/>
  </p:clrMapOvr>
  <p:transition>
    <p:sndAc>
      <p:stSnd>
        <p:snd r:embed="rId2" name="DIALOG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10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0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100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100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100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100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0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100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100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0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100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100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100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100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0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100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100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0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100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100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0018" grpId="0" animBg="1" autoUpdateAnimBg="0"/>
      <p:bldP spid="1110019" grpId="0" animBg="1" autoUpdateAnimBg="0"/>
      <p:bldP spid="1110020" grpId="0" animBg="1" autoUpdateAnimBg="0"/>
      <p:bldP spid="1110021" grpId="0" animBg="1" autoUpdateAnimBg="0"/>
      <p:bldP spid="1110022" grpId="0" animBg="1" autoUpdateAnimBg="0"/>
      <p:bldP spid="1110023" grpId="0" animBg="1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1 Título"/>
          <p:cNvSpPr>
            <a:spLocks noGrp="1"/>
          </p:cNvSpPr>
          <p:nvPr>
            <p:ph type="title"/>
          </p:nvPr>
        </p:nvSpPr>
        <p:spPr>
          <a:xfrm>
            <a:off x="1228725" y="0"/>
            <a:ext cx="7772400" cy="1143000"/>
          </a:xfrm>
        </p:spPr>
        <p:txBody>
          <a:bodyPr/>
          <a:lstStyle/>
          <a:p>
            <a:pPr algn="r" eaLnBrk="1" hangingPunct="1"/>
            <a:r>
              <a:rPr lang="en-US" smtClean="0"/>
              <a:t>Fabrizio Marcillo Morla</a:t>
            </a:r>
            <a:endParaRPr lang="es-US" smtClean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69988" y="928688"/>
            <a:ext cx="7772400" cy="4114800"/>
          </a:xfrm>
        </p:spPr>
        <p:txBody>
          <a:bodyPr/>
          <a:lstStyle/>
          <a:p>
            <a:pPr algn="r" eaLnBrk="1" hangingPunct="1">
              <a:defRPr/>
            </a:pPr>
            <a:r>
              <a:rPr lang="es-EC" dirty="0" smtClean="0"/>
              <a:t>Guayaquil, 1966.</a:t>
            </a:r>
          </a:p>
          <a:p>
            <a:pPr algn="r" eaLnBrk="1" hangingPunct="1">
              <a:defRPr/>
            </a:pPr>
            <a:r>
              <a:rPr lang="es-EC" dirty="0" err="1" smtClean="0"/>
              <a:t>BSc.</a:t>
            </a:r>
            <a:r>
              <a:rPr lang="es-EC" dirty="0" smtClean="0"/>
              <a:t> Acuicultura. (ESPOL 1991).</a:t>
            </a:r>
          </a:p>
          <a:p>
            <a:pPr algn="r" eaLnBrk="1" hangingPunct="1">
              <a:defRPr/>
            </a:pPr>
            <a:r>
              <a:rPr lang="es-EC" dirty="0" smtClean="0"/>
              <a:t>Magister en Administración de Empresas. (ESPOL, 1996).</a:t>
            </a:r>
          </a:p>
          <a:p>
            <a:pPr algn="r" eaLnBrk="1" hangingPunct="1">
              <a:defRPr/>
            </a:pPr>
            <a:r>
              <a:rPr lang="es-EC" dirty="0" smtClean="0"/>
              <a:t>Profesor ESPOL desde el 2001.</a:t>
            </a:r>
          </a:p>
          <a:p>
            <a:pPr algn="r" eaLnBrk="1" hangingPunct="1">
              <a:defRPr/>
            </a:pPr>
            <a:r>
              <a:rPr lang="es-EC" dirty="0" smtClean="0"/>
              <a:t>20 años experiencia profesional: </a:t>
            </a:r>
          </a:p>
          <a:p>
            <a:pPr lvl="1" algn="r" eaLnBrk="1" hangingPunct="1">
              <a:defRPr/>
            </a:pPr>
            <a:r>
              <a:rPr lang="es-EC" dirty="0" smtClean="0"/>
              <a:t>Producción.</a:t>
            </a:r>
          </a:p>
          <a:p>
            <a:pPr lvl="1" algn="r" eaLnBrk="1" hangingPunct="1">
              <a:defRPr/>
            </a:pPr>
            <a:r>
              <a:rPr lang="es-EC" dirty="0" smtClean="0"/>
              <a:t>Administración.</a:t>
            </a:r>
          </a:p>
          <a:p>
            <a:pPr lvl="1" algn="r" eaLnBrk="1" hangingPunct="1">
              <a:defRPr/>
            </a:pPr>
            <a:r>
              <a:rPr lang="es-EC" dirty="0" smtClean="0"/>
              <a:t>Finanzas.</a:t>
            </a:r>
          </a:p>
          <a:p>
            <a:pPr lvl="1" algn="r" eaLnBrk="1" hangingPunct="1">
              <a:defRPr/>
            </a:pPr>
            <a:r>
              <a:rPr lang="es-EC" dirty="0" smtClean="0"/>
              <a:t>Investigación.</a:t>
            </a:r>
          </a:p>
          <a:p>
            <a:pPr lvl="1" algn="r" eaLnBrk="1" hangingPunct="1">
              <a:defRPr/>
            </a:pPr>
            <a:r>
              <a:rPr lang="es-EC" dirty="0" smtClean="0"/>
              <a:t>Consultorías.</a:t>
            </a:r>
          </a:p>
        </p:txBody>
      </p:sp>
      <p:pic>
        <p:nvPicPr>
          <p:cNvPr id="6148" name="Picture 3" descr="Yop por ti.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2571750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Rectángulo"/>
          <p:cNvSpPr/>
          <p:nvPr/>
        </p:nvSpPr>
        <p:spPr>
          <a:xfrm>
            <a:off x="357188" y="5670550"/>
            <a:ext cx="4572000" cy="8302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s-US" dirty="0">
                <a:latin typeface="+mn-lt"/>
                <a:hlinkClick r:id="rId5"/>
              </a:rPr>
              <a:t>Otras Publicaciones del mismo autor en Repositorio ESPOL</a:t>
            </a:r>
            <a:endParaRPr lang="es-US" dirty="0">
              <a:latin typeface="+mn-lt"/>
            </a:endParaRPr>
          </a:p>
        </p:txBody>
      </p:sp>
    </p:spTree>
  </p:cSld>
  <p:clrMapOvr>
    <a:masterClrMapping/>
  </p:clrMapOvr>
  <p:transition>
    <p:sndAc>
      <p:stSnd>
        <p:snd r:embed="rId3" name="DIALOG.WAV"/>
      </p:stSnd>
    </p:sndAc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FF0000"/>
                </a:solidFill>
              </a:rPr>
              <a:t>Algas</a:t>
            </a:r>
          </a:p>
        </p:txBody>
      </p:sp>
      <p:sp>
        <p:nvSpPr>
          <p:cNvPr id="967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i="1" smtClean="0">
                <a:solidFill>
                  <a:schemeClr val="tx2"/>
                </a:solidFill>
              </a:rPr>
              <a:t>Chaetoceros</a:t>
            </a:r>
            <a:r>
              <a:rPr lang="en-US" sz="2800" smtClean="0">
                <a:solidFill>
                  <a:schemeClr val="tx2"/>
                </a:solidFill>
              </a:rPr>
              <a:t> (</a:t>
            </a:r>
            <a:r>
              <a:rPr lang="en-US" sz="2800" i="1" smtClean="0">
                <a:solidFill>
                  <a:schemeClr val="tx2"/>
                </a:solidFill>
              </a:rPr>
              <a:t>afinis, gracilis, calcitrans</a:t>
            </a:r>
            <a:r>
              <a:rPr lang="en-US" sz="2800" smtClean="0">
                <a:solidFill>
                  <a:schemeClr val="tx2"/>
                </a:solidFill>
              </a:rPr>
              <a:t>) diatomea 5- 8 </a:t>
            </a:r>
            <a:r>
              <a:rPr lang="en-US" sz="2800" smtClean="0">
                <a:solidFill>
                  <a:schemeClr val="tx2"/>
                </a:solidFill>
                <a:latin typeface="Symbol" pitchFamily="18" charset="2"/>
              </a:rPr>
              <a:t>m</a:t>
            </a:r>
            <a:r>
              <a:rPr lang="en-US" sz="2800" smtClean="0">
                <a:solidFill>
                  <a:schemeClr val="tx2"/>
                </a:solidFill>
              </a:rPr>
              <a:t>. Cultivo Axcenico.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i="1" smtClean="0">
                <a:solidFill>
                  <a:schemeClr val="tx2"/>
                </a:solidFill>
              </a:rPr>
              <a:t>Isochrysis galbana</a:t>
            </a:r>
            <a:r>
              <a:rPr lang="en-US" sz="2800" smtClean="0">
                <a:solidFill>
                  <a:schemeClr val="tx2"/>
                </a:solidFill>
              </a:rPr>
              <a:t>. Flagelado amarillo 5-8  </a:t>
            </a:r>
            <a:r>
              <a:rPr lang="en-US" sz="2800" smtClean="0">
                <a:solidFill>
                  <a:schemeClr val="tx2"/>
                </a:solidFill>
                <a:latin typeface="Symbol" pitchFamily="18" charset="2"/>
              </a:rPr>
              <a:t>m</a:t>
            </a:r>
            <a:r>
              <a:rPr lang="en-US" sz="2800" smtClean="0">
                <a:solidFill>
                  <a:schemeClr val="tx2"/>
                </a:solidFill>
              </a:rPr>
              <a:t>. Cultivo Axcenico.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i="1" smtClean="0">
                <a:solidFill>
                  <a:schemeClr val="tx2"/>
                </a:solidFill>
              </a:rPr>
              <a:t>Tetraselmis suecica</a:t>
            </a:r>
            <a:r>
              <a:rPr lang="en-US" sz="2800" smtClean="0">
                <a:solidFill>
                  <a:schemeClr val="tx2"/>
                </a:solidFill>
              </a:rPr>
              <a:t>. Flagelado verde. 10 - 15 </a:t>
            </a:r>
            <a:r>
              <a:rPr lang="en-US" sz="2800" smtClean="0">
                <a:solidFill>
                  <a:schemeClr val="tx2"/>
                </a:solidFill>
                <a:latin typeface="Symbol" pitchFamily="18" charset="2"/>
              </a:rPr>
              <a:t>m</a:t>
            </a:r>
            <a:r>
              <a:rPr lang="en-US" sz="2800" smtClean="0">
                <a:solidFill>
                  <a:schemeClr val="tx2"/>
                </a:solidFill>
              </a:rPr>
              <a:t>. Cultivo Axcenico.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>
                <a:solidFill>
                  <a:schemeClr val="tx2"/>
                </a:solidFill>
              </a:rPr>
              <a:t>Diatomeas pennadas: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i="1" smtClean="0">
                <a:solidFill>
                  <a:schemeClr val="tx2"/>
                </a:solidFill>
              </a:rPr>
              <a:t>Nitzchia</a:t>
            </a:r>
            <a:r>
              <a:rPr lang="en-US" sz="2400" smtClean="0">
                <a:solidFill>
                  <a:schemeClr val="tx2"/>
                </a:solidFill>
              </a:rPr>
              <a:t>. spp. 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i="1" smtClean="0">
                <a:solidFill>
                  <a:schemeClr val="tx2"/>
                </a:solidFill>
              </a:rPr>
              <a:t>Navicula</a:t>
            </a:r>
            <a:r>
              <a:rPr lang="en-US" sz="2400" smtClean="0">
                <a:solidFill>
                  <a:schemeClr val="tx2"/>
                </a:solidFill>
              </a:rPr>
              <a:t>. spp. 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>
                <a:solidFill>
                  <a:schemeClr val="tx2"/>
                </a:solidFill>
              </a:rPr>
              <a:t>Cultivo axcenico o bloom natural.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>
                <a:solidFill>
                  <a:schemeClr val="tx2"/>
                </a:solidFill>
              </a:rPr>
              <a:t>Estadios grandes (Pl).</a:t>
            </a:r>
            <a:endParaRPr lang="es-ES_tradnl" sz="240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i="1" smtClean="0"/>
              <a:t>Isochrysis galbana</a:t>
            </a:r>
          </a:p>
        </p:txBody>
      </p:sp>
      <p:pic>
        <p:nvPicPr>
          <p:cNvPr id="24579" name="Picture 3" descr="tai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200" y="1619250"/>
            <a:ext cx="7391400" cy="492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i="1" smtClean="0"/>
              <a:t>Tetraselmis </a:t>
            </a:r>
            <a:r>
              <a:rPr lang="en-US" i="1" smtClean="0"/>
              <a:t>sp</a:t>
            </a:r>
            <a:endParaRPr lang="es-ES_tradnl" i="1" smtClean="0"/>
          </a:p>
        </p:txBody>
      </p:sp>
      <p:pic>
        <p:nvPicPr>
          <p:cNvPr id="25603" name="Picture 3" descr="tai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66800" y="1619250"/>
            <a:ext cx="7620000" cy="5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11" descr="ae4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45200" y="1143000"/>
            <a:ext cx="29464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Cultivo de Algas</a:t>
            </a:r>
            <a:endParaRPr lang="es-ES_tradnl" smtClean="0"/>
          </a:p>
        </p:txBody>
      </p:sp>
      <p:pic>
        <p:nvPicPr>
          <p:cNvPr id="26628" name="Picture 3" descr="ae3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219200"/>
            <a:ext cx="2790825" cy="186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6" descr="ae37t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19400" y="1219200"/>
            <a:ext cx="27432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0" name="Picture 8" descr="ae5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3152775"/>
            <a:ext cx="2470150" cy="370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1" name="Picture 9" descr="ae53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438400" y="4641850"/>
            <a:ext cx="3324225" cy="221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2" name="Picture 10" descr="ae56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867400" y="3276600"/>
            <a:ext cx="32004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Diatomeas Pennadas Benticas</a:t>
            </a:r>
            <a:endParaRPr lang="es-ES_tradnl" smtClean="0"/>
          </a:p>
        </p:txBody>
      </p:sp>
      <p:pic>
        <p:nvPicPr>
          <p:cNvPr id="27651" name="Picture 3" descr="ae7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0" y="1219200"/>
            <a:ext cx="3619500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-2286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Artemia</a:t>
            </a:r>
          </a:p>
        </p:txBody>
      </p:sp>
      <p:sp>
        <p:nvSpPr>
          <p:cNvPr id="965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914400"/>
            <a:ext cx="7951788" cy="54102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smtClean="0"/>
              <a:t>Principal alimento vivo utilizado en acuicultura.</a:t>
            </a:r>
          </a:p>
          <a:p>
            <a:pPr eaLnBrk="1" hangingPunct="1">
              <a:defRPr/>
            </a:pPr>
            <a:r>
              <a:rPr lang="en-US" sz="2800" smtClean="0"/>
              <a:t>Ventajas:</a:t>
            </a:r>
          </a:p>
          <a:p>
            <a:pPr lvl="1" eaLnBrk="1" hangingPunct="1">
              <a:defRPr/>
            </a:pPr>
            <a:r>
              <a:rPr lang="en-US" sz="2400" smtClean="0"/>
              <a:t>Facilidad almacenamiento / eclosión.</a:t>
            </a:r>
          </a:p>
          <a:p>
            <a:pPr lvl="1" eaLnBrk="1" hangingPunct="1">
              <a:defRPr/>
            </a:pPr>
            <a:r>
              <a:rPr lang="en-US" sz="2400" smtClean="0"/>
              <a:t>Tamaño adecuado para larvas penaeidos.</a:t>
            </a:r>
          </a:p>
          <a:p>
            <a:pPr lvl="1" eaLnBrk="1" hangingPunct="1">
              <a:defRPr/>
            </a:pPr>
            <a:r>
              <a:rPr lang="en-US" sz="2400" smtClean="0"/>
              <a:t>Composición nutricional buena.</a:t>
            </a:r>
          </a:p>
          <a:p>
            <a:pPr lvl="1" eaLnBrk="1" hangingPunct="1">
              <a:defRPr/>
            </a:pPr>
            <a:r>
              <a:rPr lang="en-US" sz="2400" smtClean="0"/>
              <a:t>Tamaño adecuado.</a:t>
            </a:r>
          </a:p>
          <a:p>
            <a:pPr lvl="1" eaLnBrk="1" hangingPunct="1">
              <a:defRPr/>
            </a:pPr>
            <a:r>
              <a:rPr lang="en-US" sz="2400" smtClean="0"/>
              <a:t>Buena aceptación / atractabilidad.</a:t>
            </a:r>
          </a:p>
          <a:p>
            <a:pPr eaLnBrk="1" hangingPunct="1">
              <a:defRPr/>
            </a:pPr>
            <a:r>
              <a:rPr lang="en-US" sz="2800" smtClean="0"/>
              <a:t>Desventajas:</a:t>
            </a:r>
          </a:p>
          <a:p>
            <a:pPr lvl="1" eaLnBrk="1" hangingPunct="1">
              <a:defRPr/>
            </a:pPr>
            <a:r>
              <a:rPr lang="en-US" sz="2400" smtClean="0"/>
              <a:t>Alto costo, </a:t>
            </a:r>
          </a:p>
          <a:p>
            <a:pPr lvl="1" eaLnBrk="1" hangingPunct="1">
              <a:defRPr/>
            </a:pPr>
            <a:r>
              <a:rPr lang="en-US" sz="2400" smtClean="0"/>
              <a:t>Variabilidad costo y disponibilidad.</a:t>
            </a:r>
          </a:p>
          <a:p>
            <a:pPr lvl="1" eaLnBrk="1" hangingPunct="1">
              <a:defRPr/>
            </a:pPr>
            <a:r>
              <a:rPr lang="en-US" sz="2400" smtClean="0"/>
              <a:t>Variabilidad nutricional / rendimiento.</a:t>
            </a:r>
            <a:endParaRPr lang="es-ES_tradnl" sz="2400" smtClean="0"/>
          </a:p>
        </p:txBody>
      </p:sp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Artemia</a:t>
            </a:r>
            <a:endParaRPr lang="es-ES_tradnl" smtClean="0"/>
          </a:p>
        </p:txBody>
      </p:sp>
      <p:pic>
        <p:nvPicPr>
          <p:cNvPr id="29699" name="Picture 4" descr="intro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524000"/>
            <a:ext cx="45720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Picture 6" descr="intro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524000"/>
            <a:ext cx="45720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-3048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Historia Artemia</a:t>
            </a:r>
            <a:endParaRPr lang="es-ES_tradnl" smtClean="0"/>
          </a:p>
        </p:txBody>
      </p:sp>
      <p:sp>
        <p:nvSpPr>
          <p:cNvPr id="966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685800"/>
            <a:ext cx="8077200" cy="5943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1755, Scholosser: 1er estudio artemia : </a:t>
            </a:r>
            <a:r>
              <a:rPr lang="en-US" sz="2800" i="1" smtClean="0"/>
              <a:t>Cancer salinos.</a:t>
            </a:r>
            <a:endParaRPr lang="en-US" sz="280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1758, Linnaeus: </a:t>
            </a:r>
            <a:r>
              <a:rPr lang="en-US" sz="2800" i="1" smtClean="0"/>
              <a:t>Artemia salina</a:t>
            </a:r>
            <a:r>
              <a:rPr lang="en-US" sz="2800" smtClean="0"/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Seale, 1933 – Rollefsen, 1939: USA y Noruega usado como alimento en acuicultura.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Especies descritas (ya no validas):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A. salina (Inglaterra).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A. tunisiana ( Europa, Africa).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A. franciscana (America).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A. persimilis (Argentina).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A. urmiana (Iran).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A. monica (Mono Lake,) USA.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A. parthenogenetica.</a:t>
            </a:r>
          </a:p>
          <a:p>
            <a:pPr eaLnBrk="1" hangingPunct="1">
              <a:lnSpc>
                <a:spcPct val="90000"/>
              </a:lnSpc>
              <a:defRPr/>
            </a:pPr>
            <a:endParaRPr lang="es-ES_tradnl" sz="2800" smtClean="0"/>
          </a:p>
        </p:txBody>
      </p:sp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Taxonomia Artemia</a:t>
            </a:r>
          </a:p>
        </p:txBody>
      </p:sp>
      <p:sp>
        <p:nvSpPr>
          <p:cNvPr id="968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Artemia salina y otras ya no son válidas.</a:t>
            </a:r>
          </a:p>
          <a:p>
            <a:pPr lvl="1" eaLnBrk="1" hangingPunct="1">
              <a:defRPr/>
            </a:pPr>
            <a:r>
              <a:rPr lang="en-US" smtClean="0"/>
              <a:t>1979: Artemia sp. (todas).</a:t>
            </a:r>
          </a:p>
          <a:p>
            <a:pPr eaLnBrk="1" hangingPunct="1">
              <a:defRPr/>
            </a:pPr>
            <a:r>
              <a:rPr lang="en-US" smtClean="0"/>
              <a:t>Phylum: Arthropoda.</a:t>
            </a:r>
          </a:p>
          <a:p>
            <a:pPr eaLnBrk="1" hangingPunct="1">
              <a:defRPr/>
            </a:pPr>
            <a:r>
              <a:rPr lang="en-US" smtClean="0"/>
              <a:t>Clase: Crustacea.</a:t>
            </a:r>
          </a:p>
          <a:p>
            <a:pPr eaLnBrk="1" hangingPunct="1">
              <a:defRPr/>
            </a:pPr>
            <a:r>
              <a:rPr lang="en-US" smtClean="0"/>
              <a:t>Subclase: Branchiopoda.</a:t>
            </a:r>
          </a:p>
          <a:p>
            <a:pPr eaLnBrk="1" hangingPunct="1">
              <a:defRPr/>
            </a:pPr>
            <a:r>
              <a:rPr lang="en-US" smtClean="0"/>
              <a:t>Orden: Anostraca.</a:t>
            </a:r>
          </a:p>
          <a:p>
            <a:pPr eaLnBrk="1" hangingPunct="1">
              <a:defRPr/>
            </a:pPr>
            <a:r>
              <a:rPr lang="en-US" smtClean="0"/>
              <a:t>Familia: Artemiidae.</a:t>
            </a:r>
          </a:p>
          <a:p>
            <a:pPr eaLnBrk="1" hangingPunct="1">
              <a:defRPr/>
            </a:pPr>
            <a:r>
              <a:rPr lang="en-US" smtClean="0"/>
              <a:t>Genero: Artemia.</a:t>
            </a:r>
            <a:endParaRPr lang="es-ES_tradnl" smtClean="0"/>
          </a:p>
        </p:txBody>
      </p:sp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Desarrollo Artemia</a:t>
            </a:r>
          </a:p>
        </p:txBody>
      </p:sp>
      <p:pic>
        <p:nvPicPr>
          <p:cNvPr id="32771" name="Picture 5" descr="f42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1266825"/>
            <a:ext cx="8915400" cy="443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2" name="Text Box 6"/>
          <p:cNvSpPr txBox="1">
            <a:spLocks noChangeArrowheads="1"/>
          </p:cNvSpPr>
          <p:nvPr/>
        </p:nvSpPr>
        <p:spPr bwMode="auto">
          <a:xfrm>
            <a:off x="7451725" y="1839913"/>
            <a:ext cx="3952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bg2"/>
                </a:solidFill>
                <a:effectLst/>
                <a:latin typeface="Arial" charset="0"/>
              </a:rPr>
              <a:t>I1</a:t>
            </a:r>
            <a:endParaRPr lang="es-ES_tradnl" b="1">
              <a:solidFill>
                <a:schemeClr val="bg2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1826" name="AutoShape 2"/>
          <p:cNvSpPr>
            <a:spLocks noChangeArrowheads="1"/>
          </p:cNvSpPr>
          <p:nvPr/>
        </p:nvSpPr>
        <p:spPr bwMode="auto">
          <a:xfrm>
            <a:off x="1295400" y="3810000"/>
            <a:ext cx="3581400" cy="1524000"/>
          </a:xfrm>
          <a:prstGeom prst="roundRect">
            <a:avLst>
              <a:gd name="adj" fmla="val 16667"/>
            </a:avLst>
          </a:prstGeom>
          <a:solidFill>
            <a:srgbClr val="FF9966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buFontTx/>
              <a:buChar char="•"/>
              <a:defRPr/>
            </a:pPr>
            <a:r>
              <a:rPr lang="es-MX">
                <a:solidFill>
                  <a:srgbClr val="FFFF66"/>
                </a:solidFill>
                <a:effectLst/>
                <a:latin typeface="Comic Sans MS" pitchFamily="66" charset="0"/>
              </a:rPr>
              <a:t> Calidad y viabilidad larval</a:t>
            </a:r>
          </a:p>
          <a:p>
            <a:pPr>
              <a:buFontTx/>
              <a:buChar char="•"/>
              <a:defRPr/>
            </a:pPr>
            <a:r>
              <a:rPr lang="es-MX">
                <a:solidFill>
                  <a:srgbClr val="FFFF66"/>
                </a:solidFill>
                <a:effectLst/>
                <a:latin typeface="Comic Sans MS" pitchFamily="66" charset="0"/>
              </a:rPr>
              <a:t> Pigmentación</a:t>
            </a:r>
          </a:p>
          <a:p>
            <a:pPr>
              <a:buFontTx/>
              <a:buChar char="•"/>
              <a:defRPr/>
            </a:pPr>
            <a:r>
              <a:rPr lang="es-MX">
                <a:solidFill>
                  <a:srgbClr val="FFFF66"/>
                </a:solidFill>
                <a:effectLst/>
                <a:latin typeface="Comic Sans MS" pitchFamily="66" charset="0"/>
              </a:rPr>
              <a:t> Resistencia al stress</a:t>
            </a:r>
          </a:p>
          <a:p>
            <a:pPr>
              <a:buFontTx/>
              <a:buChar char="•"/>
              <a:defRPr/>
            </a:pPr>
            <a:r>
              <a:rPr lang="es-MX">
                <a:solidFill>
                  <a:srgbClr val="FFFF66"/>
                </a:solidFill>
                <a:effectLst/>
                <a:latin typeface="Comic Sans MS" pitchFamily="66" charset="0"/>
              </a:rPr>
              <a:t> Mala formación larval</a:t>
            </a:r>
            <a:endParaRPr lang="es-ES">
              <a:solidFill>
                <a:srgbClr val="FFFF66"/>
              </a:solidFill>
              <a:effectLst/>
              <a:latin typeface="Comic Sans MS" pitchFamily="66" charset="0"/>
            </a:endParaRPr>
          </a:p>
        </p:txBody>
      </p:sp>
      <p:sp>
        <p:nvSpPr>
          <p:cNvPr id="1101827" name="AutoShape 3"/>
          <p:cNvSpPr>
            <a:spLocks noChangeArrowheads="1"/>
          </p:cNvSpPr>
          <p:nvPr/>
        </p:nvSpPr>
        <p:spPr bwMode="auto">
          <a:xfrm>
            <a:off x="914400" y="1905000"/>
            <a:ext cx="7543800" cy="457200"/>
          </a:xfrm>
          <a:prstGeom prst="roundRect">
            <a:avLst>
              <a:gd name="adj" fmla="val 16667"/>
            </a:avLst>
          </a:prstGeom>
          <a:solidFill>
            <a:srgbClr val="FF9966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es-MX">
                <a:solidFill>
                  <a:srgbClr val="FFFF66"/>
                </a:solidFill>
                <a:effectLst/>
                <a:latin typeface="Comic Sans MS" pitchFamily="66" charset="0"/>
              </a:rPr>
              <a:t>Area de mayor trascendencia en larvicultura de peces marinos</a:t>
            </a:r>
            <a:r>
              <a:rPr lang="es-MX" sz="1800">
                <a:effectLst/>
              </a:rPr>
              <a:t> </a:t>
            </a:r>
            <a:endParaRPr lang="es-ES" sz="1800">
              <a:effectLst/>
            </a:endParaRPr>
          </a:p>
        </p:txBody>
      </p:sp>
      <p:sp>
        <p:nvSpPr>
          <p:cNvPr id="1101828" name="AutoShape 4"/>
          <p:cNvSpPr>
            <a:spLocks noChangeArrowheads="1"/>
          </p:cNvSpPr>
          <p:nvPr/>
        </p:nvSpPr>
        <p:spPr bwMode="auto">
          <a:xfrm>
            <a:off x="5638800" y="2819400"/>
            <a:ext cx="1295400" cy="2590800"/>
          </a:xfrm>
          <a:custGeom>
            <a:avLst/>
            <a:gdLst>
              <a:gd name="G0" fmla="+- 8788 0 0"/>
              <a:gd name="G1" fmla="+- 16385 0 0"/>
              <a:gd name="G2" fmla="+- 3309 0 0"/>
              <a:gd name="G3" fmla="*/ 8788 1 2"/>
              <a:gd name="G4" fmla="+- G3 10800 0"/>
              <a:gd name="G5" fmla="+- 21600 8788 16385"/>
              <a:gd name="G6" fmla="+- 16385 3309 0"/>
              <a:gd name="G7" fmla="*/ G6 1 2"/>
              <a:gd name="G8" fmla="*/ 16385 2 1"/>
              <a:gd name="G9" fmla="+- G8 0 21600"/>
              <a:gd name="G10" fmla="+- G5 0 G4"/>
              <a:gd name="G11" fmla="+- 8788 0 G4"/>
              <a:gd name="G12" fmla="*/ G2 G10 G11"/>
              <a:gd name="T0" fmla="*/ 15194 w 21600"/>
              <a:gd name="T1" fmla="*/ 0 h 21600"/>
              <a:gd name="T2" fmla="*/ 8788 w 21600"/>
              <a:gd name="T3" fmla="*/ 3309 h 21600"/>
              <a:gd name="T4" fmla="*/ 3309 w 21600"/>
              <a:gd name="T5" fmla="*/ 8788 h 21600"/>
              <a:gd name="T6" fmla="*/ 0 w 21600"/>
              <a:gd name="T7" fmla="*/ 15194 h 21600"/>
              <a:gd name="T8" fmla="*/ 3309 w 21600"/>
              <a:gd name="T9" fmla="*/ 21600 h 21600"/>
              <a:gd name="T10" fmla="*/ 9847 w 21600"/>
              <a:gd name="T11" fmla="*/ 16385 h 21600"/>
              <a:gd name="T12" fmla="*/ 16385 w 21600"/>
              <a:gd name="T13" fmla="*/ 9847 h 21600"/>
              <a:gd name="T14" fmla="*/ 21600 w 21600"/>
              <a:gd name="T15" fmla="*/ 3309 h 21600"/>
              <a:gd name="T16" fmla="*/ 17694720 60000 65536"/>
              <a:gd name="T17" fmla="*/ 11796480 60000 65536"/>
              <a:gd name="T18" fmla="*/ 17694720 60000 65536"/>
              <a:gd name="T19" fmla="*/ 11796480 60000 65536"/>
              <a:gd name="T20" fmla="*/ 5898240 60000 65536"/>
              <a:gd name="T21" fmla="*/ 5898240 60000 65536"/>
              <a:gd name="T22" fmla="*/ 0 60000 65536"/>
              <a:gd name="T23" fmla="*/ 0 60000 65536"/>
              <a:gd name="T24" fmla="*/ G12 w 21600"/>
              <a:gd name="T25" fmla="*/ G5 h 21600"/>
              <a:gd name="T26" fmla="*/ G1 w 21600"/>
              <a:gd name="T27" fmla="*/ G1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15194" y="0"/>
                </a:moveTo>
                <a:lnTo>
                  <a:pt x="8788" y="3309"/>
                </a:lnTo>
                <a:lnTo>
                  <a:pt x="14003" y="3309"/>
                </a:lnTo>
                <a:lnTo>
                  <a:pt x="14003" y="14003"/>
                </a:lnTo>
                <a:lnTo>
                  <a:pt x="3309" y="14003"/>
                </a:lnTo>
                <a:lnTo>
                  <a:pt x="3309" y="8788"/>
                </a:lnTo>
                <a:lnTo>
                  <a:pt x="0" y="15194"/>
                </a:lnTo>
                <a:lnTo>
                  <a:pt x="3309" y="21600"/>
                </a:lnTo>
                <a:lnTo>
                  <a:pt x="3309" y="16385"/>
                </a:lnTo>
                <a:lnTo>
                  <a:pt x="16385" y="16385"/>
                </a:lnTo>
                <a:lnTo>
                  <a:pt x="16385" y="3309"/>
                </a:lnTo>
                <a:lnTo>
                  <a:pt x="21600" y="3309"/>
                </a:lnTo>
                <a:close/>
              </a:path>
            </a:pathLst>
          </a:cu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1101829" name="AutoShape 5"/>
          <p:cNvSpPr>
            <a:spLocks noGrp="1" noChangeArrowheads="1"/>
          </p:cNvSpPr>
          <p:nvPr>
            <p:ph type="title"/>
          </p:nvPr>
        </p:nvSpPr>
        <p:spPr>
          <a:xfrm>
            <a:off x="1905000" y="0"/>
            <a:ext cx="6629400" cy="762000"/>
          </a:xfrm>
          <a:prstGeom prst="roundRect">
            <a:avLst>
              <a:gd name="adj" fmla="val 16667"/>
            </a:avLst>
          </a:prstGeom>
          <a:solidFill>
            <a:srgbClr val="FF9966"/>
          </a:solidFill>
          <a:ln>
            <a:solidFill>
              <a:schemeClr val="tx1"/>
            </a:solidFill>
            <a:round/>
          </a:ln>
          <a:effectLst>
            <a:outerShdw dist="107763" dir="2700000" algn="ctr" rotWithShape="0">
              <a:schemeClr val="bg2"/>
            </a:outerShdw>
          </a:effectLst>
        </p:spPr>
        <p:txBody>
          <a:bodyPr lIns="91440" tIns="45720" rIns="91440" bIns="45720"/>
          <a:lstStyle/>
          <a:p>
            <a:pPr eaLnBrk="1" hangingPunct="1">
              <a:defRPr/>
            </a:pPr>
            <a:r>
              <a:rPr lang="es-MX" sz="2400" b="1" smtClean="0">
                <a:solidFill>
                  <a:srgbClr val="FFFF66"/>
                </a:solidFill>
              </a:rPr>
              <a:t>NUTRICIÓN LARVAL</a:t>
            </a:r>
            <a:endParaRPr lang="es-ES" sz="2400" b="1" smtClean="0">
              <a:solidFill>
                <a:srgbClr val="FFFF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1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018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01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1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101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1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018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018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1826" grpId="0" animBg="1" autoUpdateAnimBg="0"/>
      <p:bldP spid="1101827" grpId="0" animBg="1" autoUpdateAnimBg="0"/>
      <p:bldP spid="1101828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Breaking Stage “E1”</a:t>
            </a:r>
          </a:p>
        </p:txBody>
      </p:sp>
      <p:pic>
        <p:nvPicPr>
          <p:cNvPr id="33795" name="Picture 4" descr="BreakingStageE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09800" y="1295400"/>
            <a:ext cx="5638800" cy="515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Umbrella Stage &amp; Instar 1</a:t>
            </a:r>
          </a:p>
        </p:txBody>
      </p:sp>
      <p:pic>
        <p:nvPicPr>
          <p:cNvPr id="34819" name="Picture 4" descr="Umbrella_Instar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400" y="903288"/>
            <a:ext cx="4038600" cy="5954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0" name="Text Box 5"/>
          <p:cNvSpPr txBox="1">
            <a:spLocks noChangeArrowheads="1"/>
          </p:cNvSpPr>
          <p:nvPr/>
        </p:nvSpPr>
        <p:spPr bwMode="auto">
          <a:xfrm>
            <a:off x="4876800" y="1371600"/>
            <a:ext cx="19034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0000"/>
                </a:solidFill>
                <a:effectLst/>
                <a:latin typeface="Arial" charset="0"/>
              </a:rPr>
              <a:t>Umbrella (E-2)</a:t>
            </a:r>
            <a:endParaRPr lang="es-ES_tradnl" b="1">
              <a:solidFill>
                <a:srgbClr val="FF0000"/>
              </a:solidFill>
              <a:effectLst/>
              <a:latin typeface="Arial" charset="0"/>
            </a:endParaRPr>
          </a:p>
        </p:txBody>
      </p:sp>
      <p:sp>
        <p:nvSpPr>
          <p:cNvPr id="34821" name="Text Box 6"/>
          <p:cNvSpPr txBox="1">
            <a:spLocks noChangeArrowheads="1"/>
          </p:cNvSpPr>
          <p:nvPr/>
        </p:nvSpPr>
        <p:spPr bwMode="auto">
          <a:xfrm>
            <a:off x="6232525" y="6030913"/>
            <a:ext cx="10858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0000"/>
                </a:solidFill>
                <a:effectLst/>
                <a:latin typeface="Arial" charset="0"/>
              </a:rPr>
              <a:t>Instar 1</a:t>
            </a:r>
            <a:endParaRPr lang="es-ES_tradnl" b="1">
              <a:solidFill>
                <a:srgbClr val="FF0000"/>
              </a:solidFill>
              <a:effectLst/>
              <a:latin typeface="Arial" charset="0"/>
            </a:endParaRPr>
          </a:p>
        </p:txBody>
      </p:sp>
      <p:sp>
        <p:nvSpPr>
          <p:cNvPr id="1002503" name="Rectangle 7"/>
          <p:cNvSpPr>
            <a:spLocks noChangeArrowheads="1"/>
          </p:cNvSpPr>
          <p:nvPr/>
        </p:nvSpPr>
        <p:spPr bwMode="auto">
          <a:xfrm>
            <a:off x="3317875" y="17827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s-ES"/>
          </a:p>
        </p:txBody>
      </p:sp>
      <p:pic>
        <p:nvPicPr>
          <p:cNvPr id="34823" name="Picture 9" descr="bio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0" y="914400"/>
            <a:ext cx="4033838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143000" y="-3048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Desarrollo Artemia</a:t>
            </a:r>
          </a:p>
        </p:txBody>
      </p:sp>
      <p:sp>
        <p:nvSpPr>
          <p:cNvPr id="1004547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1066800" y="533400"/>
            <a:ext cx="7875588" cy="5791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Cistos Secos (200- 300 </a:t>
            </a:r>
            <a:r>
              <a:rPr lang="en-US" sz="2800" smtClean="0">
                <a:latin typeface="Symbol" pitchFamily="18" charset="2"/>
              </a:rPr>
              <a:t>m</a:t>
            </a:r>
            <a:r>
              <a:rPr lang="en-US" sz="2800" smtClean="0"/>
              <a:t>). Malla 100 </a:t>
            </a:r>
            <a:r>
              <a:rPr lang="en-US" sz="2800" smtClean="0">
                <a:latin typeface="Symbol" pitchFamily="18" charset="2"/>
              </a:rPr>
              <a:t>m.</a:t>
            </a:r>
            <a:endParaRPr lang="en-US" sz="280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Cistos hidratados: (1-2 H) y empieza desarrollo embrionario.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En +/- 24 horas eclosionan.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E1 (breaking Stage)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E2 (Umbrella Stage)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Nauplio I: Instar 1 400-500 </a:t>
            </a:r>
            <a:r>
              <a:rPr lang="en-US" sz="2800" smtClean="0">
                <a:latin typeface="Symbol" pitchFamily="18" charset="2"/>
              </a:rPr>
              <a:t>m</a:t>
            </a:r>
            <a:r>
              <a:rPr lang="en-US" sz="2800" smtClean="0"/>
              <a:t>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No come.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Aguanta total cambio de salinidad.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Mayor contenido energía y nutrientes.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Malla 100- 150 </a:t>
            </a:r>
            <a:r>
              <a:rPr lang="en-US" sz="2400" smtClean="0">
                <a:latin typeface="Symbol" pitchFamily="18" charset="2"/>
              </a:rPr>
              <a:t>m</a:t>
            </a:r>
            <a:r>
              <a:rPr lang="en-US" sz="2400" smtClean="0"/>
              <a:t>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No tiene tracto intestinal abierto.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Dura aprox. 8-12 horas.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Instar 2: empieza a comer.</a:t>
            </a:r>
            <a:endParaRPr lang="es-ES_tradnl" sz="2800" smtClean="0"/>
          </a:p>
        </p:txBody>
      </p:sp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Energía Por Estadío / Cisto</a:t>
            </a:r>
          </a:p>
        </p:txBody>
      </p:sp>
      <p:pic>
        <p:nvPicPr>
          <p:cNvPr id="36867" name="Picture 4" descr="EnergyArtemiaCistDecaps_NonDecap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1371600"/>
            <a:ext cx="8534400" cy="533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Morfología Cisto</a:t>
            </a:r>
          </a:p>
        </p:txBody>
      </p:sp>
      <p:sp>
        <p:nvSpPr>
          <p:cNvPr id="1010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Chorion: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Capa dura de lipoproteinas con quitina y hematina. Provee protección mecanica y UV al embrión. Puede ser removida.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Membrana cuticular externa: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Protege al embrión de moleculas grandes (&gt;CO2). Actua como filtro permeable.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Cuticula embrionaria: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Membrana elastica y transparente. Separada del embrión y se convierte en la membrana de eclosión.</a:t>
            </a:r>
            <a:endParaRPr lang="es-ES_tradnl" smtClean="0"/>
          </a:p>
        </p:txBody>
      </p:sp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-2286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Morfología Cisto</a:t>
            </a:r>
          </a:p>
        </p:txBody>
      </p:sp>
      <p:pic>
        <p:nvPicPr>
          <p:cNvPr id="38915" name="Picture 4" descr="f4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90800" y="685800"/>
            <a:ext cx="4114800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Morfología Cisto</a:t>
            </a:r>
          </a:p>
        </p:txBody>
      </p:sp>
      <p:pic>
        <p:nvPicPr>
          <p:cNvPr id="39939" name="Picture 3" descr="a_bio4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1343025"/>
            <a:ext cx="8229600" cy="543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Diametro Cistos y Corion</a:t>
            </a:r>
            <a:endParaRPr lang="es-ES_tradnl" smtClean="0"/>
          </a:p>
        </p:txBody>
      </p:sp>
      <p:pic>
        <p:nvPicPr>
          <p:cNvPr id="40963" name="Picture 3" descr="CistsDiamet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914400"/>
            <a:ext cx="8763000" cy="591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-3810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Eclosión de </a:t>
            </a:r>
            <a:r>
              <a:rPr lang="en-US" i="1" smtClean="0"/>
              <a:t>Artemia</a:t>
            </a:r>
            <a:r>
              <a:rPr lang="en-US" smtClean="0"/>
              <a:t> sp.</a:t>
            </a:r>
            <a:endParaRPr lang="es-ES_tradnl" smtClean="0"/>
          </a:p>
        </p:txBody>
      </p:sp>
      <p:sp>
        <p:nvSpPr>
          <p:cNvPr id="10178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609600"/>
            <a:ext cx="8229600" cy="6248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Proceso no sucede en cistos deshidratados.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1-2 horas hidratación: 140% aumento volumen.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Una vez hidratado, proceso se inicia </a:t>
            </a:r>
            <a:r>
              <a:rPr lang="en-US" sz="2800" u="sng" smtClean="0"/>
              <a:t>si hay luz</a:t>
            </a:r>
            <a:r>
              <a:rPr lang="en-US" sz="2800" smtClean="0"/>
              <a:t>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>
                <a:cs typeface="Arial" charset="0"/>
              </a:rPr>
              <a:t>1,000 – 2,000 lux primeras 2 horas.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>
                <a:cs typeface="Arial" charset="0"/>
              </a:rPr>
              <a:t>Poca luz se pasma.</a:t>
            </a:r>
            <a:endParaRPr lang="en-US" sz="240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Eclosión consume energía.Para obtener energía, trehalosa se transforma en glicerol y glicogeno, con consumo de 0</a:t>
            </a:r>
            <a:r>
              <a:rPr lang="en-US" sz="2800" baseline="-25000" smtClean="0"/>
              <a:t>2</a:t>
            </a:r>
            <a:r>
              <a:rPr lang="en-US" sz="2800" smtClean="0"/>
              <a:t>. Glicerol absorve agua y se produce mas glicerol, hasta q’ presión osmotica rompe OCM y se libera el glicerol.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Metabolismo antes de eclosión es un sistema regulador hiperosmotico  trehalosa – glicerol.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A &gt; salinidad externa se mecesita mayor producción de glicerol (consumo energía). Optima 5ppt.</a:t>
            </a:r>
          </a:p>
        </p:txBody>
      </p:sp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Efecto Salinidad</a:t>
            </a:r>
            <a:endParaRPr lang="es-ES_tradnl" smtClean="0"/>
          </a:p>
        </p:txBody>
      </p:sp>
      <p:pic>
        <p:nvPicPr>
          <p:cNvPr id="43011" name="Picture 3" descr="EfectoSalinida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430338"/>
            <a:ext cx="9144000" cy="481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foto1"/>
          <p:cNvPicPr>
            <a:picLocks noChangeAspect="1" noChangeArrowheads="1"/>
          </p:cNvPicPr>
          <p:nvPr/>
        </p:nvPicPr>
        <p:blipFill>
          <a:blip r:embed="rId3">
            <a:lum contrast="30000"/>
          </a:blip>
          <a:srcRect/>
          <a:stretch>
            <a:fillRect/>
          </a:stretch>
        </p:blipFill>
        <p:spPr bwMode="auto">
          <a:xfrm>
            <a:off x="1905000" y="762000"/>
            <a:ext cx="6477000" cy="442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762000" y="5715000"/>
            <a:ext cx="3962400" cy="366713"/>
          </a:xfrm>
          <a:prstGeom prst="rect">
            <a:avLst/>
          </a:prstGeom>
          <a:solidFill>
            <a:srgbClr val="FF9966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1800" b="1">
                <a:solidFill>
                  <a:srgbClr val="FFFF66"/>
                </a:solidFill>
                <a:effectLst/>
              </a:rPr>
              <a:t>Alimentación exógena: desafío técnico</a:t>
            </a:r>
            <a:endParaRPr lang="es-ES" sz="1800" b="1">
              <a:solidFill>
                <a:srgbClr val="FFFF66"/>
              </a:solidFill>
              <a:effectLst/>
            </a:endParaRPr>
          </a:p>
        </p:txBody>
      </p:sp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-3810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Eclosión de </a:t>
            </a:r>
            <a:r>
              <a:rPr lang="en-US" i="1" smtClean="0"/>
              <a:t>Artemia</a:t>
            </a:r>
            <a:r>
              <a:rPr lang="en-US" smtClean="0"/>
              <a:t> sp.</a:t>
            </a:r>
            <a:endParaRPr lang="es-ES_tradnl" smtClean="0"/>
          </a:p>
        </p:txBody>
      </p:sp>
      <p:sp>
        <p:nvSpPr>
          <p:cNvPr id="1033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609600"/>
            <a:ext cx="8077200" cy="6248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smtClean="0">
                <a:cs typeface="Arial" charset="0"/>
              </a:rPr>
              <a:t>Glycerol y respiración consumen O</a:t>
            </a:r>
            <a:r>
              <a:rPr lang="en-US" sz="2800" baseline="-25000" smtClean="0">
                <a:cs typeface="Arial" charset="0"/>
              </a:rPr>
              <a:t>2</a:t>
            </a:r>
            <a:r>
              <a:rPr lang="en-US" sz="2800" smtClean="0">
                <a:cs typeface="Arial" charset="0"/>
              </a:rPr>
              <a:t> y sueltan CO</a:t>
            </a:r>
            <a:r>
              <a:rPr lang="en-US" sz="2800" baseline="-25000" smtClean="0">
                <a:cs typeface="Arial" charset="0"/>
              </a:rPr>
              <a:t>2</a:t>
            </a:r>
            <a:r>
              <a:rPr lang="en-US" sz="2800" smtClean="0">
                <a:cs typeface="Arial" charset="0"/>
              </a:rPr>
              <a:t>= </a:t>
            </a:r>
            <a:r>
              <a:rPr lang="en-US" sz="2800" smtClean="0">
                <a:cs typeface="Arial" charset="0"/>
                <a:sym typeface="Directions MT" pitchFamily="2" charset="2"/>
              </a:rPr>
              <a:t></a:t>
            </a:r>
            <a:r>
              <a:rPr lang="en-US" sz="2800" smtClean="0">
                <a:cs typeface="Arial" charset="0"/>
              </a:rPr>
              <a:t>pH. A pH &lt; 8: </a:t>
            </a:r>
            <a:r>
              <a:rPr lang="en-US" sz="2800" smtClean="0">
                <a:cs typeface="Arial" charset="0"/>
                <a:sym typeface="Directions MT" pitchFamily="2" charset="2"/>
              </a:rPr>
              <a:t>% eclosión: ensima no puede disolver cuticula embrionaria. </a:t>
            </a:r>
            <a:r>
              <a:rPr lang="en-US" sz="2800" smtClean="0">
                <a:cs typeface="Arial" charset="0"/>
              </a:rPr>
              <a:t>Necesario controlar pH 8 - 9: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>
                <a:cs typeface="Arial" charset="0"/>
              </a:rPr>
              <a:t>Baja densidad (1g cistos / l).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>
                <a:cs typeface="Arial" charset="0"/>
              </a:rPr>
              <a:t>NaHCO</a:t>
            </a:r>
            <a:r>
              <a:rPr lang="en-US" sz="2400" baseline="-25000" smtClean="0">
                <a:cs typeface="Arial" charset="0"/>
              </a:rPr>
              <a:t>3</a:t>
            </a:r>
            <a:r>
              <a:rPr lang="en-US" sz="2400" smtClean="0">
                <a:cs typeface="Arial" charset="0"/>
              </a:rPr>
              <a:t> (2 g / l) para </a:t>
            </a:r>
            <a:r>
              <a:rPr lang="en-US" sz="2400" b="1" u="sng" smtClean="0">
                <a:cs typeface="Arial" charset="0"/>
              </a:rPr>
              <a:t>2</a:t>
            </a:r>
            <a:r>
              <a:rPr lang="en-US" sz="2400" smtClean="0">
                <a:cs typeface="Arial" charset="0"/>
              </a:rPr>
              <a:t> – 5 g cistos / l.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>
                <a:cs typeface="Arial" charset="0"/>
              </a:rPr>
              <a:t>Oxigeno Disuelto : &gt; 4ppm. No piedras.</a:t>
            </a:r>
            <a:endParaRPr lang="es-ES_tradnl" sz="2800" smtClean="0">
              <a:cs typeface="Arial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Energía necesaria para romper membrana depende de p</a:t>
            </a:r>
            <a:r>
              <a:rPr lang="en-US" sz="2800" smtClean="0">
                <a:cs typeface="Arial" charset="0"/>
              </a:rPr>
              <a:t>resencia o no del corión.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Temperatura optima 28- 32</a:t>
            </a:r>
            <a:r>
              <a:rPr lang="en-US" sz="2800" smtClean="0">
                <a:cs typeface="Arial" charset="0"/>
              </a:rPr>
              <a:t>ºC</a:t>
            </a:r>
            <a:r>
              <a:rPr lang="en-US" sz="2800" smtClean="0"/>
              <a:t>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Cistos secos aguantan –273 </a:t>
            </a:r>
            <a:r>
              <a:rPr lang="en-US" sz="2400" smtClean="0">
                <a:cs typeface="Arial" charset="0"/>
              </a:rPr>
              <a:t>ºC</a:t>
            </a:r>
            <a:r>
              <a:rPr lang="en-US" sz="2400" smtClean="0"/>
              <a:t> a +60 </a:t>
            </a:r>
            <a:r>
              <a:rPr lang="en-US" sz="2400" smtClean="0">
                <a:cs typeface="Arial" charset="0"/>
              </a:rPr>
              <a:t>ºC.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>
                <a:cs typeface="Arial" charset="0"/>
              </a:rPr>
              <a:t>Cistos hidratados:</a:t>
            </a:r>
            <a:endParaRPr lang="en-US" sz="2400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Detiene irreversiblemente a &lt; -18</a:t>
            </a:r>
            <a:r>
              <a:rPr lang="en-US" sz="2400" smtClean="0">
                <a:cs typeface="Arial" charset="0"/>
              </a:rPr>
              <a:t>ºC o &gt; 40ºC.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>
                <a:cs typeface="Arial" charset="0"/>
              </a:rPr>
              <a:t>Detención reversible –18 ºC a 4 ºC  o 32 a 40ºC.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>
                <a:cs typeface="Arial" charset="0"/>
              </a:rPr>
              <a:t>Metabolismo activo: 4 a 32ºC. </a:t>
            </a:r>
          </a:p>
        </p:txBody>
      </p:sp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Efecto Temperatura</a:t>
            </a:r>
            <a:endParaRPr lang="es-ES_tradnl" smtClean="0"/>
          </a:p>
        </p:txBody>
      </p:sp>
      <p:pic>
        <p:nvPicPr>
          <p:cNvPr id="45059" name="Picture 3" descr="EfectoTemperatur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6700" y="1219200"/>
            <a:ext cx="88773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-3810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Calidad De Eclosión</a:t>
            </a:r>
          </a:p>
        </p:txBody>
      </p:sp>
      <p:sp>
        <p:nvSpPr>
          <p:cNvPr id="10117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457200"/>
            <a:ext cx="7848600" cy="6629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Hatching Percentage (H%):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Numero de ARN / 100 Cistos enteros.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No toma en cuenta tamaño ni impurezas en cistos.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Hatching Production (HP):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Huevos / Gramo.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u="sng" smtClean="0"/>
              <a:t>Hatching Eficiency (HE):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Nauplios / gramo.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48h, 35ppt, OD sat., 25 </a:t>
            </a:r>
            <a:r>
              <a:rPr lang="en-US" sz="2400" smtClean="0">
                <a:cs typeface="Arial" charset="0"/>
              </a:rPr>
              <a:t>ºC, 1,000 lux, pH 8.0-8.5.</a:t>
            </a:r>
            <a:endParaRPr lang="en-US" sz="240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Hatching Output (HO):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Gramos ARN / Gramo Cisto.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Hatching Rate (HR) Tn: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Rango y Sincronización de eclosión.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Cuanto demora y que dispersión tiene la eclosión del 0, 10, 50, y 90% de la población.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Ts = Sincronización (T90 – T10).</a:t>
            </a:r>
            <a:endParaRPr lang="es-ES_tradnl" sz="2400" smtClean="0"/>
          </a:p>
        </p:txBody>
      </p:sp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Variabilidad por Lugar y Lote</a:t>
            </a:r>
            <a:endParaRPr lang="es-ES_tradnl" smtClean="0"/>
          </a:p>
        </p:txBody>
      </p:sp>
      <p:pic>
        <p:nvPicPr>
          <p:cNvPr id="47107" name="Picture 4" descr="VariacionPorLugar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219200"/>
            <a:ext cx="9372600" cy="5253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Bacterias en Cistos</a:t>
            </a:r>
            <a:endParaRPr lang="es-ES_tradnl" smtClean="0"/>
          </a:p>
        </p:txBody>
      </p:sp>
      <p:pic>
        <p:nvPicPr>
          <p:cNvPr id="48131" name="Picture 3" descr="Bacteria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62200" y="838200"/>
            <a:ext cx="5348288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FF0000"/>
                </a:solidFill>
              </a:rPr>
              <a:t>Desinfección</a:t>
            </a:r>
            <a:endParaRPr lang="es-ES_tradnl" smtClean="0">
              <a:solidFill>
                <a:srgbClr val="FF0000"/>
              </a:solidFill>
            </a:endParaRPr>
          </a:p>
        </p:txBody>
      </p:sp>
      <p:sp>
        <p:nvSpPr>
          <p:cNvPr id="1034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mtClean="0">
                <a:solidFill>
                  <a:srgbClr val="FFFF00"/>
                </a:solidFill>
              </a:rPr>
              <a:t>Cisto contiene muchas  bacterias, esporas y hongos o contaminantes como materia organica.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>
                <a:solidFill>
                  <a:srgbClr val="FFFF00"/>
                </a:solidFill>
              </a:rPr>
              <a:t>A altas densidades y T</a:t>
            </a:r>
            <a:r>
              <a:rPr lang="en-US" smtClean="0">
                <a:solidFill>
                  <a:srgbClr val="FFFF00"/>
                </a:solidFill>
                <a:cs typeface="Arial" charset="0"/>
              </a:rPr>
              <a:t>ºC, crecimiento de bacterias significante: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>
                <a:solidFill>
                  <a:srgbClr val="FFFF00"/>
                </a:solidFill>
              </a:rPr>
              <a:t>Enturbiar agua (baja eclosión).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>
                <a:solidFill>
                  <a:srgbClr val="FFFF00"/>
                </a:solidFill>
              </a:rPr>
              <a:t>Consumo O</a:t>
            </a:r>
            <a:r>
              <a:rPr lang="en-US" baseline="-25000" smtClean="0">
                <a:solidFill>
                  <a:srgbClr val="FFFF00"/>
                </a:solidFill>
              </a:rPr>
              <a:t>2</a:t>
            </a:r>
            <a:r>
              <a:rPr lang="en-US" smtClean="0">
                <a:solidFill>
                  <a:srgbClr val="FFFF00"/>
                </a:solidFill>
              </a:rPr>
              <a:t>, </a:t>
            </a:r>
            <a:r>
              <a:rPr lang="en-US" smtClean="0">
                <a:solidFill>
                  <a:srgbClr val="FFFF00"/>
                </a:solidFill>
                <a:sym typeface="Directions MT" pitchFamily="2" charset="2"/>
              </a:rPr>
              <a:t>CO</a:t>
            </a:r>
            <a:r>
              <a:rPr lang="en-US" baseline="-25000" smtClean="0">
                <a:solidFill>
                  <a:srgbClr val="FFFF00"/>
                </a:solidFill>
                <a:sym typeface="Directions MT" pitchFamily="2" charset="2"/>
              </a:rPr>
              <a:t>2</a:t>
            </a:r>
            <a:r>
              <a:rPr lang="en-US" smtClean="0">
                <a:solidFill>
                  <a:srgbClr val="FFFF00"/>
                </a:solidFill>
                <a:sym typeface="Directions MT" pitchFamily="2" charset="2"/>
              </a:rPr>
              <a:t> y pH. </a:t>
            </a:r>
            <a:r>
              <a:rPr lang="en-US" smtClean="0">
                <a:solidFill>
                  <a:srgbClr val="FFFF00"/>
                </a:solidFill>
              </a:rPr>
              <a:t>(baja eclosión).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>
                <a:solidFill>
                  <a:srgbClr val="FFFF00"/>
                </a:solidFill>
              </a:rPr>
              <a:t>Introducción de bacterias patógenas en tanque de cultivo.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>
                <a:solidFill>
                  <a:srgbClr val="FFFF00"/>
                </a:solidFill>
              </a:rPr>
              <a:t>Desinfección es recomendable.</a:t>
            </a:r>
            <a:endParaRPr lang="es-ES_tradnl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Procedimientos de Desinfección</a:t>
            </a:r>
            <a:endParaRPr lang="es-ES_tradnl" smtClean="0"/>
          </a:p>
        </p:txBody>
      </p:sp>
      <p:sp>
        <p:nvSpPr>
          <p:cNvPr id="1036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800" smtClean="0"/>
              <a:t>Remojar cistos 1- 2 horas en 20 ppm cloro.</a:t>
            </a:r>
          </a:p>
          <a:p>
            <a:pPr lvl="1" eaLnBrk="1" hangingPunct="1">
              <a:defRPr/>
            </a:pPr>
            <a:r>
              <a:rPr lang="en-US" sz="2400" smtClean="0"/>
              <a:t>10 litros / 500gr cistos.</a:t>
            </a:r>
          </a:p>
          <a:p>
            <a:pPr lvl="1" eaLnBrk="1" hangingPunct="1">
              <a:defRPr/>
            </a:pPr>
            <a:r>
              <a:rPr lang="en-US" sz="2400" smtClean="0"/>
              <a:t>Mantener aireación.</a:t>
            </a:r>
          </a:p>
          <a:p>
            <a:pPr lvl="1" eaLnBrk="1" hangingPunct="1">
              <a:defRPr/>
            </a:pPr>
            <a:r>
              <a:rPr lang="en-US" sz="2400" smtClean="0"/>
              <a:t>Filtrar y lavar con agua antes eclosionar.</a:t>
            </a:r>
          </a:p>
          <a:p>
            <a:pPr lvl="1" eaLnBrk="1" hangingPunct="1">
              <a:defRPr/>
            </a:pPr>
            <a:r>
              <a:rPr lang="en-US" sz="2400" smtClean="0"/>
              <a:t>Alternativas: </a:t>
            </a:r>
          </a:p>
          <a:p>
            <a:pPr lvl="2" eaLnBrk="1" hangingPunct="1">
              <a:defRPr/>
            </a:pPr>
            <a:r>
              <a:rPr lang="en-US" sz="2000" smtClean="0"/>
              <a:t>20 minutos @ 200ppm.</a:t>
            </a:r>
          </a:p>
          <a:p>
            <a:pPr lvl="2" eaLnBrk="1" hangingPunct="1">
              <a:defRPr/>
            </a:pPr>
            <a:r>
              <a:rPr lang="en-US" sz="2000" smtClean="0"/>
              <a:t>30 minutos @ 150 ppm.</a:t>
            </a:r>
          </a:p>
          <a:p>
            <a:pPr eaLnBrk="1" hangingPunct="1">
              <a:defRPr/>
            </a:pPr>
            <a:r>
              <a:rPr lang="en-US" sz="2800" smtClean="0"/>
              <a:t>Decapsulación total.</a:t>
            </a:r>
          </a:p>
          <a:p>
            <a:pPr lvl="1" eaLnBrk="1" hangingPunct="1">
              <a:defRPr/>
            </a:pPr>
            <a:r>
              <a:rPr lang="en-US" sz="2400" smtClean="0"/>
              <a:t>Remover corion.</a:t>
            </a:r>
          </a:p>
          <a:p>
            <a:pPr lvl="1" eaLnBrk="1" hangingPunct="1">
              <a:defRPr/>
            </a:pPr>
            <a:r>
              <a:rPr lang="en-US" sz="2400" smtClean="0"/>
              <a:t>Procedimiento descrito mas adelante.</a:t>
            </a:r>
            <a:endParaRPr lang="es-ES_tradnl" sz="2400" smtClean="0"/>
          </a:p>
        </p:txBody>
      </p:sp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-3048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Cosecha y Almacenamiento</a:t>
            </a:r>
            <a:endParaRPr lang="es-ES_tradnl" smtClean="0"/>
          </a:p>
        </p:txBody>
      </p:sp>
      <p:sp>
        <p:nvSpPr>
          <p:cNvPr id="1037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457200"/>
            <a:ext cx="7951788" cy="5715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Alimentación directa: cosechar cuando se alcance mayor cantidad de I1. Depende Ts.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Antes de cosechar suspender aireación por 5 a 10 min (&lt;20’) y tapar parte superior tanque.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Cistos vacios flotarán y basura, cistos llenos y artemia se irán al fondo.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Botar primero basura y cistos llenos.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Recolectar artemia, malla 100</a:t>
            </a:r>
            <a:r>
              <a:rPr lang="en-US" sz="2800" smtClean="0">
                <a:latin typeface="Symbol" pitchFamily="18" charset="2"/>
              </a:rPr>
              <a:t>m</a:t>
            </a:r>
            <a:r>
              <a:rPr lang="en-US" sz="2800" smtClean="0"/>
              <a:t> (80 - 125</a:t>
            </a:r>
            <a:r>
              <a:rPr lang="en-US" sz="2800" smtClean="0">
                <a:latin typeface="Symbol" pitchFamily="18" charset="2"/>
              </a:rPr>
              <a:t>m)</a:t>
            </a:r>
            <a:r>
              <a:rPr lang="en-US" sz="2800" smtClean="0"/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Lavar ARN largo, hasta que agua salga clara: limpiar glicerol y bacterias. Puede usar FW.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Si es necesario, sifonear o tapar y machetear.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Alimentar inmediatamente instar 1.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>
                <a:cs typeface="Arial" charset="0"/>
              </a:rPr>
              <a:t>Usar instar 2 para enriquecer.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Guardar 0-4</a:t>
            </a:r>
            <a:r>
              <a:rPr lang="en-US" sz="2400" smtClean="0">
                <a:cs typeface="Arial" charset="0"/>
              </a:rPr>
              <a:t>ºC, aire, &lt;10 -15K ARN/ml 24H(&lt; 48H).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>
                <a:cs typeface="Arial" charset="0"/>
              </a:rPr>
              <a:t>Congelar: Rapido!!</a:t>
            </a:r>
            <a:endParaRPr lang="es-ES_tradnl" sz="2400" smtClean="0">
              <a:cs typeface="Arial" charset="0"/>
            </a:endParaRPr>
          </a:p>
        </p:txBody>
      </p:sp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Vista de Tanques</a:t>
            </a:r>
            <a:endParaRPr lang="es-ES_tradnl" smtClean="0"/>
          </a:p>
        </p:txBody>
      </p:sp>
      <p:pic>
        <p:nvPicPr>
          <p:cNvPr id="52227" name="Picture 3" descr="a134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71600" y="1600200"/>
            <a:ext cx="7391400" cy="492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Fondo de Tanques en Cosecha</a:t>
            </a:r>
            <a:endParaRPr lang="es-ES_tradnl" smtClean="0"/>
          </a:p>
        </p:txBody>
      </p:sp>
      <p:pic>
        <p:nvPicPr>
          <p:cNvPr id="53251" name="Picture 3" descr="ae6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76400" y="1676400"/>
            <a:ext cx="6419850" cy="427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83396" name="Line 4"/>
          <p:cNvSpPr>
            <a:spLocks noChangeShapeType="1"/>
          </p:cNvSpPr>
          <p:nvPr/>
        </p:nvSpPr>
        <p:spPr bwMode="auto">
          <a:xfrm flipH="1" flipV="1">
            <a:off x="7010400" y="2590800"/>
            <a:ext cx="12954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pPr>
              <a:defRPr/>
            </a:pPr>
            <a:endParaRPr lang="es-ES"/>
          </a:p>
        </p:txBody>
      </p:sp>
      <p:sp>
        <p:nvSpPr>
          <p:cNvPr id="1083397" name="Line 5"/>
          <p:cNvSpPr>
            <a:spLocks noChangeShapeType="1"/>
          </p:cNvSpPr>
          <p:nvPr/>
        </p:nvSpPr>
        <p:spPr bwMode="auto">
          <a:xfrm flipH="1" flipV="1">
            <a:off x="7162800" y="3429000"/>
            <a:ext cx="11430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pPr>
              <a:defRPr/>
            </a:pPr>
            <a:endParaRPr lang="es-ES"/>
          </a:p>
        </p:txBody>
      </p:sp>
      <p:sp>
        <p:nvSpPr>
          <p:cNvPr id="1083399" name="Text Box 7"/>
          <p:cNvSpPr txBox="1">
            <a:spLocks noChangeArrowheads="1"/>
          </p:cNvSpPr>
          <p:nvPr/>
        </p:nvSpPr>
        <p:spPr bwMode="auto">
          <a:xfrm>
            <a:off x="8229600" y="2740025"/>
            <a:ext cx="9604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Cistos</a:t>
            </a:r>
            <a:endParaRPr lang="es-ES_tradnl" b="1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1083400" name="Text Box 8"/>
          <p:cNvSpPr txBox="1">
            <a:spLocks noChangeArrowheads="1"/>
          </p:cNvSpPr>
          <p:nvPr/>
        </p:nvSpPr>
        <p:spPr bwMode="auto">
          <a:xfrm>
            <a:off x="8153400" y="3790950"/>
            <a:ext cx="736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ARN</a:t>
            </a:r>
            <a:endParaRPr lang="es-ES_tradnl" b="1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1083401" name="Text Box 9"/>
          <p:cNvSpPr txBox="1">
            <a:spLocks noChangeArrowheads="1"/>
          </p:cNvSpPr>
          <p:nvPr/>
        </p:nvSpPr>
        <p:spPr bwMode="auto">
          <a:xfrm>
            <a:off x="3417888" y="6092825"/>
            <a:ext cx="20764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Balde Cosecha </a:t>
            </a:r>
          </a:p>
          <a:p>
            <a:pPr>
              <a:defRPr/>
            </a:pPr>
            <a:r>
              <a:rPr lang="en-US" b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Y Cama Agua</a:t>
            </a:r>
            <a:endParaRPr lang="es-ES_tradnl" b="1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1083402" name="Line 10"/>
          <p:cNvSpPr>
            <a:spLocks noChangeShapeType="1"/>
          </p:cNvSpPr>
          <p:nvPr/>
        </p:nvSpPr>
        <p:spPr bwMode="auto">
          <a:xfrm flipH="1" flipV="1">
            <a:off x="3429000" y="5334000"/>
            <a:ext cx="2286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pPr>
              <a:defRPr/>
            </a:pPr>
            <a:endParaRPr lang="es-ES"/>
          </a:p>
        </p:txBody>
      </p:sp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3874" name="AutoShape 2"/>
          <p:cNvSpPr>
            <a:spLocks noChangeArrowheads="1"/>
          </p:cNvSpPr>
          <p:nvPr/>
        </p:nvSpPr>
        <p:spPr bwMode="auto">
          <a:xfrm>
            <a:off x="685800" y="990600"/>
            <a:ext cx="6400800" cy="685800"/>
          </a:xfrm>
          <a:prstGeom prst="roundRect">
            <a:avLst>
              <a:gd name="adj" fmla="val 16667"/>
            </a:avLst>
          </a:prstGeom>
          <a:solidFill>
            <a:srgbClr val="FF9933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es-MX" sz="2400">
                <a:solidFill>
                  <a:srgbClr val="FFFF66"/>
                </a:solidFill>
                <a:effectLst/>
              </a:rPr>
              <a:t>Alimentación larval con fito y zooplancton natural</a:t>
            </a:r>
            <a:r>
              <a:rPr lang="es-MX">
                <a:effectLst/>
              </a:rPr>
              <a:t> </a:t>
            </a:r>
            <a:endParaRPr lang="es-ES">
              <a:effectLst/>
            </a:endParaRPr>
          </a:p>
        </p:txBody>
      </p:sp>
      <p:sp>
        <p:nvSpPr>
          <p:cNvPr id="1103875" name="AutoShape 3"/>
          <p:cNvSpPr>
            <a:spLocks noChangeArrowheads="1"/>
          </p:cNvSpPr>
          <p:nvPr/>
        </p:nvSpPr>
        <p:spPr bwMode="auto">
          <a:xfrm>
            <a:off x="1600200" y="2743200"/>
            <a:ext cx="5791200" cy="1143000"/>
          </a:xfrm>
          <a:prstGeom prst="roundRect">
            <a:avLst>
              <a:gd name="adj" fmla="val 16667"/>
            </a:avLst>
          </a:prstGeom>
          <a:solidFill>
            <a:srgbClr val="FF9933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es-MX">
                <a:solidFill>
                  <a:srgbClr val="FFFF66"/>
                </a:solidFill>
                <a:effectLst/>
                <a:latin typeface="Comic Sans MS" pitchFamily="66" charset="0"/>
              </a:rPr>
              <a:t>“Inmejorable calidad nutricional”:</a:t>
            </a:r>
          </a:p>
          <a:p>
            <a:pPr>
              <a:defRPr/>
            </a:pPr>
            <a:r>
              <a:rPr lang="es-MX">
                <a:solidFill>
                  <a:srgbClr val="FFFF66"/>
                </a:solidFill>
                <a:effectLst/>
                <a:latin typeface="Comic Sans MS" pitchFamily="66" charset="0"/>
              </a:rPr>
              <a:t>En acuicultura comercial intensiva ésta es solo</a:t>
            </a:r>
          </a:p>
          <a:p>
            <a:pPr>
              <a:defRPr/>
            </a:pPr>
            <a:r>
              <a:rPr lang="es-MX">
                <a:solidFill>
                  <a:srgbClr val="FFFF66"/>
                </a:solidFill>
                <a:effectLst/>
                <a:latin typeface="Comic Sans MS" pitchFamily="66" charset="0"/>
              </a:rPr>
              <a:t>un sueño de los cultivadores</a:t>
            </a:r>
            <a:endParaRPr lang="es-ES">
              <a:solidFill>
                <a:srgbClr val="FFFF66"/>
              </a:solidFill>
              <a:effectLst/>
              <a:latin typeface="Comic Sans MS" pitchFamily="66" charset="0"/>
            </a:endParaRPr>
          </a:p>
        </p:txBody>
      </p:sp>
      <p:sp>
        <p:nvSpPr>
          <p:cNvPr id="1103876" name="AutoShape 4"/>
          <p:cNvSpPr>
            <a:spLocks noChangeArrowheads="1"/>
          </p:cNvSpPr>
          <p:nvPr/>
        </p:nvSpPr>
        <p:spPr bwMode="auto">
          <a:xfrm>
            <a:off x="3124200" y="4953000"/>
            <a:ext cx="5334000" cy="1219200"/>
          </a:xfrm>
          <a:prstGeom prst="roundRect">
            <a:avLst>
              <a:gd name="adj" fmla="val 16667"/>
            </a:avLst>
          </a:prstGeom>
          <a:solidFill>
            <a:srgbClr val="FF9933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es-MX" sz="2400">
                <a:solidFill>
                  <a:srgbClr val="FFFF66"/>
                </a:solidFill>
                <a:effectLst/>
                <a:latin typeface="Comic Sans MS" pitchFamily="66" charset="0"/>
              </a:rPr>
              <a:t>Dietas formuladas o .........</a:t>
            </a:r>
          </a:p>
          <a:p>
            <a:pPr>
              <a:defRPr/>
            </a:pPr>
            <a:r>
              <a:rPr lang="es-MX" sz="2400">
                <a:solidFill>
                  <a:srgbClr val="FFFF66"/>
                </a:solidFill>
                <a:effectLst/>
                <a:latin typeface="Comic Sans MS" pitchFamily="66" charset="0"/>
              </a:rPr>
              <a:t>DIETAS VIVAS CULTIVADAS</a:t>
            </a:r>
            <a:endParaRPr lang="es-ES" sz="2400">
              <a:solidFill>
                <a:srgbClr val="FFFF66"/>
              </a:solidFill>
              <a:effectLst/>
              <a:latin typeface="Comic Sans MS" pitchFamily="66" charset="0"/>
            </a:endParaRPr>
          </a:p>
        </p:txBody>
      </p:sp>
      <p:sp>
        <p:nvSpPr>
          <p:cNvPr id="1103877" name="AutoShape 5"/>
          <p:cNvSpPr>
            <a:spLocks noChangeArrowheads="1"/>
          </p:cNvSpPr>
          <p:nvPr/>
        </p:nvSpPr>
        <p:spPr bwMode="auto">
          <a:xfrm>
            <a:off x="2133600" y="2057400"/>
            <a:ext cx="228600" cy="4572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1103878" name="AutoShape 6"/>
          <p:cNvSpPr>
            <a:spLocks noChangeArrowheads="1"/>
          </p:cNvSpPr>
          <p:nvPr/>
        </p:nvSpPr>
        <p:spPr bwMode="auto">
          <a:xfrm>
            <a:off x="3505200" y="4114800"/>
            <a:ext cx="228600" cy="609600"/>
          </a:xfrm>
          <a:prstGeom prst="downArrow">
            <a:avLst>
              <a:gd name="adj1" fmla="val 50000"/>
              <a:gd name="adj2" fmla="val 66667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</p:spTree>
  </p:cSld>
  <p:clrMapOvr>
    <a:masterClrMapping/>
  </p:clrMapOvr>
  <p:transition>
    <p:sndAc>
      <p:stSnd>
        <p:snd r:embed="rId2" name="DIALOG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3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038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038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3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038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038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3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038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038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3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038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038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3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038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038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3874" grpId="0" animBg="1" autoUpdateAnimBg="0"/>
      <p:bldP spid="1103875" grpId="0" animBg="1" autoUpdateAnimBg="0"/>
      <p:bldP spid="1103876" grpId="0" animBg="1" autoUpdateAnimBg="0"/>
      <p:bldP spid="1103877" grpId="0" animBg="1"/>
      <p:bldP spid="1103878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Filtro de Cosecha</a:t>
            </a:r>
            <a:endParaRPr lang="es-ES_tradnl" smtClean="0"/>
          </a:p>
        </p:txBody>
      </p:sp>
      <p:pic>
        <p:nvPicPr>
          <p:cNvPr id="54275" name="Picture 3" descr="ae6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9200" y="1619250"/>
            <a:ext cx="7162800" cy="477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84420" name="Text Box 4"/>
          <p:cNvSpPr txBox="1">
            <a:spLocks noChangeArrowheads="1"/>
          </p:cNvSpPr>
          <p:nvPr/>
        </p:nvSpPr>
        <p:spPr bwMode="auto">
          <a:xfrm>
            <a:off x="7015163" y="914400"/>
            <a:ext cx="16367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Gorro Papel</a:t>
            </a:r>
            <a:endParaRPr lang="es-ES_tradnl" b="1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1084422" name="Line 6"/>
          <p:cNvSpPr>
            <a:spLocks noChangeShapeType="1"/>
          </p:cNvSpPr>
          <p:nvPr/>
        </p:nvSpPr>
        <p:spPr bwMode="auto">
          <a:xfrm flipH="1">
            <a:off x="8458200" y="1295400"/>
            <a:ext cx="4572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pPr>
              <a:defRPr/>
            </a:pPr>
            <a:endParaRPr lang="es-ES"/>
          </a:p>
        </p:txBody>
      </p:sp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Muestreo y Conteo</a:t>
            </a:r>
            <a:endParaRPr lang="es-ES_tradnl" smtClean="0"/>
          </a:p>
        </p:txBody>
      </p:sp>
      <p:pic>
        <p:nvPicPr>
          <p:cNvPr id="55299" name="Picture 3" descr="ae7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838200"/>
            <a:ext cx="4341813" cy="289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300" name="Picture 4" descr="ae7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02188" y="838200"/>
            <a:ext cx="4341812" cy="289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301" name="Picture 5" descr="ae7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981200" y="3911600"/>
            <a:ext cx="4341813" cy="289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Almacenamiento en Frio</a:t>
            </a:r>
            <a:endParaRPr lang="es-ES_tradnl" smtClean="0"/>
          </a:p>
        </p:txBody>
      </p:sp>
      <p:pic>
        <p:nvPicPr>
          <p:cNvPr id="56323" name="Picture 3" descr="a15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43200" y="1219200"/>
            <a:ext cx="3619500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307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Desventajas Uso ARN Famelicas</a:t>
            </a:r>
            <a:endParaRPr lang="es-ES_tradnl" smtClean="0"/>
          </a:p>
        </p:txBody>
      </p:sp>
      <p:sp>
        <p:nvSpPr>
          <p:cNvPr id="1067011" name="Rectangle 307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Menos aceptable:</a:t>
            </a:r>
          </a:p>
          <a:p>
            <a:pPr lvl="1" eaLnBrk="1" hangingPunct="1">
              <a:defRPr/>
            </a:pPr>
            <a:r>
              <a:rPr lang="en-US" smtClean="0"/>
              <a:t>Menos visible.</a:t>
            </a:r>
          </a:p>
          <a:p>
            <a:pPr lvl="1" eaLnBrk="1" hangingPunct="1">
              <a:defRPr/>
            </a:pPr>
            <a:r>
              <a:rPr lang="en-US" smtClean="0"/>
              <a:t>Mas grande.</a:t>
            </a:r>
          </a:p>
          <a:p>
            <a:pPr lvl="1" eaLnBrk="1" hangingPunct="1">
              <a:defRPr/>
            </a:pPr>
            <a:r>
              <a:rPr lang="en-US" smtClean="0"/>
              <a:t>Nada mas rapido.</a:t>
            </a:r>
          </a:p>
          <a:p>
            <a:pPr eaLnBrk="1" hangingPunct="1">
              <a:defRPr/>
            </a:pPr>
            <a:r>
              <a:rPr lang="en-US" smtClean="0"/>
              <a:t>Menos digerible:</a:t>
            </a:r>
          </a:p>
          <a:p>
            <a:pPr lvl="1" eaLnBrk="1" hangingPunct="1">
              <a:defRPr/>
            </a:pPr>
            <a:r>
              <a:rPr lang="en-US" smtClean="0"/>
              <a:t>Menos AminoAcidos libres.</a:t>
            </a:r>
          </a:p>
          <a:p>
            <a:pPr eaLnBrk="1" hangingPunct="1">
              <a:defRPr/>
            </a:pPr>
            <a:r>
              <a:rPr lang="en-US" smtClean="0"/>
              <a:t>Menor contenido Energetico:</a:t>
            </a:r>
          </a:p>
          <a:p>
            <a:pPr lvl="1" eaLnBrk="1" hangingPunct="1">
              <a:defRPr/>
            </a:pPr>
            <a:r>
              <a:rPr lang="en-US" smtClean="0"/>
              <a:t>Menos peso seco orgánico.</a:t>
            </a:r>
          </a:p>
          <a:p>
            <a:pPr lvl="1" eaLnBrk="1" hangingPunct="1">
              <a:defRPr/>
            </a:pPr>
            <a:r>
              <a:rPr lang="en-US" smtClean="0"/>
              <a:t>Menos contenido energía.</a:t>
            </a:r>
            <a:endParaRPr lang="es-ES_tradnl" smtClean="0"/>
          </a:p>
        </p:txBody>
      </p:sp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050"/>
          <p:cNvSpPr>
            <a:spLocks noGrp="1" noChangeArrowheads="1"/>
          </p:cNvSpPr>
          <p:nvPr>
            <p:ph type="title"/>
          </p:nvPr>
        </p:nvSpPr>
        <p:spPr>
          <a:xfrm>
            <a:off x="1143000" y="-3810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Congelacmiento Artemia</a:t>
            </a:r>
            <a:endParaRPr lang="es-ES_tradnl" smtClean="0"/>
          </a:p>
        </p:txBody>
      </p:sp>
      <p:pic>
        <p:nvPicPr>
          <p:cNvPr id="58371" name="Picture 2051" descr="Congelad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62200" y="542925"/>
            <a:ext cx="5307013" cy="631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Energía Por Estadío / Cisto</a:t>
            </a:r>
          </a:p>
        </p:txBody>
      </p:sp>
      <p:pic>
        <p:nvPicPr>
          <p:cNvPr id="59395" name="Picture 3" descr="EnergyArtemiaCistDecaps_NonDecap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1371600"/>
            <a:ext cx="8534400" cy="533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-4572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Decapsulación</a:t>
            </a:r>
          </a:p>
        </p:txBody>
      </p:sp>
      <p:sp>
        <p:nvSpPr>
          <p:cNvPr id="10127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228600"/>
            <a:ext cx="8229600" cy="6248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Remover Chorion del cisto de artemia.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Ventajas: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Aumento de %Eclosion y HO, disminución HR.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Aumento de peso y energía. No gasto eclosión).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Mayor sanidad (desinfección).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Menos glycogeno (substrato bacterias).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Mejor aprovechamiento huevos (cistos y ARN).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Mejor limpieza/ separación de cistos, no chorion.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Pueden ser usados directamente.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Menor requerimiento luz.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Desventajas: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Control substancias (NaOH).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Pierden boyantes. Sedimentan mas rapido.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Costo.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Mano de Obra calificada.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Menor resistencia a almacenamiento (UV / Fricción).</a:t>
            </a:r>
            <a:endParaRPr lang="es-ES_tradnl" sz="2400" smtClean="0"/>
          </a:p>
        </p:txBody>
      </p:sp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Efectos Decapsulación</a:t>
            </a:r>
            <a:endParaRPr lang="es-ES_tradnl" smtClean="0"/>
          </a:p>
        </p:txBody>
      </p:sp>
      <p:pic>
        <p:nvPicPr>
          <p:cNvPr id="61443" name="Picture 3" descr="EfectoDecapsulacio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" y="1476375"/>
            <a:ext cx="9067800" cy="435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Decapsulación</a:t>
            </a:r>
          </a:p>
        </p:txBody>
      </p:sp>
      <p:pic>
        <p:nvPicPr>
          <p:cNvPr id="62467" name="Picture 4" descr="deca1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95800" y="2438400"/>
            <a:ext cx="4343400" cy="289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468" name="Picture 5" descr="deca1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8750" y="2438400"/>
            <a:ext cx="4343400" cy="289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Procedimiento Decapsulación</a:t>
            </a:r>
          </a:p>
        </p:txBody>
      </p:sp>
      <p:sp>
        <p:nvSpPr>
          <p:cNvPr id="1014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Hidratación de cistos: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Hacer que cistos se pongan redondos para poder decapsular uniformemente.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1- 2 Horas en Agua dulce.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Preparación de solución decapsuladora.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Tratamiento con solución decapsuladora.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Lavado y desactivación.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Uso directo de los cistos.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Deshidratación y almacenamiento.</a:t>
            </a:r>
            <a:endParaRPr lang="es-ES_tradnl" smtClean="0"/>
          </a:p>
        </p:txBody>
      </p:sp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Estadios Larvarios</a:t>
            </a:r>
            <a:endParaRPr lang="es-ES_tradnl" smtClean="0"/>
          </a:p>
        </p:txBody>
      </p:sp>
      <p:pic>
        <p:nvPicPr>
          <p:cNvPr id="10243" name="Picture 4" descr="FertilizedEg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295400"/>
            <a:ext cx="1803400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5" descr="BunkatuEg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28800" y="1295400"/>
            <a:ext cx="1803400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6" descr="NaupliHatch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657600" y="1295400"/>
            <a:ext cx="18034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Picture 7" descr="NaupliLate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486400" y="1295400"/>
            <a:ext cx="1803400" cy="262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7" name="Picture 8" descr="Zoea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340600" y="1295400"/>
            <a:ext cx="1803400" cy="233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8" name="Picture 9" descr="Zoea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3048000"/>
            <a:ext cx="1803400" cy="2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9" name="Picture 10" descr="Zoea3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828800" y="3048000"/>
            <a:ext cx="1803400" cy="318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0" name="Picture 11" descr="Mysis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657600" y="2971800"/>
            <a:ext cx="18034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1" name="Picture 12" descr="Mysis1up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486400" y="3962400"/>
            <a:ext cx="1803400" cy="127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2" name="Picture 13" descr="Mysis2up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7340600" y="3962400"/>
            <a:ext cx="1803400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3" name="Picture 14" descr="Mysis3up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5105400" y="5257800"/>
            <a:ext cx="1803400" cy="130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4" name="Picture 15" descr="Postlarva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6985000" y="5334000"/>
            <a:ext cx="2159000" cy="128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86128" name="Line 16"/>
          <p:cNvSpPr>
            <a:spLocks noChangeShapeType="1"/>
          </p:cNvSpPr>
          <p:nvPr/>
        </p:nvSpPr>
        <p:spPr bwMode="auto">
          <a:xfrm>
            <a:off x="1524000" y="2743200"/>
            <a:ext cx="6096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pPr>
              <a:defRPr/>
            </a:pPr>
            <a:endParaRPr lang="es-ES"/>
          </a:p>
        </p:txBody>
      </p:sp>
      <p:sp>
        <p:nvSpPr>
          <p:cNvPr id="986129" name="Line 17"/>
          <p:cNvSpPr>
            <a:spLocks noChangeShapeType="1"/>
          </p:cNvSpPr>
          <p:nvPr/>
        </p:nvSpPr>
        <p:spPr bwMode="auto">
          <a:xfrm flipV="1">
            <a:off x="3352800" y="2667000"/>
            <a:ext cx="762000" cy="76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pPr>
              <a:defRPr/>
            </a:pPr>
            <a:endParaRPr lang="es-ES"/>
          </a:p>
        </p:txBody>
      </p:sp>
      <p:sp>
        <p:nvSpPr>
          <p:cNvPr id="986130" name="Line 18"/>
          <p:cNvSpPr>
            <a:spLocks noChangeShapeType="1"/>
          </p:cNvSpPr>
          <p:nvPr/>
        </p:nvSpPr>
        <p:spPr bwMode="auto">
          <a:xfrm>
            <a:off x="5334000" y="1447800"/>
            <a:ext cx="2286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pPr>
              <a:defRPr/>
            </a:pPr>
            <a:endParaRPr lang="es-ES"/>
          </a:p>
        </p:txBody>
      </p:sp>
      <p:sp>
        <p:nvSpPr>
          <p:cNvPr id="986131" name="Line 19"/>
          <p:cNvSpPr>
            <a:spLocks noChangeShapeType="1"/>
          </p:cNvSpPr>
          <p:nvPr/>
        </p:nvSpPr>
        <p:spPr bwMode="auto">
          <a:xfrm flipV="1">
            <a:off x="7162800" y="1905000"/>
            <a:ext cx="457200" cy="76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pPr>
              <a:defRPr/>
            </a:pPr>
            <a:endParaRPr lang="es-ES"/>
          </a:p>
        </p:txBody>
      </p:sp>
      <p:sp>
        <p:nvSpPr>
          <p:cNvPr id="986132" name="Line 20"/>
          <p:cNvSpPr>
            <a:spLocks noChangeShapeType="1"/>
          </p:cNvSpPr>
          <p:nvPr/>
        </p:nvSpPr>
        <p:spPr bwMode="auto">
          <a:xfrm>
            <a:off x="1600200" y="3276600"/>
            <a:ext cx="4572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pPr>
              <a:defRPr/>
            </a:pPr>
            <a:endParaRPr lang="es-ES"/>
          </a:p>
        </p:txBody>
      </p:sp>
      <p:sp>
        <p:nvSpPr>
          <p:cNvPr id="986133" name="Line 21"/>
          <p:cNvSpPr>
            <a:spLocks noChangeShapeType="1"/>
          </p:cNvSpPr>
          <p:nvPr/>
        </p:nvSpPr>
        <p:spPr bwMode="auto">
          <a:xfrm flipV="1">
            <a:off x="3352800" y="5105400"/>
            <a:ext cx="2514600" cy="228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pPr>
              <a:defRPr/>
            </a:pPr>
            <a:endParaRPr lang="es-ES"/>
          </a:p>
        </p:txBody>
      </p:sp>
      <p:sp>
        <p:nvSpPr>
          <p:cNvPr id="986134" name="Line 22"/>
          <p:cNvSpPr>
            <a:spLocks noChangeShapeType="1"/>
          </p:cNvSpPr>
          <p:nvPr/>
        </p:nvSpPr>
        <p:spPr bwMode="auto">
          <a:xfrm flipV="1">
            <a:off x="7162800" y="4191000"/>
            <a:ext cx="381000" cy="76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pPr>
              <a:defRPr/>
            </a:pPr>
            <a:endParaRPr lang="es-ES"/>
          </a:p>
        </p:txBody>
      </p:sp>
      <p:sp>
        <p:nvSpPr>
          <p:cNvPr id="986135" name="Line 23"/>
          <p:cNvSpPr>
            <a:spLocks noChangeShapeType="1"/>
          </p:cNvSpPr>
          <p:nvPr/>
        </p:nvSpPr>
        <p:spPr bwMode="auto">
          <a:xfrm flipH="1">
            <a:off x="6553200" y="4953000"/>
            <a:ext cx="990600" cy="457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pPr>
              <a:defRPr/>
            </a:pPr>
            <a:endParaRPr lang="es-ES"/>
          </a:p>
        </p:txBody>
      </p:sp>
      <p:sp>
        <p:nvSpPr>
          <p:cNvPr id="986136" name="Line 24"/>
          <p:cNvSpPr>
            <a:spLocks noChangeShapeType="1"/>
          </p:cNvSpPr>
          <p:nvPr/>
        </p:nvSpPr>
        <p:spPr bwMode="auto">
          <a:xfrm flipV="1">
            <a:off x="6705600" y="5638800"/>
            <a:ext cx="685800" cy="76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pPr>
              <a:defRPr/>
            </a:pPr>
            <a:endParaRPr lang="es-ES"/>
          </a:p>
        </p:txBody>
      </p:sp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Hidratación</a:t>
            </a:r>
            <a:endParaRPr lang="es-ES_tradnl" smtClean="0"/>
          </a:p>
        </p:txBody>
      </p:sp>
      <p:pic>
        <p:nvPicPr>
          <p:cNvPr id="64515" name="Picture 4" descr="bio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600200"/>
            <a:ext cx="4545013" cy="308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2983" name="Rectangle 7"/>
          <p:cNvSpPr>
            <a:spLocks noChangeArrowheads="1"/>
          </p:cNvSpPr>
          <p:nvPr/>
        </p:nvSpPr>
        <p:spPr bwMode="auto">
          <a:xfrm>
            <a:off x="2803525" y="22971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s-ES"/>
          </a:p>
        </p:txBody>
      </p:sp>
      <p:pic>
        <p:nvPicPr>
          <p:cNvPr id="64517" name="Picture 9" descr="bio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1600200"/>
            <a:ext cx="4548188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Hidratación</a:t>
            </a:r>
            <a:endParaRPr lang="es-ES_tradnl" smtClean="0"/>
          </a:p>
        </p:txBody>
      </p:sp>
      <p:sp>
        <p:nvSpPr>
          <p:cNvPr id="1052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Remoción completa corion solo puede darse con huevos esfericos.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1- 2 Horas en agua dulce o Salada.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Aireación continua.</a:t>
            </a:r>
            <a:r>
              <a:rPr lang="en-US" sz="2800" smtClean="0"/>
              <a:t> Tanques conicos.</a:t>
            </a:r>
            <a:endParaRPr lang="es-ES_tradnl" sz="280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10-50 gr </a:t>
            </a:r>
            <a:r>
              <a:rPr lang="en-US" sz="2800" smtClean="0"/>
              <a:t>ARC </a:t>
            </a:r>
            <a:r>
              <a:rPr lang="es-ES_tradnl" sz="2800" smtClean="0"/>
              <a:t>/ l.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Apenas hidraten, filtrar cistos malla 125</a:t>
            </a:r>
            <a:r>
              <a:rPr lang="en-US" sz="2800" smtClean="0">
                <a:latin typeface="Symbol" pitchFamily="18" charset="2"/>
              </a:rPr>
              <a:t>m</a:t>
            </a:r>
            <a:r>
              <a:rPr lang="en-US" sz="2800" smtClean="0"/>
              <a:t> y transferir a solución decapsuladora.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Exceso de hidratación disminuye viabilidad de huevos.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Si no se puede decapsular inmediatamente guardar en refrigeradora de 0 a 4</a:t>
            </a:r>
            <a:r>
              <a:rPr lang="en-US" sz="2400" smtClean="0">
                <a:cs typeface="Arial" charset="0"/>
              </a:rPr>
              <a:t>ºC.</a:t>
            </a:r>
            <a:endParaRPr lang="es-ES_tradnl" sz="2400" smtClean="0">
              <a:cs typeface="Arial" charset="0"/>
            </a:endParaRPr>
          </a:p>
        </p:txBody>
      </p:sp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-762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Hidratación</a:t>
            </a:r>
            <a:endParaRPr lang="es-ES_tradnl" smtClean="0"/>
          </a:p>
        </p:txBody>
      </p:sp>
      <p:pic>
        <p:nvPicPr>
          <p:cNvPr id="66563" name="Picture 4" descr="deca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556000"/>
            <a:ext cx="4953000" cy="330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6564" name="Picture 5" descr="ae5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48175" y="838200"/>
            <a:ext cx="4695825" cy="313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-3810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Solución Decapsuladora</a:t>
            </a:r>
          </a:p>
        </p:txBody>
      </p:sp>
      <p:sp>
        <p:nvSpPr>
          <p:cNvPr id="10188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304800"/>
            <a:ext cx="8077200" cy="6400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Fuente de Cloro: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Hipoclorito de Sodio (NaOCl) 5 – 12%.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000" smtClean="0"/>
              <a:t>[HOCl]=(3000xIR)-4003. (Diluir si no da).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Hipoclorito de Calcio: Ca(OCl)</a:t>
            </a:r>
            <a:r>
              <a:rPr lang="en-US" sz="2400" baseline="-25000" smtClean="0"/>
              <a:t>2</a:t>
            </a:r>
            <a:r>
              <a:rPr lang="en-US" sz="2400" smtClean="0"/>
              <a:t>: 60-70%.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Para ambos 0.5 g HOCl/ gr cisto.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Subida pH: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NaOCl: 0.15 g NaOH / gr Cisto.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Ca(OCl)</a:t>
            </a:r>
            <a:r>
              <a:rPr lang="en-US" sz="2400" baseline="-25000" smtClean="0"/>
              <a:t>2</a:t>
            </a:r>
            <a:r>
              <a:rPr lang="en-US" sz="2400" smtClean="0"/>
              <a:t>: 0.67 g Na</a:t>
            </a:r>
            <a:r>
              <a:rPr lang="en-US" sz="2400" baseline="-25000" smtClean="0"/>
              <a:t>2</a:t>
            </a:r>
            <a:r>
              <a:rPr lang="en-US" sz="2400" smtClean="0"/>
              <a:t>CO</a:t>
            </a:r>
            <a:r>
              <a:rPr lang="en-US" sz="2400" baseline="-25000" smtClean="0"/>
              <a:t>3</a:t>
            </a:r>
            <a:r>
              <a:rPr lang="en-US" sz="2400" smtClean="0"/>
              <a:t> ó 0.4 gr CaO /gr Cisto.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000" smtClean="0"/>
              <a:t>Disolver 1</a:t>
            </a:r>
            <a:r>
              <a:rPr lang="en-US" sz="2000" baseline="30000" smtClean="0"/>
              <a:t>o</a:t>
            </a:r>
            <a:r>
              <a:rPr lang="en-US" sz="2000" smtClean="0"/>
              <a:t> cloro, sedimentar y a solución agregar esto.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Volumen: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14 ml / g Cisto.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Agua de mar hasta completar.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Temperatura: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15- 20 </a:t>
            </a:r>
            <a:r>
              <a:rPr lang="en-US" sz="2400" smtClean="0">
                <a:cs typeface="Arial" charset="0"/>
              </a:rPr>
              <a:t>ºC.</a:t>
            </a:r>
            <a:endParaRPr lang="en-US" sz="2400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Siempre &lt; 30 </a:t>
            </a:r>
            <a:r>
              <a:rPr lang="en-US" sz="2400" smtClean="0">
                <a:cs typeface="Arial" charset="0"/>
              </a:rPr>
              <a:t>ºC.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Agregar hielo según sea necesario.</a:t>
            </a:r>
            <a:endParaRPr lang="es-ES_tradnl" sz="2400" smtClean="0"/>
          </a:p>
        </p:txBody>
      </p:sp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Ejemplo con Hipoclorito Sodio</a:t>
            </a:r>
            <a:endParaRPr lang="es-ES_tradnl" smtClean="0"/>
          </a:p>
        </p:txBody>
      </p:sp>
      <p:sp>
        <p:nvSpPr>
          <p:cNvPr id="1053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Cistos a decapsular = 100 g.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Concentración HOCl = 156 g/l.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Cloro necesario = 100gARC x 0.5 = 50g.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Vol NaOCl = 50 x 100 / 156 = </a:t>
            </a:r>
            <a:r>
              <a:rPr lang="en-US" b="1" smtClean="0">
                <a:solidFill>
                  <a:srgbClr val="FF0000"/>
                </a:solidFill>
              </a:rPr>
              <a:t>320 ml</a:t>
            </a:r>
            <a:r>
              <a:rPr lang="en-US" smtClean="0"/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NaOH necesario = 0.15 x 100 = </a:t>
            </a:r>
            <a:r>
              <a:rPr lang="en-US" b="1" smtClean="0">
                <a:solidFill>
                  <a:srgbClr val="FF0000"/>
                </a:solidFill>
              </a:rPr>
              <a:t>15g</a:t>
            </a:r>
            <a:r>
              <a:rPr lang="en-US" smtClean="0"/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Vol. total solución=14ml x 100=1,400ml.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Volumen SW= 1,400– 320= </a:t>
            </a:r>
            <a:r>
              <a:rPr lang="en-US" b="1" smtClean="0">
                <a:solidFill>
                  <a:srgbClr val="FF0000"/>
                </a:solidFill>
              </a:rPr>
              <a:t>1,080ml</a:t>
            </a:r>
            <a:r>
              <a:rPr lang="en-US" smtClean="0"/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OJO, </a:t>
            </a:r>
            <a:r>
              <a:rPr lang="en-US" b="1" u="sng" smtClean="0"/>
              <a:t>Usar </a:t>
            </a:r>
            <a:r>
              <a:rPr lang="en-US" b="1" u="sng" smtClean="0">
                <a:solidFill>
                  <a:srgbClr val="FFFF00"/>
                </a:solidFill>
              </a:rPr>
              <a:t>GUANTES</a:t>
            </a:r>
            <a:r>
              <a:rPr lang="en-US" smtClean="0">
                <a:solidFill>
                  <a:srgbClr val="FFFF00"/>
                </a:solidFill>
              </a:rPr>
              <a:t>.</a:t>
            </a:r>
            <a:endParaRPr lang="es-ES_tradnl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-3810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Trataminto Decapsulación</a:t>
            </a:r>
          </a:p>
        </p:txBody>
      </p:sp>
      <p:sp>
        <p:nvSpPr>
          <p:cNvPr id="1028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533400"/>
            <a:ext cx="7924800" cy="6324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Transferir cistos hidratados (sin agua) a balde / tanque y agregar solución decapsuladora.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Mantener moviendo cistos en todo momento.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Reacción exotermica de oxidación empieza y se forma espuma al disolverse corion.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Mantener T </a:t>
            </a:r>
            <a:r>
              <a:rPr lang="en-US" sz="2800" smtClean="0">
                <a:cs typeface="Arial" charset="0"/>
              </a:rPr>
              <a:t>ºC</a:t>
            </a:r>
            <a:r>
              <a:rPr lang="en-US" sz="2800" smtClean="0"/>
              <a:t> siempre a &lt; 30</a:t>
            </a:r>
            <a:r>
              <a:rPr lang="en-US" sz="2800" smtClean="0">
                <a:cs typeface="Arial" charset="0"/>
              </a:rPr>
              <a:t>ºC</a:t>
            </a:r>
            <a:r>
              <a:rPr lang="en-US" sz="2800" smtClean="0"/>
              <a:t>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Aplicar fundas hielo según sea necesario.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Duración: 5 – 15 min.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Mirar color “al ojo”. Cambia: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De café rojizo a gris y luego a naranja (Na).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De café rojizo a griz (Ca).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Si deja de cambiar está listo.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Textura mantiene granulosa, cuidado cambia.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Apenas esté listo pasar a lavado.</a:t>
            </a:r>
          </a:p>
          <a:p>
            <a:pPr lvl="1" eaLnBrk="1" hangingPunct="1">
              <a:lnSpc>
                <a:spcPct val="90000"/>
              </a:lnSpc>
              <a:defRPr/>
            </a:pPr>
            <a:endParaRPr lang="es-ES_tradnl" sz="2400" smtClean="0"/>
          </a:p>
        </p:txBody>
      </p:sp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Decapsulación</a:t>
            </a:r>
            <a:endParaRPr lang="es-ES_tradnl" smtClean="0"/>
          </a:p>
        </p:txBody>
      </p:sp>
      <p:pic>
        <p:nvPicPr>
          <p:cNvPr id="70659" name="Picture 4" descr="deca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162050"/>
            <a:ext cx="3797300" cy="569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660" name="Picture 6" descr="deca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10000" y="2387600"/>
            <a:ext cx="5334000" cy="355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-2286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Lavado Neutralización</a:t>
            </a:r>
          </a:p>
        </p:txBody>
      </p:sp>
      <p:sp>
        <p:nvSpPr>
          <p:cNvPr id="1029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762000"/>
            <a:ext cx="7951788" cy="5562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Iniciar apenas terminada decapsulación.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Filtrar con gorro de lavado rapido 125</a:t>
            </a:r>
            <a:r>
              <a:rPr lang="en-US" sz="2800" smtClean="0">
                <a:latin typeface="Symbol" pitchFamily="18" charset="2"/>
              </a:rPr>
              <a:t>m</a:t>
            </a:r>
            <a:r>
              <a:rPr lang="en-US" sz="2800" smtClean="0"/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Lavar en exceso hasta no oler cloro.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Titulación.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Orthotolidine.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Yoduro de potasio (KI), Almidon y HCL. I</a:t>
            </a:r>
            <a:r>
              <a:rPr lang="en-US" sz="2400" baseline="-25000" smtClean="0"/>
              <a:t>2</a:t>
            </a:r>
            <a:r>
              <a:rPr lang="en-US" sz="2400" smtClean="0"/>
              <a:t>: azul.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Si necesario (almacenamiento) deactivar con: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Vinagre. HCL 0.1 N.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Tiosulfato de sodio.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Lavar de nuevo.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De ser necesario poner en salmuera y sacar los flotantes (no decapsulados correctamente).</a:t>
            </a:r>
            <a:endParaRPr lang="es-ES_tradnl" sz="2800" smtClean="0"/>
          </a:p>
        </p:txBody>
      </p:sp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-3048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Lavado</a:t>
            </a:r>
            <a:endParaRPr lang="es-ES_tradnl" smtClean="0"/>
          </a:p>
        </p:txBody>
      </p:sp>
      <p:pic>
        <p:nvPicPr>
          <p:cNvPr id="72707" name="Picture 4" descr="deca1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0400" y="762000"/>
            <a:ext cx="40640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708" name="Picture 6" descr="deca1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24400" y="755650"/>
            <a:ext cx="4068763" cy="610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Lavado</a:t>
            </a:r>
            <a:endParaRPr lang="es-ES_tradnl" smtClean="0"/>
          </a:p>
        </p:txBody>
      </p:sp>
      <p:pic>
        <p:nvPicPr>
          <p:cNvPr id="73731" name="Picture 4" descr="ae6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295400"/>
            <a:ext cx="5229225" cy="348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732" name="Picture 3" descr="ae6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14750" y="3238500"/>
            <a:ext cx="5429250" cy="361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Tamaño Alimento</a:t>
            </a:r>
            <a:endParaRPr lang="es-ES_tradnl" smtClean="0"/>
          </a:p>
        </p:txBody>
      </p:sp>
      <p:graphicFrame>
        <p:nvGraphicFramePr>
          <p:cNvPr id="992287" name="Group 31"/>
          <p:cNvGraphicFramePr>
            <a:graphicFrameLocks noGrp="1"/>
          </p:cNvGraphicFramePr>
          <p:nvPr>
            <p:ph type="tbl" idx="1"/>
          </p:nvPr>
        </p:nvGraphicFramePr>
        <p:xfrm>
          <a:off x="1066800" y="1295400"/>
          <a:ext cx="7875588" cy="5029202"/>
        </p:xfrm>
        <a:graphic>
          <a:graphicData uri="http://schemas.openxmlformats.org/drawingml/2006/table">
            <a:tbl>
              <a:tblPr/>
              <a:tblGrid>
                <a:gridCol w="3938588"/>
                <a:gridCol w="3937000"/>
              </a:tblGrid>
              <a:tr h="7191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Estadio Larvario</a:t>
                      </a:r>
                      <a:endParaRPr kumimoji="0" lang="es-ES_tradnl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Tamaño Alimento</a:t>
                      </a:r>
                      <a:endParaRPr kumimoji="0" lang="es-ES_tradnl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75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Z1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 – 30 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Symbol" pitchFamily="18" charset="2"/>
                        </a:rPr>
                        <a:t>m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.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91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Z2 – Z3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30 – 90 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Symbol" pitchFamily="18" charset="2"/>
                        </a:rPr>
                        <a:t>m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.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75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Z3 – M1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90 – 150 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Symbol" pitchFamily="18" charset="2"/>
                        </a:rPr>
                        <a:t>m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.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91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M1-Pl1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150 – 250 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Symbol" pitchFamily="18" charset="2"/>
                        </a:rPr>
                        <a:t>m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.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75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Pl1 – Pl3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250 – 400 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Symbol" pitchFamily="18" charset="2"/>
                        </a:rPr>
                        <a:t>m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.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91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Pl3 – Pl6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400 – 600 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Symbol" pitchFamily="18" charset="2"/>
                        </a:rPr>
                        <a:t>m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.</a:t>
                      </a:r>
                      <a:endParaRPr kumimoji="0" lang="es-ES_tradnl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Uso Directo de Cistos</a:t>
            </a:r>
          </a:p>
        </p:txBody>
      </p:sp>
      <p:sp>
        <p:nvSpPr>
          <p:cNvPr id="1030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Cistos decapsulados pueden ser puestos directamente a eclosionar.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Usar Salinidad &gt; 15ppt para evitar que eclosionen antes de total desarrollo y se disuelvan en agua.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Igual lavar y separar membrana de eclosión para evitar contaminación.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Los cistos pueden también ser usados directamente como alimentoen estadios mas pequeños, sin embargo cuidar de falta de boyantes.</a:t>
            </a:r>
            <a:endParaRPr lang="es-ES_tradnl" smtClean="0"/>
          </a:p>
        </p:txBody>
      </p:sp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Eclosion de Cistos Decapsulados</a:t>
            </a:r>
            <a:endParaRPr lang="es-ES_tradnl" smtClean="0"/>
          </a:p>
        </p:txBody>
      </p:sp>
      <p:pic>
        <p:nvPicPr>
          <p:cNvPr id="75779" name="Picture 3" descr="ae6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0" y="1400175"/>
            <a:ext cx="3638550" cy="545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-3810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Almacenamiento y Dehidratación </a:t>
            </a:r>
          </a:p>
        </p:txBody>
      </p:sp>
      <p:sp>
        <p:nvSpPr>
          <p:cNvPr id="1031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57200"/>
            <a:ext cx="8256588" cy="58674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smtClean="0"/>
              <a:t>Al almacenar </a:t>
            </a:r>
            <a:r>
              <a:rPr lang="en-US" sz="2800" u="sng" smtClean="0"/>
              <a:t>evitar sol o UV</a:t>
            </a:r>
            <a:r>
              <a:rPr lang="en-US" sz="2800" smtClean="0"/>
              <a:t>.</a:t>
            </a:r>
          </a:p>
          <a:p>
            <a:pPr eaLnBrk="1" hangingPunct="1">
              <a:defRPr/>
            </a:pPr>
            <a:r>
              <a:rPr lang="en-US" sz="2800" smtClean="0"/>
              <a:t>Almacenados por algunos dias a 0-4</a:t>
            </a:r>
            <a:r>
              <a:rPr lang="en-US" sz="2800" smtClean="0">
                <a:cs typeface="Arial" charset="0"/>
              </a:rPr>
              <a:t>ºC.</a:t>
            </a:r>
          </a:p>
          <a:p>
            <a:pPr eaLnBrk="1" hangingPunct="1">
              <a:defRPr/>
            </a:pPr>
            <a:r>
              <a:rPr lang="en-US" sz="2800" smtClean="0">
                <a:cs typeface="Arial" charset="0"/>
              </a:rPr>
              <a:t>Para mas de una semana: dehidratar:</a:t>
            </a:r>
          </a:p>
          <a:p>
            <a:pPr lvl="1" eaLnBrk="1" hangingPunct="1">
              <a:defRPr/>
            </a:pPr>
            <a:r>
              <a:rPr lang="en-US" sz="2400" smtClean="0"/>
              <a:t>Cernir en malla 125</a:t>
            </a:r>
            <a:r>
              <a:rPr lang="en-US" sz="2400" smtClean="0">
                <a:latin typeface="Symbol" pitchFamily="18" charset="2"/>
              </a:rPr>
              <a:t>m</a:t>
            </a:r>
            <a:r>
              <a:rPr lang="en-US" sz="2400" smtClean="0"/>
              <a:t>.</a:t>
            </a:r>
          </a:p>
          <a:p>
            <a:pPr lvl="1" eaLnBrk="1" hangingPunct="1">
              <a:defRPr/>
            </a:pPr>
            <a:r>
              <a:rPr lang="en-US" sz="2400" smtClean="0"/>
              <a:t>Poner en salmuera saturada: 1gARC/10 ml salmuera.</a:t>
            </a:r>
          </a:p>
          <a:p>
            <a:pPr lvl="1" eaLnBrk="1" hangingPunct="1">
              <a:defRPr/>
            </a:pPr>
            <a:r>
              <a:rPr lang="en-US" sz="2400" smtClean="0"/>
              <a:t>Mantener aireación.</a:t>
            </a:r>
          </a:p>
          <a:p>
            <a:pPr lvl="1" eaLnBrk="1" hangingPunct="1">
              <a:defRPr/>
            </a:pPr>
            <a:r>
              <a:rPr lang="en-US" sz="2400" smtClean="0"/>
              <a:t>Despues 1–2 H agregar mas sal o salmuera.</a:t>
            </a:r>
          </a:p>
          <a:p>
            <a:pPr lvl="1" eaLnBrk="1" hangingPunct="1">
              <a:defRPr/>
            </a:pPr>
            <a:r>
              <a:rPr lang="en-US" sz="2400" smtClean="0"/>
              <a:t>Despues de 3-8 horas pierde 80% agua y precipitan.</a:t>
            </a:r>
          </a:p>
          <a:p>
            <a:pPr lvl="1" eaLnBrk="1" hangingPunct="1">
              <a:defRPr/>
            </a:pPr>
            <a:r>
              <a:rPr lang="en-US" sz="2400" smtClean="0"/>
              <a:t>Cernir cistos y poner con salmuera fresca a 0-4</a:t>
            </a:r>
            <a:r>
              <a:rPr lang="en-US" sz="2400" smtClean="0">
                <a:cs typeface="Arial" charset="0"/>
              </a:rPr>
              <a:t>ºC.</a:t>
            </a:r>
          </a:p>
          <a:p>
            <a:pPr lvl="1" eaLnBrk="1" hangingPunct="1">
              <a:defRPr/>
            </a:pPr>
            <a:r>
              <a:rPr lang="en-US" sz="2400" smtClean="0"/>
              <a:t>Con ClNa (330g/l y 16-20%humedad) guardar unos meses. Para mas tiempo usar MgCl2 (1,670g/l y &lt; 10% humedad).</a:t>
            </a:r>
          </a:p>
          <a:p>
            <a:pPr lvl="1" eaLnBrk="1" hangingPunct="1">
              <a:defRPr/>
            </a:pPr>
            <a:r>
              <a:rPr lang="en-US" sz="2400" smtClean="0"/>
              <a:t>Antes de su uso lavar e hidratar.</a:t>
            </a:r>
            <a:endParaRPr lang="es-ES_tradnl" sz="2400" smtClean="0"/>
          </a:p>
        </p:txBody>
      </p:sp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Almacenamiento en Frio</a:t>
            </a:r>
            <a:endParaRPr lang="es-ES_tradnl" smtClean="0"/>
          </a:p>
        </p:txBody>
      </p:sp>
      <p:pic>
        <p:nvPicPr>
          <p:cNvPr id="77827" name="Picture 4" descr="decac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14450" y="1257300"/>
            <a:ext cx="65151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Cistos Deshidratados</a:t>
            </a:r>
            <a:endParaRPr lang="es-ES_tradnl" smtClean="0"/>
          </a:p>
        </p:txBody>
      </p:sp>
      <p:pic>
        <p:nvPicPr>
          <p:cNvPr id="78851" name="Picture 4" descr="dec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14450" y="1257300"/>
            <a:ext cx="65151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Bioencapsulación</a:t>
            </a:r>
            <a:endParaRPr lang="es-ES_tradnl" smtClean="0"/>
          </a:p>
        </p:txBody>
      </p:sp>
      <p:pic>
        <p:nvPicPr>
          <p:cNvPr id="79875" name="Picture 4" descr="BioEncapsulation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1524000"/>
            <a:ext cx="8534400" cy="395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304800"/>
            <a:ext cx="9144000" cy="1143000"/>
          </a:xfrm>
        </p:spPr>
        <p:txBody>
          <a:bodyPr/>
          <a:lstStyle/>
          <a:p>
            <a:pPr eaLnBrk="1" hangingPunct="1"/>
            <a:r>
              <a:rPr lang="en-US" sz="3600" smtClean="0"/>
              <a:t>Bionecapsulación Enriquecimiento Artemia</a:t>
            </a:r>
          </a:p>
        </p:txBody>
      </p:sp>
      <p:sp>
        <p:nvSpPr>
          <p:cNvPr id="10199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533400"/>
            <a:ext cx="8332788" cy="5791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Aumentar valor nutricional de artemia y otros organismos por bioencapsulación.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Aumenta calidad de carne y hace “salchicha”.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Aumenta biomasa por cisto. (HO).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Algas, dieta artificial, levaduras y emulsiones.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Comerciales (Selco, etc o artesanales).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Metodología: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Eclosionar, separar y limpiar artemia.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Llevar a Instar 2.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Alimentar de 12- 72 horas.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Importante: T</a:t>
            </a:r>
            <a:r>
              <a:rPr lang="en-US" sz="2800" smtClean="0">
                <a:cs typeface="Arial" charset="0"/>
              </a:rPr>
              <a:t>ºC, Aireación, OD&gt;4ppm, edad, estabilidad dieta, concentración dieta, densidad, tiempo (nutrición vs. tamaño).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Cosechar con malla de 100 – 150 </a:t>
            </a:r>
            <a:r>
              <a:rPr lang="en-US" sz="2800" smtClean="0">
                <a:latin typeface="Symbol" pitchFamily="18" charset="2"/>
              </a:rPr>
              <a:t>m</a:t>
            </a:r>
            <a:r>
              <a:rPr lang="en-US" sz="2800" smtClean="0"/>
              <a:t>.</a:t>
            </a:r>
          </a:p>
        </p:txBody>
      </p:sp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Enriquecimiento Artemia</a:t>
            </a:r>
            <a:endParaRPr lang="es-ES_tradnl" smtClean="0"/>
          </a:p>
        </p:txBody>
      </p:sp>
      <p:pic>
        <p:nvPicPr>
          <p:cNvPr id="81923" name="Picture 3" descr="n51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200" y="1371600"/>
            <a:ext cx="7848600" cy="523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-2286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Biencapsulación</a:t>
            </a:r>
            <a:endParaRPr lang="es-ES_tradnl" smtClean="0"/>
          </a:p>
        </p:txBody>
      </p:sp>
      <p:sp>
        <p:nvSpPr>
          <p:cNvPr id="10209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762000"/>
            <a:ext cx="8104188" cy="5562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Productos Comerciales: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Selcos: 0.3g/l / 300KARN / 12H.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Selco: Emulsificado liquido 24H. 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Dry Selco: Microparticulado 24H.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Protein Selco: Micropartic. grasa + proteina 24H.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Super Selco: Emulsificado liquido 12 – 24H.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Cualquier alimento comercial completo.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Artesanales: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Algas o levaduras: Calidad variable.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Aceites + emulsificantes: Calidad?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Otros: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Probioticos.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Profilacticos, terapeuticos, pigmentos, etc.</a:t>
            </a:r>
            <a:endParaRPr lang="es-ES_tradnl" sz="2400" smtClean="0"/>
          </a:p>
        </p:txBody>
      </p:sp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Artemia Enriquecida</a:t>
            </a:r>
            <a:endParaRPr lang="es-ES_tradnl" smtClean="0"/>
          </a:p>
        </p:txBody>
      </p:sp>
      <p:pic>
        <p:nvPicPr>
          <p:cNvPr id="83971" name="Picture 3" descr="MVC-011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17600" y="1123950"/>
            <a:ext cx="6908800" cy="461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074"/>
          <p:cNvSpPr>
            <a:spLocks noGrp="1" noChangeArrowheads="1"/>
          </p:cNvSpPr>
          <p:nvPr>
            <p:ph type="title"/>
          </p:nvPr>
        </p:nvSpPr>
        <p:spPr>
          <a:xfrm>
            <a:off x="1143000" y="-3810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Tabla Alimentación 1 </a:t>
            </a:r>
            <a:endParaRPr lang="es-ES_tradnl" smtClean="0"/>
          </a:p>
        </p:txBody>
      </p:sp>
      <p:graphicFrame>
        <p:nvGraphicFramePr>
          <p:cNvPr id="993442" name="Group 3234"/>
          <p:cNvGraphicFramePr>
            <a:graphicFrameLocks noGrp="1"/>
          </p:cNvGraphicFramePr>
          <p:nvPr>
            <p:ph type="tbl" idx="1"/>
          </p:nvPr>
        </p:nvGraphicFramePr>
        <p:xfrm>
          <a:off x="1447800" y="533400"/>
          <a:ext cx="7418388" cy="5920740"/>
        </p:xfrm>
        <a:graphic>
          <a:graphicData uri="http://schemas.openxmlformats.org/drawingml/2006/table">
            <a:tbl>
              <a:tblPr/>
              <a:tblGrid>
                <a:gridCol w="990600"/>
                <a:gridCol w="1600200"/>
                <a:gridCol w="1677988"/>
                <a:gridCol w="1574800"/>
                <a:gridCol w="1574800"/>
              </a:tblGrid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Dia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Estadio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Algas Kcel/ml.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Alimento gr/m3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ARN/ml/dia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N5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40-50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Z1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60-70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Z1-Z2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70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8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4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Z2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80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8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Z2-Z3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100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6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Z3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100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7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Z3-M1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100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13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0.5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8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M1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100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13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9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M1-M2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13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1.5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M2-M3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17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2.5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11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PL1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18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4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12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PL2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18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6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13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PL3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25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7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14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PL4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25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11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15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PL5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25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12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16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PL6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25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12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17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PL7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16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18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PL8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17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19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PL9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18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PL10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18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Efectos Bioencapsulación</a:t>
            </a:r>
            <a:endParaRPr lang="es-ES_tradnl" smtClean="0"/>
          </a:p>
        </p:txBody>
      </p:sp>
      <p:pic>
        <p:nvPicPr>
          <p:cNvPr id="84995" name="Picture 3" descr="Selc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38" y="1143000"/>
            <a:ext cx="7396162" cy="568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-3048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Alimentos Artificiales</a:t>
            </a:r>
          </a:p>
        </p:txBody>
      </p:sp>
      <p:sp>
        <p:nvSpPr>
          <p:cNvPr id="9902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457200"/>
            <a:ext cx="7620000" cy="6400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Tipos: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Microparticulados.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Microencapsulados.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Flake.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Crumble.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Ventajas: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Bajo costo.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Facilidad de uso.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Almacenamiento y disponibilidad inmediata.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Excelente y consistente calidad (completo).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Desventajas: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Deterioro calidad agua.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Se hunden.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Menor atractabilidad.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No pueden remplazar 100% alimento vivo.?</a:t>
            </a:r>
            <a:endParaRPr lang="es-ES_tradnl" sz="2400" smtClean="0"/>
          </a:p>
        </p:txBody>
      </p:sp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Alimentos Artificiales</a:t>
            </a:r>
            <a:endParaRPr lang="es-ES_tradnl" smtClean="0"/>
          </a:p>
        </p:txBody>
      </p:sp>
      <p:pic>
        <p:nvPicPr>
          <p:cNvPr id="87043" name="Picture 3" descr="n65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9200" y="1447800"/>
            <a:ext cx="75438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Otros alimentos</a:t>
            </a:r>
            <a:endParaRPr lang="es-ES_tradnl" smtClean="0"/>
          </a:p>
        </p:txBody>
      </p:sp>
      <p:sp>
        <p:nvSpPr>
          <p:cNvPr id="974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Vivos:</a:t>
            </a:r>
          </a:p>
          <a:p>
            <a:pPr lvl="1" eaLnBrk="1" hangingPunct="1">
              <a:defRPr/>
            </a:pPr>
            <a:r>
              <a:rPr lang="en-US" smtClean="0"/>
              <a:t>Trocoforas.</a:t>
            </a:r>
          </a:p>
          <a:p>
            <a:pPr lvl="1" eaLnBrk="1" hangingPunct="1">
              <a:defRPr/>
            </a:pPr>
            <a:r>
              <a:rPr lang="en-US" smtClean="0"/>
              <a:t>Rotiferos.</a:t>
            </a:r>
          </a:p>
          <a:p>
            <a:pPr lvl="1" eaLnBrk="1" hangingPunct="1">
              <a:defRPr/>
            </a:pPr>
            <a:r>
              <a:rPr lang="en-US" smtClean="0"/>
              <a:t>Copepodos.</a:t>
            </a:r>
          </a:p>
          <a:p>
            <a:pPr lvl="1" eaLnBrk="1" hangingPunct="1">
              <a:defRPr/>
            </a:pPr>
            <a:r>
              <a:rPr lang="en-US" smtClean="0"/>
              <a:t>Nematodos.</a:t>
            </a:r>
          </a:p>
          <a:p>
            <a:pPr eaLnBrk="1" hangingPunct="1">
              <a:defRPr/>
            </a:pPr>
            <a:r>
              <a:rPr lang="en-US" smtClean="0"/>
              <a:t>Congelados:</a:t>
            </a:r>
          </a:p>
          <a:p>
            <a:pPr lvl="1" eaLnBrk="1" hangingPunct="1">
              <a:defRPr/>
            </a:pPr>
            <a:r>
              <a:rPr lang="en-US" smtClean="0"/>
              <a:t>Artemia.</a:t>
            </a:r>
          </a:p>
          <a:p>
            <a:pPr lvl="1" eaLnBrk="1" hangingPunct="1">
              <a:defRPr/>
            </a:pPr>
            <a:r>
              <a:rPr lang="en-US" smtClean="0"/>
              <a:t>Copepodos (cyclop- eze).</a:t>
            </a:r>
          </a:p>
          <a:p>
            <a:pPr lvl="1" eaLnBrk="1" hangingPunct="1">
              <a:defRPr/>
            </a:pPr>
            <a:r>
              <a:rPr lang="en-US" smtClean="0"/>
              <a:t>Otros.</a:t>
            </a:r>
          </a:p>
          <a:p>
            <a:pPr lvl="1" eaLnBrk="1" hangingPunct="1">
              <a:defRPr/>
            </a:pPr>
            <a:endParaRPr lang="es-ES_tradnl" smtClean="0"/>
          </a:p>
        </p:txBody>
      </p:sp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-3048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Trocoforas Ostras</a:t>
            </a:r>
            <a:endParaRPr lang="es-ES_tradnl" smtClean="0"/>
          </a:p>
        </p:txBody>
      </p:sp>
      <p:sp>
        <p:nvSpPr>
          <p:cNvPr id="1059846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914400" y="762000"/>
            <a:ext cx="8027988" cy="518160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Alto contenido grasas. Hasta 15% HUFA.</a:t>
            </a:r>
          </a:p>
          <a:p>
            <a:pPr eaLnBrk="1" hangingPunct="1">
              <a:defRPr/>
            </a:pPr>
            <a:r>
              <a:rPr lang="en-US" smtClean="0"/>
              <a:t>Facil producción / almacenamiento.</a:t>
            </a:r>
          </a:p>
          <a:p>
            <a:pPr eaLnBrk="1" hangingPunct="1">
              <a:defRPr/>
            </a:pPr>
            <a:r>
              <a:rPr lang="en-US" smtClean="0"/>
              <a:t>Pequeño tamaño. Movimiento suave.</a:t>
            </a:r>
          </a:p>
          <a:p>
            <a:pPr eaLnBrk="1" hangingPunct="1">
              <a:defRPr/>
            </a:pPr>
            <a:r>
              <a:rPr lang="en-US" smtClean="0"/>
              <a:t>Suaves.</a:t>
            </a:r>
            <a:endParaRPr lang="es-ES_tradnl" smtClean="0"/>
          </a:p>
        </p:txBody>
      </p:sp>
      <p:pic>
        <p:nvPicPr>
          <p:cNvPr id="89092" name="Picture 5" descr="Trocofora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33600" y="3529013"/>
            <a:ext cx="4800600" cy="3328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114" name="Picture 2" descr="brachionus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47800" y="1143000"/>
            <a:ext cx="6248400" cy="486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0115" name="Text Box 3"/>
          <p:cNvSpPr txBox="1">
            <a:spLocks noChangeArrowheads="1"/>
          </p:cNvSpPr>
          <p:nvPr/>
        </p:nvSpPr>
        <p:spPr bwMode="auto">
          <a:xfrm>
            <a:off x="381000" y="6248400"/>
            <a:ext cx="3200400" cy="336550"/>
          </a:xfrm>
          <a:prstGeom prst="rect">
            <a:avLst/>
          </a:prstGeom>
          <a:solidFill>
            <a:srgbClr val="FFCC9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1600" b="1">
                <a:solidFill>
                  <a:schemeClr val="accent2"/>
                </a:solidFill>
                <a:effectLst/>
              </a:rPr>
              <a:t>Rotíferos del género </a:t>
            </a:r>
            <a:r>
              <a:rPr lang="es-MX" sz="1600" b="1" i="1">
                <a:solidFill>
                  <a:schemeClr val="accent2"/>
                </a:solidFill>
                <a:effectLst/>
              </a:rPr>
              <a:t>Brachionus</a:t>
            </a:r>
            <a:endParaRPr lang="es-ES" sz="1600" b="1" i="1">
              <a:solidFill>
                <a:schemeClr val="accent2"/>
              </a:solidFill>
              <a:effectLst/>
            </a:endParaRPr>
          </a:p>
        </p:txBody>
      </p:sp>
      <p:sp>
        <p:nvSpPr>
          <p:cNvPr id="90116" name="Text Box 4"/>
          <p:cNvSpPr txBox="1">
            <a:spLocks noChangeArrowheads="1"/>
          </p:cNvSpPr>
          <p:nvPr/>
        </p:nvSpPr>
        <p:spPr bwMode="auto">
          <a:xfrm>
            <a:off x="3048000" y="623888"/>
            <a:ext cx="3429000" cy="396875"/>
          </a:xfrm>
          <a:prstGeom prst="rect">
            <a:avLst/>
          </a:prstGeom>
          <a:solidFill>
            <a:srgbClr val="FFCC9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b="1">
                <a:solidFill>
                  <a:schemeClr val="accent2"/>
                </a:solidFill>
                <a:effectLst/>
              </a:rPr>
              <a:t>CULTIVO DE ROTIFEROS</a:t>
            </a:r>
            <a:endParaRPr lang="es-ES" b="1">
              <a:solidFill>
                <a:schemeClr val="accent2"/>
              </a:solidFill>
              <a:effectLst/>
            </a:endParaRPr>
          </a:p>
        </p:txBody>
      </p:sp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2066" name="AutoShape 2"/>
          <p:cNvSpPr>
            <a:spLocks noChangeArrowheads="1"/>
          </p:cNvSpPr>
          <p:nvPr/>
        </p:nvSpPr>
        <p:spPr bwMode="auto">
          <a:xfrm>
            <a:off x="2895600" y="609600"/>
            <a:ext cx="5943600" cy="1219200"/>
          </a:xfrm>
          <a:prstGeom prst="roundRect">
            <a:avLst>
              <a:gd name="adj" fmla="val 16667"/>
            </a:avLst>
          </a:prstGeom>
          <a:solidFill>
            <a:srgbClr val="FFCC99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es-MX">
                <a:solidFill>
                  <a:schemeClr val="accent2"/>
                </a:solidFill>
                <a:effectLst/>
              </a:rPr>
              <a:t>Base de la alimentación y cultivo exitoso de 60 </a:t>
            </a:r>
          </a:p>
          <a:p>
            <a:pPr>
              <a:defRPr/>
            </a:pPr>
            <a:r>
              <a:rPr lang="es-MX">
                <a:solidFill>
                  <a:schemeClr val="accent2"/>
                </a:solidFill>
                <a:effectLst/>
              </a:rPr>
              <a:t>especies de peces marinos y 18 especies de crustaceos</a:t>
            </a:r>
            <a:r>
              <a:rPr lang="es-MX">
                <a:effectLst/>
              </a:rPr>
              <a:t>. </a:t>
            </a:r>
            <a:endParaRPr lang="es-ES">
              <a:effectLst/>
            </a:endParaRPr>
          </a:p>
        </p:txBody>
      </p:sp>
      <p:sp>
        <p:nvSpPr>
          <p:cNvPr id="1112067" name="AutoShape 3"/>
          <p:cNvSpPr>
            <a:spLocks noChangeArrowheads="1"/>
          </p:cNvSpPr>
          <p:nvPr/>
        </p:nvSpPr>
        <p:spPr bwMode="auto">
          <a:xfrm>
            <a:off x="457200" y="1905000"/>
            <a:ext cx="1905000" cy="533400"/>
          </a:xfrm>
          <a:prstGeom prst="roundRect">
            <a:avLst>
              <a:gd name="adj" fmla="val 24481"/>
            </a:avLst>
          </a:prstGeom>
          <a:solidFill>
            <a:srgbClr val="FFCC99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es-MX" b="1">
                <a:solidFill>
                  <a:schemeClr val="accent2"/>
                </a:solidFill>
                <a:effectLst/>
              </a:rPr>
              <a:t>Claves del éxito</a:t>
            </a:r>
            <a:r>
              <a:rPr lang="es-MX">
                <a:solidFill>
                  <a:schemeClr val="accent2"/>
                </a:solidFill>
                <a:effectLst/>
              </a:rPr>
              <a:t>:</a:t>
            </a:r>
            <a:endParaRPr lang="es-ES">
              <a:solidFill>
                <a:schemeClr val="accent2"/>
              </a:solidFill>
              <a:effectLst/>
            </a:endParaRPr>
          </a:p>
        </p:txBody>
      </p:sp>
      <p:sp>
        <p:nvSpPr>
          <p:cNvPr id="1112068" name="AutoShape 4"/>
          <p:cNvSpPr>
            <a:spLocks noChangeArrowheads="1"/>
          </p:cNvSpPr>
          <p:nvPr/>
        </p:nvSpPr>
        <p:spPr bwMode="auto">
          <a:xfrm>
            <a:off x="609600" y="2590800"/>
            <a:ext cx="7772400" cy="1752600"/>
          </a:xfrm>
          <a:prstGeom prst="roundRect">
            <a:avLst>
              <a:gd name="adj" fmla="val 7736"/>
            </a:avLst>
          </a:prstGeom>
          <a:solidFill>
            <a:srgbClr val="FFCC99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buFont typeface="Wingdings" pitchFamily="2" charset="2"/>
              <a:buChar char="Ø"/>
              <a:defRPr/>
            </a:pPr>
            <a:endParaRPr lang="es-MX">
              <a:effectLst/>
            </a:endParaRPr>
          </a:p>
          <a:p>
            <a:pPr>
              <a:buFont typeface="Wingdings" pitchFamily="2" charset="2"/>
              <a:buChar char="Ø"/>
              <a:defRPr/>
            </a:pPr>
            <a:endParaRPr lang="es-MX">
              <a:effectLst/>
            </a:endParaRPr>
          </a:p>
          <a:p>
            <a:pPr>
              <a:buSzPct val="120000"/>
              <a:buFontTx/>
              <a:buChar char="•"/>
              <a:defRPr/>
            </a:pPr>
            <a:r>
              <a:rPr lang="es-MX">
                <a:solidFill>
                  <a:schemeClr val="accent2"/>
                </a:solidFill>
                <a:effectLst/>
              </a:rPr>
              <a:t> Organismo planctónico natural</a:t>
            </a:r>
          </a:p>
          <a:p>
            <a:pPr>
              <a:buSzPct val="120000"/>
              <a:buFontTx/>
              <a:buChar char="•"/>
              <a:defRPr/>
            </a:pPr>
            <a:r>
              <a:rPr lang="es-MX">
                <a:solidFill>
                  <a:schemeClr val="accent2"/>
                </a:solidFill>
                <a:effectLst/>
              </a:rPr>
              <a:t> Tolerancia a una amplia gama de condiciones ambientales</a:t>
            </a:r>
          </a:p>
          <a:p>
            <a:pPr>
              <a:buSzPct val="120000"/>
              <a:buFontTx/>
              <a:buChar char="•"/>
              <a:defRPr/>
            </a:pPr>
            <a:r>
              <a:rPr lang="es-MX">
                <a:solidFill>
                  <a:schemeClr val="accent2"/>
                </a:solidFill>
                <a:effectLst/>
              </a:rPr>
              <a:t> Alta tasa de reproducción (0,7 a 1,4 descendencias x hembra por día)</a:t>
            </a:r>
          </a:p>
          <a:p>
            <a:pPr>
              <a:buSzPct val="120000"/>
              <a:buFontTx/>
              <a:buChar char="•"/>
              <a:defRPr/>
            </a:pPr>
            <a:r>
              <a:rPr lang="es-MX">
                <a:solidFill>
                  <a:schemeClr val="accent2"/>
                </a:solidFill>
                <a:effectLst/>
              </a:rPr>
              <a:t> Pequeño tamaño (100 a 300 um)</a:t>
            </a:r>
          </a:p>
          <a:p>
            <a:pPr>
              <a:buSzPct val="120000"/>
              <a:buFontTx/>
              <a:buChar char="•"/>
              <a:defRPr/>
            </a:pPr>
            <a:r>
              <a:rPr lang="es-MX">
                <a:solidFill>
                  <a:schemeClr val="accent2"/>
                </a:solidFill>
                <a:effectLst/>
              </a:rPr>
              <a:t> Baja velocidad de natación</a:t>
            </a:r>
          </a:p>
          <a:p>
            <a:pPr>
              <a:buFont typeface="Wingdings" pitchFamily="2" charset="2"/>
              <a:buChar char="Ø"/>
              <a:defRPr/>
            </a:pPr>
            <a:endParaRPr lang="es-MX">
              <a:solidFill>
                <a:schemeClr val="accent2"/>
              </a:solidFill>
              <a:effectLst/>
            </a:endParaRPr>
          </a:p>
          <a:p>
            <a:pPr>
              <a:defRPr/>
            </a:pPr>
            <a:endParaRPr lang="es-ES">
              <a:effectLst/>
            </a:endParaRPr>
          </a:p>
        </p:txBody>
      </p:sp>
      <p:sp>
        <p:nvSpPr>
          <p:cNvPr id="1112069" name="AutoShape 5"/>
          <p:cNvSpPr>
            <a:spLocks noChangeArrowheads="1"/>
          </p:cNvSpPr>
          <p:nvPr/>
        </p:nvSpPr>
        <p:spPr bwMode="auto">
          <a:xfrm rot="-1044257">
            <a:off x="609600" y="4572000"/>
            <a:ext cx="381000" cy="1219200"/>
          </a:xfrm>
          <a:prstGeom prst="curvedRightArrow">
            <a:avLst>
              <a:gd name="adj1" fmla="val 64000"/>
              <a:gd name="adj2" fmla="val 128000"/>
              <a:gd name="adj3" fmla="val 33333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1112070" name="AutoShape 6"/>
          <p:cNvSpPr>
            <a:spLocks noChangeArrowheads="1"/>
          </p:cNvSpPr>
          <p:nvPr/>
        </p:nvSpPr>
        <p:spPr bwMode="auto">
          <a:xfrm>
            <a:off x="1447800" y="4876800"/>
            <a:ext cx="7010400" cy="1295400"/>
          </a:xfrm>
          <a:prstGeom prst="roundRect">
            <a:avLst>
              <a:gd name="adj" fmla="val 16667"/>
            </a:avLst>
          </a:prstGeom>
          <a:solidFill>
            <a:srgbClr val="FFCC99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buFont typeface="Wingdings" pitchFamily="2" charset="2"/>
              <a:buChar char="Ø"/>
              <a:defRPr/>
            </a:pPr>
            <a:endParaRPr lang="es-MX">
              <a:effectLst/>
            </a:endParaRPr>
          </a:p>
          <a:p>
            <a:pPr>
              <a:buFont typeface="Wingdings" pitchFamily="2" charset="2"/>
              <a:buChar char="Ø"/>
              <a:defRPr/>
            </a:pPr>
            <a:endParaRPr lang="es-MX">
              <a:effectLst/>
            </a:endParaRPr>
          </a:p>
          <a:p>
            <a:pPr>
              <a:buSzPct val="120000"/>
              <a:buFontTx/>
              <a:buChar char="•"/>
              <a:defRPr/>
            </a:pPr>
            <a:r>
              <a:rPr lang="es-MX">
                <a:solidFill>
                  <a:schemeClr val="accent2"/>
                </a:solidFill>
                <a:effectLst/>
              </a:rPr>
              <a:t> Posibilidad de cultivo a altas densidades (2000 ind / ml)</a:t>
            </a:r>
          </a:p>
          <a:p>
            <a:pPr>
              <a:buSzPct val="120000"/>
              <a:buFontTx/>
              <a:buChar char="•"/>
              <a:defRPr/>
            </a:pPr>
            <a:r>
              <a:rPr lang="es-MX">
                <a:solidFill>
                  <a:schemeClr val="accent2"/>
                </a:solidFill>
                <a:effectLst/>
              </a:rPr>
              <a:t> Presa adecuada para larvas luego de reabsorvido el saco vitelino</a:t>
            </a:r>
          </a:p>
          <a:p>
            <a:pPr>
              <a:buSzPct val="120000"/>
              <a:buFontTx/>
              <a:buChar char="•"/>
              <a:defRPr/>
            </a:pPr>
            <a:r>
              <a:rPr lang="es-MX">
                <a:solidFill>
                  <a:schemeClr val="accent2"/>
                </a:solidFill>
                <a:effectLst/>
              </a:rPr>
              <a:t> Capacidad filtrante permite la inclusión en sus tejidos de</a:t>
            </a:r>
          </a:p>
          <a:p>
            <a:pPr>
              <a:buSzPct val="120000"/>
              <a:defRPr/>
            </a:pPr>
            <a:r>
              <a:rPr lang="es-MX">
                <a:solidFill>
                  <a:schemeClr val="accent2"/>
                </a:solidFill>
                <a:effectLst/>
              </a:rPr>
              <a:t>   nutrientes específicos para las larvas predadoras.</a:t>
            </a:r>
          </a:p>
          <a:p>
            <a:pPr>
              <a:defRPr/>
            </a:pPr>
            <a:endParaRPr lang="es-MX">
              <a:solidFill>
                <a:schemeClr val="accent2"/>
              </a:solidFill>
              <a:effectLst/>
            </a:endParaRPr>
          </a:p>
          <a:p>
            <a:pPr>
              <a:defRPr/>
            </a:pPr>
            <a:endParaRPr lang="es-ES">
              <a:effectLst/>
            </a:endParaRPr>
          </a:p>
        </p:txBody>
      </p:sp>
    </p:spTree>
  </p:cSld>
  <p:clrMapOvr>
    <a:masterClrMapping/>
  </p:clrMapOvr>
  <p:transition>
    <p:sndAc>
      <p:stSnd>
        <p:snd r:embed="rId2" name="DIALOG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112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2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" dur="500"/>
                                        <p:tgtEl>
                                          <p:spTgt spid="1112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2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112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12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2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500"/>
                                        <p:tgtEl>
                                          <p:spTgt spid="11120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2066" grpId="0" animBg="1" autoUpdateAnimBg="0"/>
      <p:bldP spid="1112067" grpId="0" animBg="1" autoUpdateAnimBg="0"/>
      <p:bldP spid="1112068" grpId="0" animBg="1" autoUpdateAnimBg="0"/>
      <p:bldP spid="1112069" grpId="0" animBg="1"/>
      <p:bldP spid="1112070" grpId="0" animBg="1" autoUpdateAnimBg="0"/>
    </p:bld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3090" name="AutoShape 2"/>
          <p:cNvSpPr>
            <a:spLocks noChangeArrowheads="1"/>
          </p:cNvSpPr>
          <p:nvPr/>
        </p:nvSpPr>
        <p:spPr bwMode="auto">
          <a:xfrm>
            <a:off x="533400" y="685800"/>
            <a:ext cx="4648200" cy="609600"/>
          </a:xfrm>
          <a:prstGeom prst="roundRect">
            <a:avLst>
              <a:gd name="adj" fmla="val 16667"/>
            </a:avLst>
          </a:prstGeom>
          <a:solidFill>
            <a:srgbClr val="FFCC99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es-MX">
                <a:solidFill>
                  <a:schemeClr val="accent2"/>
                </a:solidFill>
                <a:effectLst/>
              </a:rPr>
              <a:t>En Acuicultura se emplean dos morfotipos:</a:t>
            </a:r>
            <a:endParaRPr lang="es-ES">
              <a:solidFill>
                <a:schemeClr val="accent2"/>
              </a:solidFill>
              <a:effectLst/>
            </a:endParaRPr>
          </a:p>
        </p:txBody>
      </p:sp>
      <p:sp>
        <p:nvSpPr>
          <p:cNvPr id="1113091" name="AutoShape 3"/>
          <p:cNvSpPr>
            <a:spLocks noChangeArrowheads="1"/>
          </p:cNvSpPr>
          <p:nvPr/>
        </p:nvSpPr>
        <p:spPr bwMode="auto">
          <a:xfrm>
            <a:off x="457200" y="1676400"/>
            <a:ext cx="8077200" cy="1524000"/>
          </a:xfrm>
          <a:prstGeom prst="roundRect">
            <a:avLst>
              <a:gd name="adj" fmla="val 16667"/>
            </a:avLst>
          </a:prstGeom>
          <a:solidFill>
            <a:srgbClr val="FFCC99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es-MX" b="1">
                <a:solidFill>
                  <a:schemeClr val="accent2"/>
                </a:solidFill>
                <a:effectLst/>
              </a:rPr>
              <a:t>Morfotipo	                Tamaño Lórica	           Tipo Lórica</a:t>
            </a:r>
          </a:p>
          <a:p>
            <a:pPr>
              <a:defRPr/>
            </a:pPr>
            <a:endParaRPr lang="es-MX" i="1">
              <a:solidFill>
                <a:schemeClr val="accent2"/>
              </a:solidFill>
              <a:effectLst/>
            </a:endParaRPr>
          </a:p>
          <a:p>
            <a:pPr>
              <a:defRPr/>
            </a:pPr>
            <a:r>
              <a:rPr lang="es-MX" i="1">
                <a:solidFill>
                  <a:schemeClr val="accent2"/>
                </a:solidFill>
                <a:effectLst/>
              </a:rPr>
              <a:t>Brachionus plicatilis</a:t>
            </a:r>
            <a:r>
              <a:rPr lang="es-MX">
                <a:solidFill>
                  <a:schemeClr val="accent2"/>
                </a:solidFill>
                <a:effectLst/>
              </a:rPr>
              <a:t>             130 – 340 um	   Espinas obtusas (tipo “L”)</a:t>
            </a:r>
          </a:p>
          <a:p>
            <a:pPr>
              <a:defRPr/>
            </a:pPr>
            <a:r>
              <a:rPr lang="es-MX" i="1">
                <a:solidFill>
                  <a:schemeClr val="accent2"/>
                </a:solidFill>
                <a:effectLst/>
              </a:rPr>
              <a:t>Brachionus rotundiformis	</a:t>
            </a:r>
            <a:r>
              <a:rPr lang="es-MX">
                <a:solidFill>
                  <a:schemeClr val="accent2"/>
                </a:solidFill>
                <a:effectLst/>
              </a:rPr>
              <a:t>   100 – 210 um       Espinas en punta (tipo “S”)</a:t>
            </a:r>
            <a:r>
              <a:rPr lang="es-MX">
                <a:effectLst/>
              </a:rPr>
              <a:t>		</a:t>
            </a:r>
            <a:endParaRPr lang="es-ES">
              <a:effectLst/>
            </a:endParaRPr>
          </a:p>
        </p:txBody>
      </p:sp>
      <p:sp>
        <p:nvSpPr>
          <p:cNvPr id="1113092" name="AutoShape 4"/>
          <p:cNvSpPr>
            <a:spLocks noChangeArrowheads="1"/>
          </p:cNvSpPr>
          <p:nvPr/>
        </p:nvSpPr>
        <p:spPr bwMode="auto">
          <a:xfrm>
            <a:off x="1600200" y="3657600"/>
            <a:ext cx="6858000" cy="2743200"/>
          </a:xfrm>
          <a:prstGeom prst="roundRect">
            <a:avLst>
              <a:gd name="adj" fmla="val 16667"/>
            </a:avLst>
          </a:prstGeom>
          <a:solidFill>
            <a:srgbClr val="FFCC99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s-MX">
              <a:solidFill>
                <a:schemeClr val="accent2"/>
              </a:solidFill>
              <a:effectLst/>
            </a:endParaRPr>
          </a:p>
          <a:p>
            <a:pPr>
              <a:defRPr/>
            </a:pPr>
            <a:r>
              <a:rPr lang="es-MX">
                <a:solidFill>
                  <a:schemeClr val="accent2"/>
                </a:solidFill>
                <a:effectLst/>
              </a:rPr>
              <a:t>Condiciones de Cultivo:</a:t>
            </a:r>
          </a:p>
          <a:p>
            <a:pPr>
              <a:defRPr/>
            </a:pPr>
            <a:endParaRPr lang="es-MX">
              <a:solidFill>
                <a:schemeClr val="accent2"/>
              </a:solidFill>
              <a:effectLst/>
            </a:endParaRPr>
          </a:p>
          <a:p>
            <a:pPr>
              <a:defRPr/>
            </a:pPr>
            <a:r>
              <a:rPr lang="es-MX">
                <a:solidFill>
                  <a:schemeClr val="accent2"/>
                </a:solidFill>
                <a:effectLst/>
              </a:rPr>
              <a:t>Salinidad		Bajo 35 ppt idealmente</a:t>
            </a:r>
          </a:p>
          <a:p>
            <a:pPr>
              <a:defRPr/>
            </a:pPr>
            <a:r>
              <a:rPr lang="es-MX">
                <a:solidFill>
                  <a:schemeClr val="accent2"/>
                </a:solidFill>
                <a:effectLst/>
              </a:rPr>
              <a:t>Temperatura  		20 a 25 °C</a:t>
            </a:r>
          </a:p>
          <a:p>
            <a:pPr>
              <a:defRPr/>
            </a:pPr>
            <a:r>
              <a:rPr lang="es-MX">
                <a:solidFill>
                  <a:schemeClr val="accent2"/>
                </a:solidFill>
                <a:effectLst/>
              </a:rPr>
              <a:t>Oxígeno disuelto		100 % saturación (&gt; 2 mg / l sobrev.)</a:t>
            </a:r>
          </a:p>
          <a:p>
            <a:pPr>
              <a:defRPr/>
            </a:pPr>
            <a:r>
              <a:rPr lang="es-MX">
                <a:solidFill>
                  <a:schemeClr val="accent2"/>
                </a:solidFill>
                <a:effectLst/>
              </a:rPr>
              <a:t>pH			 &gt; 7,5 a 8,3</a:t>
            </a:r>
          </a:p>
          <a:p>
            <a:pPr>
              <a:defRPr/>
            </a:pPr>
            <a:r>
              <a:rPr lang="es-MX">
                <a:solidFill>
                  <a:schemeClr val="accent2"/>
                </a:solidFill>
                <a:effectLst/>
              </a:rPr>
              <a:t>NH</a:t>
            </a:r>
            <a:r>
              <a:rPr lang="es-MX" baseline="-25000">
                <a:solidFill>
                  <a:schemeClr val="accent2"/>
                </a:solidFill>
                <a:effectLst/>
              </a:rPr>
              <a:t>3 			</a:t>
            </a:r>
            <a:r>
              <a:rPr lang="es-MX">
                <a:solidFill>
                  <a:schemeClr val="accent2"/>
                </a:solidFill>
                <a:effectLst/>
              </a:rPr>
              <a:t> &lt; 1 mg / l</a:t>
            </a:r>
          </a:p>
          <a:p>
            <a:pPr>
              <a:defRPr/>
            </a:pPr>
            <a:r>
              <a:rPr lang="es-MX">
                <a:solidFill>
                  <a:schemeClr val="accent2"/>
                </a:solidFill>
                <a:effectLst/>
              </a:rPr>
              <a:t>Adición Probiótico	 </a:t>
            </a:r>
            <a:r>
              <a:rPr lang="es-MX" i="1">
                <a:solidFill>
                  <a:schemeClr val="accent2"/>
                </a:solidFill>
                <a:effectLst/>
              </a:rPr>
              <a:t>Lactobacillus plantarum</a:t>
            </a:r>
            <a:r>
              <a:rPr lang="es-MX">
                <a:solidFill>
                  <a:schemeClr val="accent2"/>
                </a:solidFill>
                <a:effectLst/>
              </a:rPr>
              <a:t> </a:t>
            </a:r>
          </a:p>
          <a:p>
            <a:pPr>
              <a:defRPr/>
            </a:pPr>
            <a:r>
              <a:rPr lang="es-MX">
                <a:effectLst/>
              </a:rPr>
              <a:t>		</a:t>
            </a:r>
            <a:endParaRPr lang="es-ES">
              <a:effectLst/>
            </a:endParaRPr>
          </a:p>
        </p:txBody>
      </p:sp>
    </p:spTree>
  </p:cSld>
  <p:clrMapOvr>
    <a:masterClrMapping/>
  </p:clrMapOvr>
  <p:transition>
    <p:sndAc>
      <p:stSnd>
        <p:snd r:embed="rId2" name="DIALOG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13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1130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130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130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130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3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130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130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130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130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3090" grpId="0" animBg="1" autoUpdateAnimBg="0"/>
      <p:bldP spid="1113091" grpId="0" animBg="1" autoUpdateAnimBg="0"/>
      <p:bldP spid="1113092" grpId="0" animBg="1" autoUpdateAnimBg="0"/>
    </p:bld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4114" name="AutoShape 2"/>
          <p:cNvSpPr>
            <a:spLocks noChangeArrowheads="1"/>
          </p:cNvSpPr>
          <p:nvPr/>
        </p:nvSpPr>
        <p:spPr bwMode="auto">
          <a:xfrm>
            <a:off x="3429000" y="2133600"/>
            <a:ext cx="2209800" cy="1600200"/>
          </a:xfrm>
          <a:prstGeom prst="roundRect">
            <a:avLst>
              <a:gd name="adj" fmla="val 16667"/>
            </a:avLst>
          </a:prstGeom>
          <a:solidFill>
            <a:srgbClr val="FFCC99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es-MX">
                <a:solidFill>
                  <a:schemeClr val="accent2"/>
                </a:solidFill>
                <a:effectLst/>
              </a:rPr>
              <a:t>Valor Nutricional</a:t>
            </a:r>
          </a:p>
          <a:p>
            <a:pPr>
              <a:defRPr/>
            </a:pPr>
            <a:r>
              <a:rPr lang="es-MX">
                <a:solidFill>
                  <a:schemeClr val="accent2"/>
                </a:solidFill>
                <a:effectLst/>
              </a:rPr>
              <a:t>de los rotíferos a</a:t>
            </a:r>
          </a:p>
          <a:p>
            <a:pPr>
              <a:defRPr/>
            </a:pPr>
            <a:r>
              <a:rPr lang="es-MX">
                <a:solidFill>
                  <a:schemeClr val="accent2"/>
                </a:solidFill>
                <a:effectLst/>
              </a:rPr>
              <a:t>las 72 horas de </a:t>
            </a:r>
          </a:p>
          <a:p>
            <a:pPr>
              <a:defRPr/>
            </a:pPr>
            <a:r>
              <a:rPr lang="es-MX">
                <a:solidFill>
                  <a:schemeClr val="accent2"/>
                </a:solidFill>
                <a:effectLst/>
              </a:rPr>
              <a:t>enriquecimiento</a:t>
            </a:r>
            <a:endParaRPr lang="es-ES">
              <a:solidFill>
                <a:schemeClr val="accent2"/>
              </a:solidFill>
              <a:effectLst/>
            </a:endParaRPr>
          </a:p>
        </p:txBody>
      </p:sp>
      <p:sp>
        <p:nvSpPr>
          <p:cNvPr id="1114115" name="AutoShape 3"/>
          <p:cNvSpPr>
            <a:spLocks noChangeArrowheads="1"/>
          </p:cNvSpPr>
          <p:nvPr/>
        </p:nvSpPr>
        <p:spPr bwMode="auto">
          <a:xfrm>
            <a:off x="533400" y="762000"/>
            <a:ext cx="2133600" cy="838200"/>
          </a:xfrm>
          <a:prstGeom prst="foldedCorner">
            <a:avLst>
              <a:gd name="adj" fmla="val 12500"/>
            </a:avLst>
          </a:prstGeom>
          <a:solidFill>
            <a:srgbClr val="FFCC99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es-MX" i="1">
                <a:solidFill>
                  <a:schemeClr val="accent2"/>
                </a:solidFill>
                <a:effectLst/>
              </a:rPr>
              <a:t>Isochrysis galbana </a:t>
            </a:r>
          </a:p>
          <a:p>
            <a:pPr>
              <a:defRPr/>
            </a:pPr>
            <a:r>
              <a:rPr lang="es-MX">
                <a:solidFill>
                  <a:schemeClr val="accent2"/>
                </a:solidFill>
                <a:effectLst/>
              </a:rPr>
              <a:t>(22:6 n3 HUFA)</a:t>
            </a:r>
            <a:endParaRPr lang="es-ES">
              <a:solidFill>
                <a:schemeClr val="accent2"/>
              </a:solidFill>
              <a:effectLst/>
            </a:endParaRPr>
          </a:p>
        </p:txBody>
      </p:sp>
      <p:sp>
        <p:nvSpPr>
          <p:cNvPr id="1114116" name="AutoShape 4"/>
          <p:cNvSpPr>
            <a:spLocks noChangeArrowheads="1"/>
          </p:cNvSpPr>
          <p:nvPr/>
        </p:nvSpPr>
        <p:spPr bwMode="auto">
          <a:xfrm>
            <a:off x="5943600" y="685800"/>
            <a:ext cx="2209800" cy="914400"/>
          </a:xfrm>
          <a:prstGeom prst="foldedCorner">
            <a:avLst>
              <a:gd name="adj" fmla="val 12500"/>
            </a:avLst>
          </a:prstGeom>
          <a:solidFill>
            <a:srgbClr val="FFCC99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es-MX" i="1">
                <a:solidFill>
                  <a:schemeClr val="accent2"/>
                </a:solidFill>
                <a:effectLst/>
              </a:rPr>
              <a:t>Tetraselmis suecica</a:t>
            </a:r>
          </a:p>
          <a:p>
            <a:pPr>
              <a:defRPr/>
            </a:pPr>
            <a:r>
              <a:rPr lang="es-MX">
                <a:solidFill>
                  <a:schemeClr val="accent2"/>
                </a:solidFill>
                <a:effectLst/>
              </a:rPr>
              <a:t>(20:5 n3 HUFA)</a:t>
            </a:r>
            <a:endParaRPr lang="es-ES">
              <a:solidFill>
                <a:schemeClr val="accent2"/>
              </a:solidFill>
              <a:effectLst/>
            </a:endParaRPr>
          </a:p>
        </p:txBody>
      </p:sp>
      <p:sp>
        <p:nvSpPr>
          <p:cNvPr id="1114117" name="AutoShape 5"/>
          <p:cNvSpPr>
            <a:spLocks noChangeArrowheads="1"/>
          </p:cNvSpPr>
          <p:nvPr/>
        </p:nvSpPr>
        <p:spPr bwMode="auto">
          <a:xfrm>
            <a:off x="3962400" y="1676400"/>
            <a:ext cx="1143000" cy="381000"/>
          </a:xfrm>
          <a:prstGeom prst="bracketPair">
            <a:avLst>
              <a:gd name="adj" fmla="val 16667"/>
            </a:avLst>
          </a:prstGeom>
          <a:solidFill>
            <a:srgbClr val="FFCC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s-MX" sz="1400">
                <a:effectLst/>
              </a:rPr>
              <a:t> </a:t>
            </a:r>
            <a:r>
              <a:rPr lang="es-MX" sz="1400">
                <a:solidFill>
                  <a:schemeClr val="accent2"/>
                </a:solidFill>
                <a:effectLst/>
              </a:rPr>
              <a:t>5 x 10</a:t>
            </a:r>
            <a:r>
              <a:rPr lang="es-MX" sz="1400" baseline="30000">
                <a:solidFill>
                  <a:schemeClr val="accent2"/>
                </a:solidFill>
                <a:effectLst/>
              </a:rPr>
              <a:t>6 </a:t>
            </a:r>
            <a:r>
              <a:rPr lang="es-MX" sz="1400">
                <a:solidFill>
                  <a:schemeClr val="accent2"/>
                </a:solidFill>
                <a:effectLst/>
              </a:rPr>
              <a:t>c/ml</a:t>
            </a:r>
            <a:r>
              <a:rPr lang="es-MX" sz="1400" baseline="30000">
                <a:solidFill>
                  <a:schemeClr val="accent2"/>
                </a:solidFill>
                <a:effectLst/>
              </a:rPr>
              <a:t> </a:t>
            </a:r>
            <a:endParaRPr lang="es-ES" sz="1400">
              <a:solidFill>
                <a:schemeClr val="accent2"/>
              </a:solidFill>
              <a:effectLst/>
            </a:endParaRPr>
          </a:p>
        </p:txBody>
      </p:sp>
      <p:sp>
        <p:nvSpPr>
          <p:cNvPr id="1114118" name="AutoShape 6"/>
          <p:cNvSpPr>
            <a:spLocks noChangeArrowheads="1"/>
          </p:cNvSpPr>
          <p:nvPr/>
        </p:nvSpPr>
        <p:spPr bwMode="auto">
          <a:xfrm>
            <a:off x="1066800" y="5181600"/>
            <a:ext cx="7086600" cy="914400"/>
          </a:xfrm>
          <a:prstGeom prst="roundRect">
            <a:avLst>
              <a:gd name="adj" fmla="val 16667"/>
            </a:avLst>
          </a:prstGeom>
          <a:solidFill>
            <a:srgbClr val="FFCC99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es-MX">
                <a:solidFill>
                  <a:schemeClr val="accent2"/>
                </a:solidFill>
                <a:effectLst/>
              </a:rPr>
              <a:t>Relación de DHA : EPA &gt;2 para </a:t>
            </a:r>
            <a:r>
              <a:rPr lang="es-MX" i="1">
                <a:solidFill>
                  <a:schemeClr val="accent2"/>
                </a:solidFill>
                <a:effectLst/>
              </a:rPr>
              <a:t>Isochrysis</a:t>
            </a:r>
            <a:r>
              <a:rPr lang="es-MX">
                <a:solidFill>
                  <a:schemeClr val="accent2"/>
                </a:solidFill>
                <a:effectLst/>
              </a:rPr>
              <a:t> y 0,5 para </a:t>
            </a:r>
            <a:r>
              <a:rPr lang="es-MX" i="1">
                <a:solidFill>
                  <a:schemeClr val="accent2"/>
                </a:solidFill>
                <a:effectLst/>
              </a:rPr>
              <a:t>Tetraselmis</a:t>
            </a:r>
            <a:r>
              <a:rPr lang="es-MX" i="1">
                <a:effectLst/>
              </a:rPr>
              <a:t> </a:t>
            </a:r>
            <a:endParaRPr lang="es-ES" i="1">
              <a:effectLst/>
            </a:endParaRPr>
          </a:p>
        </p:txBody>
      </p:sp>
      <p:sp>
        <p:nvSpPr>
          <p:cNvPr id="1114119" name="AutoShape 7"/>
          <p:cNvSpPr>
            <a:spLocks noChangeArrowheads="1"/>
          </p:cNvSpPr>
          <p:nvPr/>
        </p:nvSpPr>
        <p:spPr bwMode="auto">
          <a:xfrm>
            <a:off x="4343400" y="4114800"/>
            <a:ext cx="304800" cy="685800"/>
          </a:xfrm>
          <a:prstGeom prst="downArrow">
            <a:avLst>
              <a:gd name="adj1" fmla="val 50000"/>
              <a:gd name="adj2" fmla="val 5625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1114120" name="AutoShape 8"/>
          <p:cNvSpPr>
            <a:spLocks noChangeArrowheads="1"/>
          </p:cNvSpPr>
          <p:nvPr/>
        </p:nvSpPr>
        <p:spPr bwMode="auto">
          <a:xfrm rot="-2114580">
            <a:off x="2590800" y="1981200"/>
            <a:ext cx="228600" cy="533400"/>
          </a:xfrm>
          <a:prstGeom prst="curvedRightArrow">
            <a:avLst>
              <a:gd name="adj1" fmla="val 46667"/>
              <a:gd name="adj2" fmla="val 93333"/>
              <a:gd name="adj3" fmla="val 33333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1114121" name="AutoShape 9"/>
          <p:cNvSpPr>
            <a:spLocks noChangeArrowheads="1"/>
          </p:cNvSpPr>
          <p:nvPr/>
        </p:nvSpPr>
        <p:spPr bwMode="auto">
          <a:xfrm rot="1396062">
            <a:off x="6172200" y="1905000"/>
            <a:ext cx="166688" cy="538163"/>
          </a:xfrm>
          <a:prstGeom prst="curvedLeftArrow">
            <a:avLst>
              <a:gd name="adj1" fmla="val 91147"/>
              <a:gd name="adj2" fmla="val 155718"/>
              <a:gd name="adj3" fmla="val 33333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</p:spTree>
  </p:cSld>
  <p:clrMapOvr>
    <a:masterClrMapping/>
  </p:clrMapOvr>
  <p:transition>
    <p:sndAc>
      <p:stSnd>
        <p:snd r:embed="rId2" name="DIALOG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14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4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14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14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14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14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14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4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14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14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14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14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14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14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14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4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3" dur="500"/>
                                        <p:tgtEl>
                                          <p:spTgt spid="1114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4114" grpId="0" animBg="1" autoUpdateAnimBg="0"/>
      <p:bldP spid="1114115" grpId="0" animBg="1" autoUpdateAnimBg="0"/>
      <p:bldP spid="1114116" grpId="0" animBg="1" autoUpdateAnimBg="0"/>
      <p:bldP spid="1114117" grpId="0" animBg="1" autoUpdateAnimBg="0"/>
      <p:bldP spid="1114118" grpId="0" animBg="1" autoUpdateAnimBg="0"/>
      <p:bldP spid="1114119" grpId="0" animBg="1"/>
      <p:bldP spid="1114120" grpId="0" animBg="1"/>
      <p:bldP spid="111412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143000" y="-3810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Tabla Alimentación 2</a:t>
            </a:r>
            <a:endParaRPr lang="es-ES_tradnl" smtClean="0"/>
          </a:p>
        </p:txBody>
      </p:sp>
      <p:graphicFrame>
        <p:nvGraphicFramePr>
          <p:cNvPr id="994442" name="Group 1162"/>
          <p:cNvGraphicFramePr>
            <a:graphicFrameLocks noGrp="1"/>
          </p:cNvGraphicFramePr>
          <p:nvPr>
            <p:ph type="tbl" idx="1"/>
          </p:nvPr>
        </p:nvGraphicFramePr>
        <p:xfrm>
          <a:off x="1295400" y="533400"/>
          <a:ext cx="7570788" cy="5920740"/>
        </p:xfrm>
        <a:graphic>
          <a:graphicData uri="http://schemas.openxmlformats.org/drawingml/2006/table">
            <a:tbl>
              <a:tblPr/>
              <a:tblGrid>
                <a:gridCol w="1143000"/>
                <a:gridCol w="1219200"/>
                <a:gridCol w="2058988"/>
                <a:gridCol w="1574800"/>
                <a:gridCol w="1574800"/>
              </a:tblGrid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Dia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Estadio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Algas Kcel/ml.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Alimento gr/m3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ARN/larva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N5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0.5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Z1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70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Z1-Z2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80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1.5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4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Z2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100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Z2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100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2.5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6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Z3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100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2.5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15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7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M1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40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18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8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M1-M2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1.5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9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M2-M3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2.5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M3-Pl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40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11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PL1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12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PL2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60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13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PL3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3.5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70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14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PL4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4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80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15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PL5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4.5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110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16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PL6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5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120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17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PL7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6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145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18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PL8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6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155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19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PL9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6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185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PL10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6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210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5138" name="AutoShape 2"/>
          <p:cNvSpPr>
            <a:spLocks noChangeArrowheads="1"/>
          </p:cNvSpPr>
          <p:nvPr/>
        </p:nvSpPr>
        <p:spPr bwMode="auto">
          <a:xfrm>
            <a:off x="762000" y="990600"/>
            <a:ext cx="4191000" cy="914400"/>
          </a:xfrm>
          <a:prstGeom prst="roundRect">
            <a:avLst>
              <a:gd name="adj" fmla="val 16667"/>
            </a:avLst>
          </a:prstGeom>
          <a:solidFill>
            <a:srgbClr val="FFCC99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es-MX">
                <a:solidFill>
                  <a:schemeClr val="accent2"/>
                </a:solidFill>
                <a:effectLst/>
              </a:rPr>
              <a:t>Concentración de ácidos grasos</a:t>
            </a:r>
          </a:p>
          <a:p>
            <a:pPr>
              <a:defRPr/>
            </a:pPr>
            <a:r>
              <a:rPr lang="es-MX">
                <a:solidFill>
                  <a:schemeClr val="accent2"/>
                </a:solidFill>
                <a:effectLst/>
              </a:rPr>
              <a:t>en rotífero enriquecidos (mg x g p.s.)</a:t>
            </a:r>
            <a:r>
              <a:rPr lang="es-MX">
                <a:effectLst/>
              </a:rPr>
              <a:t> </a:t>
            </a:r>
            <a:endParaRPr lang="es-ES">
              <a:effectLst/>
            </a:endParaRPr>
          </a:p>
        </p:txBody>
      </p:sp>
      <p:sp>
        <p:nvSpPr>
          <p:cNvPr id="1115139" name="AutoShape 3"/>
          <p:cNvSpPr>
            <a:spLocks noChangeArrowheads="1"/>
          </p:cNvSpPr>
          <p:nvPr/>
        </p:nvSpPr>
        <p:spPr bwMode="auto">
          <a:xfrm>
            <a:off x="762000" y="2438400"/>
            <a:ext cx="7772400" cy="3810000"/>
          </a:xfrm>
          <a:prstGeom prst="roundRect">
            <a:avLst>
              <a:gd name="adj" fmla="val 16667"/>
            </a:avLst>
          </a:prstGeom>
          <a:solidFill>
            <a:srgbClr val="FFCC99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es-MX">
                <a:solidFill>
                  <a:schemeClr val="accent2"/>
                </a:solidFill>
                <a:effectLst/>
              </a:rPr>
              <a:t>Enriquecimiento	  DHA	   EPA	DHA / EPA	Sum. n3 HUFA</a:t>
            </a:r>
          </a:p>
          <a:p>
            <a:pPr>
              <a:defRPr/>
            </a:pPr>
            <a:endParaRPr lang="es-MX">
              <a:solidFill>
                <a:schemeClr val="accent2"/>
              </a:solidFill>
              <a:effectLst/>
            </a:endParaRPr>
          </a:p>
          <a:p>
            <a:pPr>
              <a:defRPr/>
            </a:pPr>
            <a:r>
              <a:rPr lang="es-MX">
                <a:solidFill>
                  <a:schemeClr val="accent2"/>
                </a:solidFill>
                <a:effectLst/>
              </a:rPr>
              <a:t>C. Selco		    4,4	    5,4	      0,8		       15,6</a:t>
            </a:r>
          </a:p>
          <a:p>
            <a:pPr>
              <a:defRPr/>
            </a:pPr>
            <a:endParaRPr lang="es-MX">
              <a:solidFill>
                <a:schemeClr val="accent2"/>
              </a:solidFill>
              <a:effectLst/>
            </a:endParaRPr>
          </a:p>
          <a:p>
            <a:pPr>
              <a:defRPr/>
            </a:pPr>
            <a:r>
              <a:rPr lang="es-MX" i="1">
                <a:solidFill>
                  <a:schemeClr val="accent2"/>
                </a:solidFill>
                <a:effectLst/>
              </a:rPr>
              <a:t>Nannochloropsis</a:t>
            </a:r>
            <a:r>
              <a:rPr lang="es-MX">
                <a:solidFill>
                  <a:schemeClr val="accent2"/>
                </a:solidFill>
                <a:effectLst/>
              </a:rPr>
              <a:t>	    2,2         7,3            0,3		       11,4	</a:t>
            </a:r>
          </a:p>
          <a:p>
            <a:pPr>
              <a:defRPr/>
            </a:pPr>
            <a:endParaRPr lang="es-MX">
              <a:solidFill>
                <a:schemeClr val="accent2"/>
              </a:solidFill>
              <a:effectLst/>
            </a:endParaRPr>
          </a:p>
          <a:p>
            <a:pPr>
              <a:defRPr/>
            </a:pPr>
            <a:r>
              <a:rPr lang="es-MX">
                <a:solidFill>
                  <a:schemeClr val="accent2"/>
                </a:solidFill>
                <a:effectLst/>
              </a:rPr>
              <a:t>DHA Selco	    68,0	  41,6	      1,6		      116,8</a:t>
            </a:r>
          </a:p>
          <a:p>
            <a:pPr>
              <a:defRPr/>
            </a:pPr>
            <a:r>
              <a:rPr lang="es-MX">
                <a:solidFill>
                  <a:schemeClr val="accent2"/>
                </a:solidFill>
                <a:effectLst/>
              </a:rPr>
              <a:t>(&gt;12 hrs a 20°C)	    46,0      43,1	      1,1		        95,0    </a:t>
            </a:r>
            <a:endParaRPr lang="es-ES">
              <a:solidFill>
                <a:schemeClr val="accent2"/>
              </a:solidFill>
              <a:effectLst/>
            </a:endParaRPr>
          </a:p>
        </p:txBody>
      </p:sp>
    </p:spTree>
  </p:cSld>
  <p:clrMapOvr>
    <a:masterClrMapping/>
  </p:clrMapOvr>
  <p:transition>
    <p:sndAc>
      <p:stSnd>
        <p:snd r:embed="rId2" name="DIALOG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15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15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5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15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15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5138" grpId="0" animBg="1" autoUpdateAnimBg="0"/>
      <p:bldP spid="1115139" grpId="0" animBg="1" autoUpdateAnimBg="0"/>
    </p:bld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-3048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Rotiferos</a:t>
            </a:r>
            <a:endParaRPr lang="es-ES_tradnl" smtClean="0"/>
          </a:p>
        </p:txBody>
      </p:sp>
      <p:sp>
        <p:nvSpPr>
          <p:cNvPr id="1061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609600"/>
            <a:ext cx="8229600" cy="6248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i="1" smtClean="0"/>
              <a:t>Brachionus plicatilis</a:t>
            </a:r>
            <a:r>
              <a:rPr lang="en-US" sz="2800" smtClean="0"/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Tamaño pequeño. S: 80-150 </a:t>
            </a:r>
            <a:r>
              <a:rPr lang="en-US" sz="2800" smtClean="0">
                <a:latin typeface="Symbol" pitchFamily="18" charset="2"/>
              </a:rPr>
              <a:t>m</a:t>
            </a:r>
            <a:r>
              <a:rPr lang="en-US" sz="2800" smtClean="0"/>
              <a:t>. L: 140 – 220 </a:t>
            </a:r>
            <a:r>
              <a:rPr lang="en-US" sz="2800" smtClean="0">
                <a:latin typeface="Symbol" pitchFamily="18" charset="2"/>
              </a:rPr>
              <a:t>m</a:t>
            </a:r>
            <a:r>
              <a:rPr lang="en-US" sz="2800" smtClean="0"/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Tecnología de producción conocida..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Cultivo Batch o continuo.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Reproduce según condiciones: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Normales: partenogenetico, solo hembras.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Anormales: Macho y hembras (500-1000 /ml).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Inoculación: 10 – 20 o 100-200 rot / ml.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Alimentación: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Iso: 1-2x10</a:t>
            </a:r>
            <a:r>
              <a:rPr lang="en-US" sz="2400" baseline="30000" smtClean="0"/>
              <a:t>6</a:t>
            </a:r>
            <a:r>
              <a:rPr lang="en-US" sz="2400" smtClean="0"/>
              <a:t> cel/ml. Chl: 10-20x10</a:t>
            </a:r>
            <a:r>
              <a:rPr lang="en-US" sz="2400" baseline="30000" smtClean="0"/>
              <a:t>6</a:t>
            </a:r>
            <a:r>
              <a:rPr lang="en-US" sz="2400" smtClean="0"/>
              <a:t>cel/ml.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Levadura: 0.25 g / l.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Artificial: 400-600 mg/10</a:t>
            </a:r>
            <a:r>
              <a:rPr lang="en-US" sz="2400" baseline="30000" smtClean="0"/>
              <a:t>6</a:t>
            </a:r>
            <a:r>
              <a:rPr lang="en-US" sz="2400" smtClean="0"/>
              <a:t>. Minimo 50 ppm.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Cosecha: 100-150 o 350 rot /ml. Malla 22</a:t>
            </a:r>
            <a:r>
              <a:rPr lang="en-US" sz="2800" smtClean="0">
                <a:latin typeface="Symbol" pitchFamily="18" charset="2"/>
              </a:rPr>
              <a:t>m</a:t>
            </a:r>
            <a:r>
              <a:rPr lang="en-US" sz="2800" smtClean="0"/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Posible enriquecimiento.</a:t>
            </a:r>
            <a:endParaRPr lang="es-ES_tradnl" sz="2800" smtClean="0"/>
          </a:p>
        </p:txBody>
      </p:sp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i="1" smtClean="0"/>
              <a:t>Brachionus plicatilis</a:t>
            </a:r>
            <a:endParaRPr lang="es-ES_tradnl" i="1" smtClean="0"/>
          </a:p>
        </p:txBody>
      </p:sp>
      <p:pic>
        <p:nvPicPr>
          <p:cNvPr id="96259" name="Picture 3" descr="Bplicatili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0" y="1524000"/>
            <a:ext cx="3111500" cy="354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6260" name="Picture 4" descr="Bplicatilis_eggs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2000" y="1219200"/>
            <a:ext cx="31115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6261" name="Picture 9" descr="brachi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371600" y="3486150"/>
            <a:ext cx="4038600" cy="329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Cultivo Tradicional Rotiferos</a:t>
            </a:r>
            <a:endParaRPr lang="es-ES_tradnl" smtClean="0"/>
          </a:p>
        </p:txBody>
      </p:sp>
      <p:pic>
        <p:nvPicPr>
          <p:cNvPr id="97283" name="Picture 3" descr="nr6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0600" y="1371600"/>
            <a:ext cx="7848600" cy="523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Cultivo Enriquecido Rotiferos</a:t>
            </a:r>
            <a:endParaRPr lang="es-ES_tradnl" smtClean="0"/>
          </a:p>
        </p:txBody>
      </p:sp>
      <p:pic>
        <p:nvPicPr>
          <p:cNvPr id="98307" name="Picture 3" descr="nr6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200" y="1320800"/>
            <a:ext cx="7848600" cy="523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33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0600" y="1371600"/>
            <a:ext cx="7162800" cy="4519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9331" name="Text Box 3"/>
          <p:cNvSpPr txBox="1">
            <a:spLocks noChangeArrowheads="1"/>
          </p:cNvSpPr>
          <p:nvPr/>
        </p:nvSpPr>
        <p:spPr bwMode="auto">
          <a:xfrm>
            <a:off x="533400" y="6172200"/>
            <a:ext cx="2438400" cy="36671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1800" b="1">
                <a:solidFill>
                  <a:srgbClr val="FFFF66"/>
                </a:solidFill>
                <a:effectLst/>
              </a:rPr>
              <a:t>Copépodo Calanoideo</a:t>
            </a:r>
            <a:endParaRPr lang="es-ES" sz="1800" b="1">
              <a:solidFill>
                <a:srgbClr val="FFFF66"/>
              </a:solidFill>
              <a:effectLst/>
            </a:endParaRPr>
          </a:p>
        </p:txBody>
      </p:sp>
      <p:sp>
        <p:nvSpPr>
          <p:cNvPr id="99332" name="Text Box 4"/>
          <p:cNvSpPr txBox="1">
            <a:spLocks noChangeArrowheads="1"/>
          </p:cNvSpPr>
          <p:nvPr/>
        </p:nvSpPr>
        <p:spPr bwMode="auto">
          <a:xfrm>
            <a:off x="2590800" y="685800"/>
            <a:ext cx="3962400" cy="4572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2400">
                <a:solidFill>
                  <a:srgbClr val="FFFF66"/>
                </a:solidFill>
                <a:effectLst/>
              </a:rPr>
              <a:t>CULTIVO DE COPÉPODOS</a:t>
            </a:r>
            <a:endParaRPr lang="es-ES" sz="2400">
              <a:solidFill>
                <a:srgbClr val="FFFF66"/>
              </a:solidFill>
              <a:effectLst/>
            </a:endParaRPr>
          </a:p>
        </p:txBody>
      </p:sp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7186" name="AutoShape 2"/>
          <p:cNvSpPr>
            <a:spLocks noChangeArrowheads="1"/>
          </p:cNvSpPr>
          <p:nvPr/>
        </p:nvSpPr>
        <p:spPr bwMode="auto">
          <a:xfrm>
            <a:off x="2590800" y="533400"/>
            <a:ext cx="3962400" cy="8382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es-MX" sz="2400">
                <a:solidFill>
                  <a:srgbClr val="FFFF00"/>
                </a:solidFill>
                <a:effectLst/>
              </a:rPr>
              <a:t>CULTIVO DE COPÉPODOS</a:t>
            </a:r>
            <a:r>
              <a:rPr lang="es-MX" sz="2400">
                <a:effectLst/>
              </a:rPr>
              <a:t> </a:t>
            </a:r>
            <a:endParaRPr lang="es-ES" sz="2400">
              <a:effectLst/>
            </a:endParaRPr>
          </a:p>
        </p:txBody>
      </p:sp>
      <p:sp>
        <p:nvSpPr>
          <p:cNvPr id="1117187" name="AutoShape 3"/>
          <p:cNvSpPr>
            <a:spLocks noChangeArrowheads="1"/>
          </p:cNvSpPr>
          <p:nvPr/>
        </p:nvSpPr>
        <p:spPr bwMode="auto">
          <a:xfrm>
            <a:off x="685800" y="1828800"/>
            <a:ext cx="8153400" cy="24384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buSzPct val="120000"/>
              <a:buFontTx/>
              <a:buChar char="•"/>
              <a:defRPr/>
            </a:pPr>
            <a:r>
              <a:rPr lang="es-MX">
                <a:solidFill>
                  <a:srgbClr val="FFFF00"/>
                </a:solidFill>
                <a:effectLst/>
              </a:rPr>
              <a:t> Mayor valor nutricional que artemias y rotíferos</a:t>
            </a:r>
          </a:p>
          <a:p>
            <a:pPr>
              <a:buSzPct val="120000"/>
              <a:buFontTx/>
              <a:buChar char="•"/>
              <a:defRPr/>
            </a:pPr>
            <a:r>
              <a:rPr lang="es-MX">
                <a:solidFill>
                  <a:srgbClr val="FFFF00"/>
                </a:solidFill>
                <a:effectLst/>
              </a:rPr>
              <a:t> Perfil nutritivo satisface de mejor manera requerimientos de larvas marinas</a:t>
            </a:r>
          </a:p>
          <a:p>
            <a:pPr>
              <a:buSzPct val="120000"/>
              <a:buFontTx/>
              <a:buChar char="•"/>
              <a:defRPr/>
            </a:pPr>
            <a:r>
              <a:rPr lang="es-MX">
                <a:solidFill>
                  <a:srgbClr val="FFFF00"/>
                </a:solidFill>
                <a:effectLst/>
              </a:rPr>
              <a:t> Se cree que contienen más altos niveles de enzimas digestivas que artemias</a:t>
            </a:r>
          </a:p>
          <a:p>
            <a:pPr>
              <a:buSzPct val="120000"/>
              <a:buFontTx/>
              <a:buChar char="•"/>
              <a:defRPr/>
            </a:pPr>
            <a:r>
              <a:rPr lang="es-MX">
                <a:solidFill>
                  <a:srgbClr val="FFFF00"/>
                </a:solidFill>
                <a:effectLst/>
              </a:rPr>
              <a:t> Pueden ser administrados como: nauplios, copepoditos y copépodos</a:t>
            </a:r>
          </a:p>
          <a:p>
            <a:pPr>
              <a:buSzPct val="120000"/>
              <a:buFontTx/>
              <a:buChar char="•"/>
              <a:defRPr/>
            </a:pPr>
            <a:r>
              <a:rPr lang="es-MX">
                <a:solidFill>
                  <a:srgbClr val="FFFF00"/>
                </a:solidFill>
                <a:effectLst/>
              </a:rPr>
              <a:t> Movimiento en zigzag es estímulo visual para muchas larvas de peces</a:t>
            </a:r>
          </a:p>
          <a:p>
            <a:pPr>
              <a:buSzPct val="120000"/>
              <a:buFontTx/>
              <a:buChar char="•"/>
              <a:defRPr/>
            </a:pPr>
            <a:r>
              <a:rPr lang="es-MX">
                <a:solidFill>
                  <a:srgbClr val="FFFF00"/>
                </a:solidFill>
                <a:effectLst/>
              </a:rPr>
              <a:t> Especies bentónicas permanecen y limpian las paredes de los estanques</a:t>
            </a:r>
            <a:endParaRPr lang="es-ES">
              <a:solidFill>
                <a:srgbClr val="FFFF00"/>
              </a:solidFill>
              <a:effectLst/>
            </a:endParaRPr>
          </a:p>
        </p:txBody>
      </p:sp>
      <p:sp>
        <p:nvSpPr>
          <p:cNvPr id="1117188" name="AutoShape 4"/>
          <p:cNvSpPr>
            <a:spLocks noChangeArrowheads="1"/>
          </p:cNvSpPr>
          <p:nvPr/>
        </p:nvSpPr>
        <p:spPr bwMode="auto">
          <a:xfrm>
            <a:off x="914400" y="4648200"/>
            <a:ext cx="2057400" cy="15240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es-MX">
                <a:solidFill>
                  <a:srgbClr val="FFFF00"/>
                </a:solidFill>
                <a:effectLst/>
              </a:rPr>
              <a:t>Calanoideos: </a:t>
            </a:r>
          </a:p>
          <a:p>
            <a:pPr>
              <a:defRPr/>
            </a:pPr>
            <a:r>
              <a:rPr lang="es-MX" i="1">
                <a:solidFill>
                  <a:srgbClr val="FFFF00"/>
                </a:solidFill>
                <a:effectLst/>
              </a:rPr>
              <a:t>Acartia</a:t>
            </a:r>
          </a:p>
          <a:p>
            <a:pPr>
              <a:defRPr/>
            </a:pPr>
            <a:r>
              <a:rPr lang="es-MX" i="1">
                <a:solidFill>
                  <a:srgbClr val="FFFF00"/>
                </a:solidFill>
                <a:effectLst/>
              </a:rPr>
              <a:t>Eurytemora</a:t>
            </a:r>
          </a:p>
          <a:p>
            <a:pPr>
              <a:defRPr/>
            </a:pPr>
            <a:r>
              <a:rPr lang="es-MX" i="1">
                <a:solidFill>
                  <a:srgbClr val="FFFF00"/>
                </a:solidFill>
                <a:effectLst/>
              </a:rPr>
              <a:t>Calanus</a:t>
            </a:r>
            <a:r>
              <a:rPr lang="es-MX">
                <a:effectLst/>
              </a:rPr>
              <a:t>	 	</a:t>
            </a:r>
            <a:endParaRPr lang="es-ES">
              <a:effectLst/>
            </a:endParaRPr>
          </a:p>
        </p:txBody>
      </p:sp>
      <p:sp>
        <p:nvSpPr>
          <p:cNvPr id="1117189" name="AutoShape 5"/>
          <p:cNvSpPr>
            <a:spLocks noChangeArrowheads="1"/>
          </p:cNvSpPr>
          <p:nvPr/>
        </p:nvSpPr>
        <p:spPr bwMode="auto">
          <a:xfrm>
            <a:off x="4267200" y="4953000"/>
            <a:ext cx="2743200" cy="12192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es-MX">
                <a:solidFill>
                  <a:srgbClr val="FFFF00"/>
                </a:solidFill>
                <a:effectLst/>
              </a:rPr>
              <a:t>Harpacticoideos:</a:t>
            </a:r>
          </a:p>
          <a:p>
            <a:pPr>
              <a:defRPr/>
            </a:pPr>
            <a:r>
              <a:rPr lang="es-MX" i="1">
                <a:solidFill>
                  <a:srgbClr val="FFFF00"/>
                </a:solidFill>
                <a:effectLst/>
              </a:rPr>
              <a:t>Tisbe</a:t>
            </a:r>
          </a:p>
          <a:p>
            <a:pPr>
              <a:defRPr/>
            </a:pPr>
            <a:r>
              <a:rPr lang="es-MX" i="1">
                <a:solidFill>
                  <a:srgbClr val="FFFF00"/>
                </a:solidFill>
                <a:effectLst/>
              </a:rPr>
              <a:t>Tigriopus</a:t>
            </a:r>
          </a:p>
          <a:p>
            <a:pPr>
              <a:defRPr/>
            </a:pPr>
            <a:r>
              <a:rPr lang="es-MX" i="1">
                <a:solidFill>
                  <a:srgbClr val="FFFF00"/>
                </a:solidFill>
                <a:effectLst/>
              </a:rPr>
              <a:t>Tisbenta</a:t>
            </a:r>
            <a:endParaRPr lang="es-ES" i="1">
              <a:solidFill>
                <a:srgbClr val="FFFF00"/>
              </a:solidFill>
              <a:effectLst/>
            </a:endParaRPr>
          </a:p>
        </p:txBody>
      </p:sp>
    </p:spTree>
  </p:cSld>
  <p:clrMapOvr>
    <a:masterClrMapping/>
  </p:clrMapOvr>
  <p:transition>
    <p:sndAc>
      <p:stSnd>
        <p:snd r:embed="rId2" name="DIALOG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1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1117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7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117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7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117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7186" grpId="0" animBg="1" autoUpdateAnimBg="0"/>
      <p:bldP spid="1117187" grpId="0" animBg="1" autoUpdateAnimBg="0"/>
      <p:bldP spid="1117188" grpId="0" animBg="1" autoUpdateAnimBg="0"/>
      <p:bldP spid="1117189" grpId="0" animBg="1" autoUpdateAnimBg="0"/>
    </p:bld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8210" name="AutoShape 2"/>
          <p:cNvSpPr>
            <a:spLocks noChangeArrowheads="1"/>
          </p:cNvSpPr>
          <p:nvPr/>
        </p:nvSpPr>
        <p:spPr bwMode="auto">
          <a:xfrm>
            <a:off x="685800" y="762000"/>
            <a:ext cx="5410200" cy="5334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es-MX" sz="2400">
                <a:solidFill>
                  <a:srgbClr val="FFFF00"/>
                </a:solidFill>
                <a:effectLst/>
              </a:rPr>
              <a:t>Calidad nutricional de Zooplancton natural</a:t>
            </a:r>
            <a:endParaRPr lang="es-ES" sz="2400">
              <a:solidFill>
                <a:srgbClr val="FFFF00"/>
              </a:solidFill>
              <a:effectLst/>
            </a:endParaRPr>
          </a:p>
        </p:txBody>
      </p:sp>
      <p:sp>
        <p:nvSpPr>
          <p:cNvPr id="1118211" name="AutoShape 3"/>
          <p:cNvSpPr>
            <a:spLocks noChangeArrowheads="1"/>
          </p:cNvSpPr>
          <p:nvPr/>
        </p:nvSpPr>
        <p:spPr bwMode="auto">
          <a:xfrm>
            <a:off x="457200" y="1447800"/>
            <a:ext cx="6858000" cy="37338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es-MX">
                <a:solidFill>
                  <a:srgbClr val="FFFF00"/>
                </a:solidFill>
                <a:effectLst/>
              </a:rPr>
              <a:t>Composición de ácidos Grasos (% área del total de lípidos)</a:t>
            </a:r>
          </a:p>
          <a:p>
            <a:pPr>
              <a:defRPr/>
            </a:pPr>
            <a:endParaRPr lang="es-MX">
              <a:solidFill>
                <a:srgbClr val="FFFF00"/>
              </a:solidFill>
              <a:effectLst/>
            </a:endParaRPr>
          </a:p>
          <a:p>
            <a:pPr>
              <a:defRPr/>
            </a:pPr>
            <a:r>
              <a:rPr lang="es-MX">
                <a:solidFill>
                  <a:srgbClr val="FFFF00"/>
                </a:solidFill>
                <a:effectLst/>
              </a:rPr>
              <a:t>Ác. Graso		Zooplancton		Artemia</a:t>
            </a:r>
          </a:p>
          <a:p>
            <a:pPr>
              <a:defRPr/>
            </a:pPr>
            <a:endParaRPr lang="es-MX">
              <a:solidFill>
                <a:srgbClr val="FFFF00"/>
              </a:solidFill>
              <a:effectLst/>
            </a:endParaRPr>
          </a:p>
          <a:p>
            <a:pPr>
              <a:defRPr/>
            </a:pPr>
            <a:r>
              <a:rPr lang="es-MX">
                <a:solidFill>
                  <a:srgbClr val="FFFF00"/>
                </a:solidFill>
                <a:effectLst/>
              </a:rPr>
              <a:t>18:3 n3			       1,5			   20,3</a:t>
            </a:r>
          </a:p>
          <a:p>
            <a:pPr>
              <a:defRPr/>
            </a:pPr>
            <a:r>
              <a:rPr lang="es-MX">
                <a:solidFill>
                  <a:srgbClr val="FFFF00"/>
                </a:solidFill>
                <a:effectLst/>
              </a:rPr>
              <a:t>18:4 n3			       1,5			     2,3</a:t>
            </a:r>
          </a:p>
          <a:p>
            <a:pPr>
              <a:defRPr/>
            </a:pPr>
            <a:r>
              <a:rPr lang="es-MX">
                <a:solidFill>
                  <a:srgbClr val="FFFF00"/>
                </a:solidFill>
                <a:effectLst/>
              </a:rPr>
              <a:t>20:5 n3			     21,1			     3,6</a:t>
            </a:r>
          </a:p>
          <a:p>
            <a:pPr>
              <a:defRPr/>
            </a:pPr>
            <a:r>
              <a:rPr lang="es-MX">
                <a:solidFill>
                  <a:srgbClr val="FFFF00"/>
                </a:solidFill>
                <a:effectLst/>
              </a:rPr>
              <a:t>22:6 n3			     32,9			     0,2</a:t>
            </a:r>
          </a:p>
          <a:p>
            <a:pPr>
              <a:defRPr/>
            </a:pPr>
            <a:r>
              <a:rPr lang="es-MX">
                <a:solidFill>
                  <a:srgbClr val="FFFF00"/>
                </a:solidFill>
                <a:effectLst/>
              </a:rPr>
              <a:t>Sum n3 HUFA		     58,3			   27,1</a:t>
            </a:r>
          </a:p>
          <a:p>
            <a:pPr>
              <a:defRPr/>
            </a:pPr>
            <a:endParaRPr lang="es-MX">
              <a:solidFill>
                <a:srgbClr val="FFFF00"/>
              </a:solidFill>
              <a:effectLst/>
            </a:endParaRPr>
          </a:p>
          <a:p>
            <a:pPr>
              <a:defRPr/>
            </a:pPr>
            <a:r>
              <a:rPr lang="es-MX">
                <a:solidFill>
                  <a:srgbClr val="FFFF00"/>
                </a:solidFill>
                <a:effectLst/>
              </a:rPr>
              <a:t>Rel. DHA : EPA		      1,6			     0,1	</a:t>
            </a:r>
            <a:r>
              <a:rPr lang="es-MX">
                <a:effectLst/>
              </a:rPr>
              <a:t>	</a:t>
            </a:r>
            <a:endParaRPr lang="es-ES">
              <a:effectLst/>
            </a:endParaRPr>
          </a:p>
        </p:txBody>
      </p:sp>
      <p:sp>
        <p:nvSpPr>
          <p:cNvPr id="1118212" name="AutoShape 4"/>
          <p:cNvSpPr>
            <a:spLocks noChangeArrowheads="1"/>
          </p:cNvSpPr>
          <p:nvPr/>
        </p:nvSpPr>
        <p:spPr bwMode="auto">
          <a:xfrm>
            <a:off x="533400" y="5334000"/>
            <a:ext cx="7162800" cy="121920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s-MX">
              <a:effectLst/>
            </a:endParaRPr>
          </a:p>
          <a:p>
            <a:pPr>
              <a:defRPr/>
            </a:pPr>
            <a:r>
              <a:rPr lang="es-MX">
                <a:solidFill>
                  <a:srgbClr val="FFFF00"/>
                </a:solidFill>
                <a:effectLst/>
              </a:rPr>
              <a:t>En el cultivo de Copépodos, la composición de HUFA varía </a:t>
            </a:r>
          </a:p>
          <a:p>
            <a:pPr>
              <a:defRPr/>
            </a:pPr>
            <a:r>
              <a:rPr lang="es-MX">
                <a:solidFill>
                  <a:srgbClr val="FFFF00"/>
                </a:solidFill>
                <a:effectLst/>
              </a:rPr>
              <a:t>considerablemente, reflejando la composición de ácidos grasos</a:t>
            </a:r>
          </a:p>
          <a:p>
            <a:pPr>
              <a:defRPr/>
            </a:pPr>
            <a:r>
              <a:rPr lang="es-MX">
                <a:solidFill>
                  <a:srgbClr val="FFFF00"/>
                </a:solidFill>
                <a:effectLst/>
              </a:rPr>
              <a:t> de la dieta utilizada en él.</a:t>
            </a:r>
          </a:p>
          <a:p>
            <a:pPr>
              <a:defRPr/>
            </a:pPr>
            <a:endParaRPr lang="es-ES">
              <a:solidFill>
                <a:srgbClr val="FFFF00"/>
              </a:solidFill>
              <a:effectLst/>
            </a:endParaRPr>
          </a:p>
        </p:txBody>
      </p:sp>
    </p:spTree>
  </p:cSld>
  <p:clrMapOvr>
    <a:masterClrMapping/>
  </p:clrMapOvr>
  <p:transition>
    <p:sndAc>
      <p:stSnd>
        <p:snd r:embed="rId2" name="DIALOG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18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8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1118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8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1118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8210" grpId="0" animBg="1" autoUpdateAnimBg="0"/>
      <p:bldP spid="1118211" grpId="0" animBg="1" autoUpdateAnimBg="0"/>
      <p:bldP spid="1118212" grpId="0" animBg="1" autoUpdateAnimBg="0"/>
    </p:bld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Copepodos</a:t>
            </a:r>
          </a:p>
        </p:txBody>
      </p:sp>
      <p:sp>
        <p:nvSpPr>
          <p:cNvPr id="1062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914400"/>
            <a:ext cx="7875588" cy="5029200"/>
          </a:xfrm>
        </p:spPr>
        <p:txBody>
          <a:bodyPr/>
          <a:lstStyle/>
          <a:p>
            <a:pPr eaLnBrk="1" hangingPunct="1">
              <a:defRPr/>
            </a:pPr>
            <a:r>
              <a:rPr lang="en-US" smtClean="0"/>
              <a:t>Cosechados directamente.</a:t>
            </a:r>
          </a:p>
          <a:p>
            <a:pPr eaLnBrk="1" hangingPunct="1">
              <a:defRPr/>
            </a:pPr>
            <a:r>
              <a:rPr lang="en-US" smtClean="0"/>
              <a:t>Debilidad en metodología cultivo.</a:t>
            </a:r>
          </a:p>
          <a:p>
            <a:pPr eaLnBrk="1" hangingPunct="1">
              <a:defRPr/>
            </a:pPr>
            <a:r>
              <a:rPr lang="en-US" smtClean="0"/>
              <a:t>Posible peligro contaminación.</a:t>
            </a:r>
            <a:endParaRPr lang="es-ES_tradnl" smtClean="0"/>
          </a:p>
          <a:p>
            <a:pPr eaLnBrk="1" hangingPunct="1">
              <a:defRPr/>
            </a:pPr>
            <a:r>
              <a:rPr lang="en-US" smtClean="0"/>
              <a:t>Buena calidad nutricional.</a:t>
            </a:r>
          </a:p>
          <a:p>
            <a:pPr lvl="1" eaLnBrk="1" hangingPunct="1">
              <a:defRPr/>
            </a:pPr>
            <a:r>
              <a:rPr lang="en-US" smtClean="0"/>
              <a:t>Principalmente HUFAs.</a:t>
            </a:r>
          </a:p>
          <a:p>
            <a:pPr eaLnBrk="1" hangingPunct="1">
              <a:defRPr/>
            </a:pPr>
            <a:r>
              <a:rPr lang="en-US" smtClean="0"/>
              <a:t>Tamaño grande.</a:t>
            </a:r>
          </a:p>
        </p:txBody>
      </p:sp>
      <p:sp>
        <p:nvSpPr>
          <p:cNvPr id="1062917" name="AutoShape 5" descr="[Copepod drawing 2]"/>
          <p:cNvSpPr>
            <a:spLocks noChangeAspect="1" noChangeArrowheads="1"/>
          </p:cNvSpPr>
          <p:nvPr/>
        </p:nvSpPr>
        <p:spPr bwMode="auto">
          <a:xfrm>
            <a:off x="3143250" y="1771650"/>
            <a:ext cx="2857500" cy="3314700"/>
          </a:xfrm>
          <a:prstGeom prst="rect">
            <a:avLst/>
          </a:prstGeom>
          <a:noFill/>
        </p:spPr>
        <p:txBody>
          <a:bodyPr/>
          <a:lstStyle/>
          <a:p>
            <a:pPr>
              <a:defRPr/>
            </a:pPr>
            <a:endParaRPr lang="es-ES"/>
          </a:p>
        </p:txBody>
      </p:sp>
      <p:pic>
        <p:nvPicPr>
          <p:cNvPr id="102405" name="Picture 6" descr="copepod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9463" y="3048000"/>
            <a:ext cx="3284537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ndAc>
      <p:stSnd>
        <p:snd r:embed="rId2" name="DIALOG.WAV"/>
      </p:stSnd>
    </p:sndAc>
  </p:transition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-3048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Perfil Lipidos </a:t>
            </a:r>
            <a:r>
              <a:rPr lang="en-US" i="1" smtClean="0"/>
              <a:t>T. japonicus</a:t>
            </a:r>
            <a:endParaRPr lang="es-ES_tradnl" i="1" smtClean="0"/>
          </a:p>
        </p:txBody>
      </p:sp>
      <p:graphicFrame>
        <p:nvGraphicFramePr>
          <p:cNvPr id="2050" name="Object 3"/>
          <p:cNvGraphicFramePr>
            <a:graphicFrameLocks noChangeAspect="1"/>
          </p:cNvGraphicFramePr>
          <p:nvPr/>
        </p:nvGraphicFramePr>
        <p:xfrm>
          <a:off x="0" y="1066800"/>
          <a:ext cx="9144000" cy="5403850"/>
        </p:xfrm>
        <a:graphic>
          <a:graphicData uri="http://schemas.openxmlformats.org/presentationml/2006/ole">
            <p:oleObj spid="_x0000_s2050" name="Worksheet" r:id="rId4" imgW="4276951" imgH="3248507" progId="Excel.Sheet.8">
              <p:embed/>
            </p:oleObj>
          </a:graphicData>
        </a:graphic>
      </p:graphicFrame>
    </p:spTree>
  </p:cSld>
  <p:clrMapOvr>
    <a:masterClrMapping/>
  </p:clrMapOvr>
  <p:transition>
    <p:sndAc>
      <p:stSnd>
        <p:snd r:embed="rId3" name="DIALOG.WAV"/>
      </p:stSnd>
    </p:sndAc>
  </p:transition>
</p:sld>
</file>

<file path=ppt/theme/theme1.xml><?xml version="1.0" encoding="utf-8"?>
<a:theme xmlns:a="http://schemas.openxmlformats.org/drawingml/2006/main" name="Azure">
  <a:themeElements>
    <a:clrScheme name="Azure 1">
      <a:dk1>
        <a:srgbClr val="000000"/>
      </a:dk1>
      <a:lt1>
        <a:srgbClr val="FFFFFF"/>
      </a:lt1>
      <a:dk2>
        <a:srgbClr val="3333FF"/>
      </a:dk2>
      <a:lt2>
        <a:srgbClr val="00FFFF"/>
      </a:lt2>
      <a:accent1>
        <a:srgbClr val="00CCCC"/>
      </a:accent1>
      <a:accent2>
        <a:srgbClr val="6666FF"/>
      </a:accent2>
      <a:accent3>
        <a:srgbClr val="ADADFF"/>
      </a:accent3>
      <a:accent4>
        <a:srgbClr val="DADADA"/>
      </a:accent4>
      <a:accent5>
        <a:srgbClr val="AAE2E2"/>
      </a:accent5>
      <a:accent6>
        <a:srgbClr val="5C5CE7"/>
      </a:accent6>
      <a:hlink>
        <a:srgbClr val="CCCCFF"/>
      </a:hlink>
      <a:folHlink>
        <a:srgbClr val="CC99FF"/>
      </a:folHlink>
    </a:clrScheme>
    <a:fontScheme name="Azur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</a:defRPr>
        </a:defPPr>
      </a:lstStyle>
    </a:lnDef>
  </a:objectDefaults>
  <a:extraClrSchemeLst>
    <a:extraClrScheme>
      <a:clrScheme name="Azure 1">
        <a:dk1>
          <a:srgbClr val="000000"/>
        </a:dk1>
        <a:lt1>
          <a:srgbClr val="FFFFFF"/>
        </a:lt1>
        <a:dk2>
          <a:srgbClr val="3333FF"/>
        </a:dk2>
        <a:lt2>
          <a:srgbClr val="00FFFF"/>
        </a:lt2>
        <a:accent1>
          <a:srgbClr val="00CCCC"/>
        </a:accent1>
        <a:accent2>
          <a:srgbClr val="6666FF"/>
        </a:accent2>
        <a:accent3>
          <a:srgbClr val="ADADFF"/>
        </a:accent3>
        <a:accent4>
          <a:srgbClr val="DADADA"/>
        </a:accent4>
        <a:accent5>
          <a:srgbClr val="AAE2E2"/>
        </a:accent5>
        <a:accent6>
          <a:srgbClr val="5C5CE7"/>
        </a:accent6>
        <a:hlink>
          <a:srgbClr val="CCCC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zure 2">
        <a:dk1>
          <a:srgbClr val="000000"/>
        </a:dk1>
        <a:lt1>
          <a:srgbClr val="CCECFF"/>
        </a:lt1>
        <a:dk2>
          <a:srgbClr val="330099"/>
        </a:dk2>
        <a:lt2>
          <a:srgbClr val="0099CC"/>
        </a:lt2>
        <a:accent1>
          <a:srgbClr val="009999"/>
        </a:accent1>
        <a:accent2>
          <a:srgbClr val="FF99CC"/>
        </a:accent2>
        <a:accent3>
          <a:srgbClr val="E2F4FF"/>
        </a:accent3>
        <a:accent4>
          <a:srgbClr val="000000"/>
        </a:accent4>
        <a:accent5>
          <a:srgbClr val="AACACA"/>
        </a:accent5>
        <a:accent6>
          <a:srgbClr val="E78AB9"/>
        </a:accent6>
        <a:hlink>
          <a:srgbClr val="6600CC"/>
        </a:hlink>
        <a:folHlink>
          <a:srgbClr val="33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zure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B2B2B2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C8C8C8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C:\Archivos de programa\Microsoft Office\Templates\Presentation Designs\Azure.pot</Template>
  <TotalTime>3830</TotalTime>
  <Words>3507</Words>
  <Application>Microsoft PowerPoint</Application>
  <PresentationFormat>Presentación en pantalla (4:3)</PresentationFormat>
  <Paragraphs>919</Paragraphs>
  <Slides>101</Slides>
  <Notes>2</Notes>
  <HiddenSlides>0</HiddenSlides>
  <MMClips>0</MMClips>
  <ScaleCrop>false</ScaleCrop>
  <HeadingPairs>
    <vt:vector size="8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101</vt:i4>
      </vt:variant>
    </vt:vector>
  </HeadingPairs>
  <TitlesOfParts>
    <vt:vector size="109" baseType="lpstr">
      <vt:lpstr>Times New Roman</vt:lpstr>
      <vt:lpstr>Arial</vt:lpstr>
      <vt:lpstr>Wingdings</vt:lpstr>
      <vt:lpstr>Comic Sans MS</vt:lpstr>
      <vt:lpstr>Symbol</vt:lpstr>
      <vt:lpstr>Directions MT</vt:lpstr>
      <vt:lpstr>Azure</vt:lpstr>
      <vt:lpstr>Microsoft Excel Worksheet</vt:lpstr>
      <vt:lpstr>Alimentos Vivos</vt:lpstr>
      <vt:lpstr>Fabrizio Marcillo Morla</vt:lpstr>
      <vt:lpstr>NUTRICIÓN LARVAL</vt:lpstr>
      <vt:lpstr>Diapositiva 4</vt:lpstr>
      <vt:lpstr>Diapositiva 5</vt:lpstr>
      <vt:lpstr>Estadios Larvarios</vt:lpstr>
      <vt:lpstr>Tamaño Alimento</vt:lpstr>
      <vt:lpstr>Tabla Alimentación 1 </vt:lpstr>
      <vt:lpstr>Tabla Alimentación 2</vt:lpstr>
      <vt:lpstr>Tabla Alimentación 3</vt:lpstr>
      <vt:lpstr>Tabla Alimentación 4</vt:lpstr>
      <vt:lpstr>Alimentos Usados En Larvicultura Camarón</vt:lpstr>
      <vt:lpstr> Ventajas Y Desventajas De Alimentos Vivos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Algas</vt:lpstr>
      <vt:lpstr>Isochrysis galbana</vt:lpstr>
      <vt:lpstr>Tetraselmis sp</vt:lpstr>
      <vt:lpstr>Cultivo de Algas</vt:lpstr>
      <vt:lpstr>Diatomeas Pennadas Benticas</vt:lpstr>
      <vt:lpstr>Artemia</vt:lpstr>
      <vt:lpstr>Artemia</vt:lpstr>
      <vt:lpstr>Historia Artemia</vt:lpstr>
      <vt:lpstr>Taxonomia Artemia</vt:lpstr>
      <vt:lpstr>Desarrollo Artemia</vt:lpstr>
      <vt:lpstr>Breaking Stage “E1”</vt:lpstr>
      <vt:lpstr>Umbrella Stage &amp; Instar 1</vt:lpstr>
      <vt:lpstr>Desarrollo Artemia</vt:lpstr>
      <vt:lpstr>Energía Por Estadío / Cisto</vt:lpstr>
      <vt:lpstr>Morfología Cisto</vt:lpstr>
      <vt:lpstr>Morfología Cisto</vt:lpstr>
      <vt:lpstr>Morfología Cisto</vt:lpstr>
      <vt:lpstr>Diametro Cistos y Corion</vt:lpstr>
      <vt:lpstr>Eclosión de Artemia sp.</vt:lpstr>
      <vt:lpstr>Efecto Salinidad</vt:lpstr>
      <vt:lpstr>Eclosión de Artemia sp.</vt:lpstr>
      <vt:lpstr>Efecto Temperatura</vt:lpstr>
      <vt:lpstr>Calidad De Eclosión</vt:lpstr>
      <vt:lpstr>Variabilidad por Lugar y Lote</vt:lpstr>
      <vt:lpstr>Bacterias en Cistos</vt:lpstr>
      <vt:lpstr>Desinfección</vt:lpstr>
      <vt:lpstr>Procedimientos de Desinfección</vt:lpstr>
      <vt:lpstr>Cosecha y Almacenamiento</vt:lpstr>
      <vt:lpstr>Vista de Tanques</vt:lpstr>
      <vt:lpstr>Fondo de Tanques en Cosecha</vt:lpstr>
      <vt:lpstr>Filtro de Cosecha</vt:lpstr>
      <vt:lpstr>Muestreo y Conteo</vt:lpstr>
      <vt:lpstr>Almacenamiento en Frio</vt:lpstr>
      <vt:lpstr>Desventajas Uso ARN Famelicas</vt:lpstr>
      <vt:lpstr>Congelacmiento Artemia</vt:lpstr>
      <vt:lpstr>Energía Por Estadío / Cisto</vt:lpstr>
      <vt:lpstr>Decapsulación</vt:lpstr>
      <vt:lpstr>Efectos Decapsulación</vt:lpstr>
      <vt:lpstr>Decapsulación</vt:lpstr>
      <vt:lpstr>Procedimiento Decapsulación</vt:lpstr>
      <vt:lpstr>Hidratación</vt:lpstr>
      <vt:lpstr>Hidratación</vt:lpstr>
      <vt:lpstr>Hidratación</vt:lpstr>
      <vt:lpstr>Solución Decapsuladora</vt:lpstr>
      <vt:lpstr>Ejemplo con Hipoclorito Sodio</vt:lpstr>
      <vt:lpstr>Trataminto Decapsulación</vt:lpstr>
      <vt:lpstr>Decapsulación</vt:lpstr>
      <vt:lpstr>Lavado Neutralización</vt:lpstr>
      <vt:lpstr>Lavado</vt:lpstr>
      <vt:lpstr>Lavado</vt:lpstr>
      <vt:lpstr>Uso Directo de Cistos</vt:lpstr>
      <vt:lpstr>Eclosion de Cistos Decapsulados</vt:lpstr>
      <vt:lpstr>Almacenamiento y Dehidratación </vt:lpstr>
      <vt:lpstr>Almacenamiento en Frio</vt:lpstr>
      <vt:lpstr>Cistos Deshidratados</vt:lpstr>
      <vt:lpstr>Bioencapsulación</vt:lpstr>
      <vt:lpstr>Bionecapsulación Enriquecimiento Artemia</vt:lpstr>
      <vt:lpstr>Enriquecimiento Artemia</vt:lpstr>
      <vt:lpstr>Biencapsulación</vt:lpstr>
      <vt:lpstr>Artemia Enriquecida</vt:lpstr>
      <vt:lpstr>Efectos Bioencapsulación</vt:lpstr>
      <vt:lpstr>Alimentos Artificiales</vt:lpstr>
      <vt:lpstr>Alimentos Artificiales</vt:lpstr>
      <vt:lpstr>Diapositiva 83</vt:lpstr>
      <vt:lpstr>Otros alimentos</vt:lpstr>
      <vt:lpstr>Trocoforas Ostras</vt:lpstr>
      <vt:lpstr>Diapositiva 86</vt:lpstr>
      <vt:lpstr>Diapositiva 87</vt:lpstr>
      <vt:lpstr>Diapositiva 88</vt:lpstr>
      <vt:lpstr>Diapositiva 89</vt:lpstr>
      <vt:lpstr>Diapositiva 90</vt:lpstr>
      <vt:lpstr>Rotiferos</vt:lpstr>
      <vt:lpstr>Brachionus plicatilis</vt:lpstr>
      <vt:lpstr>Cultivo Tradicional Rotiferos</vt:lpstr>
      <vt:lpstr>Cultivo Enriquecido Rotiferos</vt:lpstr>
      <vt:lpstr>Diapositiva 95</vt:lpstr>
      <vt:lpstr>Diapositiva 96</vt:lpstr>
      <vt:lpstr>Diapositiva 97</vt:lpstr>
      <vt:lpstr>Copepodos</vt:lpstr>
      <vt:lpstr>Perfil Lipidos T. japonicus</vt:lpstr>
      <vt:lpstr>Nematodos</vt:lpstr>
      <vt:lpstr>Panagrelus redivivus</vt:lpstr>
    </vt:vector>
  </TitlesOfParts>
  <Company>Barcillo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Barcillo Barzinister</dc:creator>
  <cp:lastModifiedBy>Administrador</cp:lastModifiedBy>
  <cp:revision>663</cp:revision>
  <cp:lastPrinted>1601-01-01T00:00:00Z</cp:lastPrinted>
  <dcterms:created xsi:type="dcterms:W3CDTF">2002-07-19T11:47:45Z</dcterms:created>
  <dcterms:modified xsi:type="dcterms:W3CDTF">2010-01-26T17:19:31Z</dcterms:modified>
</cp:coreProperties>
</file>