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ls" ContentType="application/vnd.ms-exce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9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56"/>
  </p:notesMasterIdLst>
  <p:handoutMasterIdLst>
    <p:handoutMasterId r:id="rId57"/>
  </p:handoutMasterIdLst>
  <p:sldIdLst>
    <p:sldId id="619" r:id="rId2"/>
    <p:sldId id="620" r:id="rId3"/>
    <p:sldId id="587" r:id="rId4"/>
    <p:sldId id="574" r:id="rId5"/>
    <p:sldId id="575" r:id="rId6"/>
    <p:sldId id="576" r:id="rId7"/>
    <p:sldId id="577" r:id="rId8"/>
    <p:sldId id="578" r:id="rId9"/>
    <p:sldId id="589" r:id="rId10"/>
    <p:sldId id="590" r:id="rId11"/>
    <p:sldId id="579" r:id="rId12"/>
    <p:sldId id="580" r:id="rId13"/>
    <p:sldId id="591" r:id="rId14"/>
    <p:sldId id="592" r:id="rId15"/>
    <p:sldId id="581" r:id="rId16"/>
    <p:sldId id="582" r:id="rId17"/>
    <p:sldId id="583" r:id="rId18"/>
    <p:sldId id="584" r:id="rId19"/>
    <p:sldId id="585" r:id="rId20"/>
    <p:sldId id="586" r:id="rId21"/>
    <p:sldId id="614" r:id="rId22"/>
    <p:sldId id="593" r:id="rId23"/>
    <p:sldId id="599" r:id="rId24"/>
    <p:sldId id="597" r:id="rId25"/>
    <p:sldId id="594" r:id="rId26"/>
    <p:sldId id="595" r:id="rId27"/>
    <p:sldId id="598" r:id="rId28"/>
    <p:sldId id="596" r:id="rId29"/>
    <p:sldId id="601" r:id="rId30"/>
    <p:sldId id="602" r:id="rId31"/>
    <p:sldId id="604" r:id="rId32"/>
    <p:sldId id="605" r:id="rId33"/>
    <p:sldId id="606" r:id="rId34"/>
    <p:sldId id="603" r:id="rId35"/>
    <p:sldId id="607" r:id="rId36"/>
    <p:sldId id="608" r:id="rId37"/>
    <p:sldId id="610" r:id="rId38"/>
    <p:sldId id="600" r:id="rId39"/>
    <p:sldId id="613" r:id="rId40"/>
    <p:sldId id="617" r:id="rId41"/>
    <p:sldId id="618" r:id="rId42"/>
    <p:sldId id="616" r:id="rId43"/>
    <p:sldId id="609" r:id="rId44"/>
    <p:sldId id="615" r:id="rId45"/>
    <p:sldId id="612" r:id="rId46"/>
    <p:sldId id="563" r:id="rId47"/>
    <p:sldId id="564" r:id="rId48"/>
    <p:sldId id="565" r:id="rId49"/>
    <p:sldId id="566" r:id="rId50"/>
    <p:sldId id="567" r:id="rId51"/>
    <p:sldId id="568" r:id="rId52"/>
    <p:sldId id="569" r:id="rId53"/>
    <p:sldId id="570" r:id="rId54"/>
    <p:sldId id="571" r:id="rId5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9" autoAdjust="0"/>
    <p:restoredTop sz="94664" autoAdjust="0"/>
  </p:normalViewPr>
  <p:slideViewPr>
    <p:cSldViewPr>
      <p:cViewPr varScale="1">
        <p:scale>
          <a:sx n="59" d="100"/>
          <a:sy n="59" d="100"/>
        </p:scale>
        <p:origin x="-88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32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handoutMaster" Target="handoutMasters/handoutMaster1.xml"/><Relationship Id="rId61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ffectLst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66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ffectLst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66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66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/>
              </a:defRPr>
            </a:lvl1pPr>
          </a:lstStyle>
          <a:p>
            <a:pPr>
              <a:defRPr/>
            </a:pPr>
            <a:fld id="{E43943BD-D81C-4399-B13E-FE3E1A12A33D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ffectLst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ffectLst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837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noProof="0" smtClean="0"/>
              <a:t>Click to edit Master text styles</a:t>
            </a:r>
          </a:p>
          <a:p>
            <a:pPr lvl="1"/>
            <a:r>
              <a:rPr lang="es-ES_tradnl" noProof="0" smtClean="0"/>
              <a:t>Second level</a:t>
            </a:r>
          </a:p>
          <a:p>
            <a:pPr lvl="2"/>
            <a:r>
              <a:rPr lang="es-ES_tradnl" noProof="0" smtClean="0"/>
              <a:t>Third level</a:t>
            </a:r>
          </a:p>
          <a:p>
            <a:pPr lvl="3"/>
            <a:r>
              <a:rPr lang="es-ES_tradnl" noProof="0" smtClean="0"/>
              <a:t>Fourth level</a:t>
            </a:r>
          </a:p>
          <a:p>
            <a:pPr lvl="4"/>
            <a:r>
              <a:rPr lang="es-ES_tradnl" noProof="0" smtClean="0"/>
              <a:t>Fifth level</a:t>
            </a:r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48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/>
              </a:defRPr>
            </a:lvl1pPr>
          </a:lstStyle>
          <a:p>
            <a:pPr>
              <a:defRPr/>
            </a:pPr>
            <a:fld id="{ABD7B2D3-2191-4970-9CA1-53D75AE343C3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B71BC56-42C8-487A-8DA5-06C9128BA90F}" type="slidenum">
              <a:rPr lang="es-ES_tradnl" smtClean="0"/>
              <a:pPr/>
              <a:t>1</a:t>
            </a:fld>
            <a:endParaRPr lang="es-ES_tradnl" smtClean="0"/>
          </a:p>
        </p:txBody>
      </p:sp>
      <p:sp>
        <p:nvSpPr>
          <p:cNvPr id="5939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17B3866-4D9A-4EDE-B989-44B7C496DDE0}" type="slidenum">
              <a:rPr lang="es-ES_tradnl" smtClean="0"/>
              <a:pPr/>
              <a:t>14</a:t>
            </a:fld>
            <a:endParaRPr lang="es-ES_tradnl" smtClean="0"/>
          </a:p>
        </p:txBody>
      </p:sp>
      <p:sp>
        <p:nvSpPr>
          <p:cNvPr id="6861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C4DFFEE-1A8A-4AB5-92A1-B1899A6134EB}" type="slidenum">
              <a:rPr lang="es-ES_tradnl" smtClean="0"/>
              <a:pPr/>
              <a:t>47</a:t>
            </a:fld>
            <a:endParaRPr lang="es-ES_tradnl" smtClean="0"/>
          </a:p>
        </p:txBody>
      </p:sp>
      <p:sp>
        <p:nvSpPr>
          <p:cNvPr id="6963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US" smtClean="0"/>
          </a:p>
        </p:txBody>
      </p:sp>
      <p:sp>
        <p:nvSpPr>
          <p:cNvPr id="29700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ABA32D5-0652-4914-B001-5D65F4D51E09}" type="slidenum">
              <a:rPr lang="es-ES_tradnl" smtClean="0"/>
              <a:pPr/>
              <a:t>2</a:t>
            </a:fld>
            <a:endParaRPr lang="es-ES_tradnl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A9B5CC6-73EB-4690-B124-B51E4F0AFEE9}" type="slidenum">
              <a:rPr lang="es-ES_tradnl" smtClean="0"/>
              <a:pPr/>
              <a:t>4</a:t>
            </a:fld>
            <a:endParaRPr lang="es-ES_tradnl" smtClean="0"/>
          </a:p>
        </p:txBody>
      </p:sp>
      <p:sp>
        <p:nvSpPr>
          <p:cNvPr id="6144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5E6415-396A-4952-A95C-F4F5D0297349}" type="slidenum">
              <a:rPr lang="es-ES_tradnl" smtClean="0"/>
              <a:pPr/>
              <a:t>5</a:t>
            </a:fld>
            <a:endParaRPr lang="es-ES_tradnl" smtClean="0"/>
          </a:p>
        </p:txBody>
      </p:sp>
      <p:sp>
        <p:nvSpPr>
          <p:cNvPr id="6246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59E7546-3EBB-4D08-B1A5-7C9AB0C47EB1}" type="slidenum">
              <a:rPr lang="es-ES_tradnl" smtClean="0"/>
              <a:pPr/>
              <a:t>6</a:t>
            </a:fld>
            <a:endParaRPr lang="es-ES_tradnl" smtClean="0"/>
          </a:p>
        </p:txBody>
      </p:sp>
      <p:sp>
        <p:nvSpPr>
          <p:cNvPr id="6349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005DC29-578A-46C4-8AA6-F587C3481DF2}" type="slidenum">
              <a:rPr lang="es-ES_tradnl" smtClean="0"/>
              <a:pPr/>
              <a:t>7</a:t>
            </a:fld>
            <a:endParaRPr lang="es-ES_tradnl" smtClean="0"/>
          </a:p>
        </p:txBody>
      </p:sp>
      <p:sp>
        <p:nvSpPr>
          <p:cNvPr id="6451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E641321-F345-48D8-89DC-71EF2BE66C9E}" type="slidenum">
              <a:rPr lang="es-ES_tradnl" smtClean="0"/>
              <a:pPr/>
              <a:t>8</a:t>
            </a:fld>
            <a:endParaRPr lang="es-ES_tradnl" smtClean="0"/>
          </a:p>
        </p:txBody>
      </p:sp>
      <p:sp>
        <p:nvSpPr>
          <p:cNvPr id="6553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0C4615E-8131-4E9E-B6D4-4F40F049715C}" type="slidenum">
              <a:rPr lang="es-ES_tradnl" smtClean="0"/>
              <a:pPr/>
              <a:t>11</a:t>
            </a:fld>
            <a:endParaRPr lang="es-ES_tradnl" smtClean="0"/>
          </a:p>
        </p:txBody>
      </p:sp>
      <p:sp>
        <p:nvSpPr>
          <p:cNvPr id="6656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81C72ED-E4A9-4C01-B5B7-6BEEE38B0EDC}" type="slidenum">
              <a:rPr lang="es-ES_tradnl" smtClean="0"/>
              <a:pPr/>
              <a:t>13</a:t>
            </a:fld>
            <a:endParaRPr lang="es-ES_tradnl" smtClean="0"/>
          </a:p>
        </p:txBody>
      </p:sp>
      <p:sp>
        <p:nvSpPr>
          <p:cNvPr id="6758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2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2.wav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3.wav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4.wav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5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3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4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5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6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7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8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9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0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1085850" cy="6854825"/>
            <a:chOff x="0" y="0"/>
            <a:chExt cx="684" cy="4318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684" cy="431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grpSp>
          <p:nvGrpSpPr>
            <p:cNvPr id="6" name="Group 4"/>
            <p:cNvGrpSpPr>
              <a:grpSpLocks/>
            </p:cNvGrpSpPr>
            <p:nvPr/>
          </p:nvGrpSpPr>
          <p:grpSpPr bwMode="auto">
            <a:xfrm>
              <a:off x="48" y="103"/>
              <a:ext cx="96" cy="4126"/>
              <a:chOff x="48" y="103"/>
              <a:chExt cx="96" cy="4126"/>
            </a:xfrm>
          </p:grpSpPr>
          <p:sp>
            <p:nvSpPr>
              <p:cNvPr id="7" name="Rectangle 5"/>
              <p:cNvSpPr>
                <a:spLocks noChangeArrowheads="1"/>
              </p:cNvSpPr>
              <p:nvPr/>
            </p:nvSpPr>
            <p:spPr bwMode="auto">
              <a:xfrm>
                <a:off x="48" y="110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8" name="Rectangle 6"/>
              <p:cNvSpPr>
                <a:spLocks noChangeArrowheads="1"/>
              </p:cNvSpPr>
              <p:nvPr/>
            </p:nvSpPr>
            <p:spPr bwMode="auto">
              <a:xfrm>
                <a:off x="48" y="1250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/>
            </p:nvSpPr>
            <p:spPr bwMode="auto">
              <a:xfrm>
                <a:off x="48" y="139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/>
            </p:nvSpPr>
            <p:spPr bwMode="auto">
              <a:xfrm>
                <a:off x="48" y="1538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/>
            </p:nvSpPr>
            <p:spPr bwMode="auto">
              <a:xfrm>
                <a:off x="48" y="1683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/>
            </p:nvSpPr>
            <p:spPr bwMode="auto">
              <a:xfrm>
                <a:off x="48" y="182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/>
            </p:nvSpPr>
            <p:spPr bwMode="auto">
              <a:xfrm>
                <a:off x="48" y="197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/>
            </p:nvSpPr>
            <p:spPr bwMode="auto">
              <a:xfrm>
                <a:off x="48" y="2116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/>
            </p:nvSpPr>
            <p:spPr bwMode="auto">
              <a:xfrm>
                <a:off x="48" y="225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/>
            </p:nvSpPr>
            <p:spPr bwMode="auto">
              <a:xfrm>
                <a:off x="48" y="2404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/>
            </p:nvSpPr>
            <p:spPr bwMode="auto">
              <a:xfrm>
                <a:off x="48" y="2549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8" name="Rectangle 16"/>
              <p:cNvSpPr>
                <a:spLocks noChangeArrowheads="1"/>
              </p:cNvSpPr>
              <p:nvPr/>
            </p:nvSpPr>
            <p:spPr bwMode="auto">
              <a:xfrm>
                <a:off x="48" y="2691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9" name="Rectangle 17"/>
              <p:cNvSpPr>
                <a:spLocks noChangeArrowheads="1"/>
              </p:cNvSpPr>
              <p:nvPr/>
            </p:nvSpPr>
            <p:spPr bwMode="auto">
              <a:xfrm>
                <a:off x="48" y="283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" name="Rectangle 18"/>
              <p:cNvSpPr>
                <a:spLocks noChangeArrowheads="1"/>
              </p:cNvSpPr>
              <p:nvPr/>
            </p:nvSpPr>
            <p:spPr bwMode="auto">
              <a:xfrm>
                <a:off x="48" y="2979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1" name="Rectangle 19"/>
              <p:cNvSpPr>
                <a:spLocks noChangeArrowheads="1"/>
              </p:cNvSpPr>
              <p:nvPr/>
            </p:nvSpPr>
            <p:spPr bwMode="auto">
              <a:xfrm>
                <a:off x="48" y="3124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2" name="Rectangle 20"/>
              <p:cNvSpPr>
                <a:spLocks noChangeArrowheads="1"/>
              </p:cNvSpPr>
              <p:nvPr/>
            </p:nvSpPr>
            <p:spPr bwMode="auto">
              <a:xfrm>
                <a:off x="48" y="3269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3" name="Rectangle 21"/>
              <p:cNvSpPr>
                <a:spLocks noChangeArrowheads="1"/>
              </p:cNvSpPr>
              <p:nvPr/>
            </p:nvSpPr>
            <p:spPr bwMode="auto">
              <a:xfrm>
                <a:off x="48" y="3412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4" name="Rectangle 22"/>
              <p:cNvSpPr>
                <a:spLocks noChangeArrowheads="1"/>
              </p:cNvSpPr>
              <p:nvPr/>
            </p:nvSpPr>
            <p:spPr bwMode="auto">
              <a:xfrm>
                <a:off x="48" y="3557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5" name="Rectangle 23"/>
              <p:cNvSpPr>
                <a:spLocks noChangeArrowheads="1"/>
              </p:cNvSpPr>
              <p:nvPr/>
            </p:nvSpPr>
            <p:spPr bwMode="auto">
              <a:xfrm>
                <a:off x="48" y="3702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6" name="Rectangle 24"/>
              <p:cNvSpPr>
                <a:spLocks noChangeArrowheads="1"/>
              </p:cNvSpPr>
              <p:nvPr/>
            </p:nvSpPr>
            <p:spPr bwMode="auto">
              <a:xfrm>
                <a:off x="48" y="384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7" name="Rectangle 25"/>
              <p:cNvSpPr>
                <a:spLocks noChangeArrowheads="1"/>
              </p:cNvSpPr>
              <p:nvPr/>
            </p:nvSpPr>
            <p:spPr bwMode="auto">
              <a:xfrm>
                <a:off x="48" y="399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8" name="Rectangle 26"/>
              <p:cNvSpPr>
                <a:spLocks noChangeArrowheads="1"/>
              </p:cNvSpPr>
              <p:nvPr/>
            </p:nvSpPr>
            <p:spPr bwMode="auto">
              <a:xfrm>
                <a:off x="48" y="4134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9" name="Rectangle 27"/>
              <p:cNvSpPr>
                <a:spLocks noChangeArrowheads="1"/>
              </p:cNvSpPr>
              <p:nvPr/>
            </p:nvSpPr>
            <p:spPr bwMode="auto">
              <a:xfrm>
                <a:off x="48" y="103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30" name="Rectangle 28"/>
              <p:cNvSpPr>
                <a:spLocks noChangeArrowheads="1"/>
              </p:cNvSpPr>
              <p:nvPr/>
            </p:nvSpPr>
            <p:spPr bwMode="auto">
              <a:xfrm>
                <a:off x="48" y="24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31" name="Rectangle 29"/>
              <p:cNvSpPr>
                <a:spLocks noChangeArrowheads="1"/>
              </p:cNvSpPr>
              <p:nvPr/>
            </p:nvSpPr>
            <p:spPr bwMode="auto">
              <a:xfrm>
                <a:off x="48" y="39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32" name="Rectangle 30"/>
              <p:cNvSpPr>
                <a:spLocks noChangeArrowheads="1"/>
              </p:cNvSpPr>
              <p:nvPr/>
            </p:nvSpPr>
            <p:spPr bwMode="auto">
              <a:xfrm>
                <a:off x="48" y="535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33" name="Rectangle 31"/>
              <p:cNvSpPr>
                <a:spLocks noChangeArrowheads="1"/>
              </p:cNvSpPr>
              <p:nvPr/>
            </p:nvSpPr>
            <p:spPr bwMode="auto">
              <a:xfrm>
                <a:off x="48" y="678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34" name="Rectangle 32"/>
              <p:cNvSpPr>
                <a:spLocks noChangeArrowheads="1"/>
              </p:cNvSpPr>
              <p:nvPr/>
            </p:nvSpPr>
            <p:spPr bwMode="auto">
              <a:xfrm>
                <a:off x="48" y="82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35" name="Rectangle 33"/>
              <p:cNvSpPr>
                <a:spLocks noChangeArrowheads="1"/>
              </p:cNvSpPr>
              <p:nvPr/>
            </p:nvSpPr>
            <p:spPr bwMode="auto">
              <a:xfrm>
                <a:off x="48" y="96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</p:grpSp>
      </p:grpSp>
      <p:sp>
        <p:nvSpPr>
          <p:cNvPr id="3106" name="Rectangle 34"/>
          <p:cNvSpPr>
            <a:spLocks noGrp="1" noChangeArrowheads="1"/>
          </p:cNvSpPr>
          <p:nvPr>
            <p:ph type="ctrTitle" sz="quarter"/>
          </p:nvPr>
        </p:nvSpPr>
        <p:spPr>
          <a:xfrm>
            <a:off x="11430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_tradnl"/>
              <a:t>Click to edit Master title style</a:t>
            </a:r>
          </a:p>
        </p:txBody>
      </p:sp>
      <p:sp>
        <p:nvSpPr>
          <p:cNvPr id="3107" name="Rectangle 3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3886200"/>
            <a:ext cx="6400800" cy="1752600"/>
          </a:xfrm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rPr lang="es-ES_tradnl"/>
              <a:t>Click to edit Master subtitle style</a:t>
            </a:r>
          </a:p>
        </p:txBody>
      </p:sp>
      <p:sp>
        <p:nvSpPr>
          <p:cNvPr id="36" name="Rectangle 36"/>
          <p:cNvSpPr>
            <a:spLocks noGrp="1" noChangeArrowheads="1"/>
          </p:cNvSpPr>
          <p:nvPr>
            <p:ph type="dt" sz="quarter" idx="10"/>
          </p:nvPr>
        </p:nvSpPr>
        <p:spPr>
          <a:xfrm>
            <a:off x="1143000" y="6248400"/>
            <a:ext cx="1905000" cy="45720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7" name="Rectangle 37"/>
          <p:cNvSpPr>
            <a:spLocks noGrp="1" noChangeArrowheads="1"/>
          </p:cNvSpPr>
          <p:nvPr>
            <p:ph type="ftr" sz="quarter" idx="11"/>
          </p:nvPr>
        </p:nvSpPr>
        <p:spPr>
          <a:xfrm>
            <a:off x="3581400" y="6248400"/>
            <a:ext cx="2895600" cy="45720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8" name="Rectangle 3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0AE172A5-C310-4D80-BED2-42AF4822833A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>
    <p:sndAc>
      <p:stSnd>
        <p:snd r:embed="rId1" name="DIALOG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E8CD00-D9A1-4D6A-815D-DFCD3DFCFA38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>
    <p:sndAc>
      <p:stSnd>
        <p:snd r:embed="rId1" name="DIALOG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973888" y="0"/>
            <a:ext cx="1968500" cy="63246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066800" y="0"/>
            <a:ext cx="5754688" cy="63246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1443D9-D32E-4189-88E5-6AE425270B4E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>
    <p:sndAc>
      <p:stSnd>
        <p:snd r:embed="rId1" name="DIALOG.WAV"/>
      </p:stSnd>
    </p:sndAc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ítulo y gráf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43000" y="0"/>
            <a:ext cx="7772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gráfico"/>
          <p:cNvSpPr>
            <a:spLocks noGrp="1"/>
          </p:cNvSpPr>
          <p:nvPr>
            <p:ph type="chart" idx="1"/>
          </p:nvPr>
        </p:nvSpPr>
        <p:spPr>
          <a:xfrm>
            <a:off x="1066800" y="1295400"/>
            <a:ext cx="7875588" cy="5029200"/>
          </a:xfrm>
        </p:spPr>
        <p:txBody>
          <a:bodyPr/>
          <a:lstStyle/>
          <a:p>
            <a:pPr lvl="0"/>
            <a:endParaRPr lang="es-ES" noProof="0" smtClean="0"/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FED40A-4735-4E84-ADC6-D8A6B41570FB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>
    <p:sndAc>
      <p:stSnd>
        <p:snd r:embed="rId1" name="DIALOG.WAV"/>
      </p:stSnd>
    </p:sndAc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43000" y="0"/>
            <a:ext cx="7772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abla"/>
          <p:cNvSpPr>
            <a:spLocks noGrp="1"/>
          </p:cNvSpPr>
          <p:nvPr>
            <p:ph type="tbl" idx="1"/>
          </p:nvPr>
        </p:nvSpPr>
        <p:spPr>
          <a:xfrm>
            <a:off x="1066800" y="1295400"/>
            <a:ext cx="7875588" cy="5029200"/>
          </a:xfrm>
        </p:spPr>
        <p:txBody>
          <a:bodyPr/>
          <a:lstStyle/>
          <a:p>
            <a:pPr lvl="0"/>
            <a:endParaRPr lang="es-ES" noProof="0" smtClean="0"/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55C3E4-CAB6-4E39-AD44-A4697233A6EA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>
    <p:sndAc>
      <p:stSnd>
        <p:snd r:embed="rId1" name="DIALOG.WAV"/>
      </p:stSnd>
    </p:sndAc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43000" y="0"/>
            <a:ext cx="7772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1066800" y="1295400"/>
            <a:ext cx="3860800" cy="5029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080000" y="1295400"/>
            <a:ext cx="3862388" cy="5029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47092A-278E-4725-A8BE-ABDA9ED38B98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>
    <p:sndAc>
      <p:stSnd>
        <p:snd r:embed="rId1" name="DIALOG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181808-6780-4983-8DCC-91AE31B4E32B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>
    <p:sndAc>
      <p:stSnd>
        <p:snd r:embed="rId1" name="DIALOG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9C1F07-18CB-4706-B6D4-8BDE4D689C46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>
    <p:sndAc>
      <p:stSnd>
        <p:snd r:embed="rId1" name="DIALOG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066800" y="1295400"/>
            <a:ext cx="38608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080000" y="1295400"/>
            <a:ext cx="3862388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C66187-93C2-4ED5-9C89-D373D530FFF1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>
    <p:sndAc>
      <p:stSnd>
        <p:snd r:embed="rId1" name="DIALOG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8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9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A08324-6E91-4932-B3D4-E00B58B2522D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>
    <p:sndAc>
      <p:stSnd>
        <p:snd r:embed="rId1" name="DIALOG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E6DBF6-3E3F-4D9A-9B8B-13AB51D9E482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>
    <p:sndAc>
      <p:stSnd>
        <p:snd r:embed="rId1" name="DIALOG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4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5FB314-2CE9-4BBF-A775-34D8A2E933E5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>
    <p:sndAc>
      <p:stSnd>
        <p:snd r:embed="rId1" name="DIALOG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E7A8E0-BD72-45E6-B49B-0D0B6C124D1B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>
    <p:sndAc>
      <p:stSnd>
        <p:snd r:embed="rId1" name="DIALOG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FF8FB8-6B8C-4930-A4B6-D14CF7A0D5F2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>
    <p:sndAc>
      <p:stSnd>
        <p:snd r:embed="rId1" name="DIALOG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0" y="0"/>
            <a:ext cx="1085850" cy="6854825"/>
            <a:chOff x="0" y="0"/>
            <a:chExt cx="684" cy="4318"/>
          </a:xfrm>
        </p:grpSpPr>
        <p:sp>
          <p:nvSpPr>
            <p:cNvPr id="2051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684" cy="431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grpSp>
          <p:nvGrpSpPr>
            <p:cNvPr id="4105" name="Group 4"/>
            <p:cNvGrpSpPr>
              <a:grpSpLocks/>
            </p:cNvGrpSpPr>
            <p:nvPr/>
          </p:nvGrpSpPr>
          <p:grpSpPr bwMode="auto">
            <a:xfrm>
              <a:off x="48" y="102"/>
              <a:ext cx="96" cy="4128"/>
              <a:chOff x="48" y="102"/>
              <a:chExt cx="96" cy="4128"/>
            </a:xfrm>
          </p:grpSpPr>
          <p:sp>
            <p:nvSpPr>
              <p:cNvPr id="2053" name="Rectangle 5"/>
              <p:cNvSpPr>
                <a:spLocks noChangeArrowheads="1"/>
              </p:cNvSpPr>
              <p:nvPr/>
            </p:nvSpPr>
            <p:spPr bwMode="auto">
              <a:xfrm>
                <a:off x="48" y="110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54" name="Rectangle 6"/>
              <p:cNvSpPr>
                <a:spLocks noChangeArrowheads="1"/>
              </p:cNvSpPr>
              <p:nvPr/>
            </p:nvSpPr>
            <p:spPr bwMode="auto">
              <a:xfrm>
                <a:off x="48" y="125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55" name="Rectangle 7"/>
              <p:cNvSpPr>
                <a:spLocks noChangeArrowheads="1"/>
              </p:cNvSpPr>
              <p:nvPr/>
            </p:nvSpPr>
            <p:spPr bwMode="auto">
              <a:xfrm>
                <a:off x="48" y="139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56" name="Rectangle 8"/>
              <p:cNvSpPr>
                <a:spLocks noChangeArrowheads="1"/>
              </p:cNvSpPr>
              <p:nvPr/>
            </p:nvSpPr>
            <p:spPr bwMode="auto">
              <a:xfrm>
                <a:off x="48" y="1538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57" name="Rectangle 9"/>
              <p:cNvSpPr>
                <a:spLocks noChangeArrowheads="1"/>
              </p:cNvSpPr>
              <p:nvPr/>
            </p:nvSpPr>
            <p:spPr bwMode="auto">
              <a:xfrm>
                <a:off x="48" y="1683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58" name="Rectangle 10"/>
              <p:cNvSpPr>
                <a:spLocks noChangeArrowheads="1"/>
              </p:cNvSpPr>
              <p:nvPr/>
            </p:nvSpPr>
            <p:spPr bwMode="auto">
              <a:xfrm>
                <a:off x="48" y="182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59" name="Rectangle 11"/>
              <p:cNvSpPr>
                <a:spLocks noChangeArrowheads="1"/>
              </p:cNvSpPr>
              <p:nvPr/>
            </p:nvSpPr>
            <p:spPr bwMode="auto">
              <a:xfrm>
                <a:off x="48" y="197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0" name="Rectangle 12"/>
              <p:cNvSpPr>
                <a:spLocks noChangeArrowheads="1"/>
              </p:cNvSpPr>
              <p:nvPr/>
            </p:nvSpPr>
            <p:spPr bwMode="auto">
              <a:xfrm>
                <a:off x="48" y="2115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1" name="Rectangle 13"/>
              <p:cNvSpPr>
                <a:spLocks noChangeArrowheads="1"/>
              </p:cNvSpPr>
              <p:nvPr/>
            </p:nvSpPr>
            <p:spPr bwMode="auto">
              <a:xfrm>
                <a:off x="48" y="225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2" name="Rectangle 14"/>
              <p:cNvSpPr>
                <a:spLocks noChangeArrowheads="1"/>
              </p:cNvSpPr>
              <p:nvPr/>
            </p:nvSpPr>
            <p:spPr bwMode="auto">
              <a:xfrm>
                <a:off x="48" y="240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3" name="Rectangle 15"/>
              <p:cNvSpPr>
                <a:spLocks noChangeArrowheads="1"/>
              </p:cNvSpPr>
              <p:nvPr/>
            </p:nvSpPr>
            <p:spPr bwMode="auto">
              <a:xfrm>
                <a:off x="48" y="254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4" name="Rectangle 16"/>
              <p:cNvSpPr>
                <a:spLocks noChangeArrowheads="1"/>
              </p:cNvSpPr>
              <p:nvPr/>
            </p:nvSpPr>
            <p:spPr bwMode="auto">
              <a:xfrm>
                <a:off x="48" y="2692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5" name="Rectangle 17"/>
              <p:cNvSpPr>
                <a:spLocks noChangeArrowheads="1"/>
              </p:cNvSpPr>
              <p:nvPr/>
            </p:nvSpPr>
            <p:spPr bwMode="auto">
              <a:xfrm>
                <a:off x="48" y="283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6" name="Rectangle 18"/>
              <p:cNvSpPr>
                <a:spLocks noChangeArrowheads="1"/>
              </p:cNvSpPr>
              <p:nvPr/>
            </p:nvSpPr>
            <p:spPr bwMode="auto">
              <a:xfrm>
                <a:off x="48" y="298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7" name="Rectangle 19"/>
              <p:cNvSpPr>
                <a:spLocks noChangeArrowheads="1"/>
              </p:cNvSpPr>
              <p:nvPr/>
            </p:nvSpPr>
            <p:spPr bwMode="auto">
              <a:xfrm>
                <a:off x="48" y="3124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8" name="Rectangle 20"/>
              <p:cNvSpPr>
                <a:spLocks noChangeArrowheads="1"/>
              </p:cNvSpPr>
              <p:nvPr/>
            </p:nvSpPr>
            <p:spPr bwMode="auto">
              <a:xfrm>
                <a:off x="48" y="3269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9" name="Rectangle 21"/>
              <p:cNvSpPr>
                <a:spLocks noChangeArrowheads="1"/>
              </p:cNvSpPr>
              <p:nvPr/>
            </p:nvSpPr>
            <p:spPr bwMode="auto">
              <a:xfrm>
                <a:off x="48" y="3412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0" name="Rectangle 22"/>
              <p:cNvSpPr>
                <a:spLocks noChangeArrowheads="1"/>
              </p:cNvSpPr>
              <p:nvPr/>
            </p:nvSpPr>
            <p:spPr bwMode="auto">
              <a:xfrm>
                <a:off x="48" y="3557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1" name="Rectangle 23"/>
              <p:cNvSpPr>
                <a:spLocks noChangeArrowheads="1"/>
              </p:cNvSpPr>
              <p:nvPr/>
            </p:nvSpPr>
            <p:spPr bwMode="auto">
              <a:xfrm>
                <a:off x="48" y="3702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2" name="Rectangle 24"/>
              <p:cNvSpPr>
                <a:spLocks noChangeArrowheads="1"/>
              </p:cNvSpPr>
              <p:nvPr/>
            </p:nvSpPr>
            <p:spPr bwMode="auto">
              <a:xfrm>
                <a:off x="48" y="384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3" name="Rectangle 25"/>
              <p:cNvSpPr>
                <a:spLocks noChangeArrowheads="1"/>
              </p:cNvSpPr>
              <p:nvPr/>
            </p:nvSpPr>
            <p:spPr bwMode="auto">
              <a:xfrm>
                <a:off x="48" y="399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4" name="Rectangle 26"/>
              <p:cNvSpPr>
                <a:spLocks noChangeArrowheads="1"/>
              </p:cNvSpPr>
              <p:nvPr/>
            </p:nvSpPr>
            <p:spPr bwMode="auto">
              <a:xfrm>
                <a:off x="48" y="413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5" name="Rectangle 27"/>
              <p:cNvSpPr>
                <a:spLocks noChangeArrowheads="1"/>
              </p:cNvSpPr>
              <p:nvPr/>
            </p:nvSpPr>
            <p:spPr bwMode="auto">
              <a:xfrm>
                <a:off x="48" y="102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6" name="Rectangle 28"/>
              <p:cNvSpPr>
                <a:spLocks noChangeArrowheads="1"/>
              </p:cNvSpPr>
              <p:nvPr/>
            </p:nvSpPr>
            <p:spPr bwMode="auto">
              <a:xfrm>
                <a:off x="48" y="24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7" name="Rectangle 29"/>
              <p:cNvSpPr>
                <a:spLocks noChangeArrowheads="1"/>
              </p:cNvSpPr>
              <p:nvPr/>
            </p:nvSpPr>
            <p:spPr bwMode="auto">
              <a:xfrm>
                <a:off x="48" y="39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8" name="Rectangle 30"/>
              <p:cNvSpPr>
                <a:spLocks noChangeArrowheads="1"/>
              </p:cNvSpPr>
              <p:nvPr/>
            </p:nvSpPr>
            <p:spPr bwMode="auto">
              <a:xfrm>
                <a:off x="48" y="535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9" name="Rectangle 31"/>
              <p:cNvSpPr>
                <a:spLocks noChangeArrowheads="1"/>
              </p:cNvSpPr>
              <p:nvPr/>
            </p:nvSpPr>
            <p:spPr bwMode="auto">
              <a:xfrm>
                <a:off x="48" y="67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80" name="Rectangle 32"/>
              <p:cNvSpPr>
                <a:spLocks noChangeArrowheads="1"/>
              </p:cNvSpPr>
              <p:nvPr/>
            </p:nvSpPr>
            <p:spPr bwMode="auto">
              <a:xfrm>
                <a:off x="48" y="82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81" name="Rectangle 33"/>
              <p:cNvSpPr>
                <a:spLocks noChangeArrowheads="1"/>
              </p:cNvSpPr>
              <p:nvPr/>
            </p:nvSpPr>
            <p:spPr bwMode="auto">
              <a:xfrm>
                <a:off x="48" y="96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</p:grpSp>
      </p:grpSp>
      <p:sp>
        <p:nvSpPr>
          <p:cNvPr id="4099" name="Rectangle 34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Click to edit Master title style</a:t>
            </a:r>
          </a:p>
        </p:txBody>
      </p:sp>
      <p:sp>
        <p:nvSpPr>
          <p:cNvPr id="2084" name="Rectangle 3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>
                <a:effectLst/>
                <a:latin typeface="+mn-lt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085" name="Rectangle 3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>
                <a:effectLst/>
                <a:latin typeface="+mn-lt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086" name="Rectangle 3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effectLst/>
                <a:latin typeface="+mn-lt"/>
              </a:defRPr>
            </a:lvl1pPr>
          </a:lstStyle>
          <a:p>
            <a:pPr>
              <a:defRPr/>
            </a:pPr>
            <a:fld id="{20B1D014-C7AB-4BAE-83A2-A91B8DB09491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  <p:sp>
        <p:nvSpPr>
          <p:cNvPr id="2087" name="Rectangle 39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295400"/>
            <a:ext cx="7875588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3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</p:sldLayoutIdLst>
  <p:transition>
    <p:sndAc>
      <p:stSnd>
        <p:snd r:embed="rId16" name="DIALOG.WAV"/>
      </p:stSnd>
    </p:sndAc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FFFF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FFFF00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FFFF00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FFFF00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FFFF00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rgbClr val="FFFF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rgbClr val="FFFF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rgbClr val="FFFF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rgbClr val="FFFF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FF00"/>
        </a:buClr>
        <a:buSzPct val="60000"/>
        <a:buFont typeface="Wingdings" pitchFamily="2" charset="2"/>
        <a:buChar char="u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t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hyperlink" Target="mailto:barcillo@gmail.com" TargetMode="External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dspace.espol.edu.ec/browse?type=author&amp;order=ASC&amp;rpp=20&amp;value=Marcillo+Morla%2C+Fabrizio" TargetMode="Externa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5.wav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1.bin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audio" Target="../media/audio8.wav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Gr_fico_de_Microsoft_Office_Excel2.xls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Gr_fico_de_Microsoft_Office_Excel1.xls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Relationship Id="rId9" Type="http://schemas.openxmlformats.org/officeDocument/2006/relationships/image" Target="../media/image38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66800" y="609600"/>
            <a:ext cx="7772400" cy="1676400"/>
          </a:xfrm>
        </p:spPr>
        <p:txBody>
          <a:bodyPr/>
          <a:lstStyle/>
          <a:p>
            <a:pPr eaLnBrk="1" hangingPunct="1"/>
            <a:r>
              <a:rPr lang="es-ES_tradnl" smtClean="0"/>
              <a:t>Alimentación Práctica en Acuicultura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6400800" cy="838200"/>
          </a:xfrm>
        </p:spPr>
        <p:txBody>
          <a:bodyPr/>
          <a:lstStyle/>
          <a:p>
            <a:pPr algn="l" eaLnBrk="1" hangingPunct="1">
              <a:defRPr/>
            </a:pPr>
            <a:r>
              <a:rPr lang="es-ES_tradnl" dirty="0" smtClean="0"/>
              <a:t>Fabrizio Marcillo </a:t>
            </a:r>
            <a:r>
              <a:rPr lang="es-ES_tradnl" dirty="0" err="1" smtClean="0"/>
              <a:t>Morla</a:t>
            </a:r>
            <a:r>
              <a:rPr lang="es-ES_tradnl" dirty="0" smtClean="0"/>
              <a:t> </a:t>
            </a:r>
            <a:r>
              <a:rPr lang="es-ES_tradnl" dirty="0" err="1" smtClean="0"/>
              <a:t>MBA</a:t>
            </a:r>
            <a:endParaRPr lang="es-ES_tradnl" dirty="0" smtClean="0"/>
          </a:p>
        </p:txBody>
      </p:sp>
      <p:pic>
        <p:nvPicPr>
          <p:cNvPr id="6148" name="Picture 9" descr="Logofimcm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62800" y="2286000"/>
            <a:ext cx="1676400" cy="167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Text Box 10"/>
          <p:cNvSpPr txBox="1">
            <a:spLocks noChangeArrowheads="1"/>
          </p:cNvSpPr>
          <p:nvPr/>
        </p:nvSpPr>
        <p:spPr bwMode="auto">
          <a:xfrm>
            <a:off x="4932363" y="4960938"/>
            <a:ext cx="27114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>
                <a:hlinkClick r:id="rId5"/>
              </a:rPr>
              <a:t>barcillo@gmail.com</a:t>
            </a:r>
            <a:endParaRPr lang="en-US"/>
          </a:p>
          <a:p>
            <a:pPr>
              <a:defRPr/>
            </a:pPr>
            <a:r>
              <a:rPr lang="en-US"/>
              <a:t>(593-9) 4194239</a:t>
            </a:r>
          </a:p>
          <a:p>
            <a:pPr>
              <a:defRPr/>
            </a:pPr>
            <a:endParaRPr lang="es-ES"/>
          </a:p>
        </p:txBody>
      </p:sp>
      <p:pic>
        <p:nvPicPr>
          <p:cNvPr id="6150" name="6 Imagen" descr="espol1-300x299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2071688"/>
            <a:ext cx="1792288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3" name="DIALOG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 descr="MVC-036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17600" y="1104900"/>
            <a:ext cx="69088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 descr="!CamaronMano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77838"/>
            <a:ext cx="8388350" cy="541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5562600"/>
            <a:ext cx="80772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Camarón Comiendo De Mano</a:t>
            </a:r>
            <a:endParaRPr lang="en-US" smtClean="0"/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-3048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Comederos Total</a:t>
            </a:r>
          </a:p>
        </p:txBody>
      </p:sp>
      <p:sp>
        <p:nvSpPr>
          <p:cNvPr id="12390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685800"/>
            <a:ext cx="7772400" cy="5715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Se aplica todo el alimento en los comederos.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40 - 50 comederos / Ha (usado hasta 10).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Mucho camaron/comedero, pero funciona.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Alto costo de Mano de Obra.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Certeza de correcta aplicación.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Metodología: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&lt; 5% se sube.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&gt;10% se baja el sobrante.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5-10% se mantiene.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Balanceado mojado doble del seco.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Anticipar subidas / bajadas.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Indispensable empowerment al personal.</a:t>
            </a:r>
            <a:endParaRPr lang="es-ES_tradnl" sz="2800" smtClean="0"/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762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Comederos Camaron</a:t>
            </a:r>
            <a:endParaRPr lang="es-ES_tradnl" smtClean="0"/>
          </a:p>
        </p:txBody>
      </p:sp>
      <p:sp>
        <p:nvSpPr>
          <p:cNvPr id="12503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71600" y="1066800"/>
            <a:ext cx="7772400" cy="5029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_tradnl" smtClean="0"/>
              <a:t>1a Semana: Dispersión desde la orilla.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mtClean="0"/>
              <a:t>2a Semana: Dispersión en canoa.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mtClean="0"/>
              <a:t>3a Semana: Colocación comederos (10-20/Ha).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mtClean="0"/>
              <a:t>3 días: 50% Alimento en Comederos.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mtClean="0"/>
              <a:t>Después de 4to día: 100% en comederos.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mtClean="0"/>
              <a:t>No se disminuye cantidad por demanda.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mtClean="0"/>
              <a:t>4a Semana: 30 - 50 Comederos / Ha.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mtClean="0"/>
              <a:t>100% Alimento en Comederos.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mtClean="0"/>
              <a:t>100% Dosificado por demanda.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s-ES_tradnl" smtClean="0"/>
          </a:p>
        </p:txBody>
      </p:sp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3048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Alimentacion</a:t>
            </a:r>
            <a:endParaRPr lang="es-ES_tradnl" smtClean="0"/>
          </a:p>
        </p:txBody>
      </p:sp>
      <p:sp>
        <p:nvSpPr>
          <p:cNvPr id="12523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69988" y="1524000"/>
            <a:ext cx="7772400" cy="45370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_tradnl" smtClean="0"/>
              <a:t>Frecuencia 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mtClean="0"/>
              <a:t>2 veces / día las primeras 3 semanas.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mtClean="0"/>
              <a:t>3 veces / día el resto del ciclo. (mañana, tarde y Noche).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mtClean="0"/>
              <a:t>% en cada dosis de acuerdo a demanda.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mtClean="0"/>
              <a:t>Mayor frecuencia = Mayor costo M.O., pero mayor % consumo optimo = mayor crecimiento = menor FCR.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mtClean="0"/>
              <a:t>Cantidad &lt; 2kg/ com. / dosis, o se aumenta Número de  Comederos.</a:t>
            </a:r>
          </a:p>
        </p:txBody>
      </p:sp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Comederos Control</a:t>
            </a:r>
          </a:p>
        </p:txBody>
      </p:sp>
      <p:sp>
        <p:nvSpPr>
          <p:cNvPr id="12400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1447800"/>
            <a:ext cx="7799388" cy="4613275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smtClean="0"/>
              <a:t>Se alimenta al boleo, pero se usan 1 - 5 comederos  / ha como control.</a:t>
            </a:r>
          </a:p>
          <a:p>
            <a:pPr eaLnBrk="1" hangingPunct="1">
              <a:defRPr/>
            </a:pPr>
            <a:r>
              <a:rPr lang="en-US" sz="2800" smtClean="0"/>
              <a:t>Se reparte del 2% – 4% de la dosis entre las bandejas.</a:t>
            </a:r>
          </a:p>
          <a:p>
            <a:pPr eaLnBrk="1" hangingPunct="1">
              <a:defRPr/>
            </a:pPr>
            <a:r>
              <a:rPr lang="en-US" sz="2800" smtClean="0"/>
              <a:t>Interpretación al ojo.</a:t>
            </a:r>
          </a:p>
          <a:p>
            <a:pPr eaLnBrk="1" hangingPunct="1">
              <a:defRPr/>
            </a:pPr>
            <a:r>
              <a:rPr lang="en-US" sz="2800" smtClean="0"/>
              <a:t>Revisar despues de 1-3 horas.</a:t>
            </a:r>
          </a:p>
          <a:p>
            <a:pPr eaLnBrk="1" hangingPunct="1">
              <a:defRPr/>
            </a:pPr>
            <a:r>
              <a:rPr lang="en-US" sz="2800" smtClean="0"/>
              <a:t>Menor costo de Mano de Obra.</a:t>
            </a:r>
          </a:p>
          <a:p>
            <a:pPr eaLnBrk="1" hangingPunct="1">
              <a:defRPr/>
            </a:pPr>
            <a:r>
              <a:rPr lang="en-US" sz="2800" smtClean="0"/>
              <a:t>Pienso que menos seguridad de informacion.</a:t>
            </a:r>
          </a:p>
          <a:p>
            <a:pPr eaLnBrk="1" hangingPunct="1">
              <a:defRPr/>
            </a:pPr>
            <a:r>
              <a:rPr lang="en-US" sz="2800" smtClean="0"/>
              <a:t>Dicen que alimento se distribuye mejor?</a:t>
            </a:r>
            <a:endParaRPr lang="es-ES_tradnl" sz="2800" smtClean="0"/>
          </a:p>
        </p:txBody>
      </p: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228600"/>
            <a:ext cx="7772400" cy="1143000"/>
          </a:xfrm>
        </p:spPr>
        <p:txBody>
          <a:bodyPr/>
          <a:lstStyle/>
          <a:p>
            <a:pPr eaLnBrk="1" hangingPunct="1"/>
            <a:r>
              <a:rPr lang="es-PA" smtClean="0"/>
              <a:t>Bandejas de alimentación</a:t>
            </a:r>
            <a:endParaRPr lang="en-US" smtClean="0"/>
          </a:p>
        </p:txBody>
      </p:sp>
      <p:pic>
        <p:nvPicPr>
          <p:cNvPr id="20483" name="Picture 3" descr="monitor4"/>
          <p:cNvPicPr>
            <a:picLocks noChangeAspect="1" noChangeArrowheads="1"/>
          </p:cNvPicPr>
          <p:nvPr>
            <p:ph idx="1"/>
          </p:nvPr>
        </p:nvPicPr>
        <p:blipFill>
          <a:blip r:embed="rId2">
            <a:lum bright="12000" contrast="12000"/>
          </a:blip>
          <a:srcRect/>
          <a:stretch>
            <a:fillRect/>
          </a:stretch>
        </p:blipFill>
        <p:spPr>
          <a:xfrm>
            <a:off x="1144588" y="1663700"/>
            <a:ext cx="7194550" cy="4086225"/>
          </a:xfrm>
          <a:noFill/>
        </p:spPr>
      </p:pic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382000" cy="890588"/>
          </a:xfrm>
        </p:spPr>
        <p:txBody>
          <a:bodyPr/>
          <a:lstStyle/>
          <a:p>
            <a:pPr eaLnBrk="1" hangingPunct="1"/>
            <a:r>
              <a:rPr lang="es-PA" smtClean="0"/>
              <a:t>Cantidad alimento en bandejas</a:t>
            </a:r>
            <a:endParaRPr lang="en-US" smtClean="0"/>
          </a:p>
        </p:txBody>
      </p:sp>
      <p:graphicFrame>
        <p:nvGraphicFramePr>
          <p:cNvPr id="1242115" name="Group 3"/>
          <p:cNvGraphicFramePr>
            <a:graphicFrameLocks noGrp="1"/>
          </p:cNvGraphicFramePr>
          <p:nvPr>
            <p:ph type="tbl" idx="1"/>
          </p:nvPr>
        </p:nvGraphicFramePr>
        <p:xfrm>
          <a:off x="539750" y="1423988"/>
          <a:ext cx="7918450" cy="5205412"/>
        </p:xfrm>
        <a:graphic>
          <a:graphicData uri="http://schemas.openxmlformats.org/drawingml/2006/table">
            <a:tbl>
              <a:tblPr/>
              <a:tblGrid>
                <a:gridCol w="2870200"/>
                <a:gridCol w="2524125"/>
                <a:gridCol w="2524125"/>
              </a:tblGrid>
              <a:tr h="7429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Peso Promedio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gr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anchorCtr="1"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Cantidad, % del total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anchorCtr="1"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Intervalo para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observación, h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anchorCtr="1"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7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anchorCtr="1"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2.0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anchorCtr="1"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3.0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anchorCtr="1"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29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anchorCtr="1"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2.4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anchorCtr="1"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2.5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anchorCtr="1"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29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15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anchorCtr="1"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3.0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anchorCtr="1"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2.0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anchorCtr="1"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13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anchorCtr="1"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3.3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anchorCtr="1"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2.0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anchorCtr="1"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29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25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anchorCtr="1"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3.6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anchorCtr="1"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1.5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anchorCtr="1"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PA" smtClean="0"/>
              <a:t>Alimentación preadulto</a:t>
            </a:r>
            <a:endParaRPr lang="en-US" smtClean="0"/>
          </a:p>
        </p:txBody>
      </p:sp>
      <p:graphicFrame>
        <p:nvGraphicFramePr>
          <p:cNvPr id="1243139" name="Group 3"/>
          <p:cNvGraphicFramePr>
            <a:graphicFrameLocks noGrp="1"/>
          </p:cNvGraphicFramePr>
          <p:nvPr>
            <p:ph type="tbl" idx="1"/>
          </p:nvPr>
        </p:nvGraphicFramePr>
        <p:xfrm>
          <a:off x="1169988" y="1946275"/>
          <a:ext cx="7772400" cy="4454525"/>
        </p:xfrm>
        <a:graphic>
          <a:graphicData uri="http://schemas.openxmlformats.org/drawingml/2006/table">
            <a:tbl>
              <a:tblPr/>
              <a:tblGrid>
                <a:gridCol w="2590800"/>
                <a:gridCol w="2590800"/>
                <a:gridCol w="2590800"/>
              </a:tblGrid>
              <a:tr h="1114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Código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anchorCtr="1"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Alimento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anchorCtr="1"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Camarón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anchorCtr="1"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2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N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anchorCtr="1"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Nada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anchorCtr="1"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Nada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anchorCtr="1"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4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anchorCtr="1"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Poco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anchorCtr="1"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&lt;10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anchorCtr="1"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2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M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anchorCtr="1"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Mucho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anchorCtr="1"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&gt;10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anchorCtr="1"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152400"/>
            <a:ext cx="7772400" cy="857250"/>
          </a:xfrm>
        </p:spPr>
        <p:txBody>
          <a:bodyPr/>
          <a:lstStyle/>
          <a:p>
            <a:pPr eaLnBrk="1" hangingPunct="1"/>
            <a:r>
              <a:rPr lang="es-PA" smtClean="0"/>
              <a:t>Interpretación de Códigos</a:t>
            </a:r>
            <a:endParaRPr lang="en-US" smtClean="0"/>
          </a:p>
        </p:txBody>
      </p:sp>
      <p:graphicFrame>
        <p:nvGraphicFramePr>
          <p:cNvPr id="1244163" name="Group 3"/>
          <p:cNvGraphicFramePr>
            <a:graphicFrameLocks noGrp="1"/>
          </p:cNvGraphicFramePr>
          <p:nvPr>
            <p:ph type="tbl" idx="1"/>
          </p:nvPr>
        </p:nvGraphicFramePr>
        <p:xfrm>
          <a:off x="304800" y="1468438"/>
          <a:ext cx="8382000" cy="4718050"/>
        </p:xfrm>
        <a:graphic>
          <a:graphicData uri="http://schemas.openxmlformats.org/drawingml/2006/table">
            <a:tbl>
              <a:tblPr/>
              <a:tblGrid>
                <a:gridCol w="1512888"/>
                <a:gridCol w="4964112"/>
                <a:gridCol w="1905000"/>
              </a:tblGrid>
              <a:tr h="4953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Código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Descripción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Accion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NN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Subalimentado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sym typeface="Symbol" pitchFamily="18" charset="2"/>
                        </a:rPr>
                        <a:t>5%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3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NP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Ligeramente subalimentado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3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NM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Bueno a lig.subalimentado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OK!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PN-PM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No normal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?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3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PM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Ligera sobrealimentación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sym typeface="Symbol" pitchFamily="18" charset="2"/>
                        </a:rPr>
                        <a:t>5%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MN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Problemas, enfermedades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Ojo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MP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Problemas, enfermedades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Ojo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MM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Sobrealimentación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sym typeface="Symbol" pitchFamily="18" charset="2"/>
                        </a:rPr>
                        <a:t>20%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Título"/>
          <p:cNvSpPr>
            <a:spLocks noGrp="1"/>
          </p:cNvSpPr>
          <p:nvPr>
            <p:ph type="title"/>
          </p:nvPr>
        </p:nvSpPr>
        <p:spPr>
          <a:xfrm>
            <a:off x="1228725" y="0"/>
            <a:ext cx="7772400" cy="1143000"/>
          </a:xfrm>
        </p:spPr>
        <p:txBody>
          <a:bodyPr/>
          <a:lstStyle/>
          <a:p>
            <a:pPr algn="r" eaLnBrk="1" hangingPunct="1"/>
            <a:r>
              <a:rPr lang="en-US" smtClean="0"/>
              <a:t>Fabrizio Marcillo Morla</a:t>
            </a:r>
            <a:endParaRPr lang="es-US" smtClean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69988" y="928688"/>
            <a:ext cx="7772400" cy="4114800"/>
          </a:xfrm>
        </p:spPr>
        <p:txBody>
          <a:bodyPr/>
          <a:lstStyle/>
          <a:p>
            <a:pPr algn="r" eaLnBrk="1" hangingPunct="1">
              <a:defRPr/>
            </a:pPr>
            <a:r>
              <a:rPr lang="es-EC" dirty="0" smtClean="0"/>
              <a:t>Guayaquil, 1966.</a:t>
            </a:r>
          </a:p>
          <a:p>
            <a:pPr algn="r" eaLnBrk="1" hangingPunct="1">
              <a:defRPr/>
            </a:pPr>
            <a:r>
              <a:rPr lang="es-EC" dirty="0" err="1" smtClean="0"/>
              <a:t>BSc.</a:t>
            </a:r>
            <a:r>
              <a:rPr lang="es-EC" dirty="0" smtClean="0"/>
              <a:t> Acuicultura. (ESPOL 1991).</a:t>
            </a:r>
          </a:p>
          <a:p>
            <a:pPr algn="r" eaLnBrk="1" hangingPunct="1">
              <a:defRPr/>
            </a:pPr>
            <a:r>
              <a:rPr lang="es-EC" dirty="0" smtClean="0"/>
              <a:t>Magister en Administración de Empresas. (ESPOL, 1996).</a:t>
            </a:r>
          </a:p>
          <a:p>
            <a:pPr algn="r" eaLnBrk="1" hangingPunct="1">
              <a:defRPr/>
            </a:pPr>
            <a:r>
              <a:rPr lang="es-EC" dirty="0" smtClean="0"/>
              <a:t>Profesor ESPOL desde el 2001.</a:t>
            </a:r>
          </a:p>
          <a:p>
            <a:pPr algn="r" eaLnBrk="1" hangingPunct="1">
              <a:defRPr/>
            </a:pPr>
            <a:r>
              <a:rPr lang="es-EC" dirty="0" smtClean="0"/>
              <a:t>20 años experiencia profesional: </a:t>
            </a:r>
          </a:p>
          <a:p>
            <a:pPr lvl="1" algn="r" eaLnBrk="1" hangingPunct="1">
              <a:defRPr/>
            </a:pPr>
            <a:r>
              <a:rPr lang="es-EC" dirty="0" smtClean="0"/>
              <a:t>Producción.</a:t>
            </a:r>
          </a:p>
          <a:p>
            <a:pPr lvl="1" algn="r" eaLnBrk="1" hangingPunct="1">
              <a:defRPr/>
            </a:pPr>
            <a:r>
              <a:rPr lang="es-EC" dirty="0" smtClean="0"/>
              <a:t>Administración.</a:t>
            </a:r>
          </a:p>
          <a:p>
            <a:pPr lvl="1" algn="r" eaLnBrk="1" hangingPunct="1">
              <a:defRPr/>
            </a:pPr>
            <a:r>
              <a:rPr lang="es-EC" dirty="0" smtClean="0"/>
              <a:t>Finanzas.</a:t>
            </a:r>
          </a:p>
          <a:p>
            <a:pPr lvl="1" algn="r" eaLnBrk="1" hangingPunct="1">
              <a:defRPr/>
            </a:pPr>
            <a:r>
              <a:rPr lang="es-EC" dirty="0" smtClean="0"/>
              <a:t>Investigación.</a:t>
            </a:r>
          </a:p>
          <a:p>
            <a:pPr lvl="1" algn="r" eaLnBrk="1" hangingPunct="1">
              <a:defRPr/>
            </a:pPr>
            <a:r>
              <a:rPr lang="es-EC" dirty="0" smtClean="0"/>
              <a:t>Consultorías.</a:t>
            </a:r>
          </a:p>
        </p:txBody>
      </p:sp>
      <p:pic>
        <p:nvPicPr>
          <p:cNvPr id="4100" name="Picture 3" descr="Yop por ti.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2571750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Rectángulo"/>
          <p:cNvSpPr/>
          <p:nvPr/>
        </p:nvSpPr>
        <p:spPr>
          <a:xfrm>
            <a:off x="357188" y="5670550"/>
            <a:ext cx="4572000" cy="8302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  <a:defRPr/>
            </a:pPr>
            <a:r>
              <a:rPr lang="es-US" sz="2400" dirty="0">
                <a:latin typeface="+mn-lt"/>
                <a:hlinkClick r:id="rId5"/>
              </a:rPr>
              <a:t>Otras Publicaciones del mismo autor en Repositorio ESPOL</a:t>
            </a:r>
            <a:endParaRPr lang="es-US" sz="2400" dirty="0">
              <a:latin typeface="+mn-lt"/>
            </a:endParaRPr>
          </a:p>
        </p:txBody>
      </p:sp>
    </p:spTree>
  </p:cSld>
  <p:clrMapOvr>
    <a:masterClrMapping/>
  </p:clrMapOvr>
  <p:transition>
    <p:sndAc>
      <p:stSnd>
        <p:snd r:embed="rId3" name="DIALOG.WAV"/>
      </p:stSnd>
    </p:sndAc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PA" smtClean="0"/>
              <a:t>Interpretacion de bandejas</a:t>
            </a:r>
            <a:endParaRPr lang="en-US" smtClean="0"/>
          </a:p>
        </p:txBody>
      </p:sp>
      <p:graphicFrame>
        <p:nvGraphicFramePr>
          <p:cNvPr id="1245187" name="Group 3"/>
          <p:cNvGraphicFramePr>
            <a:graphicFrameLocks noGrp="1"/>
          </p:cNvGraphicFramePr>
          <p:nvPr>
            <p:ph type="tbl" idx="1"/>
          </p:nvPr>
        </p:nvGraphicFramePr>
        <p:xfrm>
          <a:off x="685800" y="1641475"/>
          <a:ext cx="7772400" cy="4857750"/>
        </p:xfrm>
        <a:graphic>
          <a:graphicData uri="http://schemas.openxmlformats.org/drawingml/2006/table">
            <a:tbl>
              <a:tblPr/>
              <a:tblGrid>
                <a:gridCol w="4056063"/>
                <a:gridCol w="3716337"/>
              </a:tblGrid>
              <a:tr h="7429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% Alimento en bandejas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anchorCtr="1"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Ajuste de la ración diaria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anchorCtr="1"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1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anchorCtr="1"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Aumente 5%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2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&lt;5%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anchorCtr="1"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No cambie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2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5-10%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anchorCtr="1"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Disminuya 5%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1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10-25%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anchorCtr="1"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Disminuya 10%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2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&gt;25%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anchorCtr="1"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Suspenda dos raciones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Problemas Comederos</a:t>
            </a:r>
            <a:endParaRPr lang="es-ES" smtClean="0"/>
          </a:p>
        </p:txBody>
      </p:sp>
      <p:sp>
        <p:nvSpPr>
          <p:cNvPr id="128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981075"/>
            <a:ext cx="8474075" cy="5343525"/>
          </a:xfrm>
        </p:spPr>
        <p:txBody>
          <a:bodyPr/>
          <a:lstStyle/>
          <a:p>
            <a:pPr marL="381000" indent="-381000" eaLnBrk="1" hangingPunct="1">
              <a:lnSpc>
                <a:spcPct val="80000"/>
              </a:lnSpc>
              <a:buFont typeface="Wingdings" pitchFamily="2" charset="2"/>
              <a:buAutoNum type="arabicPeriod"/>
              <a:defRPr/>
            </a:pPr>
            <a:r>
              <a:rPr lang="es-ES" sz="2400" smtClean="0"/>
              <a:t>Falta de control: control no se lo realiza de forma correcta. Causa para que cualquiera de las otros factores sucedan.</a:t>
            </a:r>
          </a:p>
          <a:p>
            <a:pPr marL="381000" indent="-381000" eaLnBrk="1" hangingPunct="1">
              <a:lnSpc>
                <a:spcPct val="80000"/>
              </a:lnSpc>
              <a:buFont typeface="Wingdings" pitchFamily="2" charset="2"/>
              <a:buAutoNum type="arabicPeriod"/>
              <a:defRPr/>
            </a:pPr>
            <a:r>
              <a:rPr lang="es-ES" sz="2400" smtClean="0"/>
              <a:t>Subir o bajar muy rápidamente los comederos, bajarlos inclinados, no mojar el balanceado o cualquier otra acción que cause pérdida de balanceado.</a:t>
            </a:r>
          </a:p>
          <a:p>
            <a:pPr marL="381000" indent="-381000" eaLnBrk="1" hangingPunct="1">
              <a:lnSpc>
                <a:spcPct val="80000"/>
              </a:lnSpc>
              <a:buFont typeface="Wingdings" pitchFamily="2" charset="2"/>
              <a:buAutoNum type="arabicPeriod"/>
              <a:defRPr/>
            </a:pPr>
            <a:r>
              <a:rPr lang="es-ES" sz="2400" smtClean="0"/>
              <a:t>Presencia de peces u otros animales competidores. Problema doble, ya que por un lado nos hace sobrealimentar ly por otro impide crecimiento camarón.</a:t>
            </a:r>
          </a:p>
          <a:p>
            <a:pPr marL="381000" indent="-381000" eaLnBrk="1" hangingPunct="1">
              <a:lnSpc>
                <a:spcPct val="80000"/>
              </a:lnSpc>
              <a:buFont typeface="Wingdings" pitchFamily="2" charset="2"/>
              <a:buAutoNum type="arabicPeriod"/>
              <a:defRPr/>
            </a:pPr>
            <a:r>
              <a:rPr lang="es-ES" sz="2400" smtClean="0"/>
              <a:t>Aguas muy claras o excesiva cantidad de pájaros.</a:t>
            </a:r>
          </a:p>
          <a:p>
            <a:pPr marL="381000" indent="-381000" eaLnBrk="1" hangingPunct="1">
              <a:lnSpc>
                <a:spcPct val="80000"/>
              </a:lnSpc>
              <a:buFont typeface="Wingdings" pitchFamily="2" charset="2"/>
              <a:buAutoNum type="arabicPeriod"/>
              <a:defRPr/>
            </a:pPr>
            <a:r>
              <a:rPr lang="es-ES" sz="2400" smtClean="0"/>
              <a:t>Problemas de calidad de agua.</a:t>
            </a:r>
          </a:p>
          <a:p>
            <a:pPr marL="381000" indent="-381000" eaLnBrk="1" hangingPunct="1">
              <a:lnSpc>
                <a:spcPct val="80000"/>
              </a:lnSpc>
              <a:buFont typeface="Wingdings" pitchFamily="2" charset="2"/>
              <a:buAutoNum type="arabicPeriod"/>
              <a:defRPr/>
            </a:pPr>
            <a:r>
              <a:rPr lang="es-ES" sz="2400" smtClean="0"/>
              <a:t>Comederos sucios o de colores brillantes.</a:t>
            </a:r>
          </a:p>
          <a:p>
            <a:pPr marL="381000" indent="-381000" eaLnBrk="1" hangingPunct="1">
              <a:lnSpc>
                <a:spcPct val="80000"/>
              </a:lnSpc>
              <a:buFont typeface="Wingdings" pitchFamily="2" charset="2"/>
              <a:buAutoNum type="arabicPeriod"/>
              <a:defRPr/>
            </a:pPr>
            <a:r>
              <a:rPr lang="es-ES" sz="2400" smtClean="0"/>
              <a:t>Indecisión para aumentar o disminuir oportunamente el alimento. Si no hay problemas anteriores, entonces responder inmediatamente a sus señales. Si no oportunos perjudicamos piscina y equivale a no usar comederos.</a:t>
            </a:r>
          </a:p>
        </p:txBody>
      </p:sp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Dispensador por Demanda </a:t>
            </a:r>
            <a:endParaRPr lang="es-ES" smtClean="0"/>
          </a:p>
        </p:txBody>
      </p:sp>
      <p:pic>
        <p:nvPicPr>
          <p:cNvPr id="26627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16013" y="836613"/>
            <a:ext cx="2762250" cy="556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95738" y="1196975"/>
            <a:ext cx="4897437" cy="318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64163" y="4437063"/>
            <a:ext cx="1971675" cy="242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0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1484313"/>
            <a:ext cx="1009650" cy="282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smtClean="0"/>
              <a:t>Dispersión de Raciones Calculadas</a:t>
            </a:r>
            <a:endParaRPr lang="es-ES" sz="3600" smtClean="0"/>
          </a:p>
        </p:txBody>
      </p:sp>
      <p:sp>
        <p:nvSpPr>
          <p:cNvPr id="1263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Se calcula dieta a dar con base en una tabla.</a:t>
            </a:r>
          </a:p>
          <a:p>
            <a:pPr eaLnBrk="1" hangingPunct="1">
              <a:defRPr/>
            </a:pPr>
            <a:r>
              <a:rPr lang="en-US" smtClean="0"/>
              <a:t>Se la divide en el número de dosis que se desea.</a:t>
            </a:r>
          </a:p>
          <a:p>
            <a:pPr eaLnBrk="1" hangingPunct="1">
              <a:defRPr/>
            </a:pPr>
            <a:r>
              <a:rPr lang="en-US" smtClean="0"/>
              <a:t>Se la aplica con uno de los metodos:</a:t>
            </a:r>
          </a:p>
          <a:p>
            <a:pPr lvl="1" eaLnBrk="1" hangingPunct="1">
              <a:defRPr/>
            </a:pPr>
            <a:r>
              <a:rPr lang="en-US" smtClean="0"/>
              <a:t>Manual (boleo)</a:t>
            </a:r>
          </a:p>
          <a:p>
            <a:pPr lvl="1" eaLnBrk="1" hangingPunct="1">
              <a:defRPr/>
            </a:pPr>
            <a:r>
              <a:rPr lang="en-US" smtClean="0"/>
              <a:t>Avioneta</a:t>
            </a:r>
          </a:p>
          <a:p>
            <a:pPr lvl="1" eaLnBrk="1" hangingPunct="1">
              <a:defRPr/>
            </a:pPr>
            <a:r>
              <a:rPr lang="en-US" smtClean="0"/>
              <a:t>Alimentadores</a:t>
            </a:r>
            <a:endParaRPr lang="es-ES" smtClean="0"/>
          </a:p>
        </p:txBody>
      </p:sp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Horario Alimentación</a:t>
            </a:r>
            <a:endParaRPr lang="es-ES" smtClean="0"/>
          </a:p>
        </p:txBody>
      </p:sp>
      <p:sp>
        <p:nvSpPr>
          <p:cNvPr id="1260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Depende de temperatura, ciclo de marea y luna, nubosidad, OD, especie, etc.</a:t>
            </a:r>
          </a:p>
          <a:p>
            <a:pPr eaLnBrk="1" hangingPunct="1">
              <a:defRPr/>
            </a:pPr>
            <a:r>
              <a:rPr lang="en-US" smtClean="0"/>
              <a:t>Estabilidad alimento afecta.</a:t>
            </a:r>
          </a:p>
          <a:p>
            <a:pPr eaLnBrk="1" hangingPunct="1">
              <a:defRPr/>
            </a:pPr>
            <a:r>
              <a:rPr lang="en-US" smtClean="0"/>
              <a:t>Mas es mejor, pero caro: </a:t>
            </a:r>
          </a:p>
          <a:p>
            <a:pPr lvl="1" eaLnBrk="1" hangingPunct="1">
              <a:defRPr/>
            </a:pPr>
            <a:r>
              <a:rPr lang="en-US" smtClean="0"/>
              <a:t>Alimentadores</a:t>
            </a:r>
            <a:endParaRPr lang="es-ES" smtClean="0"/>
          </a:p>
        </p:txBody>
      </p:sp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Dispersión Manual</a:t>
            </a:r>
            <a:endParaRPr lang="es-ES" smtClean="0"/>
          </a:p>
        </p:txBody>
      </p:sp>
      <p:pic>
        <p:nvPicPr>
          <p:cNvPr id="29699" name="Picture 4" descr="Boleo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5325" y="841375"/>
            <a:ext cx="7753350" cy="517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Dispersion Manual</a:t>
            </a:r>
            <a:endParaRPr lang="es-ES" smtClean="0"/>
          </a:p>
        </p:txBody>
      </p:sp>
      <p:pic>
        <p:nvPicPr>
          <p:cNvPr id="30723" name="Picture 6" descr="MVC-011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3150" y="1136650"/>
            <a:ext cx="7820025" cy="5122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Dispersion Manual</a:t>
            </a:r>
            <a:endParaRPr lang="es-ES" smtClean="0"/>
          </a:p>
        </p:txBody>
      </p:sp>
      <p:sp>
        <p:nvSpPr>
          <p:cNvPr id="1262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Recorrido</a:t>
            </a:r>
          </a:p>
          <a:p>
            <a:pPr eaLnBrk="1" hangingPunct="1">
              <a:defRPr/>
            </a:pPr>
            <a:r>
              <a:rPr lang="en-US" smtClean="0"/>
              <a:t>Supervision / Empowerment</a:t>
            </a:r>
          </a:p>
          <a:p>
            <a:pPr eaLnBrk="1" hangingPunct="1">
              <a:defRPr/>
            </a:pPr>
            <a:r>
              <a:rPr lang="en-US" smtClean="0"/>
              <a:t>Centro o filo</a:t>
            </a:r>
            <a:endParaRPr lang="es-ES" smtClean="0"/>
          </a:p>
        </p:txBody>
      </p:sp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Dispersión por Avioneta</a:t>
            </a:r>
            <a:endParaRPr lang="es-ES" smtClean="0"/>
          </a:p>
        </p:txBody>
      </p:sp>
      <p:sp>
        <p:nvSpPr>
          <p:cNvPr id="1259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Excelente dispersión</a:t>
            </a:r>
          </a:p>
          <a:p>
            <a:pPr eaLnBrk="1" hangingPunct="1">
              <a:defRPr/>
            </a:pPr>
            <a:r>
              <a:rPr lang="en-US" smtClean="0"/>
              <a:t>Alto costo</a:t>
            </a:r>
            <a:endParaRPr lang="es-ES" smtClean="0"/>
          </a:p>
        </p:txBody>
      </p:sp>
      <p:pic>
        <p:nvPicPr>
          <p:cNvPr id="3277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08400" y="2781300"/>
            <a:ext cx="5435600" cy="407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Alimentadores Automaticos</a:t>
            </a:r>
            <a:endParaRPr lang="es-ES" smtClean="0"/>
          </a:p>
        </p:txBody>
      </p:sp>
      <p:pic>
        <p:nvPicPr>
          <p:cNvPr id="3379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7663" y="914400"/>
            <a:ext cx="8448675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Maneras de Alimentar</a:t>
            </a:r>
            <a:endParaRPr lang="es-ES" smtClean="0"/>
          </a:p>
        </p:txBody>
      </p:sp>
      <p:sp>
        <p:nvSpPr>
          <p:cNvPr id="1246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A Saciedad: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Comederos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mtClean="0"/>
              <a:t>Total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mtClean="0"/>
              <a:t>Control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Dispensador por demanda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Racionamiento por tabla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Dispersión: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Manual (boleo)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Avioneta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Alimentadores</a:t>
            </a:r>
            <a:endParaRPr lang="es-ES" smtClean="0"/>
          </a:p>
        </p:txBody>
      </p:sp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Alimentadores Automaticos</a:t>
            </a:r>
            <a:endParaRPr lang="es-ES" smtClean="0"/>
          </a:p>
        </p:txBody>
      </p:sp>
      <p:pic>
        <p:nvPicPr>
          <p:cNvPr id="34819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1196975"/>
            <a:ext cx="314325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Alimentadores Automaticos</a:t>
            </a:r>
            <a:endParaRPr lang="es-ES" smtClean="0"/>
          </a:p>
        </p:txBody>
      </p:sp>
      <p:pic>
        <p:nvPicPr>
          <p:cNvPr id="3584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7088" y="1196975"/>
            <a:ext cx="5705475" cy="227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4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84438" y="3738563"/>
            <a:ext cx="6445250" cy="311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Alimentadores Automaticos</a:t>
            </a:r>
            <a:endParaRPr lang="es-ES" smtClean="0"/>
          </a:p>
        </p:txBody>
      </p:sp>
      <p:pic>
        <p:nvPicPr>
          <p:cNvPr id="36867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1188" y="908050"/>
            <a:ext cx="5705475" cy="399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8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18250" y="3933825"/>
            <a:ext cx="2825750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Alimentadores Automaticos</a:t>
            </a:r>
            <a:endParaRPr lang="es-ES" smtClean="0"/>
          </a:p>
        </p:txBody>
      </p:sp>
      <p:pic>
        <p:nvPicPr>
          <p:cNvPr id="37891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87450" y="1341438"/>
            <a:ext cx="6962775" cy="501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Dispersadores</a:t>
            </a:r>
            <a:endParaRPr lang="es-ES" smtClean="0"/>
          </a:p>
        </p:txBody>
      </p:sp>
      <p:pic>
        <p:nvPicPr>
          <p:cNvPr id="38915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8175" y="1360488"/>
            <a:ext cx="5903913" cy="458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Dispersadores</a:t>
            </a:r>
            <a:endParaRPr lang="es-ES" smtClean="0"/>
          </a:p>
        </p:txBody>
      </p:sp>
      <p:pic>
        <p:nvPicPr>
          <p:cNvPr id="39939" name="Picture 4"/>
          <p:cNvPicPr>
            <a:picLocks noChangeAspect="1" noChangeArrowheads="1"/>
          </p:cNvPicPr>
          <p:nvPr/>
        </p:nvPicPr>
        <p:blipFill>
          <a:blip r:embed="rId3">
            <a:lum bright="24000" contrast="6000"/>
          </a:blip>
          <a:srcRect/>
          <a:stretch>
            <a:fillRect/>
          </a:stretch>
        </p:blipFill>
        <p:spPr bwMode="auto">
          <a:xfrm>
            <a:off x="250825" y="1390650"/>
            <a:ext cx="8893175" cy="419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Dispersadores</a:t>
            </a:r>
            <a:endParaRPr lang="es-ES" smtClean="0"/>
          </a:p>
        </p:txBody>
      </p:sp>
      <p:pic>
        <p:nvPicPr>
          <p:cNvPr id="4096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68538" y="1225550"/>
            <a:ext cx="5399087" cy="5164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Tablas</a:t>
            </a:r>
            <a:endParaRPr lang="es-ES" smtClean="0"/>
          </a:p>
        </p:txBody>
      </p:sp>
      <p:sp>
        <p:nvSpPr>
          <p:cNvPr id="128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20713"/>
            <a:ext cx="8942388" cy="6048375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2400" smtClean="0"/>
              <a:t>Se calcula biomasa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000" smtClean="0"/>
              <a:t>Densidad de siembra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000" smtClean="0"/>
              <a:t>Area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000" smtClean="0"/>
              <a:t>Peso promedio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000" smtClean="0"/>
              <a:t>Supervivencia:</a:t>
            </a:r>
          </a:p>
          <a:p>
            <a:pPr lvl="2" eaLnBrk="1" hangingPunct="1">
              <a:lnSpc>
                <a:spcPct val="80000"/>
              </a:lnSpc>
              <a:defRPr/>
            </a:pPr>
            <a:r>
              <a:rPr lang="en-US" sz="1800" smtClean="0"/>
              <a:t>Tabla</a:t>
            </a:r>
          </a:p>
          <a:p>
            <a:pPr lvl="2" eaLnBrk="1" hangingPunct="1">
              <a:lnSpc>
                <a:spcPct val="80000"/>
              </a:lnSpc>
              <a:defRPr/>
            </a:pPr>
            <a:r>
              <a:rPr lang="en-US" sz="1800" smtClean="0"/>
              <a:t>Muestreo</a:t>
            </a:r>
          </a:p>
          <a:p>
            <a:pPr lvl="2" eaLnBrk="1" hangingPunct="1">
              <a:lnSpc>
                <a:spcPct val="80000"/>
              </a:lnSpc>
              <a:defRPr/>
            </a:pPr>
            <a:r>
              <a:rPr lang="en-US" sz="1800" smtClean="0"/>
              <a:t>Ojo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400" smtClean="0"/>
              <a:t>Se aplica tabla de alimentacion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000" smtClean="0"/>
              <a:t>%BW / dia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000" smtClean="0"/>
              <a:t>Disminuye con peso animal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400" smtClean="0"/>
              <a:t>Se determina al ojo cuanto dar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000" smtClean="0"/>
              <a:t>Crecimiento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000" smtClean="0"/>
              <a:t>Experiencia / Pulgar verde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000" smtClean="0"/>
              <a:t>Metodos complementarios</a:t>
            </a:r>
          </a:p>
          <a:p>
            <a:pPr lvl="2" eaLnBrk="1" hangingPunct="1">
              <a:lnSpc>
                <a:spcPct val="80000"/>
              </a:lnSpc>
              <a:defRPr/>
            </a:pPr>
            <a:r>
              <a:rPr lang="en-US" sz="1800" smtClean="0"/>
              <a:t>Grasas</a:t>
            </a:r>
          </a:p>
          <a:p>
            <a:pPr lvl="2" eaLnBrk="1" hangingPunct="1">
              <a:lnSpc>
                <a:spcPct val="80000"/>
              </a:lnSpc>
              <a:defRPr/>
            </a:pPr>
            <a:r>
              <a:rPr lang="en-US" sz="1800" smtClean="0"/>
              <a:t>Calculos Metabolismo basal</a:t>
            </a:r>
          </a:p>
          <a:p>
            <a:pPr lvl="2" eaLnBrk="1" hangingPunct="1">
              <a:lnSpc>
                <a:spcPct val="80000"/>
              </a:lnSpc>
              <a:defRPr/>
            </a:pPr>
            <a:r>
              <a:rPr lang="en-US" sz="1800" smtClean="0"/>
              <a:t>Observación fondos</a:t>
            </a:r>
            <a:endParaRPr lang="es-ES" sz="1800" smtClean="0"/>
          </a:p>
        </p:txBody>
      </p:sp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Tablas de Supervivencia</a:t>
            </a:r>
            <a:endParaRPr lang="es-ES" smtClean="0"/>
          </a:p>
        </p:txBody>
      </p:sp>
      <p:sp>
        <p:nvSpPr>
          <p:cNvPr id="12646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066800" y="1295400"/>
            <a:ext cx="7321550" cy="29972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smtClean="0"/>
              <a:t>Excelentes en condiciones estables</a:t>
            </a:r>
          </a:p>
          <a:p>
            <a:pPr eaLnBrk="1" hangingPunct="1">
              <a:defRPr/>
            </a:pPr>
            <a:r>
              <a:rPr lang="en-US" sz="2800" smtClean="0"/>
              <a:t>En situaciones de crisis pueden dar problemas</a:t>
            </a:r>
          </a:p>
          <a:p>
            <a:pPr eaLnBrk="1" hangingPunct="1">
              <a:defRPr/>
            </a:pPr>
            <a:r>
              <a:rPr lang="en-US" sz="2800" smtClean="0"/>
              <a:t>Basadas en valores historicos</a:t>
            </a:r>
          </a:p>
          <a:p>
            <a:pPr eaLnBrk="1" hangingPunct="1">
              <a:defRPr/>
            </a:pPr>
            <a:r>
              <a:rPr lang="en-US" sz="2800" smtClean="0"/>
              <a:t>Basadas en ecuacion elipse</a:t>
            </a:r>
          </a:p>
        </p:txBody>
      </p:sp>
      <p:graphicFrame>
        <p:nvGraphicFramePr>
          <p:cNvPr id="2050" name="Object 4"/>
          <p:cNvGraphicFramePr>
            <a:graphicFrameLocks noChangeAspect="1"/>
          </p:cNvGraphicFramePr>
          <p:nvPr>
            <p:ph sz="half" idx="2"/>
          </p:nvPr>
        </p:nvGraphicFramePr>
        <p:xfrm>
          <a:off x="1258888" y="4221163"/>
          <a:ext cx="7596187" cy="1293812"/>
        </p:xfrm>
        <a:graphic>
          <a:graphicData uri="http://schemas.openxmlformats.org/presentationml/2006/ole">
            <p:oleObj spid="_x0000_s2050" name="Ecuación" r:id="rId4" imgW="2908080" imgH="495000" progId="Equation.3">
              <p:embed/>
            </p:oleObj>
          </a:graphicData>
        </a:graphic>
      </p:graphicFrame>
    </p:spTree>
  </p:cSld>
  <p:clrMapOvr>
    <a:masterClrMapping/>
  </p:clrMapOvr>
  <p:transition>
    <p:sndAc>
      <p:stSnd>
        <p:snd r:embed="rId3" name="DIALOG.WAV"/>
      </p:stSnd>
    </p:sndAc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Object 4"/>
          <p:cNvGraphicFramePr>
            <a:graphicFrameLocks noChangeAspect="1"/>
          </p:cNvGraphicFramePr>
          <p:nvPr/>
        </p:nvGraphicFramePr>
        <p:xfrm>
          <a:off x="0" y="549275"/>
          <a:ext cx="9144000" cy="4770438"/>
        </p:xfrm>
        <a:graphic>
          <a:graphicData uri="http://schemas.openxmlformats.org/presentationml/2006/ole">
            <p:oleObj spid="_x0000_s3074" name="Gráfico" r:id="rId4" imgW="5257800" imgH="2181149" progId="Excel.Chart.8">
              <p:embed/>
            </p:oleObj>
          </a:graphicData>
        </a:graphic>
      </p:graphicFrame>
    </p:spTree>
  </p:cSld>
  <p:clrMapOvr>
    <a:masterClrMapping/>
  </p:clrMapOvr>
  <p:transition>
    <p:sndAc>
      <p:stSnd>
        <p:snd r:embed="rId3" name="DIALOG.WAV"/>
      </p:stSnd>
    </p:sndAc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Relación Alimentación </a:t>
            </a:r>
            <a:r>
              <a:rPr lang="en-US" smtClean="0"/>
              <a:t>v</a:t>
            </a:r>
            <a:r>
              <a:rPr lang="es-ES_tradnl" smtClean="0"/>
              <a:t>s. FCR</a:t>
            </a:r>
          </a:p>
        </p:txBody>
      </p:sp>
      <p:graphicFrame>
        <p:nvGraphicFramePr>
          <p:cNvPr id="1026" name="Object 3"/>
          <p:cNvGraphicFramePr>
            <a:graphicFrameLocks noChangeAspect="1"/>
          </p:cNvGraphicFramePr>
          <p:nvPr>
            <p:ph type="chart" idx="1"/>
          </p:nvPr>
        </p:nvGraphicFramePr>
        <p:xfrm>
          <a:off x="201613" y="1427163"/>
          <a:ext cx="8942387" cy="5278437"/>
        </p:xfrm>
        <a:graphic>
          <a:graphicData uri="http://schemas.openxmlformats.org/presentationml/2006/ole">
            <p:oleObj spid="_x0000_s1026" name="Chart" r:id="rId4" imgW="7086961" imgH="3715112" progId="Excel.Chart.8">
              <p:embed/>
            </p:oleObj>
          </a:graphicData>
        </a:graphic>
      </p:graphicFrame>
    </p:spTree>
  </p:cSld>
  <p:clrMapOvr>
    <a:masterClrMapping/>
  </p:clrMapOvr>
  <p:transition spd="med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smtClean="0"/>
              <a:t>Feeding Table for Rainbow Trout Fed Dry Diets</a:t>
            </a:r>
            <a:endParaRPr lang="es-ES" sz="3600" smtClean="0"/>
          </a:p>
        </p:txBody>
      </p:sp>
      <p:pic>
        <p:nvPicPr>
          <p:cNvPr id="43011" name="Picture 475"/>
          <p:cNvPicPr>
            <a:picLocks noChangeAspect="1" noChangeArrowheads="1"/>
          </p:cNvPicPr>
          <p:nvPr/>
        </p:nvPicPr>
        <p:blipFill>
          <a:blip r:embed="rId3"/>
          <a:srcRect l="4427" t="36394" r="46306" b="15364"/>
          <a:stretch>
            <a:fillRect/>
          </a:stretch>
        </p:blipFill>
        <p:spPr bwMode="auto">
          <a:xfrm>
            <a:off x="827088" y="1306513"/>
            <a:ext cx="7416800" cy="544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smtClean="0"/>
              <a:t>Feeding Table For Pacific (Coho) Salmon Fed Oregon Moist Pellet 1/</a:t>
            </a:r>
            <a:endParaRPr lang="es-ES" sz="3600" smtClean="0"/>
          </a:p>
        </p:txBody>
      </p:sp>
      <p:pic>
        <p:nvPicPr>
          <p:cNvPr id="44035" name="Picture 3"/>
          <p:cNvPicPr>
            <a:picLocks noChangeAspect="1" noChangeArrowheads="1"/>
          </p:cNvPicPr>
          <p:nvPr/>
        </p:nvPicPr>
        <p:blipFill>
          <a:blip r:embed="rId3"/>
          <a:srcRect l="4964" t="26367" r="54427" b="28342"/>
          <a:stretch>
            <a:fillRect/>
          </a:stretch>
        </p:blipFill>
        <p:spPr bwMode="auto">
          <a:xfrm>
            <a:off x="1619250" y="1341438"/>
            <a:ext cx="5905500" cy="494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15" descr="MVC-003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8625" y="2492375"/>
            <a:ext cx="3419475" cy="229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59" name="Picture 12" descr="MVC-007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5650" y="2492375"/>
            <a:ext cx="3132138" cy="207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0" name="Picture 13" descr="MVC-001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3852863" cy="260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1" name="Picture 14" descr="MVC-002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219700" y="0"/>
            <a:ext cx="3924300" cy="261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2" name="Picture 16" descr="MVC-004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4471988"/>
            <a:ext cx="3563938" cy="2386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3" name="Picture 17" descr="MVC-005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348038" y="4652963"/>
            <a:ext cx="3276600" cy="220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4" name="Picture 18" descr="MVC-006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227763" y="4881563"/>
            <a:ext cx="2916237" cy="197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65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Indices Grasa</a:t>
            </a:r>
            <a:endParaRPr lang="es-ES" smtClean="0"/>
          </a:p>
        </p:txBody>
      </p:sp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Logistica y Almacenamiento</a:t>
            </a:r>
            <a:endParaRPr lang="es-ES" smtClean="0"/>
          </a:p>
        </p:txBody>
      </p:sp>
      <p:pic>
        <p:nvPicPr>
          <p:cNvPr id="4608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68538" y="1052513"/>
            <a:ext cx="3697287" cy="554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Sugerencias</a:t>
            </a:r>
            <a:endParaRPr lang="es-ES" smtClean="0"/>
          </a:p>
        </p:txBody>
      </p:sp>
      <p:sp>
        <p:nvSpPr>
          <p:cNvPr id="129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s-ES" sz="2800" smtClean="0"/>
              <a:t>Todo el balanceado debe ser colocado sobre pallets en grupos no mayores  de 50 sacos.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800" smtClean="0"/>
              <a:t>Cada fila de pallets debe de tener un espacio de al menos 30cms entre ellas y la pared.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800" smtClean="0"/>
              <a:t>La bodega debe tener ventilación suficiente y estar protegida del agua y la humedad, además deben de tener las seguridades necesarias.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800" smtClean="0"/>
              <a:t>Cada grupo  de balanceado debe de tener un letrero indicando fecha de arribo, fecha de caducidad y tipo de balanceado.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800" smtClean="0"/>
              <a:t>El tiempo máximo de almacenamiento del balanceado en finca es de 3 semanas.</a:t>
            </a:r>
          </a:p>
        </p:txBody>
      </p:sp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s-ES" smtClean="0"/>
          </a:p>
        </p:txBody>
      </p:sp>
      <p:sp>
        <p:nvSpPr>
          <p:cNvPr id="128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s-ES" smtClean="0"/>
          </a:p>
        </p:txBody>
      </p:sp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-228600"/>
            <a:ext cx="8382000" cy="1143000"/>
          </a:xfrm>
        </p:spPr>
        <p:txBody>
          <a:bodyPr/>
          <a:lstStyle/>
          <a:p>
            <a:pPr eaLnBrk="1" hangingPunct="1"/>
            <a:r>
              <a:rPr lang="en-US" sz="3200" smtClean="0"/>
              <a:t>Sistemas Heterotrofos Cero Recambio</a:t>
            </a:r>
            <a:endParaRPr lang="es-ES_tradnl" sz="3200" smtClean="0"/>
          </a:p>
        </p:txBody>
      </p:sp>
      <p:sp>
        <p:nvSpPr>
          <p:cNvPr id="1212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990600"/>
            <a:ext cx="7772400" cy="5638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Manejo de N y Materia Organica.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% de la proteína en un balanceado es N.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/>
              <a:t>30% Prot. </a:t>
            </a:r>
            <a:r>
              <a:rPr lang="es-ES_tradnl" sz="2400" smtClean="0">
                <a:cs typeface="Times New Roman" pitchFamily="18" charset="0"/>
              </a:rPr>
              <a:t>~ C:N ~ 11:1.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/>
              <a:t>22% Prot. </a:t>
            </a:r>
            <a:r>
              <a:rPr lang="es-ES_tradnl" sz="2400" smtClean="0">
                <a:cs typeface="Times New Roman" pitchFamily="18" charset="0"/>
              </a:rPr>
              <a:t>~ C:N ~ 16:1.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/>
              <a:t>18% Prot. </a:t>
            </a:r>
            <a:r>
              <a:rPr lang="es-ES_tradnl" sz="2400" smtClean="0">
                <a:cs typeface="Times New Roman" pitchFamily="18" charset="0"/>
              </a:rPr>
              <a:t>~ C:N ~ 20:1.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/>
              <a:t>35-40% Prot. </a:t>
            </a:r>
            <a:r>
              <a:rPr lang="es-ES_tradnl" sz="2400" smtClean="0">
                <a:cs typeface="Times New Roman" pitchFamily="18" charset="0"/>
              </a:rPr>
              <a:t>~ C:N &lt; 10:1.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>
                <a:cs typeface="Times New Roman" pitchFamily="18" charset="0"/>
              </a:rPr>
              <a:t>Relación C:N 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>
                <a:cs typeface="Times New Roman" pitchFamily="18" charset="0"/>
              </a:rPr>
              <a:t>Muy alta: MO se descompone lento.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>
                <a:cs typeface="Times New Roman" pitchFamily="18" charset="0"/>
              </a:rPr>
              <a:t>Muy baja: Acumula N y MO descompone lento.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>
                <a:cs typeface="Times New Roman" pitchFamily="18" charset="0"/>
              </a:rPr>
              <a:t>Optimo : 15 – 30 : 1.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>
                <a:cs typeface="Times New Roman" pitchFamily="18" charset="0"/>
              </a:rPr>
              <a:t>Balanceado con menor proteína o aplicación de MO con baja proteína ayuda a descomposición MO y establecer comunidad bacteriana.</a:t>
            </a:r>
            <a:endParaRPr lang="es-ES_tradnl" sz="2800" smtClean="0"/>
          </a:p>
        </p:txBody>
      </p:sp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152400"/>
            <a:ext cx="8915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Manejo De N Y  Materia Orgánica</a:t>
            </a:r>
            <a:endParaRPr lang="en-US" smtClean="0"/>
          </a:p>
        </p:txBody>
      </p:sp>
      <p:sp>
        <p:nvSpPr>
          <p:cNvPr id="1213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990600"/>
            <a:ext cx="8942388" cy="57150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smtClean="0"/>
              <a:t>Descomposición de MO por bacterias necesita además de correcto C:N de Oxigeno.</a:t>
            </a:r>
          </a:p>
          <a:p>
            <a:pPr lvl="1" eaLnBrk="1" hangingPunct="1">
              <a:defRPr/>
            </a:pPr>
            <a:r>
              <a:rPr lang="en-US" sz="2400" smtClean="0"/>
              <a:t>Bacterias </a:t>
            </a:r>
            <a:r>
              <a:rPr lang="en-US" sz="2400" b="1" smtClean="0"/>
              <a:t>Ya están presentes </a:t>
            </a:r>
            <a:r>
              <a:rPr lang="en-US" sz="2400" smtClean="0"/>
              <a:t>en piscina, necesario para su desarrollo : Relación C:N y O</a:t>
            </a:r>
            <a:r>
              <a:rPr lang="en-US" sz="2400" baseline="-25000" smtClean="0"/>
              <a:t>2</a:t>
            </a:r>
            <a:r>
              <a:rPr lang="en-US" sz="2400" smtClean="0"/>
              <a:t>.</a:t>
            </a:r>
          </a:p>
          <a:p>
            <a:pPr eaLnBrk="1" hangingPunct="1">
              <a:defRPr/>
            </a:pPr>
            <a:r>
              <a:rPr lang="en-US" sz="2800" smtClean="0"/>
              <a:t>Sistema ZEHS: Baja proteína, alta alimentación y alta  aireación:Suspender MO y formar comunidades bacterianas, aportan alimento para el camarón.</a:t>
            </a:r>
          </a:p>
          <a:p>
            <a:pPr lvl="1" eaLnBrk="1" hangingPunct="1">
              <a:defRPr/>
            </a:pPr>
            <a:r>
              <a:rPr lang="en-US" sz="2400" smtClean="0"/>
              <a:t>Liners. Evitar suspender arcilla.</a:t>
            </a:r>
          </a:p>
          <a:p>
            <a:pPr lvl="1" eaLnBrk="1" hangingPunct="1">
              <a:defRPr/>
            </a:pPr>
            <a:r>
              <a:rPr lang="en-US" sz="2400" smtClean="0"/>
              <a:t>Alta biomasa y alta densidad (125 –140 Pl/m</a:t>
            </a:r>
            <a:r>
              <a:rPr lang="en-US" sz="2400" baseline="30000" smtClean="0"/>
              <a:t>2</a:t>
            </a:r>
            <a:r>
              <a:rPr lang="en-US" sz="2400" smtClean="0"/>
              <a:t>).</a:t>
            </a:r>
          </a:p>
          <a:p>
            <a:pPr lvl="1" eaLnBrk="1" hangingPunct="1">
              <a:defRPr/>
            </a:pPr>
            <a:r>
              <a:rPr lang="en-US" sz="2400" smtClean="0"/>
              <a:t>Alta Aireación (30 HP/Ha): O</a:t>
            </a:r>
            <a:r>
              <a:rPr lang="en-US" sz="2400" baseline="-25000" smtClean="0"/>
              <a:t>2</a:t>
            </a:r>
            <a:r>
              <a:rPr lang="en-US" sz="2400" smtClean="0"/>
              <a:t> para camarón, suspender sólidos (6- 12 m/Min.) y O</a:t>
            </a:r>
            <a:r>
              <a:rPr lang="en-US" sz="2400" baseline="-25000" smtClean="0"/>
              <a:t>2</a:t>
            </a:r>
            <a:r>
              <a:rPr lang="en-US" sz="2400" smtClean="0"/>
              <a:t> Bacterias.</a:t>
            </a:r>
          </a:p>
          <a:p>
            <a:pPr lvl="1" eaLnBrk="1" hangingPunct="1">
              <a:defRPr/>
            </a:pPr>
            <a:r>
              <a:rPr lang="en-US" sz="2400" smtClean="0"/>
              <a:t>Alto aporte MO.Alimento+Fertilización Orgánica.</a:t>
            </a:r>
          </a:p>
          <a:p>
            <a:pPr lvl="1" eaLnBrk="1" hangingPunct="1">
              <a:defRPr/>
            </a:pPr>
            <a:r>
              <a:rPr lang="en-US" sz="2400" smtClean="0"/>
              <a:t>Correcto C:N. Baja Proteína y Aplicación MO.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PA" smtClean="0"/>
              <a:t>Sistema Heterotrófico (1)</a:t>
            </a:r>
            <a:endParaRPr lang="en-US" smtClean="0"/>
          </a:p>
        </p:txBody>
      </p:sp>
      <p:sp>
        <p:nvSpPr>
          <p:cNvPr id="1215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PA" smtClean="0"/>
              <a:t>En cultivos intensivos la nitrificación sola no es capaz de oxidar toda la amonia producida</a:t>
            </a:r>
          </a:p>
          <a:p>
            <a:pPr eaLnBrk="1" hangingPunct="1">
              <a:defRPr/>
            </a:pPr>
            <a:r>
              <a:rPr lang="es-PA" smtClean="0"/>
              <a:t>La alternativa es su asimilación (inmobilización) como proteína microbial</a:t>
            </a:r>
          </a:p>
          <a:p>
            <a:pPr eaLnBrk="1" hangingPunct="1">
              <a:defRPr/>
            </a:pPr>
            <a:r>
              <a:rPr lang="es-PA" smtClean="0"/>
              <a:t>La adición de carbono orgánico (C) promueve el desarrollo de una población abundante de bacterias heterotróficas</a:t>
            </a:r>
          </a:p>
          <a:p>
            <a:pPr eaLnBrk="1" hangingPunct="1">
              <a:defRPr/>
            </a:pPr>
            <a:endParaRPr lang="en-US" smtClean="0"/>
          </a:p>
        </p:txBody>
      </p:sp>
    </p:spTree>
  </p:cSld>
  <p:clrMapOvr>
    <a:masterClrMapping/>
  </p:clrMapOvr>
  <p:transition spd="med"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PA" smtClean="0"/>
              <a:t>Sistema Heterotrófico (2)</a:t>
            </a:r>
            <a:endParaRPr lang="en-US" smtClean="0"/>
          </a:p>
        </p:txBody>
      </p:sp>
      <p:sp>
        <p:nvSpPr>
          <p:cNvPr id="1216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PA" smtClean="0"/>
              <a:t>La proteína microbial puede ser consumida como fuente de proteína por el camarón</a:t>
            </a:r>
          </a:p>
          <a:p>
            <a:pPr eaLnBrk="1" hangingPunct="1">
              <a:defRPr/>
            </a:pPr>
            <a:r>
              <a:rPr lang="es-PA" smtClean="0"/>
              <a:t>Es necesario ajustar la relación C/N en el agua a 15:1</a:t>
            </a:r>
          </a:p>
          <a:p>
            <a:pPr eaLnBrk="1" hangingPunct="1">
              <a:defRPr/>
            </a:pPr>
            <a:r>
              <a:rPr lang="es-PA" smtClean="0"/>
              <a:t>Fuentes de carbono: harina de yuca, harina de arroz, melaza, etc</a:t>
            </a:r>
          </a:p>
          <a:p>
            <a:pPr eaLnBrk="1" hangingPunct="1">
              <a:defRPr/>
            </a:pPr>
            <a:r>
              <a:rPr lang="es-PA" smtClean="0"/>
              <a:t>La melaza tiene alto contenido de azúcares y es facilmente degradada</a:t>
            </a:r>
            <a:endParaRPr lang="en-US" smtClean="0"/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-2286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Variacion </a:t>
            </a:r>
            <a:r>
              <a:rPr lang="es-ES_tradnl" smtClean="0"/>
              <a:t>Alimentación</a:t>
            </a:r>
          </a:p>
        </p:txBody>
      </p:sp>
      <p:sp>
        <p:nvSpPr>
          <p:cNvPr id="1228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69988" y="762000"/>
            <a:ext cx="7974012" cy="579120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En Camaron, c</a:t>
            </a:r>
            <a:r>
              <a:rPr lang="es-ES_tradnl" smtClean="0"/>
              <a:t>onsumo aumenta y disminuye rápidamente.Relacionado con ciclos de luna / marea:</a:t>
            </a:r>
          </a:p>
          <a:p>
            <a:pPr lvl="1" eaLnBrk="1" hangingPunct="1">
              <a:defRPr/>
            </a:pPr>
            <a:r>
              <a:rPr lang="en-US" smtClean="0"/>
              <a:t>4</a:t>
            </a:r>
            <a:r>
              <a:rPr lang="es-ES_tradnl" smtClean="0"/>
              <a:t> – </a:t>
            </a:r>
            <a:r>
              <a:rPr lang="en-US" smtClean="0"/>
              <a:t>300</a:t>
            </a:r>
            <a:r>
              <a:rPr lang="es-ES_tradnl" smtClean="0"/>
              <a:t> Kg./Ha/día.</a:t>
            </a:r>
          </a:p>
        </p:txBody>
      </p:sp>
    </p:spTree>
  </p:cSld>
  <p:clrMapOvr>
    <a:masterClrMapping/>
  </p:clrMapOvr>
  <p:transition spd="med"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PA" smtClean="0"/>
              <a:t>Sistema Heterotrófico (3)</a:t>
            </a:r>
            <a:endParaRPr lang="en-US" smtClean="0"/>
          </a:p>
        </p:txBody>
      </p:sp>
      <p:sp>
        <p:nvSpPr>
          <p:cNvPr id="1217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PA" smtClean="0"/>
              <a:t>Bacterias usan los carbohidratos como alimento para producir energía y crecer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PA" smtClean="0"/>
              <a:t>     </a:t>
            </a:r>
            <a:r>
              <a:rPr lang="es-PA" smtClean="0">
                <a:solidFill>
                  <a:schemeClr val="tx2"/>
                </a:solidFill>
              </a:rPr>
              <a:t>C orgánico=CO</a:t>
            </a:r>
            <a:r>
              <a:rPr lang="es-PA" baseline="-25000" smtClean="0">
                <a:solidFill>
                  <a:schemeClr val="tx2"/>
                </a:solidFill>
              </a:rPr>
              <a:t>2 </a:t>
            </a:r>
            <a:r>
              <a:rPr lang="es-PA" smtClean="0">
                <a:solidFill>
                  <a:schemeClr val="tx2"/>
                </a:solidFill>
              </a:rPr>
              <a:t>+ Energia + C</a:t>
            </a:r>
            <a:r>
              <a:rPr lang="es-PA" baseline="-25000" smtClean="0">
                <a:solidFill>
                  <a:schemeClr val="tx2"/>
                </a:solidFill>
              </a:rPr>
              <a:t>microbial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PA" smtClean="0"/>
              <a:t>El 16% de la proteína es Nitrógeno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PA" smtClean="0"/>
              <a:t>El N excretado y producido por degradación de residuos es 50% del N consumido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PA" sz="2800" b="1" smtClean="0">
                <a:solidFill>
                  <a:schemeClr val="tx2"/>
                </a:solidFill>
                <a:sym typeface="Wingdings 3" pitchFamily="18" charset="2"/>
              </a:rPr>
              <a:t>N=Alimento x %N alimento x %N excretado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PA" smtClean="0">
                <a:sym typeface="Wingdings 3" pitchFamily="18" charset="2"/>
              </a:rPr>
              <a:t>Se debe adicionar C orgánico para obtenere la relación C/N = 15:1</a:t>
            </a:r>
            <a:endParaRPr lang="en-US" smtClean="0">
              <a:sym typeface="Wingdings 3" pitchFamily="18" charset="2"/>
            </a:endParaRPr>
          </a:p>
        </p:txBody>
      </p:sp>
    </p:spTree>
  </p:cSld>
  <p:clrMapOvr>
    <a:masterClrMapping/>
  </p:clrMapOvr>
  <p:transition spd="med"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PA" smtClean="0"/>
              <a:t>Sistema Heterotrófico (4)</a:t>
            </a:r>
            <a:endParaRPr lang="en-US" smtClean="0"/>
          </a:p>
        </p:txBody>
      </p:sp>
      <p:sp>
        <p:nvSpPr>
          <p:cNvPr id="1218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PA" smtClean="0"/>
              <a:t>Ejemplo: Se usan 100 kg alimento 35% P por día</a:t>
            </a:r>
          </a:p>
          <a:p>
            <a:pPr eaLnBrk="1" hangingPunct="1">
              <a:defRPr/>
            </a:pPr>
            <a:r>
              <a:rPr lang="es-PA" smtClean="0"/>
              <a:t>Nitrógeno excretado por día:</a:t>
            </a:r>
          </a:p>
          <a:p>
            <a:pPr lvl="1" eaLnBrk="1" hangingPunct="1">
              <a:defRPr/>
            </a:pPr>
            <a:r>
              <a:rPr lang="es-PA" smtClean="0"/>
              <a:t>100 kg x 0.35 x 0.16 = 5.6 kg N/día</a:t>
            </a:r>
          </a:p>
          <a:p>
            <a:pPr lvl="1" eaLnBrk="1" hangingPunct="1">
              <a:defRPr/>
            </a:pPr>
            <a:r>
              <a:rPr lang="es-PA" smtClean="0"/>
              <a:t>Carbono necesario = 5.6 kg N x 15= 84 kg C</a:t>
            </a:r>
          </a:p>
          <a:p>
            <a:pPr lvl="1" eaLnBrk="1" hangingPunct="1">
              <a:defRPr/>
            </a:pPr>
            <a:r>
              <a:rPr lang="es-PA" smtClean="0"/>
              <a:t>En melaza 50% es Carbono</a:t>
            </a:r>
          </a:p>
          <a:p>
            <a:pPr lvl="1" eaLnBrk="1" hangingPunct="1">
              <a:defRPr/>
            </a:pPr>
            <a:r>
              <a:rPr lang="es-PA" smtClean="0"/>
              <a:t>84 kg C/0.50= 168 kg Melaza/día</a:t>
            </a:r>
          </a:p>
          <a:p>
            <a:pPr eaLnBrk="1" hangingPunct="1">
              <a:defRPr/>
            </a:pPr>
            <a:r>
              <a:rPr lang="es-PA" smtClean="0"/>
              <a:t>La melaza es rápidamente degradada por la población microbial</a:t>
            </a:r>
            <a:endParaRPr lang="en-US" smtClean="0"/>
          </a:p>
        </p:txBody>
      </p:sp>
    </p:spTree>
  </p:cSld>
  <p:clrMapOvr>
    <a:masterClrMapping/>
  </p:clrMapOvr>
  <p:transition spd="med"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PA" smtClean="0"/>
              <a:t>Aplicación Melaza</a:t>
            </a:r>
            <a:endParaRPr lang="en-US" smtClean="0"/>
          </a:p>
        </p:txBody>
      </p:sp>
      <p:pic>
        <p:nvPicPr>
          <p:cNvPr id="55299" name="Picture 3" descr="acuip66"/>
          <p:cNvPicPr>
            <a:picLocks noChangeAspect="1" noChangeArrowheads="1"/>
          </p:cNvPicPr>
          <p:nvPr>
            <p:ph idx="1"/>
          </p:nvPr>
        </p:nvPicPr>
        <p:blipFill>
          <a:blip r:embed="rId2">
            <a:lum bright="18000"/>
          </a:blip>
          <a:srcRect/>
          <a:stretch>
            <a:fillRect/>
          </a:stretch>
        </p:blipFill>
        <p:spPr>
          <a:xfrm>
            <a:off x="1066800" y="1354138"/>
            <a:ext cx="7875588" cy="4911725"/>
          </a:xfrm>
          <a:noFill/>
        </p:spPr>
      </p:pic>
    </p:spTree>
  </p:cSld>
  <p:clrMapOvr>
    <a:masterClrMapping/>
  </p:clrMapOvr>
  <p:transition spd="med"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PA" smtClean="0"/>
              <a:t>Sistema Heterotrófico (5)</a:t>
            </a:r>
            <a:endParaRPr lang="en-US" smtClean="0"/>
          </a:p>
        </p:txBody>
      </p:sp>
      <p:sp>
        <p:nvSpPr>
          <p:cNvPr id="1220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PA" smtClean="0"/>
              <a:t>El conteo bacterial oscila entre 10</a:t>
            </a:r>
            <a:r>
              <a:rPr lang="es-PA" baseline="30000" smtClean="0"/>
              <a:t>5</a:t>
            </a:r>
            <a:r>
              <a:rPr lang="es-PA" smtClean="0"/>
              <a:t> y 10</a:t>
            </a:r>
            <a:r>
              <a:rPr lang="es-PA" baseline="30000" smtClean="0"/>
              <a:t>9</a:t>
            </a:r>
            <a:r>
              <a:rPr lang="es-PA" smtClean="0"/>
              <a:t> colonias/ml</a:t>
            </a:r>
          </a:p>
          <a:p>
            <a:pPr eaLnBrk="1" hangingPunct="1">
              <a:defRPr/>
            </a:pPr>
            <a:r>
              <a:rPr lang="es-PA" smtClean="0"/>
              <a:t>Las células microbiales forman grandes flóculos hasta de 200 micras de diámetro</a:t>
            </a:r>
          </a:p>
          <a:p>
            <a:pPr eaLnBrk="1" hangingPunct="1">
              <a:defRPr/>
            </a:pPr>
            <a:r>
              <a:rPr lang="es-PA" smtClean="0"/>
              <a:t>Estos flóculos son consumidos como alimento (45% Proteína)</a:t>
            </a:r>
          </a:p>
          <a:p>
            <a:pPr eaLnBrk="1" hangingPunct="1">
              <a:defRPr/>
            </a:pPr>
            <a:r>
              <a:rPr lang="es-PA" smtClean="0"/>
              <a:t>Los flóculos causan alta turbiedad y originan el cambio a un sitema dominado por bacterias</a:t>
            </a:r>
            <a:endParaRPr lang="en-US" smtClean="0"/>
          </a:p>
        </p:txBody>
      </p:sp>
    </p:spTree>
  </p:cSld>
  <p:clrMapOvr>
    <a:masterClrMapping/>
  </p:clrMapOvr>
  <p:transition spd="med"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PA" smtClean="0"/>
              <a:t>Sistema Heterotrófico (6)</a:t>
            </a:r>
          </a:p>
        </p:txBody>
      </p:sp>
      <p:pic>
        <p:nvPicPr>
          <p:cNvPr id="57347" name="Picture 3" descr="aireador3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638300" y="1295400"/>
            <a:ext cx="6732588" cy="5029200"/>
          </a:xfrm>
          <a:noFill/>
        </p:spPr>
      </p:pic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-2286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Comederos </a:t>
            </a:r>
            <a:r>
              <a:rPr lang="en-US" smtClean="0"/>
              <a:t>v</a:t>
            </a:r>
            <a:r>
              <a:rPr lang="es-ES_tradnl" smtClean="0"/>
              <a:t>s. Tablas?</a:t>
            </a:r>
          </a:p>
        </p:txBody>
      </p:sp>
      <p:sp>
        <p:nvSpPr>
          <p:cNvPr id="1230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685800"/>
            <a:ext cx="8915400" cy="5943600"/>
          </a:xfrm>
        </p:spPr>
        <p:txBody>
          <a:bodyPr/>
          <a:lstStyle/>
          <a:p>
            <a:pPr eaLnBrk="1" hangingPunct="1">
              <a:defRPr/>
            </a:pPr>
            <a:r>
              <a:rPr lang="es-ES_tradnl" sz="2800" smtClean="0"/>
              <a:t>Dosis de alimento fija en mejor de los casos desperdicia 45% del tiempo y subalimenta 45% del tiempo. Solo 10% se da alimentación correcta. </a:t>
            </a:r>
          </a:p>
          <a:p>
            <a:pPr eaLnBrk="1" hangingPunct="1">
              <a:defRPr/>
            </a:pPr>
            <a:r>
              <a:rPr lang="es-ES_tradnl" sz="2800" smtClean="0"/>
              <a:t>Incertidumbre en estimación de población aumenta este error.</a:t>
            </a:r>
          </a:p>
          <a:p>
            <a:pPr eaLnBrk="1" hangingPunct="1">
              <a:defRPr/>
            </a:pPr>
            <a:r>
              <a:rPr lang="es-ES_tradnl" sz="2800" smtClean="0"/>
              <a:t>Incremento del costo y deterioro del suelo hace imprescindible uso de comederos.</a:t>
            </a:r>
          </a:p>
          <a:p>
            <a:pPr eaLnBrk="1" hangingPunct="1">
              <a:defRPr/>
            </a:pPr>
            <a:r>
              <a:rPr lang="es-ES_tradnl" sz="2800" smtClean="0"/>
              <a:t>Costo de M.O. irrisorio respecto a costo de alimento.</a:t>
            </a:r>
            <a:endParaRPr lang="en-US" sz="2800" smtClean="0"/>
          </a:p>
          <a:p>
            <a:pPr eaLnBrk="1" hangingPunct="1">
              <a:defRPr/>
            </a:pPr>
            <a:r>
              <a:rPr lang="en-US" sz="2800" smtClean="0"/>
              <a:t>Bajo desperdicio de alimento evita deterioro de suelo.</a:t>
            </a:r>
          </a:p>
          <a:p>
            <a:pPr eaLnBrk="1" hangingPunct="1">
              <a:defRPr/>
            </a:pPr>
            <a:r>
              <a:rPr lang="en-US" sz="2800" smtClean="0"/>
              <a:t>Importante usar alimento con buena estabilidad.</a:t>
            </a: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-2286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Grafico Variación Alimento</a:t>
            </a: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847725"/>
            <a:ext cx="8677275" cy="593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3" descr="Comedero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3825" y="-28575"/>
            <a:ext cx="8896350" cy="691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55626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Alimentación Con Comederos</a:t>
            </a: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 descr="MVC-009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98550" y="1098550"/>
            <a:ext cx="6946900" cy="466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DIALOG.WAV"/>
      </p:stSnd>
    </p:sndAc>
  </p:transition>
</p:sld>
</file>

<file path=ppt/theme/theme1.xml><?xml version="1.0" encoding="utf-8"?>
<a:theme xmlns:a="http://schemas.openxmlformats.org/drawingml/2006/main" name="Azure">
  <a:themeElements>
    <a:clrScheme name="Azure 1">
      <a:dk1>
        <a:srgbClr val="000000"/>
      </a:dk1>
      <a:lt1>
        <a:srgbClr val="FFFFFF"/>
      </a:lt1>
      <a:dk2>
        <a:srgbClr val="3333FF"/>
      </a:dk2>
      <a:lt2>
        <a:srgbClr val="00FFFF"/>
      </a:lt2>
      <a:accent1>
        <a:srgbClr val="00CCCC"/>
      </a:accent1>
      <a:accent2>
        <a:srgbClr val="6666FF"/>
      </a:accent2>
      <a:accent3>
        <a:srgbClr val="ADADFF"/>
      </a:accent3>
      <a:accent4>
        <a:srgbClr val="DADADA"/>
      </a:accent4>
      <a:accent5>
        <a:srgbClr val="AAE2E2"/>
      </a:accent5>
      <a:accent6>
        <a:srgbClr val="5C5CE7"/>
      </a:accent6>
      <a:hlink>
        <a:srgbClr val="CCCCFF"/>
      </a:hlink>
      <a:folHlink>
        <a:srgbClr val="CC99FF"/>
      </a:folHlink>
    </a:clrScheme>
    <a:fontScheme name="Azur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</a:defRPr>
        </a:defPPr>
      </a:lstStyle>
    </a:lnDef>
  </a:objectDefaults>
  <a:extraClrSchemeLst>
    <a:extraClrScheme>
      <a:clrScheme name="Azure 1">
        <a:dk1>
          <a:srgbClr val="000000"/>
        </a:dk1>
        <a:lt1>
          <a:srgbClr val="FFFFFF"/>
        </a:lt1>
        <a:dk2>
          <a:srgbClr val="3333FF"/>
        </a:dk2>
        <a:lt2>
          <a:srgbClr val="00FFFF"/>
        </a:lt2>
        <a:accent1>
          <a:srgbClr val="00CCCC"/>
        </a:accent1>
        <a:accent2>
          <a:srgbClr val="6666FF"/>
        </a:accent2>
        <a:accent3>
          <a:srgbClr val="ADADFF"/>
        </a:accent3>
        <a:accent4>
          <a:srgbClr val="DADADA"/>
        </a:accent4>
        <a:accent5>
          <a:srgbClr val="AAE2E2"/>
        </a:accent5>
        <a:accent6>
          <a:srgbClr val="5C5CE7"/>
        </a:accent6>
        <a:hlink>
          <a:srgbClr val="CCCC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zure 2">
        <a:dk1>
          <a:srgbClr val="000000"/>
        </a:dk1>
        <a:lt1>
          <a:srgbClr val="CCECFF"/>
        </a:lt1>
        <a:dk2>
          <a:srgbClr val="330099"/>
        </a:dk2>
        <a:lt2>
          <a:srgbClr val="0099CC"/>
        </a:lt2>
        <a:accent1>
          <a:srgbClr val="009999"/>
        </a:accent1>
        <a:accent2>
          <a:srgbClr val="FF99CC"/>
        </a:accent2>
        <a:accent3>
          <a:srgbClr val="E2F4FF"/>
        </a:accent3>
        <a:accent4>
          <a:srgbClr val="000000"/>
        </a:accent4>
        <a:accent5>
          <a:srgbClr val="AACACA"/>
        </a:accent5>
        <a:accent6>
          <a:srgbClr val="E78AB9"/>
        </a:accent6>
        <a:hlink>
          <a:srgbClr val="6600CC"/>
        </a:hlink>
        <a:folHlink>
          <a:srgbClr val="33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zure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B2B2B2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C8C8C8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C:\Archivos de programa\Microsoft Office\Templates\Presentation Designs\Azure.pot</Template>
  <TotalTime>4045</TotalTime>
  <Words>1594</Words>
  <Application>Microsoft PowerPoint</Application>
  <PresentationFormat>Presentación en pantalla (4:3)</PresentationFormat>
  <Paragraphs>289</Paragraphs>
  <Slides>54</Slides>
  <Notes>11</Notes>
  <HiddenSlides>0</HiddenSlides>
  <MMClips>0</MMClips>
  <ScaleCrop>false</ScaleCrop>
  <HeadingPairs>
    <vt:vector size="8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3</vt:i4>
      </vt:variant>
      <vt:variant>
        <vt:lpstr>Títulos de diapositiva</vt:lpstr>
      </vt:variant>
      <vt:variant>
        <vt:i4>54</vt:i4>
      </vt:variant>
    </vt:vector>
  </HeadingPairs>
  <TitlesOfParts>
    <vt:vector size="63" baseType="lpstr">
      <vt:lpstr>Times New Roman</vt:lpstr>
      <vt:lpstr>Arial</vt:lpstr>
      <vt:lpstr>Wingdings</vt:lpstr>
      <vt:lpstr>Symbol</vt:lpstr>
      <vt:lpstr>Wingdings 3</vt:lpstr>
      <vt:lpstr>Azure</vt:lpstr>
      <vt:lpstr>Microsoft Excel Chart</vt:lpstr>
      <vt:lpstr>Microsoft Editor de ecuaciones 3.0</vt:lpstr>
      <vt:lpstr>Gráfico de Microsoft Office Excel</vt:lpstr>
      <vt:lpstr>Alimentación Práctica en Acuicultura</vt:lpstr>
      <vt:lpstr>Fabrizio Marcillo Morla</vt:lpstr>
      <vt:lpstr>Maneras de Alimentar</vt:lpstr>
      <vt:lpstr>Relación Alimentación vs. FCR</vt:lpstr>
      <vt:lpstr>Variacion Alimentación</vt:lpstr>
      <vt:lpstr>Comederos vs. Tablas?</vt:lpstr>
      <vt:lpstr>Grafico Variación Alimento</vt:lpstr>
      <vt:lpstr>Alimentación Con Comederos</vt:lpstr>
      <vt:lpstr>Diapositiva 9</vt:lpstr>
      <vt:lpstr>Diapositiva 10</vt:lpstr>
      <vt:lpstr>Camarón Comiendo De Mano</vt:lpstr>
      <vt:lpstr>Comederos Total</vt:lpstr>
      <vt:lpstr>Comederos Camaron</vt:lpstr>
      <vt:lpstr>Alimentacion</vt:lpstr>
      <vt:lpstr>Comederos Control</vt:lpstr>
      <vt:lpstr>Bandejas de alimentación</vt:lpstr>
      <vt:lpstr>Cantidad alimento en bandejas</vt:lpstr>
      <vt:lpstr>Alimentación preadulto</vt:lpstr>
      <vt:lpstr>Interpretación de Códigos</vt:lpstr>
      <vt:lpstr>Interpretacion de bandejas</vt:lpstr>
      <vt:lpstr>Problemas Comederos</vt:lpstr>
      <vt:lpstr>Dispensador por Demanda </vt:lpstr>
      <vt:lpstr>Dispersión de Raciones Calculadas</vt:lpstr>
      <vt:lpstr>Horario Alimentación</vt:lpstr>
      <vt:lpstr>Dispersión Manual</vt:lpstr>
      <vt:lpstr>Dispersion Manual</vt:lpstr>
      <vt:lpstr>Dispersion Manual</vt:lpstr>
      <vt:lpstr>Dispersión por Avioneta</vt:lpstr>
      <vt:lpstr>Alimentadores Automaticos</vt:lpstr>
      <vt:lpstr>Alimentadores Automaticos</vt:lpstr>
      <vt:lpstr>Alimentadores Automaticos</vt:lpstr>
      <vt:lpstr>Alimentadores Automaticos</vt:lpstr>
      <vt:lpstr>Alimentadores Automaticos</vt:lpstr>
      <vt:lpstr>Dispersadores</vt:lpstr>
      <vt:lpstr>Dispersadores</vt:lpstr>
      <vt:lpstr>Dispersadores</vt:lpstr>
      <vt:lpstr>Tablas</vt:lpstr>
      <vt:lpstr>Tablas de Supervivencia</vt:lpstr>
      <vt:lpstr>Diapositiva 39</vt:lpstr>
      <vt:lpstr>Feeding Table for Rainbow Trout Fed Dry Diets</vt:lpstr>
      <vt:lpstr>Feeding Table For Pacific (Coho) Salmon Fed Oregon Moist Pellet 1/</vt:lpstr>
      <vt:lpstr>Indices Grasa</vt:lpstr>
      <vt:lpstr>Logistica y Almacenamiento</vt:lpstr>
      <vt:lpstr>Sugerencias</vt:lpstr>
      <vt:lpstr>Diapositiva 45</vt:lpstr>
      <vt:lpstr>Sistemas Heterotrofos Cero Recambio</vt:lpstr>
      <vt:lpstr>Manejo De N Y  Materia Orgánica</vt:lpstr>
      <vt:lpstr>Sistema Heterotrófico (1)</vt:lpstr>
      <vt:lpstr>Sistema Heterotrófico (2)</vt:lpstr>
      <vt:lpstr>Sistema Heterotrófico (3)</vt:lpstr>
      <vt:lpstr>Sistema Heterotrófico (4)</vt:lpstr>
      <vt:lpstr>Aplicación Melaza</vt:lpstr>
      <vt:lpstr>Sistema Heterotrófico (5)</vt:lpstr>
      <vt:lpstr>Sistema Heterotrófico (6)</vt:lpstr>
    </vt:vector>
  </TitlesOfParts>
  <Company>Barcillo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Barcillo Barzinister</dc:creator>
  <cp:lastModifiedBy>kenjjime</cp:lastModifiedBy>
  <cp:revision>689</cp:revision>
  <cp:lastPrinted>1601-01-01T00:00:00Z</cp:lastPrinted>
  <dcterms:created xsi:type="dcterms:W3CDTF">2002-07-19T11:47:45Z</dcterms:created>
  <dcterms:modified xsi:type="dcterms:W3CDTF">2010-01-29T18:32:42Z</dcterms:modified>
</cp:coreProperties>
</file>