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355" r:id="rId2"/>
    <p:sldId id="357" r:id="rId3"/>
    <p:sldId id="351" r:id="rId4"/>
    <p:sldId id="326" r:id="rId5"/>
    <p:sldId id="257" r:id="rId6"/>
    <p:sldId id="265" r:id="rId7"/>
    <p:sldId id="334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35" r:id="rId16"/>
    <p:sldId id="266" r:id="rId17"/>
    <p:sldId id="267" r:id="rId18"/>
    <p:sldId id="336" r:id="rId19"/>
    <p:sldId id="337" r:id="rId20"/>
    <p:sldId id="354" r:id="rId21"/>
    <p:sldId id="349" r:id="rId22"/>
    <p:sldId id="352" r:id="rId23"/>
    <p:sldId id="338" r:id="rId24"/>
    <p:sldId id="339" r:id="rId25"/>
    <p:sldId id="340" r:id="rId26"/>
    <p:sldId id="341" r:id="rId27"/>
    <p:sldId id="342" r:id="rId28"/>
    <p:sldId id="353" r:id="rId29"/>
    <p:sldId id="343" r:id="rId30"/>
    <p:sldId id="344" r:id="rId31"/>
    <p:sldId id="345" r:id="rId32"/>
    <p:sldId id="348" r:id="rId33"/>
    <p:sldId id="347" r:id="rId34"/>
    <p:sldId id="346" r:id="rId35"/>
    <p:sldId id="350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5851" autoAdjust="0"/>
    <p:restoredTop sz="98731" autoAdjust="0"/>
  </p:normalViewPr>
  <p:slideViewPr>
    <p:cSldViewPr>
      <p:cViewPr varScale="1">
        <p:scale>
          <a:sx n="74" d="100"/>
          <a:sy n="74" d="100"/>
        </p:scale>
        <p:origin x="-8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4.xml"/><Relationship Id="rId18" Type="http://schemas.openxmlformats.org/officeDocument/2006/relationships/slide" Target="slides/slide21.xml"/><Relationship Id="rId26" Type="http://schemas.openxmlformats.org/officeDocument/2006/relationships/slide" Target="slides/slide33.xml"/><Relationship Id="rId3" Type="http://schemas.openxmlformats.org/officeDocument/2006/relationships/slide" Target="slides/slide4.xml"/><Relationship Id="rId21" Type="http://schemas.openxmlformats.org/officeDocument/2006/relationships/slide" Target="slides/slide25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17" Type="http://schemas.openxmlformats.org/officeDocument/2006/relationships/slide" Target="slides/slide19.xml"/><Relationship Id="rId25" Type="http://schemas.openxmlformats.org/officeDocument/2006/relationships/slide" Target="slides/slide29.xml"/><Relationship Id="rId2" Type="http://schemas.openxmlformats.org/officeDocument/2006/relationships/slide" Target="slides/slide3.xml"/><Relationship Id="rId16" Type="http://schemas.openxmlformats.org/officeDocument/2006/relationships/slide" Target="slides/slide18.xml"/><Relationship Id="rId20" Type="http://schemas.openxmlformats.org/officeDocument/2006/relationships/slide" Target="slides/slide24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24" Type="http://schemas.openxmlformats.org/officeDocument/2006/relationships/slide" Target="slides/slide28.xml"/><Relationship Id="rId5" Type="http://schemas.openxmlformats.org/officeDocument/2006/relationships/slide" Target="slides/slide6.xml"/><Relationship Id="rId15" Type="http://schemas.openxmlformats.org/officeDocument/2006/relationships/slide" Target="slides/slide16.xml"/><Relationship Id="rId23" Type="http://schemas.openxmlformats.org/officeDocument/2006/relationships/slide" Target="slides/slide27.xml"/><Relationship Id="rId28" Type="http://schemas.openxmlformats.org/officeDocument/2006/relationships/slide" Target="slides/slide35.xml"/><Relationship Id="rId10" Type="http://schemas.openxmlformats.org/officeDocument/2006/relationships/slide" Target="slides/slide11.xml"/><Relationship Id="rId19" Type="http://schemas.openxmlformats.org/officeDocument/2006/relationships/slide" Target="slides/slide23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15.xml"/><Relationship Id="rId22" Type="http://schemas.openxmlformats.org/officeDocument/2006/relationships/slide" Target="slides/slide26.xml"/><Relationship Id="rId27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D3D67CE-E078-4151-9D8E-3F470304E7E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91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CBE5502-E12F-46ED-856A-7063B63370B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0FBFE5-12FD-4734-ACE2-796F38D31CCD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734390-84C2-44BC-903C-361989BA8F05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18602A-FAAB-429C-B901-4053A1FCCF3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52BF7E-D43D-4C36-AE56-ECB4C4D4CF9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92938" y="609600"/>
            <a:ext cx="1949450" cy="54514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609600"/>
            <a:ext cx="5697538" cy="54514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5A12F-F8AB-428D-B3EF-DB99E5ED32F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C9F197-FDB0-474B-B421-55358BD4195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B17A5-53ED-4062-8B08-E961474B9F3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26A2B-7989-45F3-86B1-51EEE4E996A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4A21E-1662-4AB4-B589-966AEDC7B8B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FA12E-C93B-46D2-A4F3-A66001F2AC5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0CF58-2389-4421-AFDC-06B6171F863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D73F9-9EA4-48C4-8976-AF3E3D4D8C3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C1FF2-75D8-4E49-9144-2A48D7DF7EE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E8389-C2E1-400D-AB35-A73332747E1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B236D-710C-45BF-B43B-F6A91E285FF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0249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10243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C9C4D520-63F1-42EA-82AB-AC65370F775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69988" y="1946275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hyperlink" Target="http://www.pmi.org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4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n-US" smtClean="0"/>
              <a:t>Planificación y Comercialización – Clase 1</a:t>
            </a:r>
            <a:endParaRPr lang="es-ES_tradnl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12292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4"/>
              </a:rPr>
              <a:t>barcillo@gmail.com</a:t>
            </a:r>
            <a:endParaRPr lang="en-US"/>
          </a:p>
          <a:p>
            <a:r>
              <a:rPr lang="en-US"/>
              <a:t>(593-9) 4194239</a:t>
            </a:r>
          </a:p>
          <a:p>
            <a:endParaRPr lang="es-ES"/>
          </a:p>
        </p:txBody>
      </p:sp>
      <p:pic>
        <p:nvPicPr>
          <p:cNvPr id="12294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Planificación: Introducción</a:t>
            </a:r>
            <a:endParaRPr lang="es-ES_tradnl" smtClean="0"/>
          </a:p>
        </p:txBody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027988" cy="495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Planeación como herramienta de Toma de Decisiones.</a:t>
            </a:r>
          </a:p>
          <a:p>
            <a:pPr eaLnBrk="1" hangingPunct="1">
              <a:defRPr/>
            </a:pPr>
            <a:r>
              <a:rPr lang="en-US" smtClean="0"/>
              <a:t>Razones administrar proyectos.</a:t>
            </a:r>
          </a:p>
          <a:p>
            <a:pPr eaLnBrk="1" hangingPunct="1">
              <a:defRPr/>
            </a:pPr>
            <a:r>
              <a:rPr lang="en-US" smtClean="0"/>
              <a:t>Reglas de los proyectos. </a:t>
            </a:r>
          </a:p>
          <a:p>
            <a:pPr eaLnBrk="1" hangingPunct="1">
              <a:defRPr/>
            </a:pPr>
            <a:r>
              <a:rPr lang="en-US" smtClean="0"/>
              <a:t>Fases de un proyecto.</a:t>
            </a:r>
          </a:p>
          <a:p>
            <a:pPr eaLnBrk="1" hangingPunct="1">
              <a:defRPr/>
            </a:pPr>
            <a:r>
              <a:rPr lang="en-US" smtClean="0"/>
              <a:t>Proceso de administración de un proyecto.</a:t>
            </a:r>
          </a:p>
        </p:txBody>
      </p:sp>
      <p:pic>
        <p:nvPicPr>
          <p:cNvPr id="20484" name="Picture 5" descr="C:\Archivos de programa\Archivos comunes\Microsoft Shared\Clipart\cagcat50\bs0206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5145088"/>
            <a:ext cx="1720850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Administración de Proyectos con método PERT / CPM</a:t>
            </a:r>
            <a:endParaRPr lang="es-ES_tradnl" smtClean="0"/>
          </a:p>
        </p:txBody>
      </p:sp>
      <p:sp>
        <p:nvSpPr>
          <p:cNvPr id="80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027988" cy="495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PERT / CPM:</a:t>
            </a:r>
          </a:p>
          <a:p>
            <a:pPr lvl="1" eaLnBrk="1" hangingPunct="1">
              <a:defRPr/>
            </a:pPr>
            <a:r>
              <a:rPr lang="en-US" smtClean="0"/>
              <a:t>Introducción.</a:t>
            </a:r>
          </a:p>
          <a:p>
            <a:pPr lvl="1" eaLnBrk="1" hangingPunct="1">
              <a:defRPr/>
            </a:pPr>
            <a:r>
              <a:rPr lang="en-US" smtClean="0"/>
              <a:t>Diagramas de Ghant y PERT (redes).</a:t>
            </a:r>
          </a:p>
          <a:p>
            <a:pPr lvl="1" eaLnBrk="1" hangingPunct="1">
              <a:defRPr/>
            </a:pPr>
            <a:r>
              <a:rPr lang="en-US" smtClean="0"/>
              <a:t>Definición del problema.</a:t>
            </a:r>
          </a:p>
          <a:p>
            <a:pPr eaLnBrk="1" hangingPunct="1">
              <a:defRPr/>
            </a:pPr>
            <a:r>
              <a:rPr lang="en-US" smtClean="0"/>
              <a:t>Calculo ruta crítica:</a:t>
            </a:r>
          </a:p>
          <a:p>
            <a:pPr eaLnBrk="1" hangingPunct="1">
              <a:defRPr/>
            </a:pPr>
            <a:r>
              <a:rPr lang="en-US" smtClean="0"/>
              <a:t>Probabilidad y riesgo:</a:t>
            </a:r>
          </a:p>
          <a:p>
            <a:pPr eaLnBrk="1" hangingPunct="1">
              <a:defRPr/>
            </a:pPr>
            <a:r>
              <a:rPr lang="en-US" smtClean="0"/>
              <a:t>Recursos y Costos.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6019800" y="4038600"/>
          <a:ext cx="2790825" cy="2492375"/>
        </p:xfrm>
        <a:graphic>
          <a:graphicData uri="http://schemas.openxmlformats.org/presentationml/2006/ole">
            <p:oleObj spid="_x0000_s2050" name="Clip" r:id="rId3" imgW="2943000" imgH="2628720" progId="MS_ClipArt_Gallery.5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Uso de MS Project</a:t>
            </a:r>
            <a:endParaRPr lang="es-ES_tradnl" smtClean="0"/>
          </a:p>
        </p:txBody>
      </p:sp>
      <p:sp>
        <p:nvSpPr>
          <p:cNvPr id="81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027988" cy="495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Clases Teóricas.</a:t>
            </a:r>
          </a:p>
          <a:p>
            <a:pPr eaLnBrk="1" hangingPunct="1">
              <a:defRPr/>
            </a:pPr>
            <a:r>
              <a:rPr lang="en-US" smtClean="0"/>
              <a:t>Clases Prácticas.</a:t>
            </a:r>
          </a:p>
          <a:p>
            <a:pPr eaLnBrk="1" hangingPunct="1">
              <a:defRPr/>
            </a:pPr>
            <a:r>
              <a:rPr lang="en-US" smtClean="0"/>
              <a:t>Objetivos: </a:t>
            </a:r>
          </a:p>
          <a:p>
            <a:pPr lvl="1" eaLnBrk="1" hangingPunct="1">
              <a:defRPr/>
            </a:pPr>
            <a:r>
              <a:rPr lang="en-US" smtClean="0"/>
              <a:t>Enlazar metodología PERT/CPM con software de aplicación práctica.</a:t>
            </a:r>
          </a:p>
          <a:p>
            <a:pPr lvl="1" eaLnBrk="1" hangingPunct="1">
              <a:defRPr/>
            </a:pPr>
            <a:r>
              <a:rPr lang="en-US" smtClean="0"/>
              <a:t>Que no se olviden y puedan poner en práctica conocimientos.</a:t>
            </a:r>
          </a:p>
          <a:p>
            <a:pPr lvl="1" eaLnBrk="1" hangingPunct="1">
              <a:defRPr/>
            </a:pPr>
            <a:r>
              <a:rPr lang="en-US" smtClean="0"/>
              <a:t>Software= Herramienta, no Adm. Proyectos.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1447800"/>
            <a:ext cx="122872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Pronósticos</a:t>
            </a:r>
            <a:endParaRPr lang="es-ES_tradnl" smtClean="0"/>
          </a:p>
        </p:txBody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8027988" cy="495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Regresión.</a:t>
            </a:r>
          </a:p>
          <a:p>
            <a:pPr eaLnBrk="1" hangingPunct="1">
              <a:defRPr/>
            </a:pPr>
            <a:r>
              <a:rPr lang="en-US" smtClean="0"/>
              <a:t>Suavización.</a:t>
            </a:r>
          </a:p>
          <a:p>
            <a:pPr eaLnBrk="1" hangingPunct="1">
              <a:defRPr/>
            </a:pPr>
            <a:r>
              <a:rPr lang="en-US" smtClean="0"/>
              <a:t>Series de tiempo.</a:t>
            </a:r>
          </a:p>
          <a:p>
            <a:pPr eaLnBrk="1" hangingPunct="1">
              <a:defRPr/>
            </a:pPr>
            <a:r>
              <a:rPr lang="en-US" smtClean="0"/>
              <a:t>Otros métodos.</a:t>
            </a:r>
          </a:p>
        </p:txBody>
      </p:sp>
      <p:pic>
        <p:nvPicPr>
          <p:cNvPr id="22532" name="Picture 4" descr="C:\Archivos de programa\Archivos comunes\Microsoft Shared\Clipart\cagcat50\pe01682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2543175"/>
            <a:ext cx="41148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Presupuestos</a:t>
            </a:r>
            <a:endParaRPr lang="es-ES_tradnl" smtClean="0"/>
          </a:p>
        </p:txBody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485188" cy="495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Introducción y razones de usarlo.</a:t>
            </a:r>
          </a:p>
          <a:p>
            <a:pPr eaLnBrk="1" hangingPunct="1">
              <a:defRPr/>
            </a:pPr>
            <a:r>
              <a:rPr lang="en-US" smtClean="0"/>
              <a:t>Presupuesto histórico y base cero.</a:t>
            </a:r>
          </a:p>
          <a:p>
            <a:pPr eaLnBrk="1" hangingPunct="1">
              <a:defRPr/>
            </a:pPr>
            <a:r>
              <a:rPr lang="en-US" smtClean="0"/>
              <a:t>Control presupuestario y cultura del presupuesto.</a:t>
            </a:r>
          </a:p>
          <a:p>
            <a:pPr eaLnBrk="1" hangingPunct="1">
              <a:defRPr/>
            </a:pPr>
            <a:r>
              <a:rPr lang="en-US" smtClean="0"/>
              <a:t>Flujo caja y valor dinero en tiempo.</a:t>
            </a:r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343400"/>
            <a:ext cx="2362200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Bibliografia</a:t>
            </a:r>
            <a:endParaRPr lang="es-ES_tradnl" smtClean="0"/>
          </a:p>
        </p:txBody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219200"/>
            <a:ext cx="76962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Bibliografía </a:t>
            </a:r>
            <a:r>
              <a:rPr lang="es-ES_tradnl" sz="2800" smtClean="0">
                <a:solidFill>
                  <a:srgbClr val="FFFF00"/>
                </a:solidFill>
              </a:rPr>
              <a:t>Obligatoria</a:t>
            </a:r>
            <a:r>
              <a:rPr lang="en-US" sz="2800" smtClean="0">
                <a:solidFill>
                  <a:srgbClr val="FFFF00"/>
                </a:solidFill>
              </a:rPr>
              <a:t> </a:t>
            </a:r>
            <a:r>
              <a:rPr lang="en-US" sz="2800" smtClean="0"/>
              <a:t>(incluido en examen)</a:t>
            </a:r>
            <a:r>
              <a:rPr lang="es-ES_tradnl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Kotler Philip.- Mercadotecnia</a:t>
            </a:r>
            <a:r>
              <a:rPr lang="en-US" sz="2400" smtClean="0"/>
              <a:t> (capítulos seleccionados)</a:t>
            </a:r>
            <a:r>
              <a:rPr lang="es-ES_tradnl" sz="24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Sun Tzu.- El arte de la Guerra (2o Parcial).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Papers Varios.</a:t>
            </a:r>
            <a:endParaRPr lang="es-ES_tradnl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Bibliografía Recomendada: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ONU.-</a:t>
            </a:r>
            <a:r>
              <a:rPr lang="es-ES_tradnl" sz="2400" smtClean="0"/>
              <a:t> </a:t>
            </a:r>
            <a:r>
              <a:rPr lang="es-EC" sz="2400" smtClean="0">
                <a:cs typeface="Times New Roman" pitchFamily="18" charset="0"/>
              </a:rPr>
              <a:t>Manual de Proyectos de Desarrollo Económico.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Stanton W.- Fundamentos de Marketing.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Taha H.- Investigación de Operaciones.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Pope J</a:t>
            </a:r>
            <a:r>
              <a:rPr lang="es-ES_tradnl" sz="2400" smtClean="0"/>
              <a:t>.- Investigación de Mercados.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Times New Roman" pitchFamily="18" charset="0"/>
              </a:rPr>
              <a:t>Project Management Institute </a:t>
            </a:r>
            <a:r>
              <a:rPr lang="en-US" sz="2400" smtClean="0">
                <a:hlinkClick r:id="rId2"/>
              </a:rPr>
              <a:t>http://www.pmi.org</a:t>
            </a:r>
            <a:r>
              <a:rPr lang="en-US" sz="2400" smtClean="0"/>
              <a:t>.- PMBOK.-</a:t>
            </a:r>
            <a:r>
              <a:rPr lang="es-ES_tradnl" sz="2400" i="1" smtClean="0"/>
              <a:t>A Guide to the Project Management Body of Knowledge</a:t>
            </a:r>
            <a:r>
              <a:rPr lang="es-ES_tradnl" sz="2400" smtClean="0"/>
              <a:t> </a:t>
            </a:r>
            <a:r>
              <a:rPr lang="en-US" sz="2400" smtClean="0"/>
              <a:t>.</a:t>
            </a:r>
            <a:endParaRPr lang="es-ES_tradnl" sz="2400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05000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Trabajos en Grupo</a:t>
            </a:r>
            <a:endParaRPr lang="es-ES_tradnl" smtClean="0"/>
          </a:p>
        </p:txBody>
      </p:sp>
      <p:sp>
        <p:nvSpPr>
          <p:cNvPr id="73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05000"/>
            <a:ext cx="7696200" cy="46482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>
                <a:cs typeface="Times New Roman" pitchFamily="18" charset="0"/>
              </a:rPr>
              <a:t>Grupos para trabajos de 3-5 personas</a:t>
            </a:r>
            <a:r>
              <a:rPr lang="en-US" sz="2800" smtClean="0">
                <a:cs typeface="Times New Roman" pitchFamily="18" charset="0"/>
              </a:rPr>
              <a:t>: </a:t>
            </a:r>
            <a:r>
              <a:rPr lang="es-ES_tradnl" sz="2800" smtClean="0">
                <a:cs typeface="Times New Roman" pitchFamily="18" charset="0"/>
              </a:rPr>
              <a:t>Auto asignados</a:t>
            </a:r>
            <a:r>
              <a:rPr lang="en-US" sz="2800" smtClean="0">
                <a:cs typeface="Times New Roman" pitchFamily="18" charset="0"/>
              </a:rPr>
              <a:t>: Lista sgte clase.</a:t>
            </a:r>
            <a:endParaRPr lang="es-EC" sz="2800" smtClean="0"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s-ES_tradnl" sz="2800" smtClean="0">
                <a:cs typeface="Times New Roman" pitchFamily="18" charset="0"/>
              </a:rPr>
              <a:t>1º Parcial:</a:t>
            </a:r>
            <a:r>
              <a:rPr lang="en-US" sz="2800" smtClean="0">
                <a:cs typeface="Times New Roman" pitchFamily="18" charset="0"/>
              </a:rPr>
              <a:t> 		</a:t>
            </a:r>
            <a:r>
              <a:rPr lang="es-ES_tradnl" sz="2800" smtClean="0">
                <a:cs typeface="Times New Roman" pitchFamily="18" charset="0"/>
              </a:rPr>
              <a:t>23-Jun-03.</a:t>
            </a:r>
            <a:endParaRPr lang="es-EC" sz="2800" smtClean="0"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s-ES_tradnl" sz="2800" smtClean="0">
                <a:cs typeface="Times New Roman" pitchFamily="18" charset="0"/>
              </a:rPr>
              <a:t>Comercialización</a:t>
            </a:r>
            <a:r>
              <a:rPr lang="en-US" sz="2800" smtClean="0">
                <a:cs typeface="Times New Roman" pitchFamily="18" charset="0"/>
              </a:rPr>
              <a:t> </a:t>
            </a:r>
            <a:r>
              <a:rPr lang="es-ES_tradnl" sz="2800" smtClean="0">
                <a:cs typeface="Times New Roman" pitchFamily="18" charset="0"/>
              </a:rPr>
              <a:t>de mariscos en Ecuador.</a:t>
            </a:r>
            <a:endParaRPr lang="en-US" sz="2800" smtClean="0"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s-ES_tradnl" sz="2800" smtClean="0">
                <a:cs typeface="Times New Roman" pitchFamily="18" charset="0"/>
              </a:rPr>
              <a:t>2º Parcial:</a:t>
            </a:r>
            <a:r>
              <a:rPr lang="en-US" sz="2800" smtClean="0">
                <a:cs typeface="Times New Roman" pitchFamily="18" charset="0"/>
              </a:rPr>
              <a:t>		</a:t>
            </a:r>
            <a:r>
              <a:rPr lang="es-ES_tradnl" sz="2800" smtClean="0">
                <a:cs typeface="Times New Roman" pitchFamily="18" charset="0"/>
              </a:rPr>
              <a:t>27-Ago-03.</a:t>
            </a:r>
            <a:endParaRPr lang="en-US" sz="2800" smtClean="0">
              <a:cs typeface="Times New Roman" pitchFamily="18" charset="0"/>
            </a:endParaRPr>
          </a:p>
          <a:p>
            <a:pPr lvl="1" eaLnBrk="1" hangingPunct="1">
              <a:defRPr/>
            </a:pPr>
            <a:r>
              <a:rPr lang="es-ES_tradnl" smtClean="0">
                <a:cs typeface="Times New Roman" pitchFamily="18" charset="0"/>
              </a:rPr>
              <a:t>Administración de Proyectos con MS Project.</a:t>
            </a:r>
            <a:endParaRPr lang="es-EC" smtClean="0"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s-ES_tradnl" sz="2800" smtClean="0">
                <a:cs typeface="Times New Roman" pitchFamily="18" charset="0"/>
              </a:rPr>
              <a:t>No se aceptarán trabajos presentados después de la fecha límite.</a:t>
            </a:r>
            <a:endParaRPr lang="es-EC" sz="2800" smtClean="0">
              <a:cs typeface="Times New Roman" pitchFamily="18" charset="0"/>
            </a:endParaRP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743200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Sistema Calificación</a:t>
            </a:r>
          </a:p>
        </p:txBody>
      </p:sp>
      <p:graphicFrame>
        <p:nvGraphicFramePr>
          <p:cNvPr id="732247" name="Group 87"/>
          <p:cNvGraphicFramePr>
            <a:graphicFrameLocks noGrp="1"/>
          </p:cNvGraphicFramePr>
          <p:nvPr>
            <p:ph type="tbl" idx="1"/>
          </p:nvPr>
        </p:nvGraphicFramePr>
        <p:xfrm>
          <a:off x="609600" y="1828800"/>
          <a:ext cx="8458200" cy="3429000"/>
        </p:xfrm>
        <a:graphic>
          <a:graphicData uri="http://schemas.openxmlformats.org/drawingml/2006/table">
            <a:tbl>
              <a:tblPr/>
              <a:tblGrid>
                <a:gridCol w="2286000"/>
                <a:gridCol w="1905000"/>
                <a:gridCol w="2057400"/>
                <a:gridCol w="22098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1er Parcial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2do Parcial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Recuper.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Trabajo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Examen Computación</a:t>
                      </a: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Examen Escrito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60%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656" name="Picture 69" descr="C:\Archivos de programa\Archivos comunes\Microsoft Shared\Clipart\cagcat50\pe03166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3" y="76200"/>
            <a:ext cx="21669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57" name="Text Box 88"/>
          <p:cNvSpPr txBox="1">
            <a:spLocks noChangeArrowheads="1"/>
          </p:cNvSpPr>
          <p:nvPr/>
        </p:nvSpPr>
        <p:spPr bwMode="auto">
          <a:xfrm>
            <a:off x="762000" y="5562600"/>
            <a:ext cx="7896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Lecciones y Deberes suman o restan puntos a esta nota.</a:t>
            </a:r>
            <a:endParaRPr lang="es-ES_tradnl"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Otras Recomendaciones</a:t>
            </a:r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219200"/>
            <a:ext cx="7696200" cy="54102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Organización de las clases:</a:t>
            </a:r>
          </a:p>
          <a:p>
            <a:pPr lvl="1" eaLnBrk="1" hangingPunct="1">
              <a:defRPr/>
            </a:pPr>
            <a:r>
              <a:rPr lang="en-US" sz="2400" smtClean="0"/>
              <a:t>4</a:t>
            </a:r>
            <a:r>
              <a:rPr lang="es-ES_tradnl" sz="2400" smtClean="0"/>
              <a:t> h. teóricas por semana</a:t>
            </a:r>
            <a:r>
              <a:rPr lang="en-US" sz="2400" smtClean="0"/>
              <a:t>:</a:t>
            </a:r>
          </a:p>
          <a:p>
            <a:pPr lvl="2" eaLnBrk="1" hangingPunct="1">
              <a:defRPr/>
            </a:pPr>
            <a:r>
              <a:rPr lang="en-US" sz="2000" smtClean="0"/>
              <a:t>Lunes 8:30 – 9:30 am.</a:t>
            </a:r>
          </a:p>
          <a:p>
            <a:pPr lvl="2" eaLnBrk="1" hangingPunct="1">
              <a:defRPr/>
            </a:pPr>
            <a:r>
              <a:rPr lang="en-US" sz="2000" smtClean="0"/>
              <a:t>Miercoles 2:30 – 4:30 pm.</a:t>
            </a:r>
            <a:endParaRPr lang="es-ES_tradnl" sz="2000" smtClean="0"/>
          </a:p>
          <a:p>
            <a:pPr lvl="1" eaLnBrk="1" hangingPunct="1">
              <a:defRPr/>
            </a:pPr>
            <a:r>
              <a:rPr lang="es-ES_tradnl" sz="2400" smtClean="0"/>
              <a:t>6 h</a:t>
            </a:r>
            <a:r>
              <a:rPr lang="en-US" sz="2400" smtClean="0"/>
              <a:t>.</a:t>
            </a:r>
            <a:r>
              <a:rPr lang="es-ES_tradnl" sz="2400" smtClean="0"/>
              <a:t> laboratorio comp.</a:t>
            </a:r>
            <a:endParaRPr lang="en-US" sz="2400" smtClean="0"/>
          </a:p>
          <a:p>
            <a:pPr algn="just" eaLnBrk="1" hangingPunct="1">
              <a:defRPr/>
            </a:pPr>
            <a:r>
              <a:rPr lang="es-ES_tradnl" sz="2800" smtClean="0">
                <a:cs typeface="Times New Roman" pitchFamily="18" charset="0"/>
              </a:rPr>
              <a:t>Se reducirá 1 punto por cada hora de falta</a:t>
            </a:r>
            <a:r>
              <a:rPr lang="en-US" sz="2800" smtClean="0">
                <a:cs typeface="Times New Roman" pitchFamily="18" charset="0"/>
              </a:rPr>
              <a:t>, atraso</a:t>
            </a:r>
            <a:r>
              <a:rPr lang="es-ES_tradnl" sz="2800" smtClean="0">
                <a:cs typeface="Times New Roman" pitchFamily="18" charset="0"/>
              </a:rPr>
              <a:t> o por falta de participación en clase.</a:t>
            </a:r>
            <a:endParaRPr lang="en-US" sz="2800" smtClean="0"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es-ES_tradnl" sz="2800" smtClean="0">
                <a:cs typeface="Times New Roman" pitchFamily="18" charset="0"/>
              </a:rPr>
              <a:t>No se aceptara justificación de faltas por </a:t>
            </a:r>
            <a:r>
              <a:rPr lang="es-ES_tradnl" sz="2800" b="1" u="sng" smtClean="0">
                <a:cs typeface="Times New Roman" pitchFamily="18" charset="0"/>
              </a:rPr>
              <a:t>NINGUNA</a:t>
            </a:r>
            <a:r>
              <a:rPr lang="es-ES_tradnl" sz="2800" smtClean="0">
                <a:cs typeface="Times New Roman" pitchFamily="18" charset="0"/>
              </a:rPr>
              <a:t> razón</a:t>
            </a:r>
            <a:r>
              <a:rPr lang="en-US" sz="2800" smtClean="0">
                <a:cs typeface="Times New Roman" pitchFamily="18" charset="0"/>
              </a:rPr>
              <a:t> (incluido a recuperación)</a:t>
            </a:r>
            <a:r>
              <a:rPr lang="es-ES_tradnl" sz="2800" smtClean="0">
                <a:cs typeface="Times New Roman" pitchFamily="18" charset="0"/>
              </a:rPr>
              <a:t>.</a:t>
            </a:r>
            <a:endParaRPr lang="es-EC" sz="2800" smtClean="0"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s-ES_tradnl" sz="2800" smtClean="0">
                <a:cs typeface="Times New Roman" pitchFamily="18" charset="0"/>
              </a:rPr>
              <a:t>No se entregarán apuntes de  clases. Favor tomar notas.</a:t>
            </a:r>
          </a:p>
        </p:txBody>
      </p:sp>
      <p:pic>
        <p:nvPicPr>
          <p:cNvPr id="27652" name="Picture 4" descr="C:\Archivos de programa\Archivos comunes\Microsoft Shared\Clipart\cagcat50\bs00559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64300" y="1219200"/>
            <a:ext cx="26797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Lectura Obligatoria</a:t>
            </a:r>
            <a:endParaRPr lang="es-ES_tradnl" smtClean="0"/>
          </a:p>
        </p:txBody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defRPr/>
            </a:pPr>
            <a:r>
              <a:rPr lang="en-US" smtClean="0"/>
              <a:t>Para Siguiente Clase:</a:t>
            </a:r>
          </a:p>
          <a:p>
            <a:pPr eaLnBrk="1" hangingPunct="1">
              <a:defRPr/>
            </a:pPr>
            <a:r>
              <a:rPr lang="en-US" smtClean="0"/>
              <a:t>Cooper R., Kaplan R. (1989).- Como la Contabilidad de Costos Distorsiona Los Costos de los Productos. Revista INCAE, Vol III, No 1. Pp 49-61.</a:t>
            </a:r>
          </a:p>
          <a:p>
            <a:pPr eaLnBrk="1" hangingPunct="1">
              <a:defRPr/>
            </a:pPr>
            <a:r>
              <a:rPr lang="en-US" smtClean="0"/>
              <a:t>Kotler: Cap 1,2, y 3 (sgtes. 2 clases).</a:t>
            </a:r>
            <a:endParaRPr lang="es-ES_tradnl" smtClean="0"/>
          </a:p>
        </p:txBody>
      </p:sp>
      <p:pic>
        <p:nvPicPr>
          <p:cNvPr id="28676" name="Picture 4" descr="C:\WINDOWS\Application Data\Microsoft\Media Catalog\Downloaded Clips\cl5c\j023078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875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Deber</a:t>
            </a:r>
            <a:endParaRPr lang="es-ES_tradnl" smtClean="0"/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Caso :“Camiseria La Estrella”.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Diferencias</a:t>
            </a:r>
          </a:p>
        </p:txBody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838200"/>
            <a:ext cx="8027988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u="sng" smtClean="0"/>
              <a:t>Administración</a:t>
            </a:r>
            <a:r>
              <a:rPr lang="es-ES_tradnl" sz="2800" smtClean="0"/>
              <a:t>: Manejo de </a:t>
            </a:r>
            <a:r>
              <a:rPr lang="en-US" sz="2800" smtClean="0"/>
              <a:t>recursos de la </a:t>
            </a:r>
            <a:r>
              <a:rPr lang="es-ES_tradnl" sz="2800" smtClean="0"/>
              <a:t>empresa</a:t>
            </a:r>
            <a:r>
              <a:rPr lang="en-US" sz="2800" smtClean="0"/>
              <a:t>:</a:t>
            </a:r>
            <a:r>
              <a:rPr lang="es-ES_tradnl" sz="2800" smtClean="0"/>
              <a:t> </a:t>
            </a:r>
            <a:r>
              <a:rPr lang="en-US" sz="2800" b="1" smtClean="0">
                <a:solidFill>
                  <a:srgbClr val="FFFF00"/>
                </a:solidFill>
              </a:rPr>
              <a:t>Personas</a:t>
            </a:r>
            <a:r>
              <a:rPr lang="en-US" sz="2800" smtClean="0"/>
              <a:t>, materiales, sistemas, operaciones </a:t>
            </a:r>
            <a:r>
              <a:rPr lang="es-ES_tradnl" sz="2800" smtClean="0"/>
              <a:t>y </a:t>
            </a:r>
            <a:r>
              <a:rPr lang="en-US" sz="2800" smtClean="0"/>
              <a:t>tiempo.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u="sng" smtClean="0"/>
              <a:t>Economía: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u="sng" smtClean="0"/>
              <a:t>Macroeconomía: </a:t>
            </a:r>
            <a:r>
              <a:rPr lang="en-US" sz="2400" smtClean="0"/>
              <a:t>manejo de cuentas del país.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u="sng" smtClean="0"/>
              <a:t>Microeconomía: </a:t>
            </a:r>
            <a:r>
              <a:rPr lang="en-US" sz="2400" smtClean="0"/>
              <a:t>economía de la empresa.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u="sng" smtClean="0"/>
              <a:t>Contabilidad</a:t>
            </a:r>
            <a:r>
              <a:rPr lang="es-ES_tradnl" sz="2800" smtClean="0"/>
              <a:t>: </a:t>
            </a:r>
            <a:r>
              <a:rPr lang="en-US" sz="2800" smtClean="0"/>
              <a:t>R</a:t>
            </a:r>
            <a:r>
              <a:rPr lang="es-ES_tradnl" sz="2800" smtClean="0"/>
              <a:t>eglas para pago de impuestos.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u="sng" smtClean="0"/>
              <a:t>Contabilidad de costos</a:t>
            </a:r>
            <a:r>
              <a:rPr lang="es-ES_tradnl" sz="2800" smtClean="0"/>
              <a:t>: Herramienta para determinar costos y utilidad.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u="sng" smtClean="0"/>
              <a:t>Finanzas</a:t>
            </a:r>
            <a:r>
              <a:rPr lang="es-ES_tradnl" sz="2800" smtClean="0"/>
              <a:t>: </a:t>
            </a:r>
            <a:r>
              <a:rPr lang="en-US" sz="2800" smtClean="0"/>
              <a:t>R</a:t>
            </a:r>
            <a:r>
              <a:rPr lang="es-ES_tradnl" sz="2800" smtClean="0"/>
              <a:t>entabilidad y flujo de efectivo.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u="sng" smtClean="0"/>
              <a:t>Mercadeo</a:t>
            </a:r>
            <a:r>
              <a:rPr lang="es-ES_tradnl" sz="2800" smtClean="0"/>
              <a:t>: Se centra en la venta del producto.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u="sng" smtClean="0"/>
              <a:t>Investigación de operaciones</a:t>
            </a:r>
            <a:r>
              <a:rPr lang="es-ES_tradnl" sz="2800" smtClean="0"/>
              <a:t>: Procedimientos matemáticos usados para optimizar recursos.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Funciones de Gerencia</a:t>
            </a:r>
            <a:endParaRPr lang="es-ES_tradnl" smtClean="0"/>
          </a:p>
        </p:txBody>
      </p:sp>
      <p:sp>
        <p:nvSpPr>
          <p:cNvPr id="8407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Toma de decisiones.</a:t>
            </a:r>
            <a:endParaRPr lang="en-US" smtClean="0"/>
          </a:p>
          <a:p>
            <a:pPr eaLnBrk="1" hangingPunct="1">
              <a:defRPr/>
            </a:pPr>
            <a:r>
              <a:rPr lang="es-ES_tradnl" smtClean="0"/>
              <a:t>LIDERAZGO.</a:t>
            </a:r>
            <a:endParaRPr lang="en-US" smtClean="0"/>
          </a:p>
          <a:p>
            <a:pPr eaLnBrk="1" hangingPunct="1">
              <a:defRPr/>
            </a:pPr>
            <a:r>
              <a:rPr lang="es-ES_tradnl" smtClean="0"/>
              <a:t>Estructuración y organización.</a:t>
            </a:r>
          </a:p>
          <a:p>
            <a:pPr eaLnBrk="1" hangingPunct="1">
              <a:defRPr/>
            </a:pPr>
            <a:r>
              <a:rPr lang="es-ES_tradnl" smtClean="0"/>
              <a:t>Planificación.</a:t>
            </a:r>
          </a:p>
        </p:txBody>
      </p:sp>
      <p:pic>
        <p:nvPicPr>
          <p:cNvPr id="31748" name="Picture 1028" descr="C:\Archivos de programa\Archivos comunes\Microsoft Shared\Clipart\cagcat50\bd06663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1524000"/>
            <a:ext cx="1928812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029" descr="C:\Archivos de programa\Archivos comunes\Microsoft Shared\Clipart\cagcat50\bd04956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6625" y="4724400"/>
            <a:ext cx="31273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030" descr="C:\Archivos de programa\Archivos comunes\Microsoft Shared\Clipart\cagcat50\bd04972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554538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Costos</a:t>
            </a:r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6106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Recursos sacrificados para alcanzar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_tradnl" smtClean="0"/>
              <a:t>un objetivo específico (creación de valor).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Costos variables: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Costo que cambia en total en proporción directa con los cambios en volumen de producción total.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Costo unitario permanece fijo ante cambios en volumen de producción total.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Costos fijos: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Costo que permanece sin cambios en total durante un periodo de tiempo, a pesar de cambios en volumen de producción dentro de una escala relevante.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Costo unitario varía inversamente proporcional al volumen de producción. Economías de escala.</a:t>
            </a:r>
          </a:p>
        </p:txBody>
      </p:sp>
      <p:pic>
        <p:nvPicPr>
          <p:cNvPr id="32772" name="Picture 5" descr="C:\WINDOWS\Application Data\Microsoft\Media Catalog\Downloaded Clips\cl2\BD06992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9650" y="228600"/>
            <a:ext cx="15557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Escala Relevante</a:t>
            </a:r>
          </a:p>
        </p:txBody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77724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Es la banda de volúmenes dentro de la cual los costos fijos permanecen fijos.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33400" y="2286000"/>
          <a:ext cx="8310563" cy="4202113"/>
        </p:xfrm>
        <a:graphic>
          <a:graphicData uri="http://schemas.openxmlformats.org/presentationml/2006/ole">
            <p:oleObj spid="_x0000_s3074" name="Chart" r:id="rId3" imgW="8315551" imgH="4200887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143000" y="2222500"/>
          <a:ext cx="7067550" cy="4483100"/>
        </p:xfrm>
        <a:graphic>
          <a:graphicData uri="http://schemas.openxmlformats.org/presentationml/2006/ole">
            <p:oleObj spid="_x0000_s4098" name="Chart" r:id="rId3" imgW="11792221" imgH="7477607" progId="Excel.Chart.8">
              <p:embed/>
            </p:oleObj>
          </a:graphicData>
        </a:graphic>
      </p:graphicFrame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Costos Variables</a:t>
            </a:r>
          </a:p>
        </p:txBody>
      </p:sp>
      <p:sp>
        <p:nvSpPr>
          <p:cNvPr id="8284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Escala relevante también se aplica a los costos variables.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Fuera de esta escala, CVU no son fijos.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228600"/>
            <a:ext cx="8915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Elementos De Costo Producción</a:t>
            </a:r>
          </a:p>
        </p:txBody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610600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Directos: costos que forman parte y/o pueden seguirse de forma económicamente factible hasta el producto terminado: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Materia prima y materiales directos.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Mano de obra directa.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Otros costos directos.</a:t>
            </a:r>
            <a:endParaRPr lang="en-US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Normalmente variables, pero pueden ser Fijos.</a:t>
            </a:r>
            <a:endParaRPr lang="es-ES_tradnl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Indirectos (GIF, </a:t>
            </a:r>
            <a:r>
              <a:rPr lang="en-US" smtClean="0"/>
              <a:t>O</a:t>
            </a:r>
            <a:r>
              <a:rPr lang="es-ES_tradnl" smtClean="0"/>
              <a:t>verhead) 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Mano de obra indirecta.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Materiales indirectos.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Otros costos indirectos.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Pueden ser fijos o variables.</a:t>
            </a:r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6477000" y="4071938"/>
          <a:ext cx="2667000" cy="2786062"/>
        </p:xfrm>
        <a:graphic>
          <a:graphicData uri="http://schemas.openxmlformats.org/presentationml/2006/ole">
            <p:oleObj spid="_x0000_s5122" name="Clip" r:id="rId3" imgW="1795680" imgH="1795680" progId="MS_ClipArt_Gallery.5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4582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Relación Volumen Costo-utilidad</a:t>
            </a:r>
          </a:p>
        </p:txBody>
      </p:sp>
      <p:sp>
        <p:nvSpPr>
          <p:cNvPr id="8304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458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Margen contribución = </a:t>
            </a:r>
            <a:r>
              <a:rPr lang="en-US" smtClean="0"/>
              <a:t>V</a:t>
            </a:r>
            <a:r>
              <a:rPr lang="es-ES_tradnl" smtClean="0"/>
              <a:t>entas – CV. (&gt;0).</a:t>
            </a:r>
            <a:endParaRPr lang="en-US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Contribuyen a cubrir CF y utilidad.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Margen Contribución Unitaria (MCU):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MC  / Unidades vendidas.</a:t>
            </a:r>
            <a:endParaRPr lang="es-ES_tradnl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Punto equilibrio:volumen producción donde ingresos = costos totales.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No gana ni pierde.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PE = Cfijos  / MCU.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Solo válido dentro de escala relevante</a:t>
            </a:r>
            <a:r>
              <a:rPr lang="en-US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Puede ser en unidades o dinero.</a:t>
            </a:r>
            <a:endParaRPr lang="es-ES_tradnl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1026"/>
          <p:cNvGraphicFramePr>
            <a:graphicFrameLocks noChangeAspect="1"/>
          </p:cNvGraphicFramePr>
          <p:nvPr/>
        </p:nvGraphicFramePr>
        <p:xfrm>
          <a:off x="76200" y="1371600"/>
          <a:ext cx="9144000" cy="4827588"/>
        </p:xfrm>
        <a:graphic>
          <a:graphicData uri="http://schemas.openxmlformats.org/presentationml/2006/ole">
            <p:oleObj spid="_x0000_s6146" name="Chart" r:id="rId3" imgW="7506242" imgH="3962882" progId="Excel.Chart.8">
              <p:embed/>
            </p:oleObj>
          </a:graphicData>
        </a:graphic>
      </p:graphicFrame>
      <p:sp>
        <p:nvSpPr>
          <p:cNvPr id="6147" name="Rectangle 1027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4582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Relación Volumen Costo-utilidad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Apalancamiento Operativo</a:t>
            </a:r>
          </a:p>
        </p:txBody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Se presenta por tener costos fijos:</a:t>
            </a:r>
          </a:p>
          <a:p>
            <a:pPr lvl="1" eaLnBrk="1" hangingPunct="1">
              <a:defRPr/>
            </a:pPr>
            <a:r>
              <a:rPr lang="es-ES_tradnl" sz="2400" smtClean="0"/>
              <a:t>Cambio en volumen produce cambio </a:t>
            </a:r>
            <a:endParaRPr lang="en-US" sz="2400" smtClean="0"/>
          </a:p>
          <a:p>
            <a:pPr lvl="1" eaLnBrk="1" hangingPunct="1">
              <a:buClr>
                <a:schemeClr val="bg1"/>
              </a:buClr>
              <a:buFont typeface="Wingdings" pitchFamily="2" charset="2"/>
              <a:buChar char=" "/>
              <a:defRPr/>
            </a:pPr>
            <a:r>
              <a:rPr lang="es-ES_tradnl" sz="2400" u="sng" smtClean="0"/>
              <a:t>mas que</a:t>
            </a:r>
            <a:r>
              <a:rPr lang="es-ES_tradnl" sz="2400" smtClean="0"/>
              <a:t> proporcional en utilidades. </a:t>
            </a:r>
            <a:endParaRPr lang="en-US" sz="2400" smtClean="0"/>
          </a:p>
          <a:p>
            <a:pPr lvl="1" eaLnBrk="1" hangingPunct="1">
              <a:buClr>
                <a:schemeClr val="bg1"/>
              </a:buClr>
              <a:buFont typeface="Wingdings" pitchFamily="2" charset="2"/>
              <a:buChar char=" "/>
              <a:defRPr/>
            </a:pPr>
            <a:r>
              <a:rPr lang="es-ES_tradnl" sz="2400" smtClean="0"/>
              <a:t>(Se amplifica o apalanca resultado).</a:t>
            </a:r>
          </a:p>
          <a:p>
            <a:pPr eaLnBrk="1" hangingPunct="1">
              <a:defRPr/>
            </a:pPr>
            <a:r>
              <a:rPr lang="es-ES_tradnl" sz="2800" smtClean="0"/>
              <a:t>Grado apalancamiento operativo(DOL):</a:t>
            </a:r>
          </a:p>
          <a:p>
            <a:pPr lvl="1" eaLnBrk="1" hangingPunct="1">
              <a:defRPr/>
            </a:pPr>
            <a:r>
              <a:rPr lang="es-ES_tradnl" sz="2400" smtClean="0"/>
              <a:t>Mide sensibilidad EBIT vs. cambios ventas.</a:t>
            </a:r>
          </a:p>
          <a:p>
            <a:pPr lvl="1" eaLnBrk="1" hangingPunct="1">
              <a:defRPr/>
            </a:pPr>
            <a:r>
              <a:rPr lang="es-ES_tradnl" sz="2400" smtClean="0"/>
              <a:t>DOL = %</a:t>
            </a:r>
            <a:r>
              <a:rPr lang="es-ES_tradnl" sz="2400" b="1" smtClean="0"/>
              <a:t> </a:t>
            </a:r>
            <a:r>
              <a:rPr lang="es-ES_tradnl" sz="2400" b="1" smtClean="0">
                <a:latin typeface="Symbol" pitchFamily="18" charset="2"/>
              </a:rPr>
              <a:t>D</a:t>
            </a:r>
            <a:r>
              <a:rPr lang="es-ES_tradnl" sz="2400" smtClean="0"/>
              <a:t> EBIT / % </a:t>
            </a:r>
            <a:r>
              <a:rPr lang="es-ES_tradnl" sz="2400" b="1" smtClean="0">
                <a:latin typeface="Symbol" pitchFamily="18" charset="2"/>
              </a:rPr>
              <a:t>D</a:t>
            </a:r>
            <a:r>
              <a:rPr lang="es-ES_tradnl" sz="2400" smtClean="0"/>
              <a:t> ventas.</a:t>
            </a:r>
          </a:p>
          <a:p>
            <a:pPr lvl="1" eaLnBrk="1" hangingPunct="1">
              <a:defRPr/>
            </a:pPr>
            <a:r>
              <a:rPr lang="es-ES_tradnl" sz="2400" smtClean="0"/>
              <a:t>Varia entre empresas, función estructura costos.</a:t>
            </a:r>
          </a:p>
          <a:p>
            <a:pPr lvl="1" eaLnBrk="1" hangingPunct="1">
              <a:defRPr/>
            </a:pPr>
            <a:r>
              <a:rPr lang="es-ES_tradnl" sz="2400" smtClean="0"/>
              <a:t>Varia en una empresa en función a distancia del PE. (Diferente a cada nivel de ventas).</a:t>
            </a:r>
          </a:p>
          <a:p>
            <a:pPr lvl="1" eaLnBrk="1" hangingPunct="1">
              <a:defRPr/>
            </a:pPr>
            <a:r>
              <a:rPr lang="es-ES_tradnl" sz="2400" smtClean="0"/>
              <a:t>Cerca al PE hay mayor riesgo variación.</a:t>
            </a:r>
          </a:p>
          <a:p>
            <a:pPr lvl="1" eaLnBrk="1" hangingPunct="1">
              <a:defRPr/>
            </a:pPr>
            <a:r>
              <a:rPr lang="es-ES_tradnl" sz="2400" smtClean="0"/>
              <a:t>Mide riesgo potencial. Riesgo real depende de probabilidad de cambio en ventas.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6705600" y="838200"/>
          <a:ext cx="2438400" cy="1925638"/>
        </p:xfrm>
        <a:graphic>
          <a:graphicData uri="http://schemas.openxmlformats.org/presentationml/2006/ole">
            <p:oleObj spid="_x0000_s7170" name="Clip" r:id="rId3" imgW="3313440" imgH="3468960" progId="MS_ClipArt_Gallery.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z="4800" b="1" smtClean="0"/>
              <a:t>@!</a:t>
            </a:r>
            <a:r>
              <a:rPr lang="en-US" sz="4800" b="1" smtClean="0">
                <a:cs typeface="Arial" charset="0"/>
              </a:rPr>
              <a:t>#</a:t>
            </a:r>
            <a:r>
              <a:rPr lang="en-US" sz="4800" b="1" smtClean="0">
                <a:cs typeface="Arial" charset="0"/>
                <a:sym typeface="Webdings" pitchFamily="18" charset="2"/>
              </a:rPr>
              <a:t> </a:t>
            </a:r>
            <a:r>
              <a:rPr lang="en-US" sz="4800" b="1" smtClean="0">
                <a:cs typeface="Arial" charset="0"/>
                <a:sym typeface="Wingdings" pitchFamily="2" charset="2"/>
              </a:rPr>
              <a:t> </a:t>
            </a:r>
            <a:r>
              <a:rPr lang="en-US" sz="4800" b="1" smtClean="0">
                <a:cs typeface="Arial" charset="0"/>
                <a:sym typeface="Signs MT" pitchFamily="2" charset="2"/>
              </a:rPr>
              <a:t> </a:t>
            </a:r>
            <a:r>
              <a:rPr lang="en-US" sz="4800" b="1" smtClean="0">
                <a:solidFill>
                  <a:srgbClr val="FF0000"/>
                </a:solidFill>
                <a:cs typeface="Arial" charset="0"/>
                <a:sym typeface="Signs MT" pitchFamily="2" charset="2"/>
              </a:rPr>
              <a:t>@!#</a:t>
            </a:r>
            <a:r>
              <a:rPr lang="en-US" sz="4800" b="1" smtClean="0">
                <a:solidFill>
                  <a:srgbClr val="FF0000"/>
                </a:solidFill>
                <a:cs typeface="Arial" charset="0"/>
                <a:sym typeface="Webdings" pitchFamily="18" charset="2"/>
              </a:rPr>
              <a:t></a:t>
            </a:r>
            <a:endParaRPr lang="es-ES_tradnl" sz="4800" b="1" smtClean="0">
              <a:solidFill>
                <a:srgbClr val="FF0000"/>
              </a:solidFill>
              <a:cs typeface="Arial" charset="0"/>
              <a:sym typeface="Webdings" pitchFamily="18" charset="2"/>
            </a:endParaRPr>
          </a:p>
        </p:txBody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1863725"/>
            <a:ext cx="7772400" cy="468947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Curso pasado ½ de clase se quedó.</a:t>
            </a:r>
          </a:p>
          <a:p>
            <a:pPr eaLnBrk="1" hangingPunct="1">
              <a:defRPr/>
            </a:pPr>
            <a:r>
              <a:rPr lang="en-US" sz="2800" smtClean="0"/>
              <a:t>Si no participan, leen y estudian en este se pueden quedar todos.</a:t>
            </a:r>
          </a:p>
          <a:p>
            <a:pPr eaLnBrk="1" hangingPunct="1">
              <a:defRPr/>
            </a:pPr>
            <a:r>
              <a:rPr lang="en-US" sz="2800" smtClean="0"/>
              <a:t>Contenido del curso es variado y entretenido, pero exigente, Y depende de Uds. disfrutarlo o desperdiciarlo:</a:t>
            </a:r>
          </a:p>
          <a:p>
            <a:pPr lvl="1" eaLnBrk="1" hangingPunct="1">
              <a:defRPr/>
            </a:pPr>
            <a:r>
              <a:rPr lang="en-US" sz="2400" smtClean="0"/>
              <a:t>Preparar clases por adelantado.</a:t>
            </a:r>
          </a:p>
          <a:p>
            <a:pPr lvl="1" eaLnBrk="1" hangingPunct="1">
              <a:defRPr/>
            </a:pPr>
            <a:r>
              <a:rPr lang="en-US" sz="2400" smtClean="0"/>
              <a:t>Participar, aportar y discutir.</a:t>
            </a:r>
          </a:p>
          <a:p>
            <a:pPr lvl="1" eaLnBrk="1" hangingPunct="1">
              <a:defRPr/>
            </a:pPr>
            <a:r>
              <a:rPr lang="en-US" sz="2400" smtClean="0"/>
              <a:t>Aprender y poner en práctica.</a:t>
            </a:r>
          </a:p>
          <a:p>
            <a:pPr eaLnBrk="1" hangingPunct="1">
              <a:defRPr/>
            </a:pPr>
            <a:r>
              <a:rPr lang="en-US" sz="2800" smtClean="0"/>
              <a:t>Programa avanza rápido, no perderle el hilo.</a:t>
            </a: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Grado Apalancamiento Operativo</a:t>
            </a: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>
            <p:ph type="tbl" idx="1"/>
          </p:nvPr>
        </p:nvGraphicFramePr>
        <p:xfrm>
          <a:off x="457200" y="2498725"/>
          <a:ext cx="8458200" cy="3597275"/>
        </p:xfrm>
        <a:graphic>
          <a:graphicData uri="http://schemas.openxmlformats.org/presentationml/2006/ole">
            <p:oleObj spid="_x0000_s8194" name="Worksheet" r:id="rId3" imgW="4591501" imgH="1952866" progId="Excel.Sheet.8">
              <p:embed/>
            </p:oleObj>
          </a:graphicData>
        </a:graphic>
      </p:graphicFrame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355725" y="914400"/>
            <a:ext cx="36544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3200">
                <a:latin typeface="Arial" charset="0"/>
              </a:rPr>
              <a:t>DOL</a:t>
            </a:r>
            <a:r>
              <a:rPr lang="en-US" sz="3200" baseline="-25000">
                <a:latin typeface="Arial" charset="0"/>
              </a:rPr>
              <a:t>Q</a:t>
            </a:r>
            <a:r>
              <a:rPr lang="en-US" sz="3200">
                <a:latin typeface="Arial" charset="0"/>
              </a:rPr>
              <a:t> = Q/(Q-Q</a:t>
            </a:r>
            <a:r>
              <a:rPr lang="en-US" sz="3200" baseline="-25000">
                <a:latin typeface="Arial" charset="0"/>
              </a:rPr>
              <a:t>BE</a:t>
            </a:r>
            <a:r>
              <a:rPr lang="en-US" sz="3200">
                <a:latin typeface="Arial" charset="0"/>
              </a:rPr>
              <a:t>)</a:t>
            </a:r>
          </a:p>
          <a:p>
            <a:pPr>
              <a:buFontTx/>
              <a:buChar char="•"/>
            </a:pPr>
            <a:r>
              <a:rPr lang="en-US" sz="3200">
                <a:latin typeface="Arial" charset="0"/>
              </a:rPr>
              <a:t>DOL</a:t>
            </a:r>
            <a:r>
              <a:rPr lang="en-US" sz="3200" baseline="-25000">
                <a:latin typeface="Arial" charset="0"/>
              </a:rPr>
              <a:t>$</a:t>
            </a:r>
            <a:r>
              <a:rPr lang="en-US" sz="3200">
                <a:latin typeface="Arial" charset="0"/>
              </a:rPr>
              <a:t> = MC/EBIT</a:t>
            </a:r>
            <a:endParaRPr lang="es-ES_tradnl" sz="3200">
              <a:latin typeface="Arial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Variación DOL Vs. Volumen</a:t>
            </a:r>
            <a:endParaRPr lang="en-US" smtClean="0"/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49213" y="1670050"/>
          <a:ext cx="8942387" cy="4721225"/>
        </p:xfrm>
        <a:graphic>
          <a:graphicData uri="http://schemas.openxmlformats.org/presentationml/2006/ole">
            <p:oleObj spid="_x0000_s9218" name="Chart" r:id="rId3" imgW="7506242" imgH="3962882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Punto de </a:t>
            </a:r>
            <a:r>
              <a:rPr lang="en-US" smtClean="0"/>
              <a:t>E</a:t>
            </a:r>
            <a:r>
              <a:rPr lang="es-ES_tradnl" smtClean="0"/>
              <a:t>quilibrio y </a:t>
            </a:r>
            <a:r>
              <a:rPr lang="en-US" smtClean="0"/>
              <a:t>Planeación</a:t>
            </a:r>
            <a:r>
              <a:rPr lang="es-ES_tradnl" smtClean="0"/>
              <a:t> de </a:t>
            </a:r>
            <a:r>
              <a:rPr lang="en-US" smtClean="0"/>
              <a:t>M</a:t>
            </a:r>
            <a:r>
              <a:rPr lang="es-ES_tradnl" smtClean="0"/>
              <a:t>ercad</a:t>
            </a:r>
            <a:r>
              <a:rPr lang="en-US" smtClean="0"/>
              <a:t>e</a:t>
            </a:r>
            <a:r>
              <a:rPr lang="es-ES_tradnl" smtClean="0"/>
              <a:t>o</a:t>
            </a:r>
          </a:p>
        </p:txBody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95400"/>
            <a:ext cx="7951788" cy="4765675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smtClean="0"/>
              <a:t>Usar con cautela.</a:t>
            </a:r>
          </a:p>
          <a:p>
            <a:pPr marL="609600" indent="-609600" eaLnBrk="1" hangingPunct="1">
              <a:defRPr/>
            </a:pPr>
            <a:r>
              <a:rPr lang="en-US" smtClean="0"/>
              <a:t>Solo empresas pequeñas y simples.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Determinar metas de utilidad.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Sumar utilidad a CF.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Calcular punto a donde se cubre CF + Utilidad.</a:t>
            </a:r>
          </a:p>
          <a:p>
            <a:pPr marL="609600" indent="-609600" eaLnBrk="1" hangingPunct="1">
              <a:defRPr/>
            </a:pPr>
            <a:r>
              <a:rPr lang="en-US" smtClean="0"/>
              <a:t>Sirve para medir riesgo.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Costos Fijos y Variables</a:t>
            </a:r>
            <a:endParaRPr lang="es-ES_tradnl" smtClean="0"/>
          </a:p>
        </p:txBody>
      </p:sp>
      <p:sp>
        <p:nvSpPr>
          <p:cNvPr id="83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Mito o Realidad?</a:t>
            </a:r>
            <a:endParaRPr lang="es-ES_tradnl" smtClean="0"/>
          </a:p>
        </p:txBody>
      </p:sp>
      <p:pic>
        <p:nvPicPr>
          <p:cNvPr id="35844" name="Picture 5" descr="C:\WINDOWS\Application Data\Microsoft\Media Catalog\Downloaded Clips\cl0\DD00731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2743200"/>
            <a:ext cx="2960688" cy="346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600" noProof="1" smtClean="0"/>
              <a:t>Estructura de Costos y Egresos en Sistemas de Producción Acuícola</a:t>
            </a:r>
            <a:endParaRPr lang="es-ES_tradnl" sz="3600" smtClean="0"/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69988" y="1946275"/>
            <a:ext cx="3813175" cy="4114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000" smtClean="0"/>
              <a:t>Reproductores</a:t>
            </a:r>
          </a:p>
          <a:p>
            <a:pPr eaLnBrk="1" hangingPunct="1">
              <a:defRPr/>
            </a:pPr>
            <a:r>
              <a:rPr lang="es-ES_tradnl" sz="2000" smtClean="0"/>
              <a:t>Semillas</a:t>
            </a:r>
          </a:p>
          <a:p>
            <a:pPr eaLnBrk="1" hangingPunct="1">
              <a:defRPr/>
            </a:pPr>
            <a:r>
              <a:rPr lang="es-ES_tradnl" sz="2000" smtClean="0"/>
              <a:t>Mano de Obra</a:t>
            </a:r>
          </a:p>
          <a:p>
            <a:pPr eaLnBrk="1" hangingPunct="1">
              <a:defRPr/>
            </a:pPr>
            <a:r>
              <a:rPr lang="es-ES_tradnl" sz="2000" smtClean="0"/>
              <a:t>Insumos</a:t>
            </a:r>
          </a:p>
          <a:p>
            <a:pPr eaLnBrk="1" hangingPunct="1">
              <a:defRPr/>
            </a:pPr>
            <a:r>
              <a:rPr lang="es-ES_tradnl" sz="2000" smtClean="0"/>
              <a:t>Alimentos</a:t>
            </a:r>
          </a:p>
          <a:p>
            <a:pPr eaLnBrk="1" hangingPunct="1">
              <a:defRPr/>
            </a:pPr>
            <a:r>
              <a:rPr lang="es-ES_tradnl" sz="2000" smtClean="0"/>
              <a:t>Químicos y Fertilizantes</a:t>
            </a:r>
          </a:p>
          <a:p>
            <a:pPr eaLnBrk="1" hangingPunct="1">
              <a:defRPr/>
            </a:pPr>
            <a:r>
              <a:rPr lang="es-ES_tradnl" sz="2000" smtClean="0"/>
              <a:t>Preparación</a:t>
            </a:r>
          </a:p>
          <a:p>
            <a:pPr eaLnBrk="1" hangingPunct="1">
              <a:defRPr/>
            </a:pPr>
            <a:r>
              <a:rPr lang="es-ES_tradnl" sz="2000" smtClean="0"/>
              <a:t>Gastos de Cosechas</a:t>
            </a:r>
          </a:p>
        </p:txBody>
      </p:sp>
      <p:sp>
        <p:nvSpPr>
          <p:cNvPr id="8345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29213" y="1946275"/>
            <a:ext cx="3813175" cy="4114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000" smtClean="0"/>
              <a:t>Mantenimientos</a:t>
            </a:r>
          </a:p>
          <a:p>
            <a:pPr eaLnBrk="1" hangingPunct="1">
              <a:defRPr/>
            </a:pPr>
            <a:r>
              <a:rPr lang="es-ES_tradnl" sz="2000" smtClean="0"/>
              <a:t>Energía y Combustibles</a:t>
            </a:r>
          </a:p>
          <a:p>
            <a:pPr eaLnBrk="1" hangingPunct="1">
              <a:defRPr/>
            </a:pPr>
            <a:r>
              <a:rPr lang="es-ES_tradnl" sz="2000" smtClean="0"/>
              <a:t>Otros Costos de Producción</a:t>
            </a:r>
          </a:p>
          <a:p>
            <a:pPr eaLnBrk="1" hangingPunct="1">
              <a:defRPr/>
            </a:pPr>
            <a:r>
              <a:rPr lang="es-ES_tradnl" sz="2000" smtClean="0"/>
              <a:t>Depreciación y Amortizaciones</a:t>
            </a:r>
          </a:p>
          <a:p>
            <a:pPr eaLnBrk="1" hangingPunct="1">
              <a:defRPr/>
            </a:pPr>
            <a:r>
              <a:rPr lang="es-ES_tradnl" sz="2000" smtClean="0"/>
              <a:t>Gastos Generales  y de Administración</a:t>
            </a:r>
          </a:p>
          <a:p>
            <a:pPr eaLnBrk="1" hangingPunct="1">
              <a:defRPr/>
            </a:pPr>
            <a:r>
              <a:rPr lang="es-ES_tradnl" sz="2000" smtClean="0"/>
              <a:t>Gastos de Venta</a:t>
            </a:r>
          </a:p>
          <a:p>
            <a:pPr eaLnBrk="1" hangingPunct="1">
              <a:defRPr/>
            </a:pPr>
            <a:r>
              <a:rPr lang="es-ES_tradnl" sz="2000" smtClean="0"/>
              <a:t>Gastos Financieros</a:t>
            </a:r>
          </a:p>
          <a:p>
            <a:pPr eaLnBrk="1" hangingPunct="1">
              <a:defRPr/>
            </a:pPr>
            <a:endParaRPr lang="es-ES_tradnl" sz="2000" smtClean="0"/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ransition>
    <p:zoom/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4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3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4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34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34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3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34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3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34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34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34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3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3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34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34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34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345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834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345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834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8345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345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345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834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345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4563" grpId="0" build="p" autoUpdateAnimBg="0"/>
      <p:bldP spid="834564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Punto de Equilibrio</a:t>
            </a:r>
            <a:endParaRPr lang="es-ES_tradnl" smtClean="0"/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69988" y="22860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C</a:t>
            </a:r>
            <a:r>
              <a:rPr lang="es-ES_tradnl" sz="2800" smtClean="0"/>
              <a:t>ostos Fijos.</a:t>
            </a:r>
          </a:p>
          <a:p>
            <a:pPr eaLnBrk="1" hangingPunct="1">
              <a:defRPr/>
            </a:pPr>
            <a:r>
              <a:rPr lang="es-ES_tradnl" sz="2800" smtClean="0"/>
              <a:t>Costos Variables.</a:t>
            </a:r>
          </a:p>
          <a:p>
            <a:pPr eaLnBrk="1" hangingPunct="1">
              <a:defRPr/>
            </a:pPr>
            <a:r>
              <a:rPr lang="es-ES_tradnl" sz="2800" smtClean="0"/>
              <a:t>Margen de Contribución Unitaria.</a:t>
            </a:r>
          </a:p>
          <a:p>
            <a:pPr eaLnBrk="1" hangingPunct="1">
              <a:defRPr/>
            </a:pPr>
            <a:r>
              <a:rPr lang="es-ES_tradnl" sz="2800" smtClean="0"/>
              <a:t>Punto de equilibrio.</a:t>
            </a:r>
          </a:p>
          <a:p>
            <a:pPr eaLnBrk="1" hangingPunct="1">
              <a:defRPr/>
            </a:pPr>
            <a:r>
              <a:rPr lang="es-ES_tradnl" sz="2800" smtClean="0"/>
              <a:t>Punto de equilibrio y planeamiento de mercado.</a:t>
            </a:r>
          </a:p>
          <a:p>
            <a:pPr eaLnBrk="1" hangingPunct="1">
              <a:defRPr/>
            </a:pPr>
            <a:r>
              <a:rPr lang="es-ES_tradnl" sz="2800" smtClean="0"/>
              <a:t>Apalancamiento Operativo.</a:t>
            </a:r>
          </a:p>
          <a:p>
            <a:pPr eaLnBrk="1" hangingPunct="1">
              <a:defRPr/>
            </a:pPr>
            <a:r>
              <a:rPr lang="es-ES_tradnl" sz="2800" smtClean="0"/>
              <a:t>Costos Fijos y Variables: ¿Mito o Realidad?</a:t>
            </a:r>
          </a:p>
        </p:txBody>
      </p:sp>
      <p:pic>
        <p:nvPicPr>
          <p:cNvPr id="37892" name="Picture 4" descr="C:\Archivos de programa\Archivos comunes\Microsoft Shared\Clipart\cagcat50\bd05015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303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5" descr="C:\Archivos de programa\Archivos comunes\Microsoft Shared\Clipart\cagcat50\bd00028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0"/>
            <a:ext cx="1905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Objetivos</a:t>
            </a:r>
          </a:p>
        </p:txBody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68680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Revisar conceptos generales de planeación estratégica y operativa.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Dar a los alumnos conocimientos generales de mercadeo, comercialización y estudio de mercado.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Revisar el sistema de comercialización de mariscos en el país, tanto interno como de exportación.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Aprender el uso del método PERT / CPM para administración de proyectos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</a:t>
            </a:r>
            <a:r>
              <a:rPr lang="es-ES_tradnl" sz="2800" smtClean="0"/>
              <a:t>nseñar su uso aplicado y manejo con software.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Dar al alumno herramientas prácticas para uso en planeación y pronóstico. 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Implantar en estudiante la cultura del</a:t>
            </a:r>
            <a:r>
              <a:rPr lang="en-US" sz="2800" smtClean="0"/>
              <a:t> </a:t>
            </a:r>
            <a:r>
              <a:rPr lang="es-ES_tradnl" sz="2800" smtClean="0"/>
              <a:t>presupuesto.</a:t>
            </a:r>
            <a:endParaRPr lang="en-US" sz="2800" smtClean="0"/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0"/>
            <a:ext cx="114617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5400" smtClean="0"/>
              <a:t>Objetivos</a:t>
            </a:r>
          </a:p>
        </p:txBody>
      </p:sp>
      <p:sp>
        <p:nvSpPr>
          <p:cNvPr id="72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686800" cy="5715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400" smtClean="0"/>
              <a:t>Que todos los alumnos terminen el curso sabiendo </a:t>
            </a:r>
            <a:r>
              <a:rPr lang="en-US" sz="4400" smtClean="0"/>
              <a:t>lo </a:t>
            </a:r>
            <a:r>
              <a:rPr lang="es-ES_tradnl" sz="4400" smtClean="0"/>
              <a:t>suficiente</a:t>
            </a:r>
            <a:r>
              <a:rPr lang="en-US" sz="4400" smtClean="0"/>
              <a:t>:</a:t>
            </a:r>
          </a:p>
          <a:p>
            <a:pPr lvl="1" eaLnBrk="1" hangingPunct="1">
              <a:defRPr/>
            </a:pPr>
            <a:r>
              <a:rPr lang="en-US" sz="4000" smtClean="0"/>
              <a:t>Para Ponerlo en Practica.</a:t>
            </a:r>
          </a:p>
          <a:p>
            <a:pPr lvl="1" eaLnBrk="1" hangingPunct="1">
              <a:defRPr/>
            </a:pPr>
            <a:r>
              <a:rPr lang="en-US" sz="4000" smtClean="0"/>
              <a:t>P</a:t>
            </a:r>
            <a:r>
              <a:rPr lang="es-ES_tradnl" sz="4000" smtClean="0"/>
              <a:t>ara </a:t>
            </a:r>
            <a:r>
              <a:rPr lang="en-US" sz="4000" smtClean="0"/>
              <a:t>A</a:t>
            </a:r>
            <a:r>
              <a:rPr lang="es-ES_tradnl" sz="4000" smtClean="0"/>
              <a:t>probar</a:t>
            </a:r>
            <a:r>
              <a:rPr lang="en-US" sz="4000" smtClean="0"/>
              <a:t> Curso</a:t>
            </a:r>
            <a:r>
              <a:rPr lang="es-ES_tradnl" sz="4000" smtClean="0"/>
              <a:t>.</a:t>
            </a:r>
            <a:endParaRPr lang="en-US" sz="4000" smtClean="0"/>
          </a:p>
          <a:p>
            <a:pPr eaLnBrk="1" hangingPunct="1">
              <a:defRPr/>
            </a:pPr>
            <a:r>
              <a:rPr lang="en-US" sz="4000" smtClean="0"/>
              <a:t>Si Uds. Se quedan</a:t>
            </a:r>
          </a:p>
          <a:p>
            <a:pPr eaLnBrk="1" hangingPunct="1">
              <a:buFont typeface="Wingdings" pitchFamily="2" charset="2"/>
              <a:buChar char=" "/>
              <a:defRPr/>
            </a:pPr>
            <a:r>
              <a:rPr lang="en-US" sz="4000" smtClean="0"/>
              <a:t>por vagos, Yo como</a:t>
            </a:r>
          </a:p>
          <a:p>
            <a:pPr eaLnBrk="1" hangingPunct="1">
              <a:buFont typeface="Wingdings" pitchFamily="2" charset="2"/>
              <a:buChar char=" "/>
              <a:defRPr/>
            </a:pPr>
            <a:r>
              <a:rPr lang="en-US" sz="4000" smtClean="0"/>
              <a:t>profesor quedo mal.</a:t>
            </a:r>
            <a:endParaRPr lang="es-ES_tradnl" sz="4000" smtClean="0"/>
          </a:p>
          <a:p>
            <a:pPr eaLnBrk="1" hangingPunct="1">
              <a:defRPr/>
            </a:pPr>
            <a:endParaRPr lang="es-ES_tradnl" sz="4400" smtClean="0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3505200"/>
            <a:ext cx="2536825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algn="l" eaLnBrk="1" hangingPunct="1"/>
            <a:r>
              <a:rPr lang="en-US" smtClean="0"/>
              <a:t>Punto de Equilibrio</a:t>
            </a:r>
            <a:endParaRPr lang="es-ES_tradnl" smtClean="0"/>
          </a:p>
        </p:txBody>
      </p:sp>
      <p:sp>
        <p:nvSpPr>
          <p:cNvPr id="73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752600"/>
            <a:ext cx="7799388" cy="4495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C</a:t>
            </a:r>
            <a:r>
              <a:rPr lang="es-ES_tradnl" sz="2800" smtClean="0"/>
              <a:t>ostos Fijos.</a:t>
            </a:r>
          </a:p>
          <a:p>
            <a:pPr eaLnBrk="1" hangingPunct="1">
              <a:defRPr/>
            </a:pPr>
            <a:r>
              <a:rPr lang="es-ES_tradnl" sz="2800" smtClean="0"/>
              <a:t>Costos Variables.</a:t>
            </a:r>
          </a:p>
          <a:p>
            <a:pPr eaLnBrk="1" hangingPunct="1">
              <a:defRPr/>
            </a:pPr>
            <a:r>
              <a:rPr lang="es-ES_tradnl" sz="2800" smtClean="0"/>
              <a:t>Margen de Contribución Unitaria.</a:t>
            </a:r>
          </a:p>
          <a:p>
            <a:pPr eaLnBrk="1" hangingPunct="1">
              <a:defRPr/>
            </a:pPr>
            <a:r>
              <a:rPr lang="es-ES_tradnl" sz="2800" smtClean="0"/>
              <a:t>Punto de equilibrio.</a:t>
            </a:r>
          </a:p>
          <a:p>
            <a:pPr eaLnBrk="1" hangingPunct="1">
              <a:defRPr/>
            </a:pPr>
            <a:r>
              <a:rPr lang="es-ES_tradnl" sz="2800" smtClean="0"/>
              <a:t>Punto de equilibrio </a:t>
            </a:r>
            <a:r>
              <a:rPr lang="en-US" sz="2800" smtClean="0"/>
              <a:t>en planeamiento</a:t>
            </a:r>
            <a:r>
              <a:rPr lang="es-ES_tradnl" sz="2800" smtClean="0"/>
              <a:t> de mercad</a:t>
            </a:r>
            <a:r>
              <a:rPr lang="en-US" sz="2800" smtClean="0"/>
              <a:t>e</a:t>
            </a:r>
            <a:r>
              <a:rPr lang="es-ES_tradnl" sz="2800" smtClean="0"/>
              <a:t>o</a:t>
            </a:r>
            <a:r>
              <a:rPr lang="en-US" sz="2800" smtClean="0"/>
              <a:t> en empresas pequeñas</a:t>
            </a:r>
            <a:r>
              <a:rPr lang="es-ES_tradnl" sz="2800" smtClean="0"/>
              <a:t>.</a:t>
            </a:r>
          </a:p>
          <a:p>
            <a:pPr eaLnBrk="1" hangingPunct="1">
              <a:defRPr/>
            </a:pPr>
            <a:r>
              <a:rPr lang="es-ES_tradnl" sz="2800" smtClean="0"/>
              <a:t>Apalancamiento Operativo.</a:t>
            </a:r>
          </a:p>
          <a:p>
            <a:pPr eaLnBrk="1" hangingPunct="1">
              <a:defRPr/>
            </a:pPr>
            <a:r>
              <a:rPr lang="es-ES_tradnl" sz="2800" smtClean="0"/>
              <a:t>Costos Fijos y Variables: ¿Mito o Realidad?</a:t>
            </a:r>
          </a:p>
        </p:txBody>
      </p:sp>
      <p:pic>
        <p:nvPicPr>
          <p:cNvPr id="17412" name="Picture 4" descr="C:\Archivos de programa\Archivos comunes\Microsoft Shared\Clipart\cagcat50\bd05015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1625" y="76200"/>
            <a:ext cx="24923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Planeación</a:t>
            </a:r>
            <a:endParaRPr lang="es-ES_tradnl" smtClean="0"/>
          </a:p>
        </p:txBody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485188" cy="49530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Estratégica.</a:t>
            </a:r>
          </a:p>
          <a:p>
            <a:pPr eaLnBrk="1" hangingPunct="1">
              <a:defRPr/>
            </a:pPr>
            <a:r>
              <a:rPr lang="en-US" smtClean="0"/>
              <a:t>Operativa.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2895600"/>
            <a:ext cx="3660775" cy="342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Mercadeo</a:t>
            </a:r>
            <a:endParaRPr lang="es-ES_tradnl" smtClean="0"/>
          </a:p>
        </p:txBody>
      </p:sp>
      <p:sp>
        <p:nvSpPr>
          <p:cNvPr id="80691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875588" cy="495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Introducción.</a:t>
            </a:r>
          </a:p>
          <a:p>
            <a:pPr eaLnBrk="1" hangingPunct="1">
              <a:defRPr/>
            </a:pPr>
            <a:r>
              <a:rPr lang="es-ES_tradnl" sz="2800" smtClean="0"/>
              <a:t>Ciclo de vida del producto.</a:t>
            </a:r>
          </a:p>
          <a:p>
            <a:pPr eaLnBrk="1" hangingPunct="1">
              <a:defRPr/>
            </a:pPr>
            <a:r>
              <a:rPr lang="es-ES_tradnl" sz="2800" smtClean="0"/>
              <a:t>Las 4 P’s.</a:t>
            </a:r>
          </a:p>
          <a:p>
            <a:pPr lvl="1" eaLnBrk="1" hangingPunct="1">
              <a:defRPr/>
            </a:pPr>
            <a:r>
              <a:rPr lang="es-ES_tradnl" sz="2400" smtClean="0"/>
              <a:t>Producto.</a:t>
            </a:r>
          </a:p>
          <a:p>
            <a:pPr lvl="1" eaLnBrk="1" hangingPunct="1">
              <a:defRPr/>
            </a:pPr>
            <a:r>
              <a:rPr lang="es-ES_tradnl" sz="2400" smtClean="0"/>
              <a:t>Precio.</a:t>
            </a:r>
          </a:p>
          <a:p>
            <a:pPr lvl="1" eaLnBrk="1" hangingPunct="1">
              <a:defRPr/>
            </a:pPr>
            <a:r>
              <a:rPr lang="es-ES_tradnl" sz="2400" smtClean="0"/>
              <a:t>Promoción.</a:t>
            </a:r>
          </a:p>
          <a:p>
            <a:pPr lvl="1" eaLnBrk="1" hangingPunct="1">
              <a:defRPr/>
            </a:pPr>
            <a:r>
              <a:rPr lang="es-ES_tradnl" sz="2400" smtClean="0"/>
              <a:t>Plaza.</a:t>
            </a:r>
          </a:p>
          <a:p>
            <a:pPr eaLnBrk="1" hangingPunct="1">
              <a:defRPr/>
            </a:pPr>
            <a:r>
              <a:rPr lang="es-ES_tradnl" sz="2800" smtClean="0"/>
              <a:t>El plan de mercadeo.</a:t>
            </a:r>
          </a:p>
          <a:p>
            <a:pPr eaLnBrk="1" hangingPunct="1">
              <a:defRPr/>
            </a:pPr>
            <a:r>
              <a:rPr lang="es-ES_tradnl" sz="2800" smtClean="0"/>
              <a:t>Estudio de mercado.</a:t>
            </a:r>
          </a:p>
          <a:p>
            <a:pPr eaLnBrk="1" hangingPunct="1">
              <a:defRPr/>
            </a:pPr>
            <a:r>
              <a:rPr lang="es-ES_tradnl" sz="2800" smtClean="0"/>
              <a:t>Administración de ventas</a:t>
            </a:r>
            <a:r>
              <a:rPr lang="en-US" sz="2800" smtClean="0"/>
              <a:t>.</a:t>
            </a:r>
            <a:endParaRPr lang="es-ES_tradnl" sz="2800" smtClean="0"/>
          </a:p>
        </p:txBody>
      </p:sp>
      <p:pic>
        <p:nvPicPr>
          <p:cNvPr id="19460" name="Picture 2052" descr="C:\WINDOWS\Application Data\Microsoft\Media Catalog\Downloaded Clips\cl5f\j0237882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2590800"/>
            <a:ext cx="3200400" cy="257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Comercialización de Mariscos en el Ecuador</a:t>
            </a:r>
            <a:endParaRPr lang="es-ES_tradnl" smtClean="0"/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875588" cy="495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Mercado Interno.</a:t>
            </a:r>
            <a:endParaRPr lang="en-US" smtClean="0"/>
          </a:p>
          <a:p>
            <a:pPr eaLnBrk="1" hangingPunct="1">
              <a:defRPr/>
            </a:pPr>
            <a:r>
              <a:rPr lang="es-ES_tradnl" smtClean="0"/>
              <a:t>Mercado Externo.</a:t>
            </a: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r>
              <a:rPr lang="en-US" smtClean="0"/>
              <a:t>Investigación y Presentación de Alumnos.</a:t>
            </a:r>
          </a:p>
          <a:p>
            <a:pPr lvl="1" eaLnBrk="1" hangingPunct="1">
              <a:defRPr/>
            </a:pPr>
            <a:r>
              <a:rPr lang="en-US" smtClean="0"/>
              <a:t>Informe : 23-Jun.</a:t>
            </a:r>
          </a:p>
          <a:p>
            <a:pPr lvl="1" eaLnBrk="1" hangingPunct="1">
              <a:defRPr/>
            </a:pPr>
            <a:r>
              <a:rPr lang="en-US" smtClean="0"/>
              <a:t>Presentación en Clase: ?</a:t>
            </a:r>
          </a:p>
          <a:p>
            <a:pPr lvl="2" eaLnBrk="1" hangingPunct="1">
              <a:defRPr/>
            </a:pPr>
            <a:r>
              <a:rPr lang="en-US" smtClean="0"/>
              <a:t>Tiempo límite!.</a:t>
            </a:r>
            <a:endParaRPr lang="es-ES_tradnl" smtClean="0"/>
          </a:p>
        </p:txBody>
      </p:sp>
      <p:pic>
        <p:nvPicPr>
          <p:cNvPr id="1029" name="Picture 4" descr="C:\WINDOWS\Application Data\Microsoft\Media Catalog\Downloaded Clips\cl34\j0131233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1295400"/>
            <a:ext cx="22860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6096000" y="4630738"/>
          <a:ext cx="3048000" cy="2227262"/>
        </p:xfrm>
        <a:graphic>
          <a:graphicData uri="http://schemas.openxmlformats.org/presentationml/2006/ole">
            <p:oleObj spid="_x0000_s1026" name="Clip" r:id="rId4" imgW="1238400" imgH="905040" progId="MS_ClipArt_Gallery.2">
              <p:embed/>
            </p:oleObj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2502</TotalTime>
  <Words>1441</Words>
  <Application>Microsoft PowerPoint</Application>
  <PresentationFormat>Presentación en pantalla (4:3)</PresentationFormat>
  <Paragraphs>252</Paragraphs>
  <Slides>35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35</vt:i4>
      </vt:variant>
    </vt:vector>
  </HeadingPairs>
  <TitlesOfParts>
    <vt:vector size="46" baseType="lpstr">
      <vt:lpstr>Times New Roman</vt:lpstr>
      <vt:lpstr>Arial</vt:lpstr>
      <vt:lpstr>Wingdings</vt:lpstr>
      <vt:lpstr>Webdings</vt:lpstr>
      <vt:lpstr>Signs MT</vt:lpstr>
      <vt:lpstr>Symbol</vt:lpstr>
      <vt:lpstr>Azure</vt:lpstr>
      <vt:lpstr>Microsoft Clip Gallery</vt:lpstr>
      <vt:lpstr>Microsoft Graph 2000 Chart</vt:lpstr>
      <vt:lpstr>Microsoft Excel Chart</vt:lpstr>
      <vt:lpstr>Microsoft Excel Worksheet</vt:lpstr>
      <vt:lpstr>Planificación y Comercialización – Clase 1</vt:lpstr>
      <vt:lpstr>Fabrizio Marcillo Morla</vt:lpstr>
      <vt:lpstr>@!#   @!#</vt:lpstr>
      <vt:lpstr>Objetivos</vt:lpstr>
      <vt:lpstr>Objetivos</vt:lpstr>
      <vt:lpstr>Punto de Equilibrio</vt:lpstr>
      <vt:lpstr>Planeación</vt:lpstr>
      <vt:lpstr>Mercadeo</vt:lpstr>
      <vt:lpstr>Comercialización de Mariscos en el Ecuador</vt:lpstr>
      <vt:lpstr>Planificación: Introducción</vt:lpstr>
      <vt:lpstr>Administración de Proyectos con método PERT / CPM</vt:lpstr>
      <vt:lpstr>Uso de MS Project</vt:lpstr>
      <vt:lpstr>Pronósticos</vt:lpstr>
      <vt:lpstr>Presupuestos</vt:lpstr>
      <vt:lpstr>Bibliografia</vt:lpstr>
      <vt:lpstr>Trabajos en Grupo</vt:lpstr>
      <vt:lpstr>Sistema Calificación</vt:lpstr>
      <vt:lpstr>Otras Recomendaciones</vt:lpstr>
      <vt:lpstr>Lectura Obligatoria</vt:lpstr>
      <vt:lpstr>Deber</vt:lpstr>
      <vt:lpstr>Diferencias</vt:lpstr>
      <vt:lpstr>Funciones de Gerencia</vt:lpstr>
      <vt:lpstr>Costos</vt:lpstr>
      <vt:lpstr>Escala Relevante</vt:lpstr>
      <vt:lpstr>Costos Variables</vt:lpstr>
      <vt:lpstr>Elementos De Costo Producción</vt:lpstr>
      <vt:lpstr>Relación Volumen Costo-utilidad</vt:lpstr>
      <vt:lpstr>Relación Volumen Costo-utilidad</vt:lpstr>
      <vt:lpstr>Apalancamiento Operativo</vt:lpstr>
      <vt:lpstr>Grado Apalancamiento Operativo</vt:lpstr>
      <vt:lpstr>Variación DOL Vs. Volumen</vt:lpstr>
      <vt:lpstr>Punto de Equilibrio y Planeación de Mercadeo</vt:lpstr>
      <vt:lpstr>Costos Fijos y Variables</vt:lpstr>
      <vt:lpstr>Estructura de Costos y Egresos en Sistemas de Producción Acuícola</vt:lpstr>
      <vt:lpstr>Punto de Equilibrio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Introduccion y Costos Fijos y Variables</dc:title>
  <dc:subject>Planificacion y Comercializacion</dc:subject>
  <dc:creator>Barcillo Barzinister</dc:creator>
  <cp:lastModifiedBy>kenjjime</cp:lastModifiedBy>
  <cp:revision>410</cp:revision>
  <cp:lastPrinted>1601-01-01T00:00:00Z</cp:lastPrinted>
  <dcterms:created xsi:type="dcterms:W3CDTF">2002-07-19T11:47:45Z</dcterms:created>
  <dcterms:modified xsi:type="dcterms:W3CDTF">2010-01-29T17:45:45Z</dcterms:modified>
</cp:coreProperties>
</file>