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7"/>
  </p:notesMasterIdLst>
  <p:handoutMasterIdLst>
    <p:handoutMasterId r:id="rId28"/>
  </p:handoutMasterIdLst>
  <p:sldIdLst>
    <p:sldId id="282" r:id="rId2"/>
    <p:sldId id="283" r:id="rId3"/>
    <p:sldId id="275" r:id="rId4"/>
    <p:sldId id="276" r:id="rId5"/>
    <p:sldId id="27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8" r:id="rId23"/>
    <p:sldId id="279" r:id="rId24"/>
    <p:sldId id="280" r:id="rId25"/>
    <p:sldId id="281" r:id="rId2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907" autoAdjust="0"/>
    <p:restoredTop sz="98673" autoAdjust="0"/>
  </p:normalViewPr>
  <p:slideViewPr>
    <p:cSldViewPr>
      <p:cViewPr varScale="1">
        <p:scale>
          <a:sx n="50" d="100"/>
          <a:sy n="50" d="100"/>
        </p:scale>
        <p:origin x="-90" y="-39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7.xml"/><Relationship Id="rId18" Type="http://schemas.openxmlformats.org/officeDocument/2006/relationships/slide" Target="slides/slide22.xml"/><Relationship Id="rId3" Type="http://schemas.openxmlformats.org/officeDocument/2006/relationships/slide" Target="slides/slide5.xml"/><Relationship Id="rId21" Type="http://schemas.openxmlformats.org/officeDocument/2006/relationships/slide" Target="slides/slide25.xml"/><Relationship Id="rId7" Type="http://schemas.openxmlformats.org/officeDocument/2006/relationships/slide" Target="slides/slide9.xml"/><Relationship Id="rId12" Type="http://schemas.openxmlformats.org/officeDocument/2006/relationships/slide" Target="slides/slide16.xml"/><Relationship Id="rId17" Type="http://schemas.openxmlformats.org/officeDocument/2006/relationships/slide" Target="slides/slide21.xml"/><Relationship Id="rId2" Type="http://schemas.openxmlformats.org/officeDocument/2006/relationships/slide" Target="slides/slide4.xml"/><Relationship Id="rId16" Type="http://schemas.openxmlformats.org/officeDocument/2006/relationships/slide" Target="slides/slide20.xml"/><Relationship Id="rId20" Type="http://schemas.openxmlformats.org/officeDocument/2006/relationships/slide" Target="slides/slide24.xml"/><Relationship Id="rId1" Type="http://schemas.openxmlformats.org/officeDocument/2006/relationships/slide" Target="slides/slide1.xml"/><Relationship Id="rId6" Type="http://schemas.openxmlformats.org/officeDocument/2006/relationships/slide" Target="slides/slide8.xml"/><Relationship Id="rId11" Type="http://schemas.openxmlformats.org/officeDocument/2006/relationships/slide" Target="slides/slide15.xml"/><Relationship Id="rId5" Type="http://schemas.openxmlformats.org/officeDocument/2006/relationships/slide" Target="slides/slide7.xml"/><Relationship Id="rId15" Type="http://schemas.openxmlformats.org/officeDocument/2006/relationships/slide" Target="slides/slide19.xml"/><Relationship Id="rId10" Type="http://schemas.openxmlformats.org/officeDocument/2006/relationships/slide" Target="slides/slide14.xml"/><Relationship Id="rId19" Type="http://schemas.openxmlformats.org/officeDocument/2006/relationships/slide" Target="slides/slide23.xml"/><Relationship Id="rId4" Type="http://schemas.openxmlformats.org/officeDocument/2006/relationships/slide" Target="slides/slide6.xml"/><Relationship Id="rId9" Type="http://schemas.openxmlformats.org/officeDocument/2006/relationships/slide" Target="slides/slide11.xml"/><Relationship Id="rId14"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B1129884-3B6D-4605-9084-31E0B7713EB8}"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_tradnl"/>
          </a:p>
        </p:txBody>
      </p:sp>
      <p:sp>
        <p:nvSpPr>
          <p:cNvPr id="2867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7E3F261D-3642-46C9-A82B-FE47E16300C4}"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FE367397-7C31-4474-B9CE-0DEA74DE35DF}" type="slidenum">
              <a:rPr lang="es-ES_tradnl"/>
              <a:pPr/>
              <a:t>1</a:t>
            </a:fld>
            <a:endParaRPr lang="es-ES_tradnl"/>
          </a:p>
        </p:txBody>
      </p:sp>
      <p:sp>
        <p:nvSpPr>
          <p:cNvPr id="29699" name="Rectangle 2"/>
          <p:cNvSpPr>
            <a:spLocks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endParaRPr lang="es-ES_tradnl"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a:ln/>
        </p:spPr>
      </p:sp>
      <p:sp>
        <p:nvSpPr>
          <p:cNvPr id="30723" name="2 Marcador de notas"/>
          <p:cNvSpPr>
            <a:spLocks noGrp="1"/>
          </p:cNvSpPr>
          <p:nvPr>
            <p:ph type="body" idx="1"/>
          </p:nvPr>
        </p:nvSpPr>
        <p:spPr>
          <a:noFill/>
          <a:ln/>
        </p:spPr>
        <p:txBody>
          <a:bodyPr/>
          <a:lstStyle/>
          <a:p>
            <a:endParaRPr lang="es-US" smtClean="0">
              <a:latin typeface="Arial" charset="0"/>
            </a:endParaRPr>
          </a:p>
        </p:txBody>
      </p:sp>
      <p:sp>
        <p:nvSpPr>
          <p:cNvPr id="30724" name="3 Marcador de número de diapositiva"/>
          <p:cNvSpPr>
            <a:spLocks noGrp="1"/>
          </p:cNvSpPr>
          <p:nvPr>
            <p:ph type="sldNum" sz="quarter" idx="5"/>
          </p:nvPr>
        </p:nvSpPr>
        <p:spPr>
          <a:noFill/>
        </p:spPr>
        <p:txBody>
          <a:bodyPr/>
          <a:lstStyle/>
          <a:p>
            <a:fld id="{17036CF0-1507-4BD9-9465-FDFC653473ED}" type="slidenum">
              <a:rPr lang="es-ES_tradnl"/>
              <a:pPr/>
              <a:t>2</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p:txBody>
          <a:bodyPr/>
          <a:lstStyle>
            <a:lvl1pPr>
              <a:defRPr smtClean="0">
                <a:solidFill>
                  <a:srgbClr val="FFFFFF"/>
                </a:solidFill>
              </a:defRPr>
            </a:lvl1pPr>
          </a:lstStyle>
          <a:p>
            <a:pPr>
              <a:defRPr/>
            </a:pPr>
            <a:endParaRPr lang="es-ES_tradnl"/>
          </a:p>
        </p:txBody>
      </p:sp>
      <p:sp>
        <p:nvSpPr>
          <p:cNvPr id="37" name="Rectangle 37"/>
          <p:cNvSpPr>
            <a:spLocks noGrp="1" noChangeArrowheads="1"/>
          </p:cNvSpPr>
          <p:nvPr>
            <p:ph type="ftr" sz="quarter" idx="11"/>
          </p:nvPr>
        </p:nvSpPr>
        <p:spPr/>
        <p:txBody>
          <a:bodyPr/>
          <a:lstStyle>
            <a:lvl1pPr>
              <a:defRPr smtClean="0">
                <a:solidFill>
                  <a:srgbClr val="FFFFFF"/>
                </a:solidFill>
              </a:defRPr>
            </a:lvl1pPr>
          </a:lstStyle>
          <a:p>
            <a:pPr>
              <a:defRPr/>
            </a:pPr>
            <a:endParaRPr lang="es-ES_tradnl"/>
          </a:p>
        </p:txBody>
      </p:sp>
      <p:sp>
        <p:nvSpPr>
          <p:cNvPr id="38" name="Rectangle 38"/>
          <p:cNvSpPr>
            <a:spLocks noGrp="1" noChangeArrowheads="1"/>
          </p:cNvSpPr>
          <p:nvPr>
            <p:ph type="sldNum" sz="quarter" idx="12"/>
          </p:nvPr>
        </p:nvSpPr>
        <p:spPr/>
        <p:txBody>
          <a:bodyPr/>
          <a:lstStyle>
            <a:lvl1pPr>
              <a:defRPr smtClean="0">
                <a:solidFill>
                  <a:srgbClr val="FFFFFF"/>
                </a:solidFill>
              </a:defRPr>
            </a:lvl1pPr>
          </a:lstStyle>
          <a:p>
            <a:pPr>
              <a:defRPr/>
            </a:pPr>
            <a:fld id="{A792B774-C513-4724-A782-1A21CF3C0669}" type="slidenum">
              <a:rPr lang="es-ES_tradnl"/>
              <a:pPr>
                <a:defRPr/>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02B2FFBA-CD7D-49D3-874A-15EE9E2EBD3B}" type="slidenum">
              <a:rPr lang="es-ES_tradnl"/>
              <a:pPr>
                <a:defRPr/>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46EDE016-57FC-4784-86EE-0D8686FCB2E1}" type="slidenum">
              <a:rPr lang="es-ES_tradnl"/>
              <a:pPr>
                <a:defRPr/>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461711D4-89F1-4703-8A89-8888E1E30A52}" type="slidenum">
              <a:rPr lang="es-ES_tradnl"/>
              <a:pPr>
                <a:defRPr/>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F7E275B2-3FC0-40C1-804D-CCFE4B24F978}" type="slidenum">
              <a:rPr lang="es-ES_tradnl"/>
              <a:pPr>
                <a:defRPr/>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ED53CE21-1272-43D3-B997-CFDC28D7E74D}" type="slidenum">
              <a:rPr lang="es-ES_tradnl"/>
              <a:pPr>
                <a:defRPr/>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36"/>
          <p:cNvSpPr>
            <a:spLocks noGrp="1" noChangeArrowheads="1"/>
          </p:cNvSpPr>
          <p:nvPr>
            <p:ph type="dt" sz="half" idx="10"/>
          </p:nvPr>
        </p:nvSpPr>
        <p:spPr>
          <a:ln/>
        </p:spPr>
        <p:txBody>
          <a:bodyPr/>
          <a:lstStyle>
            <a:lvl1pPr>
              <a:defRPr/>
            </a:lvl1pPr>
          </a:lstStyle>
          <a:p>
            <a:pPr>
              <a:defRPr/>
            </a:pPr>
            <a:endParaRPr lang="es-ES_tradnl"/>
          </a:p>
        </p:txBody>
      </p:sp>
      <p:sp>
        <p:nvSpPr>
          <p:cNvPr id="8"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38"/>
          <p:cNvSpPr>
            <a:spLocks noGrp="1" noChangeArrowheads="1"/>
          </p:cNvSpPr>
          <p:nvPr>
            <p:ph type="sldNum" sz="quarter" idx="12"/>
          </p:nvPr>
        </p:nvSpPr>
        <p:spPr>
          <a:ln/>
        </p:spPr>
        <p:txBody>
          <a:bodyPr/>
          <a:lstStyle>
            <a:lvl1pPr>
              <a:defRPr/>
            </a:lvl1pPr>
          </a:lstStyle>
          <a:p>
            <a:pPr>
              <a:defRPr/>
            </a:pPr>
            <a:fld id="{223A046F-2127-41F7-97E6-928F8783A4C6}" type="slidenum">
              <a:rPr lang="es-ES_tradnl"/>
              <a:pPr>
                <a:defRPr/>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36"/>
          <p:cNvSpPr>
            <a:spLocks noGrp="1" noChangeArrowheads="1"/>
          </p:cNvSpPr>
          <p:nvPr>
            <p:ph type="dt" sz="half" idx="10"/>
          </p:nvPr>
        </p:nvSpPr>
        <p:spPr>
          <a:ln/>
        </p:spPr>
        <p:txBody>
          <a:bodyPr/>
          <a:lstStyle>
            <a:lvl1pPr>
              <a:defRPr/>
            </a:lvl1pPr>
          </a:lstStyle>
          <a:p>
            <a:pPr>
              <a:defRPr/>
            </a:pPr>
            <a:endParaRPr lang="es-ES_tradnl"/>
          </a:p>
        </p:txBody>
      </p:sp>
      <p:sp>
        <p:nvSpPr>
          <p:cNvPr id="4"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38"/>
          <p:cNvSpPr>
            <a:spLocks noGrp="1" noChangeArrowheads="1"/>
          </p:cNvSpPr>
          <p:nvPr>
            <p:ph type="sldNum" sz="quarter" idx="12"/>
          </p:nvPr>
        </p:nvSpPr>
        <p:spPr>
          <a:ln/>
        </p:spPr>
        <p:txBody>
          <a:bodyPr/>
          <a:lstStyle>
            <a:lvl1pPr>
              <a:defRPr/>
            </a:lvl1pPr>
          </a:lstStyle>
          <a:p>
            <a:pPr>
              <a:defRPr/>
            </a:pPr>
            <a:fld id="{CCD264C9-6E28-4CB7-8634-48DDE75C444D}" type="slidenum">
              <a:rPr lang="es-ES_tradnl"/>
              <a:pPr>
                <a:defRPr/>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6"/>
          <p:cNvSpPr>
            <a:spLocks noGrp="1" noChangeArrowheads="1"/>
          </p:cNvSpPr>
          <p:nvPr>
            <p:ph type="dt" sz="half" idx="10"/>
          </p:nvPr>
        </p:nvSpPr>
        <p:spPr>
          <a:ln/>
        </p:spPr>
        <p:txBody>
          <a:bodyPr/>
          <a:lstStyle>
            <a:lvl1pPr>
              <a:defRPr/>
            </a:lvl1pPr>
          </a:lstStyle>
          <a:p>
            <a:pPr>
              <a:defRPr/>
            </a:pPr>
            <a:endParaRPr lang="es-ES_tradnl"/>
          </a:p>
        </p:txBody>
      </p:sp>
      <p:sp>
        <p:nvSpPr>
          <p:cNvPr id="3"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38"/>
          <p:cNvSpPr>
            <a:spLocks noGrp="1" noChangeArrowheads="1"/>
          </p:cNvSpPr>
          <p:nvPr>
            <p:ph type="sldNum" sz="quarter" idx="12"/>
          </p:nvPr>
        </p:nvSpPr>
        <p:spPr>
          <a:ln/>
        </p:spPr>
        <p:txBody>
          <a:bodyPr/>
          <a:lstStyle>
            <a:lvl1pPr>
              <a:defRPr/>
            </a:lvl1pPr>
          </a:lstStyle>
          <a:p>
            <a:pPr>
              <a:defRPr/>
            </a:pPr>
            <a:fld id="{0B6A6F48-E12C-49CF-A94F-93479C9609E8}" type="slidenum">
              <a:rPr lang="es-ES_tradnl"/>
              <a:pPr>
                <a:defRPr/>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1D3F7764-6C6A-45FA-AB47-D53EB298C0FF}" type="slidenum">
              <a:rPr lang="es-ES_tradnl"/>
              <a:pPr>
                <a:defRPr/>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D35A92A0-13A7-4C6D-A4CB-969DB33CEAB1}" type="slidenum">
              <a:rPr lang="es-ES_tradnl"/>
              <a:pPr>
                <a:defRPr/>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1033"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1027"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4" name="Rectangle 36"/>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smtClean="0">
                <a:latin typeface="+mn-lt"/>
              </a:defRPr>
            </a:lvl1pPr>
          </a:lstStyle>
          <a:p>
            <a:pPr>
              <a:defRPr/>
            </a:pPr>
            <a:endParaRPr lang="es-ES_tradnl"/>
          </a:p>
        </p:txBody>
      </p:sp>
      <p:sp>
        <p:nvSpPr>
          <p:cNvPr id="2085" name="Rectangle 37"/>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smtClean="0">
                <a:latin typeface="+mn-lt"/>
              </a:defRPr>
            </a:lvl1pPr>
          </a:lstStyle>
          <a:p>
            <a:pPr>
              <a:defRPr/>
            </a:pPr>
            <a:endParaRPr lang="es-ES_tradnl"/>
          </a:p>
        </p:txBody>
      </p:sp>
      <p:sp>
        <p:nvSpPr>
          <p:cNvPr id="2086" name="Rectangle 38"/>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smtClean="0">
                <a:latin typeface="+mn-lt"/>
              </a:defRPr>
            </a:lvl1pPr>
          </a:lstStyle>
          <a:p>
            <a:pPr>
              <a:defRPr/>
            </a:pPr>
            <a:fld id="{2E0E688E-A3B3-43A3-8273-456761746D58}" type="slidenum">
              <a:rPr lang="es-ES_tradnl"/>
              <a:pPr>
                <a:defRPr/>
              </a:pPr>
              <a:t>‹Nº›</a:t>
            </a:fld>
            <a:endParaRPr lang="es-ES_tradnl"/>
          </a:p>
        </p:txBody>
      </p:sp>
      <p:sp>
        <p:nvSpPr>
          <p:cNvPr id="2087" name="Rectangle 39"/>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pitchFamily="34" charset="0"/>
        </a:defRPr>
      </a:lvl2pPr>
      <a:lvl3pPr algn="ctr" rtl="0" eaLnBrk="0" fontAlgn="base" hangingPunct="0">
        <a:spcBef>
          <a:spcPct val="0"/>
        </a:spcBef>
        <a:spcAft>
          <a:spcPct val="0"/>
        </a:spcAft>
        <a:defRPr sz="4400">
          <a:solidFill>
            <a:srgbClr val="FFFF00"/>
          </a:solidFill>
          <a:latin typeface="Arial" pitchFamily="34" charset="0"/>
        </a:defRPr>
      </a:lvl3pPr>
      <a:lvl4pPr algn="ctr" rtl="0" eaLnBrk="0" fontAlgn="base" hangingPunct="0">
        <a:spcBef>
          <a:spcPct val="0"/>
        </a:spcBef>
        <a:spcAft>
          <a:spcPct val="0"/>
        </a:spcAft>
        <a:defRPr sz="4400">
          <a:solidFill>
            <a:srgbClr val="FFFF00"/>
          </a:solidFill>
          <a:latin typeface="Arial" pitchFamily="34" charset="0"/>
        </a:defRPr>
      </a:lvl4pPr>
      <a:lvl5pPr algn="ctr" rtl="0" eaLnBrk="0" fontAlgn="base" hangingPunct="0">
        <a:spcBef>
          <a:spcPct val="0"/>
        </a:spcBef>
        <a:spcAft>
          <a:spcPct val="0"/>
        </a:spcAft>
        <a:defRPr sz="4400">
          <a:solidFill>
            <a:srgbClr val="FFFF00"/>
          </a:solidFill>
          <a:latin typeface="Arial" pitchFamily="34" charset="0"/>
        </a:defRPr>
      </a:lvl5pPr>
      <a:lvl6pPr marL="457200" algn="ctr" rtl="0" fontAlgn="base">
        <a:spcBef>
          <a:spcPct val="0"/>
        </a:spcBef>
        <a:spcAft>
          <a:spcPct val="0"/>
        </a:spcAft>
        <a:defRPr sz="4400">
          <a:solidFill>
            <a:srgbClr val="FFFF00"/>
          </a:solidFill>
          <a:latin typeface="Arial" pitchFamily="34" charset="0"/>
        </a:defRPr>
      </a:lvl6pPr>
      <a:lvl7pPr marL="914400" algn="ctr" rtl="0" fontAlgn="base">
        <a:spcBef>
          <a:spcPct val="0"/>
        </a:spcBef>
        <a:spcAft>
          <a:spcPct val="0"/>
        </a:spcAft>
        <a:defRPr sz="4400">
          <a:solidFill>
            <a:srgbClr val="FFFF00"/>
          </a:solidFill>
          <a:latin typeface="Arial" pitchFamily="34" charset="0"/>
        </a:defRPr>
      </a:lvl7pPr>
      <a:lvl8pPr marL="1371600" algn="ctr" rtl="0" fontAlgn="base">
        <a:spcBef>
          <a:spcPct val="0"/>
        </a:spcBef>
        <a:spcAft>
          <a:spcPct val="0"/>
        </a:spcAft>
        <a:defRPr sz="4400">
          <a:solidFill>
            <a:srgbClr val="FFFF00"/>
          </a:solidFill>
          <a:latin typeface="Arial" pitchFamily="34" charset="0"/>
        </a:defRPr>
      </a:lvl8pPr>
      <a:lvl9pPr marL="1828800" algn="ctr" rtl="0" fontAlgn="base">
        <a:spcBef>
          <a:spcPct val="0"/>
        </a:spcBef>
        <a:spcAft>
          <a:spcPct val="0"/>
        </a:spcAft>
        <a:defRPr sz="4400">
          <a:solidFill>
            <a:srgbClr val="FFFF00"/>
          </a:solidFill>
          <a:latin typeface="Arial" pitchFamily="34"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32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32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value=Marcillo%20Morla,%20Fabricio"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n-US" smtClean="0"/>
              <a:t>Cultivo De Camaron Tierra Adentro – Clase 2</a:t>
            </a:r>
            <a:endParaRPr lang="es-ES_tradnl"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200150"/>
          </a:xfrm>
          <a:prstGeom prst="rect">
            <a:avLst/>
          </a:prstGeom>
          <a:noFill/>
          <a:ln w="9525">
            <a:noFill/>
            <a:miter lim="800000"/>
            <a:headEnd/>
            <a:tailEnd/>
          </a:ln>
        </p:spPr>
        <p:txBody>
          <a:bodyPr wrap="none">
            <a:spAutoFit/>
          </a:bodyPr>
          <a:lstStyle/>
          <a:p>
            <a:r>
              <a:rPr lang="en-US">
                <a:hlinkClick r:id="rId4"/>
              </a:rPr>
              <a:t>barcillo@gmail.com</a:t>
            </a:r>
            <a:endParaRPr lang="en-US"/>
          </a:p>
          <a:p>
            <a:r>
              <a:rPr lang="en-US"/>
              <a:t>(593-9) 4194239</a:t>
            </a:r>
          </a:p>
          <a:p>
            <a:endParaRPr lang="es-ES"/>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EC" sz="3600" smtClean="0"/>
              <a:t>Decreto presidencial 1952-A</a:t>
            </a:r>
            <a:endParaRPr lang="es-ES" sz="3600" smtClean="0"/>
          </a:p>
        </p:txBody>
      </p:sp>
      <p:sp>
        <p:nvSpPr>
          <p:cNvPr id="410627" name="Rectangle 3"/>
          <p:cNvSpPr>
            <a:spLocks noGrp="1" noChangeArrowheads="1"/>
          </p:cNvSpPr>
          <p:nvPr>
            <p:ph type="body" idx="1"/>
          </p:nvPr>
        </p:nvSpPr>
        <p:spPr/>
        <p:txBody>
          <a:bodyPr/>
          <a:lstStyle/>
          <a:p>
            <a:pPr algn="just" eaLnBrk="1" hangingPunct="1">
              <a:defRPr/>
            </a:pPr>
            <a:r>
              <a:rPr lang="es-EC" smtClean="0"/>
              <a:t>Calicatas deben ser instalados en puntos críticos y monitoreados para asegurarse que la salinización de aguas subterraneas no está ocurriendo.</a:t>
            </a:r>
          </a:p>
          <a:p>
            <a:pPr algn="just" eaLnBrk="1" hangingPunct="1">
              <a:defRPr/>
            </a:pPr>
            <a:r>
              <a:rPr lang="es-EC" smtClean="0"/>
              <a:t>Los suelos de piscinas abandonadas deben ser tratados con sulfato de calcio, para eliminar la salinización de los mismos.</a:t>
            </a:r>
            <a:endParaRPr lang="es-E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EC" smtClean="0"/>
              <a:t>Tolerencia de vegetación a la salinidad</a:t>
            </a:r>
            <a:endParaRPr lang="es-ES" smtClean="0"/>
          </a:p>
        </p:txBody>
      </p:sp>
      <p:sp>
        <p:nvSpPr>
          <p:cNvPr id="411651" name="Rectangle 3"/>
          <p:cNvSpPr>
            <a:spLocks noGrp="1" noChangeArrowheads="1"/>
          </p:cNvSpPr>
          <p:nvPr>
            <p:ph type="body" idx="1"/>
          </p:nvPr>
        </p:nvSpPr>
        <p:spPr/>
        <p:txBody>
          <a:bodyPr/>
          <a:lstStyle/>
          <a:p>
            <a:pPr algn="just" eaLnBrk="1" hangingPunct="1">
              <a:defRPr/>
            </a:pPr>
            <a:r>
              <a:rPr lang="es-EC" sz="2800" smtClean="0"/>
              <a:t>De acuerdo al departamento de agricultura de USA las plantas más sensibles soportan una salinidad sostenida de hasta 2,3 ppt.</a:t>
            </a:r>
          </a:p>
          <a:p>
            <a:pPr algn="just" eaLnBrk="1" hangingPunct="1">
              <a:defRPr/>
            </a:pPr>
            <a:r>
              <a:rPr lang="es-EC" sz="2800" smtClean="0"/>
              <a:t>La legislación tailandesa incluirá máximo de salinidad 3 ppt.</a:t>
            </a:r>
          </a:p>
          <a:p>
            <a:pPr algn="just" eaLnBrk="1" hangingPunct="1">
              <a:defRPr/>
            </a:pPr>
            <a:r>
              <a:rPr lang="es-EC" sz="2800" smtClean="0"/>
              <a:t>En Ecuador la Comisión ha establecido como límite máximo permisible 2,0 ppt</a:t>
            </a:r>
            <a:r>
              <a:rPr lang="es-EC" smtClean="0"/>
              <a:t> </a:t>
            </a:r>
          </a:p>
          <a:p>
            <a:pPr algn="just" eaLnBrk="1" hangingPunct="1">
              <a:defRPr/>
            </a:pPr>
            <a:endParaRPr lang="es-E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My Documents\Fotos-Inland farming\Inland farming-3.jpg"/>
          <p:cNvPicPr>
            <a:picLocks noChangeAspect="1" noChangeArrowheads="1"/>
          </p:cNvPicPr>
          <p:nvPr/>
        </p:nvPicPr>
        <p:blipFill>
          <a:blip r:embed="rId2"/>
          <a:srcRect/>
          <a:stretch>
            <a:fillRect/>
          </a:stretch>
        </p:blipFill>
        <p:spPr bwMode="auto">
          <a:xfrm>
            <a:off x="381000" y="304800"/>
            <a:ext cx="8382000" cy="62801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My Documents\Fotos-Inland farming\Inland farming-0.jpg"/>
          <p:cNvPicPr>
            <a:picLocks noChangeAspect="1" noChangeArrowheads="1"/>
          </p:cNvPicPr>
          <p:nvPr/>
        </p:nvPicPr>
        <p:blipFill>
          <a:blip r:embed="rId2"/>
          <a:srcRect/>
          <a:stretch>
            <a:fillRect/>
          </a:stretch>
        </p:blipFill>
        <p:spPr bwMode="auto">
          <a:xfrm>
            <a:off x="0" y="0"/>
            <a:ext cx="9199563" cy="1905000"/>
          </a:xfrm>
          <a:prstGeom prst="rect">
            <a:avLst/>
          </a:prstGeom>
          <a:noFill/>
          <a:ln w="9525">
            <a:noFill/>
            <a:miter lim="800000"/>
            <a:headEnd/>
            <a:tailEnd/>
          </a:ln>
        </p:spPr>
      </p:pic>
      <p:pic>
        <p:nvPicPr>
          <p:cNvPr id="15363" name="Picture 3" descr="C:\My Documents\Fotos-Inland farming\Inland farming-1.jpg"/>
          <p:cNvPicPr>
            <a:picLocks noChangeAspect="1" noChangeArrowheads="1"/>
          </p:cNvPicPr>
          <p:nvPr/>
        </p:nvPicPr>
        <p:blipFill>
          <a:blip r:embed="rId3"/>
          <a:srcRect/>
          <a:stretch>
            <a:fillRect/>
          </a:stretch>
        </p:blipFill>
        <p:spPr bwMode="auto">
          <a:xfrm>
            <a:off x="0" y="1905000"/>
            <a:ext cx="6705600" cy="4953000"/>
          </a:xfrm>
          <a:prstGeom prst="rect">
            <a:avLst/>
          </a:prstGeom>
          <a:noFill/>
          <a:ln w="9525">
            <a:noFill/>
            <a:miter lim="800000"/>
            <a:headEnd/>
            <a:tailEnd/>
          </a:ln>
        </p:spPr>
      </p:pic>
      <p:pic>
        <p:nvPicPr>
          <p:cNvPr id="15364" name="Picture 4" descr="C:\My Documents\Fotos-Inland farming\Inland farming-2.jpg"/>
          <p:cNvPicPr>
            <a:picLocks noChangeAspect="1" noChangeArrowheads="1"/>
          </p:cNvPicPr>
          <p:nvPr/>
        </p:nvPicPr>
        <p:blipFill>
          <a:blip r:embed="rId4"/>
          <a:srcRect/>
          <a:stretch>
            <a:fillRect/>
          </a:stretch>
        </p:blipFill>
        <p:spPr bwMode="auto">
          <a:xfrm>
            <a:off x="6692900" y="1905000"/>
            <a:ext cx="2484438" cy="4953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EC" sz="3600" smtClean="0"/>
              <a:t>Lista de verificación de EIA</a:t>
            </a:r>
            <a:endParaRPr lang="es-ES" sz="3600" smtClean="0"/>
          </a:p>
        </p:txBody>
      </p:sp>
      <p:sp>
        <p:nvSpPr>
          <p:cNvPr id="414723" name="Rectangle 3"/>
          <p:cNvSpPr>
            <a:spLocks noGrp="1" noChangeArrowheads="1"/>
          </p:cNvSpPr>
          <p:nvPr>
            <p:ph type="body" idx="1"/>
          </p:nvPr>
        </p:nvSpPr>
        <p:spPr/>
        <p:txBody>
          <a:bodyPr/>
          <a:lstStyle/>
          <a:p>
            <a:pPr eaLnBrk="1" hangingPunct="1">
              <a:lnSpc>
                <a:spcPct val="90000"/>
              </a:lnSpc>
              <a:defRPr/>
            </a:pPr>
            <a:r>
              <a:rPr lang="es-EC" sz="2400" smtClean="0"/>
              <a:t>Empresa, representante legal, dirección</a:t>
            </a:r>
          </a:p>
          <a:p>
            <a:pPr eaLnBrk="1" hangingPunct="1">
              <a:lnSpc>
                <a:spcPct val="90000"/>
              </a:lnSpc>
              <a:defRPr/>
            </a:pPr>
            <a:r>
              <a:rPr lang="es-EC" sz="2400" smtClean="0"/>
              <a:t>Consultor, nombre, dirección, # de registro </a:t>
            </a:r>
          </a:p>
          <a:p>
            <a:pPr eaLnBrk="1" hangingPunct="1">
              <a:lnSpc>
                <a:spcPct val="90000"/>
              </a:lnSpc>
              <a:defRPr/>
            </a:pPr>
            <a:r>
              <a:rPr lang="es-EC" sz="2400" smtClean="0"/>
              <a:t>Ubicación, coordenadas</a:t>
            </a:r>
          </a:p>
          <a:p>
            <a:pPr eaLnBrk="1" hangingPunct="1">
              <a:lnSpc>
                <a:spcPct val="90000"/>
              </a:lnSpc>
              <a:defRPr/>
            </a:pPr>
            <a:r>
              <a:rPr lang="es-EC" sz="2400" smtClean="0"/>
              <a:t>Análisis legal</a:t>
            </a:r>
          </a:p>
          <a:p>
            <a:pPr eaLnBrk="1" hangingPunct="1">
              <a:lnSpc>
                <a:spcPct val="90000"/>
              </a:lnSpc>
              <a:defRPr/>
            </a:pPr>
            <a:r>
              <a:rPr lang="es-EC" sz="2400" smtClean="0"/>
              <a:t>Descripción de la infraestructura civil</a:t>
            </a:r>
          </a:p>
          <a:p>
            <a:pPr eaLnBrk="1" hangingPunct="1">
              <a:lnSpc>
                <a:spcPct val="90000"/>
              </a:lnSpc>
              <a:defRPr/>
            </a:pPr>
            <a:r>
              <a:rPr lang="es-EC" sz="2400" smtClean="0"/>
              <a:t>Almacenamiento de insumos</a:t>
            </a:r>
          </a:p>
          <a:p>
            <a:pPr eaLnBrk="1" hangingPunct="1">
              <a:lnSpc>
                <a:spcPct val="90000"/>
              </a:lnSpc>
              <a:defRPr/>
            </a:pPr>
            <a:r>
              <a:rPr lang="es-EC" sz="2400" smtClean="0"/>
              <a:t>Almacenamiento de combustible</a:t>
            </a:r>
          </a:p>
          <a:p>
            <a:pPr eaLnBrk="1" hangingPunct="1">
              <a:lnSpc>
                <a:spcPct val="90000"/>
              </a:lnSpc>
              <a:defRPr/>
            </a:pPr>
            <a:r>
              <a:rPr lang="es-EC" sz="2400" smtClean="0"/>
              <a:t>Agua: origen, salinidad, dureza, pH</a:t>
            </a:r>
          </a:p>
          <a:p>
            <a:pPr eaLnBrk="1" hangingPunct="1">
              <a:lnSpc>
                <a:spcPct val="90000"/>
              </a:lnSpc>
              <a:defRPr/>
            </a:pPr>
            <a:r>
              <a:rPr lang="es-EC" sz="2400" smtClean="0"/>
              <a:t>Aguas servidas: Volumen, tratamiento</a:t>
            </a:r>
          </a:p>
          <a:p>
            <a:pPr eaLnBrk="1" hangingPunct="1">
              <a:lnSpc>
                <a:spcPct val="90000"/>
              </a:lnSpc>
              <a:defRPr/>
            </a:pPr>
            <a:r>
              <a:rPr lang="es-EC" sz="2400" smtClean="0"/>
              <a:t>Desechos sólidos: tipos, volúmes y tratamiento</a:t>
            </a:r>
          </a:p>
          <a:p>
            <a:pPr eaLnBrk="1" hangingPunct="1">
              <a:lnSpc>
                <a:spcPct val="90000"/>
              </a:lnSpc>
              <a:defRPr/>
            </a:pPr>
            <a:endParaRPr lang="es-ES" sz="240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C" sz="3600" smtClean="0"/>
              <a:t>Lista de verificación de EIA</a:t>
            </a:r>
            <a:endParaRPr lang="es-ES" sz="3600" smtClean="0"/>
          </a:p>
        </p:txBody>
      </p:sp>
      <p:sp>
        <p:nvSpPr>
          <p:cNvPr id="415747" name="Rectangle 3"/>
          <p:cNvSpPr>
            <a:spLocks noGrp="1" noChangeArrowheads="1"/>
          </p:cNvSpPr>
          <p:nvPr>
            <p:ph type="body" idx="1"/>
          </p:nvPr>
        </p:nvSpPr>
        <p:spPr/>
        <p:txBody>
          <a:bodyPr/>
          <a:lstStyle/>
          <a:p>
            <a:pPr algn="just" eaLnBrk="1" hangingPunct="1">
              <a:lnSpc>
                <a:spcPct val="90000"/>
              </a:lnSpc>
              <a:defRPr/>
            </a:pPr>
            <a:r>
              <a:rPr lang="es-EC" sz="2400" smtClean="0"/>
              <a:t>Descripción de infraestructura acuícola: número de piscinas, capacidad.</a:t>
            </a:r>
          </a:p>
          <a:p>
            <a:pPr algn="just" eaLnBrk="1" hangingPunct="1">
              <a:lnSpc>
                <a:spcPct val="90000"/>
              </a:lnSpc>
              <a:defRPr/>
            </a:pPr>
            <a:r>
              <a:rPr lang="es-EC" sz="2400" smtClean="0"/>
              <a:t>Precriaceros: número, capacidad, aclimatación, impermeabilización.</a:t>
            </a:r>
          </a:p>
          <a:p>
            <a:pPr algn="just" eaLnBrk="1" hangingPunct="1">
              <a:lnSpc>
                <a:spcPct val="90000"/>
              </a:lnSpc>
              <a:defRPr/>
            </a:pPr>
            <a:r>
              <a:rPr lang="es-EC" sz="2400" smtClean="0"/>
              <a:t>Reservorio: caracteristicas y  capacidad.</a:t>
            </a:r>
          </a:p>
          <a:p>
            <a:pPr algn="just" eaLnBrk="1" hangingPunct="1">
              <a:lnSpc>
                <a:spcPct val="90000"/>
              </a:lnSpc>
              <a:defRPr/>
            </a:pPr>
            <a:r>
              <a:rPr lang="es-EC" sz="2400" smtClean="0"/>
              <a:t>Piscina de sedimentación: características y capacidad</a:t>
            </a:r>
          </a:p>
          <a:p>
            <a:pPr algn="just" eaLnBrk="1" hangingPunct="1">
              <a:lnSpc>
                <a:spcPct val="90000"/>
              </a:lnSpc>
              <a:defRPr/>
            </a:pPr>
            <a:r>
              <a:rPr lang="es-EC" sz="2400" smtClean="0"/>
              <a:t>Canal de drenaje perimetral, caracteristicas topográficas, capacidad.</a:t>
            </a:r>
          </a:p>
          <a:p>
            <a:pPr algn="just" eaLnBrk="1" hangingPunct="1">
              <a:lnSpc>
                <a:spcPct val="90000"/>
              </a:lnSpc>
              <a:defRPr/>
            </a:pPr>
            <a:r>
              <a:rPr lang="es-EC" sz="2400" smtClean="0"/>
              <a:t>Tratamiento del agua de producción: físico, químico, biológico, dsiposición de sedimentos.  </a:t>
            </a:r>
            <a:endParaRPr lang="es-ES" sz="240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s-EC" sz="3600" smtClean="0"/>
              <a:t>Lista de verificación de EIA</a:t>
            </a:r>
            <a:endParaRPr lang="es-ES" sz="3600" smtClean="0"/>
          </a:p>
        </p:txBody>
      </p:sp>
      <p:sp>
        <p:nvSpPr>
          <p:cNvPr id="416771" name="Rectangle 3"/>
          <p:cNvSpPr>
            <a:spLocks noGrp="1" noChangeArrowheads="1"/>
          </p:cNvSpPr>
          <p:nvPr>
            <p:ph type="body" idx="1"/>
          </p:nvPr>
        </p:nvSpPr>
        <p:spPr/>
        <p:txBody>
          <a:bodyPr/>
          <a:lstStyle/>
          <a:p>
            <a:pPr algn="just" eaLnBrk="1" hangingPunct="1">
              <a:defRPr/>
            </a:pPr>
            <a:r>
              <a:rPr lang="es-EC" sz="2400" smtClean="0"/>
              <a:t>Franja de amortiguamiento: dimenciones, vegetación propuesta.</a:t>
            </a:r>
          </a:p>
          <a:p>
            <a:pPr algn="just" eaLnBrk="1" hangingPunct="1">
              <a:defRPr/>
            </a:pPr>
            <a:r>
              <a:rPr lang="es-EC" sz="2400" smtClean="0"/>
              <a:t>Calicatas: Ubicación, Profundidad</a:t>
            </a:r>
          </a:p>
          <a:p>
            <a:pPr algn="just" eaLnBrk="1" hangingPunct="1">
              <a:defRPr/>
            </a:pPr>
            <a:r>
              <a:rPr lang="es-EC" sz="2400" smtClean="0"/>
              <a:t>Descripción del proceso de producción</a:t>
            </a:r>
          </a:p>
          <a:p>
            <a:pPr algn="just" eaLnBrk="1" hangingPunct="1">
              <a:defRPr/>
            </a:pPr>
            <a:r>
              <a:rPr lang="es-EC" sz="2400" smtClean="0"/>
              <a:t>Clima: clasificación, temperatura, precipitación, estimación de tormentas, evaporación, evapotranspiración, vientos : velocidad y dirección</a:t>
            </a:r>
          </a:p>
          <a:p>
            <a:pPr algn="just" eaLnBrk="1" hangingPunct="1">
              <a:defRPr/>
            </a:pPr>
            <a:r>
              <a:rPr lang="es-EC" sz="2400" smtClean="0"/>
              <a:t>Geología local, geomorfología, relieves, pendientes, riesgos.</a:t>
            </a:r>
          </a:p>
          <a:p>
            <a:pPr algn="just" eaLnBrk="1" hangingPunct="1">
              <a:defRPr/>
            </a:pPr>
            <a:r>
              <a:rPr lang="es-EC" sz="2400" smtClean="0"/>
              <a:t>Estratigrafía ( Resultados del SEV) </a:t>
            </a:r>
            <a:endParaRPr lang="es-ES" sz="24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EC" sz="3600" smtClean="0"/>
              <a:t>Lista de verificación del EIA</a:t>
            </a:r>
            <a:endParaRPr lang="es-ES" sz="3600" smtClean="0"/>
          </a:p>
        </p:txBody>
      </p:sp>
      <p:sp>
        <p:nvSpPr>
          <p:cNvPr id="417795" name="Rectangle 3"/>
          <p:cNvSpPr>
            <a:spLocks noGrp="1" noChangeArrowheads="1"/>
          </p:cNvSpPr>
          <p:nvPr>
            <p:ph type="body" idx="1"/>
          </p:nvPr>
        </p:nvSpPr>
        <p:spPr/>
        <p:txBody>
          <a:bodyPr/>
          <a:lstStyle/>
          <a:p>
            <a:pPr algn="just" eaLnBrk="1" hangingPunct="1">
              <a:defRPr/>
            </a:pPr>
            <a:r>
              <a:rPr lang="es-EC" sz="2400" smtClean="0"/>
              <a:t>Red hidrográfica local, caracterización de cauces, densidad de drenaje, dirección de escorrentía, caudales de escorrentía, ubicación de desagues.</a:t>
            </a:r>
          </a:p>
          <a:p>
            <a:pPr algn="just" eaLnBrk="1" hangingPunct="1">
              <a:defRPr/>
            </a:pPr>
            <a:r>
              <a:rPr lang="es-EC" sz="2400" smtClean="0"/>
              <a:t>Geotecnia: granulometrías completas; porosidad total y efectiva; permeabilidad, resistencia al corte, erosionabilidad por lluvia y escorrentía, estabilidad de taludes.</a:t>
            </a:r>
          </a:p>
          <a:p>
            <a:pPr algn="just" eaLnBrk="1" hangingPunct="1">
              <a:defRPr/>
            </a:pPr>
            <a:r>
              <a:rPr lang="es-EC" sz="2400" smtClean="0"/>
              <a:t>Hidrogeología: requerimiento de agua subterranea, para el predio, la vecindad, número de pozos, ubicación y profundidad.</a:t>
            </a:r>
            <a:endParaRPr lang="es-ES" sz="240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s-EC" sz="3600" smtClean="0"/>
              <a:t>Lista de verificación del EIA</a:t>
            </a:r>
            <a:endParaRPr lang="es-ES" sz="3600" smtClean="0"/>
          </a:p>
        </p:txBody>
      </p:sp>
      <p:sp>
        <p:nvSpPr>
          <p:cNvPr id="418819" name="Rectangle 3"/>
          <p:cNvSpPr>
            <a:spLocks noGrp="1" noChangeArrowheads="1"/>
          </p:cNvSpPr>
          <p:nvPr>
            <p:ph type="body" idx="1"/>
          </p:nvPr>
        </p:nvSpPr>
        <p:spPr/>
        <p:txBody>
          <a:bodyPr/>
          <a:lstStyle/>
          <a:p>
            <a:pPr eaLnBrk="1" hangingPunct="1">
              <a:defRPr/>
            </a:pPr>
            <a:r>
              <a:rPr lang="es-EC" sz="2400" smtClean="0"/>
              <a:t>Descripción de acuíferos, tipo, nivel freático, origen de la recarga, dirección del flujo subterraneo, balance hidrico, caçulo de reserva para el predio, prueba de bombeo tiempo y caudal, abatimiento del acuífero, capacidad de recuperación, capacidad de almacenamiento, calculo de espaciamiento entre pozos.</a:t>
            </a:r>
          </a:p>
          <a:p>
            <a:pPr eaLnBrk="1" hangingPunct="1">
              <a:defRPr/>
            </a:pPr>
            <a:r>
              <a:rPr lang="es-EC" sz="2400" smtClean="0"/>
              <a:t>Calidad de agua: Salinidad, dureza, alcalinidad, conductividad, Na, Ca, Mg, Fe, Cl, SO4, SAR.</a:t>
            </a:r>
          </a:p>
          <a:p>
            <a:pPr eaLnBrk="1" hangingPunct="1">
              <a:defRPr/>
            </a:pPr>
            <a:r>
              <a:rPr lang="es-EC" sz="2400" smtClean="0"/>
              <a:t>Autorización del CNRH.</a:t>
            </a:r>
            <a:endParaRPr lang="es-ES" sz="240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C" sz="3600" smtClean="0"/>
              <a:t>Lista de verificación</a:t>
            </a:r>
            <a:endParaRPr lang="es-ES" sz="3600" smtClean="0"/>
          </a:p>
        </p:txBody>
      </p:sp>
      <p:sp>
        <p:nvSpPr>
          <p:cNvPr id="419843" name="Rectangle 3"/>
          <p:cNvSpPr>
            <a:spLocks noGrp="1" noChangeArrowheads="1"/>
          </p:cNvSpPr>
          <p:nvPr>
            <p:ph type="body" idx="1"/>
          </p:nvPr>
        </p:nvSpPr>
        <p:spPr/>
        <p:txBody>
          <a:bodyPr/>
          <a:lstStyle/>
          <a:p>
            <a:pPr algn="just" eaLnBrk="1" hangingPunct="1">
              <a:defRPr/>
            </a:pPr>
            <a:r>
              <a:rPr lang="es-EC" sz="2400" smtClean="0"/>
              <a:t>Uso del suelo: descripción del entorno, actividades antrópicas, uso de predios vecinos/ nombre, extensión, actividad, valoración económica de las actividades productivas.</a:t>
            </a:r>
          </a:p>
          <a:p>
            <a:pPr algn="just" eaLnBrk="1" hangingPunct="1">
              <a:defRPr/>
            </a:pPr>
            <a:r>
              <a:rPr lang="es-EC" sz="2400" smtClean="0"/>
              <a:t>Caracterización del suelo agrícola, perfil del suelo, caracterización fisica y química (pH, Na, Ca, P, K, N)</a:t>
            </a:r>
          </a:p>
          <a:p>
            <a:pPr algn="just" eaLnBrk="1" hangingPunct="1">
              <a:defRPr/>
            </a:pPr>
            <a:r>
              <a:rPr lang="es-EC" sz="2400" smtClean="0"/>
              <a:t>Fauna y flora, descripción, abundancia.</a:t>
            </a:r>
          </a:p>
          <a:p>
            <a:pPr algn="just" eaLnBrk="1" hangingPunct="1">
              <a:defRPr/>
            </a:pPr>
            <a:r>
              <a:rPr lang="es-EC" sz="2400" smtClean="0"/>
              <a:t>Estudio socio económico, servicios básicos, actividades económicas, organización y conflictos sociales, escolaridad, salubridad, patrimonio histórico</a:t>
            </a:r>
            <a:endParaRPr lang="es-ES" sz="24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sz="2800" dirty="0" smtClean="0"/>
              <a:t>Producción.</a:t>
            </a:r>
          </a:p>
          <a:p>
            <a:pPr lvl="1" algn="r" eaLnBrk="1" hangingPunct="1">
              <a:defRPr/>
            </a:pPr>
            <a:r>
              <a:rPr lang="es-EC" sz="2800" dirty="0" smtClean="0"/>
              <a:t>Administración.</a:t>
            </a:r>
          </a:p>
          <a:p>
            <a:pPr lvl="1" algn="r" eaLnBrk="1" hangingPunct="1">
              <a:defRPr/>
            </a:pPr>
            <a:r>
              <a:rPr lang="es-EC" sz="2800" dirty="0" smtClean="0"/>
              <a:t>Finanzas.</a:t>
            </a:r>
          </a:p>
          <a:p>
            <a:pPr lvl="1" algn="r" eaLnBrk="1" hangingPunct="1">
              <a:defRPr/>
            </a:pPr>
            <a:r>
              <a:rPr lang="es-EC" sz="2800" dirty="0" smtClean="0"/>
              <a:t>Investigación.</a:t>
            </a:r>
          </a:p>
          <a:p>
            <a:pPr lvl="1" algn="r" eaLnBrk="1" hangingPunct="1">
              <a:defRPr/>
            </a:pPr>
            <a:r>
              <a:rPr lang="es-EC" sz="2800"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defRPr/>
            </a:pPr>
            <a:r>
              <a:rPr lang="es-US" dirty="0">
                <a:latin typeface="+mn-lt"/>
                <a:hlinkClick r:id="rId4"/>
              </a:rPr>
              <a:t>Otras Publicaciones del mismo autor en Repositorio ESPOL</a:t>
            </a:r>
            <a:endParaRPr lang="es-US" dirty="0">
              <a:latin typeface="+mn-lt"/>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C" sz="3600" smtClean="0"/>
              <a:t>Lista de verificación</a:t>
            </a:r>
            <a:endParaRPr lang="es-ES" sz="3600" smtClean="0"/>
          </a:p>
        </p:txBody>
      </p:sp>
      <p:sp>
        <p:nvSpPr>
          <p:cNvPr id="420867" name="Rectangle 3"/>
          <p:cNvSpPr>
            <a:spLocks noGrp="1" noChangeArrowheads="1"/>
          </p:cNvSpPr>
          <p:nvPr>
            <p:ph type="body" idx="1"/>
          </p:nvPr>
        </p:nvSpPr>
        <p:spPr/>
        <p:txBody>
          <a:bodyPr/>
          <a:lstStyle/>
          <a:p>
            <a:pPr eaLnBrk="1" hangingPunct="1">
              <a:defRPr/>
            </a:pPr>
            <a:r>
              <a:rPr lang="es-EC" sz="2400" smtClean="0"/>
              <a:t>Identificación y evaluación de impactos ambientales positivos, negativos/ permanentes, temporales/ extensos, localizados/ reversibles, irreversibles.</a:t>
            </a:r>
          </a:p>
          <a:p>
            <a:pPr eaLnBrk="1" hangingPunct="1">
              <a:defRPr/>
            </a:pPr>
            <a:r>
              <a:rPr lang="es-EC" sz="2400" smtClean="0"/>
              <a:t>Aire: combustión, ruido, polvo</a:t>
            </a:r>
          </a:p>
          <a:p>
            <a:pPr eaLnBrk="1" hangingPunct="1">
              <a:defRPr/>
            </a:pPr>
            <a:r>
              <a:rPr lang="es-EC" sz="2400" smtClean="0"/>
              <a:t>Agua: dsiminución de niveles en acuíferos dentro y fuera del predio, por efluentes en la escorrentía, por infiltración en el acuífero, contaminación por productos químicos.</a:t>
            </a:r>
          </a:p>
          <a:p>
            <a:pPr eaLnBrk="1" hangingPunct="1">
              <a:defRPr/>
            </a:pPr>
            <a:r>
              <a:rPr lang="es-EC" sz="2400" smtClean="0"/>
              <a:t>Suelo: Erosión, azolves, biológicos, químicos</a:t>
            </a:r>
          </a:p>
          <a:p>
            <a:pPr eaLnBrk="1" hangingPunct="1">
              <a:defRPr/>
            </a:pPr>
            <a:r>
              <a:rPr lang="es-EC" sz="2400" smtClean="0"/>
              <a:t>Vegetación, Fauna, población humana</a:t>
            </a:r>
            <a:endParaRPr lang="es-ES" sz="240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EC" sz="3600" smtClean="0"/>
              <a:t>Lista de verificación</a:t>
            </a:r>
            <a:endParaRPr lang="es-ES" sz="3600" smtClean="0"/>
          </a:p>
        </p:txBody>
      </p:sp>
      <p:sp>
        <p:nvSpPr>
          <p:cNvPr id="421891" name="Rectangle 3"/>
          <p:cNvSpPr>
            <a:spLocks noGrp="1" noChangeArrowheads="1"/>
          </p:cNvSpPr>
          <p:nvPr>
            <p:ph type="body" idx="1"/>
          </p:nvPr>
        </p:nvSpPr>
        <p:spPr/>
        <p:txBody>
          <a:bodyPr/>
          <a:lstStyle/>
          <a:p>
            <a:pPr eaLnBrk="1" hangingPunct="1">
              <a:defRPr/>
            </a:pPr>
            <a:r>
              <a:rPr lang="es-EC" sz="2000" smtClean="0"/>
              <a:t>Plan de manejo ambiental: medidas de nulificación, mitigación, prevención durante la construcción y operación.</a:t>
            </a:r>
          </a:p>
          <a:p>
            <a:pPr eaLnBrk="1" hangingPunct="1">
              <a:defRPr/>
            </a:pPr>
            <a:r>
              <a:rPr lang="es-EC" sz="2000" smtClean="0"/>
              <a:t>Medidas de monitoreo y seguimiento: calicatas, tratamiento de aguas de producción, erosión, azolves, efluentes accidentales/ intencionados, disposición de sedimentos, medidas rehabilitación, compensación, estimulación, educación ambiental,</a:t>
            </a:r>
          </a:p>
          <a:p>
            <a:pPr eaLnBrk="1" hangingPunct="1">
              <a:defRPr/>
            </a:pPr>
            <a:r>
              <a:rPr lang="es-EC" sz="2000" smtClean="0"/>
              <a:t>Plan de contingencias: análisis de riesgos, responsabilidades, plan de abandono, plan y cronograma de inversiones, conclusiones y recomendaciones.</a:t>
            </a:r>
          </a:p>
          <a:p>
            <a:pPr eaLnBrk="1" hangingPunct="1">
              <a:defRPr/>
            </a:pPr>
            <a:r>
              <a:rPr lang="es-EC" sz="2000" smtClean="0"/>
              <a:t>Referencias bibliográficas. Anexos. Profesionales responsables del estudio. Resumen Ejecutivo. </a:t>
            </a:r>
            <a:endParaRPr lang="es-ES" sz="200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a:xfrm>
            <a:off x="1143000" y="609600"/>
            <a:ext cx="7772400" cy="533400"/>
          </a:xfrm>
        </p:spPr>
        <p:txBody>
          <a:bodyPr/>
          <a:lstStyle/>
          <a:p>
            <a:pPr eaLnBrk="1" hangingPunct="1"/>
            <a:r>
              <a:rPr lang="es-EC" sz="2000" b="1" smtClean="0">
                <a:latin typeface="Bookman Old Style" pitchFamily="18" charset="0"/>
              </a:rPr>
              <a:t>CONCESIÓN DEL DERECHO DE APROVECHAMIENTO DE </a:t>
            </a:r>
            <a:br>
              <a:rPr lang="es-EC" sz="2000" b="1" smtClean="0">
                <a:latin typeface="Bookman Old Style" pitchFamily="18" charset="0"/>
              </a:rPr>
            </a:br>
            <a:r>
              <a:rPr lang="es-EC" sz="2000" b="1" smtClean="0">
                <a:latin typeface="Bookman Old Style" pitchFamily="18" charset="0"/>
              </a:rPr>
              <a:t>AGUAS SUBTERRÁNEAS</a:t>
            </a:r>
            <a:br>
              <a:rPr lang="es-EC" sz="2000" b="1" smtClean="0">
                <a:latin typeface="Bookman Old Style" pitchFamily="18" charset="0"/>
              </a:rPr>
            </a:br>
            <a:endParaRPr lang="es-ES" b="1" smtClean="0"/>
          </a:p>
        </p:txBody>
      </p:sp>
      <p:sp>
        <p:nvSpPr>
          <p:cNvPr id="430083" name="Rectangle 3"/>
          <p:cNvSpPr>
            <a:spLocks noGrp="1" noChangeArrowheads="1"/>
          </p:cNvSpPr>
          <p:nvPr>
            <p:ph type="body" idx="1"/>
          </p:nvPr>
        </p:nvSpPr>
        <p:spPr>
          <a:xfrm>
            <a:off x="1169988" y="1946275"/>
            <a:ext cx="7772400" cy="4530725"/>
          </a:xfrm>
        </p:spPr>
        <p:txBody>
          <a:bodyPr/>
          <a:lstStyle/>
          <a:p>
            <a:pPr marL="292100" indent="0" algn="just" eaLnBrk="1" hangingPunct="1">
              <a:defRPr/>
            </a:pPr>
            <a:r>
              <a:rPr lang="es-ES" sz="2000" b="1" smtClean="0">
                <a:latin typeface="Bookman Old Style" pitchFamily="18" charset="0"/>
              </a:rPr>
              <a:t> Solicitud dirigida al Consejo Nacional de Recursos Hidráulicos, con los antecedentes legales, descripción y ubicación del proyecto;</a:t>
            </a:r>
          </a:p>
          <a:p>
            <a:pPr marL="292100" indent="0" algn="just" eaLnBrk="1" hangingPunct="1">
              <a:buFont typeface="Wingdings" pitchFamily="2" charset="2"/>
              <a:buNone/>
              <a:defRPr/>
            </a:pPr>
            <a:endParaRPr lang="es-ES" sz="2000" b="1" smtClean="0">
              <a:latin typeface="Bookman Old Style" pitchFamily="18" charset="0"/>
            </a:endParaRPr>
          </a:p>
          <a:p>
            <a:pPr marL="292100" indent="0" algn="just" eaLnBrk="1" hangingPunct="1">
              <a:defRPr/>
            </a:pPr>
            <a:r>
              <a:rPr lang="es-ES" sz="2000" b="1" smtClean="0">
                <a:latin typeface="Bookman Old Style" pitchFamily="18" charset="0"/>
              </a:rPr>
              <a:t> Nombre del río o fuente de donde se tomarán las aguas;</a:t>
            </a:r>
          </a:p>
          <a:p>
            <a:pPr marL="292100" indent="0" algn="just" eaLnBrk="1" hangingPunct="1">
              <a:buFont typeface="Wingdings" pitchFamily="2" charset="2"/>
              <a:buNone/>
              <a:defRPr/>
            </a:pPr>
            <a:endParaRPr lang="es-ES" sz="2000" b="1" smtClean="0"/>
          </a:p>
          <a:p>
            <a:pPr marL="292100" indent="0" algn="just" eaLnBrk="1" hangingPunct="1">
              <a:defRPr/>
            </a:pPr>
            <a:r>
              <a:rPr lang="es-ES" sz="2000" b="1" smtClean="0">
                <a:latin typeface="Bookman Old Style" pitchFamily="18" charset="0"/>
              </a:rPr>
              <a:t> El caudal que necesita y de donde va a captarlo o alumbrarlo;</a:t>
            </a:r>
          </a:p>
          <a:p>
            <a:pPr marL="292100" indent="0" algn="just" eaLnBrk="1" hangingPunct="1">
              <a:buFont typeface="Wingdings" pitchFamily="2" charset="2"/>
              <a:buNone/>
              <a:defRPr/>
            </a:pPr>
            <a:endParaRPr lang="es-ES" sz="2000" b="1" smtClean="0"/>
          </a:p>
          <a:p>
            <a:pPr marL="292100" indent="0" algn="just" eaLnBrk="1" hangingPunct="1">
              <a:defRPr/>
            </a:pPr>
            <a:r>
              <a:rPr lang="es-ES" sz="2000" b="1" smtClean="0">
                <a:latin typeface="Bookman Old Style" pitchFamily="18" charset="0"/>
              </a:rPr>
              <a:t> Los nombres y domicilios de los usuarios conocidos;</a:t>
            </a:r>
            <a:endParaRPr lang="es-ES" sz="2000" b="1" smtClean="0"/>
          </a:p>
          <a:p>
            <a:pPr marL="292100" indent="0" algn="just" eaLnBrk="1" hangingPunct="1">
              <a:buFont typeface="Wingdings" pitchFamily="2" charset="2"/>
              <a:buNone/>
              <a:defRPr/>
            </a:pPr>
            <a:r>
              <a:rPr lang="es-EC" sz="2000" b="1" smtClean="0">
                <a:latin typeface="Bookman Old Style" pitchFamily="18" charset="0"/>
              </a:rPr>
              <a:t> </a:t>
            </a:r>
            <a:endParaRPr lang="es-ES" sz="2000" b="1" smtClean="0"/>
          </a:p>
        </p:txBody>
      </p:sp>
      <p:sp>
        <p:nvSpPr>
          <p:cNvPr id="430084" name="Rectangle 4"/>
          <p:cNvSpPr>
            <a:spLocks noChangeArrowheads="1"/>
          </p:cNvSpPr>
          <p:nvPr/>
        </p:nvSpPr>
        <p:spPr bwMode="auto">
          <a:xfrm>
            <a:off x="1295400" y="1066800"/>
            <a:ext cx="7772400" cy="533400"/>
          </a:xfrm>
          <a:prstGeom prst="rect">
            <a:avLst/>
          </a:prstGeom>
          <a:noFill/>
          <a:ln w="9525">
            <a:noFill/>
            <a:miter lim="800000"/>
            <a:headEnd/>
            <a:tailEnd/>
          </a:ln>
        </p:spPr>
        <p:txBody>
          <a:bodyPr lIns="92075" tIns="46038" rIns="92075" bIns="46038" anchor="ctr"/>
          <a:lstStyle/>
          <a:p>
            <a:r>
              <a:rPr lang="es-EC" sz="2000" b="1">
                <a:solidFill>
                  <a:schemeClr val="tx2"/>
                </a:solidFill>
                <a:latin typeface="Bookman Old Style" pitchFamily="18" charset="0"/>
                <a:cs typeface="Times New Roman" pitchFamily="18" charset="0"/>
              </a:rPr>
              <a:t>REQUISITOS TRATANDOSE DE UN PROYECTO: </a:t>
            </a:r>
            <a:endParaRPr lang="es-ES" sz="4400" b="1">
              <a:solidFill>
                <a:schemeClr val="tx2"/>
              </a:solidFill>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082"/>
                                        </p:tgtEl>
                                        <p:attrNameLst>
                                          <p:attrName>style.visibility</p:attrName>
                                        </p:attrNameLst>
                                      </p:cBhvr>
                                      <p:to>
                                        <p:strVal val="visible"/>
                                      </p:to>
                                    </p:set>
                                    <p:anim calcmode="lin" valueType="num">
                                      <p:cBhvr additive="base">
                                        <p:cTn id="7" dur="500" fill="hold"/>
                                        <p:tgtEl>
                                          <p:spTgt spid="430082"/>
                                        </p:tgtEl>
                                        <p:attrNameLst>
                                          <p:attrName>ppt_x</p:attrName>
                                        </p:attrNameLst>
                                      </p:cBhvr>
                                      <p:tavLst>
                                        <p:tav tm="0">
                                          <p:val>
                                            <p:strVal val="0-#ppt_w/2"/>
                                          </p:val>
                                        </p:tav>
                                        <p:tav tm="100000">
                                          <p:val>
                                            <p:strVal val="#ppt_x"/>
                                          </p:val>
                                        </p:tav>
                                      </p:tavLst>
                                    </p:anim>
                                    <p:anim calcmode="lin" valueType="num">
                                      <p:cBhvr additive="base">
                                        <p:cTn id="8" dur="500" fill="hold"/>
                                        <p:tgtEl>
                                          <p:spTgt spid="43008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084"/>
                                        </p:tgtEl>
                                        <p:attrNameLst>
                                          <p:attrName>style.visibility</p:attrName>
                                        </p:attrNameLst>
                                      </p:cBhvr>
                                      <p:to>
                                        <p:strVal val="visible"/>
                                      </p:to>
                                    </p:set>
                                    <p:anim calcmode="lin" valueType="num">
                                      <p:cBhvr additive="base">
                                        <p:cTn id="13" dur="500" fill="hold"/>
                                        <p:tgtEl>
                                          <p:spTgt spid="430084"/>
                                        </p:tgtEl>
                                        <p:attrNameLst>
                                          <p:attrName>ppt_x</p:attrName>
                                        </p:attrNameLst>
                                      </p:cBhvr>
                                      <p:tavLst>
                                        <p:tav tm="0">
                                          <p:val>
                                            <p:strVal val="0-#ppt_w/2"/>
                                          </p:val>
                                        </p:tav>
                                        <p:tav tm="100000">
                                          <p:val>
                                            <p:strVal val="#ppt_x"/>
                                          </p:val>
                                        </p:tav>
                                      </p:tavLst>
                                    </p:anim>
                                    <p:anim calcmode="lin" valueType="num">
                                      <p:cBhvr additive="base">
                                        <p:cTn id="14" dur="500" fill="hold"/>
                                        <p:tgtEl>
                                          <p:spTgt spid="43008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083">
                                            <p:txEl>
                                              <p:pRg st="0" end="0"/>
                                            </p:txEl>
                                          </p:spTgt>
                                        </p:tgtEl>
                                        <p:attrNameLst>
                                          <p:attrName>style.visibility</p:attrName>
                                        </p:attrNameLst>
                                      </p:cBhvr>
                                      <p:to>
                                        <p:strVal val="visible"/>
                                      </p:to>
                                    </p:set>
                                    <p:anim calcmode="lin" valueType="num">
                                      <p:cBhvr additive="base">
                                        <p:cTn id="19" dur="500" fill="hold"/>
                                        <p:tgtEl>
                                          <p:spTgt spid="430083">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0083">
                                            <p:txEl>
                                              <p:pRg st="2" end="2"/>
                                            </p:txEl>
                                          </p:spTgt>
                                        </p:tgtEl>
                                        <p:attrNameLst>
                                          <p:attrName>style.visibility</p:attrName>
                                        </p:attrNameLst>
                                      </p:cBhvr>
                                      <p:to>
                                        <p:strVal val="visible"/>
                                      </p:to>
                                    </p:set>
                                    <p:anim calcmode="lin" valueType="num">
                                      <p:cBhvr additive="base">
                                        <p:cTn id="25" dur="500" fill="hold"/>
                                        <p:tgtEl>
                                          <p:spTgt spid="43008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00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30083">
                                            <p:txEl>
                                              <p:pRg st="4" end="4"/>
                                            </p:txEl>
                                          </p:spTgt>
                                        </p:tgtEl>
                                        <p:attrNameLst>
                                          <p:attrName>style.visibility</p:attrName>
                                        </p:attrNameLst>
                                      </p:cBhvr>
                                      <p:to>
                                        <p:strVal val="visible"/>
                                      </p:to>
                                    </p:set>
                                    <p:anim calcmode="lin" valueType="num">
                                      <p:cBhvr additive="base">
                                        <p:cTn id="31" dur="500" fill="hold"/>
                                        <p:tgtEl>
                                          <p:spTgt spid="43008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008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30083">
                                            <p:txEl>
                                              <p:pRg st="6" end="6"/>
                                            </p:txEl>
                                          </p:spTgt>
                                        </p:tgtEl>
                                        <p:attrNameLst>
                                          <p:attrName>style.visibility</p:attrName>
                                        </p:attrNameLst>
                                      </p:cBhvr>
                                      <p:to>
                                        <p:strVal val="visible"/>
                                      </p:to>
                                    </p:set>
                                    <p:anim calcmode="lin" valueType="num">
                                      <p:cBhvr additive="base">
                                        <p:cTn id="37" dur="500" fill="hold"/>
                                        <p:tgtEl>
                                          <p:spTgt spid="43008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008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30083">
                                            <p:txEl>
                                              <p:pRg st="7" end="7"/>
                                            </p:txEl>
                                          </p:spTgt>
                                        </p:tgtEl>
                                        <p:attrNameLst>
                                          <p:attrName>style.visibility</p:attrName>
                                        </p:attrNameLst>
                                      </p:cBhvr>
                                      <p:to>
                                        <p:strVal val="visible"/>
                                      </p:to>
                                    </p:set>
                                    <p:anim calcmode="lin" valueType="num">
                                      <p:cBhvr additive="base">
                                        <p:cTn id="43" dur="500" fill="hold"/>
                                        <p:tgtEl>
                                          <p:spTgt spid="43008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3008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82" grpId="0" autoUpdateAnimBg="0"/>
      <p:bldP spid="430083" grpId="0" build="p" autoUpdateAnimBg="0"/>
      <p:bldP spid="43008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1106" name="Rectangle 2"/>
          <p:cNvSpPr>
            <a:spLocks noGrp="1" noChangeArrowheads="1"/>
          </p:cNvSpPr>
          <p:nvPr>
            <p:ph type="body" idx="1"/>
          </p:nvPr>
        </p:nvSpPr>
        <p:spPr>
          <a:xfrm>
            <a:off x="990600" y="304800"/>
            <a:ext cx="7772400" cy="6248400"/>
          </a:xfrm>
        </p:spPr>
        <p:txBody>
          <a:bodyPr/>
          <a:lstStyle/>
          <a:p>
            <a:pPr algn="just" eaLnBrk="1" hangingPunct="1">
              <a:defRPr/>
            </a:pPr>
            <a:r>
              <a:rPr lang="es-EC" sz="2000" b="1" smtClean="0">
                <a:latin typeface="Bookman Old Style" pitchFamily="18" charset="0"/>
              </a:rPr>
              <a:t>El objeto al que va a destinarlo;</a:t>
            </a:r>
          </a:p>
          <a:p>
            <a:pPr algn="just" eaLnBrk="1" hangingPunct="1">
              <a:defRPr/>
            </a:pPr>
            <a:endParaRPr lang="es-ES" sz="2000" b="1" smtClean="0">
              <a:latin typeface="Bookman Old Style" pitchFamily="18" charset="0"/>
            </a:endParaRPr>
          </a:p>
          <a:p>
            <a:pPr algn="just" eaLnBrk="1" hangingPunct="1">
              <a:defRPr/>
            </a:pPr>
            <a:r>
              <a:rPr lang="es-EC" sz="2000" b="1" smtClean="0">
                <a:latin typeface="Bookman Old Style" pitchFamily="18" charset="0"/>
              </a:rPr>
              <a:t>Las obras o instalaciones que se efectuará para utilizar las aguas;</a:t>
            </a:r>
          </a:p>
          <a:p>
            <a:pPr algn="just" eaLnBrk="1" hangingPunct="1">
              <a:buFont typeface="Wingdings" pitchFamily="2" charset="2"/>
              <a:buNone/>
              <a:defRPr/>
            </a:pPr>
            <a:endParaRPr lang="es-ES" sz="2000" b="1" smtClean="0">
              <a:latin typeface="Bookman Old Style" pitchFamily="18" charset="0"/>
            </a:endParaRPr>
          </a:p>
          <a:p>
            <a:pPr algn="just" eaLnBrk="1" hangingPunct="1">
              <a:defRPr/>
            </a:pPr>
            <a:r>
              <a:rPr lang="es-EC" sz="2000" b="1" smtClean="0">
                <a:latin typeface="Bookman Old Style" pitchFamily="18" charset="0"/>
              </a:rPr>
              <a:t>El tiempo en que ejecutará las obras; </a:t>
            </a:r>
          </a:p>
          <a:p>
            <a:pPr algn="just" eaLnBrk="1" hangingPunct="1">
              <a:defRPr/>
            </a:pPr>
            <a:endParaRPr lang="es-ES" sz="2000" b="1" smtClean="0">
              <a:latin typeface="Bookman Old Style" pitchFamily="18" charset="0"/>
            </a:endParaRPr>
          </a:p>
          <a:p>
            <a:pPr algn="just" eaLnBrk="1" hangingPunct="1">
              <a:defRPr/>
            </a:pPr>
            <a:r>
              <a:rPr lang="es-EC" sz="2000" b="1" smtClean="0">
                <a:latin typeface="Bookman Old Style" pitchFamily="18" charset="0"/>
              </a:rPr>
              <a:t>Los estudios y planos técnicos que justifiquen y definan la solicitud, en la extensión y análisis que determinen los correspondientes reglamentos;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1106">
                                            <p:txEl>
                                              <p:pRg st="0" end="0"/>
                                            </p:txEl>
                                          </p:spTgt>
                                        </p:tgtEl>
                                        <p:attrNameLst>
                                          <p:attrName>style.visibility</p:attrName>
                                        </p:attrNameLst>
                                      </p:cBhvr>
                                      <p:to>
                                        <p:strVal val="visible"/>
                                      </p:to>
                                    </p:set>
                                    <p:anim calcmode="lin" valueType="num">
                                      <p:cBhvr additive="base">
                                        <p:cTn id="7" dur="500" fill="hold"/>
                                        <p:tgtEl>
                                          <p:spTgt spid="43110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110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1106">
                                            <p:txEl>
                                              <p:pRg st="2" end="2"/>
                                            </p:txEl>
                                          </p:spTgt>
                                        </p:tgtEl>
                                        <p:attrNameLst>
                                          <p:attrName>style.visibility</p:attrName>
                                        </p:attrNameLst>
                                      </p:cBhvr>
                                      <p:to>
                                        <p:strVal val="visible"/>
                                      </p:to>
                                    </p:set>
                                    <p:anim calcmode="lin" valueType="num">
                                      <p:cBhvr additive="base">
                                        <p:cTn id="13" dur="500" fill="hold"/>
                                        <p:tgtEl>
                                          <p:spTgt spid="431106">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110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1106">
                                            <p:txEl>
                                              <p:pRg st="4" end="4"/>
                                            </p:txEl>
                                          </p:spTgt>
                                        </p:tgtEl>
                                        <p:attrNameLst>
                                          <p:attrName>style.visibility</p:attrName>
                                        </p:attrNameLst>
                                      </p:cBhvr>
                                      <p:to>
                                        <p:strVal val="visible"/>
                                      </p:to>
                                    </p:set>
                                    <p:anim calcmode="lin" valueType="num">
                                      <p:cBhvr additive="base">
                                        <p:cTn id="19" dur="500" fill="hold"/>
                                        <p:tgtEl>
                                          <p:spTgt spid="431106">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110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1106">
                                            <p:txEl>
                                              <p:pRg st="6" end="6"/>
                                            </p:txEl>
                                          </p:spTgt>
                                        </p:tgtEl>
                                        <p:attrNameLst>
                                          <p:attrName>style.visibility</p:attrName>
                                        </p:attrNameLst>
                                      </p:cBhvr>
                                      <p:to>
                                        <p:strVal val="visible"/>
                                      </p:to>
                                    </p:set>
                                    <p:anim calcmode="lin" valueType="num">
                                      <p:cBhvr additive="base">
                                        <p:cTn id="25" dur="500" fill="hold"/>
                                        <p:tgtEl>
                                          <p:spTgt spid="431106">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110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06"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2130" name="Rectangle 2"/>
          <p:cNvSpPr>
            <a:spLocks noGrp="1" noChangeArrowheads="1"/>
          </p:cNvSpPr>
          <p:nvPr>
            <p:ph type="body" idx="1"/>
          </p:nvPr>
        </p:nvSpPr>
        <p:spPr>
          <a:xfrm>
            <a:off x="1169988" y="1600200"/>
            <a:ext cx="7772400" cy="4800600"/>
          </a:xfrm>
        </p:spPr>
        <p:txBody>
          <a:bodyPr/>
          <a:lstStyle/>
          <a:p>
            <a:pPr marL="292100" indent="0" algn="just" eaLnBrk="1" hangingPunct="1">
              <a:lnSpc>
                <a:spcPct val="90000"/>
              </a:lnSpc>
              <a:defRPr/>
            </a:pPr>
            <a:r>
              <a:rPr lang="es-ES" sz="2000" b="1" smtClean="0">
                <a:latin typeface="Bookman Old Style" pitchFamily="18" charset="0"/>
              </a:rPr>
              <a:t> Solicitud dirigida al Consejo Nacional de Recursos Hidráulicos, con los antecedentes legales, descripción y ubicación del proyecto;</a:t>
            </a:r>
          </a:p>
          <a:p>
            <a:pPr marL="292100" indent="0" algn="just" eaLnBrk="1" hangingPunct="1">
              <a:lnSpc>
                <a:spcPct val="90000"/>
              </a:lnSpc>
              <a:buFont typeface="Wingdings" pitchFamily="2" charset="2"/>
              <a:buNone/>
              <a:defRPr/>
            </a:pPr>
            <a:endParaRPr lang="es-ES" sz="2000" b="1" smtClean="0">
              <a:latin typeface="Bookman Old Style" pitchFamily="18" charset="0"/>
            </a:endParaRPr>
          </a:p>
          <a:p>
            <a:pPr marL="292100" indent="0" algn="just" eaLnBrk="1" hangingPunct="1">
              <a:lnSpc>
                <a:spcPct val="90000"/>
              </a:lnSpc>
              <a:defRPr/>
            </a:pPr>
            <a:r>
              <a:rPr lang="es-ES" sz="2000" b="1" smtClean="0">
                <a:latin typeface="Bookman Old Style" pitchFamily="18" charset="0"/>
              </a:rPr>
              <a:t> Nombre del río o fuente de donde se tomarán las aguas y el caudal que necesita;</a:t>
            </a:r>
          </a:p>
          <a:p>
            <a:pPr marL="292100" indent="0" algn="just" eaLnBrk="1" hangingPunct="1">
              <a:lnSpc>
                <a:spcPct val="90000"/>
              </a:lnSpc>
              <a:buFont typeface="Wingdings" pitchFamily="2" charset="2"/>
              <a:buNone/>
              <a:defRPr/>
            </a:pPr>
            <a:endParaRPr lang="es-ES" sz="2000" b="1" smtClean="0"/>
          </a:p>
          <a:p>
            <a:pPr marL="292100" indent="0" algn="just" eaLnBrk="1" hangingPunct="1">
              <a:lnSpc>
                <a:spcPct val="90000"/>
              </a:lnSpc>
              <a:defRPr/>
            </a:pPr>
            <a:r>
              <a:rPr lang="es-ES" sz="2000" b="1" smtClean="0">
                <a:latin typeface="Bookman Old Style" pitchFamily="18" charset="0"/>
              </a:rPr>
              <a:t> Plano de implantación general y ubicación del pozo de agua subterránea;</a:t>
            </a:r>
          </a:p>
          <a:p>
            <a:pPr marL="292100" indent="0" algn="just" eaLnBrk="1" hangingPunct="1">
              <a:lnSpc>
                <a:spcPct val="90000"/>
              </a:lnSpc>
              <a:buFont typeface="Wingdings" pitchFamily="2" charset="2"/>
              <a:buNone/>
              <a:defRPr/>
            </a:pPr>
            <a:endParaRPr lang="es-ES" sz="2000" b="1" smtClean="0"/>
          </a:p>
          <a:p>
            <a:pPr marL="292100" indent="0" algn="just" eaLnBrk="1" hangingPunct="1">
              <a:lnSpc>
                <a:spcPct val="90000"/>
              </a:lnSpc>
              <a:defRPr/>
            </a:pPr>
            <a:r>
              <a:rPr lang="es-ES" sz="2000" b="1" smtClean="0">
                <a:latin typeface="Bookman Old Style" pitchFamily="18" charset="0"/>
              </a:rPr>
              <a:t> Información técnica que deberá ser </a:t>
            </a:r>
            <a:r>
              <a:rPr lang="es-EC" sz="2000" b="1" smtClean="0">
                <a:latin typeface="Bookman Old Style" pitchFamily="18" charset="0"/>
              </a:rPr>
              <a:t>suministrada por la persona o empresa que realizó la construcción de la fuente de agua subterránea con firma de responsabilidad de ingeniero titulado, en los sguientes términos: </a:t>
            </a:r>
            <a:endParaRPr lang="es-ES" sz="2000" b="1" smtClean="0"/>
          </a:p>
          <a:p>
            <a:pPr marL="292100" indent="0" algn="just" eaLnBrk="1" hangingPunct="1">
              <a:lnSpc>
                <a:spcPct val="90000"/>
              </a:lnSpc>
              <a:buFont typeface="Wingdings" pitchFamily="2" charset="2"/>
              <a:buNone/>
              <a:defRPr/>
            </a:pPr>
            <a:r>
              <a:rPr lang="es-EC" sz="2000" b="1" smtClean="0">
                <a:latin typeface="Bookman Old Style" pitchFamily="18" charset="0"/>
              </a:rPr>
              <a:t> </a:t>
            </a:r>
            <a:endParaRPr lang="es-ES" sz="2000" b="1" smtClean="0"/>
          </a:p>
        </p:txBody>
      </p:sp>
      <p:sp>
        <p:nvSpPr>
          <p:cNvPr id="432131" name="Rectangle 3"/>
          <p:cNvSpPr>
            <a:spLocks noGrp="1" noChangeArrowheads="1"/>
          </p:cNvSpPr>
          <p:nvPr>
            <p:ph type="title"/>
          </p:nvPr>
        </p:nvSpPr>
        <p:spPr>
          <a:xfrm>
            <a:off x="1143000" y="228600"/>
            <a:ext cx="7772400" cy="1143000"/>
          </a:xfrm>
          <a:noFill/>
        </p:spPr>
        <p:txBody>
          <a:bodyPr/>
          <a:lstStyle/>
          <a:p>
            <a:pPr eaLnBrk="1" hangingPunct="1"/>
            <a:r>
              <a:rPr lang="es-EC" sz="2000" b="1" smtClean="0">
                <a:latin typeface="Bookman Old Style" pitchFamily="18" charset="0"/>
              </a:rPr>
              <a:t>CONCESIÓN DEL DERECHO DE APROVECHAMIENTO DE </a:t>
            </a:r>
            <a:br>
              <a:rPr lang="es-EC" sz="2000" b="1" smtClean="0">
                <a:latin typeface="Bookman Old Style" pitchFamily="18" charset="0"/>
              </a:rPr>
            </a:br>
            <a:r>
              <a:rPr lang="es-EC" sz="2000" b="1" smtClean="0">
                <a:latin typeface="Bookman Old Style" pitchFamily="18" charset="0"/>
              </a:rPr>
              <a:t>AGUAS SUBTERRÁNEAS</a:t>
            </a:r>
            <a:endParaRPr lang="es-ES" b="1" smtClean="0"/>
          </a:p>
        </p:txBody>
      </p:sp>
      <p:sp>
        <p:nvSpPr>
          <p:cNvPr id="432132" name="Rectangle 4"/>
          <p:cNvSpPr>
            <a:spLocks noChangeArrowheads="1"/>
          </p:cNvSpPr>
          <p:nvPr/>
        </p:nvSpPr>
        <p:spPr bwMode="auto">
          <a:xfrm>
            <a:off x="1295400" y="1143000"/>
            <a:ext cx="7772400" cy="533400"/>
          </a:xfrm>
          <a:prstGeom prst="rect">
            <a:avLst/>
          </a:prstGeom>
          <a:noFill/>
          <a:ln w="9525">
            <a:noFill/>
            <a:miter lim="800000"/>
            <a:headEnd/>
            <a:tailEnd/>
          </a:ln>
        </p:spPr>
        <p:txBody>
          <a:bodyPr lIns="92075" tIns="46038" rIns="92075" bIns="46038" anchor="ctr"/>
          <a:lstStyle/>
          <a:p>
            <a:r>
              <a:rPr lang="es-EC" sz="2000" b="1">
                <a:solidFill>
                  <a:schemeClr val="tx2"/>
                </a:solidFill>
                <a:latin typeface="Bookman Old Style" pitchFamily="18" charset="0"/>
                <a:cs typeface="Times New Roman" pitchFamily="18" charset="0"/>
              </a:rPr>
              <a:t>REQUISITOS TRATANDOSE DE UNA OBRA CONSTRUIDA:</a:t>
            </a:r>
            <a:endParaRPr lang="es-ES" sz="4400" b="1">
              <a:solidFill>
                <a:schemeClr val="tx2"/>
              </a:solidFill>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2131"/>
                                        </p:tgtEl>
                                        <p:attrNameLst>
                                          <p:attrName>style.visibility</p:attrName>
                                        </p:attrNameLst>
                                      </p:cBhvr>
                                      <p:to>
                                        <p:strVal val="visible"/>
                                      </p:to>
                                    </p:set>
                                    <p:anim calcmode="lin" valueType="num">
                                      <p:cBhvr additive="base">
                                        <p:cTn id="7" dur="500" fill="hold"/>
                                        <p:tgtEl>
                                          <p:spTgt spid="432131"/>
                                        </p:tgtEl>
                                        <p:attrNameLst>
                                          <p:attrName>ppt_x</p:attrName>
                                        </p:attrNameLst>
                                      </p:cBhvr>
                                      <p:tavLst>
                                        <p:tav tm="0">
                                          <p:val>
                                            <p:strVal val="0-#ppt_w/2"/>
                                          </p:val>
                                        </p:tav>
                                        <p:tav tm="100000">
                                          <p:val>
                                            <p:strVal val="#ppt_x"/>
                                          </p:val>
                                        </p:tav>
                                      </p:tavLst>
                                    </p:anim>
                                    <p:anim calcmode="lin" valueType="num">
                                      <p:cBhvr additive="base">
                                        <p:cTn id="8" dur="500" fill="hold"/>
                                        <p:tgtEl>
                                          <p:spTgt spid="43213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2132"/>
                                        </p:tgtEl>
                                        <p:attrNameLst>
                                          <p:attrName>style.visibility</p:attrName>
                                        </p:attrNameLst>
                                      </p:cBhvr>
                                      <p:to>
                                        <p:strVal val="visible"/>
                                      </p:to>
                                    </p:set>
                                    <p:anim calcmode="lin" valueType="num">
                                      <p:cBhvr additive="base">
                                        <p:cTn id="13" dur="500" fill="hold"/>
                                        <p:tgtEl>
                                          <p:spTgt spid="432132"/>
                                        </p:tgtEl>
                                        <p:attrNameLst>
                                          <p:attrName>ppt_x</p:attrName>
                                        </p:attrNameLst>
                                      </p:cBhvr>
                                      <p:tavLst>
                                        <p:tav tm="0">
                                          <p:val>
                                            <p:strVal val="0-#ppt_w/2"/>
                                          </p:val>
                                        </p:tav>
                                        <p:tav tm="100000">
                                          <p:val>
                                            <p:strVal val="#ppt_x"/>
                                          </p:val>
                                        </p:tav>
                                      </p:tavLst>
                                    </p:anim>
                                    <p:anim calcmode="lin" valueType="num">
                                      <p:cBhvr additive="base">
                                        <p:cTn id="14" dur="500" fill="hold"/>
                                        <p:tgtEl>
                                          <p:spTgt spid="43213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2130">
                                            <p:txEl>
                                              <p:pRg st="0" end="0"/>
                                            </p:txEl>
                                          </p:spTgt>
                                        </p:tgtEl>
                                        <p:attrNameLst>
                                          <p:attrName>style.visibility</p:attrName>
                                        </p:attrNameLst>
                                      </p:cBhvr>
                                      <p:to>
                                        <p:strVal val="visible"/>
                                      </p:to>
                                    </p:set>
                                    <p:anim calcmode="lin" valueType="num">
                                      <p:cBhvr additive="base">
                                        <p:cTn id="19" dur="500" fill="hold"/>
                                        <p:tgtEl>
                                          <p:spTgt spid="432130">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213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2130">
                                            <p:txEl>
                                              <p:pRg st="2" end="2"/>
                                            </p:txEl>
                                          </p:spTgt>
                                        </p:tgtEl>
                                        <p:attrNameLst>
                                          <p:attrName>style.visibility</p:attrName>
                                        </p:attrNameLst>
                                      </p:cBhvr>
                                      <p:to>
                                        <p:strVal val="visible"/>
                                      </p:to>
                                    </p:set>
                                    <p:anim calcmode="lin" valueType="num">
                                      <p:cBhvr additive="base">
                                        <p:cTn id="25" dur="500" fill="hold"/>
                                        <p:tgtEl>
                                          <p:spTgt spid="432130">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213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32130">
                                            <p:txEl>
                                              <p:pRg st="4" end="4"/>
                                            </p:txEl>
                                          </p:spTgt>
                                        </p:tgtEl>
                                        <p:attrNameLst>
                                          <p:attrName>style.visibility</p:attrName>
                                        </p:attrNameLst>
                                      </p:cBhvr>
                                      <p:to>
                                        <p:strVal val="visible"/>
                                      </p:to>
                                    </p:set>
                                    <p:anim calcmode="lin" valueType="num">
                                      <p:cBhvr additive="base">
                                        <p:cTn id="31" dur="500" fill="hold"/>
                                        <p:tgtEl>
                                          <p:spTgt spid="432130">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2130">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32130">
                                            <p:txEl>
                                              <p:pRg st="6" end="6"/>
                                            </p:txEl>
                                          </p:spTgt>
                                        </p:tgtEl>
                                        <p:attrNameLst>
                                          <p:attrName>style.visibility</p:attrName>
                                        </p:attrNameLst>
                                      </p:cBhvr>
                                      <p:to>
                                        <p:strVal val="visible"/>
                                      </p:to>
                                    </p:set>
                                    <p:anim calcmode="lin" valueType="num">
                                      <p:cBhvr additive="base">
                                        <p:cTn id="37" dur="500" fill="hold"/>
                                        <p:tgtEl>
                                          <p:spTgt spid="432130">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2130">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32130">
                                            <p:txEl>
                                              <p:pRg st="7" end="7"/>
                                            </p:txEl>
                                          </p:spTgt>
                                        </p:tgtEl>
                                        <p:attrNameLst>
                                          <p:attrName>style.visibility</p:attrName>
                                        </p:attrNameLst>
                                      </p:cBhvr>
                                      <p:to>
                                        <p:strVal val="visible"/>
                                      </p:to>
                                    </p:set>
                                    <p:anim calcmode="lin" valueType="num">
                                      <p:cBhvr additive="base">
                                        <p:cTn id="43" dur="500" fill="hold"/>
                                        <p:tgtEl>
                                          <p:spTgt spid="432130">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32130">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30" grpId="0" build="p" autoUpdateAnimBg="0"/>
      <p:bldP spid="432131" grpId="0" autoUpdateAnimBg="0"/>
      <p:bldP spid="432132"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3154" name="Rectangle 2"/>
          <p:cNvSpPr>
            <a:spLocks noGrp="1" noChangeArrowheads="1"/>
          </p:cNvSpPr>
          <p:nvPr>
            <p:ph type="body" idx="1"/>
          </p:nvPr>
        </p:nvSpPr>
        <p:spPr>
          <a:xfrm>
            <a:off x="1066800" y="304800"/>
            <a:ext cx="7772400" cy="6248400"/>
          </a:xfrm>
        </p:spPr>
        <p:txBody>
          <a:bodyPr/>
          <a:lstStyle/>
          <a:p>
            <a:pPr algn="just" eaLnBrk="1" hangingPunct="1">
              <a:lnSpc>
                <a:spcPct val="90000"/>
              </a:lnSpc>
              <a:defRPr/>
            </a:pPr>
            <a:r>
              <a:rPr lang="es-EC" sz="1800" b="1" smtClean="0">
                <a:latin typeface="Bookman Old Style" pitchFamily="18" charset="0"/>
              </a:rPr>
              <a:t>1. Descripción general de la perforación, situación, longitud, método de perforación. Su ubicación con relación a otros pozos existentes  determinada preferentemente en una carta del IGM o fotográfica aérea y a falta de éstas, en un croquis del lugar y región.</a:t>
            </a:r>
          </a:p>
          <a:p>
            <a:pPr algn="just" eaLnBrk="1" hangingPunct="1">
              <a:lnSpc>
                <a:spcPct val="90000"/>
              </a:lnSpc>
              <a:defRPr/>
            </a:pPr>
            <a:endParaRPr lang="es-ES" sz="1800" b="1" smtClean="0">
              <a:latin typeface="Bookman Old Style" pitchFamily="18" charset="0"/>
            </a:endParaRPr>
          </a:p>
          <a:p>
            <a:pPr algn="just" eaLnBrk="1" hangingPunct="1">
              <a:lnSpc>
                <a:spcPct val="90000"/>
              </a:lnSpc>
              <a:defRPr/>
            </a:pPr>
            <a:r>
              <a:rPr lang="es-EC" sz="1800" b="1" smtClean="0">
                <a:latin typeface="Bookman Old Style" pitchFamily="18" charset="0"/>
              </a:rPr>
              <a:t>2. Perfil estratigráfico de todas las perforaciones realizadas, tengan o no agua. Descripción y análisis de las formaciones geológicas, espesor, composición, permeabilidad, almacenaje y rendimiento de los acuíferos. Rendimiento real del pozo. Técnicas empleadas en las distintas fases;</a:t>
            </a:r>
          </a:p>
          <a:p>
            <a:pPr algn="just" eaLnBrk="1" hangingPunct="1">
              <a:lnSpc>
                <a:spcPct val="90000"/>
              </a:lnSpc>
              <a:defRPr/>
            </a:pPr>
            <a:endParaRPr lang="es-ES" sz="1800" b="1" smtClean="0">
              <a:latin typeface="Bookman Old Style" pitchFamily="18" charset="0"/>
            </a:endParaRPr>
          </a:p>
          <a:p>
            <a:pPr algn="just" eaLnBrk="1" hangingPunct="1">
              <a:lnSpc>
                <a:spcPct val="90000"/>
              </a:lnSpc>
              <a:defRPr/>
            </a:pPr>
            <a:r>
              <a:rPr lang="es-EC" sz="1800" b="1" smtClean="0">
                <a:latin typeface="Bookman Old Style" pitchFamily="18" charset="0"/>
              </a:rPr>
              <a:t>3. Datos obtenidos en los pozos. Nivelación de la cota de la boca del pozo en lo posible con referencia a bases altímetras establecidas por el IGM, nivel estático del agua, niveles durante la prueba de bombeo. Elementos usados en la medición. Información sobre los niveles  en la red de pozos  de observación; </a:t>
            </a:r>
          </a:p>
          <a:p>
            <a:pPr algn="just" eaLnBrk="1" hangingPunct="1">
              <a:lnSpc>
                <a:spcPct val="90000"/>
              </a:lnSpc>
              <a:defRPr/>
            </a:pPr>
            <a:endParaRPr lang="es-ES" sz="1800" b="1" smtClean="0">
              <a:latin typeface="Bookman Old Style" pitchFamily="18" charset="0"/>
            </a:endParaRPr>
          </a:p>
          <a:p>
            <a:pPr algn="just" eaLnBrk="1" hangingPunct="1">
              <a:lnSpc>
                <a:spcPct val="90000"/>
              </a:lnSpc>
              <a:defRPr/>
            </a:pPr>
            <a:r>
              <a:rPr lang="es-EC" sz="1800" b="1" smtClean="0">
                <a:latin typeface="Bookman Old Style" pitchFamily="18" charset="0"/>
              </a:rPr>
              <a:t>4.Calidad de las aguas análisis físicos, químicos y bacteriológicos; y,</a:t>
            </a:r>
          </a:p>
          <a:p>
            <a:pPr algn="just" eaLnBrk="1" hangingPunct="1">
              <a:lnSpc>
                <a:spcPct val="90000"/>
              </a:lnSpc>
              <a:defRPr/>
            </a:pPr>
            <a:endParaRPr lang="es-ES" sz="1800" b="1" smtClean="0">
              <a:latin typeface="Bookman Old Style" pitchFamily="18" charset="0"/>
            </a:endParaRPr>
          </a:p>
          <a:p>
            <a:pPr algn="just" eaLnBrk="1" hangingPunct="1">
              <a:lnSpc>
                <a:spcPct val="90000"/>
              </a:lnSpc>
              <a:defRPr/>
            </a:pPr>
            <a:r>
              <a:rPr lang="es-EC" sz="1800" b="1" smtClean="0">
                <a:latin typeface="Bookman Old Style" pitchFamily="18" charset="0"/>
              </a:rPr>
              <a:t>5. Niveles estáticos mensuales de la fuente de agua durante la explotación.</a:t>
            </a:r>
            <a:endParaRPr lang="es-ES_tradnl"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3154">
                                            <p:txEl>
                                              <p:pRg st="0" end="0"/>
                                            </p:txEl>
                                          </p:spTgt>
                                        </p:tgtEl>
                                        <p:attrNameLst>
                                          <p:attrName>style.visibility</p:attrName>
                                        </p:attrNameLst>
                                      </p:cBhvr>
                                      <p:to>
                                        <p:strVal val="visible"/>
                                      </p:to>
                                    </p:set>
                                    <p:anim calcmode="lin" valueType="num">
                                      <p:cBhvr additive="base">
                                        <p:cTn id="7" dur="500" fill="hold"/>
                                        <p:tgtEl>
                                          <p:spTgt spid="4331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31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3154">
                                            <p:txEl>
                                              <p:pRg st="2" end="2"/>
                                            </p:txEl>
                                          </p:spTgt>
                                        </p:tgtEl>
                                        <p:attrNameLst>
                                          <p:attrName>style.visibility</p:attrName>
                                        </p:attrNameLst>
                                      </p:cBhvr>
                                      <p:to>
                                        <p:strVal val="visible"/>
                                      </p:to>
                                    </p:set>
                                    <p:anim calcmode="lin" valueType="num">
                                      <p:cBhvr additive="base">
                                        <p:cTn id="13" dur="500" fill="hold"/>
                                        <p:tgtEl>
                                          <p:spTgt spid="433154">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315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3154">
                                            <p:txEl>
                                              <p:pRg st="4" end="4"/>
                                            </p:txEl>
                                          </p:spTgt>
                                        </p:tgtEl>
                                        <p:attrNameLst>
                                          <p:attrName>style.visibility</p:attrName>
                                        </p:attrNameLst>
                                      </p:cBhvr>
                                      <p:to>
                                        <p:strVal val="visible"/>
                                      </p:to>
                                    </p:set>
                                    <p:anim calcmode="lin" valueType="num">
                                      <p:cBhvr additive="base">
                                        <p:cTn id="19" dur="500" fill="hold"/>
                                        <p:tgtEl>
                                          <p:spTgt spid="433154">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315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3154">
                                            <p:txEl>
                                              <p:pRg st="6" end="6"/>
                                            </p:txEl>
                                          </p:spTgt>
                                        </p:tgtEl>
                                        <p:attrNameLst>
                                          <p:attrName>style.visibility</p:attrName>
                                        </p:attrNameLst>
                                      </p:cBhvr>
                                      <p:to>
                                        <p:strVal val="visible"/>
                                      </p:to>
                                    </p:set>
                                    <p:anim calcmode="lin" valueType="num">
                                      <p:cBhvr additive="base">
                                        <p:cTn id="25" dur="500" fill="hold"/>
                                        <p:tgtEl>
                                          <p:spTgt spid="433154">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315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33154">
                                            <p:txEl>
                                              <p:pRg st="8" end="8"/>
                                            </p:txEl>
                                          </p:spTgt>
                                        </p:tgtEl>
                                        <p:attrNameLst>
                                          <p:attrName>style.visibility</p:attrName>
                                        </p:attrNameLst>
                                      </p:cBhvr>
                                      <p:to>
                                        <p:strVal val="visible"/>
                                      </p:to>
                                    </p:set>
                                    <p:anim calcmode="lin" valueType="num">
                                      <p:cBhvr additive="base">
                                        <p:cTn id="31" dur="500" fill="hold"/>
                                        <p:tgtEl>
                                          <p:spTgt spid="433154">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3154">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3154"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ChangeArrowheads="1"/>
          </p:cNvSpPr>
          <p:nvPr/>
        </p:nvSpPr>
        <p:spPr bwMode="auto">
          <a:xfrm>
            <a:off x="685800" y="228600"/>
            <a:ext cx="7772400" cy="1143000"/>
          </a:xfrm>
          <a:prstGeom prst="rect">
            <a:avLst/>
          </a:prstGeom>
          <a:noFill/>
          <a:ln w="9525">
            <a:noFill/>
            <a:miter lim="800000"/>
            <a:headEnd/>
            <a:tailEnd/>
          </a:ln>
        </p:spPr>
        <p:txBody>
          <a:bodyPr anchor="ctr"/>
          <a:lstStyle/>
          <a:p>
            <a:pPr algn="ctr"/>
            <a:r>
              <a:rPr lang="es-ES" b="1" i="1">
                <a:latin typeface="Arial Black" pitchFamily="34" charset="0"/>
                <a:cs typeface="Times New Roman" pitchFamily="18" charset="0"/>
              </a:rPr>
              <a:t>Marco Jurídico Referencial para la Actividad Camaronera con uso de Aguas Subterráneas</a:t>
            </a:r>
            <a:r>
              <a:rPr lang="es-ES" sz="4400" i="1" u="sng">
                <a:solidFill>
                  <a:schemeClr val="tx2"/>
                </a:solidFill>
                <a:cs typeface="Times New Roman" pitchFamily="18" charset="0"/>
              </a:rPr>
              <a:t> </a:t>
            </a:r>
          </a:p>
        </p:txBody>
      </p:sp>
      <p:sp>
        <p:nvSpPr>
          <p:cNvPr id="427011" name="Rectangle 3"/>
          <p:cNvSpPr>
            <a:spLocks noChangeArrowheads="1"/>
          </p:cNvSpPr>
          <p:nvPr/>
        </p:nvSpPr>
        <p:spPr bwMode="auto">
          <a:xfrm>
            <a:off x="533400" y="1371600"/>
            <a:ext cx="8229600" cy="5486400"/>
          </a:xfrm>
          <a:prstGeom prst="rect">
            <a:avLst/>
          </a:prstGeom>
          <a:noFill/>
          <a:ln w="9525">
            <a:noFill/>
            <a:miter lim="800000"/>
            <a:headEnd/>
            <a:tailEnd/>
          </a:ln>
          <a:effectLst/>
        </p:spPr>
        <p:txBody>
          <a:bodyPr/>
          <a:lstStyle/>
          <a:p>
            <a:pPr marL="292100">
              <a:spcBef>
                <a:spcPct val="20000"/>
              </a:spcBef>
              <a:buClr>
                <a:schemeClr val="tx2"/>
              </a:buClr>
              <a:buSzPct val="75000"/>
              <a:defRPr/>
            </a:pPr>
            <a:endParaRPr lang="es-ES" sz="2000" b="1">
              <a:effectLst>
                <a:outerShdw blurRad="38100" dist="38100" dir="2700000" algn="tl">
                  <a:srgbClr val="000000"/>
                </a:outerShdw>
              </a:effectLst>
              <a:latin typeface="Bookman Old Style" pitchFamily="18" charset="0"/>
              <a:cs typeface="Times New Roman" pitchFamily="18" charset="0"/>
            </a:endParaRPr>
          </a:p>
          <a:p>
            <a:pPr marL="292100">
              <a:spcBef>
                <a:spcPct val="20000"/>
              </a:spcBef>
              <a:buClr>
                <a:schemeClr val="tx2"/>
              </a:buClr>
              <a:buSzPct val="75000"/>
              <a:defRPr/>
            </a:pPr>
            <a:r>
              <a:rPr lang="es-ES" sz="2000" b="1">
                <a:effectLst>
                  <a:outerShdw blurRad="38100" dist="38100" dir="2700000" algn="tl">
                    <a:srgbClr val="000000"/>
                  </a:outerShdw>
                </a:effectLst>
                <a:latin typeface="Bookman Old Style" pitchFamily="18" charset="0"/>
                <a:cs typeface="Times New Roman" pitchFamily="18" charset="0"/>
              </a:rPr>
              <a:t>Ley de Pesca y Desarrollo Pesquero.</a:t>
            </a:r>
          </a:p>
          <a:p>
            <a:pPr marL="292100">
              <a:spcBef>
                <a:spcPct val="20000"/>
              </a:spcBef>
              <a:buClr>
                <a:schemeClr val="tx2"/>
              </a:buClr>
              <a:buSzPct val="75000"/>
              <a:defRPr/>
            </a:pPr>
            <a:endParaRPr lang="es-ES" sz="2000" b="1">
              <a:effectLst>
                <a:outerShdw blurRad="38100" dist="38100" dir="2700000" algn="tl">
                  <a:srgbClr val="000000"/>
                </a:outerShdw>
              </a:effectLst>
              <a:latin typeface="Bookman Old Style" pitchFamily="18" charset="0"/>
              <a:cs typeface="Times New Roman" pitchFamily="18" charset="0"/>
            </a:endParaRPr>
          </a:p>
          <a:p>
            <a:pPr marL="292100" algn="just">
              <a:spcBef>
                <a:spcPct val="20000"/>
              </a:spcBef>
              <a:buClr>
                <a:schemeClr val="tx2"/>
              </a:buClr>
              <a:buSzPct val="75000"/>
              <a:defRPr/>
            </a:pPr>
            <a:r>
              <a:rPr lang="es-ES" sz="2000" b="1">
                <a:effectLst>
                  <a:outerShdw blurRad="38100" dist="38100" dir="2700000" algn="tl">
                    <a:srgbClr val="000000"/>
                  </a:outerShdw>
                </a:effectLst>
                <a:latin typeface="Bookman Old Style" pitchFamily="18" charset="0"/>
                <a:cs typeface="Times New Roman" pitchFamily="18" charset="0"/>
              </a:rPr>
              <a:t>Reglamento Para Crías y Cultivos de Especies Bioacuáticas.</a:t>
            </a:r>
          </a:p>
          <a:p>
            <a:pPr marL="292100" algn="just">
              <a:spcBef>
                <a:spcPct val="20000"/>
              </a:spcBef>
              <a:buClr>
                <a:schemeClr val="tx2"/>
              </a:buClr>
              <a:buSzPct val="75000"/>
              <a:defRPr/>
            </a:pPr>
            <a:endParaRPr lang="es-ES" sz="2000" b="1">
              <a:effectLst>
                <a:outerShdw blurRad="38100" dist="38100" dir="2700000" algn="tl">
                  <a:srgbClr val="000000"/>
                </a:outerShdw>
              </a:effectLst>
              <a:latin typeface="Bookman Old Style" pitchFamily="18" charset="0"/>
              <a:cs typeface="Times New Roman" pitchFamily="18" charset="0"/>
            </a:endParaRPr>
          </a:p>
          <a:p>
            <a:pPr marL="292100" algn="just">
              <a:spcBef>
                <a:spcPct val="20000"/>
              </a:spcBef>
              <a:buClr>
                <a:schemeClr val="tx2"/>
              </a:buClr>
              <a:buSzPct val="75000"/>
              <a:defRPr/>
            </a:pPr>
            <a:r>
              <a:rPr lang="es-ES" sz="2000" b="1">
                <a:effectLst>
                  <a:outerShdw blurRad="38100" dist="38100" dir="2700000" algn="tl">
                    <a:srgbClr val="000000"/>
                  </a:outerShdw>
                </a:effectLst>
                <a:latin typeface="Bookman Old Style" pitchFamily="18" charset="0"/>
                <a:cs typeface="Times New Roman" pitchFamily="18" charset="0"/>
              </a:rPr>
              <a:t>Decreto Ejecutivo 1952-A-2001.</a:t>
            </a:r>
          </a:p>
          <a:p>
            <a:pPr marL="292100" algn="just">
              <a:spcBef>
                <a:spcPct val="20000"/>
              </a:spcBef>
              <a:buClr>
                <a:schemeClr val="tx2"/>
              </a:buClr>
              <a:buSzPct val="75000"/>
              <a:defRPr/>
            </a:pPr>
            <a:endParaRPr lang="es-ES" sz="2000" b="1">
              <a:effectLst>
                <a:outerShdw blurRad="38100" dist="38100" dir="2700000" algn="tl">
                  <a:srgbClr val="000000"/>
                </a:outerShdw>
              </a:effectLst>
              <a:latin typeface="Bookman Old Style" pitchFamily="18" charset="0"/>
              <a:cs typeface="Times New Roman" pitchFamily="18" charset="0"/>
            </a:endParaRPr>
          </a:p>
          <a:p>
            <a:pPr marL="292100" algn="just">
              <a:spcBef>
                <a:spcPct val="20000"/>
              </a:spcBef>
              <a:buClr>
                <a:schemeClr val="tx2"/>
              </a:buClr>
              <a:buSzPct val="75000"/>
              <a:defRPr/>
            </a:pPr>
            <a:r>
              <a:rPr lang="es-ES" sz="2000" b="1">
                <a:effectLst>
                  <a:outerShdw blurRad="38100" dist="38100" dir="2700000" algn="tl">
                    <a:srgbClr val="000000"/>
                  </a:outerShdw>
                </a:effectLst>
                <a:latin typeface="Bookman Old Style" pitchFamily="18" charset="0"/>
                <a:cs typeface="Times New Roman" pitchFamily="18" charset="0"/>
              </a:rPr>
              <a:t>Acuerdo Ministerial No. 005-2002 del Ministerio del Ambiente.</a:t>
            </a:r>
          </a:p>
          <a:p>
            <a:pPr marL="292100" algn="just">
              <a:spcBef>
                <a:spcPct val="20000"/>
              </a:spcBef>
              <a:buClr>
                <a:schemeClr val="tx2"/>
              </a:buClr>
              <a:buSzPct val="75000"/>
              <a:defRPr/>
            </a:pPr>
            <a:endParaRPr lang="es-ES" sz="2000" b="1">
              <a:effectLst>
                <a:outerShdw blurRad="38100" dist="38100" dir="2700000" algn="tl">
                  <a:srgbClr val="000000"/>
                </a:outerShdw>
              </a:effectLst>
              <a:latin typeface="Bookman Old Style" pitchFamily="18" charset="0"/>
              <a:cs typeface="Times New Roman" pitchFamily="18" charset="0"/>
            </a:endParaRPr>
          </a:p>
          <a:p>
            <a:pPr marL="292100" algn="just">
              <a:spcBef>
                <a:spcPct val="20000"/>
              </a:spcBef>
              <a:buClr>
                <a:schemeClr val="tx2"/>
              </a:buClr>
              <a:buSzPct val="75000"/>
              <a:defRPr/>
            </a:pPr>
            <a:r>
              <a:rPr lang="es-ES" sz="2000" b="1">
                <a:effectLst>
                  <a:outerShdw blurRad="38100" dist="38100" dir="2700000" algn="tl">
                    <a:srgbClr val="000000"/>
                  </a:outerShdw>
                </a:effectLst>
                <a:latin typeface="Bookman Old Style" pitchFamily="18" charset="0"/>
                <a:cs typeface="Times New Roman" pitchFamily="18" charset="0"/>
              </a:rPr>
              <a:t>Ley de Aguas.</a:t>
            </a:r>
          </a:p>
          <a:p>
            <a:pPr marL="292100" algn="just">
              <a:spcBef>
                <a:spcPct val="20000"/>
              </a:spcBef>
              <a:buClr>
                <a:schemeClr val="tx2"/>
              </a:buClr>
              <a:buSzPct val="75000"/>
              <a:defRPr/>
            </a:pPr>
            <a:endParaRPr lang="es-ES" sz="2000" b="1">
              <a:effectLst>
                <a:outerShdw blurRad="38100" dist="38100" dir="2700000" algn="tl">
                  <a:srgbClr val="000000"/>
                </a:outerShdw>
              </a:effectLst>
              <a:latin typeface="Bookman Old Style" pitchFamily="18" charset="0"/>
              <a:cs typeface="Times New Roman" pitchFamily="18" charset="0"/>
            </a:endParaRPr>
          </a:p>
          <a:p>
            <a:pPr marL="292100" algn="just">
              <a:spcBef>
                <a:spcPct val="20000"/>
              </a:spcBef>
              <a:buClr>
                <a:schemeClr val="tx2"/>
              </a:buClr>
              <a:buSzPct val="75000"/>
              <a:defRPr/>
            </a:pPr>
            <a:r>
              <a:rPr lang="es-ES" sz="2000" b="1">
                <a:effectLst>
                  <a:outerShdw blurRad="38100" dist="38100" dir="2700000" algn="tl">
                    <a:srgbClr val="000000"/>
                  </a:outerShdw>
                </a:effectLst>
                <a:latin typeface="Bookman Old Style" pitchFamily="18" charset="0"/>
                <a:cs typeface="Times New Roman" pitchFamily="18" charset="0"/>
              </a:rPr>
              <a:t>Reglamento General para la aplicación de la Ley de Aguas.</a:t>
            </a:r>
          </a:p>
          <a:p>
            <a:pPr marL="292100" algn="just">
              <a:spcBef>
                <a:spcPct val="20000"/>
              </a:spcBef>
              <a:buClr>
                <a:schemeClr val="tx2"/>
              </a:buClr>
              <a:buSzPct val="75000"/>
              <a:defRPr/>
            </a:pPr>
            <a:endParaRPr lang="es-ES" sz="2000" b="1">
              <a:effectLst>
                <a:outerShdw blurRad="38100" dist="38100" dir="2700000" algn="tl">
                  <a:srgbClr val="000000"/>
                </a:outerShdw>
              </a:effectLst>
              <a:latin typeface="Bookman Old Style"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7010"/>
                                        </p:tgtEl>
                                        <p:attrNameLst>
                                          <p:attrName>style.visibility</p:attrName>
                                        </p:attrNameLst>
                                      </p:cBhvr>
                                      <p:to>
                                        <p:strVal val="visible"/>
                                      </p:to>
                                    </p:set>
                                    <p:anim calcmode="lin" valueType="num">
                                      <p:cBhvr additive="base">
                                        <p:cTn id="7" dur="500" fill="hold"/>
                                        <p:tgtEl>
                                          <p:spTgt spid="427010"/>
                                        </p:tgtEl>
                                        <p:attrNameLst>
                                          <p:attrName>ppt_x</p:attrName>
                                        </p:attrNameLst>
                                      </p:cBhvr>
                                      <p:tavLst>
                                        <p:tav tm="0">
                                          <p:val>
                                            <p:strVal val="0-#ppt_w/2"/>
                                          </p:val>
                                        </p:tav>
                                        <p:tav tm="100000">
                                          <p:val>
                                            <p:strVal val="#ppt_x"/>
                                          </p:val>
                                        </p:tav>
                                      </p:tavLst>
                                    </p:anim>
                                    <p:anim calcmode="lin" valueType="num">
                                      <p:cBhvr additive="base">
                                        <p:cTn id="8" dur="500" fill="hold"/>
                                        <p:tgtEl>
                                          <p:spTgt spid="4270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27011">
                                            <p:txEl>
                                              <p:pRg st="1" end="1"/>
                                            </p:txEl>
                                          </p:spTgt>
                                        </p:tgtEl>
                                        <p:attrNameLst>
                                          <p:attrName>style.visibility</p:attrName>
                                        </p:attrNameLst>
                                      </p:cBhvr>
                                      <p:to>
                                        <p:strVal val="visible"/>
                                      </p:to>
                                    </p:set>
                                    <p:anim calcmode="lin" valueType="num">
                                      <p:cBhvr additive="base">
                                        <p:cTn id="13" dur="500" fill="hold"/>
                                        <p:tgtEl>
                                          <p:spTgt spid="4270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270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27011">
                                            <p:txEl>
                                              <p:pRg st="3" end="3"/>
                                            </p:txEl>
                                          </p:spTgt>
                                        </p:tgtEl>
                                        <p:attrNameLst>
                                          <p:attrName>style.visibility</p:attrName>
                                        </p:attrNameLst>
                                      </p:cBhvr>
                                      <p:to>
                                        <p:strVal val="visible"/>
                                      </p:to>
                                    </p:set>
                                    <p:anim calcmode="lin" valueType="num">
                                      <p:cBhvr additive="base">
                                        <p:cTn id="19" dur="500" fill="hold"/>
                                        <p:tgtEl>
                                          <p:spTgt spid="42701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270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27011">
                                            <p:txEl>
                                              <p:pRg st="5" end="5"/>
                                            </p:txEl>
                                          </p:spTgt>
                                        </p:tgtEl>
                                        <p:attrNameLst>
                                          <p:attrName>style.visibility</p:attrName>
                                        </p:attrNameLst>
                                      </p:cBhvr>
                                      <p:to>
                                        <p:strVal val="visible"/>
                                      </p:to>
                                    </p:set>
                                    <p:anim calcmode="lin" valueType="num">
                                      <p:cBhvr additive="base">
                                        <p:cTn id="25" dur="500" fill="hold"/>
                                        <p:tgtEl>
                                          <p:spTgt spid="427011">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270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27011">
                                            <p:txEl>
                                              <p:pRg st="7" end="7"/>
                                            </p:txEl>
                                          </p:spTgt>
                                        </p:tgtEl>
                                        <p:attrNameLst>
                                          <p:attrName>style.visibility</p:attrName>
                                        </p:attrNameLst>
                                      </p:cBhvr>
                                      <p:to>
                                        <p:strVal val="visible"/>
                                      </p:to>
                                    </p:set>
                                    <p:anim calcmode="lin" valueType="num">
                                      <p:cBhvr additive="base">
                                        <p:cTn id="31" dur="500" fill="hold"/>
                                        <p:tgtEl>
                                          <p:spTgt spid="427011">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27011">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27011">
                                            <p:txEl>
                                              <p:pRg st="9" end="9"/>
                                            </p:txEl>
                                          </p:spTgt>
                                        </p:tgtEl>
                                        <p:attrNameLst>
                                          <p:attrName>style.visibility</p:attrName>
                                        </p:attrNameLst>
                                      </p:cBhvr>
                                      <p:to>
                                        <p:strVal val="visible"/>
                                      </p:to>
                                    </p:set>
                                    <p:anim calcmode="lin" valueType="num">
                                      <p:cBhvr additive="base">
                                        <p:cTn id="37" dur="500" fill="hold"/>
                                        <p:tgtEl>
                                          <p:spTgt spid="427011">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27011">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27011">
                                            <p:txEl>
                                              <p:pRg st="11" end="11"/>
                                            </p:txEl>
                                          </p:spTgt>
                                        </p:tgtEl>
                                        <p:attrNameLst>
                                          <p:attrName>style.visibility</p:attrName>
                                        </p:attrNameLst>
                                      </p:cBhvr>
                                      <p:to>
                                        <p:strVal val="visible"/>
                                      </p:to>
                                    </p:set>
                                    <p:anim calcmode="lin" valueType="num">
                                      <p:cBhvr additive="base">
                                        <p:cTn id="43" dur="500" fill="hold"/>
                                        <p:tgtEl>
                                          <p:spTgt spid="427011">
                                            <p:txEl>
                                              <p:pRg st="11" end="11"/>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27011">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10" grpId="0" autoUpdateAnimBg="0"/>
      <p:bldP spid="42701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xfrm>
            <a:off x="838200" y="228600"/>
            <a:ext cx="7772400" cy="1143000"/>
          </a:xfrm>
        </p:spPr>
        <p:txBody>
          <a:bodyPr/>
          <a:lstStyle/>
          <a:p>
            <a:pPr eaLnBrk="1" hangingPunct="1"/>
            <a:r>
              <a:rPr lang="es-EC" sz="1800" b="1" smtClean="0">
                <a:latin typeface="Bookman Old Style" pitchFamily="18" charset="0"/>
              </a:rPr>
              <a:t/>
            </a:r>
            <a:br>
              <a:rPr lang="es-EC" sz="1800" b="1" smtClean="0">
                <a:latin typeface="Bookman Old Style" pitchFamily="18" charset="0"/>
              </a:rPr>
            </a:br>
            <a:r>
              <a:rPr lang="es-EC" sz="1800" b="1" smtClean="0">
                <a:latin typeface="Bookman Old Style" pitchFamily="18" charset="0"/>
              </a:rPr>
              <a:t>Autorización para la actividad Camaronera en Tierras Altas cuya fuente de agua sea Subterránea</a:t>
            </a:r>
            <a:r>
              <a:rPr lang="es-EC" sz="1800" smtClean="0">
                <a:latin typeface="Bookman Old Style" pitchFamily="18" charset="0"/>
              </a:rPr>
              <a:t/>
            </a:r>
            <a:br>
              <a:rPr lang="es-EC" sz="1800" smtClean="0">
                <a:latin typeface="Bookman Old Style" pitchFamily="18" charset="0"/>
              </a:rPr>
            </a:br>
            <a:r>
              <a:rPr lang="es-EC" sz="1800" b="1" smtClean="0">
                <a:latin typeface="Bookman Old Style" pitchFamily="18" charset="0"/>
              </a:rPr>
              <a:t>REQUISITOS</a:t>
            </a:r>
            <a:r>
              <a:rPr lang="es-EC" sz="1800" smtClean="0">
                <a:latin typeface="Bookman Old Style" pitchFamily="18" charset="0"/>
              </a:rPr>
              <a:t>:</a:t>
            </a:r>
            <a:r>
              <a:rPr lang="es-EC" sz="1800" b="1" smtClean="0">
                <a:latin typeface="Bookman Old Style" pitchFamily="18" charset="0"/>
              </a:rPr>
              <a:t> </a:t>
            </a:r>
            <a:r>
              <a:rPr lang="es-EC" sz="1800" smtClean="0">
                <a:latin typeface="Bookman Old Style" pitchFamily="18" charset="0"/>
              </a:rPr>
              <a:t/>
            </a:r>
            <a:br>
              <a:rPr lang="es-EC" sz="1800" smtClean="0">
                <a:latin typeface="Bookman Old Style" pitchFamily="18" charset="0"/>
              </a:rPr>
            </a:br>
            <a:r>
              <a:rPr lang="es-EC" sz="1800" smtClean="0">
                <a:latin typeface="Bookman Old Style" pitchFamily="18" charset="0"/>
              </a:rPr>
              <a:t> </a:t>
            </a:r>
            <a:endParaRPr lang="es-ES" sz="1800" smtClean="0">
              <a:latin typeface="Bookman Old Style" pitchFamily="18" charset="0"/>
            </a:endParaRPr>
          </a:p>
        </p:txBody>
      </p:sp>
      <p:sp>
        <p:nvSpPr>
          <p:cNvPr id="428035" name="Rectangle 3"/>
          <p:cNvSpPr>
            <a:spLocks noGrp="1" noChangeArrowheads="1"/>
          </p:cNvSpPr>
          <p:nvPr>
            <p:ph type="body" idx="1"/>
          </p:nvPr>
        </p:nvSpPr>
        <p:spPr>
          <a:xfrm>
            <a:off x="1066800" y="1371600"/>
            <a:ext cx="7772400" cy="4114800"/>
          </a:xfrm>
        </p:spPr>
        <p:txBody>
          <a:bodyPr/>
          <a:lstStyle/>
          <a:p>
            <a:pPr algn="just" eaLnBrk="1" hangingPunct="1">
              <a:lnSpc>
                <a:spcPct val="90000"/>
              </a:lnSpc>
              <a:defRPr/>
            </a:pPr>
            <a:r>
              <a:rPr lang="es-ES" sz="2000" smtClean="0">
                <a:latin typeface="Bookman Old Style" pitchFamily="18" charset="0"/>
              </a:rPr>
              <a:t> </a:t>
            </a:r>
            <a:r>
              <a:rPr lang="es-ES" sz="2000" b="1" smtClean="0">
                <a:latin typeface="Bookman Old Style" pitchFamily="18" charset="0"/>
              </a:rPr>
              <a:t>Nombres completos, nacionalidad, dirección domiciliaria y número telefónico del solicitante conjuntamente con la firma del abogado patrocinador;</a:t>
            </a:r>
          </a:p>
          <a:p>
            <a:pPr algn="just" eaLnBrk="1" hangingPunct="1">
              <a:lnSpc>
                <a:spcPct val="90000"/>
              </a:lnSpc>
              <a:buFont typeface="Wingdings" pitchFamily="2" charset="2"/>
              <a:buNone/>
              <a:defRPr/>
            </a:pPr>
            <a:endParaRPr lang="es-ES" sz="2000" b="1" smtClean="0">
              <a:latin typeface="Bookman Old Style" pitchFamily="18" charset="0"/>
            </a:endParaRPr>
          </a:p>
          <a:p>
            <a:pPr algn="just" eaLnBrk="1" hangingPunct="1">
              <a:lnSpc>
                <a:spcPct val="90000"/>
              </a:lnSpc>
              <a:defRPr/>
            </a:pPr>
            <a:r>
              <a:rPr lang="es-ES" sz="2000" b="1" smtClean="0">
                <a:latin typeface="Bookman Old Style" pitchFamily="18" charset="0"/>
              </a:rPr>
              <a:t>Copia de las cédula de identidad y  R.U.C. De ser extranjero pasaporte, con la correspondiente Visa;</a:t>
            </a:r>
          </a:p>
          <a:p>
            <a:pPr algn="just" eaLnBrk="1" hangingPunct="1">
              <a:lnSpc>
                <a:spcPct val="90000"/>
              </a:lnSpc>
              <a:buFont typeface="Wingdings" pitchFamily="2" charset="2"/>
              <a:buNone/>
              <a:defRPr/>
            </a:pPr>
            <a:endParaRPr lang="es-ES" sz="2000" b="1" smtClean="0">
              <a:latin typeface="Bookman Old Style" pitchFamily="18" charset="0"/>
            </a:endParaRPr>
          </a:p>
          <a:p>
            <a:pPr algn="just" eaLnBrk="1" hangingPunct="1">
              <a:lnSpc>
                <a:spcPct val="90000"/>
              </a:lnSpc>
              <a:defRPr/>
            </a:pPr>
            <a:r>
              <a:rPr lang="es-ES" sz="2000" b="1" smtClean="0">
                <a:latin typeface="Bookman Old Style" pitchFamily="18" charset="0"/>
              </a:rPr>
              <a:t>Planos del proyecto con ubicación geográfica con referencia obligatoria a la carta del IGM, en la escala 1:50.000, conteniendo la distribución de las piscinas y su diseño con la especificación de cortes de muro, estaciones de bombeo, canales de agua, reservorio, servidumbres de tránsito y las zonas de retiro;</a:t>
            </a:r>
          </a:p>
          <a:p>
            <a:pPr algn="just" eaLnBrk="1" hangingPunct="1">
              <a:lnSpc>
                <a:spcPct val="90000"/>
              </a:lnSpc>
              <a:buFont typeface="Wingdings" pitchFamily="2" charset="2"/>
              <a:buNone/>
              <a:defRPr/>
            </a:pPr>
            <a:endParaRPr lang="es-ES" sz="2000" b="1" smtClean="0">
              <a:latin typeface="Bookman Old Style" pitchFamily="18" charset="0"/>
            </a:endParaRPr>
          </a:p>
          <a:p>
            <a:pPr algn="just" eaLnBrk="1" hangingPunct="1">
              <a:lnSpc>
                <a:spcPct val="90000"/>
              </a:lnSpc>
              <a:buFont typeface="Wingdings" pitchFamily="2" charset="2"/>
              <a:buNone/>
              <a:defRPr/>
            </a:pPr>
            <a:endParaRPr lang="es-ES" sz="2000" b="1" smtClean="0">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8034"/>
                                        </p:tgtEl>
                                        <p:attrNameLst>
                                          <p:attrName>style.visibility</p:attrName>
                                        </p:attrNameLst>
                                      </p:cBhvr>
                                      <p:to>
                                        <p:strVal val="visible"/>
                                      </p:to>
                                    </p:set>
                                    <p:anim calcmode="lin" valueType="num">
                                      <p:cBhvr additive="base">
                                        <p:cTn id="7" dur="500" fill="hold"/>
                                        <p:tgtEl>
                                          <p:spTgt spid="428034"/>
                                        </p:tgtEl>
                                        <p:attrNameLst>
                                          <p:attrName>ppt_x</p:attrName>
                                        </p:attrNameLst>
                                      </p:cBhvr>
                                      <p:tavLst>
                                        <p:tav tm="0">
                                          <p:val>
                                            <p:strVal val="0-#ppt_w/2"/>
                                          </p:val>
                                        </p:tav>
                                        <p:tav tm="100000">
                                          <p:val>
                                            <p:strVal val="#ppt_x"/>
                                          </p:val>
                                        </p:tav>
                                      </p:tavLst>
                                    </p:anim>
                                    <p:anim calcmode="lin" valueType="num">
                                      <p:cBhvr additive="base">
                                        <p:cTn id="8" dur="500" fill="hold"/>
                                        <p:tgtEl>
                                          <p:spTgt spid="4280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28035">
                                            <p:txEl>
                                              <p:pRg st="0" end="0"/>
                                            </p:txEl>
                                          </p:spTgt>
                                        </p:tgtEl>
                                        <p:attrNameLst>
                                          <p:attrName>style.visibility</p:attrName>
                                        </p:attrNameLst>
                                      </p:cBhvr>
                                      <p:to>
                                        <p:strVal val="visible"/>
                                      </p:to>
                                    </p:set>
                                    <p:anim calcmode="lin" valueType="num">
                                      <p:cBhvr additive="base">
                                        <p:cTn id="13" dur="500" fill="hold"/>
                                        <p:tgtEl>
                                          <p:spTgt spid="4280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28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28035">
                                            <p:txEl>
                                              <p:pRg st="2" end="2"/>
                                            </p:txEl>
                                          </p:spTgt>
                                        </p:tgtEl>
                                        <p:attrNameLst>
                                          <p:attrName>style.visibility</p:attrName>
                                        </p:attrNameLst>
                                      </p:cBhvr>
                                      <p:to>
                                        <p:strVal val="visible"/>
                                      </p:to>
                                    </p:set>
                                    <p:anim calcmode="lin" valueType="num">
                                      <p:cBhvr additive="base">
                                        <p:cTn id="19" dur="500" fill="hold"/>
                                        <p:tgtEl>
                                          <p:spTgt spid="4280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280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28035">
                                            <p:txEl>
                                              <p:pRg st="4" end="4"/>
                                            </p:txEl>
                                          </p:spTgt>
                                        </p:tgtEl>
                                        <p:attrNameLst>
                                          <p:attrName>style.visibility</p:attrName>
                                        </p:attrNameLst>
                                      </p:cBhvr>
                                      <p:to>
                                        <p:strVal val="visible"/>
                                      </p:to>
                                    </p:set>
                                    <p:anim calcmode="lin" valueType="num">
                                      <p:cBhvr additive="base">
                                        <p:cTn id="25" dur="500" fill="hold"/>
                                        <p:tgtEl>
                                          <p:spTgt spid="4280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2803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8034" grpId="0" autoUpdateAnimBg="0"/>
      <p:bldP spid="42803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9058" name="Rectangle 2"/>
          <p:cNvSpPr>
            <a:spLocks noGrp="1" noChangeArrowheads="1"/>
          </p:cNvSpPr>
          <p:nvPr>
            <p:ph type="body" idx="1"/>
          </p:nvPr>
        </p:nvSpPr>
        <p:spPr>
          <a:xfrm>
            <a:off x="1143000" y="838200"/>
            <a:ext cx="7772400" cy="4114800"/>
          </a:xfrm>
        </p:spPr>
        <p:txBody>
          <a:bodyPr/>
          <a:lstStyle/>
          <a:p>
            <a:pPr algn="just" eaLnBrk="1" hangingPunct="1">
              <a:defRPr/>
            </a:pPr>
            <a:endParaRPr lang="es-EC" sz="1600" b="1" smtClean="0">
              <a:latin typeface="Bookman Old Style" pitchFamily="18" charset="0"/>
            </a:endParaRPr>
          </a:p>
          <a:p>
            <a:pPr algn="just" eaLnBrk="1" hangingPunct="1">
              <a:defRPr/>
            </a:pPr>
            <a:r>
              <a:rPr lang="es-ES" sz="1800" b="1" smtClean="0">
                <a:latin typeface="Bookman Old Style" pitchFamily="18" charset="0"/>
              </a:rPr>
              <a:t>Estudio Técnico Económico del Proyecto;</a:t>
            </a:r>
          </a:p>
          <a:p>
            <a:pPr algn="just" eaLnBrk="1" hangingPunct="1">
              <a:defRPr/>
            </a:pPr>
            <a:endParaRPr lang="es-EC" sz="1800" b="1" smtClean="0">
              <a:latin typeface="Bookman Old Style" pitchFamily="18" charset="0"/>
            </a:endParaRPr>
          </a:p>
          <a:p>
            <a:pPr algn="just" eaLnBrk="1" hangingPunct="1">
              <a:defRPr/>
            </a:pPr>
            <a:r>
              <a:rPr lang="es-ES" sz="1800" b="1" smtClean="0">
                <a:latin typeface="Bookman Old Style" pitchFamily="18" charset="0"/>
              </a:rPr>
              <a:t>Escrituras o cualquier título que pruebe la propiedad o posesión del predio donde se realiza el proyecto;</a:t>
            </a:r>
          </a:p>
          <a:p>
            <a:pPr algn="just" eaLnBrk="1" hangingPunct="1">
              <a:buFont typeface="Wingdings" pitchFamily="2" charset="2"/>
              <a:buNone/>
              <a:defRPr/>
            </a:pPr>
            <a:endParaRPr lang="es-ES" sz="1800" b="1" smtClean="0">
              <a:latin typeface="Bookman Old Style" pitchFamily="18" charset="0"/>
            </a:endParaRPr>
          </a:p>
          <a:p>
            <a:pPr algn="just" eaLnBrk="1" hangingPunct="1">
              <a:defRPr/>
            </a:pPr>
            <a:r>
              <a:rPr lang="es-EC" sz="1800" b="1" smtClean="0">
                <a:latin typeface="Bookman Old Style" pitchFamily="18" charset="0"/>
              </a:rPr>
              <a:t>Tratándose de personas jurídicas se deberá presentar además los estatutos sociales, nombramiento del representante legal y certificado de cumplimiento de obligaciones para con la Superintendencia de Compañías; </a:t>
            </a:r>
          </a:p>
          <a:p>
            <a:pPr algn="just" eaLnBrk="1" hangingPunct="1">
              <a:buFont typeface="Wingdings" pitchFamily="2" charset="2"/>
              <a:buNone/>
              <a:defRPr/>
            </a:pPr>
            <a:endParaRPr lang="es-ES" sz="1800" b="1" smtClean="0">
              <a:latin typeface="Bookman Old Style" pitchFamily="18" charset="0"/>
            </a:endParaRPr>
          </a:p>
          <a:p>
            <a:pPr algn="just" eaLnBrk="1" hangingPunct="1">
              <a:defRPr/>
            </a:pPr>
            <a:r>
              <a:rPr lang="es-ES" sz="1800" b="1" smtClean="0">
                <a:latin typeface="Bookman Old Style" pitchFamily="18" charset="0"/>
              </a:rPr>
              <a:t>Estudio de Impacto Ambiental y Plan de Manejo, de acuerdo a las directrices que constan en el Decreto 1952-A-2001</a:t>
            </a:r>
          </a:p>
          <a:p>
            <a:pPr algn="just" eaLnBrk="1" hangingPunct="1">
              <a:defRPr/>
            </a:pPr>
            <a:endParaRPr lang="es-ES" sz="1800" b="1" smtClean="0">
              <a:latin typeface="Bookman Old Style" pitchFamily="18" charset="0"/>
            </a:endParaRPr>
          </a:p>
          <a:p>
            <a:pPr eaLnBrk="1" hangingPunct="1">
              <a:defRPr/>
            </a:pPr>
            <a:endParaRPr lang="es-ES" sz="1600" b="1" smtClean="0">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9058">
                                            <p:txEl>
                                              <p:pRg st="1" end="1"/>
                                            </p:txEl>
                                          </p:spTgt>
                                        </p:tgtEl>
                                        <p:attrNameLst>
                                          <p:attrName>style.visibility</p:attrName>
                                        </p:attrNameLst>
                                      </p:cBhvr>
                                      <p:to>
                                        <p:strVal val="visible"/>
                                      </p:to>
                                    </p:set>
                                    <p:anim calcmode="lin" valueType="num">
                                      <p:cBhvr additive="base">
                                        <p:cTn id="7" dur="500" fill="hold"/>
                                        <p:tgtEl>
                                          <p:spTgt spid="429058">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2905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29058">
                                            <p:txEl>
                                              <p:pRg st="3" end="3"/>
                                            </p:txEl>
                                          </p:spTgt>
                                        </p:tgtEl>
                                        <p:attrNameLst>
                                          <p:attrName>style.visibility</p:attrName>
                                        </p:attrNameLst>
                                      </p:cBhvr>
                                      <p:to>
                                        <p:strVal val="visible"/>
                                      </p:to>
                                    </p:set>
                                    <p:anim calcmode="lin" valueType="num">
                                      <p:cBhvr additive="base">
                                        <p:cTn id="13" dur="500" fill="hold"/>
                                        <p:tgtEl>
                                          <p:spTgt spid="429058">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2905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29058">
                                            <p:txEl>
                                              <p:pRg st="5" end="5"/>
                                            </p:txEl>
                                          </p:spTgt>
                                        </p:tgtEl>
                                        <p:attrNameLst>
                                          <p:attrName>style.visibility</p:attrName>
                                        </p:attrNameLst>
                                      </p:cBhvr>
                                      <p:to>
                                        <p:strVal val="visible"/>
                                      </p:to>
                                    </p:set>
                                    <p:anim calcmode="lin" valueType="num">
                                      <p:cBhvr additive="base">
                                        <p:cTn id="19" dur="500" fill="hold"/>
                                        <p:tgtEl>
                                          <p:spTgt spid="429058">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2905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29058">
                                            <p:txEl>
                                              <p:pRg st="7" end="7"/>
                                            </p:txEl>
                                          </p:spTgt>
                                        </p:tgtEl>
                                        <p:attrNameLst>
                                          <p:attrName>style.visibility</p:attrName>
                                        </p:attrNameLst>
                                      </p:cBhvr>
                                      <p:to>
                                        <p:strVal val="visible"/>
                                      </p:to>
                                    </p:set>
                                    <p:anim calcmode="lin" valueType="num">
                                      <p:cBhvr additive="base">
                                        <p:cTn id="25" dur="500" fill="hold"/>
                                        <p:tgtEl>
                                          <p:spTgt spid="429058">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29058">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58"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C" sz="3600" smtClean="0"/>
              <a:t>Decreto Presidencial 1952-A </a:t>
            </a:r>
            <a:br>
              <a:rPr lang="es-EC" sz="3600" smtClean="0"/>
            </a:br>
            <a:r>
              <a:rPr lang="es-EC" sz="3600" smtClean="0"/>
              <a:t>R.O 448 7 de Noviembre del 2001</a:t>
            </a:r>
            <a:endParaRPr lang="es-ES" sz="3600" smtClean="0"/>
          </a:p>
        </p:txBody>
      </p:sp>
      <p:sp>
        <p:nvSpPr>
          <p:cNvPr id="406531" name="Rectangle 3"/>
          <p:cNvSpPr>
            <a:spLocks noGrp="1" noChangeArrowheads="1"/>
          </p:cNvSpPr>
          <p:nvPr>
            <p:ph type="body" idx="1"/>
          </p:nvPr>
        </p:nvSpPr>
        <p:spPr/>
        <p:txBody>
          <a:bodyPr/>
          <a:lstStyle/>
          <a:p>
            <a:pPr algn="just" eaLnBrk="1" hangingPunct="1">
              <a:defRPr/>
            </a:pPr>
            <a:r>
              <a:rPr lang="es-EC" sz="2400" smtClean="0"/>
              <a:t>Expedido por el presidente de la República y firmado por los ministros de Ambiente, Agricultura y Ganadería y Comercio, Industrialización y Pesca.</a:t>
            </a:r>
          </a:p>
          <a:p>
            <a:pPr algn="just" eaLnBrk="1" hangingPunct="1">
              <a:defRPr/>
            </a:pPr>
            <a:r>
              <a:rPr lang="es-EC" sz="2400" smtClean="0"/>
              <a:t>Conforma la Comisión de Gestión Ambiental,para la actividad acuícola en tierra alta,  integrada por los subsecretarios de los ministerios de Ambiente, Agricultura y Pesca; presidente de la CNA, presidente de la Fed. de Cam de Agric.; INP; encargada de aprobar los EIA, verificar que las instalaciones correspondan a las aprobadas.</a:t>
            </a:r>
          </a:p>
          <a:p>
            <a:pPr algn="just" eaLnBrk="1" hangingPunct="1">
              <a:defRPr/>
            </a:pPr>
            <a:endParaRPr lang="es-ES" sz="24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s-EC" sz="3600" smtClean="0"/>
              <a:t>Decreto Presidencial  1952-A</a:t>
            </a:r>
            <a:r>
              <a:rPr lang="es-EC" smtClean="0"/>
              <a:t> </a:t>
            </a:r>
            <a:endParaRPr lang="es-ES" smtClean="0"/>
          </a:p>
        </p:txBody>
      </p:sp>
      <p:sp>
        <p:nvSpPr>
          <p:cNvPr id="407555" name="Rectangle 3"/>
          <p:cNvSpPr>
            <a:spLocks noGrp="1" noChangeArrowheads="1"/>
          </p:cNvSpPr>
          <p:nvPr>
            <p:ph type="body" idx="1"/>
          </p:nvPr>
        </p:nvSpPr>
        <p:spPr/>
        <p:txBody>
          <a:bodyPr/>
          <a:lstStyle/>
          <a:p>
            <a:pPr algn="just" eaLnBrk="1" hangingPunct="1">
              <a:lnSpc>
                <a:spcPct val="90000"/>
              </a:lnSpc>
              <a:defRPr/>
            </a:pPr>
            <a:endParaRPr lang="es-EC" sz="2800" smtClean="0"/>
          </a:p>
          <a:p>
            <a:pPr algn="just" eaLnBrk="1" hangingPunct="1">
              <a:lnSpc>
                <a:spcPct val="90000"/>
              </a:lnSpc>
              <a:defRPr/>
            </a:pPr>
            <a:r>
              <a:rPr lang="es-EC" sz="2400" smtClean="0"/>
              <a:t>Estudio de Impacto Ambiental con los siguientes estándares ambientales: </a:t>
            </a:r>
          </a:p>
          <a:p>
            <a:pPr algn="just" eaLnBrk="1" hangingPunct="1">
              <a:lnSpc>
                <a:spcPct val="90000"/>
              </a:lnSpc>
              <a:defRPr/>
            </a:pPr>
            <a:r>
              <a:rPr lang="es-EC" sz="2400" smtClean="0"/>
              <a:t>Estudio hidrogeológico, geofisico con sondeo electrónico vertical (SEV) que determine capacidad y resistencia a la regeneración del acuífero.</a:t>
            </a:r>
          </a:p>
          <a:p>
            <a:pPr algn="just" eaLnBrk="1" hangingPunct="1">
              <a:lnSpc>
                <a:spcPct val="90000"/>
              </a:lnSpc>
              <a:defRPr/>
            </a:pPr>
            <a:r>
              <a:rPr lang="es-EC" sz="2400" smtClean="0"/>
              <a:t>Estudio de fertilidad actual y potencial  de suelo, con enfasis a su permeabilidad y vocación agrícola</a:t>
            </a:r>
          </a:p>
          <a:p>
            <a:pPr algn="just" eaLnBrk="1" hangingPunct="1">
              <a:lnSpc>
                <a:spcPct val="90000"/>
              </a:lnSpc>
              <a:defRPr/>
            </a:pPr>
            <a:r>
              <a:rPr lang="es-EC" sz="2400" smtClean="0"/>
              <a:t>Certificación de la empresa distribuidora de energía, que existe capacidad instalada para satisfacer las necesidades energéticas del proyecto.</a:t>
            </a:r>
            <a:endParaRPr lang="es-ES" sz="240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EC" sz="3600" smtClean="0"/>
              <a:t>Decreto Presidencial 1952-A</a:t>
            </a:r>
            <a:endParaRPr lang="es-ES" sz="3600" smtClean="0"/>
          </a:p>
        </p:txBody>
      </p:sp>
      <p:sp>
        <p:nvSpPr>
          <p:cNvPr id="408579" name="Rectangle 3"/>
          <p:cNvSpPr>
            <a:spLocks noGrp="1" noChangeArrowheads="1"/>
          </p:cNvSpPr>
          <p:nvPr>
            <p:ph type="body" idx="1"/>
          </p:nvPr>
        </p:nvSpPr>
        <p:spPr/>
        <p:txBody>
          <a:bodyPr/>
          <a:lstStyle/>
          <a:p>
            <a:pPr algn="just" eaLnBrk="1" hangingPunct="1">
              <a:defRPr/>
            </a:pPr>
            <a:r>
              <a:rPr lang="es-EC" sz="2800" smtClean="0"/>
              <a:t>Piscinas construidas sobre suelos resistentes a la filtración, o que sean adaptados de manera natural o artificial para reducir al máximo la filtración.</a:t>
            </a:r>
          </a:p>
          <a:p>
            <a:pPr algn="just" eaLnBrk="1" hangingPunct="1">
              <a:defRPr/>
            </a:pPr>
            <a:r>
              <a:rPr lang="es-EC" sz="2800" smtClean="0"/>
              <a:t>Efluentes de las piscinas deben ser reusados y no deben descargarse a ningun sitio.</a:t>
            </a:r>
          </a:p>
          <a:p>
            <a:pPr algn="just" eaLnBrk="1" hangingPunct="1">
              <a:defRPr/>
            </a:pPr>
            <a:r>
              <a:rPr lang="es-EC" sz="2800" smtClean="0"/>
              <a:t>Debe incluirse un reservorio con adecuada capacidad que prevenga rebose y permita el tratamiento del agua previa a su re-utilización</a:t>
            </a:r>
            <a:endParaRPr lang="es-ES" sz="28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EC" sz="3600" smtClean="0"/>
              <a:t>Decreto Presidencial 1952-A</a:t>
            </a:r>
            <a:endParaRPr lang="es-ES" sz="3600" smtClean="0"/>
          </a:p>
        </p:txBody>
      </p:sp>
      <p:sp>
        <p:nvSpPr>
          <p:cNvPr id="409603" name="Rectangle 3"/>
          <p:cNvSpPr>
            <a:spLocks noGrp="1" noChangeArrowheads="1"/>
          </p:cNvSpPr>
          <p:nvPr>
            <p:ph type="body" idx="1"/>
          </p:nvPr>
        </p:nvSpPr>
        <p:spPr/>
        <p:txBody>
          <a:bodyPr/>
          <a:lstStyle/>
          <a:p>
            <a:pPr algn="just" eaLnBrk="1" hangingPunct="1">
              <a:defRPr/>
            </a:pPr>
            <a:r>
              <a:rPr lang="es-EC" sz="2800" smtClean="0"/>
              <a:t>Los sedimentos provenientes del mantenimiento de piscinas deben ser utilizados en el mantenimiento de la granja y no pueden ser dispuestos en lugares donde la filtración o percolación puedan salinizar otras áreas.</a:t>
            </a:r>
          </a:p>
          <a:p>
            <a:pPr algn="just" eaLnBrk="1" hangingPunct="1">
              <a:defRPr/>
            </a:pPr>
            <a:r>
              <a:rPr lang="es-EC" sz="2800" smtClean="0"/>
              <a:t>Un canal debe ser construido alrededor de la granja, así como forestarse una franja no menor a 30 m.</a:t>
            </a:r>
            <a:endParaRPr lang="es-ES" sz="2800" smtClean="0"/>
          </a:p>
        </p:txBody>
      </p:sp>
    </p:spTree>
  </p:cSld>
  <p:clrMapOvr>
    <a:masterClrMapping/>
  </p:clrMapOvr>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694</TotalTime>
  <Words>1387</Words>
  <Application>Microsoft PowerPoint</Application>
  <PresentationFormat>Presentación en pantalla (4:3)</PresentationFormat>
  <Paragraphs>153</Paragraphs>
  <Slides>25</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25</vt:i4>
      </vt:variant>
    </vt:vector>
  </HeadingPairs>
  <TitlesOfParts>
    <vt:vector size="31" baseType="lpstr">
      <vt:lpstr>Times New Roman</vt:lpstr>
      <vt:lpstr>Arial</vt:lpstr>
      <vt:lpstr>Wingdings</vt:lpstr>
      <vt:lpstr>Arial Black</vt:lpstr>
      <vt:lpstr>Bookman Old Style</vt:lpstr>
      <vt:lpstr>Azure</vt:lpstr>
      <vt:lpstr>Cultivo De Camaron Tierra Adentro – Clase 2</vt:lpstr>
      <vt:lpstr>Fabrizio Marcillo Morla</vt:lpstr>
      <vt:lpstr>Diapositiva 3</vt:lpstr>
      <vt:lpstr> Autorización para la actividad Camaronera en Tierras Altas cuya fuente de agua sea Subterránea REQUISITOS:   </vt:lpstr>
      <vt:lpstr>Diapositiva 5</vt:lpstr>
      <vt:lpstr>Decreto Presidencial 1952-A  R.O 448 7 de Noviembre del 2001</vt:lpstr>
      <vt:lpstr>Decreto Presidencial  1952-A </vt:lpstr>
      <vt:lpstr>Decreto Presidencial 1952-A</vt:lpstr>
      <vt:lpstr>Decreto Presidencial 1952-A</vt:lpstr>
      <vt:lpstr>Decreto presidencial 1952-A</vt:lpstr>
      <vt:lpstr>Tolerencia de vegetación a la salinidad</vt:lpstr>
      <vt:lpstr>Diapositiva 12</vt:lpstr>
      <vt:lpstr>Diapositiva 13</vt:lpstr>
      <vt:lpstr>Lista de verificación de EIA</vt:lpstr>
      <vt:lpstr>Lista de verificación de EIA</vt:lpstr>
      <vt:lpstr>Lista de verificación de EIA</vt:lpstr>
      <vt:lpstr>Lista de verificación del EIA</vt:lpstr>
      <vt:lpstr>Lista de verificación del EIA</vt:lpstr>
      <vt:lpstr>Lista de verificación</vt:lpstr>
      <vt:lpstr>Lista de verificación</vt:lpstr>
      <vt:lpstr>Lista de verificación</vt:lpstr>
      <vt:lpstr>CONCESIÓN DEL DERECHO DE APROVECHAMIENTO DE  AGUAS SUBTERRÁNEAS </vt:lpstr>
      <vt:lpstr>Diapositiva 23</vt:lpstr>
      <vt:lpstr>CONCESIÓN DEL DERECHO DE APROVECHAMIENTO DE  AGUAS SUBTERRÁNEAS</vt:lpstr>
      <vt:lpstr>Diapositiva 25</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Administrador</cp:lastModifiedBy>
  <cp:revision>132</cp:revision>
  <cp:lastPrinted>1601-01-01T00:00:00Z</cp:lastPrinted>
  <dcterms:created xsi:type="dcterms:W3CDTF">2002-07-19T11:47:45Z</dcterms:created>
  <dcterms:modified xsi:type="dcterms:W3CDTF">2010-01-25T17:52:59Z</dcterms:modified>
</cp:coreProperties>
</file>